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999200" cy="10680700"/>
  <p:notesSz cx="18999200" cy="1068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6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4940" y="3311017"/>
            <a:ext cx="1614932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49880" y="5981192"/>
            <a:ext cx="1329944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874885" cy="10680700"/>
          </a:xfrm>
          <a:custGeom>
            <a:avLst/>
            <a:gdLst/>
            <a:ahLst/>
            <a:cxnLst/>
            <a:rect l="l" t="t" r="r" b="b"/>
            <a:pathLst>
              <a:path w="9874885" h="10680700">
                <a:moveTo>
                  <a:pt x="0" y="10680699"/>
                </a:moveTo>
                <a:lnTo>
                  <a:pt x="0" y="0"/>
                </a:lnTo>
                <a:lnTo>
                  <a:pt x="9874674" y="0"/>
                </a:lnTo>
                <a:lnTo>
                  <a:pt x="9874674" y="10680699"/>
                </a:lnTo>
                <a:lnTo>
                  <a:pt x="0" y="10680699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74674" y="0"/>
            <a:ext cx="0" cy="10680700"/>
          </a:xfrm>
          <a:custGeom>
            <a:avLst/>
            <a:gdLst/>
            <a:ahLst/>
            <a:cxnLst/>
            <a:rect l="l" t="t" r="r" b="b"/>
            <a:pathLst>
              <a:path h="10680700">
                <a:moveTo>
                  <a:pt x="0" y="0"/>
                </a:moveTo>
                <a:lnTo>
                  <a:pt x="0" y="106806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282075" y="0"/>
            <a:ext cx="10717124" cy="1068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2419" y="2530075"/>
            <a:ext cx="8240395" cy="698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995100" y="2163188"/>
            <a:ext cx="7283450" cy="742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rgbClr val="FF61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7539" y="658096"/>
            <a:ext cx="7928609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67" y="1931439"/>
            <a:ext cx="18856865" cy="540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9728" y="9933051"/>
            <a:ext cx="6079744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9960" y="9933051"/>
            <a:ext cx="4369816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28433" y="10088957"/>
            <a:ext cx="317500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333022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20632" y="2536555"/>
            <a:ext cx="7478567" cy="814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304" y="1001562"/>
            <a:ext cx="3366266" cy="800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8932" y="675721"/>
            <a:ext cx="1451999" cy="145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325" y="4232275"/>
            <a:ext cx="703072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6250" b="1" spc="960" dirty="0">
                <a:latin typeface="Calibri"/>
                <a:cs typeface="Calibri"/>
              </a:rPr>
              <a:t>DATA</a:t>
            </a:r>
            <a:r>
              <a:rPr sz="6250" b="1" spc="345" dirty="0">
                <a:latin typeface="Calibri"/>
                <a:cs typeface="Calibri"/>
              </a:rPr>
              <a:t> </a:t>
            </a:r>
            <a:r>
              <a:rPr sz="6250" b="1" spc="925" dirty="0">
                <a:latin typeface="Calibri"/>
                <a:cs typeface="Calibri"/>
              </a:rPr>
              <a:t>NATIONAL  </a:t>
            </a:r>
            <a:r>
              <a:rPr sz="6250" b="1" spc="1040" dirty="0">
                <a:latin typeface="Calibri"/>
                <a:cs typeface="Calibri"/>
              </a:rPr>
              <a:t>HACKATHON</a:t>
            </a:r>
            <a:endParaRPr sz="62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325" y="6487628"/>
            <a:ext cx="5581015" cy="319151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0"/>
              </a:spcBef>
            </a:pPr>
            <a:r>
              <a:rPr sz="4650" spc="480" dirty="0">
                <a:latin typeface="Calibri"/>
                <a:cs typeface="Calibri"/>
              </a:rPr>
              <a:t>LULUS2021</a:t>
            </a:r>
            <a:endParaRPr sz="4650" dirty="0">
              <a:latin typeface="Calibri"/>
              <a:cs typeface="Calibri"/>
            </a:endParaRPr>
          </a:p>
          <a:p>
            <a:pPr marL="12700" marR="898525">
              <a:lnSpc>
                <a:spcPct val="129700"/>
              </a:lnSpc>
              <a:spcBef>
                <a:spcPts val="1025"/>
              </a:spcBef>
            </a:pPr>
            <a:r>
              <a:rPr sz="3250" spc="114" dirty="0">
                <a:latin typeface="Calibri"/>
                <a:cs typeface="Calibri"/>
              </a:rPr>
              <a:t>M. </a:t>
            </a:r>
            <a:r>
              <a:rPr sz="3250" spc="525" dirty="0">
                <a:latin typeface="Calibri"/>
                <a:cs typeface="Calibri"/>
              </a:rPr>
              <a:t>FARHAN </a:t>
            </a:r>
            <a:r>
              <a:rPr sz="3250" spc="430" dirty="0">
                <a:latin typeface="Calibri"/>
                <a:cs typeface="Calibri"/>
              </a:rPr>
              <a:t>TANDIA  </a:t>
            </a:r>
            <a:r>
              <a:rPr sz="3250" spc="380" dirty="0">
                <a:latin typeface="Calibri"/>
                <a:cs typeface="Calibri"/>
              </a:rPr>
              <a:t>IVAN </a:t>
            </a:r>
            <a:r>
              <a:rPr sz="3250" spc="480" dirty="0">
                <a:latin typeface="Calibri"/>
                <a:cs typeface="Calibri"/>
              </a:rPr>
              <a:t>SURYA</a:t>
            </a:r>
            <a:r>
              <a:rPr sz="3250" spc="-165" dirty="0">
                <a:latin typeface="Calibri"/>
                <a:cs typeface="Calibri"/>
              </a:rPr>
              <a:t> </a:t>
            </a:r>
            <a:r>
              <a:rPr sz="3250" spc="459" dirty="0">
                <a:latin typeface="Calibri"/>
                <a:cs typeface="Calibri"/>
              </a:rPr>
              <a:t>HUTOMO</a:t>
            </a:r>
            <a:endParaRPr sz="3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250" i="1" spc="-5" dirty="0">
                <a:latin typeface="Verdana"/>
                <a:cs typeface="Verdana"/>
              </a:rPr>
              <a:t>(MASTER </a:t>
            </a:r>
            <a:r>
              <a:rPr sz="3250" i="1" spc="-45" dirty="0">
                <a:latin typeface="Verdana"/>
                <a:cs typeface="Verdana"/>
              </a:rPr>
              <a:t>STUDENT,</a:t>
            </a:r>
            <a:r>
              <a:rPr sz="3250" i="1" spc="-605" dirty="0">
                <a:latin typeface="Verdana"/>
                <a:cs typeface="Verdana"/>
              </a:rPr>
              <a:t> </a:t>
            </a:r>
            <a:r>
              <a:rPr sz="3250" i="1" spc="10" dirty="0">
                <a:latin typeface="Verdana"/>
                <a:cs typeface="Verdana"/>
              </a:rPr>
              <a:t>NYCU)</a:t>
            </a:r>
            <a:endParaRPr sz="32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63774" y="8849893"/>
            <a:ext cx="1435425" cy="1830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0862" y="4444163"/>
            <a:ext cx="3678774" cy="82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2018" y="4444175"/>
            <a:ext cx="7278975" cy="941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8638" y="1989900"/>
            <a:ext cx="6540754" cy="72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3709" y="5933924"/>
            <a:ext cx="4499641" cy="941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600" y="1168947"/>
            <a:ext cx="943356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675" dirty="0">
                <a:latin typeface="Calibri"/>
                <a:cs typeface="Calibri"/>
              </a:rPr>
              <a:t>Data Preprocessing</a:t>
            </a:r>
            <a:r>
              <a:rPr sz="4950" spc="-145" dirty="0">
                <a:latin typeface="Calibri"/>
                <a:cs typeface="Calibri"/>
              </a:rPr>
              <a:t> </a:t>
            </a:r>
            <a:r>
              <a:rPr sz="4950" spc="590" dirty="0">
                <a:latin typeface="Calibri"/>
                <a:cs typeface="Calibri"/>
              </a:rPr>
              <a:t>Pipeline</a:t>
            </a:r>
            <a:endParaRPr sz="49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425" y="8562748"/>
            <a:ext cx="8238275" cy="1048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65429" y="8271667"/>
            <a:ext cx="3660443" cy="2223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DD4B42E-5B6F-4777-95EF-16CB209DC694}"/>
              </a:ext>
            </a:extLst>
          </p:cNvPr>
          <p:cNvSpPr/>
          <p:nvPr/>
        </p:nvSpPr>
        <p:spPr>
          <a:xfrm>
            <a:off x="1502350" y="3042651"/>
            <a:ext cx="1524000" cy="104812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928CEDAA-3CF2-45C6-BC3A-E08D0DD5C84D}"/>
              </a:ext>
            </a:extLst>
          </p:cNvPr>
          <p:cNvSpPr/>
          <p:nvPr/>
        </p:nvSpPr>
        <p:spPr>
          <a:xfrm>
            <a:off x="3614018" y="2955496"/>
            <a:ext cx="3048000" cy="122243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RAW Train Data / Raw Test Data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3D85AAF9-6771-4993-BCD4-BD081A32AB45}"/>
              </a:ext>
            </a:extLst>
          </p:cNvPr>
          <p:cNvSpPr/>
          <p:nvPr/>
        </p:nvSpPr>
        <p:spPr>
          <a:xfrm>
            <a:off x="7039203" y="2954501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 Labels to Boolean Representation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0D55A395-8DE5-477F-8954-FADC32C473E1}"/>
              </a:ext>
            </a:extLst>
          </p:cNvPr>
          <p:cNvSpPr/>
          <p:nvPr/>
        </p:nvSpPr>
        <p:spPr>
          <a:xfrm>
            <a:off x="10174160" y="2954500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“s2token_15” to s2token, date,  and hour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0573D408-DDE5-4EB1-B60C-1B27701AA883}"/>
              </a:ext>
            </a:extLst>
          </p:cNvPr>
          <p:cNvSpPr/>
          <p:nvPr/>
        </p:nvSpPr>
        <p:spPr>
          <a:xfrm>
            <a:off x="13510342" y="2947236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Date to Days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77D381FF-849C-4672-8F1A-7A3F01BB19B6}"/>
              </a:ext>
            </a:extLst>
          </p:cNvPr>
          <p:cNvSpPr/>
          <p:nvPr/>
        </p:nvSpPr>
        <p:spPr>
          <a:xfrm>
            <a:off x="674471" y="6950478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s2token to Latitude and Longitude using s2cell library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FAB81FDA-B5DF-483A-B1C5-362C59BE26A3}"/>
              </a:ext>
            </a:extLst>
          </p:cNvPr>
          <p:cNvSpPr/>
          <p:nvPr/>
        </p:nvSpPr>
        <p:spPr>
          <a:xfrm>
            <a:off x="3856837" y="6942218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 “Hours” and “Days” to categorical integer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4F444032-D622-481F-A693-7391C92F369B}"/>
              </a:ext>
            </a:extLst>
          </p:cNvPr>
          <p:cNvSpPr/>
          <p:nvPr/>
        </p:nvSpPr>
        <p:spPr>
          <a:xfrm>
            <a:off x="7039203" y="6949453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unnecessary column</a:t>
            </a: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681AD940-28C7-4C99-B355-C2235623F404}"/>
              </a:ext>
            </a:extLst>
          </p:cNvPr>
          <p:cNvSpPr/>
          <p:nvPr/>
        </p:nvSpPr>
        <p:spPr>
          <a:xfrm>
            <a:off x="10261691" y="6949455"/>
            <a:ext cx="2532782" cy="1222435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Data Frame memory usage to speed up training later</a:t>
            </a:r>
          </a:p>
        </p:txBody>
      </p:sp>
      <p:sp>
        <p:nvSpPr>
          <p:cNvPr id="73" name="Flowchart: Data 72">
            <a:extLst>
              <a:ext uri="{FF2B5EF4-FFF2-40B4-BE49-F238E27FC236}">
                <a16:creationId xmlns:a16="http://schemas.microsoft.com/office/drawing/2014/main" id="{9ACE64A7-46D2-4A94-8404-D8A1ED34E079}"/>
              </a:ext>
            </a:extLst>
          </p:cNvPr>
          <p:cNvSpPr/>
          <p:nvPr/>
        </p:nvSpPr>
        <p:spPr>
          <a:xfrm>
            <a:off x="13235828" y="6949455"/>
            <a:ext cx="3048000" cy="122243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Train / Test Data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5A29626-DD6C-4CD4-8345-94348AD2FE4A}"/>
              </a:ext>
            </a:extLst>
          </p:cNvPr>
          <p:cNvSpPr/>
          <p:nvPr/>
        </p:nvSpPr>
        <p:spPr>
          <a:xfrm>
            <a:off x="16725183" y="7036610"/>
            <a:ext cx="1524000" cy="104812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081C50-02E6-4062-BD8C-05A01C34ED83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3026350" y="3566713"/>
            <a:ext cx="8924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01B9C2-8C1E-4B49-9C77-97099536AE40}"/>
              </a:ext>
            </a:extLst>
          </p:cNvPr>
          <p:cNvCxnSpPr>
            <a:stCxn id="65" idx="5"/>
            <a:endCxn id="66" idx="1"/>
          </p:cNvCxnSpPr>
          <p:nvPr/>
        </p:nvCxnSpPr>
        <p:spPr>
          <a:xfrm flipV="1">
            <a:off x="6357218" y="3565719"/>
            <a:ext cx="681985" cy="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CEA6EC-4E04-4F12-BCBA-87CDE49EFC8E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9571985" y="3565718"/>
            <a:ext cx="6021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EEF4C00-FA45-4108-BB87-30623A14377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12706942" y="3558454"/>
            <a:ext cx="803400" cy="7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B379A3C-9983-4EE1-9789-EC09119BDA33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rot="5400000">
            <a:off x="6968395" y="-857861"/>
            <a:ext cx="2780807" cy="12835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53C5C1B-CF1D-4B56-91C7-256A31163228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 flipV="1">
            <a:off x="3207253" y="7553436"/>
            <a:ext cx="649584" cy="8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2546F70-995B-4607-9A2A-FBD8F55E2A66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6389619" y="7553436"/>
            <a:ext cx="649584" cy="7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E264AD-9190-4539-B53C-864F16D5B1C0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9571985" y="7560671"/>
            <a:ext cx="6897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0E3F0B-665E-4FBE-8CA1-208FF73F1935}"/>
              </a:ext>
            </a:extLst>
          </p:cNvPr>
          <p:cNvCxnSpPr>
            <a:stCxn id="72" idx="3"/>
            <a:endCxn id="73" idx="2"/>
          </p:cNvCxnSpPr>
          <p:nvPr/>
        </p:nvCxnSpPr>
        <p:spPr>
          <a:xfrm>
            <a:off x="12794473" y="7560673"/>
            <a:ext cx="746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54C7EE8-7C99-4358-B44F-8008BFC3AAF4}"/>
              </a:ext>
            </a:extLst>
          </p:cNvPr>
          <p:cNvCxnSpPr>
            <a:stCxn id="73" idx="5"/>
            <a:endCxn id="76" idx="2"/>
          </p:cNvCxnSpPr>
          <p:nvPr/>
        </p:nvCxnSpPr>
        <p:spPr>
          <a:xfrm flipV="1">
            <a:off x="15979028" y="7560672"/>
            <a:ext cx="7461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63774" y="8849893"/>
            <a:ext cx="1435425" cy="1830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350" y="861097"/>
            <a:ext cx="943356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675" dirty="0">
                <a:latin typeface="Calibri"/>
                <a:cs typeface="Calibri"/>
              </a:rPr>
              <a:t>Data Preprocessing</a:t>
            </a:r>
            <a:r>
              <a:rPr sz="4950" spc="-145" dirty="0">
                <a:latin typeface="Calibri"/>
                <a:cs typeface="Calibri"/>
              </a:rPr>
              <a:t> </a:t>
            </a:r>
            <a:r>
              <a:rPr sz="4950" spc="590" dirty="0">
                <a:latin typeface="Calibri"/>
                <a:cs typeface="Calibri"/>
              </a:rPr>
              <a:t>Pipeline</a:t>
            </a:r>
            <a:endParaRPr sz="4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350" y="2762404"/>
            <a:ext cx="6521599" cy="379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7350" y="7090850"/>
            <a:ext cx="16169849" cy="143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2675" y="2861727"/>
            <a:ext cx="8011795" cy="3691254"/>
          </a:xfrm>
          <a:custGeom>
            <a:avLst/>
            <a:gdLst/>
            <a:ahLst/>
            <a:cxnLst/>
            <a:rect l="l" t="t" r="r" b="b"/>
            <a:pathLst>
              <a:path w="8011794" h="3691254">
                <a:moveTo>
                  <a:pt x="0" y="615211"/>
                </a:moveTo>
                <a:lnTo>
                  <a:pt x="1850" y="567133"/>
                </a:lnTo>
                <a:lnTo>
                  <a:pt x="7312" y="520067"/>
                </a:lnTo>
                <a:lnTo>
                  <a:pt x="16248" y="474149"/>
                </a:lnTo>
                <a:lnTo>
                  <a:pt x="28520" y="429517"/>
                </a:lnTo>
                <a:lnTo>
                  <a:pt x="43994" y="386307"/>
                </a:lnTo>
                <a:lnTo>
                  <a:pt x="62530" y="344657"/>
                </a:lnTo>
                <a:lnTo>
                  <a:pt x="83994" y="304702"/>
                </a:lnTo>
                <a:lnTo>
                  <a:pt x="108248" y="266580"/>
                </a:lnTo>
                <a:lnTo>
                  <a:pt x="135155" y="230428"/>
                </a:lnTo>
                <a:lnTo>
                  <a:pt x="164578" y="196381"/>
                </a:lnTo>
                <a:lnTo>
                  <a:pt x="196382" y="164578"/>
                </a:lnTo>
                <a:lnTo>
                  <a:pt x="230428" y="135155"/>
                </a:lnTo>
                <a:lnTo>
                  <a:pt x="266580" y="108248"/>
                </a:lnTo>
                <a:lnTo>
                  <a:pt x="304702" y="83994"/>
                </a:lnTo>
                <a:lnTo>
                  <a:pt x="344657" y="62530"/>
                </a:lnTo>
                <a:lnTo>
                  <a:pt x="386308" y="43994"/>
                </a:lnTo>
                <a:lnTo>
                  <a:pt x="429517" y="28520"/>
                </a:lnTo>
                <a:lnTo>
                  <a:pt x="474149" y="16248"/>
                </a:lnTo>
                <a:lnTo>
                  <a:pt x="520067" y="7312"/>
                </a:lnTo>
                <a:lnTo>
                  <a:pt x="567134" y="1850"/>
                </a:lnTo>
                <a:lnTo>
                  <a:pt x="615212" y="0"/>
                </a:lnTo>
                <a:lnTo>
                  <a:pt x="7395987" y="0"/>
                </a:lnTo>
                <a:lnTo>
                  <a:pt x="7444701" y="1930"/>
                </a:lnTo>
                <a:lnTo>
                  <a:pt x="7492808" y="7663"/>
                </a:lnTo>
                <a:lnTo>
                  <a:pt x="7540101" y="17115"/>
                </a:lnTo>
                <a:lnTo>
                  <a:pt x="7586373" y="30199"/>
                </a:lnTo>
                <a:lnTo>
                  <a:pt x="7631418" y="46830"/>
                </a:lnTo>
                <a:lnTo>
                  <a:pt x="7675029" y="66922"/>
                </a:lnTo>
                <a:lnTo>
                  <a:pt x="7717000" y="90389"/>
                </a:lnTo>
                <a:lnTo>
                  <a:pt x="7757125" y="117147"/>
                </a:lnTo>
                <a:lnTo>
                  <a:pt x="7795196" y="147110"/>
                </a:lnTo>
                <a:lnTo>
                  <a:pt x="7831007" y="180191"/>
                </a:lnTo>
                <a:lnTo>
                  <a:pt x="7864088" y="216002"/>
                </a:lnTo>
                <a:lnTo>
                  <a:pt x="7894051" y="254073"/>
                </a:lnTo>
                <a:lnTo>
                  <a:pt x="7920809" y="294198"/>
                </a:lnTo>
                <a:lnTo>
                  <a:pt x="7944277" y="336169"/>
                </a:lnTo>
                <a:lnTo>
                  <a:pt x="7964369" y="379780"/>
                </a:lnTo>
                <a:lnTo>
                  <a:pt x="7981000" y="424825"/>
                </a:lnTo>
                <a:lnTo>
                  <a:pt x="7994084" y="471097"/>
                </a:lnTo>
                <a:lnTo>
                  <a:pt x="8003535" y="518390"/>
                </a:lnTo>
                <a:lnTo>
                  <a:pt x="8009269" y="566497"/>
                </a:lnTo>
                <a:lnTo>
                  <a:pt x="8011199" y="615211"/>
                </a:lnTo>
                <a:lnTo>
                  <a:pt x="8011199" y="3075987"/>
                </a:lnTo>
                <a:lnTo>
                  <a:pt x="8009349" y="3124065"/>
                </a:lnTo>
                <a:lnTo>
                  <a:pt x="8003887" y="3171132"/>
                </a:lnTo>
                <a:lnTo>
                  <a:pt x="7994951" y="3217050"/>
                </a:lnTo>
                <a:lnTo>
                  <a:pt x="7982679" y="3261682"/>
                </a:lnTo>
                <a:lnTo>
                  <a:pt x="7967205" y="3304891"/>
                </a:lnTo>
                <a:lnTo>
                  <a:pt x="7948669" y="3346542"/>
                </a:lnTo>
                <a:lnTo>
                  <a:pt x="7927205" y="3386497"/>
                </a:lnTo>
                <a:lnTo>
                  <a:pt x="7902951" y="3424619"/>
                </a:lnTo>
                <a:lnTo>
                  <a:pt x="7876044" y="3460771"/>
                </a:lnTo>
                <a:lnTo>
                  <a:pt x="7846621" y="3494817"/>
                </a:lnTo>
                <a:lnTo>
                  <a:pt x="7814817" y="3526621"/>
                </a:lnTo>
                <a:lnTo>
                  <a:pt x="7780771" y="3556044"/>
                </a:lnTo>
                <a:lnTo>
                  <a:pt x="7744618" y="3582951"/>
                </a:lnTo>
                <a:lnTo>
                  <a:pt x="7706497" y="3607205"/>
                </a:lnTo>
                <a:lnTo>
                  <a:pt x="7666542" y="3628669"/>
                </a:lnTo>
                <a:lnTo>
                  <a:pt x="7624891" y="3647205"/>
                </a:lnTo>
                <a:lnTo>
                  <a:pt x="7581682" y="3662679"/>
                </a:lnTo>
                <a:lnTo>
                  <a:pt x="7537050" y="3674951"/>
                </a:lnTo>
                <a:lnTo>
                  <a:pt x="7491132" y="3683887"/>
                </a:lnTo>
                <a:lnTo>
                  <a:pt x="7444065" y="3689349"/>
                </a:lnTo>
                <a:lnTo>
                  <a:pt x="7395987" y="3691199"/>
                </a:lnTo>
                <a:lnTo>
                  <a:pt x="615212" y="3691199"/>
                </a:lnTo>
                <a:lnTo>
                  <a:pt x="567134" y="3689349"/>
                </a:lnTo>
                <a:lnTo>
                  <a:pt x="520067" y="3683887"/>
                </a:lnTo>
                <a:lnTo>
                  <a:pt x="474149" y="3674951"/>
                </a:lnTo>
                <a:lnTo>
                  <a:pt x="429517" y="3662679"/>
                </a:lnTo>
                <a:lnTo>
                  <a:pt x="386308" y="3647205"/>
                </a:lnTo>
                <a:lnTo>
                  <a:pt x="344657" y="3628669"/>
                </a:lnTo>
                <a:lnTo>
                  <a:pt x="304702" y="3607205"/>
                </a:lnTo>
                <a:lnTo>
                  <a:pt x="266580" y="3582951"/>
                </a:lnTo>
                <a:lnTo>
                  <a:pt x="230428" y="3556044"/>
                </a:lnTo>
                <a:lnTo>
                  <a:pt x="196382" y="3526621"/>
                </a:lnTo>
                <a:lnTo>
                  <a:pt x="164578" y="3494817"/>
                </a:lnTo>
                <a:lnTo>
                  <a:pt x="135155" y="3460771"/>
                </a:lnTo>
                <a:lnTo>
                  <a:pt x="108248" y="3424619"/>
                </a:lnTo>
                <a:lnTo>
                  <a:pt x="83994" y="3386497"/>
                </a:lnTo>
                <a:lnTo>
                  <a:pt x="62530" y="3346542"/>
                </a:lnTo>
                <a:lnTo>
                  <a:pt x="43994" y="3304891"/>
                </a:lnTo>
                <a:lnTo>
                  <a:pt x="28520" y="3261682"/>
                </a:lnTo>
                <a:lnTo>
                  <a:pt x="16248" y="3217050"/>
                </a:lnTo>
                <a:lnTo>
                  <a:pt x="7312" y="3171132"/>
                </a:lnTo>
                <a:lnTo>
                  <a:pt x="1850" y="3124065"/>
                </a:lnTo>
                <a:lnTo>
                  <a:pt x="0" y="3075987"/>
                </a:lnTo>
                <a:lnTo>
                  <a:pt x="0" y="615211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45649" y="3196576"/>
            <a:ext cx="7435215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4620">
              <a:lnSpc>
                <a:spcPct val="100000"/>
              </a:lnSpc>
              <a:spcBef>
                <a:spcPts val="100"/>
              </a:spcBef>
            </a:pPr>
            <a:r>
              <a:rPr sz="2800" b="1" spc="540" dirty="0">
                <a:latin typeface="Calibri"/>
                <a:cs typeface="Calibri"/>
              </a:rPr>
              <a:t>4 </a:t>
            </a:r>
            <a:r>
              <a:rPr sz="2800" b="1" spc="365" dirty="0">
                <a:latin typeface="Calibri"/>
                <a:cs typeface="Calibri"/>
              </a:rPr>
              <a:t>Features </a:t>
            </a:r>
            <a:r>
              <a:rPr sz="2800" b="1" spc="400" dirty="0">
                <a:latin typeface="Calibri"/>
                <a:cs typeface="Calibri"/>
              </a:rPr>
              <a:t>vs</a:t>
            </a:r>
            <a:r>
              <a:rPr sz="2800" b="1" spc="-2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12 </a:t>
            </a:r>
            <a:r>
              <a:rPr sz="2800" b="1" spc="365" dirty="0">
                <a:latin typeface="Calibri"/>
                <a:cs typeface="Calibri"/>
              </a:rPr>
              <a:t>Features  </a:t>
            </a:r>
            <a:r>
              <a:rPr sz="2800" b="1" spc="395" dirty="0">
                <a:latin typeface="Calibri"/>
                <a:cs typeface="Calibri"/>
              </a:rPr>
              <a:t>Data</a:t>
            </a:r>
            <a:r>
              <a:rPr sz="2800" b="1" spc="175" dirty="0">
                <a:latin typeface="Calibri"/>
                <a:cs typeface="Calibri"/>
              </a:rPr>
              <a:t> </a:t>
            </a:r>
            <a:r>
              <a:rPr sz="2800" b="1" spc="36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  <a:p>
            <a:pPr marL="42545" marR="5080">
              <a:lnSpc>
                <a:spcPct val="100000"/>
              </a:lnSpc>
              <a:spcBef>
                <a:spcPts val="660"/>
              </a:spcBef>
            </a:pPr>
            <a:r>
              <a:rPr sz="2400" spc="355" dirty="0">
                <a:latin typeface="Calibri"/>
                <a:cs typeface="Calibri"/>
              </a:rPr>
              <a:t>We </a:t>
            </a:r>
            <a:r>
              <a:rPr sz="2400" spc="280" dirty="0">
                <a:latin typeface="Calibri"/>
                <a:cs typeface="Calibri"/>
              </a:rPr>
              <a:t>focused </a:t>
            </a:r>
            <a:r>
              <a:rPr sz="2400" spc="200" dirty="0">
                <a:latin typeface="Calibri"/>
                <a:cs typeface="Calibri"/>
              </a:rPr>
              <a:t>to </a:t>
            </a:r>
            <a:r>
              <a:rPr sz="2400" spc="250" dirty="0">
                <a:latin typeface="Calibri"/>
                <a:cs typeface="Calibri"/>
              </a:rPr>
              <a:t>only </a:t>
            </a:r>
            <a:r>
              <a:rPr sz="2400" spc="315" dirty="0">
                <a:latin typeface="Calibri"/>
                <a:cs typeface="Calibri"/>
              </a:rPr>
              <a:t>used </a:t>
            </a:r>
            <a:r>
              <a:rPr sz="2400" spc="385" dirty="0">
                <a:latin typeface="Calibri"/>
                <a:cs typeface="Calibri"/>
              </a:rPr>
              <a:t>4 </a:t>
            </a:r>
            <a:r>
              <a:rPr sz="2400" spc="225" dirty="0">
                <a:latin typeface="Calibri"/>
                <a:cs typeface="Calibri"/>
              </a:rPr>
              <a:t>features </a:t>
            </a:r>
            <a:r>
              <a:rPr sz="2400" spc="245" dirty="0">
                <a:latin typeface="Calibri"/>
                <a:cs typeface="Calibri"/>
              </a:rPr>
              <a:t>in </a:t>
            </a:r>
            <a:r>
              <a:rPr sz="2400" spc="254" dirty="0">
                <a:latin typeface="Calibri"/>
                <a:cs typeface="Calibri"/>
              </a:rPr>
              <a:t>our  </a:t>
            </a:r>
            <a:r>
              <a:rPr sz="2400" spc="325" dirty="0">
                <a:latin typeface="Calibri"/>
                <a:cs typeface="Calibri"/>
              </a:rPr>
              <a:t>model </a:t>
            </a:r>
            <a:r>
              <a:rPr sz="2400" spc="310" dirty="0">
                <a:latin typeface="Calibri"/>
                <a:cs typeface="Calibri"/>
              </a:rPr>
              <a:t>because </a:t>
            </a:r>
            <a:r>
              <a:rPr sz="2400" spc="365" dirty="0">
                <a:latin typeface="Calibri"/>
                <a:cs typeface="Calibri"/>
              </a:rPr>
              <a:t>when </a:t>
            </a:r>
            <a:r>
              <a:rPr sz="2400" spc="335" dirty="0">
                <a:latin typeface="Calibri"/>
                <a:cs typeface="Calibri"/>
              </a:rPr>
              <a:t>we </a:t>
            </a:r>
            <a:r>
              <a:rPr sz="2400" spc="215" dirty="0">
                <a:latin typeface="Calibri"/>
                <a:cs typeface="Calibri"/>
              </a:rPr>
              <a:t>tried </a:t>
            </a:r>
            <a:r>
              <a:rPr sz="2400" spc="200" dirty="0">
                <a:latin typeface="Calibri"/>
                <a:cs typeface="Calibri"/>
              </a:rPr>
              <a:t>to </a:t>
            </a:r>
            <a:r>
              <a:rPr sz="2400" spc="300" dirty="0">
                <a:latin typeface="Calibri"/>
                <a:cs typeface="Calibri"/>
              </a:rPr>
              <a:t>use </a:t>
            </a:r>
            <a:r>
              <a:rPr sz="2400" spc="-85" dirty="0">
                <a:latin typeface="Calibri"/>
                <a:cs typeface="Calibri"/>
              </a:rPr>
              <a:t>12  </a:t>
            </a:r>
            <a:r>
              <a:rPr sz="2400" spc="225" dirty="0">
                <a:latin typeface="Calibri"/>
                <a:cs typeface="Calibri"/>
              </a:rPr>
              <a:t>features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210" dirty="0">
                <a:latin typeface="Calibri"/>
                <a:cs typeface="Calibri"/>
              </a:rPr>
              <a:t>like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215" dirty="0">
                <a:latin typeface="Calibri"/>
                <a:cs typeface="Calibri"/>
              </a:rPr>
              <a:t>below,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our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325" dirty="0">
                <a:latin typeface="Calibri"/>
                <a:cs typeface="Calibri"/>
              </a:rPr>
              <a:t>model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290" dirty="0">
                <a:latin typeface="Calibri"/>
                <a:cs typeface="Calibri"/>
              </a:rPr>
              <a:t>could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275" dirty="0">
                <a:latin typeface="Calibri"/>
                <a:cs typeface="Calibri"/>
              </a:rPr>
              <a:t>not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285" dirty="0">
                <a:latin typeface="Calibri"/>
                <a:cs typeface="Calibri"/>
              </a:rPr>
              <a:t>give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310" dirty="0">
                <a:latin typeface="Calibri"/>
                <a:cs typeface="Calibri"/>
              </a:rPr>
              <a:t>us  </a:t>
            </a:r>
            <a:r>
              <a:rPr sz="2400" spc="225" dirty="0">
                <a:latin typeface="Calibri"/>
                <a:cs typeface="Calibri"/>
              </a:rPr>
              <a:t>better </a:t>
            </a:r>
            <a:r>
              <a:rPr sz="2400" spc="185" dirty="0">
                <a:latin typeface="Calibri"/>
                <a:cs typeface="Calibri"/>
              </a:rPr>
              <a:t>result. </a:t>
            </a:r>
            <a:r>
              <a:rPr sz="2400" spc="340" dirty="0">
                <a:latin typeface="Calibri"/>
                <a:cs typeface="Calibri"/>
              </a:rPr>
              <a:t>Based </a:t>
            </a:r>
            <a:r>
              <a:rPr sz="2400" spc="315" dirty="0">
                <a:latin typeface="Calibri"/>
                <a:cs typeface="Calibri"/>
              </a:rPr>
              <a:t>on </a:t>
            </a:r>
            <a:r>
              <a:rPr sz="2400" spc="254" dirty="0">
                <a:latin typeface="Calibri"/>
                <a:cs typeface="Calibri"/>
              </a:rPr>
              <a:t>our </a:t>
            </a:r>
            <a:r>
              <a:rPr sz="2400" spc="325" dirty="0">
                <a:latin typeface="Calibri"/>
                <a:cs typeface="Calibri"/>
              </a:rPr>
              <a:t>EDA, </a:t>
            </a:r>
            <a:r>
              <a:rPr sz="2400" spc="270" dirty="0">
                <a:latin typeface="Calibri"/>
                <a:cs typeface="Calibri"/>
              </a:rPr>
              <a:t>those </a:t>
            </a:r>
            <a:r>
              <a:rPr sz="2400" spc="385" dirty="0">
                <a:latin typeface="Calibri"/>
                <a:cs typeface="Calibri"/>
              </a:rPr>
              <a:t>4  </a:t>
            </a:r>
            <a:r>
              <a:rPr sz="2400" spc="225" dirty="0">
                <a:latin typeface="Calibri"/>
                <a:cs typeface="Calibri"/>
              </a:rPr>
              <a:t>features </a:t>
            </a:r>
            <a:r>
              <a:rPr sz="2400" b="1" spc="260" dirty="0">
                <a:latin typeface="Calibri"/>
                <a:cs typeface="Calibri"/>
              </a:rPr>
              <a:t>already </a:t>
            </a:r>
            <a:r>
              <a:rPr sz="2400" b="1" spc="275" dirty="0">
                <a:latin typeface="Calibri"/>
                <a:cs typeface="Calibri"/>
              </a:rPr>
              <a:t>represent </a:t>
            </a:r>
            <a:r>
              <a:rPr sz="2400" b="1" spc="285" dirty="0">
                <a:latin typeface="Calibri"/>
                <a:cs typeface="Calibri"/>
              </a:rPr>
              <a:t>dataset</a:t>
            </a:r>
            <a:r>
              <a:rPr sz="2400" b="1" spc="-250" dirty="0">
                <a:latin typeface="Calibri"/>
                <a:cs typeface="Calibri"/>
              </a:rPr>
              <a:t> </a:t>
            </a:r>
            <a:r>
              <a:rPr sz="2400" b="1" spc="235" dirty="0">
                <a:latin typeface="Calibri"/>
                <a:cs typeface="Calibri"/>
              </a:rPr>
              <a:t>behavior.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8528" y="7101056"/>
            <a:ext cx="5373324" cy="357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50" y="4331882"/>
            <a:ext cx="12161520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045"/>
              </a:lnSpc>
              <a:spcBef>
                <a:spcPts val="105"/>
              </a:spcBef>
            </a:pPr>
            <a:r>
              <a:rPr sz="6850" spc="990" dirty="0">
                <a:latin typeface="Calibri"/>
                <a:cs typeface="Calibri"/>
              </a:rPr>
              <a:t>MODELING </a:t>
            </a:r>
            <a:r>
              <a:rPr sz="6850" spc="165" dirty="0">
                <a:latin typeface="Calibri"/>
                <a:cs typeface="Calibri"/>
              </a:rPr>
              <a:t>&amp;</a:t>
            </a:r>
            <a:r>
              <a:rPr sz="6850" spc="-260" dirty="0">
                <a:latin typeface="Calibri"/>
                <a:cs typeface="Calibri"/>
              </a:rPr>
              <a:t> </a:t>
            </a:r>
            <a:r>
              <a:rPr sz="6850" spc="940" dirty="0">
                <a:latin typeface="Calibri"/>
                <a:cs typeface="Calibri"/>
              </a:rPr>
              <a:t>EVALUATION</a:t>
            </a:r>
            <a:endParaRPr sz="6850">
              <a:latin typeface="Calibri"/>
              <a:cs typeface="Calibri"/>
            </a:endParaRPr>
          </a:p>
          <a:p>
            <a:pPr marL="12700">
              <a:lnSpc>
                <a:spcPts val="3965"/>
              </a:lnSpc>
            </a:pPr>
            <a:r>
              <a:rPr sz="3450" spc="555" dirty="0">
                <a:latin typeface="Calibri"/>
                <a:cs typeface="Calibri"/>
              </a:rPr>
              <a:t>MODEL</a:t>
            </a:r>
            <a:r>
              <a:rPr sz="3450" spc="165" dirty="0">
                <a:latin typeface="Calibri"/>
                <a:cs typeface="Calibri"/>
              </a:rPr>
              <a:t> </a:t>
            </a:r>
            <a:r>
              <a:rPr sz="3450" spc="505" dirty="0">
                <a:latin typeface="Calibri"/>
                <a:cs typeface="Calibri"/>
              </a:rPr>
              <a:t>DESIGN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239" y="6349905"/>
            <a:ext cx="3363595" cy="207645"/>
          </a:xfrm>
          <a:custGeom>
            <a:avLst/>
            <a:gdLst/>
            <a:ahLst/>
            <a:cxnLst/>
            <a:rect l="l" t="t" r="r" b="b"/>
            <a:pathLst>
              <a:path w="3363595" h="207645">
                <a:moveTo>
                  <a:pt x="3317975" y="207092"/>
                </a:moveTo>
                <a:lnTo>
                  <a:pt x="45799" y="207092"/>
                </a:lnTo>
                <a:lnTo>
                  <a:pt x="27860" y="198839"/>
                </a:lnTo>
                <a:lnTo>
                  <a:pt x="13315" y="176402"/>
                </a:lnTo>
                <a:lnTo>
                  <a:pt x="3562" y="143272"/>
                </a:lnTo>
                <a:lnTo>
                  <a:pt x="0" y="102937"/>
                </a:lnTo>
                <a:lnTo>
                  <a:pt x="3562" y="62829"/>
                </a:lnTo>
                <a:lnTo>
                  <a:pt x="13315" y="30114"/>
                </a:lnTo>
                <a:lnTo>
                  <a:pt x="27860" y="8075"/>
                </a:lnTo>
                <a:lnTo>
                  <a:pt x="45799" y="0"/>
                </a:lnTo>
                <a:lnTo>
                  <a:pt x="3317975" y="0"/>
                </a:lnTo>
                <a:lnTo>
                  <a:pt x="3335649" y="8075"/>
                </a:lnTo>
                <a:lnTo>
                  <a:pt x="3350058" y="30114"/>
                </a:lnTo>
                <a:lnTo>
                  <a:pt x="3359761" y="62829"/>
                </a:lnTo>
                <a:lnTo>
                  <a:pt x="3363315" y="102937"/>
                </a:lnTo>
                <a:lnTo>
                  <a:pt x="3359761" y="143272"/>
                </a:lnTo>
                <a:lnTo>
                  <a:pt x="3350058" y="176402"/>
                </a:lnTo>
                <a:lnTo>
                  <a:pt x="3335649" y="198839"/>
                </a:lnTo>
                <a:lnTo>
                  <a:pt x="3317975" y="207092"/>
                </a:lnTo>
                <a:close/>
              </a:path>
            </a:pathLst>
          </a:custGeom>
          <a:solidFill>
            <a:srgbClr val="F6C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189" y="4136999"/>
            <a:ext cx="1924685" cy="2153920"/>
          </a:xfrm>
          <a:prstGeom prst="rect">
            <a:avLst/>
          </a:prstGeom>
          <a:solidFill>
            <a:srgbClr val="FF6137"/>
          </a:solidFill>
        </p:spPr>
        <p:txBody>
          <a:bodyPr vert="horz" wrap="square" lIns="0" tIns="3454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720"/>
              </a:spcBef>
            </a:pPr>
            <a:r>
              <a:rPr sz="9000" b="1" spc="1520" dirty="0">
                <a:solidFill>
                  <a:srgbClr val="262626"/>
                </a:solidFill>
                <a:latin typeface="Calibri"/>
                <a:cs typeface="Calibri"/>
              </a:rPr>
              <a:t>04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8261" y="6349899"/>
            <a:ext cx="8677910" cy="207645"/>
          </a:xfrm>
          <a:custGeom>
            <a:avLst/>
            <a:gdLst/>
            <a:ahLst/>
            <a:cxnLst/>
            <a:rect l="l" t="t" r="r" b="b"/>
            <a:pathLst>
              <a:path w="8677910" h="207645">
                <a:moveTo>
                  <a:pt x="8604918" y="207100"/>
                </a:moveTo>
                <a:lnTo>
                  <a:pt x="71653" y="207100"/>
                </a:lnTo>
                <a:lnTo>
                  <a:pt x="43734" y="198846"/>
                </a:lnTo>
                <a:lnTo>
                  <a:pt x="20961" y="176409"/>
                </a:lnTo>
                <a:lnTo>
                  <a:pt x="5621" y="143278"/>
                </a:lnTo>
                <a:lnTo>
                  <a:pt x="0" y="102941"/>
                </a:lnTo>
                <a:lnTo>
                  <a:pt x="5621" y="62831"/>
                </a:lnTo>
                <a:lnTo>
                  <a:pt x="20961" y="30115"/>
                </a:lnTo>
                <a:lnTo>
                  <a:pt x="43734" y="8076"/>
                </a:lnTo>
                <a:lnTo>
                  <a:pt x="71653" y="0"/>
                </a:lnTo>
                <a:lnTo>
                  <a:pt x="8604918" y="0"/>
                </a:lnTo>
                <a:lnTo>
                  <a:pt x="8632959" y="8076"/>
                </a:lnTo>
                <a:lnTo>
                  <a:pt x="8656002" y="30115"/>
                </a:lnTo>
                <a:lnTo>
                  <a:pt x="8671613" y="62831"/>
                </a:lnTo>
                <a:lnTo>
                  <a:pt x="8677357" y="102941"/>
                </a:lnTo>
                <a:lnTo>
                  <a:pt x="8671613" y="143278"/>
                </a:lnTo>
                <a:lnTo>
                  <a:pt x="8656002" y="176409"/>
                </a:lnTo>
                <a:lnTo>
                  <a:pt x="8632959" y="198846"/>
                </a:lnTo>
                <a:lnTo>
                  <a:pt x="8604918" y="207100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9745" y="886853"/>
            <a:ext cx="8289925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840" dirty="0">
                <a:latin typeface="Calibri"/>
                <a:cs typeface="Calibri"/>
              </a:rPr>
              <a:t>Modeling</a:t>
            </a:r>
            <a:r>
              <a:rPr sz="6850" spc="315" dirty="0">
                <a:latin typeface="Calibri"/>
                <a:cs typeface="Calibri"/>
              </a:rPr>
              <a:t> </a:t>
            </a:r>
            <a:r>
              <a:rPr sz="6850" spc="795" dirty="0">
                <a:latin typeface="Calibri"/>
                <a:cs typeface="Calibri"/>
              </a:rPr>
              <a:t>Pipeline</a:t>
            </a:r>
            <a:endParaRPr sz="68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4239E56-337A-4337-A749-7DA184E4C1D5}"/>
              </a:ext>
            </a:extLst>
          </p:cNvPr>
          <p:cNvSpPr/>
          <p:nvPr/>
        </p:nvSpPr>
        <p:spPr>
          <a:xfrm>
            <a:off x="1331614" y="3431846"/>
            <a:ext cx="1558910" cy="98662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A21062C-4C3C-4A69-BA33-BC014E0F9DCE}"/>
              </a:ext>
            </a:extLst>
          </p:cNvPr>
          <p:cNvSpPr/>
          <p:nvPr/>
        </p:nvSpPr>
        <p:spPr>
          <a:xfrm>
            <a:off x="945404" y="5168828"/>
            <a:ext cx="2331331" cy="1164504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Train Data</a:t>
            </a:r>
            <a:endParaRPr lang="en-US" b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7711010-0977-4FD2-9093-70CAFCD9B91F}"/>
              </a:ext>
            </a:extLst>
          </p:cNvPr>
          <p:cNvSpPr/>
          <p:nvPr/>
        </p:nvSpPr>
        <p:spPr>
          <a:xfrm>
            <a:off x="3641322" y="5125301"/>
            <a:ext cx="2590800" cy="125155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Preprocessing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336658-3714-40AE-BB94-95DD33FF78D5}"/>
              </a:ext>
            </a:extLst>
          </p:cNvPr>
          <p:cNvSpPr/>
          <p:nvPr/>
        </p:nvSpPr>
        <p:spPr>
          <a:xfrm>
            <a:off x="13586890" y="3149952"/>
            <a:ext cx="2590800" cy="18517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Higher Evaluation Score?</a:t>
            </a:r>
            <a:endParaRPr lang="en-US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E3A12C-709F-4F14-B91E-F1C680A1B4B8}"/>
              </a:ext>
            </a:extLst>
          </p:cNvPr>
          <p:cNvGrpSpPr/>
          <p:nvPr/>
        </p:nvGrpSpPr>
        <p:grpSpPr>
          <a:xfrm>
            <a:off x="6734367" y="4346576"/>
            <a:ext cx="3117820" cy="2809007"/>
            <a:chOff x="7823201" y="4492810"/>
            <a:chExt cx="3117820" cy="280900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2A6C03-5CFF-4B08-AECC-31A13ED77D28}"/>
                </a:ext>
              </a:extLst>
            </p:cNvPr>
            <p:cNvSpPr/>
            <p:nvPr/>
          </p:nvSpPr>
          <p:spPr>
            <a:xfrm>
              <a:off x="7823201" y="4492810"/>
              <a:ext cx="3117820" cy="28090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2ADEB4B9-6CD2-4D02-85B1-FB1F6C4D194F}"/>
                </a:ext>
              </a:extLst>
            </p:cNvPr>
            <p:cNvSpPr/>
            <p:nvPr/>
          </p:nvSpPr>
          <p:spPr>
            <a:xfrm>
              <a:off x="8080810" y="5330914"/>
              <a:ext cx="2590800" cy="1547416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Hyper Parameter Tuning, Model Selection, Feature Selection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E3FCD203-1FB1-4644-AA70-8D41FF19E279}"/>
                </a:ext>
              </a:extLst>
            </p:cNvPr>
            <p:cNvSpPr/>
            <p:nvPr/>
          </p:nvSpPr>
          <p:spPr>
            <a:xfrm>
              <a:off x="8080810" y="4707271"/>
              <a:ext cx="2590800" cy="751055"/>
            </a:xfrm>
            <a:prstGeom prst="flowChartProcess">
              <a:avLst/>
            </a:prstGeom>
            <a:solidFill>
              <a:srgbClr val="01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Machine Learning Model</a:t>
              </a:r>
              <a:endPara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B83ACA61-3B73-415B-BB02-FE252358001D}"/>
              </a:ext>
            </a:extLst>
          </p:cNvPr>
          <p:cNvSpPr/>
          <p:nvPr/>
        </p:nvSpPr>
        <p:spPr>
          <a:xfrm>
            <a:off x="10628014" y="7553805"/>
            <a:ext cx="2331331" cy="1164504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Test Data</a:t>
            </a:r>
            <a:endParaRPr lang="en-US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3B60142-BE8D-4E2D-BFEF-6C14D4D0D91B}"/>
              </a:ext>
            </a:extLst>
          </p:cNvPr>
          <p:cNvSpPr/>
          <p:nvPr/>
        </p:nvSpPr>
        <p:spPr>
          <a:xfrm>
            <a:off x="13353963" y="7526817"/>
            <a:ext cx="2590800" cy="125155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 and Model Predict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E223D50-9D73-4EB1-B461-A3649ABD62CC}"/>
              </a:ext>
            </a:extLst>
          </p:cNvPr>
          <p:cNvSpPr/>
          <p:nvPr/>
        </p:nvSpPr>
        <p:spPr>
          <a:xfrm>
            <a:off x="13727780" y="5512430"/>
            <a:ext cx="2331331" cy="116450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Submission</a:t>
            </a:r>
            <a:endParaRPr lang="en-US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6F50EA0A-C83D-467E-8353-0A208DAD482C}"/>
              </a:ext>
            </a:extLst>
          </p:cNvPr>
          <p:cNvSpPr/>
          <p:nvPr/>
        </p:nvSpPr>
        <p:spPr>
          <a:xfrm>
            <a:off x="10721764" y="4825226"/>
            <a:ext cx="2590800" cy="18517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Higher Validation Score?</a:t>
            </a:r>
            <a:endParaRPr lang="en-US" b="1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C02118B-A3A2-4954-B38F-19DDBCBF7B5E}"/>
              </a:ext>
            </a:extLst>
          </p:cNvPr>
          <p:cNvSpPr/>
          <p:nvPr/>
        </p:nvSpPr>
        <p:spPr>
          <a:xfrm>
            <a:off x="16711686" y="3510845"/>
            <a:ext cx="1558910" cy="112992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End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1BAA71-C3B5-4119-BF05-2D98FE8FEE56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2111069" y="4418470"/>
            <a:ext cx="1" cy="750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275DA-D379-4653-85B8-A742C683993D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3043602" y="5751080"/>
            <a:ext cx="597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96D8A0-D478-40D1-9AC4-DCA5197766A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232122" y="5751080"/>
            <a:ext cx="502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D1534B-8682-40A9-985B-1095BBD5855F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9852187" y="5751080"/>
            <a:ext cx="869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88A8C-3002-4A4C-862E-174D667F021D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12017164" y="6676934"/>
            <a:ext cx="9649" cy="876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71F57F-4CBF-4169-B99A-1286E4A99676}"/>
              </a:ext>
            </a:extLst>
          </p:cNvPr>
          <p:cNvSpPr txBox="1"/>
          <p:nvPr/>
        </p:nvSpPr>
        <p:spPr>
          <a:xfrm>
            <a:off x="11849183" y="2537091"/>
            <a:ext cx="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NO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99EFA-0B4E-452C-A63A-F0B9F1A11636}"/>
              </a:ext>
            </a:extLst>
          </p:cNvPr>
          <p:cNvSpPr txBox="1"/>
          <p:nvPr/>
        </p:nvSpPr>
        <p:spPr>
          <a:xfrm>
            <a:off x="15976600" y="3589844"/>
            <a:ext cx="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YES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F08742-E760-4B74-A0AD-0307E8F3BE96}"/>
              </a:ext>
            </a:extLst>
          </p:cNvPr>
          <p:cNvCxnSpPr>
            <a:stCxn id="19" idx="0"/>
            <a:endCxn id="7" idx="0"/>
          </p:cNvCxnSpPr>
          <p:nvPr/>
        </p:nvCxnSpPr>
        <p:spPr>
          <a:xfrm rot="16200000" flipH="1" flipV="1">
            <a:off x="8326905" y="1435042"/>
            <a:ext cx="300075" cy="7080442"/>
          </a:xfrm>
          <a:prstGeom prst="bentConnector3">
            <a:avLst>
              <a:gd name="adj1" fmla="val -3094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D5DEEF-BBFA-43BD-B2C8-000F1C5B30FF}"/>
              </a:ext>
            </a:extLst>
          </p:cNvPr>
          <p:cNvCxnSpPr>
            <a:stCxn id="11" idx="2"/>
            <a:endCxn id="17" idx="2"/>
          </p:cNvCxnSpPr>
          <p:nvPr/>
        </p:nvCxnSpPr>
        <p:spPr>
          <a:xfrm rot="16200000" flipH="1">
            <a:off x="10659924" y="4788936"/>
            <a:ext cx="1622792" cy="6356086"/>
          </a:xfrm>
          <a:prstGeom prst="bentConnector3">
            <a:avLst>
              <a:gd name="adj1" fmla="val 12905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F9940-81BE-4B51-9D35-7F471B081851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2726212" y="8136057"/>
            <a:ext cx="627751" cy="16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1C3C32-F1DB-4C71-8E5A-9F7559B8325C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4649363" y="6676934"/>
            <a:ext cx="10949" cy="849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86AF87-0423-4411-8288-F2F2D4CDD5DD}"/>
              </a:ext>
            </a:extLst>
          </p:cNvPr>
          <p:cNvCxnSpPr>
            <a:stCxn id="18" idx="1"/>
            <a:endCxn id="9" idx="2"/>
          </p:cNvCxnSpPr>
          <p:nvPr/>
        </p:nvCxnSpPr>
        <p:spPr>
          <a:xfrm flipH="1" flipV="1">
            <a:off x="14882290" y="5001660"/>
            <a:ext cx="11156" cy="510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C9869A-5D65-473F-AEAB-581BCE4D2125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>
            <a:off x="16177690" y="4075806"/>
            <a:ext cx="53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E24AFD-EE23-4607-919E-F55141C743B1}"/>
              </a:ext>
            </a:extLst>
          </p:cNvPr>
          <p:cNvSpPr txBox="1"/>
          <p:nvPr/>
        </p:nvSpPr>
        <p:spPr>
          <a:xfrm>
            <a:off x="12041245" y="6985362"/>
            <a:ext cx="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YES</a:t>
            </a:r>
            <a:endParaRPr lang="en-US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B684395-D914-4B94-950C-263EB5D40AE0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H="1" flipV="1">
            <a:off x="8921831" y="-835158"/>
            <a:ext cx="1975349" cy="9945568"/>
          </a:xfrm>
          <a:prstGeom prst="bentConnector3">
            <a:avLst>
              <a:gd name="adj1" fmla="val -115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E194E3-EB7D-4ED0-92AC-D5EF254F3743}"/>
              </a:ext>
            </a:extLst>
          </p:cNvPr>
          <p:cNvSpPr txBox="1"/>
          <p:nvPr/>
        </p:nvSpPr>
        <p:spPr>
          <a:xfrm>
            <a:off x="12041245" y="4557267"/>
            <a:ext cx="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NO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DEC49-6580-4A05-9DA7-8C80090DC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" y="8382850"/>
            <a:ext cx="1968997" cy="19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35" grpId="0"/>
      <p:bldP spid="37" grpId="0"/>
      <p:bldP spid="72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470" y="609079"/>
            <a:ext cx="7339330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735" dirty="0">
                <a:latin typeface="Calibri"/>
                <a:cs typeface="Calibri"/>
              </a:rPr>
              <a:t>Model</a:t>
            </a:r>
            <a:r>
              <a:rPr sz="6850" spc="345" dirty="0">
                <a:latin typeface="Calibri"/>
                <a:cs typeface="Calibri"/>
              </a:rPr>
              <a:t> </a:t>
            </a:r>
            <a:r>
              <a:rPr sz="6850" spc="815" dirty="0">
                <a:latin typeface="Calibri"/>
                <a:cs typeface="Calibri"/>
              </a:rPr>
              <a:t>Selection</a:t>
            </a:r>
            <a:endParaRPr sz="6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51857" y="10029584"/>
            <a:ext cx="26860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664" y="3511550"/>
            <a:ext cx="15595336" cy="507510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5"/>
              </a:spcBef>
            </a:pPr>
            <a:r>
              <a:rPr lang="en-US" sz="2500" spc="310" dirty="0">
                <a:latin typeface="Calibri"/>
                <a:cs typeface="Calibri"/>
              </a:rPr>
              <a:t>Data </a:t>
            </a:r>
            <a:r>
              <a:rPr lang="en-US" sz="2500" spc="225" dirty="0">
                <a:latin typeface="Calibri"/>
                <a:cs typeface="Calibri"/>
              </a:rPr>
              <a:t>Split</a:t>
            </a:r>
            <a:r>
              <a:rPr lang="en-US" sz="2500" spc="-145" dirty="0">
                <a:latin typeface="Calibri"/>
                <a:cs typeface="Calibri"/>
              </a:rPr>
              <a:t> </a:t>
            </a:r>
            <a:r>
              <a:rPr lang="en-US" sz="2500" spc="-140" dirty="0">
                <a:latin typeface="Calibri"/>
                <a:cs typeface="Calibri"/>
              </a:rPr>
              <a:t>:</a:t>
            </a:r>
            <a:endParaRPr lang="en-US"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330" dirty="0">
                <a:latin typeface="Calibri"/>
                <a:cs typeface="Calibri"/>
              </a:rPr>
              <a:t>80%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204" dirty="0">
                <a:latin typeface="Calibri"/>
                <a:cs typeface="Calibri"/>
              </a:rPr>
              <a:t>Train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270" dirty="0">
                <a:latin typeface="Calibri"/>
                <a:cs typeface="Calibri"/>
              </a:rPr>
              <a:t>20%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Validation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390" dirty="0">
                <a:latin typeface="Calibri"/>
                <a:cs typeface="Calibri"/>
              </a:rPr>
              <a:t>MLP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385" dirty="0">
                <a:latin typeface="Calibri"/>
                <a:cs typeface="Calibri"/>
              </a:rPr>
              <a:t>4 </a:t>
            </a:r>
            <a:r>
              <a:rPr sz="2500" spc="330" dirty="0">
                <a:latin typeface="Calibri"/>
                <a:cs typeface="Calibri"/>
              </a:rPr>
              <a:t>Hidden</a:t>
            </a:r>
            <a:r>
              <a:rPr sz="2500" spc="-220" dirty="0">
                <a:latin typeface="Calibri"/>
                <a:cs typeface="Calibri"/>
              </a:rPr>
              <a:t> </a:t>
            </a:r>
            <a:r>
              <a:rPr sz="2500" spc="245" dirty="0">
                <a:latin typeface="Calibri"/>
                <a:cs typeface="Calibri"/>
              </a:rPr>
              <a:t>Layers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90" dirty="0">
                <a:latin typeface="Calibri"/>
                <a:cs typeface="Calibri"/>
              </a:rPr>
              <a:t>(64,128,128,64)</a:t>
            </a:r>
            <a:endParaRPr sz="2500" dirty="0">
              <a:latin typeface="Calibri"/>
              <a:cs typeface="Calibri"/>
            </a:endParaRPr>
          </a:p>
          <a:p>
            <a:pPr marL="12700" marR="12364720">
              <a:lnSpc>
                <a:spcPct val="100000"/>
              </a:lnSpc>
            </a:pPr>
            <a:r>
              <a:rPr sz="2500" spc="190" dirty="0">
                <a:latin typeface="Calibri"/>
                <a:cs typeface="Calibri"/>
              </a:rPr>
              <a:t>After </a:t>
            </a:r>
            <a:r>
              <a:rPr sz="2500" spc="295" dirty="0">
                <a:latin typeface="Calibri"/>
                <a:cs typeface="Calibri"/>
              </a:rPr>
              <a:t>Hyper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spc="240" dirty="0">
                <a:latin typeface="Calibri"/>
                <a:cs typeface="Calibri"/>
              </a:rPr>
              <a:t>Tuned:  </a:t>
            </a:r>
            <a:r>
              <a:rPr sz="2500" spc="254" dirty="0">
                <a:latin typeface="Calibri"/>
                <a:cs typeface="Calibri"/>
              </a:rPr>
              <a:t>6 </a:t>
            </a:r>
            <a:r>
              <a:rPr sz="2500" spc="330" dirty="0">
                <a:latin typeface="Calibri"/>
                <a:cs typeface="Calibri"/>
              </a:rPr>
              <a:t>Hidden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spc="245" dirty="0">
                <a:latin typeface="Calibri"/>
                <a:cs typeface="Calibri"/>
              </a:rPr>
              <a:t>Layers</a:t>
            </a:r>
          </a:p>
          <a:p>
            <a:pPr marL="12700" marR="12364720">
              <a:lnSpc>
                <a:spcPct val="100000"/>
              </a:lnSpc>
            </a:pPr>
            <a:r>
              <a:rPr sz="2500" spc="110" dirty="0">
                <a:latin typeface="Calibri"/>
                <a:cs typeface="Calibri"/>
              </a:rPr>
              <a:t>(64,128,128,64,64,4)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295" dirty="0">
                <a:latin typeface="Calibri"/>
                <a:cs typeface="Calibri"/>
              </a:rPr>
              <a:t>Hyper </a:t>
            </a:r>
            <a:r>
              <a:rPr sz="2500" spc="285" dirty="0">
                <a:latin typeface="Calibri"/>
                <a:cs typeface="Calibri"/>
              </a:rPr>
              <a:t>Parameter</a:t>
            </a:r>
            <a:r>
              <a:rPr sz="2500" spc="-130" dirty="0">
                <a:latin typeface="Calibri"/>
                <a:cs typeface="Calibri"/>
              </a:rPr>
              <a:t> </a:t>
            </a:r>
            <a:r>
              <a:rPr sz="2500" spc="325" dirty="0">
                <a:latin typeface="Calibri"/>
                <a:cs typeface="Calibri"/>
              </a:rPr>
              <a:t>Tuning</a:t>
            </a:r>
          </a:p>
          <a:p>
            <a:pPr marL="12700">
              <a:lnSpc>
                <a:spcPct val="100000"/>
              </a:lnSpc>
            </a:pPr>
            <a:r>
              <a:rPr sz="2500" b="1" spc="370" dirty="0">
                <a:latin typeface="Calibri"/>
                <a:cs typeface="Calibri"/>
              </a:rPr>
              <a:t>OPTUNA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4078" y="3070608"/>
            <a:ext cx="11948881" cy="646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6634" y="9747250"/>
            <a:ext cx="5842000" cy="365760"/>
          </a:xfrm>
          <a:custGeom>
            <a:avLst/>
            <a:gdLst/>
            <a:ahLst/>
            <a:cxnLst/>
            <a:rect l="l" t="t" r="r" b="b"/>
            <a:pathLst>
              <a:path w="5842000" h="365759">
                <a:moveTo>
                  <a:pt x="5841810" y="365759"/>
                </a:moveTo>
                <a:lnTo>
                  <a:pt x="0" y="365759"/>
                </a:lnTo>
                <a:lnTo>
                  <a:pt x="0" y="0"/>
                </a:lnTo>
                <a:lnTo>
                  <a:pt x="5841810" y="0"/>
                </a:lnTo>
                <a:lnTo>
                  <a:pt x="5841810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752" y="9117152"/>
            <a:ext cx="860595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145" algn="l"/>
              </a:tabLst>
            </a:pPr>
            <a:r>
              <a:rPr sz="2400" b="1" spc="440" dirty="0">
                <a:latin typeface="Calibri"/>
                <a:cs typeface="Calibri"/>
              </a:rPr>
              <a:t>NODE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100" dirty="0">
                <a:latin typeface="Calibri"/>
                <a:cs typeface="Calibri"/>
              </a:rPr>
              <a:t>:	</a:t>
            </a:r>
            <a:r>
              <a:rPr sz="2400" b="1" spc="260" dirty="0">
                <a:latin typeface="Calibri"/>
                <a:cs typeface="Calibri"/>
              </a:rPr>
              <a:t>Neural </a:t>
            </a:r>
            <a:r>
              <a:rPr sz="2400" b="1" spc="254" dirty="0">
                <a:latin typeface="Calibri"/>
                <a:cs typeface="Calibri"/>
              </a:rPr>
              <a:t>Oblivious </a:t>
            </a:r>
            <a:r>
              <a:rPr sz="2400" b="1" spc="280" dirty="0">
                <a:latin typeface="Calibri"/>
                <a:cs typeface="Calibri"/>
              </a:rPr>
              <a:t>Decision</a:t>
            </a:r>
            <a:r>
              <a:rPr sz="2400" b="1" spc="-235" dirty="0">
                <a:latin typeface="Calibri"/>
                <a:cs typeface="Calibri"/>
              </a:rPr>
              <a:t> </a:t>
            </a:r>
            <a:r>
              <a:rPr sz="2400" b="1" spc="330" dirty="0">
                <a:latin typeface="Calibri"/>
                <a:cs typeface="Calibri"/>
              </a:rPr>
              <a:t>Ensembles</a:t>
            </a:r>
            <a:endParaRPr lang="en-US" sz="2400" b="1" spc="330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1287145" algn="l"/>
              </a:tabLst>
            </a:pPr>
            <a:r>
              <a:rPr lang="en-US" sz="2400" b="1" spc="350" dirty="0">
                <a:latin typeface="Calibri"/>
                <a:cs typeface="Calibri"/>
              </a:rPr>
              <a:t>TABNET </a:t>
            </a:r>
            <a:r>
              <a:rPr lang="en-US" sz="2400" b="1" spc="-100" dirty="0">
                <a:latin typeface="Calibri"/>
                <a:cs typeface="Calibri"/>
              </a:rPr>
              <a:t>: </a:t>
            </a:r>
            <a:r>
              <a:rPr lang="en-US" sz="2400" b="1" spc="229" dirty="0">
                <a:latin typeface="Calibri"/>
                <a:cs typeface="Calibri"/>
              </a:rPr>
              <a:t>Attentive </a:t>
            </a:r>
            <a:r>
              <a:rPr lang="en-US" sz="2400" b="1" spc="235" dirty="0">
                <a:latin typeface="Calibri"/>
                <a:cs typeface="Calibri"/>
              </a:rPr>
              <a:t>Interpretable </a:t>
            </a:r>
            <a:r>
              <a:rPr lang="en-US" sz="2400" b="1" spc="250" dirty="0">
                <a:latin typeface="Calibri"/>
                <a:cs typeface="Calibri"/>
              </a:rPr>
              <a:t>Tabular</a:t>
            </a:r>
            <a:r>
              <a:rPr lang="en-US" sz="2400" b="1" spc="-235" dirty="0">
                <a:latin typeface="Calibri"/>
                <a:cs typeface="Calibri"/>
              </a:rPr>
              <a:t> </a:t>
            </a:r>
            <a:r>
              <a:rPr lang="en-US" sz="2400" b="1" spc="305" dirty="0">
                <a:latin typeface="Calibri"/>
                <a:cs typeface="Calibri"/>
              </a:rPr>
              <a:t>Learning</a:t>
            </a:r>
            <a:endParaRPr lang="en-US" sz="24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145" algn="l"/>
              </a:tabLst>
            </a:pPr>
            <a:endParaRPr sz="2400" b="1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3D299-C24F-46BC-910C-4421FAEBC097}"/>
              </a:ext>
            </a:extLst>
          </p:cNvPr>
          <p:cNvSpPr txBox="1"/>
          <p:nvPr/>
        </p:nvSpPr>
        <p:spPr>
          <a:xfrm>
            <a:off x="4748349" y="5040061"/>
            <a:ext cx="9496696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4710"/>
              </a:lnSpc>
              <a:spcBef>
                <a:spcPts val="695"/>
              </a:spcBef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A57E6-84D5-427F-8839-9CCD33530224}"/>
              </a:ext>
            </a:extLst>
          </p:cNvPr>
          <p:cNvSpPr txBox="1"/>
          <p:nvPr/>
        </p:nvSpPr>
        <p:spPr>
          <a:xfrm>
            <a:off x="851752" y="2017517"/>
            <a:ext cx="15658248" cy="695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4710"/>
              </a:lnSpc>
              <a:spcBef>
                <a:spcPts val="695"/>
              </a:spcBef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We did an extensive experiment with machine learning  models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92108" y="3082950"/>
            <a:ext cx="9900949" cy="668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470" y="609079"/>
            <a:ext cx="7339330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735" dirty="0">
                <a:latin typeface="Calibri"/>
                <a:cs typeface="Calibri"/>
              </a:rPr>
              <a:t>Model</a:t>
            </a:r>
            <a:r>
              <a:rPr sz="6850" spc="345" dirty="0">
                <a:latin typeface="Calibri"/>
                <a:cs typeface="Calibri"/>
              </a:rPr>
              <a:t> </a:t>
            </a:r>
            <a:r>
              <a:rPr sz="6850" spc="815" dirty="0">
                <a:latin typeface="Calibri"/>
                <a:cs typeface="Calibri"/>
              </a:rPr>
              <a:t>Selection</a:t>
            </a:r>
            <a:endParaRPr sz="68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375" y="3348163"/>
            <a:ext cx="6167120" cy="3027045"/>
          </a:xfrm>
          <a:custGeom>
            <a:avLst/>
            <a:gdLst/>
            <a:ahLst/>
            <a:cxnLst/>
            <a:rect l="l" t="t" r="r" b="b"/>
            <a:pathLst>
              <a:path w="6167120" h="3027045">
                <a:moveTo>
                  <a:pt x="0" y="504459"/>
                </a:moveTo>
                <a:lnTo>
                  <a:pt x="2309" y="455877"/>
                </a:lnTo>
                <a:lnTo>
                  <a:pt x="9096" y="408600"/>
                </a:lnTo>
                <a:lnTo>
                  <a:pt x="20149" y="362842"/>
                </a:lnTo>
                <a:lnTo>
                  <a:pt x="35257" y="318813"/>
                </a:lnTo>
                <a:lnTo>
                  <a:pt x="54208" y="276725"/>
                </a:lnTo>
                <a:lnTo>
                  <a:pt x="76791" y="236789"/>
                </a:lnTo>
                <a:lnTo>
                  <a:pt x="102795" y="199217"/>
                </a:lnTo>
                <a:lnTo>
                  <a:pt x="132008" y="164219"/>
                </a:lnTo>
                <a:lnTo>
                  <a:pt x="164219" y="132008"/>
                </a:lnTo>
                <a:lnTo>
                  <a:pt x="199217" y="102795"/>
                </a:lnTo>
                <a:lnTo>
                  <a:pt x="236789" y="76791"/>
                </a:lnTo>
                <a:lnTo>
                  <a:pt x="276725" y="54208"/>
                </a:lnTo>
                <a:lnTo>
                  <a:pt x="318813" y="35257"/>
                </a:lnTo>
                <a:lnTo>
                  <a:pt x="362842" y="20149"/>
                </a:lnTo>
                <a:lnTo>
                  <a:pt x="408600" y="9096"/>
                </a:lnTo>
                <a:lnTo>
                  <a:pt x="455877" y="2309"/>
                </a:lnTo>
                <a:lnTo>
                  <a:pt x="504460" y="0"/>
                </a:lnTo>
                <a:lnTo>
                  <a:pt x="5662339" y="0"/>
                </a:lnTo>
                <a:lnTo>
                  <a:pt x="5712199" y="2468"/>
                </a:lnTo>
                <a:lnTo>
                  <a:pt x="5761214" y="9782"/>
                </a:lnTo>
                <a:lnTo>
                  <a:pt x="5809054" y="21805"/>
                </a:lnTo>
                <a:lnTo>
                  <a:pt x="5855388" y="38399"/>
                </a:lnTo>
                <a:lnTo>
                  <a:pt x="5899885" y="59428"/>
                </a:lnTo>
                <a:lnTo>
                  <a:pt x="5942214" y="84755"/>
                </a:lnTo>
                <a:lnTo>
                  <a:pt x="5982045" y="114242"/>
                </a:lnTo>
                <a:lnTo>
                  <a:pt x="6019046" y="147752"/>
                </a:lnTo>
                <a:lnTo>
                  <a:pt x="6052557" y="184754"/>
                </a:lnTo>
                <a:lnTo>
                  <a:pt x="6082044" y="224585"/>
                </a:lnTo>
                <a:lnTo>
                  <a:pt x="6107371" y="266914"/>
                </a:lnTo>
                <a:lnTo>
                  <a:pt x="6128400" y="311411"/>
                </a:lnTo>
                <a:lnTo>
                  <a:pt x="6144994" y="357745"/>
                </a:lnTo>
                <a:lnTo>
                  <a:pt x="6157017" y="405585"/>
                </a:lnTo>
                <a:lnTo>
                  <a:pt x="6164331" y="454600"/>
                </a:lnTo>
                <a:lnTo>
                  <a:pt x="6166799" y="504459"/>
                </a:lnTo>
                <a:lnTo>
                  <a:pt x="6166799" y="2522239"/>
                </a:lnTo>
                <a:lnTo>
                  <a:pt x="6164490" y="2570822"/>
                </a:lnTo>
                <a:lnTo>
                  <a:pt x="6157703" y="2618098"/>
                </a:lnTo>
                <a:lnTo>
                  <a:pt x="6146650" y="2663857"/>
                </a:lnTo>
                <a:lnTo>
                  <a:pt x="6131542" y="2707886"/>
                </a:lnTo>
                <a:lnTo>
                  <a:pt x="6112591" y="2749974"/>
                </a:lnTo>
                <a:lnTo>
                  <a:pt x="6090007" y="2789910"/>
                </a:lnTo>
                <a:lnTo>
                  <a:pt x="6064004" y="2827482"/>
                </a:lnTo>
                <a:lnTo>
                  <a:pt x="6034790" y="2862480"/>
                </a:lnTo>
                <a:lnTo>
                  <a:pt x="6002579" y="2894690"/>
                </a:lnTo>
                <a:lnTo>
                  <a:pt x="5967582" y="2923904"/>
                </a:lnTo>
                <a:lnTo>
                  <a:pt x="5930010" y="2949908"/>
                </a:lnTo>
                <a:lnTo>
                  <a:pt x="5890074" y="2972491"/>
                </a:lnTo>
                <a:lnTo>
                  <a:pt x="5847986" y="2991442"/>
                </a:lnTo>
                <a:lnTo>
                  <a:pt x="5803957" y="3006550"/>
                </a:lnTo>
                <a:lnTo>
                  <a:pt x="5758198" y="3017603"/>
                </a:lnTo>
                <a:lnTo>
                  <a:pt x="5710922" y="3024390"/>
                </a:lnTo>
                <a:lnTo>
                  <a:pt x="5662339" y="3026699"/>
                </a:lnTo>
                <a:lnTo>
                  <a:pt x="504460" y="3026699"/>
                </a:lnTo>
                <a:lnTo>
                  <a:pt x="455877" y="3024390"/>
                </a:lnTo>
                <a:lnTo>
                  <a:pt x="408600" y="3017603"/>
                </a:lnTo>
                <a:lnTo>
                  <a:pt x="362842" y="3006550"/>
                </a:lnTo>
                <a:lnTo>
                  <a:pt x="318813" y="2991442"/>
                </a:lnTo>
                <a:lnTo>
                  <a:pt x="276725" y="2972491"/>
                </a:lnTo>
                <a:lnTo>
                  <a:pt x="236789" y="2949908"/>
                </a:lnTo>
                <a:lnTo>
                  <a:pt x="199217" y="2923904"/>
                </a:lnTo>
                <a:lnTo>
                  <a:pt x="164219" y="2894690"/>
                </a:lnTo>
                <a:lnTo>
                  <a:pt x="132008" y="2862480"/>
                </a:lnTo>
                <a:lnTo>
                  <a:pt x="102795" y="2827482"/>
                </a:lnTo>
                <a:lnTo>
                  <a:pt x="76791" y="2789910"/>
                </a:lnTo>
                <a:lnTo>
                  <a:pt x="54208" y="2749974"/>
                </a:lnTo>
                <a:lnTo>
                  <a:pt x="35257" y="2707886"/>
                </a:lnTo>
                <a:lnTo>
                  <a:pt x="20149" y="2663857"/>
                </a:lnTo>
                <a:lnTo>
                  <a:pt x="9096" y="2618098"/>
                </a:lnTo>
                <a:lnTo>
                  <a:pt x="2309" y="2570822"/>
                </a:lnTo>
                <a:lnTo>
                  <a:pt x="0" y="2522239"/>
                </a:lnTo>
                <a:lnTo>
                  <a:pt x="0" y="504459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 Layer Perceptron + CATBOOST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dist"/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093119" y="6748990"/>
            <a:ext cx="6167120" cy="3468159"/>
          </a:xfrm>
          <a:custGeom>
            <a:avLst/>
            <a:gdLst/>
            <a:ahLst/>
            <a:cxnLst/>
            <a:rect l="l" t="t" r="r" b="b"/>
            <a:pathLst>
              <a:path w="6167120" h="3342640">
                <a:moveTo>
                  <a:pt x="0" y="557110"/>
                </a:moveTo>
                <a:lnTo>
                  <a:pt x="2044" y="509041"/>
                </a:lnTo>
                <a:lnTo>
                  <a:pt x="8068" y="462107"/>
                </a:lnTo>
                <a:lnTo>
                  <a:pt x="17902" y="416475"/>
                </a:lnTo>
                <a:lnTo>
                  <a:pt x="31381" y="372314"/>
                </a:lnTo>
                <a:lnTo>
                  <a:pt x="48336" y="329789"/>
                </a:lnTo>
                <a:lnTo>
                  <a:pt x="68600" y="289070"/>
                </a:lnTo>
                <a:lnTo>
                  <a:pt x="92007" y="250321"/>
                </a:lnTo>
                <a:lnTo>
                  <a:pt x="118389" y="213712"/>
                </a:lnTo>
                <a:lnTo>
                  <a:pt x="147578" y="179408"/>
                </a:lnTo>
                <a:lnTo>
                  <a:pt x="179408" y="147578"/>
                </a:lnTo>
                <a:lnTo>
                  <a:pt x="213712" y="118389"/>
                </a:lnTo>
                <a:lnTo>
                  <a:pt x="250321" y="92007"/>
                </a:lnTo>
                <a:lnTo>
                  <a:pt x="289069" y="68600"/>
                </a:lnTo>
                <a:lnTo>
                  <a:pt x="329789" y="48336"/>
                </a:lnTo>
                <a:lnTo>
                  <a:pt x="372314" y="31381"/>
                </a:lnTo>
                <a:lnTo>
                  <a:pt x="416475" y="17902"/>
                </a:lnTo>
                <a:lnTo>
                  <a:pt x="462107" y="8068"/>
                </a:lnTo>
                <a:lnTo>
                  <a:pt x="509041" y="2044"/>
                </a:lnTo>
                <a:lnTo>
                  <a:pt x="557111" y="0"/>
                </a:lnTo>
                <a:lnTo>
                  <a:pt x="5609688" y="0"/>
                </a:lnTo>
                <a:lnTo>
                  <a:pt x="5658673" y="2156"/>
                </a:lnTo>
                <a:lnTo>
                  <a:pt x="5706953" y="8553"/>
                </a:lnTo>
                <a:lnTo>
                  <a:pt x="5754271" y="19086"/>
                </a:lnTo>
                <a:lnTo>
                  <a:pt x="5800372" y="33648"/>
                </a:lnTo>
                <a:lnTo>
                  <a:pt x="5844998" y="52133"/>
                </a:lnTo>
                <a:lnTo>
                  <a:pt x="5887893" y="74434"/>
                </a:lnTo>
                <a:lnTo>
                  <a:pt x="5928800" y="100445"/>
                </a:lnTo>
                <a:lnTo>
                  <a:pt x="5967463" y="130061"/>
                </a:lnTo>
                <a:lnTo>
                  <a:pt x="6003625" y="163174"/>
                </a:lnTo>
                <a:lnTo>
                  <a:pt x="6036738" y="199336"/>
                </a:lnTo>
                <a:lnTo>
                  <a:pt x="6066354" y="237999"/>
                </a:lnTo>
                <a:lnTo>
                  <a:pt x="6092365" y="278906"/>
                </a:lnTo>
                <a:lnTo>
                  <a:pt x="6114666" y="321801"/>
                </a:lnTo>
                <a:lnTo>
                  <a:pt x="6133151" y="366427"/>
                </a:lnTo>
                <a:lnTo>
                  <a:pt x="6147713" y="412527"/>
                </a:lnTo>
                <a:lnTo>
                  <a:pt x="6158246" y="459846"/>
                </a:lnTo>
                <a:lnTo>
                  <a:pt x="6164643" y="508126"/>
                </a:lnTo>
                <a:lnTo>
                  <a:pt x="6166799" y="557110"/>
                </a:lnTo>
                <a:lnTo>
                  <a:pt x="6166799" y="2785488"/>
                </a:lnTo>
                <a:lnTo>
                  <a:pt x="6164755" y="2833558"/>
                </a:lnTo>
                <a:lnTo>
                  <a:pt x="6158731" y="2880492"/>
                </a:lnTo>
                <a:lnTo>
                  <a:pt x="6148897" y="2926124"/>
                </a:lnTo>
                <a:lnTo>
                  <a:pt x="6135418" y="2970285"/>
                </a:lnTo>
                <a:lnTo>
                  <a:pt x="6118463" y="3012810"/>
                </a:lnTo>
                <a:lnTo>
                  <a:pt x="6098199" y="3053529"/>
                </a:lnTo>
                <a:lnTo>
                  <a:pt x="6074792" y="3092278"/>
                </a:lnTo>
                <a:lnTo>
                  <a:pt x="6048410" y="3128887"/>
                </a:lnTo>
                <a:lnTo>
                  <a:pt x="6019221" y="3163191"/>
                </a:lnTo>
                <a:lnTo>
                  <a:pt x="5987391" y="3195021"/>
                </a:lnTo>
                <a:lnTo>
                  <a:pt x="5953087" y="3224210"/>
                </a:lnTo>
                <a:lnTo>
                  <a:pt x="5916478" y="3250592"/>
                </a:lnTo>
                <a:lnTo>
                  <a:pt x="5877729" y="3273999"/>
                </a:lnTo>
                <a:lnTo>
                  <a:pt x="5837009" y="3294263"/>
                </a:lnTo>
                <a:lnTo>
                  <a:pt x="5794485" y="3311218"/>
                </a:lnTo>
                <a:lnTo>
                  <a:pt x="5750323" y="3324697"/>
                </a:lnTo>
                <a:lnTo>
                  <a:pt x="5704692" y="3334531"/>
                </a:lnTo>
                <a:lnTo>
                  <a:pt x="5657757" y="3340555"/>
                </a:lnTo>
                <a:lnTo>
                  <a:pt x="5609688" y="3342599"/>
                </a:lnTo>
                <a:lnTo>
                  <a:pt x="557111" y="3342599"/>
                </a:lnTo>
                <a:lnTo>
                  <a:pt x="509041" y="3340555"/>
                </a:lnTo>
                <a:lnTo>
                  <a:pt x="462107" y="3334531"/>
                </a:lnTo>
                <a:lnTo>
                  <a:pt x="416475" y="3324697"/>
                </a:lnTo>
                <a:lnTo>
                  <a:pt x="372314" y="3311218"/>
                </a:lnTo>
                <a:lnTo>
                  <a:pt x="329789" y="3294263"/>
                </a:lnTo>
                <a:lnTo>
                  <a:pt x="289069" y="3273999"/>
                </a:lnTo>
                <a:lnTo>
                  <a:pt x="250321" y="3250592"/>
                </a:lnTo>
                <a:lnTo>
                  <a:pt x="213712" y="3224210"/>
                </a:lnTo>
                <a:lnTo>
                  <a:pt x="179408" y="3195021"/>
                </a:lnTo>
                <a:lnTo>
                  <a:pt x="147578" y="3163191"/>
                </a:lnTo>
                <a:lnTo>
                  <a:pt x="118389" y="3128887"/>
                </a:lnTo>
                <a:lnTo>
                  <a:pt x="92007" y="3092278"/>
                </a:lnTo>
                <a:lnTo>
                  <a:pt x="68600" y="3053529"/>
                </a:lnTo>
                <a:lnTo>
                  <a:pt x="48336" y="3012810"/>
                </a:lnTo>
                <a:lnTo>
                  <a:pt x="31381" y="2970285"/>
                </a:lnTo>
                <a:lnTo>
                  <a:pt x="17902" y="2926124"/>
                </a:lnTo>
                <a:lnTo>
                  <a:pt x="8068" y="2880492"/>
                </a:lnTo>
                <a:lnTo>
                  <a:pt x="2044" y="2833558"/>
                </a:lnTo>
                <a:lnTo>
                  <a:pt x="0" y="2785488"/>
                </a:lnTo>
                <a:lnTo>
                  <a:pt x="0" y="557110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 anchor="t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Stacking Ensemble Learning</a:t>
            </a:r>
            <a:endParaRPr sz="2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1464874" y="7702550"/>
            <a:ext cx="19494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45" dirty="0">
                <a:latin typeface="Calibri"/>
                <a:cs typeface="Calibri"/>
              </a:rPr>
              <a:t>EXTRA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280" dirty="0">
                <a:latin typeface="Calibri"/>
                <a:cs typeface="Calibri"/>
              </a:rPr>
              <a:t>TREES</a:t>
            </a:r>
            <a:endParaRPr sz="1800" dirty="0">
              <a:latin typeface="Calibri"/>
              <a:cs typeface="Calibri"/>
            </a:endParaRPr>
          </a:p>
          <a:p>
            <a:pPr marL="379095" marR="448309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40" dirty="0">
                <a:latin typeface="Calibri"/>
                <a:cs typeface="Calibri"/>
              </a:rPr>
              <a:t>RANDOM  </a:t>
            </a:r>
            <a:r>
              <a:rPr sz="1800" spc="275" dirty="0">
                <a:latin typeface="Calibri"/>
                <a:cs typeface="Calibri"/>
              </a:rPr>
              <a:t>FOREST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70" dirty="0">
                <a:latin typeface="Calibri"/>
                <a:cs typeface="Calibri"/>
              </a:rPr>
              <a:t>LGBM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4" dirty="0">
                <a:latin typeface="Calibri"/>
                <a:cs typeface="Calibri"/>
              </a:rPr>
              <a:t>CATBOOST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094" y="7970303"/>
            <a:ext cx="16986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1" spc="270" dirty="0">
                <a:latin typeface="Calibri"/>
                <a:cs typeface="Calibri"/>
              </a:rPr>
              <a:t>Logistic  </a:t>
            </a:r>
            <a:r>
              <a:rPr sz="2300" b="1" spc="355" dirty="0">
                <a:latin typeface="Calibri"/>
                <a:cs typeface="Calibri"/>
              </a:rPr>
              <a:t>Reg</a:t>
            </a:r>
            <a:r>
              <a:rPr sz="2300" b="1" spc="220" dirty="0">
                <a:latin typeface="Calibri"/>
                <a:cs typeface="Calibri"/>
              </a:rPr>
              <a:t>r</a:t>
            </a:r>
            <a:r>
              <a:rPr sz="2300" b="1" spc="245" dirty="0">
                <a:latin typeface="Calibri"/>
                <a:cs typeface="Calibri"/>
              </a:rPr>
              <a:t>ession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0450" y="9258235"/>
            <a:ext cx="14497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alibri"/>
                <a:cs typeface="Calibri"/>
              </a:rPr>
              <a:t>Base</a:t>
            </a:r>
            <a:r>
              <a:rPr sz="2300" b="1" spc="-8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Model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7302" y="9274701"/>
            <a:ext cx="13925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Calibri"/>
                <a:cs typeface="Calibri"/>
              </a:rPr>
              <a:t>Meta</a:t>
            </a:r>
            <a:r>
              <a:rPr sz="2100" b="1" spc="-9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Model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4600" y="7658100"/>
            <a:ext cx="926465" cy="1416050"/>
          </a:xfrm>
          <a:custGeom>
            <a:avLst/>
            <a:gdLst/>
            <a:ahLst/>
            <a:cxnLst/>
            <a:rect l="l" t="t" r="r" b="b"/>
            <a:pathLst>
              <a:path w="926464" h="1416050">
                <a:moveTo>
                  <a:pt x="383177" y="1415999"/>
                </a:moveTo>
                <a:lnTo>
                  <a:pt x="0" y="1415999"/>
                </a:lnTo>
                <a:lnTo>
                  <a:pt x="0" y="0"/>
                </a:lnTo>
                <a:lnTo>
                  <a:pt x="383177" y="0"/>
                </a:lnTo>
                <a:lnTo>
                  <a:pt x="383177" y="592199"/>
                </a:lnTo>
                <a:lnTo>
                  <a:pt x="694799" y="592199"/>
                </a:lnTo>
                <a:lnTo>
                  <a:pt x="694799" y="476399"/>
                </a:lnTo>
                <a:lnTo>
                  <a:pt x="926399" y="707999"/>
                </a:lnTo>
                <a:lnTo>
                  <a:pt x="694799" y="939599"/>
                </a:lnTo>
                <a:lnTo>
                  <a:pt x="694799" y="823799"/>
                </a:lnTo>
                <a:lnTo>
                  <a:pt x="383177" y="823799"/>
                </a:lnTo>
                <a:lnTo>
                  <a:pt x="383177" y="14159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4600" y="7648882"/>
            <a:ext cx="926465" cy="1425268"/>
          </a:xfrm>
          <a:custGeom>
            <a:avLst/>
            <a:gdLst/>
            <a:ahLst/>
            <a:cxnLst/>
            <a:rect l="l" t="t" r="r" b="b"/>
            <a:pathLst>
              <a:path w="926464" h="1416050">
                <a:moveTo>
                  <a:pt x="0" y="0"/>
                </a:moveTo>
                <a:lnTo>
                  <a:pt x="383177" y="0"/>
                </a:lnTo>
                <a:lnTo>
                  <a:pt x="383177" y="592199"/>
                </a:lnTo>
                <a:lnTo>
                  <a:pt x="694799" y="592199"/>
                </a:lnTo>
                <a:lnTo>
                  <a:pt x="694799" y="476399"/>
                </a:lnTo>
                <a:lnTo>
                  <a:pt x="926399" y="707999"/>
                </a:lnTo>
                <a:lnTo>
                  <a:pt x="694799" y="939599"/>
                </a:lnTo>
                <a:lnTo>
                  <a:pt x="694799" y="823799"/>
                </a:lnTo>
                <a:lnTo>
                  <a:pt x="383177" y="823799"/>
                </a:lnTo>
                <a:lnTo>
                  <a:pt x="383177" y="1415999"/>
                </a:lnTo>
                <a:lnTo>
                  <a:pt x="0" y="141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0450" y="9783616"/>
            <a:ext cx="352297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300" dirty="0">
                <a:latin typeface="Calibri"/>
                <a:cs typeface="Calibri"/>
              </a:rPr>
              <a:t>K-FOLD</a:t>
            </a:r>
            <a:r>
              <a:rPr sz="1900" b="1" spc="85" dirty="0">
                <a:latin typeface="Calibri"/>
                <a:cs typeface="Calibri"/>
              </a:rPr>
              <a:t> </a:t>
            </a:r>
            <a:r>
              <a:rPr sz="1900" b="1" spc="245" dirty="0">
                <a:latin typeface="Calibri"/>
                <a:cs typeface="Calibri"/>
              </a:rPr>
              <a:t>Cross</a:t>
            </a:r>
            <a:r>
              <a:rPr sz="1900" b="1" spc="90" dirty="0">
                <a:latin typeface="Calibri"/>
                <a:cs typeface="Calibri"/>
              </a:rPr>
              <a:t> </a:t>
            </a:r>
            <a:r>
              <a:rPr sz="1900" b="1" spc="195" dirty="0">
                <a:latin typeface="Calibri"/>
                <a:cs typeface="Calibri"/>
              </a:rPr>
              <a:t>Validation</a:t>
            </a:r>
            <a:r>
              <a:rPr sz="1900" b="1" spc="85" dirty="0">
                <a:latin typeface="Calibri"/>
                <a:cs typeface="Calibri"/>
              </a:rPr>
              <a:t> </a:t>
            </a:r>
            <a:r>
              <a:rPr sz="1900" b="1" spc="190" dirty="0">
                <a:latin typeface="Calibri"/>
                <a:cs typeface="Calibri"/>
              </a:rPr>
              <a:t>=</a:t>
            </a:r>
            <a:r>
              <a:rPr sz="1900" b="1" spc="90" dirty="0">
                <a:latin typeface="Calibri"/>
                <a:cs typeface="Calibri"/>
              </a:rPr>
              <a:t> </a:t>
            </a:r>
            <a:r>
              <a:rPr sz="1900" b="1" spc="160" dirty="0"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12374" y="9249425"/>
            <a:ext cx="1613535" cy="508000"/>
          </a:xfrm>
          <a:custGeom>
            <a:avLst/>
            <a:gdLst/>
            <a:ahLst/>
            <a:cxnLst/>
            <a:rect l="l" t="t" r="r" b="b"/>
            <a:pathLst>
              <a:path w="1613534" h="508000">
                <a:moveTo>
                  <a:pt x="0" y="84651"/>
                </a:moveTo>
                <a:lnTo>
                  <a:pt x="6652" y="51701"/>
                </a:lnTo>
                <a:lnTo>
                  <a:pt x="24793" y="24793"/>
                </a:lnTo>
                <a:lnTo>
                  <a:pt x="51701" y="6652"/>
                </a:lnTo>
                <a:lnTo>
                  <a:pt x="84651" y="0"/>
                </a:lnTo>
                <a:lnTo>
                  <a:pt x="1528448" y="0"/>
                </a:lnTo>
                <a:lnTo>
                  <a:pt x="1575413" y="14222"/>
                </a:lnTo>
                <a:lnTo>
                  <a:pt x="1606656" y="52256"/>
                </a:lnTo>
                <a:lnTo>
                  <a:pt x="1613099" y="84651"/>
                </a:lnTo>
                <a:lnTo>
                  <a:pt x="1613099" y="423248"/>
                </a:lnTo>
                <a:lnTo>
                  <a:pt x="1606447" y="456198"/>
                </a:lnTo>
                <a:lnTo>
                  <a:pt x="1588306" y="483106"/>
                </a:lnTo>
                <a:lnTo>
                  <a:pt x="1561398" y="501247"/>
                </a:lnTo>
                <a:lnTo>
                  <a:pt x="1528448" y="507899"/>
                </a:lnTo>
                <a:lnTo>
                  <a:pt x="84651" y="507899"/>
                </a:lnTo>
                <a:lnTo>
                  <a:pt x="51701" y="501247"/>
                </a:lnTo>
                <a:lnTo>
                  <a:pt x="24793" y="483106"/>
                </a:lnTo>
                <a:lnTo>
                  <a:pt x="6652" y="456198"/>
                </a:lnTo>
                <a:lnTo>
                  <a:pt x="0" y="423248"/>
                </a:lnTo>
                <a:lnTo>
                  <a:pt x="0" y="84651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38800" y="10037184"/>
            <a:ext cx="306705" cy="3149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850" spc="-35" dirty="0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85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47F0-90D0-4763-BCD0-C469C07FD1BD}"/>
              </a:ext>
            </a:extLst>
          </p:cNvPr>
          <p:cNvSpPr txBox="1"/>
          <p:nvPr/>
        </p:nvSpPr>
        <p:spPr>
          <a:xfrm>
            <a:off x="1041400" y="2024724"/>
            <a:ext cx="15749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We built some machine learning techniques to compete CATBOOST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9D973-5A8C-4D2F-89E1-402ADCA558F2}"/>
              </a:ext>
            </a:extLst>
          </p:cNvPr>
          <p:cNvSpPr txBox="1"/>
          <p:nvPr/>
        </p:nvSpPr>
        <p:spPr>
          <a:xfrm>
            <a:off x="1306142" y="4076905"/>
            <a:ext cx="57550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Train using multilayer perceptron then take the intermediate layer output to train again in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catboost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We have 4 outputs from intermediate layer and make those outputs as our inputs for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catboost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training.</a:t>
            </a:r>
            <a:endParaRPr lang="en-US" sz="2000" b="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220" y="533479"/>
            <a:ext cx="7923530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735" dirty="0">
                <a:latin typeface="Calibri"/>
                <a:cs typeface="Calibri"/>
              </a:rPr>
              <a:t>Model</a:t>
            </a:r>
            <a:r>
              <a:rPr sz="6850" spc="360" dirty="0">
                <a:latin typeface="Calibri"/>
                <a:cs typeface="Calibri"/>
              </a:rPr>
              <a:t> </a:t>
            </a:r>
            <a:r>
              <a:rPr sz="6850" spc="790" dirty="0">
                <a:latin typeface="Calibri"/>
                <a:cs typeface="Calibri"/>
              </a:rPr>
              <a:t>Evaluation</a:t>
            </a:r>
            <a:endParaRPr sz="6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674" y="2049678"/>
            <a:ext cx="3147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400" dirty="0">
                <a:latin typeface="Calibri"/>
                <a:cs typeface="Calibri"/>
              </a:rPr>
              <a:t>HYPER </a:t>
            </a:r>
            <a:r>
              <a:rPr sz="2300" spc="340" dirty="0">
                <a:latin typeface="Calibri"/>
                <a:cs typeface="Calibri"/>
              </a:rPr>
              <a:t>PARAMETER</a:t>
            </a:r>
            <a:r>
              <a:rPr sz="2300" spc="-300" dirty="0">
                <a:latin typeface="Calibri"/>
                <a:cs typeface="Calibri"/>
              </a:rPr>
              <a:t> </a:t>
            </a:r>
            <a:r>
              <a:rPr sz="2300" spc="-13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905" y="2400199"/>
            <a:ext cx="5204460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indent="-4051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175" dirty="0">
                <a:latin typeface="Calibri"/>
                <a:cs typeface="Calibri"/>
              </a:rPr>
              <a:t>iterations=10000,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155" dirty="0">
                <a:latin typeface="Calibri"/>
                <a:cs typeface="Calibri"/>
              </a:rPr>
              <a:t>learning_rate=0.01,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125" dirty="0">
                <a:latin typeface="Calibri"/>
                <a:cs typeface="Calibri"/>
              </a:rPr>
              <a:t>l2_leaf_reg=3.5,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15" dirty="0">
                <a:latin typeface="Calibri"/>
                <a:cs typeface="Calibri"/>
              </a:rPr>
              <a:t>colsample_bylevel=</a:t>
            </a:r>
            <a:r>
              <a:rPr sz="2300" spc="70" dirty="0">
                <a:latin typeface="Calibri"/>
                <a:cs typeface="Calibri"/>
              </a:rPr>
              <a:t> </a:t>
            </a:r>
            <a:r>
              <a:rPr sz="2300" spc="200" dirty="0">
                <a:latin typeface="Calibri"/>
                <a:cs typeface="Calibri"/>
              </a:rPr>
              <a:t>0.063808,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70" dirty="0">
                <a:latin typeface="Calibri"/>
                <a:cs typeface="Calibri"/>
              </a:rPr>
              <a:t>depth= </a:t>
            </a:r>
            <a:r>
              <a:rPr sz="2300" spc="20" dirty="0">
                <a:latin typeface="Calibri"/>
                <a:cs typeface="Calibri"/>
              </a:rPr>
              <a:t>3, </a:t>
            </a:r>
            <a:r>
              <a:rPr sz="2300" spc="225" dirty="0">
                <a:latin typeface="Calibri"/>
                <a:cs typeface="Calibri"/>
              </a:rPr>
              <a:t>boosting_type=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110" dirty="0">
                <a:latin typeface="Calibri"/>
                <a:cs typeface="Calibri"/>
              </a:rPr>
              <a:t>"Plain",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180" dirty="0">
                <a:latin typeface="Calibri"/>
                <a:cs typeface="Calibri"/>
              </a:rPr>
              <a:t>eval_metric='Logloss',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15" dirty="0">
                <a:latin typeface="Calibri"/>
                <a:cs typeface="Calibri"/>
              </a:rPr>
              <a:t>use_best_model=True,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35" dirty="0">
                <a:latin typeface="Calibri"/>
                <a:cs typeface="Calibri"/>
              </a:rPr>
              <a:t>random_seed=42,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04" dirty="0">
                <a:latin typeface="Calibri"/>
                <a:cs typeface="Calibri"/>
              </a:rPr>
              <a:t>bootstrap_type=</a:t>
            </a:r>
            <a:r>
              <a:rPr sz="2300" spc="75" dirty="0">
                <a:latin typeface="Calibri"/>
                <a:cs typeface="Calibri"/>
              </a:rPr>
              <a:t> </a:t>
            </a:r>
            <a:r>
              <a:rPr sz="2300" spc="135" dirty="0">
                <a:latin typeface="Calibri"/>
                <a:cs typeface="Calibri"/>
              </a:rPr>
              <a:t>"Bernoulli",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85" dirty="0">
                <a:latin typeface="Calibri"/>
                <a:cs typeface="Calibri"/>
              </a:rPr>
              <a:t>subsample=</a:t>
            </a:r>
            <a:r>
              <a:rPr sz="2300" spc="75" dirty="0">
                <a:latin typeface="Calibri"/>
                <a:cs typeface="Calibri"/>
              </a:rPr>
              <a:t> </a:t>
            </a:r>
            <a:r>
              <a:rPr sz="2300" spc="160" dirty="0">
                <a:latin typeface="Calibri"/>
                <a:cs typeface="Calibri"/>
              </a:rPr>
              <a:t>0.55086.</a:t>
            </a:r>
            <a:endParaRPr sz="2300" dirty="0">
              <a:latin typeface="Calibri"/>
              <a:cs typeface="Calibri"/>
            </a:endParaRPr>
          </a:p>
          <a:p>
            <a:pPr marL="417195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spc="229" dirty="0">
                <a:latin typeface="Calibri"/>
                <a:cs typeface="Calibri"/>
              </a:rPr>
              <a:t>threshold </a:t>
            </a:r>
            <a:r>
              <a:rPr sz="2300" spc="225" dirty="0">
                <a:latin typeface="Calibri"/>
                <a:cs typeface="Calibri"/>
              </a:rPr>
              <a:t>prediction </a:t>
            </a:r>
            <a:r>
              <a:rPr sz="2300" spc="175" dirty="0">
                <a:latin typeface="Calibri"/>
                <a:cs typeface="Calibri"/>
              </a:rPr>
              <a:t>=</a:t>
            </a:r>
            <a:r>
              <a:rPr sz="2300" spc="-225" dirty="0">
                <a:latin typeface="Calibri"/>
                <a:cs typeface="Calibri"/>
              </a:rPr>
              <a:t> </a:t>
            </a:r>
            <a:r>
              <a:rPr sz="2300" spc="145" dirty="0">
                <a:latin typeface="Calibri"/>
                <a:cs typeface="Calibri"/>
              </a:rPr>
              <a:t>0.6</a:t>
            </a:r>
            <a:endParaRPr sz="23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17382"/>
              </p:ext>
            </p:extLst>
          </p:nvPr>
        </p:nvGraphicFramePr>
        <p:xfrm>
          <a:off x="155550" y="7522387"/>
          <a:ext cx="10249535" cy="298922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25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b="1" spc="320" dirty="0"/>
                        <a:t>IMBALANCE</a:t>
                      </a:r>
                      <a:r>
                        <a:rPr sz="2100" b="1" spc="110" dirty="0"/>
                        <a:t> </a:t>
                      </a:r>
                      <a:r>
                        <a:rPr sz="2100" b="1" spc="315" dirty="0"/>
                        <a:t>HANDLING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365" dirty="0"/>
                        <a:t>ACCURACY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/>
                    </a:p>
                    <a:p>
                      <a:pPr marL="327660" marR="139700" indent="-180340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100" dirty="0"/>
                        <a:t>S</a:t>
                      </a:r>
                      <a:r>
                        <a:rPr sz="2100" spc="-20" dirty="0"/>
                        <a:t>P</a:t>
                      </a:r>
                      <a:r>
                        <a:rPr sz="2100" dirty="0"/>
                        <a:t>LIT  </a:t>
                      </a:r>
                      <a:r>
                        <a:rPr sz="2100" spc="114" dirty="0"/>
                        <a:t>0.3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315" dirty="0"/>
                        <a:t>CATBOOST</a:t>
                      </a:r>
                      <a:r>
                        <a:rPr sz="2200" spc="70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75" dirty="0"/>
                        <a:t> </a:t>
                      </a:r>
                      <a:r>
                        <a:rPr sz="2200" spc="310" dirty="0"/>
                        <a:t>REWEIGHTING</a:t>
                      </a:r>
                      <a:r>
                        <a:rPr sz="2200" spc="75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75" dirty="0"/>
                        <a:t> </a:t>
                      </a:r>
                      <a:r>
                        <a:rPr sz="2200" spc="380" dirty="0"/>
                        <a:t>HYPER</a:t>
                      </a:r>
                      <a:r>
                        <a:rPr sz="2200" spc="75" dirty="0"/>
                        <a:t> </a:t>
                      </a:r>
                      <a:r>
                        <a:rPr sz="2200" spc="310" dirty="0"/>
                        <a:t>PARAM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140" dirty="0"/>
                        <a:t>0.62737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315" dirty="0"/>
                        <a:t>CATBOOST</a:t>
                      </a:r>
                      <a:r>
                        <a:rPr sz="2200" spc="75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75" dirty="0"/>
                        <a:t> </a:t>
                      </a:r>
                      <a:r>
                        <a:rPr sz="2200" spc="335" dirty="0"/>
                        <a:t>UNDERSAMPLING</a:t>
                      </a:r>
                      <a:r>
                        <a:rPr sz="2200" spc="75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75" dirty="0"/>
                        <a:t> </a:t>
                      </a:r>
                      <a:r>
                        <a:rPr sz="2200" spc="380" dirty="0"/>
                        <a:t>HYPER</a:t>
                      </a:r>
                      <a:r>
                        <a:rPr sz="2200" spc="80" dirty="0"/>
                        <a:t> </a:t>
                      </a:r>
                      <a:r>
                        <a:rPr sz="2200" spc="310" dirty="0"/>
                        <a:t>PARAM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210" dirty="0"/>
                        <a:t>0.64607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315" dirty="0"/>
                        <a:t>CATBOOST</a:t>
                      </a:r>
                      <a:r>
                        <a:rPr sz="2200" spc="75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75" dirty="0"/>
                        <a:t> </a:t>
                      </a:r>
                      <a:r>
                        <a:rPr sz="2200" spc="315" dirty="0"/>
                        <a:t>OVERSAMPLING</a:t>
                      </a:r>
                      <a:r>
                        <a:rPr sz="2200" spc="75" dirty="0"/>
                        <a:t> </a:t>
                      </a:r>
                      <a:r>
                        <a:rPr sz="2200" spc="165" dirty="0"/>
                        <a:t>+</a:t>
                      </a:r>
                      <a:r>
                        <a:rPr sz="2200" spc="80" dirty="0"/>
                        <a:t> </a:t>
                      </a:r>
                      <a:r>
                        <a:rPr sz="2200" spc="380" dirty="0"/>
                        <a:t>HYPER</a:t>
                      </a:r>
                      <a:r>
                        <a:rPr sz="2200" spc="75" dirty="0"/>
                        <a:t> </a:t>
                      </a:r>
                      <a:r>
                        <a:rPr sz="2200" spc="310" dirty="0"/>
                        <a:t>PARAM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spc="220" dirty="0"/>
                        <a:t>0.64042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841135" y="2025388"/>
            <a:ext cx="13081998" cy="53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55024" y="5754425"/>
            <a:ext cx="1849120" cy="569595"/>
          </a:xfrm>
          <a:custGeom>
            <a:avLst/>
            <a:gdLst/>
            <a:ahLst/>
            <a:cxnLst/>
            <a:rect l="l" t="t" r="r" b="b"/>
            <a:pathLst>
              <a:path w="1849119" h="569595">
                <a:moveTo>
                  <a:pt x="0" y="0"/>
                </a:moveTo>
                <a:lnTo>
                  <a:pt x="1848599" y="0"/>
                </a:lnTo>
                <a:lnTo>
                  <a:pt x="1848599" y="569099"/>
                </a:lnTo>
                <a:lnTo>
                  <a:pt x="0" y="569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6237" y="1931439"/>
            <a:ext cx="13091794" cy="4909036"/>
          </a:xfrm>
          <a:prstGeom prst="rect">
            <a:avLst/>
          </a:prstGeom>
          <a:ln w="9524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437755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Leaderboard</a:t>
            </a:r>
            <a:endParaRPr sz="17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8800" y="10037184"/>
            <a:ext cx="306705" cy="3149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850" spc="-35" dirty="0">
                <a:solidFill>
                  <a:srgbClr val="888888"/>
                </a:solidFill>
                <a:latin typeface="Calibri"/>
                <a:cs typeface="Calibri"/>
              </a:rPr>
              <a:t>16</a:t>
            </a:fld>
            <a:endParaRPr sz="185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59C22-2B8F-41D9-8C65-45444110BD10}"/>
              </a:ext>
            </a:extLst>
          </p:cNvPr>
          <p:cNvGrpSpPr/>
          <p:nvPr/>
        </p:nvGrpSpPr>
        <p:grpSpPr>
          <a:xfrm>
            <a:off x="10710453" y="7395715"/>
            <a:ext cx="6138310" cy="2536449"/>
            <a:chOff x="10710453" y="7395715"/>
            <a:chExt cx="6138310" cy="2536449"/>
          </a:xfrm>
        </p:grpSpPr>
        <p:sp>
          <p:nvSpPr>
            <p:cNvPr id="6" name="object 6"/>
            <p:cNvSpPr/>
            <p:nvPr/>
          </p:nvSpPr>
          <p:spPr>
            <a:xfrm>
              <a:off x="10710453" y="7527150"/>
              <a:ext cx="2929710" cy="1293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18174" y="7647975"/>
              <a:ext cx="3430589" cy="1293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5138" y="8951090"/>
              <a:ext cx="2600323" cy="981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90626" y="9026328"/>
              <a:ext cx="2929724" cy="4712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8965B-7F2F-4057-838A-06856C7EAC88}"/>
                </a:ext>
              </a:extLst>
            </p:cNvPr>
            <p:cNvSpPr txBox="1"/>
            <p:nvPr/>
          </p:nvSpPr>
          <p:spPr>
            <a:xfrm>
              <a:off x="13766800" y="7395715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27EB73-3C9B-49D4-89F8-EB9AFAE51665}"/>
                </a:ext>
              </a:extLst>
            </p:cNvPr>
            <p:cNvSpPr txBox="1"/>
            <p:nvPr/>
          </p:nvSpPr>
          <p:spPr>
            <a:xfrm>
              <a:off x="15382844" y="7395715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8528" y="7101056"/>
            <a:ext cx="5373324" cy="357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50" y="4331882"/>
            <a:ext cx="14429105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045"/>
              </a:lnSpc>
              <a:spcBef>
                <a:spcPts val="105"/>
              </a:spcBef>
            </a:pPr>
            <a:r>
              <a:rPr sz="6850" spc="1075" dirty="0">
                <a:latin typeface="Calibri"/>
                <a:cs typeface="Calibri"/>
              </a:rPr>
              <a:t>CONCLUSIONS </a:t>
            </a:r>
            <a:r>
              <a:rPr sz="6850" spc="165" dirty="0">
                <a:latin typeface="Calibri"/>
                <a:cs typeface="Calibri"/>
              </a:rPr>
              <a:t>&amp;</a:t>
            </a:r>
            <a:r>
              <a:rPr sz="6850" spc="-300" dirty="0">
                <a:latin typeface="Calibri"/>
                <a:cs typeface="Calibri"/>
              </a:rPr>
              <a:t> </a:t>
            </a:r>
            <a:r>
              <a:rPr sz="6850" spc="980" dirty="0">
                <a:latin typeface="Calibri"/>
                <a:cs typeface="Calibri"/>
              </a:rPr>
              <a:t>SUGGESTIONS</a:t>
            </a:r>
            <a:endParaRPr sz="6850">
              <a:latin typeface="Calibri"/>
              <a:cs typeface="Calibri"/>
            </a:endParaRPr>
          </a:p>
          <a:p>
            <a:pPr marL="12700">
              <a:lnSpc>
                <a:spcPts val="3965"/>
              </a:lnSpc>
            </a:pPr>
            <a:r>
              <a:rPr sz="3450" spc="505" dirty="0">
                <a:latin typeface="Calibri"/>
                <a:cs typeface="Calibri"/>
              </a:rPr>
              <a:t>CLOSING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239" y="6349905"/>
            <a:ext cx="3363595" cy="207645"/>
          </a:xfrm>
          <a:custGeom>
            <a:avLst/>
            <a:gdLst/>
            <a:ahLst/>
            <a:cxnLst/>
            <a:rect l="l" t="t" r="r" b="b"/>
            <a:pathLst>
              <a:path w="3363595" h="207645">
                <a:moveTo>
                  <a:pt x="3317975" y="207092"/>
                </a:moveTo>
                <a:lnTo>
                  <a:pt x="45799" y="207092"/>
                </a:lnTo>
                <a:lnTo>
                  <a:pt x="27860" y="198839"/>
                </a:lnTo>
                <a:lnTo>
                  <a:pt x="13315" y="176402"/>
                </a:lnTo>
                <a:lnTo>
                  <a:pt x="3562" y="143272"/>
                </a:lnTo>
                <a:lnTo>
                  <a:pt x="0" y="102937"/>
                </a:lnTo>
                <a:lnTo>
                  <a:pt x="3562" y="62829"/>
                </a:lnTo>
                <a:lnTo>
                  <a:pt x="13315" y="30114"/>
                </a:lnTo>
                <a:lnTo>
                  <a:pt x="27860" y="8075"/>
                </a:lnTo>
                <a:lnTo>
                  <a:pt x="45799" y="0"/>
                </a:lnTo>
                <a:lnTo>
                  <a:pt x="3317975" y="0"/>
                </a:lnTo>
                <a:lnTo>
                  <a:pt x="3335649" y="8075"/>
                </a:lnTo>
                <a:lnTo>
                  <a:pt x="3350058" y="30114"/>
                </a:lnTo>
                <a:lnTo>
                  <a:pt x="3359761" y="62829"/>
                </a:lnTo>
                <a:lnTo>
                  <a:pt x="3363315" y="102937"/>
                </a:lnTo>
                <a:lnTo>
                  <a:pt x="3359761" y="143272"/>
                </a:lnTo>
                <a:lnTo>
                  <a:pt x="3350058" y="176402"/>
                </a:lnTo>
                <a:lnTo>
                  <a:pt x="3335649" y="198839"/>
                </a:lnTo>
                <a:lnTo>
                  <a:pt x="3317975" y="207092"/>
                </a:lnTo>
                <a:close/>
              </a:path>
            </a:pathLst>
          </a:custGeom>
          <a:solidFill>
            <a:srgbClr val="F6C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189" y="4136999"/>
            <a:ext cx="1924685" cy="2153920"/>
          </a:xfrm>
          <a:prstGeom prst="rect">
            <a:avLst/>
          </a:prstGeom>
          <a:solidFill>
            <a:srgbClr val="FF6137"/>
          </a:solidFill>
        </p:spPr>
        <p:txBody>
          <a:bodyPr vert="horz" wrap="square" lIns="0" tIns="3454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20"/>
              </a:spcBef>
            </a:pPr>
            <a:r>
              <a:rPr sz="9000" b="1" spc="1095" dirty="0">
                <a:solidFill>
                  <a:srgbClr val="262626"/>
                </a:solidFill>
                <a:latin typeface="Calibri"/>
                <a:cs typeface="Calibri"/>
              </a:rPr>
              <a:t>05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8261" y="6349899"/>
            <a:ext cx="8677910" cy="207645"/>
          </a:xfrm>
          <a:custGeom>
            <a:avLst/>
            <a:gdLst/>
            <a:ahLst/>
            <a:cxnLst/>
            <a:rect l="l" t="t" r="r" b="b"/>
            <a:pathLst>
              <a:path w="8677910" h="207645">
                <a:moveTo>
                  <a:pt x="8604918" y="207100"/>
                </a:moveTo>
                <a:lnTo>
                  <a:pt x="71653" y="207100"/>
                </a:lnTo>
                <a:lnTo>
                  <a:pt x="43734" y="198846"/>
                </a:lnTo>
                <a:lnTo>
                  <a:pt x="20961" y="176409"/>
                </a:lnTo>
                <a:lnTo>
                  <a:pt x="5621" y="143278"/>
                </a:lnTo>
                <a:lnTo>
                  <a:pt x="0" y="102941"/>
                </a:lnTo>
                <a:lnTo>
                  <a:pt x="5621" y="62831"/>
                </a:lnTo>
                <a:lnTo>
                  <a:pt x="20961" y="30115"/>
                </a:lnTo>
                <a:lnTo>
                  <a:pt x="43734" y="8076"/>
                </a:lnTo>
                <a:lnTo>
                  <a:pt x="71653" y="0"/>
                </a:lnTo>
                <a:lnTo>
                  <a:pt x="8604918" y="0"/>
                </a:lnTo>
                <a:lnTo>
                  <a:pt x="8632959" y="8076"/>
                </a:lnTo>
                <a:lnTo>
                  <a:pt x="8656002" y="30115"/>
                </a:lnTo>
                <a:lnTo>
                  <a:pt x="8671613" y="62831"/>
                </a:lnTo>
                <a:lnTo>
                  <a:pt x="8677357" y="102941"/>
                </a:lnTo>
                <a:lnTo>
                  <a:pt x="8671613" y="143278"/>
                </a:lnTo>
                <a:lnTo>
                  <a:pt x="8656002" y="176409"/>
                </a:lnTo>
                <a:lnTo>
                  <a:pt x="8632959" y="198846"/>
                </a:lnTo>
                <a:lnTo>
                  <a:pt x="8604918" y="207100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53833" y="10088957"/>
            <a:ext cx="26606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850" spc="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75" y="568438"/>
            <a:ext cx="6768465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1075" dirty="0">
                <a:solidFill>
                  <a:srgbClr val="FFFFFF"/>
                </a:solidFill>
                <a:latin typeface="Calibri"/>
                <a:cs typeface="Calibri"/>
              </a:rPr>
              <a:t>CONCLUSIONS</a:t>
            </a:r>
            <a:endParaRPr sz="6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32419" y="2530075"/>
            <a:ext cx="8240395" cy="64849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648970" marR="5080" indent="-490855">
              <a:lnSpc>
                <a:spcPct val="150000"/>
              </a:lnSpc>
              <a:spcBef>
                <a:spcPts val="290"/>
              </a:spcBef>
              <a:buSzPct val="110769"/>
              <a:buAutoNum type="arabicPeriod"/>
              <a:tabLst>
                <a:tab pos="648970" algn="l"/>
                <a:tab pos="649605" algn="l"/>
              </a:tabLst>
            </a:pPr>
            <a:r>
              <a:rPr sz="2800" dirty="0"/>
              <a:t>CATBOOST has the highest accuracy  among all the models.</a:t>
            </a:r>
          </a:p>
          <a:p>
            <a:pPr marL="648970" indent="-589915">
              <a:lnSpc>
                <a:spcPct val="150000"/>
              </a:lnSpc>
              <a:buSzPct val="110769"/>
              <a:buAutoNum type="arabicPeriod"/>
              <a:tabLst>
                <a:tab pos="648970" algn="l"/>
                <a:tab pos="649605" algn="l"/>
              </a:tabLst>
            </a:pPr>
            <a:r>
              <a:rPr sz="2800" dirty="0"/>
              <a:t>CATBOOST has beneﬁt on the</a:t>
            </a:r>
            <a:r>
              <a:rPr lang="en-US" sz="2800" dirty="0"/>
              <a:t> </a:t>
            </a:r>
            <a:r>
              <a:rPr sz="2800" dirty="0"/>
              <a:t>robustness of using categorical data  features.</a:t>
            </a:r>
          </a:p>
          <a:p>
            <a:pPr marL="648970" indent="-619125">
              <a:lnSpc>
                <a:spcPct val="150000"/>
              </a:lnSpc>
              <a:spcBef>
                <a:spcPts val="185"/>
              </a:spcBef>
              <a:buSzPct val="110769"/>
              <a:buAutoNum type="arabicPeriod" startAt="3"/>
              <a:tabLst>
                <a:tab pos="648970" algn="l"/>
                <a:tab pos="649605" algn="l"/>
              </a:tabLst>
            </a:pPr>
            <a:r>
              <a:rPr sz="2800" b="1" dirty="0"/>
              <a:t>Only using 4 features, </a:t>
            </a:r>
            <a:r>
              <a:rPr sz="2800" dirty="0"/>
              <a:t>our</a:t>
            </a:r>
            <a:r>
              <a:rPr lang="en-US" sz="2800" dirty="0"/>
              <a:t> </a:t>
            </a:r>
            <a:r>
              <a:rPr sz="2800" dirty="0"/>
              <a:t>technique/model is able to achieved  a </a:t>
            </a:r>
            <a:r>
              <a:rPr sz="2800" b="1" dirty="0"/>
              <a:t>fast yet high and comparable  accuracy on leaderboard.</a:t>
            </a:r>
          </a:p>
          <a:p>
            <a:pPr marL="648970" indent="-636905">
              <a:lnSpc>
                <a:spcPct val="150000"/>
              </a:lnSpc>
              <a:spcBef>
                <a:spcPts val="180"/>
              </a:spcBef>
              <a:buSzPct val="110769"/>
              <a:buAutoNum type="arabicPeriod" startAt="4"/>
              <a:tabLst>
                <a:tab pos="648970" algn="l"/>
                <a:tab pos="649605" algn="l"/>
              </a:tabLst>
            </a:pPr>
            <a:r>
              <a:rPr sz="2800" dirty="0"/>
              <a:t>Not much features could be used</a:t>
            </a:r>
            <a:r>
              <a:rPr lang="en-US" sz="2800" dirty="0"/>
              <a:t> </a:t>
            </a:r>
            <a:r>
              <a:rPr sz="2800" dirty="0" err="1"/>
              <a:t>rawly</a:t>
            </a:r>
            <a:r>
              <a:rPr sz="2800" dirty="0"/>
              <a:t>. To get higher accuracy In the  future, </a:t>
            </a:r>
            <a:r>
              <a:rPr sz="2800" b="1" dirty="0"/>
              <a:t>Well feature engineering </a:t>
            </a:r>
            <a:r>
              <a:rPr sz="2800" dirty="0"/>
              <a:t>is  required to apply on dataset.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57317" y="10029584"/>
            <a:ext cx="26289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10995100" y="1639048"/>
            <a:ext cx="7283450" cy="36760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5"/>
              </a:spcBef>
            </a:pPr>
            <a:r>
              <a:rPr spc="980" dirty="0"/>
              <a:t>SUGGESTIONS</a:t>
            </a:r>
          </a:p>
          <a:p>
            <a:pPr marL="185420" marR="5080" algn="ctr">
              <a:lnSpc>
                <a:spcPts val="2930"/>
              </a:lnSpc>
              <a:spcBef>
                <a:spcPts val="5695"/>
              </a:spcBef>
            </a:pPr>
            <a:r>
              <a:rPr sz="3050" b="0" spc="35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3050" b="0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90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3050" b="0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409" dirty="0">
                <a:solidFill>
                  <a:srgbClr val="000000"/>
                </a:solidFill>
                <a:latin typeface="Calibri"/>
                <a:cs typeface="Calibri"/>
              </a:rPr>
              <a:t>know</a:t>
            </a:r>
            <a:r>
              <a:rPr sz="3050" b="0"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1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3050" b="0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3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3050" b="0"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65" dirty="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sz="3050" b="0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80" dirty="0">
                <a:solidFill>
                  <a:srgbClr val="000000"/>
                </a:solidFill>
                <a:latin typeface="Calibri"/>
                <a:cs typeface="Calibri"/>
              </a:rPr>
              <a:t>peak</a:t>
            </a:r>
            <a:r>
              <a:rPr sz="3050" b="0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204" dirty="0">
                <a:solidFill>
                  <a:srgbClr val="000000"/>
                </a:solidFill>
                <a:latin typeface="Calibri"/>
                <a:cs typeface="Calibri"/>
              </a:rPr>
              <a:t>of  </a:t>
            </a:r>
            <a:r>
              <a:rPr sz="3050" b="0" spc="285" dirty="0">
                <a:solidFill>
                  <a:srgbClr val="000000"/>
                </a:solidFill>
                <a:latin typeface="Calibri"/>
                <a:cs typeface="Calibri"/>
              </a:rPr>
              <a:t>trafﬁc </a:t>
            </a:r>
            <a:r>
              <a:rPr sz="3050" b="0" spc="415" dirty="0">
                <a:solidFill>
                  <a:srgbClr val="000000"/>
                </a:solidFill>
                <a:latin typeface="Calibri"/>
                <a:cs typeface="Calibri"/>
              </a:rPr>
              <a:t>jam </a:t>
            </a:r>
            <a:r>
              <a:rPr sz="3050" b="0" spc="330" dirty="0">
                <a:solidFill>
                  <a:srgbClr val="000000"/>
                </a:solidFill>
                <a:latin typeface="Calibri"/>
                <a:cs typeface="Calibri"/>
              </a:rPr>
              <a:t>occurred </a:t>
            </a:r>
            <a:r>
              <a:rPr sz="3050" b="0" spc="29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3050" b="0" spc="33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3050" b="0" spc="365" dirty="0">
                <a:solidFill>
                  <a:srgbClr val="000000"/>
                </a:solidFill>
                <a:latin typeface="Calibri"/>
                <a:cs typeface="Calibri"/>
              </a:rPr>
              <a:t>evening  </a:t>
            </a:r>
            <a:r>
              <a:rPr sz="3050" b="0" spc="420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3050" b="0" spc="29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3050" b="0" spc="33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3050" b="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50" b="0" spc="325" dirty="0">
                <a:solidFill>
                  <a:srgbClr val="000000"/>
                </a:solidFill>
                <a:latin typeface="Calibri"/>
                <a:cs typeface="Calibri"/>
              </a:rPr>
              <a:t>weekends.</a:t>
            </a:r>
            <a:endParaRPr sz="3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6849" y="6711950"/>
            <a:ext cx="7957820" cy="1555554"/>
          </a:xfrm>
          <a:custGeom>
            <a:avLst/>
            <a:gdLst/>
            <a:ahLst/>
            <a:cxnLst/>
            <a:rect l="l" t="t" r="r" b="b"/>
            <a:pathLst>
              <a:path w="7957819" h="2251709">
                <a:moveTo>
                  <a:pt x="0" y="375257"/>
                </a:moveTo>
                <a:lnTo>
                  <a:pt x="2923" y="328185"/>
                </a:lnTo>
                <a:lnTo>
                  <a:pt x="11460" y="282859"/>
                </a:lnTo>
                <a:lnTo>
                  <a:pt x="25259" y="239629"/>
                </a:lnTo>
                <a:lnTo>
                  <a:pt x="43967" y="198847"/>
                </a:lnTo>
                <a:lnTo>
                  <a:pt x="67233" y="160864"/>
                </a:lnTo>
                <a:lnTo>
                  <a:pt x="94706" y="126034"/>
                </a:lnTo>
                <a:lnTo>
                  <a:pt x="126034" y="94706"/>
                </a:lnTo>
                <a:lnTo>
                  <a:pt x="160864" y="67233"/>
                </a:lnTo>
                <a:lnTo>
                  <a:pt x="198847" y="43967"/>
                </a:lnTo>
                <a:lnTo>
                  <a:pt x="239629" y="25259"/>
                </a:lnTo>
                <a:lnTo>
                  <a:pt x="282859" y="11460"/>
                </a:lnTo>
                <a:lnTo>
                  <a:pt x="328185" y="2923"/>
                </a:lnTo>
                <a:lnTo>
                  <a:pt x="375257" y="0"/>
                </a:lnTo>
                <a:lnTo>
                  <a:pt x="7582542" y="0"/>
                </a:lnTo>
                <a:lnTo>
                  <a:pt x="7631867" y="3254"/>
                </a:lnTo>
                <a:lnTo>
                  <a:pt x="7679930" y="12856"/>
                </a:lnTo>
                <a:lnTo>
                  <a:pt x="7726147" y="28564"/>
                </a:lnTo>
                <a:lnTo>
                  <a:pt x="7769934" y="50137"/>
                </a:lnTo>
                <a:lnTo>
                  <a:pt x="7810709" y="77333"/>
                </a:lnTo>
                <a:lnTo>
                  <a:pt x="7847888" y="109910"/>
                </a:lnTo>
                <a:lnTo>
                  <a:pt x="7880466" y="147089"/>
                </a:lnTo>
                <a:lnTo>
                  <a:pt x="7907662" y="187865"/>
                </a:lnTo>
                <a:lnTo>
                  <a:pt x="7929235" y="231652"/>
                </a:lnTo>
                <a:lnTo>
                  <a:pt x="7944943" y="277869"/>
                </a:lnTo>
                <a:lnTo>
                  <a:pt x="7954545" y="325932"/>
                </a:lnTo>
                <a:lnTo>
                  <a:pt x="7957799" y="375257"/>
                </a:lnTo>
                <a:lnTo>
                  <a:pt x="7957799" y="1876242"/>
                </a:lnTo>
                <a:lnTo>
                  <a:pt x="7954876" y="1923313"/>
                </a:lnTo>
                <a:lnTo>
                  <a:pt x="7946339" y="1968640"/>
                </a:lnTo>
                <a:lnTo>
                  <a:pt x="7932540" y="2011870"/>
                </a:lnTo>
                <a:lnTo>
                  <a:pt x="7913832" y="2052652"/>
                </a:lnTo>
                <a:lnTo>
                  <a:pt x="7890566" y="2090635"/>
                </a:lnTo>
                <a:lnTo>
                  <a:pt x="7863093" y="2125465"/>
                </a:lnTo>
                <a:lnTo>
                  <a:pt x="7831766" y="2156793"/>
                </a:lnTo>
                <a:lnTo>
                  <a:pt x="7796935" y="2184266"/>
                </a:lnTo>
                <a:lnTo>
                  <a:pt x="7758953" y="2207532"/>
                </a:lnTo>
                <a:lnTo>
                  <a:pt x="7718171" y="2226240"/>
                </a:lnTo>
                <a:lnTo>
                  <a:pt x="7674940" y="2240039"/>
                </a:lnTo>
                <a:lnTo>
                  <a:pt x="7629614" y="2248576"/>
                </a:lnTo>
                <a:lnTo>
                  <a:pt x="7582542" y="2251499"/>
                </a:lnTo>
                <a:lnTo>
                  <a:pt x="375257" y="2251499"/>
                </a:lnTo>
                <a:lnTo>
                  <a:pt x="328185" y="2248576"/>
                </a:lnTo>
                <a:lnTo>
                  <a:pt x="282859" y="2240039"/>
                </a:lnTo>
                <a:lnTo>
                  <a:pt x="239629" y="2226240"/>
                </a:lnTo>
                <a:lnTo>
                  <a:pt x="198847" y="2207532"/>
                </a:lnTo>
                <a:lnTo>
                  <a:pt x="160864" y="2184266"/>
                </a:lnTo>
                <a:lnTo>
                  <a:pt x="126034" y="2156793"/>
                </a:lnTo>
                <a:lnTo>
                  <a:pt x="94706" y="2125465"/>
                </a:lnTo>
                <a:lnTo>
                  <a:pt x="67233" y="2090635"/>
                </a:lnTo>
                <a:lnTo>
                  <a:pt x="43967" y="2052652"/>
                </a:lnTo>
                <a:lnTo>
                  <a:pt x="25259" y="2011870"/>
                </a:lnTo>
                <a:lnTo>
                  <a:pt x="11460" y="1968640"/>
                </a:lnTo>
                <a:lnTo>
                  <a:pt x="2923" y="1923313"/>
                </a:lnTo>
                <a:lnTo>
                  <a:pt x="0" y="1876242"/>
                </a:lnTo>
                <a:lnTo>
                  <a:pt x="0" y="375257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66849" y="8535045"/>
            <a:ext cx="7957820" cy="1301105"/>
          </a:xfrm>
          <a:custGeom>
            <a:avLst/>
            <a:gdLst/>
            <a:ahLst/>
            <a:cxnLst/>
            <a:rect l="l" t="t" r="r" b="b"/>
            <a:pathLst>
              <a:path w="7957819" h="1674495">
                <a:moveTo>
                  <a:pt x="0" y="279005"/>
                </a:moveTo>
                <a:lnTo>
                  <a:pt x="3651" y="233749"/>
                </a:lnTo>
                <a:lnTo>
                  <a:pt x="14223" y="190818"/>
                </a:lnTo>
                <a:lnTo>
                  <a:pt x="31142" y="150786"/>
                </a:lnTo>
                <a:lnTo>
                  <a:pt x="53831" y="114228"/>
                </a:lnTo>
                <a:lnTo>
                  <a:pt x="81718" y="81718"/>
                </a:lnTo>
                <a:lnTo>
                  <a:pt x="114228" y="53831"/>
                </a:lnTo>
                <a:lnTo>
                  <a:pt x="150786" y="31142"/>
                </a:lnTo>
                <a:lnTo>
                  <a:pt x="190818" y="14223"/>
                </a:lnTo>
                <a:lnTo>
                  <a:pt x="233749" y="3651"/>
                </a:lnTo>
                <a:lnTo>
                  <a:pt x="279005" y="0"/>
                </a:lnTo>
                <a:lnTo>
                  <a:pt x="7678794" y="0"/>
                </a:lnTo>
                <a:lnTo>
                  <a:pt x="7733480" y="5410"/>
                </a:lnTo>
                <a:lnTo>
                  <a:pt x="7785565" y="21237"/>
                </a:lnTo>
                <a:lnTo>
                  <a:pt x="7833587" y="46876"/>
                </a:lnTo>
                <a:lnTo>
                  <a:pt x="7876081" y="81718"/>
                </a:lnTo>
                <a:lnTo>
                  <a:pt x="7910923" y="124213"/>
                </a:lnTo>
                <a:lnTo>
                  <a:pt x="7936562" y="172234"/>
                </a:lnTo>
                <a:lnTo>
                  <a:pt x="7952389" y="224319"/>
                </a:lnTo>
                <a:lnTo>
                  <a:pt x="7957799" y="279005"/>
                </a:lnTo>
                <a:lnTo>
                  <a:pt x="7957799" y="1394994"/>
                </a:lnTo>
                <a:lnTo>
                  <a:pt x="7954148" y="1440250"/>
                </a:lnTo>
                <a:lnTo>
                  <a:pt x="7943576" y="1483181"/>
                </a:lnTo>
                <a:lnTo>
                  <a:pt x="7926657" y="1523213"/>
                </a:lnTo>
                <a:lnTo>
                  <a:pt x="7903968" y="1559771"/>
                </a:lnTo>
                <a:lnTo>
                  <a:pt x="7876081" y="1592281"/>
                </a:lnTo>
                <a:lnTo>
                  <a:pt x="7843571" y="1620168"/>
                </a:lnTo>
                <a:lnTo>
                  <a:pt x="7807013" y="1642857"/>
                </a:lnTo>
                <a:lnTo>
                  <a:pt x="7766982" y="1659776"/>
                </a:lnTo>
                <a:lnTo>
                  <a:pt x="7724050" y="1670348"/>
                </a:lnTo>
                <a:lnTo>
                  <a:pt x="7678794" y="1673999"/>
                </a:lnTo>
                <a:lnTo>
                  <a:pt x="279005" y="1673999"/>
                </a:lnTo>
                <a:lnTo>
                  <a:pt x="233749" y="1670348"/>
                </a:lnTo>
                <a:lnTo>
                  <a:pt x="190818" y="1659776"/>
                </a:lnTo>
                <a:lnTo>
                  <a:pt x="150786" y="1642857"/>
                </a:lnTo>
                <a:lnTo>
                  <a:pt x="114228" y="1620168"/>
                </a:lnTo>
                <a:lnTo>
                  <a:pt x="81718" y="1592281"/>
                </a:lnTo>
                <a:lnTo>
                  <a:pt x="53831" y="1559771"/>
                </a:lnTo>
                <a:lnTo>
                  <a:pt x="31142" y="1523213"/>
                </a:lnTo>
                <a:lnTo>
                  <a:pt x="14223" y="1483181"/>
                </a:lnTo>
                <a:lnTo>
                  <a:pt x="3651" y="1440250"/>
                </a:lnTo>
                <a:lnTo>
                  <a:pt x="0" y="1394994"/>
                </a:lnTo>
                <a:lnTo>
                  <a:pt x="0" y="279005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4331F3D-A761-4F09-A1A4-21080AFFE562}"/>
              </a:ext>
            </a:extLst>
          </p:cNvPr>
          <p:cNvSpPr txBox="1">
            <a:spLocks/>
          </p:cNvSpPr>
          <p:nvPr/>
        </p:nvSpPr>
        <p:spPr>
          <a:xfrm>
            <a:off x="10937417" y="6946082"/>
            <a:ext cx="7283450" cy="11174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 sz="6850" b="1" i="0">
                <a:solidFill>
                  <a:srgbClr val="FF613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47625">
              <a:lnSpc>
                <a:spcPts val="2930"/>
              </a:lnSpc>
            </a:pPr>
            <a:r>
              <a:rPr lang="id-ID" sz="2400" b="0" kern="0" spc="-150" dirty="0">
                <a:solidFill>
                  <a:srgbClr val="000000"/>
                </a:solidFill>
              </a:rPr>
              <a:t>For people, let’s make</a:t>
            </a:r>
            <a:r>
              <a:rPr lang="en-US" sz="2400" b="0" kern="0" spc="-150" dirty="0">
                <a:solidFill>
                  <a:srgbClr val="000000"/>
                </a:solidFill>
              </a:rPr>
              <a:t> used of public transportation  more than individual vehicles, it’ll not  only reduce the trafﬁc jam rate but  also makes environment cleaner and  healthier.</a:t>
            </a:r>
            <a:endParaRPr lang="en-US" sz="2400" kern="0" spc="-15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297008B-47FA-460B-AD97-E57A9EC77F03}"/>
              </a:ext>
            </a:extLst>
          </p:cNvPr>
          <p:cNvSpPr txBox="1">
            <a:spLocks/>
          </p:cNvSpPr>
          <p:nvPr/>
        </p:nvSpPr>
        <p:spPr>
          <a:xfrm>
            <a:off x="10904034" y="8802585"/>
            <a:ext cx="7283450" cy="745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 sz="6850" b="1" i="0">
                <a:solidFill>
                  <a:srgbClr val="FF613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18415" algn="just">
              <a:lnSpc>
                <a:spcPts val="2930"/>
              </a:lnSpc>
            </a:pPr>
            <a:r>
              <a:rPr lang="en-US" sz="2400" b="0" kern="0" spc="-150" dirty="0">
                <a:solidFill>
                  <a:srgbClr val="000000"/>
                </a:solidFill>
              </a:rPr>
              <a:t>Always check the trafﬁc condition via  </a:t>
            </a:r>
            <a:r>
              <a:rPr lang="en-US" sz="2400" b="0" kern="0" spc="-150" dirty="0" err="1">
                <a:solidFill>
                  <a:srgbClr val="000000"/>
                </a:solidFill>
              </a:rPr>
              <a:t>waze</a:t>
            </a:r>
            <a:r>
              <a:rPr lang="en-US" sz="2400" b="0" kern="0" spc="-150" dirty="0">
                <a:solidFill>
                  <a:srgbClr val="000000"/>
                </a:solidFill>
              </a:rPr>
              <a:t> or map applications and decide  your transportation vehicle wisely.</a:t>
            </a:r>
            <a:endParaRPr lang="en-US" sz="2400" kern="0" spc="-15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B8A1B90-1049-4691-9353-F82F790F7B5B}"/>
              </a:ext>
            </a:extLst>
          </p:cNvPr>
          <p:cNvSpPr/>
          <p:nvPr/>
        </p:nvSpPr>
        <p:spPr>
          <a:xfrm>
            <a:off x="10566849" y="4888855"/>
            <a:ext cx="7957820" cy="1555554"/>
          </a:xfrm>
          <a:custGeom>
            <a:avLst/>
            <a:gdLst/>
            <a:ahLst/>
            <a:cxnLst/>
            <a:rect l="l" t="t" r="r" b="b"/>
            <a:pathLst>
              <a:path w="7957819" h="2251709">
                <a:moveTo>
                  <a:pt x="0" y="375257"/>
                </a:moveTo>
                <a:lnTo>
                  <a:pt x="2923" y="328185"/>
                </a:lnTo>
                <a:lnTo>
                  <a:pt x="11460" y="282859"/>
                </a:lnTo>
                <a:lnTo>
                  <a:pt x="25259" y="239629"/>
                </a:lnTo>
                <a:lnTo>
                  <a:pt x="43967" y="198847"/>
                </a:lnTo>
                <a:lnTo>
                  <a:pt x="67233" y="160864"/>
                </a:lnTo>
                <a:lnTo>
                  <a:pt x="94706" y="126034"/>
                </a:lnTo>
                <a:lnTo>
                  <a:pt x="126034" y="94706"/>
                </a:lnTo>
                <a:lnTo>
                  <a:pt x="160864" y="67233"/>
                </a:lnTo>
                <a:lnTo>
                  <a:pt x="198847" y="43967"/>
                </a:lnTo>
                <a:lnTo>
                  <a:pt x="239629" y="25259"/>
                </a:lnTo>
                <a:lnTo>
                  <a:pt x="282859" y="11460"/>
                </a:lnTo>
                <a:lnTo>
                  <a:pt x="328185" y="2923"/>
                </a:lnTo>
                <a:lnTo>
                  <a:pt x="375257" y="0"/>
                </a:lnTo>
                <a:lnTo>
                  <a:pt x="7582542" y="0"/>
                </a:lnTo>
                <a:lnTo>
                  <a:pt x="7631867" y="3254"/>
                </a:lnTo>
                <a:lnTo>
                  <a:pt x="7679930" y="12856"/>
                </a:lnTo>
                <a:lnTo>
                  <a:pt x="7726147" y="28564"/>
                </a:lnTo>
                <a:lnTo>
                  <a:pt x="7769934" y="50137"/>
                </a:lnTo>
                <a:lnTo>
                  <a:pt x="7810709" y="77333"/>
                </a:lnTo>
                <a:lnTo>
                  <a:pt x="7847888" y="109910"/>
                </a:lnTo>
                <a:lnTo>
                  <a:pt x="7880466" y="147089"/>
                </a:lnTo>
                <a:lnTo>
                  <a:pt x="7907662" y="187865"/>
                </a:lnTo>
                <a:lnTo>
                  <a:pt x="7929235" y="231652"/>
                </a:lnTo>
                <a:lnTo>
                  <a:pt x="7944943" y="277869"/>
                </a:lnTo>
                <a:lnTo>
                  <a:pt x="7954545" y="325932"/>
                </a:lnTo>
                <a:lnTo>
                  <a:pt x="7957799" y="375257"/>
                </a:lnTo>
                <a:lnTo>
                  <a:pt x="7957799" y="1876242"/>
                </a:lnTo>
                <a:lnTo>
                  <a:pt x="7954876" y="1923313"/>
                </a:lnTo>
                <a:lnTo>
                  <a:pt x="7946339" y="1968640"/>
                </a:lnTo>
                <a:lnTo>
                  <a:pt x="7932540" y="2011870"/>
                </a:lnTo>
                <a:lnTo>
                  <a:pt x="7913832" y="2052652"/>
                </a:lnTo>
                <a:lnTo>
                  <a:pt x="7890566" y="2090635"/>
                </a:lnTo>
                <a:lnTo>
                  <a:pt x="7863093" y="2125465"/>
                </a:lnTo>
                <a:lnTo>
                  <a:pt x="7831766" y="2156793"/>
                </a:lnTo>
                <a:lnTo>
                  <a:pt x="7796935" y="2184266"/>
                </a:lnTo>
                <a:lnTo>
                  <a:pt x="7758953" y="2207532"/>
                </a:lnTo>
                <a:lnTo>
                  <a:pt x="7718171" y="2226240"/>
                </a:lnTo>
                <a:lnTo>
                  <a:pt x="7674940" y="2240039"/>
                </a:lnTo>
                <a:lnTo>
                  <a:pt x="7629614" y="2248576"/>
                </a:lnTo>
                <a:lnTo>
                  <a:pt x="7582542" y="2251499"/>
                </a:lnTo>
                <a:lnTo>
                  <a:pt x="375257" y="2251499"/>
                </a:lnTo>
                <a:lnTo>
                  <a:pt x="328185" y="2248576"/>
                </a:lnTo>
                <a:lnTo>
                  <a:pt x="282859" y="2240039"/>
                </a:lnTo>
                <a:lnTo>
                  <a:pt x="239629" y="2226240"/>
                </a:lnTo>
                <a:lnTo>
                  <a:pt x="198847" y="2207532"/>
                </a:lnTo>
                <a:lnTo>
                  <a:pt x="160864" y="2184266"/>
                </a:lnTo>
                <a:lnTo>
                  <a:pt x="126034" y="2156793"/>
                </a:lnTo>
                <a:lnTo>
                  <a:pt x="94706" y="2125465"/>
                </a:lnTo>
                <a:lnTo>
                  <a:pt x="67233" y="2090635"/>
                </a:lnTo>
                <a:lnTo>
                  <a:pt x="43967" y="2052652"/>
                </a:lnTo>
                <a:lnTo>
                  <a:pt x="25259" y="2011870"/>
                </a:lnTo>
                <a:lnTo>
                  <a:pt x="11460" y="1968640"/>
                </a:lnTo>
                <a:lnTo>
                  <a:pt x="2923" y="1923313"/>
                </a:lnTo>
                <a:lnTo>
                  <a:pt x="0" y="1876242"/>
                </a:lnTo>
                <a:lnTo>
                  <a:pt x="0" y="375257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C76E5F7A-A3F4-4BB3-B6C2-E1A2B9DFD230}"/>
              </a:ext>
            </a:extLst>
          </p:cNvPr>
          <p:cNvSpPr txBox="1">
            <a:spLocks/>
          </p:cNvSpPr>
          <p:nvPr/>
        </p:nvSpPr>
        <p:spPr>
          <a:xfrm>
            <a:off x="10937417" y="5122987"/>
            <a:ext cx="7283450" cy="11174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 sz="6850" b="1" i="0">
                <a:solidFill>
                  <a:srgbClr val="FF613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47625">
              <a:lnSpc>
                <a:spcPts val="2930"/>
              </a:lnSpc>
            </a:pPr>
            <a:r>
              <a:rPr lang="en-US" sz="2400" b="0" kern="0" spc="-150" dirty="0">
                <a:solidFill>
                  <a:srgbClr val="000000"/>
                </a:solidFill>
              </a:rPr>
              <a:t>This model prediction could become </a:t>
            </a:r>
            <a:r>
              <a:rPr lang="id-ID" sz="2400" b="0" kern="0" spc="-150" dirty="0">
                <a:solidFill>
                  <a:srgbClr val="000000"/>
                </a:solidFill>
              </a:rPr>
              <a:t>consideration for government to create new public transportation route and schedule that match with </a:t>
            </a:r>
            <a:r>
              <a:rPr lang="id-ID" sz="2400" kern="0" spc="-150" dirty="0">
                <a:solidFill>
                  <a:srgbClr val="000000"/>
                </a:solidFill>
              </a:rPr>
              <a:t>where</a:t>
            </a:r>
            <a:r>
              <a:rPr lang="id-ID" sz="2400" b="0" kern="0" spc="-150" dirty="0">
                <a:solidFill>
                  <a:srgbClr val="000000"/>
                </a:solidFill>
              </a:rPr>
              <a:t> and </a:t>
            </a:r>
            <a:r>
              <a:rPr lang="id-ID" sz="2400" kern="0" spc="-150" dirty="0">
                <a:solidFill>
                  <a:srgbClr val="000000"/>
                </a:solidFill>
              </a:rPr>
              <a:t>when</a:t>
            </a:r>
            <a:r>
              <a:rPr lang="id-ID" sz="2400" b="0" kern="0" spc="-150" dirty="0">
                <a:solidFill>
                  <a:srgbClr val="000000"/>
                </a:solidFill>
              </a:rPr>
              <a:t> traffic jam occured.</a:t>
            </a:r>
            <a:endParaRPr lang="en-US" sz="2400" kern="0" spc="-1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8799" y="8293067"/>
            <a:ext cx="1873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Powered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by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0434" y="8863037"/>
            <a:ext cx="1211999" cy="121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0100" y="8293067"/>
            <a:ext cx="2146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Supported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by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4275" y="8818250"/>
            <a:ext cx="6830525" cy="1302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3800" y="2573050"/>
            <a:ext cx="5254299" cy="5287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 </a:t>
            </a:r>
            <a:r>
              <a:rPr spc="-10" dirty="0"/>
              <a:t>SCIENCE WEEKEND</a:t>
            </a:r>
            <a:r>
              <a:rPr spc="-105" dirty="0"/>
              <a:t> </a:t>
            </a:r>
            <a:r>
              <a:rPr spc="-5" dirty="0"/>
              <a:t>2021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31919" y="1286492"/>
            <a:ext cx="490855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#DSW2021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400" spc="-5" dirty="0">
                <a:latin typeface="Arial"/>
                <a:cs typeface="Arial"/>
              </a:rPr>
              <a:t>“Rebalancing </a:t>
            </a:r>
            <a:r>
              <a:rPr sz="3400" spc="-10" dirty="0">
                <a:latin typeface="Arial"/>
                <a:cs typeface="Arial"/>
              </a:rPr>
              <a:t>The</a:t>
            </a:r>
            <a:r>
              <a:rPr sz="3400" spc="-1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Power”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435424" cy="1841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3833" y="10029584"/>
            <a:ext cx="26606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52200" y="3252597"/>
            <a:ext cx="4347845" cy="27400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ts val="10450"/>
              </a:lnSpc>
              <a:spcBef>
                <a:spcPts val="840"/>
              </a:spcBef>
            </a:pPr>
            <a:r>
              <a:rPr sz="9100" b="1" spc="1200" dirty="0">
                <a:latin typeface="Calibri"/>
                <a:cs typeface="Calibri"/>
              </a:rPr>
              <a:t>THANK  </a:t>
            </a:r>
            <a:r>
              <a:rPr sz="9100" b="1" spc="894" dirty="0">
                <a:latin typeface="Calibri"/>
                <a:cs typeface="Calibri"/>
              </a:rPr>
              <a:t>YOU!</a:t>
            </a:r>
            <a:endParaRPr sz="9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400" y="3176397"/>
            <a:ext cx="4088129" cy="26968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146175" marR="5080" indent="-1134110">
              <a:lnSpc>
                <a:spcPts val="10110"/>
              </a:lnSpc>
              <a:spcBef>
                <a:spcPts val="1110"/>
              </a:spcBef>
            </a:pPr>
            <a:r>
              <a:rPr sz="9100" b="1" spc="1420" dirty="0">
                <a:latin typeface="Calibri"/>
                <a:cs typeface="Calibri"/>
              </a:rPr>
              <a:t>LULUS  </a:t>
            </a:r>
            <a:r>
              <a:rPr sz="9100" b="1" spc="745" dirty="0">
                <a:latin typeface="Calibri"/>
                <a:cs typeface="Calibri"/>
              </a:rPr>
              <a:t>2</a:t>
            </a:r>
            <a:r>
              <a:rPr sz="9100" b="1" spc="1515" dirty="0">
                <a:latin typeface="Calibri"/>
                <a:cs typeface="Calibri"/>
              </a:rPr>
              <a:t>0</a:t>
            </a:r>
            <a:r>
              <a:rPr sz="9100" b="1" spc="-210" dirty="0">
                <a:latin typeface="Calibri"/>
                <a:cs typeface="Calibri"/>
              </a:rPr>
              <a:t>21!</a:t>
            </a:r>
            <a:endParaRPr sz="91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7701334" y="870899"/>
                </a:move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close/>
              </a:path>
            </a:pathLst>
          </a:custGeom>
          <a:solidFill>
            <a:srgbClr val="17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0" y="87865"/>
                </a:move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250" y="3125599"/>
            <a:ext cx="17069435" cy="5561965"/>
          </a:xfrm>
          <a:custGeom>
            <a:avLst/>
            <a:gdLst/>
            <a:ahLst/>
            <a:cxnLst/>
            <a:rect l="l" t="t" r="r" b="b"/>
            <a:pathLst>
              <a:path w="17069435" h="5561965">
                <a:moveTo>
                  <a:pt x="16142181" y="5561399"/>
                </a:moveTo>
                <a:lnTo>
                  <a:pt x="926918" y="5561399"/>
                </a:lnTo>
                <a:lnTo>
                  <a:pt x="879219" y="5560193"/>
                </a:lnTo>
                <a:lnTo>
                  <a:pt x="832146" y="5556614"/>
                </a:lnTo>
                <a:lnTo>
                  <a:pt x="785757" y="5550719"/>
                </a:lnTo>
                <a:lnTo>
                  <a:pt x="740112" y="5542568"/>
                </a:lnTo>
                <a:lnTo>
                  <a:pt x="695267" y="5532218"/>
                </a:lnTo>
                <a:lnTo>
                  <a:pt x="651281" y="5519727"/>
                </a:lnTo>
                <a:lnTo>
                  <a:pt x="608212" y="5505154"/>
                </a:lnTo>
                <a:lnTo>
                  <a:pt x="566120" y="5488558"/>
                </a:lnTo>
                <a:lnTo>
                  <a:pt x="525061" y="5469995"/>
                </a:lnTo>
                <a:lnTo>
                  <a:pt x="485094" y="5449526"/>
                </a:lnTo>
                <a:lnTo>
                  <a:pt x="446277" y="5427206"/>
                </a:lnTo>
                <a:lnTo>
                  <a:pt x="408669" y="5403096"/>
                </a:lnTo>
                <a:lnTo>
                  <a:pt x="372328" y="5377254"/>
                </a:lnTo>
                <a:lnTo>
                  <a:pt x="337312" y="5349737"/>
                </a:lnTo>
                <a:lnTo>
                  <a:pt x="303679" y="5320603"/>
                </a:lnTo>
                <a:lnTo>
                  <a:pt x="271488" y="5289912"/>
                </a:lnTo>
                <a:lnTo>
                  <a:pt x="240796" y="5257720"/>
                </a:lnTo>
                <a:lnTo>
                  <a:pt x="211663" y="5224087"/>
                </a:lnTo>
                <a:lnTo>
                  <a:pt x="184145" y="5189071"/>
                </a:lnTo>
                <a:lnTo>
                  <a:pt x="158303" y="5152730"/>
                </a:lnTo>
                <a:lnTo>
                  <a:pt x="134193" y="5115122"/>
                </a:lnTo>
                <a:lnTo>
                  <a:pt x="111874" y="5076306"/>
                </a:lnTo>
                <a:lnTo>
                  <a:pt x="91404" y="5036339"/>
                </a:lnTo>
                <a:lnTo>
                  <a:pt x="72841" y="4995280"/>
                </a:lnTo>
                <a:lnTo>
                  <a:pt x="56245" y="4953187"/>
                </a:lnTo>
                <a:lnTo>
                  <a:pt x="41672" y="4910118"/>
                </a:lnTo>
                <a:lnTo>
                  <a:pt x="29181" y="4866132"/>
                </a:lnTo>
                <a:lnTo>
                  <a:pt x="18831" y="4821287"/>
                </a:lnTo>
                <a:lnTo>
                  <a:pt x="10680" y="4775641"/>
                </a:lnTo>
                <a:lnTo>
                  <a:pt x="4785" y="4729253"/>
                </a:lnTo>
                <a:lnTo>
                  <a:pt x="1206" y="4682180"/>
                </a:lnTo>
                <a:lnTo>
                  <a:pt x="0" y="4634481"/>
                </a:lnTo>
                <a:lnTo>
                  <a:pt x="0" y="926918"/>
                </a:lnTo>
                <a:lnTo>
                  <a:pt x="1206" y="879219"/>
                </a:lnTo>
                <a:lnTo>
                  <a:pt x="4785" y="832146"/>
                </a:lnTo>
                <a:lnTo>
                  <a:pt x="10680" y="785758"/>
                </a:lnTo>
                <a:lnTo>
                  <a:pt x="18831" y="740112"/>
                </a:lnTo>
                <a:lnTo>
                  <a:pt x="29181" y="695267"/>
                </a:lnTo>
                <a:lnTo>
                  <a:pt x="41672" y="651281"/>
                </a:lnTo>
                <a:lnTo>
                  <a:pt x="56245" y="608213"/>
                </a:lnTo>
                <a:lnTo>
                  <a:pt x="72841" y="566120"/>
                </a:lnTo>
                <a:lnTo>
                  <a:pt x="91404" y="525061"/>
                </a:lnTo>
                <a:lnTo>
                  <a:pt x="111874" y="485094"/>
                </a:lnTo>
                <a:lnTo>
                  <a:pt x="134193" y="446277"/>
                </a:lnTo>
                <a:lnTo>
                  <a:pt x="158303" y="408669"/>
                </a:lnTo>
                <a:lnTo>
                  <a:pt x="184145" y="372328"/>
                </a:lnTo>
                <a:lnTo>
                  <a:pt x="211663" y="337312"/>
                </a:lnTo>
                <a:lnTo>
                  <a:pt x="240796" y="303679"/>
                </a:lnTo>
                <a:lnTo>
                  <a:pt x="271488" y="271488"/>
                </a:lnTo>
                <a:lnTo>
                  <a:pt x="303679" y="240796"/>
                </a:lnTo>
                <a:lnTo>
                  <a:pt x="337312" y="211663"/>
                </a:lnTo>
                <a:lnTo>
                  <a:pt x="372328" y="184145"/>
                </a:lnTo>
                <a:lnTo>
                  <a:pt x="408669" y="158303"/>
                </a:lnTo>
                <a:lnTo>
                  <a:pt x="446277" y="134193"/>
                </a:lnTo>
                <a:lnTo>
                  <a:pt x="485094" y="111874"/>
                </a:lnTo>
                <a:lnTo>
                  <a:pt x="525061" y="91404"/>
                </a:lnTo>
                <a:lnTo>
                  <a:pt x="566120" y="72841"/>
                </a:lnTo>
                <a:lnTo>
                  <a:pt x="608212" y="56245"/>
                </a:lnTo>
                <a:lnTo>
                  <a:pt x="651281" y="41672"/>
                </a:lnTo>
                <a:lnTo>
                  <a:pt x="695267" y="29181"/>
                </a:lnTo>
                <a:lnTo>
                  <a:pt x="740112" y="18831"/>
                </a:lnTo>
                <a:lnTo>
                  <a:pt x="785757" y="10680"/>
                </a:lnTo>
                <a:lnTo>
                  <a:pt x="832146" y="4785"/>
                </a:lnTo>
                <a:lnTo>
                  <a:pt x="879219" y="1206"/>
                </a:lnTo>
                <a:lnTo>
                  <a:pt x="926918" y="0"/>
                </a:lnTo>
                <a:lnTo>
                  <a:pt x="16142181" y="0"/>
                </a:lnTo>
                <a:lnTo>
                  <a:pt x="16191198" y="1295"/>
                </a:lnTo>
                <a:lnTo>
                  <a:pt x="16239854" y="5157"/>
                </a:lnTo>
                <a:lnTo>
                  <a:pt x="16288058" y="11547"/>
                </a:lnTo>
                <a:lnTo>
                  <a:pt x="16335716" y="20426"/>
                </a:lnTo>
                <a:lnTo>
                  <a:pt x="16382738" y="31756"/>
                </a:lnTo>
                <a:lnTo>
                  <a:pt x="16429029" y="45500"/>
                </a:lnTo>
                <a:lnTo>
                  <a:pt x="16474499" y="61619"/>
                </a:lnTo>
                <a:lnTo>
                  <a:pt x="16519055" y="80075"/>
                </a:lnTo>
                <a:lnTo>
                  <a:pt x="16562605" y="100829"/>
                </a:lnTo>
                <a:lnTo>
                  <a:pt x="16605057" y="123844"/>
                </a:lnTo>
                <a:lnTo>
                  <a:pt x="16646318" y="149081"/>
                </a:lnTo>
                <a:lnTo>
                  <a:pt x="16686296" y="176502"/>
                </a:lnTo>
                <a:lnTo>
                  <a:pt x="16724899" y="206069"/>
                </a:lnTo>
                <a:lnTo>
                  <a:pt x="16762035" y="237744"/>
                </a:lnTo>
                <a:lnTo>
                  <a:pt x="16797612" y="271488"/>
                </a:lnTo>
                <a:lnTo>
                  <a:pt x="16831356" y="307064"/>
                </a:lnTo>
                <a:lnTo>
                  <a:pt x="16863031" y="344200"/>
                </a:lnTo>
                <a:lnTo>
                  <a:pt x="16892598" y="382804"/>
                </a:lnTo>
                <a:lnTo>
                  <a:pt x="16920019" y="422782"/>
                </a:lnTo>
                <a:lnTo>
                  <a:pt x="16945256" y="464043"/>
                </a:lnTo>
                <a:lnTo>
                  <a:pt x="16968271" y="506494"/>
                </a:lnTo>
                <a:lnTo>
                  <a:pt x="16989025" y="550044"/>
                </a:lnTo>
                <a:lnTo>
                  <a:pt x="17007480" y="594600"/>
                </a:lnTo>
                <a:lnTo>
                  <a:pt x="17023599" y="640070"/>
                </a:lnTo>
                <a:lnTo>
                  <a:pt x="17037343" y="686361"/>
                </a:lnTo>
                <a:lnTo>
                  <a:pt x="17048673" y="733382"/>
                </a:lnTo>
                <a:lnTo>
                  <a:pt x="17057553" y="781041"/>
                </a:lnTo>
                <a:lnTo>
                  <a:pt x="17063942" y="829245"/>
                </a:lnTo>
                <a:lnTo>
                  <a:pt x="17067804" y="877901"/>
                </a:lnTo>
                <a:lnTo>
                  <a:pt x="17069099" y="926918"/>
                </a:lnTo>
                <a:lnTo>
                  <a:pt x="17069099" y="4634481"/>
                </a:lnTo>
                <a:lnTo>
                  <a:pt x="17067893" y="4682180"/>
                </a:lnTo>
                <a:lnTo>
                  <a:pt x="17064314" y="4729253"/>
                </a:lnTo>
                <a:lnTo>
                  <a:pt x="17058419" y="4775641"/>
                </a:lnTo>
                <a:lnTo>
                  <a:pt x="17050268" y="4821287"/>
                </a:lnTo>
                <a:lnTo>
                  <a:pt x="17039918" y="4866132"/>
                </a:lnTo>
                <a:lnTo>
                  <a:pt x="17027427" y="4910118"/>
                </a:lnTo>
                <a:lnTo>
                  <a:pt x="17012854" y="4953187"/>
                </a:lnTo>
                <a:lnTo>
                  <a:pt x="16996258" y="4995280"/>
                </a:lnTo>
                <a:lnTo>
                  <a:pt x="16977695" y="5036339"/>
                </a:lnTo>
                <a:lnTo>
                  <a:pt x="16957225" y="5076306"/>
                </a:lnTo>
                <a:lnTo>
                  <a:pt x="16934906" y="5115122"/>
                </a:lnTo>
                <a:lnTo>
                  <a:pt x="16910796" y="5152730"/>
                </a:lnTo>
                <a:lnTo>
                  <a:pt x="16884954" y="5189071"/>
                </a:lnTo>
                <a:lnTo>
                  <a:pt x="16857436" y="5224087"/>
                </a:lnTo>
                <a:lnTo>
                  <a:pt x="16828303" y="5257720"/>
                </a:lnTo>
                <a:lnTo>
                  <a:pt x="16797611" y="5289912"/>
                </a:lnTo>
                <a:lnTo>
                  <a:pt x="16765420" y="5320603"/>
                </a:lnTo>
                <a:lnTo>
                  <a:pt x="16731787" y="5349737"/>
                </a:lnTo>
                <a:lnTo>
                  <a:pt x="16696771" y="5377254"/>
                </a:lnTo>
                <a:lnTo>
                  <a:pt x="16660430" y="5403096"/>
                </a:lnTo>
                <a:lnTo>
                  <a:pt x="16622822" y="5427206"/>
                </a:lnTo>
                <a:lnTo>
                  <a:pt x="16584005" y="5449526"/>
                </a:lnTo>
                <a:lnTo>
                  <a:pt x="16544039" y="5469995"/>
                </a:lnTo>
                <a:lnTo>
                  <a:pt x="16502980" y="5488558"/>
                </a:lnTo>
                <a:lnTo>
                  <a:pt x="16460887" y="5505154"/>
                </a:lnTo>
                <a:lnTo>
                  <a:pt x="16417818" y="5519727"/>
                </a:lnTo>
                <a:lnTo>
                  <a:pt x="16373832" y="5532218"/>
                </a:lnTo>
                <a:lnTo>
                  <a:pt x="16328987" y="5542568"/>
                </a:lnTo>
                <a:lnTo>
                  <a:pt x="16283341" y="5550719"/>
                </a:lnTo>
                <a:lnTo>
                  <a:pt x="16236953" y="5556614"/>
                </a:lnTo>
                <a:lnTo>
                  <a:pt x="16189880" y="5560193"/>
                </a:lnTo>
                <a:lnTo>
                  <a:pt x="16142181" y="556139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2663" y="3335576"/>
            <a:ext cx="66427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459" dirty="0">
                <a:latin typeface="Calibri"/>
                <a:cs typeface="Calibri"/>
              </a:rPr>
              <a:t>DATA NATIONAL</a:t>
            </a:r>
            <a:r>
              <a:rPr sz="3300" b="1" spc="-170" dirty="0">
                <a:latin typeface="Calibri"/>
                <a:cs typeface="Calibri"/>
              </a:rPr>
              <a:t> </a:t>
            </a:r>
            <a:r>
              <a:rPr sz="3300" b="1" spc="525" dirty="0">
                <a:latin typeface="Calibri"/>
                <a:cs typeface="Calibri"/>
              </a:rPr>
              <a:t>HACKATHON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6317" y="5661135"/>
            <a:ext cx="16166565" cy="1390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1505" y="6086173"/>
            <a:ext cx="194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45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48747" y="10088957"/>
            <a:ext cx="19685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850" spc="1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511" y="5117651"/>
            <a:ext cx="157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85" dirty="0">
                <a:solidFill>
                  <a:srgbClr val="0F223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8373" y="7131074"/>
            <a:ext cx="24726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6730">
              <a:lnSpc>
                <a:spcPct val="100000"/>
              </a:lnSpc>
              <a:spcBef>
                <a:spcPts val="100"/>
              </a:spcBef>
            </a:pPr>
            <a:r>
              <a:rPr sz="2500" spc="315" dirty="0">
                <a:solidFill>
                  <a:srgbClr val="0C58D3"/>
                </a:solidFill>
                <a:latin typeface="Calibri"/>
                <a:cs typeface="Calibri"/>
              </a:rPr>
              <a:t>Business  </a:t>
            </a:r>
            <a:r>
              <a:rPr sz="2500" spc="415" dirty="0">
                <a:solidFill>
                  <a:srgbClr val="0C58D3"/>
                </a:solidFill>
                <a:latin typeface="Calibri"/>
                <a:cs typeface="Calibri"/>
              </a:rPr>
              <a:t>U</a:t>
            </a:r>
            <a:r>
              <a:rPr sz="2500" spc="34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305" dirty="0">
                <a:solidFill>
                  <a:srgbClr val="0C58D3"/>
                </a:solidFill>
                <a:latin typeface="Calibri"/>
                <a:cs typeface="Calibri"/>
              </a:rPr>
              <a:t>de</a:t>
            </a:r>
            <a:r>
              <a:rPr sz="2500" spc="200" dirty="0">
                <a:solidFill>
                  <a:srgbClr val="0C58D3"/>
                </a:solidFill>
                <a:latin typeface="Calibri"/>
                <a:cs typeface="Calibri"/>
              </a:rPr>
              <a:t>r</a:t>
            </a:r>
            <a:r>
              <a:rPr sz="2500" spc="265" dirty="0">
                <a:solidFill>
                  <a:srgbClr val="0C58D3"/>
                </a:solidFill>
                <a:latin typeface="Calibri"/>
                <a:cs typeface="Calibri"/>
              </a:rPr>
              <a:t>sta</a:t>
            </a:r>
            <a:r>
              <a:rPr sz="2500" spc="35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265" dirty="0">
                <a:solidFill>
                  <a:srgbClr val="0C58D3"/>
                </a:solidFill>
                <a:latin typeface="Calibri"/>
                <a:cs typeface="Calibri"/>
              </a:rPr>
              <a:t>di</a:t>
            </a:r>
            <a:r>
              <a:rPr sz="2500" spc="37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545" dirty="0">
                <a:solidFill>
                  <a:srgbClr val="0C58D3"/>
                </a:solidFill>
                <a:latin typeface="Calibri"/>
                <a:cs typeface="Calibri"/>
              </a:rPr>
              <a:t>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8954" y="5929223"/>
            <a:ext cx="17678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7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&amp;  </a:t>
            </a:r>
            <a:r>
              <a:rPr sz="2400" spc="425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5562" y="5102601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0F2236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4723" y="7135900"/>
            <a:ext cx="24726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6294">
              <a:lnSpc>
                <a:spcPct val="100000"/>
              </a:lnSpc>
              <a:spcBef>
                <a:spcPts val="100"/>
              </a:spcBef>
            </a:pPr>
            <a:r>
              <a:rPr sz="2500" spc="325" dirty="0">
                <a:solidFill>
                  <a:srgbClr val="0C58D3"/>
                </a:solidFill>
                <a:latin typeface="Calibri"/>
                <a:cs typeface="Calibri"/>
              </a:rPr>
              <a:t>Data  </a:t>
            </a:r>
            <a:r>
              <a:rPr sz="2500" spc="415" dirty="0">
                <a:solidFill>
                  <a:srgbClr val="0C58D3"/>
                </a:solidFill>
                <a:latin typeface="Calibri"/>
                <a:cs typeface="Calibri"/>
              </a:rPr>
              <a:t>U</a:t>
            </a:r>
            <a:r>
              <a:rPr sz="2500" spc="34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305" dirty="0">
                <a:solidFill>
                  <a:srgbClr val="0C58D3"/>
                </a:solidFill>
                <a:latin typeface="Calibri"/>
                <a:cs typeface="Calibri"/>
              </a:rPr>
              <a:t>de</a:t>
            </a:r>
            <a:r>
              <a:rPr sz="2500" spc="200" dirty="0">
                <a:solidFill>
                  <a:srgbClr val="0C58D3"/>
                </a:solidFill>
                <a:latin typeface="Calibri"/>
                <a:cs typeface="Calibri"/>
              </a:rPr>
              <a:t>r</a:t>
            </a:r>
            <a:r>
              <a:rPr sz="2500" spc="265" dirty="0">
                <a:solidFill>
                  <a:srgbClr val="0C58D3"/>
                </a:solidFill>
                <a:latin typeface="Calibri"/>
                <a:cs typeface="Calibri"/>
              </a:rPr>
              <a:t>sta</a:t>
            </a:r>
            <a:r>
              <a:rPr sz="2500" spc="35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265" dirty="0">
                <a:solidFill>
                  <a:srgbClr val="0C58D3"/>
                </a:solidFill>
                <a:latin typeface="Calibri"/>
                <a:cs typeface="Calibri"/>
              </a:rPr>
              <a:t>di</a:t>
            </a:r>
            <a:r>
              <a:rPr sz="2500" spc="375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545" dirty="0">
                <a:solidFill>
                  <a:srgbClr val="0C58D3"/>
                </a:solidFill>
                <a:latin typeface="Calibri"/>
                <a:cs typeface="Calibri"/>
              </a:rPr>
              <a:t>g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7475" y="5903833"/>
            <a:ext cx="2237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2400" spc="4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essin</a:t>
            </a:r>
            <a:r>
              <a:rPr sz="2400" spc="5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6487" y="5077201"/>
            <a:ext cx="229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0" dirty="0">
                <a:solidFill>
                  <a:srgbClr val="0F2236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6577" y="7076900"/>
            <a:ext cx="193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0">
              <a:lnSpc>
                <a:spcPct val="100000"/>
              </a:lnSpc>
              <a:spcBef>
                <a:spcPts val="100"/>
              </a:spcBef>
            </a:pPr>
            <a:r>
              <a:rPr sz="2500" spc="325" dirty="0">
                <a:solidFill>
                  <a:srgbClr val="0C58D3"/>
                </a:solidFill>
                <a:latin typeface="Calibri"/>
                <a:cs typeface="Calibri"/>
              </a:rPr>
              <a:t>Data  </a:t>
            </a:r>
            <a:r>
              <a:rPr sz="2500" spc="465" dirty="0">
                <a:solidFill>
                  <a:srgbClr val="0C58D3"/>
                </a:solidFill>
                <a:latin typeface="Calibri"/>
                <a:cs typeface="Calibri"/>
              </a:rPr>
              <a:t>P</a:t>
            </a:r>
            <a:r>
              <a:rPr sz="2500" spc="120" dirty="0">
                <a:solidFill>
                  <a:srgbClr val="0C58D3"/>
                </a:solidFill>
                <a:latin typeface="Calibri"/>
                <a:cs typeface="Calibri"/>
              </a:rPr>
              <a:t>r</a:t>
            </a:r>
            <a:r>
              <a:rPr sz="2500" spc="325" dirty="0">
                <a:solidFill>
                  <a:srgbClr val="0C58D3"/>
                </a:solidFill>
                <a:latin typeface="Calibri"/>
                <a:cs typeface="Calibri"/>
              </a:rPr>
              <a:t>e</a:t>
            </a:r>
            <a:r>
              <a:rPr sz="2500" spc="330" dirty="0">
                <a:solidFill>
                  <a:srgbClr val="0C58D3"/>
                </a:solidFill>
                <a:latin typeface="Calibri"/>
                <a:cs typeface="Calibri"/>
              </a:rPr>
              <a:t>p</a:t>
            </a:r>
            <a:r>
              <a:rPr sz="2500" spc="260" dirty="0">
                <a:solidFill>
                  <a:srgbClr val="0C58D3"/>
                </a:solidFill>
                <a:latin typeface="Calibri"/>
                <a:cs typeface="Calibri"/>
              </a:rPr>
              <a:t>a</a:t>
            </a:r>
            <a:r>
              <a:rPr sz="2500" spc="165" dirty="0">
                <a:solidFill>
                  <a:srgbClr val="0C58D3"/>
                </a:solidFill>
                <a:latin typeface="Calibri"/>
                <a:cs typeface="Calibri"/>
              </a:rPr>
              <a:t>r</a:t>
            </a:r>
            <a:r>
              <a:rPr sz="2500" spc="254" dirty="0">
                <a:solidFill>
                  <a:srgbClr val="0C58D3"/>
                </a:solidFill>
                <a:latin typeface="Calibri"/>
                <a:cs typeface="Calibri"/>
              </a:rPr>
              <a:t>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33893" y="5878436"/>
            <a:ext cx="19519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10500" y="5051813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0" dirty="0">
                <a:solidFill>
                  <a:srgbClr val="0F2236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95000" y="7051513"/>
            <a:ext cx="1165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sz="2500" spc="260" dirty="0">
                <a:solidFill>
                  <a:srgbClr val="0C58D3"/>
                </a:solidFill>
                <a:latin typeface="Calibri"/>
                <a:cs typeface="Calibri"/>
              </a:rPr>
              <a:t>Model  </a:t>
            </a:r>
            <a:r>
              <a:rPr sz="2500" spc="355" dirty="0">
                <a:solidFill>
                  <a:srgbClr val="0C58D3"/>
                </a:solidFill>
                <a:latin typeface="Calibri"/>
                <a:cs typeface="Calibri"/>
              </a:rPr>
              <a:t>Design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31876" y="5934758"/>
            <a:ext cx="2237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Suggestions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60874" y="5108126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0F2236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41100" y="7267075"/>
            <a:ext cx="12293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4" dirty="0">
                <a:solidFill>
                  <a:srgbClr val="0C58D3"/>
                </a:solidFill>
                <a:latin typeface="Calibri"/>
                <a:cs typeface="Calibri"/>
              </a:rPr>
              <a:t>Closi</a:t>
            </a:r>
            <a:r>
              <a:rPr sz="2500" spc="360" dirty="0">
                <a:solidFill>
                  <a:srgbClr val="0C58D3"/>
                </a:solidFill>
                <a:latin typeface="Calibri"/>
                <a:cs typeface="Calibri"/>
              </a:rPr>
              <a:t>n</a:t>
            </a:r>
            <a:r>
              <a:rPr sz="2500" spc="545" dirty="0">
                <a:solidFill>
                  <a:srgbClr val="0C58D3"/>
                </a:solidFill>
                <a:latin typeface="Calibri"/>
                <a:cs typeface="Calibri"/>
              </a:rPr>
              <a:t>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36048" y="730864"/>
            <a:ext cx="206121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spc="-5" dirty="0">
                <a:solidFill>
                  <a:srgbClr val="FFFFFF"/>
                </a:solidFill>
              </a:rPr>
              <a:t>OUTLINE</a:t>
            </a:r>
            <a:endParaRPr sz="3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8528" y="7101056"/>
            <a:ext cx="5373324" cy="357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48" y="4331882"/>
            <a:ext cx="6767830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045"/>
              </a:lnSpc>
              <a:spcBef>
                <a:spcPts val="105"/>
              </a:spcBef>
            </a:pPr>
            <a:r>
              <a:rPr sz="6850" spc="1205" dirty="0">
                <a:latin typeface="Calibri"/>
                <a:cs typeface="Calibri"/>
              </a:rPr>
              <a:t>B</a:t>
            </a:r>
            <a:r>
              <a:rPr sz="6850" spc="1235" dirty="0">
                <a:latin typeface="Calibri"/>
                <a:cs typeface="Calibri"/>
              </a:rPr>
              <a:t>A</a:t>
            </a:r>
            <a:r>
              <a:rPr sz="6850" spc="1400" dirty="0">
                <a:latin typeface="Calibri"/>
                <a:cs typeface="Calibri"/>
              </a:rPr>
              <a:t>C</a:t>
            </a:r>
            <a:r>
              <a:rPr sz="6850" spc="1150" dirty="0">
                <a:latin typeface="Calibri"/>
                <a:cs typeface="Calibri"/>
              </a:rPr>
              <a:t>K</a:t>
            </a:r>
            <a:r>
              <a:rPr sz="6850" spc="1090" dirty="0">
                <a:latin typeface="Calibri"/>
                <a:cs typeface="Calibri"/>
              </a:rPr>
              <a:t>GROUND</a:t>
            </a:r>
            <a:endParaRPr sz="6850">
              <a:latin typeface="Calibri"/>
              <a:cs typeface="Calibri"/>
            </a:endParaRPr>
          </a:p>
          <a:p>
            <a:pPr marL="133350">
              <a:lnSpc>
                <a:spcPts val="3965"/>
              </a:lnSpc>
            </a:pPr>
            <a:r>
              <a:rPr sz="3450" spc="515" dirty="0">
                <a:latin typeface="Calibri"/>
                <a:cs typeface="Calibri"/>
              </a:rPr>
              <a:t>BUSINESS</a:t>
            </a:r>
            <a:r>
              <a:rPr sz="3450" spc="160" dirty="0">
                <a:latin typeface="Calibri"/>
                <a:cs typeface="Calibri"/>
              </a:rPr>
              <a:t> </a:t>
            </a:r>
            <a:r>
              <a:rPr sz="3450" spc="500" dirty="0">
                <a:latin typeface="Calibri"/>
                <a:cs typeface="Calibri"/>
              </a:rPr>
              <a:t>UNDERSTANDING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239" y="6349905"/>
            <a:ext cx="3363595" cy="207645"/>
          </a:xfrm>
          <a:custGeom>
            <a:avLst/>
            <a:gdLst/>
            <a:ahLst/>
            <a:cxnLst/>
            <a:rect l="l" t="t" r="r" b="b"/>
            <a:pathLst>
              <a:path w="3363595" h="207645">
                <a:moveTo>
                  <a:pt x="3317975" y="207092"/>
                </a:moveTo>
                <a:lnTo>
                  <a:pt x="45799" y="207092"/>
                </a:lnTo>
                <a:lnTo>
                  <a:pt x="27860" y="198839"/>
                </a:lnTo>
                <a:lnTo>
                  <a:pt x="13315" y="176402"/>
                </a:lnTo>
                <a:lnTo>
                  <a:pt x="3562" y="143272"/>
                </a:lnTo>
                <a:lnTo>
                  <a:pt x="0" y="102937"/>
                </a:lnTo>
                <a:lnTo>
                  <a:pt x="3562" y="62829"/>
                </a:lnTo>
                <a:lnTo>
                  <a:pt x="13315" y="30114"/>
                </a:lnTo>
                <a:lnTo>
                  <a:pt x="27860" y="8075"/>
                </a:lnTo>
                <a:lnTo>
                  <a:pt x="45799" y="0"/>
                </a:lnTo>
                <a:lnTo>
                  <a:pt x="3317975" y="0"/>
                </a:lnTo>
                <a:lnTo>
                  <a:pt x="3335649" y="8075"/>
                </a:lnTo>
                <a:lnTo>
                  <a:pt x="3350058" y="30114"/>
                </a:lnTo>
                <a:lnTo>
                  <a:pt x="3359761" y="62829"/>
                </a:lnTo>
                <a:lnTo>
                  <a:pt x="3363315" y="102937"/>
                </a:lnTo>
                <a:lnTo>
                  <a:pt x="3359761" y="143272"/>
                </a:lnTo>
                <a:lnTo>
                  <a:pt x="3350058" y="176402"/>
                </a:lnTo>
                <a:lnTo>
                  <a:pt x="3335649" y="198839"/>
                </a:lnTo>
                <a:lnTo>
                  <a:pt x="3317975" y="207092"/>
                </a:lnTo>
                <a:close/>
              </a:path>
            </a:pathLst>
          </a:custGeom>
          <a:solidFill>
            <a:srgbClr val="F6C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189" y="4136999"/>
            <a:ext cx="1924685" cy="2153920"/>
          </a:xfrm>
          <a:prstGeom prst="rect">
            <a:avLst/>
          </a:prstGeom>
          <a:solidFill>
            <a:srgbClr val="FF6137"/>
          </a:solidFill>
        </p:spPr>
        <p:txBody>
          <a:bodyPr vert="horz" wrap="square" lIns="0" tIns="34544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2720"/>
              </a:spcBef>
            </a:pPr>
            <a:r>
              <a:rPr sz="9000" b="1" spc="155" dirty="0">
                <a:solidFill>
                  <a:srgbClr val="262626"/>
                </a:solidFill>
                <a:latin typeface="Calibri"/>
                <a:cs typeface="Calibri"/>
              </a:rPr>
              <a:t>01</a:t>
            </a:r>
            <a:endParaRPr sz="9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8261" y="6349899"/>
            <a:ext cx="8677910" cy="207645"/>
          </a:xfrm>
          <a:custGeom>
            <a:avLst/>
            <a:gdLst/>
            <a:ahLst/>
            <a:cxnLst/>
            <a:rect l="l" t="t" r="r" b="b"/>
            <a:pathLst>
              <a:path w="8677910" h="207645">
                <a:moveTo>
                  <a:pt x="8604918" y="207100"/>
                </a:moveTo>
                <a:lnTo>
                  <a:pt x="71653" y="207100"/>
                </a:lnTo>
                <a:lnTo>
                  <a:pt x="43734" y="198846"/>
                </a:lnTo>
                <a:lnTo>
                  <a:pt x="20961" y="176409"/>
                </a:lnTo>
                <a:lnTo>
                  <a:pt x="5621" y="143278"/>
                </a:lnTo>
                <a:lnTo>
                  <a:pt x="0" y="102941"/>
                </a:lnTo>
                <a:lnTo>
                  <a:pt x="5621" y="62831"/>
                </a:lnTo>
                <a:lnTo>
                  <a:pt x="20961" y="30115"/>
                </a:lnTo>
                <a:lnTo>
                  <a:pt x="43734" y="8076"/>
                </a:lnTo>
                <a:lnTo>
                  <a:pt x="71653" y="0"/>
                </a:lnTo>
                <a:lnTo>
                  <a:pt x="8604918" y="0"/>
                </a:lnTo>
                <a:lnTo>
                  <a:pt x="8632959" y="8076"/>
                </a:lnTo>
                <a:lnTo>
                  <a:pt x="8656002" y="30115"/>
                </a:lnTo>
                <a:lnTo>
                  <a:pt x="8671613" y="62831"/>
                </a:lnTo>
                <a:lnTo>
                  <a:pt x="8677357" y="102941"/>
                </a:lnTo>
                <a:lnTo>
                  <a:pt x="8671613" y="143278"/>
                </a:lnTo>
                <a:lnTo>
                  <a:pt x="8656002" y="176409"/>
                </a:lnTo>
                <a:lnTo>
                  <a:pt x="8632959" y="198846"/>
                </a:lnTo>
                <a:lnTo>
                  <a:pt x="8604918" y="207100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48747" y="10088957"/>
            <a:ext cx="19685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850" spc="1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83225" y="1966899"/>
            <a:ext cx="5169535" cy="7827645"/>
          </a:xfrm>
          <a:custGeom>
            <a:avLst/>
            <a:gdLst/>
            <a:ahLst/>
            <a:cxnLst/>
            <a:rect l="l" t="t" r="r" b="b"/>
            <a:pathLst>
              <a:path w="5169534" h="7827645">
                <a:moveTo>
                  <a:pt x="0" y="861517"/>
                </a:moveTo>
                <a:lnTo>
                  <a:pt x="1363" y="812629"/>
                </a:lnTo>
                <a:lnTo>
                  <a:pt x="5406" y="764457"/>
                </a:lnTo>
                <a:lnTo>
                  <a:pt x="12055" y="717073"/>
                </a:lnTo>
                <a:lnTo>
                  <a:pt x="21238" y="670550"/>
                </a:lnTo>
                <a:lnTo>
                  <a:pt x="32882" y="624961"/>
                </a:lnTo>
                <a:lnTo>
                  <a:pt x="46914" y="580378"/>
                </a:lnTo>
                <a:lnTo>
                  <a:pt x="63262" y="536874"/>
                </a:lnTo>
                <a:lnTo>
                  <a:pt x="81852" y="494522"/>
                </a:lnTo>
                <a:lnTo>
                  <a:pt x="102612" y="453395"/>
                </a:lnTo>
                <a:lnTo>
                  <a:pt x="125469" y="413564"/>
                </a:lnTo>
                <a:lnTo>
                  <a:pt x="150352" y="375104"/>
                </a:lnTo>
                <a:lnTo>
                  <a:pt x="177185" y="338087"/>
                </a:lnTo>
                <a:lnTo>
                  <a:pt x="205898" y="302585"/>
                </a:lnTo>
                <a:lnTo>
                  <a:pt x="236418" y="268671"/>
                </a:lnTo>
                <a:lnTo>
                  <a:pt x="268671" y="236418"/>
                </a:lnTo>
                <a:lnTo>
                  <a:pt x="302584" y="205898"/>
                </a:lnTo>
                <a:lnTo>
                  <a:pt x="338087" y="177185"/>
                </a:lnTo>
                <a:lnTo>
                  <a:pt x="375104" y="150352"/>
                </a:lnTo>
                <a:lnTo>
                  <a:pt x="413564" y="125470"/>
                </a:lnTo>
                <a:lnTo>
                  <a:pt x="453395" y="102612"/>
                </a:lnTo>
                <a:lnTo>
                  <a:pt x="494522" y="81852"/>
                </a:lnTo>
                <a:lnTo>
                  <a:pt x="536874" y="63262"/>
                </a:lnTo>
                <a:lnTo>
                  <a:pt x="580378" y="46914"/>
                </a:lnTo>
                <a:lnTo>
                  <a:pt x="624961" y="32882"/>
                </a:lnTo>
                <a:lnTo>
                  <a:pt x="670550" y="21238"/>
                </a:lnTo>
                <a:lnTo>
                  <a:pt x="717073" y="12055"/>
                </a:lnTo>
                <a:lnTo>
                  <a:pt x="764457" y="5406"/>
                </a:lnTo>
                <a:lnTo>
                  <a:pt x="812629" y="1363"/>
                </a:lnTo>
                <a:lnTo>
                  <a:pt x="861517" y="0"/>
                </a:lnTo>
                <a:lnTo>
                  <a:pt x="4307482" y="0"/>
                </a:lnTo>
                <a:lnTo>
                  <a:pt x="4356283" y="1382"/>
                </a:lnTo>
                <a:lnTo>
                  <a:pt x="4404693" y="5498"/>
                </a:lnTo>
                <a:lnTo>
                  <a:pt x="4452605" y="12307"/>
                </a:lnTo>
                <a:lnTo>
                  <a:pt x="4499914" y="21762"/>
                </a:lnTo>
                <a:lnTo>
                  <a:pt x="4546515" y="33822"/>
                </a:lnTo>
                <a:lnTo>
                  <a:pt x="4592302" y="48442"/>
                </a:lnTo>
                <a:lnTo>
                  <a:pt x="4637171" y="65579"/>
                </a:lnTo>
                <a:lnTo>
                  <a:pt x="4681015" y="85188"/>
                </a:lnTo>
                <a:lnTo>
                  <a:pt x="4723730" y="107227"/>
                </a:lnTo>
                <a:lnTo>
                  <a:pt x="4765209" y="131651"/>
                </a:lnTo>
                <a:lnTo>
                  <a:pt x="4805348" y="158418"/>
                </a:lnTo>
                <a:lnTo>
                  <a:pt x="4844041" y="187482"/>
                </a:lnTo>
                <a:lnTo>
                  <a:pt x="4881182" y="218802"/>
                </a:lnTo>
                <a:lnTo>
                  <a:pt x="4916667" y="252332"/>
                </a:lnTo>
                <a:lnTo>
                  <a:pt x="4950197" y="287817"/>
                </a:lnTo>
                <a:lnTo>
                  <a:pt x="4981516" y="324958"/>
                </a:lnTo>
                <a:lnTo>
                  <a:pt x="5010581" y="363651"/>
                </a:lnTo>
                <a:lnTo>
                  <a:pt x="5037347" y="403790"/>
                </a:lnTo>
                <a:lnTo>
                  <a:pt x="5061772" y="445270"/>
                </a:lnTo>
                <a:lnTo>
                  <a:pt x="5083811" y="487984"/>
                </a:lnTo>
                <a:lnTo>
                  <a:pt x="5103420" y="531828"/>
                </a:lnTo>
                <a:lnTo>
                  <a:pt x="5120557" y="576697"/>
                </a:lnTo>
                <a:lnTo>
                  <a:pt x="5135177" y="622485"/>
                </a:lnTo>
                <a:lnTo>
                  <a:pt x="5147236" y="669086"/>
                </a:lnTo>
                <a:lnTo>
                  <a:pt x="5156692" y="716395"/>
                </a:lnTo>
                <a:lnTo>
                  <a:pt x="5163501" y="764307"/>
                </a:lnTo>
                <a:lnTo>
                  <a:pt x="5167617" y="812716"/>
                </a:lnTo>
                <a:lnTo>
                  <a:pt x="5168999" y="861517"/>
                </a:lnTo>
                <a:lnTo>
                  <a:pt x="5168999" y="6966082"/>
                </a:lnTo>
                <a:lnTo>
                  <a:pt x="5167636" y="7014970"/>
                </a:lnTo>
                <a:lnTo>
                  <a:pt x="5163593" y="7063142"/>
                </a:lnTo>
                <a:lnTo>
                  <a:pt x="5156944" y="7110526"/>
                </a:lnTo>
                <a:lnTo>
                  <a:pt x="5147761" y="7157049"/>
                </a:lnTo>
                <a:lnTo>
                  <a:pt x="5136117" y="7202638"/>
                </a:lnTo>
                <a:lnTo>
                  <a:pt x="5122085" y="7247221"/>
                </a:lnTo>
                <a:lnTo>
                  <a:pt x="5105737" y="7290725"/>
                </a:lnTo>
                <a:lnTo>
                  <a:pt x="5087147" y="7333077"/>
                </a:lnTo>
                <a:lnTo>
                  <a:pt x="5066387" y="7374204"/>
                </a:lnTo>
                <a:lnTo>
                  <a:pt x="5043530" y="7414035"/>
                </a:lnTo>
                <a:lnTo>
                  <a:pt x="5018647" y="7452495"/>
                </a:lnTo>
                <a:lnTo>
                  <a:pt x="4991814" y="7489512"/>
                </a:lnTo>
                <a:lnTo>
                  <a:pt x="4963101" y="7525015"/>
                </a:lnTo>
                <a:lnTo>
                  <a:pt x="4932581" y="7558928"/>
                </a:lnTo>
                <a:lnTo>
                  <a:pt x="4900328" y="7591181"/>
                </a:lnTo>
                <a:lnTo>
                  <a:pt x="4866415" y="7621701"/>
                </a:lnTo>
                <a:lnTo>
                  <a:pt x="4830912" y="7650414"/>
                </a:lnTo>
                <a:lnTo>
                  <a:pt x="4793895" y="7677247"/>
                </a:lnTo>
                <a:lnTo>
                  <a:pt x="4755435" y="7702129"/>
                </a:lnTo>
                <a:lnTo>
                  <a:pt x="4715604" y="7724987"/>
                </a:lnTo>
                <a:lnTo>
                  <a:pt x="4674477" y="7745747"/>
                </a:lnTo>
                <a:lnTo>
                  <a:pt x="4632125" y="7764337"/>
                </a:lnTo>
                <a:lnTo>
                  <a:pt x="4588621" y="7780685"/>
                </a:lnTo>
                <a:lnTo>
                  <a:pt x="4544038" y="7794717"/>
                </a:lnTo>
                <a:lnTo>
                  <a:pt x="4498449" y="7806361"/>
                </a:lnTo>
                <a:lnTo>
                  <a:pt x="4451926" y="7815544"/>
                </a:lnTo>
                <a:lnTo>
                  <a:pt x="4404542" y="7822193"/>
                </a:lnTo>
                <a:lnTo>
                  <a:pt x="4356370" y="7826236"/>
                </a:lnTo>
                <a:lnTo>
                  <a:pt x="4307482" y="7827599"/>
                </a:lnTo>
                <a:lnTo>
                  <a:pt x="861517" y="7827599"/>
                </a:lnTo>
                <a:lnTo>
                  <a:pt x="812629" y="7826236"/>
                </a:lnTo>
                <a:lnTo>
                  <a:pt x="764457" y="7822193"/>
                </a:lnTo>
                <a:lnTo>
                  <a:pt x="717073" y="7815544"/>
                </a:lnTo>
                <a:lnTo>
                  <a:pt x="670550" y="7806361"/>
                </a:lnTo>
                <a:lnTo>
                  <a:pt x="624961" y="7794717"/>
                </a:lnTo>
                <a:lnTo>
                  <a:pt x="580378" y="7780685"/>
                </a:lnTo>
                <a:lnTo>
                  <a:pt x="536874" y="7764337"/>
                </a:lnTo>
                <a:lnTo>
                  <a:pt x="494522" y="7745747"/>
                </a:lnTo>
                <a:lnTo>
                  <a:pt x="453395" y="7724987"/>
                </a:lnTo>
                <a:lnTo>
                  <a:pt x="413564" y="7702129"/>
                </a:lnTo>
                <a:lnTo>
                  <a:pt x="375104" y="7677247"/>
                </a:lnTo>
                <a:lnTo>
                  <a:pt x="338087" y="7650414"/>
                </a:lnTo>
                <a:lnTo>
                  <a:pt x="302584" y="7621701"/>
                </a:lnTo>
                <a:lnTo>
                  <a:pt x="268671" y="7591181"/>
                </a:lnTo>
                <a:lnTo>
                  <a:pt x="236418" y="7558928"/>
                </a:lnTo>
                <a:lnTo>
                  <a:pt x="205898" y="7525015"/>
                </a:lnTo>
                <a:lnTo>
                  <a:pt x="177185" y="7489512"/>
                </a:lnTo>
                <a:lnTo>
                  <a:pt x="150352" y="7452495"/>
                </a:lnTo>
                <a:lnTo>
                  <a:pt x="125469" y="7414035"/>
                </a:lnTo>
                <a:lnTo>
                  <a:pt x="102612" y="7374204"/>
                </a:lnTo>
                <a:lnTo>
                  <a:pt x="81852" y="7333077"/>
                </a:lnTo>
                <a:lnTo>
                  <a:pt x="63262" y="7290725"/>
                </a:lnTo>
                <a:lnTo>
                  <a:pt x="46914" y="7247221"/>
                </a:lnTo>
                <a:lnTo>
                  <a:pt x="32882" y="7202638"/>
                </a:lnTo>
                <a:lnTo>
                  <a:pt x="21238" y="7157049"/>
                </a:lnTo>
                <a:lnTo>
                  <a:pt x="12055" y="7110526"/>
                </a:lnTo>
                <a:lnTo>
                  <a:pt x="5406" y="7063142"/>
                </a:lnTo>
                <a:lnTo>
                  <a:pt x="1363" y="7014970"/>
                </a:lnTo>
                <a:lnTo>
                  <a:pt x="0" y="6966082"/>
                </a:lnTo>
                <a:lnTo>
                  <a:pt x="0" y="861517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80650" y="10039423"/>
            <a:ext cx="14605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7625" y="1966801"/>
            <a:ext cx="5168900" cy="7827645"/>
          </a:xfrm>
          <a:custGeom>
            <a:avLst/>
            <a:gdLst/>
            <a:ahLst/>
            <a:cxnLst/>
            <a:rect l="l" t="t" r="r" b="b"/>
            <a:pathLst>
              <a:path w="5168900" h="7827645">
                <a:moveTo>
                  <a:pt x="0" y="861499"/>
                </a:moveTo>
                <a:lnTo>
                  <a:pt x="1363" y="812612"/>
                </a:lnTo>
                <a:lnTo>
                  <a:pt x="5406" y="764441"/>
                </a:lnTo>
                <a:lnTo>
                  <a:pt x="12055" y="717058"/>
                </a:lnTo>
                <a:lnTo>
                  <a:pt x="21238" y="670536"/>
                </a:lnTo>
                <a:lnTo>
                  <a:pt x="32881" y="624948"/>
                </a:lnTo>
                <a:lnTo>
                  <a:pt x="46913" y="580366"/>
                </a:lnTo>
                <a:lnTo>
                  <a:pt x="63260" y="536863"/>
                </a:lnTo>
                <a:lnTo>
                  <a:pt x="81850" y="494512"/>
                </a:lnTo>
                <a:lnTo>
                  <a:pt x="102610" y="453385"/>
                </a:lnTo>
                <a:lnTo>
                  <a:pt x="125467" y="413556"/>
                </a:lnTo>
                <a:lnTo>
                  <a:pt x="150348" y="375096"/>
                </a:lnTo>
                <a:lnTo>
                  <a:pt x="177182" y="338080"/>
                </a:lnTo>
                <a:lnTo>
                  <a:pt x="205894" y="302578"/>
                </a:lnTo>
                <a:lnTo>
                  <a:pt x="236413" y="268665"/>
                </a:lnTo>
                <a:lnTo>
                  <a:pt x="268665" y="236413"/>
                </a:lnTo>
                <a:lnTo>
                  <a:pt x="302578" y="205894"/>
                </a:lnTo>
                <a:lnTo>
                  <a:pt x="338080" y="177182"/>
                </a:lnTo>
                <a:lnTo>
                  <a:pt x="375096" y="150348"/>
                </a:lnTo>
                <a:lnTo>
                  <a:pt x="413556" y="125467"/>
                </a:lnTo>
                <a:lnTo>
                  <a:pt x="453385" y="102610"/>
                </a:lnTo>
                <a:lnTo>
                  <a:pt x="494512" y="81850"/>
                </a:lnTo>
                <a:lnTo>
                  <a:pt x="536863" y="63260"/>
                </a:lnTo>
                <a:lnTo>
                  <a:pt x="580366" y="46913"/>
                </a:lnTo>
                <a:lnTo>
                  <a:pt x="624948" y="32882"/>
                </a:lnTo>
                <a:lnTo>
                  <a:pt x="670536" y="21238"/>
                </a:lnTo>
                <a:lnTo>
                  <a:pt x="717058" y="12055"/>
                </a:lnTo>
                <a:lnTo>
                  <a:pt x="764441" y="5406"/>
                </a:lnTo>
                <a:lnTo>
                  <a:pt x="812612" y="1363"/>
                </a:lnTo>
                <a:lnTo>
                  <a:pt x="861499" y="0"/>
                </a:lnTo>
                <a:lnTo>
                  <a:pt x="4307392" y="0"/>
                </a:lnTo>
                <a:lnTo>
                  <a:pt x="4356192" y="1381"/>
                </a:lnTo>
                <a:lnTo>
                  <a:pt x="4404601" y="5498"/>
                </a:lnTo>
                <a:lnTo>
                  <a:pt x="4452511" y="12306"/>
                </a:lnTo>
                <a:lnTo>
                  <a:pt x="4499820" y="21762"/>
                </a:lnTo>
                <a:lnTo>
                  <a:pt x="4546420" y="33821"/>
                </a:lnTo>
                <a:lnTo>
                  <a:pt x="4592206" y="48441"/>
                </a:lnTo>
                <a:lnTo>
                  <a:pt x="4637074" y="65577"/>
                </a:lnTo>
                <a:lnTo>
                  <a:pt x="4680917" y="85186"/>
                </a:lnTo>
                <a:lnTo>
                  <a:pt x="4723631" y="107225"/>
                </a:lnTo>
                <a:lnTo>
                  <a:pt x="4765109" y="131649"/>
                </a:lnTo>
                <a:lnTo>
                  <a:pt x="4805248" y="158414"/>
                </a:lnTo>
                <a:lnTo>
                  <a:pt x="4843940" y="187478"/>
                </a:lnTo>
                <a:lnTo>
                  <a:pt x="4881080" y="218797"/>
                </a:lnTo>
                <a:lnTo>
                  <a:pt x="4916564" y="252327"/>
                </a:lnTo>
                <a:lnTo>
                  <a:pt x="4950094" y="287811"/>
                </a:lnTo>
                <a:lnTo>
                  <a:pt x="4981413" y="324952"/>
                </a:lnTo>
                <a:lnTo>
                  <a:pt x="5010477" y="363644"/>
                </a:lnTo>
                <a:lnTo>
                  <a:pt x="5037243" y="403782"/>
                </a:lnTo>
                <a:lnTo>
                  <a:pt x="5061667" y="445260"/>
                </a:lnTo>
                <a:lnTo>
                  <a:pt x="5083705" y="487974"/>
                </a:lnTo>
                <a:lnTo>
                  <a:pt x="5103314" y="531817"/>
                </a:lnTo>
                <a:lnTo>
                  <a:pt x="5120450" y="576685"/>
                </a:lnTo>
                <a:lnTo>
                  <a:pt x="5135070" y="622472"/>
                </a:lnTo>
                <a:lnTo>
                  <a:pt x="5147129" y="669072"/>
                </a:lnTo>
                <a:lnTo>
                  <a:pt x="5156585" y="716380"/>
                </a:lnTo>
                <a:lnTo>
                  <a:pt x="5163393" y="764291"/>
                </a:lnTo>
                <a:lnTo>
                  <a:pt x="5167510" y="812699"/>
                </a:lnTo>
                <a:lnTo>
                  <a:pt x="5168892" y="861499"/>
                </a:lnTo>
                <a:lnTo>
                  <a:pt x="5168892" y="6966118"/>
                </a:lnTo>
                <a:lnTo>
                  <a:pt x="5167528" y="7015004"/>
                </a:lnTo>
                <a:lnTo>
                  <a:pt x="5163485" y="7063176"/>
                </a:lnTo>
                <a:lnTo>
                  <a:pt x="5156836" y="7110558"/>
                </a:lnTo>
                <a:lnTo>
                  <a:pt x="5147653" y="7157080"/>
                </a:lnTo>
                <a:lnTo>
                  <a:pt x="5136010" y="7202669"/>
                </a:lnTo>
                <a:lnTo>
                  <a:pt x="5121978" y="7247251"/>
                </a:lnTo>
                <a:lnTo>
                  <a:pt x="5105631" y="7290754"/>
                </a:lnTo>
                <a:lnTo>
                  <a:pt x="5087041" y="7333105"/>
                </a:lnTo>
                <a:lnTo>
                  <a:pt x="5066281" y="7374232"/>
                </a:lnTo>
                <a:lnTo>
                  <a:pt x="5043424" y="7414061"/>
                </a:lnTo>
                <a:lnTo>
                  <a:pt x="5018543" y="7452520"/>
                </a:lnTo>
                <a:lnTo>
                  <a:pt x="4991710" y="7489537"/>
                </a:lnTo>
                <a:lnTo>
                  <a:pt x="4962997" y="7525039"/>
                </a:lnTo>
                <a:lnTo>
                  <a:pt x="4932478" y="7558952"/>
                </a:lnTo>
                <a:lnTo>
                  <a:pt x="4900226" y="7591204"/>
                </a:lnTo>
                <a:lnTo>
                  <a:pt x="4866313" y="7621723"/>
                </a:lnTo>
                <a:lnTo>
                  <a:pt x="4830812" y="7650435"/>
                </a:lnTo>
                <a:lnTo>
                  <a:pt x="4793795" y="7677268"/>
                </a:lnTo>
                <a:lnTo>
                  <a:pt x="4755336" y="7702150"/>
                </a:lnTo>
                <a:lnTo>
                  <a:pt x="4715506" y="7725007"/>
                </a:lnTo>
                <a:lnTo>
                  <a:pt x="4674379" y="7745767"/>
                </a:lnTo>
                <a:lnTo>
                  <a:pt x="4632028" y="7764356"/>
                </a:lnTo>
                <a:lnTo>
                  <a:pt x="4588525" y="7780704"/>
                </a:lnTo>
                <a:lnTo>
                  <a:pt x="4543943" y="7794735"/>
                </a:lnTo>
                <a:lnTo>
                  <a:pt x="4498355" y="7806379"/>
                </a:lnTo>
                <a:lnTo>
                  <a:pt x="4451833" y="7815562"/>
                </a:lnTo>
                <a:lnTo>
                  <a:pt x="4404450" y="7822211"/>
                </a:lnTo>
                <a:lnTo>
                  <a:pt x="4356279" y="7826253"/>
                </a:lnTo>
                <a:lnTo>
                  <a:pt x="4307392" y="7827617"/>
                </a:lnTo>
                <a:lnTo>
                  <a:pt x="861499" y="7827617"/>
                </a:lnTo>
                <a:lnTo>
                  <a:pt x="812612" y="7826253"/>
                </a:lnTo>
                <a:lnTo>
                  <a:pt x="764441" y="7822211"/>
                </a:lnTo>
                <a:lnTo>
                  <a:pt x="717058" y="7815562"/>
                </a:lnTo>
                <a:lnTo>
                  <a:pt x="670536" y="7806379"/>
                </a:lnTo>
                <a:lnTo>
                  <a:pt x="624948" y="7794735"/>
                </a:lnTo>
                <a:lnTo>
                  <a:pt x="580366" y="7780704"/>
                </a:lnTo>
                <a:lnTo>
                  <a:pt x="536863" y="7764356"/>
                </a:lnTo>
                <a:lnTo>
                  <a:pt x="494512" y="7745767"/>
                </a:lnTo>
                <a:lnTo>
                  <a:pt x="453385" y="7725007"/>
                </a:lnTo>
                <a:lnTo>
                  <a:pt x="413556" y="7702150"/>
                </a:lnTo>
                <a:lnTo>
                  <a:pt x="375096" y="7677268"/>
                </a:lnTo>
                <a:lnTo>
                  <a:pt x="338080" y="7650435"/>
                </a:lnTo>
                <a:lnTo>
                  <a:pt x="302578" y="7621723"/>
                </a:lnTo>
                <a:lnTo>
                  <a:pt x="268665" y="7591204"/>
                </a:lnTo>
                <a:lnTo>
                  <a:pt x="236413" y="7558952"/>
                </a:lnTo>
                <a:lnTo>
                  <a:pt x="205894" y="7525039"/>
                </a:lnTo>
                <a:lnTo>
                  <a:pt x="177182" y="7489537"/>
                </a:lnTo>
                <a:lnTo>
                  <a:pt x="150348" y="7452520"/>
                </a:lnTo>
                <a:lnTo>
                  <a:pt x="125467" y="7414061"/>
                </a:lnTo>
                <a:lnTo>
                  <a:pt x="102610" y="7374232"/>
                </a:lnTo>
                <a:lnTo>
                  <a:pt x="81850" y="7333105"/>
                </a:lnTo>
                <a:lnTo>
                  <a:pt x="63260" y="7290754"/>
                </a:lnTo>
                <a:lnTo>
                  <a:pt x="46913" y="7247251"/>
                </a:lnTo>
                <a:lnTo>
                  <a:pt x="32881" y="7202669"/>
                </a:lnTo>
                <a:lnTo>
                  <a:pt x="21238" y="7157080"/>
                </a:lnTo>
                <a:lnTo>
                  <a:pt x="12055" y="7110558"/>
                </a:lnTo>
                <a:lnTo>
                  <a:pt x="5406" y="7063176"/>
                </a:lnTo>
                <a:lnTo>
                  <a:pt x="1363" y="7015004"/>
                </a:lnTo>
                <a:lnTo>
                  <a:pt x="0" y="6966118"/>
                </a:lnTo>
                <a:lnTo>
                  <a:pt x="0" y="861499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009" y="1966832"/>
            <a:ext cx="5942120" cy="3886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8670" y="5853302"/>
            <a:ext cx="3966845" cy="1082675"/>
          </a:xfrm>
          <a:custGeom>
            <a:avLst/>
            <a:gdLst/>
            <a:ahLst/>
            <a:cxnLst/>
            <a:rect l="l" t="t" r="r" b="b"/>
            <a:pathLst>
              <a:path w="3966845" h="1082675">
                <a:moveTo>
                  <a:pt x="3786330" y="1082197"/>
                </a:moveTo>
                <a:lnTo>
                  <a:pt x="180369" y="1082197"/>
                </a:lnTo>
                <a:lnTo>
                  <a:pt x="132420" y="1075754"/>
                </a:lnTo>
                <a:lnTo>
                  <a:pt x="89333" y="1057572"/>
                </a:lnTo>
                <a:lnTo>
                  <a:pt x="52829" y="1029368"/>
                </a:lnTo>
                <a:lnTo>
                  <a:pt x="24625" y="992864"/>
                </a:lnTo>
                <a:lnTo>
                  <a:pt x="6442" y="949777"/>
                </a:lnTo>
                <a:lnTo>
                  <a:pt x="0" y="901828"/>
                </a:lnTo>
                <a:lnTo>
                  <a:pt x="0" y="180369"/>
                </a:lnTo>
                <a:lnTo>
                  <a:pt x="6442" y="132420"/>
                </a:lnTo>
                <a:lnTo>
                  <a:pt x="24625" y="89333"/>
                </a:lnTo>
                <a:lnTo>
                  <a:pt x="52829" y="52829"/>
                </a:lnTo>
                <a:lnTo>
                  <a:pt x="89333" y="24625"/>
                </a:lnTo>
                <a:lnTo>
                  <a:pt x="132420" y="6443"/>
                </a:lnTo>
                <a:lnTo>
                  <a:pt x="180369" y="0"/>
                </a:lnTo>
                <a:lnTo>
                  <a:pt x="3786330" y="0"/>
                </a:lnTo>
                <a:lnTo>
                  <a:pt x="3855355" y="13729"/>
                </a:lnTo>
                <a:lnTo>
                  <a:pt x="3913871" y="52829"/>
                </a:lnTo>
                <a:lnTo>
                  <a:pt x="3952971" y="111345"/>
                </a:lnTo>
                <a:lnTo>
                  <a:pt x="3966701" y="180369"/>
                </a:lnTo>
                <a:lnTo>
                  <a:pt x="3966701" y="901828"/>
                </a:lnTo>
                <a:lnTo>
                  <a:pt x="3960258" y="949777"/>
                </a:lnTo>
                <a:lnTo>
                  <a:pt x="3942075" y="992864"/>
                </a:lnTo>
                <a:lnTo>
                  <a:pt x="3913871" y="1029368"/>
                </a:lnTo>
                <a:lnTo>
                  <a:pt x="3877367" y="1057572"/>
                </a:lnTo>
                <a:lnTo>
                  <a:pt x="3834280" y="1075754"/>
                </a:lnTo>
                <a:lnTo>
                  <a:pt x="3786330" y="108219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3387" y="6019487"/>
            <a:ext cx="23164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1" spc="340" dirty="0">
                <a:solidFill>
                  <a:srgbClr val="0C0C0C"/>
                </a:solidFill>
                <a:latin typeface="Calibri"/>
                <a:cs typeface="Calibri"/>
              </a:rPr>
              <a:t>Smart </a:t>
            </a:r>
            <a:r>
              <a:rPr sz="2300" b="1" spc="280" dirty="0">
                <a:solidFill>
                  <a:srgbClr val="0C0C0C"/>
                </a:solidFill>
                <a:latin typeface="Calibri"/>
                <a:cs typeface="Calibri"/>
              </a:rPr>
              <a:t>Cities</a:t>
            </a:r>
            <a:r>
              <a:rPr sz="2300" b="1" spc="-1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300" b="1" spc="265" dirty="0">
                <a:solidFill>
                  <a:srgbClr val="0C0C0C"/>
                </a:solidFill>
                <a:latin typeface="Calibri"/>
                <a:cs typeface="Calibri"/>
              </a:rPr>
              <a:t>In  </a:t>
            </a:r>
            <a:r>
              <a:rPr sz="2300" b="1" spc="300" dirty="0">
                <a:solidFill>
                  <a:srgbClr val="0C0C0C"/>
                </a:solidFill>
                <a:latin typeface="Calibri"/>
                <a:cs typeface="Calibri"/>
              </a:rPr>
              <a:t>Indonesia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5799" y="1966900"/>
            <a:ext cx="5168900" cy="7784465"/>
          </a:xfrm>
          <a:custGeom>
            <a:avLst/>
            <a:gdLst/>
            <a:ahLst/>
            <a:cxnLst/>
            <a:rect l="l" t="t" r="r" b="b"/>
            <a:pathLst>
              <a:path w="5168900" h="7784465">
                <a:moveTo>
                  <a:pt x="0" y="861499"/>
                </a:moveTo>
                <a:lnTo>
                  <a:pt x="1363" y="812612"/>
                </a:lnTo>
                <a:lnTo>
                  <a:pt x="5406" y="764441"/>
                </a:lnTo>
                <a:lnTo>
                  <a:pt x="12055" y="717058"/>
                </a:lnTo>
                <a:lnTo>
                  <a:pt x="21238" y="670536"/>
                </a:lnTo>
                <a:lnTo>
                  <a:pt x="32882" y="624948"/>
                </a:lnTo>
                <a:lnTo>
                  <a:pt x="46913" y="580366"/>
                </a:lnTo>
                <a:lnTo>
                  <a:pt x="63260" y="536863"/>
                </a:lnTo>
                <a:lnTo>
                  <a:pt x="81850" y="494512"/>
                </a:lnTo>
                <a:lnTo>
                  <a:pt x="102610" y="453385"/>
                </a:lnTo>
                <a:lnTo>
                  <a:pt x="125467" y="413556"/>
                </a:lnTo>
                <a:lnTo>
                  <a:pt x="150349" y="375096"/>
                </a:lnTo>
                <a:lnTo>
                  <a:pt x="177182" y="338080"/>
                </a:lnTo>
                <a:lnTo>
                  <a:pt x="205894" y="302578"/>
                </a:lnTo>
                <a:lnTo>
                  <a:pt x="236413" y="268665"/>
                </a:lnTo>
                <a:lnTo>
                  <a:pt x="268665" y="236413"/>
                </a:lnTo>
                <a:lnTo>
                  <a:pt x="302579" y="205894"/>
                </a:lnTo>
                <a:lnTo>
                  <a:pt x="338080" y="177182"/>
                </a:lnTo>
                <a:lnTo>
                  <a:pt x="375097" y="150348"/>
                </a:lnTo>
                <a:lnTo>
                  <a:pt x="413556" y="125467"/>
                </a:lnTo>
                <a:lnTo>
                  <a:pt x="453385" y="102610"/>
                </a:lnTo>
                <a:lnTo>
                  <a:pt x="494512" y="81850"/>
                </a:lnTo>
                <a:lnTo>
                  <a:pt x="536863" y="63260"/>
                </a:lnTo>
                <a:lnTo>
                  <a:pt x="580366" y="46913"/>
                </a:lnTo>
                <a:lnTo>
                  <a:pt x="624948" y="32881"/>
                </a:lnTo>
                <a:lnTo>
                  <a:pt x="670537" y="21238"/>
                </a:lnTo>
                <a:lnTo>
                  <a:pt x="717059" y="12055"/>
                </a:lnTo>
                <a:lnTo>
                  <a:pt x="764441" y="5406"/>
                </a:lnTo>
                <a:lnTo>
                  <a:pt x="812612" y="1363"/>
                </a:lnTo>
                <a:lnTo>
                  <a:pt x="861499" y="0"/>
                </a:lnTo>
                <a:lnTo>
                  <a:pt x="4307392" y="0"/>
                </a:lnTo>
                <a:lnTo>
                  <a:pt x="4356192" y="1381"/>
                </a:lnTo>
                <a:lnTo>
                  <a:pt x="4404601" y="5498"/>
                </a:lnTo>
                <a:lnTo>
                  <a:pt x="4452511" y="12306"/>
                </a:lnTo>
                <a:lnTo>
                  <a:pt x="4499820" y="21762"/>
                </a:lnTo>
                <a:lnTo>
                  <a:pt x="4546420" y="33821"/>
                </a:lnTo>
                <a:lnTo>
                  <a:pt x="4592206" y="48441"/>
                </a:lnTo>
                <a:lnTo>
                  <a:pt x="4637074" y="65577"/>
                </a:lnTo>
                <a:lnTo>
                  <a:pt x="4680917" y="85186"/>
                </a:lnTo>
                <a:lnTo>
                  <a:pt x="4723631" y="107225"/>
                </a:lnTo>
                <a:lnTo>
                  <a:pt x="4765109" y="131649"/>
                </a:lnTo>
                <a:lnTo>
                  <a:pt x="4805248" y="158414"/>
                </a:lnTo>
                <a:lnTo>
                  <a:pt x="4843940" y="187478"/>
                </a:lnTo>
                <a:lnTo>
                  <a:pt x="4881080" y="218797"/>
                </a:lnTo>
                <a:lnTo>
                  <a:pt x="4916564" y="252327"/>
                </a:lnTo>
                <a:lnTo>
                  <a:pt x="4950094" y="287811"/>
                </a:lnTo>
                <a:lnTo>
                  <a:pt x="4981413" y="324951"/>
                </a:lnTo>
                <a:lnTo>
                  <a:pt x="5010477" y="363644"/>
                </a:lnTo>
                <a:lnTo>
                  <a:pt x="5037243" y="403782"/>
                </a:lnTo>
                <a:lnTo>
                  <a:pt x="5061667" y="445260"/>
                </a:lnTo>
                <a:lnTo>
                  <a:pt x="5083705" y="487974"/>
                </a:lnTo>
                <a:lnTo>
                  <a:pt x="5103314" y="531817"/>
                </a:lnTo>
                <a:lnTo>
                  <a:pt x="5120450" y="576685"/>
                </a:lnTo>
                <a:lnTo>
                  <a:pt x="5135070" y="622471"/>
                </a:lnTo>
                <a:lnTo>
                  <a:pt x="5147130" y="669071"/>
                </a:lnTo>
                <a:lnTo>
                  <a:pt x="5156585" y="716380"/>
                </a:lnTo>
                <a:lnTo>
                  <a:pt x="5163393" y="764291"/>
                </a:lnTo>
                <a:lnTo>
                  <a:pt x="5167510" y="812699"/>
                </a:lnTo>
                <a:lnTo>
                  <a:pt x="5168892" y="861499"/>
                </a:lnTo>
                <a:lnTo>
                  <a:pt x="5168892" y="6922679"/>
                </a:lnTo>
                <a:lnTo>
                  <a:pt x="5167528" y="6971566"/>
                </a:lnTo>
                <a:lnTo>
                  <a:pt x="5163485" y="7019737"/>
                </a:lnTo>
                <a:lnTo>
                  <a:pt x="5156836" y="7067119"/>
                </a:lnTo>
                <a:lnTo>
                  <a:pt x="5147654" y="7113641"/>
                </a:lnTo>
                <a:lnTo>
                  <a:pt x="5136010" y="7159230"/>
                </a:lnTo>
                <a:lnTo>
                  <a:pt x="5121978" y="7203812"/>
                </a:lnTo>
                <a:lnTo>
                  <a:pt x="5105631" y="7247315"/>
                </a:lnTo>
                <a:lnTo>
                  <a:pt x="5087041" y="7289666"/>
                </a:lnTo>
                <a:lnTo>
                  <a:pt x="5066282" y="7330792"/>
                </a:lnTo>
                <a:lnTo>
                  <a:pt x="5043424" y="7370622"/>
                </a:lnTo>
                <a:lnTo>
                  <a:pt x="5018543" y="7409081"/>
                </a:lnTo>
                <a:lnTo>
                  <a:pt x="4991710" y="7446098"/>
                </a:lnTo>
                <a:lnTo>
                  <a:pt x="4962997" y="7481599"/>
                </a:lnTo>
                <a:lnTo>
                  <a:pt x="4932479" y="7515512"/>
                </a:lnTo>
                <a:lnTo>
                  <a:pt x="4900226" y="7547765"/>
                </a:lnTo>
                <a:lnTo>
                  <a:pt x="4866313" y="7578283"/>
                </a:lnTo>
                <a:lnTo>
                  <a:pt x="4830812" y="7606996"/>
                </a:lnTo>
                <a:lnTo>
                  <a:pt x="4793795" y="7633829"/>
                </a:lnTo>
                <a:lnTo>
                  <a:pt x="4755336" y="7658711"/>
                </a:lnTo>
                <a:lnTo>
                  <a:pt x="4715506" y="7681568"/>
                </a:lnTo>
                <a:lnTo>
                  <a:pt x="4674380" y="7702327"/>
                </a:lnTo>
                <a:lnTo>
                  <a:pt x="4632028" y="7720917"/>
                </a:lnTo>
                <a:lnTo>
                  <a:pt x="4588525" y="7737264"/>
                </a:lnTo>
                <a:lnTo>
                  <a:pt x="4543943" y="7751296"/>
                </a:lnTo>
                <a:lnTo>
                  <a:pt x="4498355" y="7762940"/>
                </a:lnTo>
                <a:lnTo>
                  <a:pt x="4451833" y="7772122"/>
                </a:lnTo>
                <a:lnTo>
                  <a:pt x="4404450" y="7778771"/>
                </a:lnTo>
                <a:lnTo>
                  <a:pt x="4356279" y="7782814"/>
                </a:lnTo>
                <a:lnTo>
                  <a:pt x="4307392" y="7784178"/>
                </a:lnTo>
                <a:lnTo>
                  <a:pt x="861499" y="7784178"/>
                </a:lnTo>
                <a:lnTo>
                  <a:pt x="812612" y="7782814"/>
                </a:lnTo>
                <a:lnTo>
                  <a:pt x="764441" y="7778771"/>
                </a:lnTo>
                <a:lnTo>
                  <a:pt x="717059" y="7772122"/>
                </a:lnTo>
                <a:lnTo>
                  <a:pt x="670537" y="7762940"/>
                </a:lnTo>
                <a:lnTo>
                  <a:pt x="624948" y="7751296"/>
                </a:lnTo>
                <a:lnTo>
                  <a:pt x="580366" y="7737264"/>
                </a:lnTo>
                <a:lnTo>
                  <a:pt x="536863" y="7720917"/>
                </a:lnTo>
                <a:lnTo>
                  <a:pt x="494512" y="7702327"/>
                </a:lnTo>
                <a:lnTo>
                  <a:pt x="453385" y="7681568"/>
                </a:lnTo>
                <a:lnTo>
                  <a:pt x="413556" y="7658711"/>
                </a:lnTo>
                <a:lnTo>
                  <a:pt x="375097" y="7633829"/>
                </a:lnTo>
                <a:lnTo>
                  <a:pt x="338080" y="7606996"/>
                </a:lnTo>
                <a:lnTo>
                  <a:pt x="302579" y="7578283"/>
                </a:lnTo>
                <a:lnTo>
                  <a:pt x="268665" y="7547765"/>
                </a:lnTo>
                <a:lnTo>
                  <a:pt x="236413" y="7515512"/>
                </a:lnTo>
                <a:lnTo>
                  <a:pt x="205894" y="7481599"/>
                </a:lnTo>
                <a:lnTo>
                  <a:pt x="177182" y="7446098"/>
                </a:lnTo>
                <a:lnTo>
                  <a:pt x="150349" y="7409081"/>
                </a:lnTo>
                <a:lnTo>
                  <a:pt x="125467" y="7370622"/>
                </a:lnTo>
                <a:lnTo>
                  <a:pt x="102610" y="7330792"/>
                </a:lnTo>
                <a:lnTo>
                  <a:pt x="81850" y="7289666"/>
                </a:lnTo>
                <a:lnTo>
                  <a:pt x="63260" y="7247315"/>
                </a:lnTo>
                <a:lnTo>
                  <a:pt x="46913" y="7203812"/>
                </a:lnTo>
                <a:lnTo>
                  <a:pt x="32882" y="7159230"/>
                </a:lnTo>
                <a:lnTo>
                  <a:pt x="21238" y="7113641"/>
                </a:lnTo>
                <a:lnTo>
                  <a:pt x="12055" y="7067119"/>
                </a:lnTo>
                <a:lnTo>
                  <a:pt x="5406" y="7019737"/>
                </a:lnTo>
                <a:lnTo>
                  <a:pt x="1363" y="6971566"/>
                </a:lnTo>
                <a:lnTo>
                  <a:pt x="0" y="6922679"/>
                </a:lnTo>
                <a:lnTo>
                  <a:pt x="0" y="861499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5404" y="1042865"/>
            <a:ext cx="5249424" cy="48139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6900" y="5736336"/>
            <a:ext cx="3966845" cy="1353185"/>
          </a:xfrm>
          <a:custGeom>
            <a:avLst/>
            <a:gdLst/>
            <a:ahLst/>
            <a:cxnLst/>
            <a:rect l="l" t="t" r="r" b="b"/>
            <a:pathLst>
              <a:path w="3966845" h="1353184">
                <a:moveTo>
                  <a:pt x="3741203" y="1352964"/>
                </a:moveTo>
                <a:lnTo>
                  <a:pt x="225498" y="1352964"/>
                </a:lnTo>
                <a:lnTo>
                  <a:pt x="180052" y="1348383"/>
                </a:lnTo>
                <a:lnTo>
                  <a:pt x="137724" y="1335243"/>
                </a:lnTo>
                <a:lnTo>
                  <a:pt x="99419" y="1314453"/>
                </a:lnTo>
                <a:lnTo>
                  <a:pt x="66046" y="1286917"/>
                </a:lnTo>
                <a:lnTo>
                  <a:pt x="38511" y="1253544"/>
                </a:lnTo>
                <a:lnTo>
                  <a:pt x="17720" y="1215240"/>
                </a:lnTo>
                <a:lnTo>
                  <a:pt x="4581" y="1172912"/>
                </a:lnTo>
                <a:lnTo>
                  <a:pt x="0" y="1127466"/>
                </a:lnTo>
                <a:lnTo>
                  <a:pt x="0" y="225498"/>
                </a:lnTo>
                <a:lnTo>
                  <a:pt x="4581" y="180052"/>
                </a:lnTo>
                <a:lnTo>
                  <a:pt x="17720" y="137724"/>
                </a:lnTo>
                <a:lnTo>
                  <a:pt x="38511" y="99420"/>
                </a:lnTo>
                <a:lnTo>
                  <a:pt x="66046" y="66047"/>
                </a:lnTo>
                <a:lnTo>
                  <a:pt x="99419" y="38511"/>
                </a:lnTo>
                <a:lnTo>
                  <a:pt x="137724" y="17720"/>
                </a:lnTo>
                <a:lnTo>
                  <a:pt x="180052" y="4581"/>
                </a:lnTo>
                <a:lnTo>
                  <a:pt x="225498" y="0"/>
                </a:lnTo>
                <a:lnTo>
                  <a:pt x="3741203" y="0"/>
                </a:lnTo>
                <a:lnTo>
                  <a:pt x="3785400" y="4372"/>
                </a:lnTo>
                <a:lnTo>
                  <a:pt x="3827497" y="17165"/>
                </a:lnTo>
                <a:lnTo>
                  <a:pt x="3866309" y="37886"/>
                </a:lnTo>
                <a:lnTo>
                  <a:pt x="3900654" y="66047"/>
                </a:lnTo>
                <a:lnTo>
                  <a:pt x="3928815" y="100392"/>
                </a:lnTo>
                <a:lnTo>
                  <a:pt x="3949536" y="139204"/>
                </a:lnTo>
                <a:lnTo>
                  <a:pt x="3962328" y="181300"/>
                </a:lnTo>
                <a:lnTo>
                  <a:pt x="3966701" y="225498"/>
                </a:lnTo>
                <a:lnTo>
                  <a:pt x="3966701" y="1127466"/>
                </a:lnTo>
                <a:lnTo>
                  <a:pt x="3962120" y="1172912"/>
                </a:lnTo>
                <a:lnTo>
                  <a:pt x="3948980" y="1215240"/>
                </a:lnTo>
                <a:lnTo>
                  <a:pt x="3928190" y="1253544"/>
                </a:lnTo>
                <a:lnTo>
                  <a:pt x="3900654" y="1286917"/>
                </a:lnTo>
                <a:lnTo>
                  <a:pt x="3867281" y="1314453"/>
                </a:lnTo>
                <a:lnTo>
                  <a:pt x="3828977" y="1335243"/>
                </a:lnTo>
                <a:lnTo>
                  <a:pt x="3786648" y="1348383"/>
                </a:lnTo>
                <a:lnTo>
                  <a:pt x="3741203" y="135296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51606" y="5909387"/>
            <a:ext cx="3231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spc="280" dirty="0">
                <a:solidFill>
                  <a:srgbClr val="0C0C0C"/>
                </a:solidFill>
                <a:latin typeface="Calibri"/>
                <a:cs typeface="Calibri"/>
              </a:rPr>
              <a:t>Starting with </a:t>
            </a:r>
            <a:r>
              <a:rPr sz="2100" b="1" spc="240" dirty="0">
                <a:solidFill>
                  <a:srgbClr val="0C0C0C"/>
                </a:solidFill>
                <a:latin typeface="Calibri"/>
                <a:cs typeface="Calibri"/>
              </a:rPr>
              <a:t>better  </a:t>
            </a:r>
            <a:r>
              <a:rPr sz="2100" b="1" spc="290" dirty="0">
                <a:solidFill>
                  <a:srgbClr val="0C0C0C"/>
                </a:solidFill>
                <a:latin typeface="Calibri"/>
                <a:cs typeface="Calibri"/>
              </a:rPr>
              <a:t>trafﬁc </a:t>
            </a:r>
            <a:r>
              <a:rPr sz="2100" b="1" spc="320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2100" b="1" spc="275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b="1" spc="-2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260" dirty="0">
                <a:solidFill>
                  <a:srgbClr val="0C0C0C"/>
                </a:solidFill>
                <a:latin typeface="Calibri"/>
                <a:cs typeface="Calibri"/>
              </a:rPr>
              <a:t>driven  </a:t>
            </a:r>
            <a:r>
              <a:rPr sz="2100" b="1" spc="254" dirty="0">
                <a:solidFill>
                  <a:srgbClr val="0C0C0C"/>
                </a:solidFill>
                <a:latin typeface="Calibri"/>
                <a:cs typeface="Calibri"/>
              </a:rPr>
              <a:t>solutions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9863" y="7242197"/>
            <a:ext cx="380809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295" dirty="0">
                <a:solidFill>
                  <a:srgbClr val="0C0C0C"/>
                </a:solidFill>
                <a:latin typeface="Calibri"/>
                <a:cs typeface="Calibri"/>
              </a:rPr>
              <a:t>We need greater use of data for city planning to alleviate traffic congestion and making smart decisions on where to invest funds so as to reduce traffic on its roads.</a:t>
            </a:r>
          </a:p>
        </p:txBody>
      </p:sp>
      <p:sp>
        <p:nvSpPr>
          <p:cNvPr id="22" name="object 22"/>
          <p:cNvSpPr/>
          <p:nvPr/>
        </p:nvSpPr>
        <p:spPr>
          <a:xfrm>
            <a:off x="12187118" y="1966820"/>
            <a:ext cx="6161071" cy="3890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315297" y="7088308"/>
            <a:ext cx="396747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08225" algn="l"/>
                <a:tab pos="3535679" algn="l"/>
              </a:tabLst>
            </a:pPr>
            <a:r>
              <a:rPr lang="en-US" sz="2000" spc="295" dirty="0">
                <a:latin typeface="Calibri"/>
                <a:cs typeface="Calibri"/>
              </a:rPr>
              <a:t>We should building Machine Learning-based models to predict which sectors will have high reports in certain hours. With this prediction, we could deliver better governance and efficient decision.</a:t>
            </a:r>
          </a:p>
        </p:txBody>
      </p:sp>
      <p:sp>
        <p:nvSpPr>
          <p:cNvPr id="29" name="object 29"/>
          <p:cNvSpPr/>
          <p:nvPr/>
        </p:nvSpPr>
        <p:spPr>
          <a:xfrm>
            <a:off x="13252564" y="5871776"/>
            <a:ext cx="3967479" cy="1082675"/>
          </a:xfrm>
          <a:custGeom>
            <a:avLst/>
            <a:gdLst/>
            <a:ahLst/>
            <a:cxnLst/>
            <a:rect l="l" t="t" r="r" b="b"/>
            <a:pathLst>
              <a:path w="3967480" h="1082675">
                <a:moveTo>
                  <a:pt x="3786546" y="1082100"/>
                </a:moveTo>
                <a:lnTo>
                  <a:pt x="180353" y="1082100"/>
                </a:lnTo>
                <a:lnTo>
                  <a:pt x="132408" y="1075658"/>
                </a:lnTo>
                <a:lnTo>
                  <a:pt x="89325" y="1057476"/>
                </a:lnTo>
                <a:lnTo>
                  <a:pt x="52824" y="1029275"/>
                </a:lnTo>
                <a:lnTo>
                  <a:pt x="24623" y="992774"/>
                </a:lnTo>
                <a:lnTo>
                  <a:pt x="6442" y="949691"/>
                </a:lnTo>
                <a:lnTo>
                  <a:pt x="0" y="901746"/>
                </a:lnTo>
                <a:lnTo>
                  <a:pt x="0" y="180353"/>
                </a:lnTo>
                <a:lnTo>
                  <a:pt x="6442" y="132408"/>
                </a:lnTo>
                <a:lnTo>
                  <a:pt x="24623" y="89325"/>
                </a:lnTo>
                <a:lnTo>
                  <a:pt x="52824" y="52824"/>
                </a:lnTo>
                <a:lnTo>
                  <a:pt x="89325" y="24623"/>
                </a:lnTo>
                <a:lnTo>
                  <a:pt x="132408" y="6442"/>
                </a:lnTo>
                <a:lnTo>
                  <a:pt x="180353" y="0"/>
                </a:lnTo>
                <a:lnTo>
                  <a:pt x="3786546" y="0"/>
                </a:lnTo>
                <a:lnTo>
                  <a:pt x="3855565" y="13728"/>
                </a:lnTo>
                <a:lnTo>
                  <a:pt x="3914074" y="52824"/>
                </a:lnTo>
                <a:lnTo>
                  <a:pt x="3953171" y="111335"/>
                </a:lnTo>
                <a:lnTo>
                  <a:pt x="3966899" y="180353"/>
                </a:lnTo>
                <a:lnTo>
                  <a:pt x="3966899" y="901746"/>
                </a:lnTo>
                <a:lnTo>
                  <a:pt x="3960457" y="949691"/>
                </a:lnTo>
                <a:lnTo>
                  <a:pt x="3942276" y="992774"/>
                </a:lnTo>
                <a:lnTo>
                  <a:pt x="3914075" y="1029275"/>
                </a:lnTo>
                <a:lnTo>
                  <a:pt x="3877574" y="1057476"/>
                </a:lnTo>
                <a:lnTo>
                  <a:pt x="3834492" y="1075658"/>
                </a:lnTo>
                <a:lnTo>
                  <a:pt x="3786546" y="1082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457456" y="6037926"/>
            <a:ext cx="267335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1" spc="320" dirty="0">
                <a:solidFill>
                  <a:srgbClr val="0C0C0C"/>
                </a:solidFill>
                <a:latin typeface="Calibri"/>
                <a:cs typeface="Calibri"/>
              </a:rPr>
              <a:t>Forecasting </a:t>
            </a:r>
            <a:r>
              <a:rPr sz="2300" b="1" spc="310" dirty="0">
                <a:solidFill>
                  <a:srgbClr val="0C0C0C"/>
                </a:solidFill>
                <a:latin typeface="Calibri"/>
                <a:cs typeface="Calibri"/>
              </a:rPr>
              <a:t>the  </a:t>
            </a:r>
            <a:r>
              <a:rPr sz="2300" b="1" spc="305" dirty="0">
                <a:solidFill>
                  <a:srgbClr val="0C0C0C"/>
                </a:solidFill>
                <a:latin typeface="Calibri"/>
                <a:cs typeface="Calibri"/>
              </a:rPr>
              <a:t>Future with</a:t>
            </a:r>
            <a:r>
              <a:rPr sz="2300" b="1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300" b="1" spc="32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933794ED-052A-4787-936C-425D2D1F3B67}"/>
              </a:ext>
            </a:extLst>
          </p:cNvPr>
          <p:cNvSpPr txBox="1"/>
          <p:nvPr/>
        </p:nvSpPr>
        <p:spPr>
          <a:xfrm>
            <a:off x="1718021" y="7102162"/>
            <a:ext cx="380809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295" dirty="0">
                <a:solidFill>
                  <a:srgbClr val="0C0C0C"/>
                </a:solidFill>
                <a:latin typeface="Calibri"/>
                <a:cs typeface="Calibri"/>
              </a:rPr>
              <a:t>Province/cities are said to be a complex network of human interactions, laced with infrastructure and systems that drive progress for common good.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8528" y="7101056"/>
            <a:ext cx="5373324" cy="357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50" y="4013599"/>
            <a:ext cx="11572240" cy="220281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6559"/>
              </a:lnSpc>
              <a:spcBef>
                <a:spcPts val="919"/>
              </a:spcBef>
            </a:pPr>
            <a:r>
              <a:rPr sz="6050" spc="975" dirty="0">
                <a:latin typeface="Calibri"/>
                <a:cs typeface="Calibri"/>
              </a:rPr>
              <a:t>OVERVIEW </a:t>
            </a:r>
            <a:r>
              <a:rPr sz="6050" spc="155" dirty="0">
                <a:latin typeface="Calibri"/>
                <a:cs typeface="Calibri"/>
              </a:rPr>
              <a:t>&amp;</a:t>
            </a:r>
            <a:r>
              <a:rPr sz="6050" spc="-320" dirty="0">
                <a:latin typeface="Calibri"/>
                <a:cs typeface="Calibri"/>
              </a:rPr>
              <a:t> </a:t>
            </a:r>
            <a:r>
              <a:rPr sz="6050" spc="969" dirty="0">
                <a:latin typeface="Calibri"/>
                <a:cs typeface="Calibri"/>
              </a:rPr>
              <a:t>EXPLORATORY  </a:t>
            </a:r>
            <a:r>
              <a:rPr sz="6050" spc="860" dirty="0">
                <a:latin typeface="Calibri"/>
                <a:cs typeface="Calibri"/>
              </a:rPr>
              <a:t>DATA</a:t>
            </a:r>
            <a:r>
              <a:rPr sz="6050" spc="345" dirty="0">
                <a:latin typeface="Calibri"/>
                <a:cs typeface="Calibri"/>
              </a:rPr>
              <a:t> </a:t>
            </a:r>
            <a:r>
              <a:rPr sz="6050" spc="850" dirty="0">
                <a:latin typeface="Calibri"/>
                <a:cs typeface="Calibri"/>
              </a:rPr>
              <a:t>ANALYSIS</a:t>
            </a:r>
            <a:endParaRPr sz="6050">
              <a:latin typeface="Calibri"/>
              <a:cs typeface="Calibri"/>
            </a:endParaRPr>
          </a:p>
          <a:p>
            <a:pPr marL="12700">
              <a:lnSpc>
                <a:spcPts val="3200"/>
              </a:lnSpc>
            </a:pPr>
            <a:r>
              <a:rPr sz="3000" spc="385" dirty="0">
                <a:latin typeface="Calibri"/>
                <a:cs typeface="Calibri"/>
              </a:rPr>
              <a:t>DATA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440" dirty="0">
                <a:latin typeface="Calibri"/>
                <a:cs typeface="Calibri"/>
              </a:rPr>
              <a:t>UNDERSTANDING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249" y="6349899"/>
            <a:ext cx="7359015" cy="207645"/>
          </a:xfrm>
          <a:custGeom>
            <a:avLst/>
            <a:gdLst/>
            <a:ahLst/>
            <a:cxnLst/>
            <a:rect l="l" t="t" r="r" b="b"/>
            <a:pathLst>
              <a:path w="7359015" h="207645">
                <a:moveTo>
                  <a:pt x="7259229" y="207100"/>
                </a:moveTo>
                <a:lnTo>
                  <a:pt x="100200" y="207100"/>
                </a:lnTo>
                <a:lnTo>
                  <a:pt x="60953" y="198846"/>
                </a:lnTo>
                <a:lnTo>
                  <a:pt x="29131" y="176409"/>
                </a:lnTo>
                <a:lnTo>
                  <a:pt x="7792" y="143278"/>
                </a:lnTo>
                <a:lnTo>
                  <a:pt x="0" y="102941"/>
                </a:lnTo>
                <a:lnTo>
                  <a:pt x="7792" y="62831"/>
                </a:lnTo>
                <a:lnTo>
                  <a:pt x="29131" y="30115"/>
                </a:lnTo>
                <a:lnTo>
                  <a:pt x="60953" y="8076"/>
                </a:lnTo>
                <a:lnTo>
                  <a:pt x="100200" y="0"/>
                </a:lnTo>
                <a:lnTo>
                  <a:pt x="7259229" y="0"/>
                </a:lnTo>
                <a:lnTo>
                  <a:pt x="7297896" y="8076"/>
                </a:lnTo>
                <a:lnTo>
                  <a:pt x="7329420" y="30115"/>
                </a:lnTo>
                <a:lnTo>
                  <a:pt x="7350649" y="62831"/>
                </a:lnTo>
                <a:lnTo>
                  <a:pt x="7358426" y="102941"/>
                </a:lnTo>
                <a:lnTo>
                  <a:pt x="7350649" y="143278"/>
                </a:lnTo>
                <a:lnTo>
                  <a:pt x="7329420" y="176409"/>
                </a:lnTo>
                <a:lnTo>
                  <a:pt x="7297896" y="198846"/>
                </a:lnTo>
                <a:lnTo>
                  <a:pt x="7259229" y="207100"/>
                </a:lnTo>
                <a:close/>
              </a:path>
            </a:pathLst>
          </a:custGeom>
          <a:solidFill>
            <a:srgbClr val="F6C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189" y="4136999"/>
            <a:ext cx="1924685" cy="2153920"/>
          </a:xfrm>
          <a:prstGeom prst="rect">
            <a:avLst/>
          </a:prstGeom>
          <a:solidFill>
            <a:srgbClr val="FF6137"/>
          </a:solidFill>
        </p:spPr>
        <p:txBody>
          <a:bodyPr vert="horz" wrap="square" lIns="0" tIns="34544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2720"/>
              </a:spcBef>
            </a:pPr>
            <a:r>
              <a:rPr sz="9000" b="1" spc="1060" dirty="0">
                <a:solidFill>
                  <a:srgbClr val="262626"/>
                </a:solidFill>
                <a:latin typeface="Calibri"/>
                <a:cs typeface="Calibri"/>
              </a:rPr>
              <a:t>02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8261" y="6349899"/>
            <a:ext cx="8677910" cy="207645"/>
          </a:xfrm>
          <a:custGeom>
            <a:avLst/>
            <a:gdLst/>
            <a:ahLst/>
            <a:cxnLst/>
            <a:rect l="l" t="t" r="r" b="b"/>
            <a:pathLst>
              <a:path w="8677910" h="207645">
                <a:moveTo>
                  <a:pt x="8604918" y="207100"/>
                </a:moveTo>
                <a:lnTo>
                  <a:pt x="71653" y="207100"/>
                </a:lnTo>
                <a:lnTo>
                  <a:pt x="43734" y="198846"/>
                </a:lnTo>
                <a:lnTo>
                  <a:pt x="20961" y="176409"/>
                </a:lnTo>
                <a:lnTo>
                  <a:pt x="5621" y="143278"/>
                </a:lnTo>
                <a:lnTo>
                  <a:pt x="0" y="102941"/>
                </a:lnTo>
                <a:lnTo>
                  <a:pt x="5621" y="62831"/>
                </a:lnTo>
                <a:lnTo>
                  <a:pt x="20961" y="30115"/>
                </a:lnTo>
                <a:lnTo>
                  <a:pt x="43734" y="8076"/>
                </a:lnTo>
                <a:lnTo>
                  <a:pt x="71653" y="0"/>
                </a:lnTo>
                <a:lnTo>
                  <a:pt x="8604918" y="0"/>
                </a:lnTo>
                <a:lnTo>
                  <a:pt x="8632959" y="8076"/>
                </a:lnTo>
                <a:lnTo>
                  <a:pt x="8656002" y="30115"/>
                </a:lnTo>
                <a:lnTo>
                  <a:pt x="8671613" y="62831"/>
                </a:lnTo>
                <a:lnTo>
                  <a:pt x="8677357" y="102941"/>
                </a:lnTo>
                <a:lnTo>
                  <a:pt x="8671613" y="143278"/>
                </a:lnTo>
                <a:lnTo>
                  <a:pt x="8656002" y="176409"/>
                </a:lnTo>
                <a:lnTo>
                  <a:pt x="8632959" y="198846"/>
                </a:lnTo>
                <a:lnTo>
                  <a:pt x="8604918" y="207100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092" y="515006"/>
            <a:ext cx="4605020" cy="966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50" spc="900" dirty="0">
                <a:latin typeface="Calibri"/>
                <a:cs typeface="Calibri"/>
              </a:rPr>
              <a:t>O</a:t>
            </a:r>
            <a:r>
              <a:rPr sz="6150" spc="875" dirty="0">
                <a:latin typeface="Calibri"/>
                <a:cs typeface="Calibri"/>
              </a:rPr>
              <a:t>V</a:t>
            </a:r>
            <a:r>
              <a:rPr sz="6150" spc="1015" dirty="0">
                <a:latin typeface="Calibri"/>
                <a:cs typeface="Calibri"/>
              </a:rPr>
              <a:t>ER</a:t>
            </a:r>
            <a:r>
              <a:rPr sz="6150" spc="1055" dirty="0">
                <a:latin typeface="Calibri"/>
                <a:cs typeface="Calibri"/>
              </a:rPr>
              <a:t>V</a:t>
            </a:r>
            <a:r>
              <a:rPr sz="6150" spc="535" dirty="0">
                <a:latin typeface="Calibri"/>
                <a:cs typeface="Calibri"/>
              </a:rPr>
              <a:t>I</a:t>
            </a:r>
            <a:r>
              <a:rPr sz="6150" spc="919" dirty="0">
                <a:latin typeface="Calibri"/>
                <a:cs typeface="Calibri"/>
              </a:rPr>
              <a:t>E</a:t>
            </a:r>
            <a:r>
              <a:rPr sz="6150" spc="1600" dirty="0">
                <a:latin typeface="Calibri"/>
                <a:cs typeface="Calibri"/>
              </a:rPr>
              <a:t>W</a:t>
            </a:r>
            <a:endParaRPr sz="6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475" y="2034209"/>
            <a:ext cx="9904095" cy="584708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3050" b="1" spc="459" dirty="0">
                <a:latin typeface="Calibri"/>
                <a:cs typeface="Calibri"/>
              </a:rPr>
              <a:t>TASK</a:t>
            </a:r>
            <a:endParaRPr sz="3050" dirty="0">
              <a:latin typeface="Calibri"/>
              <a:cs typeface="Calibri"/>
            </a:endParaRPr>
          </a:p>
          <a:p>
            <a:pPr marL="12700" marR="5080">
              <a:lnSpc>
                <a:spcPts val="3110"/>
              </a:lnSpc>
              <a:spcBef>
                <a:spcPts val="1455"/>
              </a:spcBef>
            </a:pPr>
            <a:r>
              <a:rPr sz="2700" spc="385" dirty="0">
                <a:latin typeface="Calibri"/>
                <a:cs typeface="Calibri"/>
              </a:rPr>
              <a:t>Using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295" dirty="0">
                <a:latin typeface="Calibri"/>
                <a:cs typeface="Calibri"/>
              </a:rPr>
              <a:t>trafﬁc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335" dirty="0">
                <a:latin typeface="Calibri"/>
                <a:cs typeface="Calibri"/>
              </a:rPr>
              <a:t>data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310" dirty="0">
                <a:latin typeface="Calibri"/>
                <a:cs typeface="Calibri"/>
              </a:rPr>
              <a:t>provided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345" dirty="0">
                <a:latin typeface="Calibri"/>
                <a:cs typeface="Calibri"/>
              </a:rPr>
              <a:t>by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330" dirty="0">
                <a:latin typeface="Calibri"/>
                <a:cs typeface="Calibri"/>
              </a:rPr>
              <a:t>the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390" dirty="0">
                <a:latin typeface="Calibri"/>
                <a:cs typeface="Calibri"/>
              </a:rPr>
              <a:t>JDS,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b="1" spc="330" dirty="0">
                <a:latin typeface="Calibri"/>
                <a:cs typeface="Calibri"/>
              </a:rPr>
              <a:t>predict</a:t>
            </a:r>
            <a:r>
              <a:rPr sz="2700" b="1" spc="160" dirty="0">
                <a:latin typeface="Calibri"/>
                <a:cs typeface="Calibri"/>
              </a:rPr>
              <a:t> </a:t>
            </a:r>
            <a:r>
              <a:rPr sz="2700" b="1" spc="409" dirty="0">
                <a:latin typeface="Calibri"/>
                <a:cs typeface="Calibri"/>
              </a:rPr>
              <a:t>high</a:t>
            </a:r>
            <a:r>
              <a:rPr sz="2700" b="1" spc="160" dirty="0">
                <a:latin typeface="Calibri"/>
                <a:cs typeface="Calibri"/>
              </a:rPr>
              <a:t> </a:t>
            </a:r>
            <a:r>
              <a:rPr sz="2700" b="1" spc="385" dirty="0">
                <a:latin typeface="Calibri"/>
                <a:cs typeface="Calibri"/>
              </a:rPr>
              <a:t>jam  </a:t>
            </a:r>
            <a:r>
              <a:rPr sz="2700" b="1" spc="310" dirty="0">
                <a:latin typeface="Calibri"/>
                <a:cs typeface="Calibri"/>
              </a:rPr>
              <a:t>reports</a:t>
            </a:r>
            <a:r>
              <a:rPr sz="2700" b="1" spc="160" dirty="0">
                <a:latin typeface="Calibri"/>
                <a:cs typeface="Calibri"/>
              </a:rPr>
              <a:t> </a:t>
            </a:r>
            <a:r>
              <a:rPr sz="2700" b="1" spc="295" dirty="0">
                <a:latin typeface="Calibri"/>
                <a:cs typeface="Calibri"/>
              </a:rPr>
              <a:t>in</a:t>
            </a:r>
            <a:r>
              <a:rPr sz="2700" b="1" spc="165" dirty="0">
                <a:latin typeface="Calibri"/>
                <a:cs typeface="Calibri"/>
              </a:rPr>
              <a:t> </a:t>
            </a:r>
            <a:r>
              <a:rPr sz="2700" b="1" spc="320" dirty="0">
                <a:latin typeface="Calibri"/>
                <a:cs typeface="Calibri"/>
              </a:rPr>
              <a:t>certain</a:t>
            </a:r>
            <a:r>
              <a:rPr sz="2700" b="1" spc="165" dirty="0">
                <a:latin typeface="Calibri"/>
                <a:cs typeface="Calibri"/>
              </a:rPr>
              <a:t> </a:t>
            </a:r>
            <a:r>
              <a:rPr sz="2700" b="1" spc="330" dirty="0">
                <a:latin typeface="Calibri"/>
                <a:cs typeface="Calibri"/>
              </a:rPr>
              <a:t>sectors</a:t>
            </a:r>
            <a:r>
              <a:rPr sz="2700" b="1" spc="105" dirty="0">
                <a:latin typeface="Calibri"/>
                <a:cs typeface="Calibri"/>
              </a:rPr>
              <a:t> </a:t>
            </a:r>
            <a:r>
              <a:rPr sz="2700" spc="280" dirty="0">
                <a:latin typeface="Calibri"/>
                <a:cs typeface="Calibri"/>
              </a:rPr>
              <a:t>at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295" dirty="0">
                <a:latin typeface="Calibri"/>
                <a:cs typeface="Calibri"/>
              </a:rPr>
              <a:t>certain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315" dirty="0">
                <a:latin typeface="Calibri"/>
                <a:cs typeface="Calibri"/>
              </a:rPr>
              <a:t>dates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405" dirty="0">
                <a:latin typeface="Calibri"/>
                <a:cs typeface="Calibri"/>
              </a:rPr>
              <a:t>and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330" dirty="0">
                <a:latin typeface="Calibri"/>
                <a:cs typeface="Calibri"/>
              </a:rPr>
              <a:t>hours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220" dirty="0">
                <a:latin typeface="Calibri"/>
                <a:cs typeface="Calibri"/>
              </a:rPr>
              <a:t>of  </a:t>
            </a:r>
            <a:r>
              <a:rPr sz="2700" spc="335" dirty="0">
                <a:latin typeface="Calibri"/>
                <a:cs typeface="Calibri"/>
              </a:rPr>
              <a:t>a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310" dirty="0">
                <a:latin typeface="Calibri"/>
                <a:cs typeface="Calibri"/>
              </a:rPr>
              <a:t>few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254" dirty="0">
                <a:latin typeface="Calibri"/>
                <a:cs typeface="Calibri"/>
              </a:rPr>
              <a:t>cities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285" dirty="0">
                <a:latin typeface="Calibri"/>
                <a:cs typeface="Calibri"/>
              </a:rPr>
              <a:t>in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340" dirty="0">
                <a:latin typeface="Calibri"/>
                <a:cs typeface="Calibri"/>
              </a:rPr>
              <a:t>West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275" dirty="0">
                <a:latin typeface="Calibri"/>
                <a:cs typeface="Calibri"/>
              </a:rPr>
              <a:t>Java.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50" b="1" spc="445" dirty="0">
                <a:latin typeface="Calibri"/>
                <a:cs typeface="Calibri"/>
              </a:rPr>
              <a:t>DATASET</a:t>
            </a:r>
            <a:endParaRPr sz="3050" dirty="0">
              <a:latin typeface="Calibri"/>
              <a:cs typeface="Calibri"/>
            </a:endParaRPr>
          </a:p>
          <a:p>
            <a:pPr marL="469900" indent="-437515">
              <a:lnSpc>
                <a:spcPts val="3175"/>
              </a:lnSpc>
              <a:spcBef>
                <a:spcPts val="1245"/>
              </a:spcBef>
              <a:buSzPct val="98148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700" spc="-360" dirty="0">
                <a:latin typeface="Calibri"/>
                <a:cs typeface="Calibri"/>
              </a:rPr>
              <a:t>1 </a:t>
            </a:r>
            <a:r>
              <a:rPr lang="en-US" sz="2700" spc="-360" dirty="0">
                <a:latin typeface="Calibri"/>
                <a:cs typeface="Calibri"/>
              </a:rPr>
              <a:t> </a:t>
            </a:r>
            <a:r>
              <a:rPr sz="2700" spc="265" dirty="0">
                <a:latin typeface="Calibri"/>
                <a:cs typeface="Calibri"/>
              </a:rPr>
              <a:t>Alert </a:t>
            </a:r>
            <a:r>
              <a:rPr sz="2700" spc="335" dirty="0">
                <a:latin typeface="Calibri"/>
                <a:cs typeface="Calibri"/>
              </a:rPr>
              <a:t>Report </a:t>
            </a:r>
            <a:r>
              <a:rPr sz="2700" spc="405" dirty="0">
                <a:latin typeface="Calibri"/>
                <a:cs typeface="Calibri"/>
              </a:rPr>
              <a:t>and </a:t>
            </a:r>
            <a:r>
              <a:rPr sz="2700" spc="-360" dirty="0">
                <a:latin typeface="Calibri"/>
                <a:cs typeface="Calibri"/>
              </a:rPr>
              <a:t>1</a:t>
            </a:r>
            <a:r>
              <a:rPr lang="en-US" sz="2700" spc="-360" dirty="0">
                <a:latin typeface="Calibri"/>
                <a:cs typeface="Calibri"/>
              </a:rPr>
              <a:t> </a:t>
            </a:r>
            <a:r>
              <a:rPr sz="2700" spc="-360" dirty="0">
                <a:latin typeface="Calibri"/>
                <a:cs typeface="Calibri"/>
              </a:rPr>
              <a:t> </a:t>
            </a:r>
            <a:r>
              <a:rPr sz="2700" spc="254" dirty="0">
                <a:latin typeface="Calibri"/>
                <a:cs typeface="Calibri"/>
              </a:rPr>
              <a:t>Irregularities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335" dirty="0">
                <a:latin typeface="Calibri"/>
                <a:cs typeface="Calibri"/>
              </a:rPr>
              <a:t>Report</a:t>
            </a:r>
            <a:endParaRPr sz="2700" dirty="0">
              <a:latin typeface="Calibri"/>
              <a:cs typeface="Calibri"/>
            </a:endParaRPr>
          </a:p>
          <a:p>
            <a:pPr marL="469900" indent="-437515">
              <a:lnSpc>
                <a:spcPts val="3110"/>
              </a:lnSpc>
              <a:buSzPct val="98148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700" spc="370" dirty="0">
                <a:latin typeface="Calibri"/>
                <a:cs typeface="Calibri"/>
              </a:rPr>
              <a:t>Data </a:t>
            </a:r>
            <a:r>
              <a:rPr sz="2700" spc="254" dirty="0">
                <a:latin typeface="Calibri"/>
                <a:cs typeface="Calibri"/>
              </a:rPr>
              <a:t>train </a:t>
            </a:r>
            <a:r>
              <a:rPr sz="2700" spc="145" dirty="0">
                <a:latin typeface="Calibri"/>
                <a:cs typeface="Calibri"/>
              </a:rPr>
              <a:t>71366</a:t>
            </a:r>
            <a:r>
              <a:rPr sz="2700" spc="-270" dirty="0">
                <a:latin typeface="Calibri"/>
                <a:cs typeface="Calibri"/>
              </a:rPr>
              <a:t> </a:t>
            </a:r>
            <a:r>
              <a:rPr sz="2700" spc="305" dirty="0">
                <a:latin typeface="Calibri"/>
                <a:cs typeface="Calibri"/>
              </a:rPr>
              <a:t>rows</a:t>
            </a:r>
            <a:endParaRPr sz="2700" dirty="0">
              <a:latin typeface="Calibri"/>
              <a:cs typeface="Calibri"/>
            </a:endParaRPr>
          </a:p>
          <a:p>
            <a:pPr marL="469900" indent="-437515">
              <a:lnSpc>
                <a:spcPts val="3110"/>
              </a:lnSpc>
              <a:buSzPct val="98148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700" spc="370" dirty="0">
                <a:latin typeface="Calibri"/>
                <a:cs typeface="Calibri"/>
              </a:rPr>
              <a:t>Data </a:t>
            </a:r>
            <a:r>
              <a:rPr sz="2700" spc="254" dirty="0">
                <a:latin typeface="Calibri"/>
                <a:cs typeface="Calibri"/>
              </a:rPr>
              <a:t>test </a:t>
            </a:r>
            <a:r>
              <a:rPr sz="2700" spc="45" dirty="0">
                <a:latin typeface="Calibri"/>
                <a:cs typeface="Calibri"/>
              </a:rPr>
              <a:t>13841</a:t>
            </a:r>
            <a:r>
              <a:rPr sz="2700" spc="-270" dirty="0">
                <a:latin typeface="Calibri"/>
                <a:cs typeface="Calibri"/>
              </a:rPr>
              <a:t> </a:t>
            </a:r>
            <a:r>
              <a:rPr sz="2700" spc="305" dirty="0">
                <a:latin typeface="Calibri"/>
                <a:cs typeface="Calibri"/>
              </a:rPr>
              <a:t>rows</a:t>
            </a:r>
            <a:endParaRPr sz="2700" dirty="0">
              <a:latin typeface="Calibri"/>
              <a:cs typeface="Calibri"/>
            </a:endParaRPr>
          </a:p>
          <a:p>
            <a:pPr marL="469900" indent="-437515">
              <a:lnSpc>
                <a:spcPts val="3175"/>
              </a:lnSpc>
              <a:buSzPct val="98148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700" spc="305" dirty="0">
                <a:latin typeface="Calibri"/>
                <a:cs typeface="Calibri"/>
              </a:rPr>
              <a:t>Target </a:t>
            </a:r>
            <a:r>
              <a:rPr sz="2700" spc="225" dirty="0">
                <a:latin typeface="Calibri"/>
                <a:cs typeface="Calibri"/>
              </a:rPr>
              <a:t>Variable: </a:t>
            </a:r>
            <a:r>
              <a:rPr sz="2700" spc="340" dirty="0">
                <a:latin typeface="Calibri"/>
                <a:cs typeface="Calibri"/>
              </a:rPr>
              <a:t>Labels</a:t>
            </a:r>
            <a:r>
              <a:rPr sz="2700" spc="-175" dirty="0">
                <a:latin typeface="Calibri"/>
                <a:cs typeface="Calibri"/>
              </a:rPr>
              <a:t> </a:t>
            </a:r>
            <a:r>
              <a:rPr sz="2700" spc="235" dirty="0">
                <a:latin typeface="Calibri"/>
                <a:cs typeface="Calibri"/>
              </a:rPr>
              <a:t>(True/False)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50" b="1" spc="415" dirty="0">
                <a:latin typeface="Calibri"/>
                <a:cs typeface="Calibri"/>
              </a:rPr>
              <a:t>EVALUATION</a:t>
            </a:r>
            <a:r>
              <a:rPr sz="3050" b="1" spc="165" dirty="0">
                <a:latin typeface="Calibri"/>
                <a:cs typeface="Calibri"/>
              </a:rPr>
              <a:t> </a:t>
            </a:r>
            <a:r>
              <a:rPr sz="3050" b="1" spc="425" dirty="0">
                <a:latin typeface="Calibri"/>
                <a:cs typeface="Calibri"/>
              </a:rPr>
              <a:t>METRICS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3125" y="8146425"/>
            <a:ext cx="10654073" cy="189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8599" y="8029024"/>
            <a:ext cx="11667490" cy="2130425"/>
          </a:xfrm>
          <a:custGeom>
            <a:avLst/>
            <a:gdLst/>
            <a:ahLst/>
            <a:cxnLst/>
            <a:rect l="l" t="t" r="r" b="b"/>
            <a:pathLst>
              <a:path w="11667490" h="2130425">
                <a:moveTo>
                  <a:pt x="0" y="355006"/>
                </a:moveTo>
                <a:lnTo>
                  <a:pt x="3240" y="306834"/>
                </a:lnTo>
                <a:lnTo>
                  <a:pt x="12681" y="260632"/>
                </a:lnTo>
                <a:lnTo>
                  <a:pt x="27898" y="216822"/>
                </a:lnTo>
                <a:lnTo>
                  <a:pt x="48468" y="175828"/>
                </a:lnTo>
                <a:lnTo>
                  <a:pt x="73970" y="138072"/>
                </a:lnTo>
                <a:lnTo>
                  <a:pt x="103979" y="103979"/>
                </a:lnTo>
                <a:lnTo>
                  <a:pt x="138072" y="73970"/>
                </a:lnTo>
                <a:lnTo>
                  <a:pt x="175828" y="48468"/>
                </a:lnTo>
                <a:lnTo>
                  <a:pt x="216822" y="27898"/>
                </a:lnTo>
                <a:lnTo>
                  <a:pt x="260632" y="12681"/>
                </a:lnTo>
                <a:lnTo>
                  <a:pt x="306834" y="3240"/>
                </a:lnTo>
                <a:lnTo>
                  <a:pt x="355006" y="0"/>
                </a:lnTo>
                <a:lnTo>
                  <a:pt x="11311992" y="0"/>
                </a:lnTo>
                <a:lnTo>
                  <a:pt x="11358656" y="3078"/>
                </a:lnTo>
                <a:lnTo>
                  <a:pt x="11404125" y="12162"/>
                </a:lnTo>
                <a:lnTo>
                  <a:pt x="11447848" y="27023"/>
                </a:lnTo>
                <a:lnTo>
                  <a:pt x="11489272" y="47431"/>
                </a:lnTo>
                <a:lnTo>
                  <a:pt x="11527847" y="73160"/>
                </a:lnTo>
                <a:lnTo>
                  <a:pt x="11563019" y="103978"/>
                </a:lnTo>
                <a:lnTo>
                  <a:pt x="11593839" y="139152"/>
                </a:lnTo>
                <a:lnTo>
                  <a:pt x="11619567" y="177727"/>
                </a:lnTo>
                <a:lnTo>
                  <a:pt x="11639976" y="219151"/>
                </a:lnTo>
                <a:lnTo>
                  <a:pt x="11654837" y="262874"/>
                </a:lnTo>
                <a:lnTo>
                  <a:pt x="11663921" y="308343"/>
                </a:lnTo>
                <a:lnTo>
                  <a:pt x="11666999" y="355006"/>
                </a:lnTo>
                <a:lnTo>
                  <a:pt x="11666999" y="1774992"/>
                </a:lnTo>
                <a:lnTo>
                  <a:pt x="11663759" y="1823165"/>
                </a:lnTo>
                <a:lnTo>
                  <a:pt x="11654318" y="1869367"/>
                </a:lnTo>
                <a:lnTo>
                  <a:pt x="11639101" y="1913177"/>
                </a:lnTo>
                <a:lnTo>
                  <a:pt x="11618530" y="1954171"/>
                </a:lnTo>
                <a:lnTo>
                  <a:pt x="11593029" y="1991926"/>
                </a:lnTo>
                <a:lnTo>
                  <a:pt x="11563020" y="2026020"/>
                </a:lnTo>
                <a:lnTo>
                  <a:pt x="11528926" y="2056029"/>
                </a:lnTo>
                <a:lnTo>
                  <a:pt x="11491171" y="2081531"/>
                </a:lnTo>
                <a:lnTo>
                  <a:pt x="11450177" y="2102101"/>
                </a:lnTo>
                <a:lnTo>
                  <a:pt x="11406367" y="2117318"/>
                </a:lnTo>
                <a:lnTo>
                  <a:pt x="11360164" y="2126759"/>
                </a:lnTo>
                <a:lnTo>
                  <a:pt x="11311992" y="2129999"/>
                </a:lnTo>
                <a:lnTo>
                  <a:pt x="355006" y="2129999"/>
                </a:lnTo>
                <a:lnTo>
                  <a:pt x="306834" y="2126759"/>
                </a:lnTo>
                <a:lnTo>
                  <a:pt x="260632" y="2117318"/>
                </a:lnTo>
                <a:lnTo>
                  <a:pt x="216822" y="2102101"/>
                </a:lnTo>
                <a:lnTo>
                  <a:pt x="175828" y="2081531"/>
                </a:lnTo>
                <a:lnTo>
                  <a:pt x="138072" y="2056029"/>
                </a:lnTo>
                <a:lnTo>
                  <a:pt x="103979" y="2026020"/>
                </a:lnTo>
                <a:lnTo>
                  <a:pt x="73970" y="1991926"/>
                </a:lnTo>
                <a:lnTo>
                  <a:pt x="48468" y="1954171"/>
                </a:lnTo>
                <a:lnTo>
                  <a:pt x="27898" y="1913177"/>
                </a:lnTo>
                <a:lnTo>
                  <a:pt x="12681" y="1869367"/>
                </a:lnTo>
                <a:lnTo>
                  <a:pt x="3240" y="1823165"/>
                </a:lnTo>
                <a:lnTo>
                  <a:pt x="0" y="1774992"/>
                </a:lnTo>
                <a:lnTo>
                  <a:pt x="0" y="355006"/>
                </a:lnTo>
                <a:close/>
              </a:path>
            </a:pathLst>
          </a:custGeom>
          <a:ln w="3809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78400" y="2335025"/>
            <a:ext cx="4063149" cy="5459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84802" y="2091305"/>
            <a:ext cx="4814396" cy="8589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7701334" y="870899"/>
                </a:move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close/>
              </a:path>
            </a:pathLst>
          </a:custGeom>
          <a:solidFill>
            <a:srgbClr val="17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0" y="87865"/>
                </a:move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8035" y="762260"/>
            <a:ext cx="651446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50" dirty="0">
                <a:solidFill>
                  <a:srgbClr val="FFFFFF"/>
                </a:solidFill>
              </a:rPr>
              <a:t>EXPLORATORY </a:t>
            </a:r>
            <a:r>
              <a:rPr sz="3300" spc="-135" dirty="0">
                <a:solidFill>
                  <a:srgbClr val="FFFFFF"/>
                </a:solidFill>
              </a:rPr>
              <a:t>DATA</a:t>
            </a:r>
            <a:r>
              <a:rPr sz="3300" spc="-325" dirty="0">
                <a:solidFill>
                  <a:srgbClr val="FFFFFF"/>
                </a:solidFill>
              </a:rPr>
              <a:t> </a:t>
            </a:r>
            <a:r>
              <a:rPr sz="3300" spc="-50" dirty="0">
                <a:solidFill>
                  <a:srgbClr val="FFFFFF"/>
                </a:solidFill>
              </a:rPr>
              <a:t>ANALYSIS</a:t>
            </a:r>
            <a:endParaRPr sz="3300"/>
          </a:p>
        </p:txBody>
      </p:sp>
      <p:sp>
        <p:nvSpPr>
          <p:cNvPr id="8" name="object 8"/>
          <p:cNvSpPr/>
          <p:nvPr/>
        </p:nvSpPr>
        <p:spPr>
          <a:xfrm>
            <a:off x="921100" y="1545025"/>
            <a:ext cx="15882314" cy="8933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1720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84802" y="2091305"/>
            <a:ext cx="4814396" cy="8589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7701334" y="870899"/>
                </a:move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close/>
              </a:path>
            </a:pathLst>
          </a:custGeom>
          <a:solidFill>
            <a:srgbClr val="17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6425" y="622075"/>
            <a:ext cx="7789545" cy="871219"/>
          </a:xfrm>
          <a:custGeom>
            <a:avLst/>
            <a:gdLst/>
            <a:ahLst/>
            <a:cxnLst/>
            <a:rect l="l" t="t" r="r" b="b"/>
            <a:pathLst>
              <a:path w="7789545" h="871219">
                <a:moveTo>
                  <a:pt x="0" y="87865"/>
                </a:moveTo>
                <a:lnTo>
                  <a:pt x="6904" y="53664"/>
                </a:lnTo>
                <a:lnTo>
                  <a:pt x="25735" y="25735"/>
                </a:lnTo>
                <a:lnTo>
                  <a:pt x="53664" y="6904"/>
                </a:lnTo>
                <a:lnTo>
                  <a:pt x="87865" y="0"/>
                </a:lnTo>
                <a:lnTo>
                  <a:pt x="7701334" y="0"/>
                </a:lnTo>
                <a:lnTo>
                  <a:pt x="7750082" y="14762"/>
                </a:lnTo>
                <a:lnTo>
                  <a:pt x="7782511" y="54240"/>
                </a:lnTo>
                <a:lnTo>
                  <a:pt x="7789199" y="87865"/>
                </a:lnTo>
                <a:lnTo>
                  <a:pt x="7789199" y="783034"/>
                </a:lnTo>
                <a:lnTo>
                  <a:pt x="7782295" y="817236"/>
                </a:lnTo>
                <a:lnTo>
                  <a:pt x="7763465" y="845164"/>
                </a:lnTo>
                <a:lnTo>
                  <a:pt x="7735536" y="863995"/>
                </a:lnTo>
                <a:lnTo>
                  <a:pt x="7701334" y="870899"/>
                </a:lnTo>
                <a:lnTo>
                  <a:pt x="87865" y="870899"/>
                </a:lnTo>
                <a:lnTo>
                  <a:pt x="53664" y="863995"/>
                </a:lnTo>
                <a:lnTo>
                  <a:pt x="25735" y="845164"/>
                </a:lnTo>
                <a:lnTo>
                  <a:pt x="6904" y="817236"/>
                </a:lnTo>
                <a:lnTo>
                  <a:pt x="0" y="783034"/>
                </a:lnTo>
                <a:lnTo>
                  <a:pt x="0" y="87865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3256" y="722483"/>
            <a:ext cx="2818594" cy="67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8035" y="762260"/>
            <a:ext cx="651446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50" dirty="0">
                <a:solidFill>
                  <a:srgbClr val="FFFFFF"/>
                </a:solidFill>
              </a:rPr>
              <a:t>EXPLORATORY </a:t>
            </a:r>
            <a:r>
              <a:rPr sz="3300" spc="-135" dirty="0">
                <a:solidFill>
                  <a:srgbClr val="FFFFFF"/>
                </a:solidFill>
              </a:rPr>
              <a:t>DATA</a:t>
            </a:r>
            <a:r>
              <a:rPr sz="3300" spc="-325" dirty="0">
                <a:solidFill>
                  <a:srgbClr val="FFFFFF"/>
                </a:solidFill>
              </a:rPr>
              <a:t> </a:t>
            </a:r>
            <a:r>
              <a:rPr sz="3300" spc="-50" dirty="0">
                <a:solidFill>
                  <a:srgbClr val="FFFFFF"/>
                </a:solidFill>
              </a:rPr>
              <a:t>ANALYSIS</a:t>
            </a:r>
            <a:endParaRPr sz="3300"/>
          </a:p>
        </p:txBody>
      </p:sp>
      <p:sp>
        <p:nvSpPr>
          <p:cNvPr id="8" name="object 8"/>
          <p:cNvSpPr/>
          <p:nvPr/>
        </p:nvSpPr>
        <p:spPr>
          <a:xfrm>
            <a:off x="888594" y="1526035"/>
            <a:ext cx="15671475" cy="8806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8528" y="7101056"/>
            <a:ext cx="5373324" cy="357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50" y="4331882"/>
            <a:ext cx="10648315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045"/>
              </a:lnSpc>
              <a:spcBef>
                <a:spcPts val="105"/>
              </a:spcBef>
            </a:pPr>
            <a:r>
              <a:rPr sz="6850" spc="960" dirty="0">
                <a:latin typeface="Calibri"/>
                <a:cs typeface="Calibri"/>
              </a:rPr>
              <a:t>DATA</a:t>
            </a:r>
            <a:r>
              <a:rPr sz="6850" spc="320" dirty="0">
                <a:latin typeface="Calibri"/>
                <a:cs typeface="Calibri"/>
              </a:rPr>
              <a:t> </a:t>
            </a:r>
            <a:r>
              <a:rPr sz="6850" spc="1130" dirty="0">
                <a:latin typeface="Calibri"/>
                <a:cs typeface="Calibri"/>
              </a:rPr>
              <a:t>PREPROCESSING</a:t>
            </a:r>
            <a:endParaRPr sz="6850">
              <a:latin typeface="Calibri"/>
              <a:cs typeface="Calibri"/>
            </a:endParaRPr>
          </a:p>
          <a:p>
            <a:pPr marL="12700">
              <a:lnSpc>
                <a:spcPts val="3965"/>
              </a:lnSpc>
            </a:pPr>
            <a:r>
              <a:rPr sz="3450" spc="440" dirty="0">
                <a:latin typeface="Calibri"/>
                <a:cs typeface="Calibri"/>
              </a:rPr>
              <a:t>DATA</a:t>
            </a:r>
            <a:r>
              <a:rPr sz="3450" spc="165" dirty="0">
                <a:latin typeface="Calibri"/>
                <a:cs typeface="Calibri"/>
              </a:rPr>
              <a:t> </a:t>
            </a:r>
            <a:r>
              <a:rPr sz="3450" spc="495" dirty="0">
                <a:latin typeface="Calibri"/>
                <a:cs typeface="Calibri"/>
              </a:rPr>
              <a:t>PREPARATION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239" y="6349905"/>
            <a:ext cx="3363595" cy="207645"/>
          </a:xfrm>
          <a:custGeom>
            <a:avLst/>
            <a:gdLst/>
            <a:ahLst/>
            <a:cxnLst/>
            <a:rect l="l" t="t" r="r" b="b"/>
            <a:pathLst>
              <a:path w="3363595" h="207645">
                <a:moveTo>
                  <a:pt x="3317975" y="207092"/>
                </a:moveTo>
                <a:lnTo>
                  <a:pt x="45799" y="207092"/>
                </a:lnTo>
                <a:lnTo>
                  <a:pt x="27860" y="198839"/>
                </a:lnTo>
                <a:lnTo>
                  <a:pt x="13315" y="176402"/>
                </a:lnTo>
                <a:lnTo>
                  <a:pt x="3562" y="143272"/>
                </a:lnTo>
                <a:lnTo>
                  <a:pt x="0" y="102937"/>
                </a:lnTo>
                <a:lnTo>
                  <a:pt x="3562" y="62829"/>
                </a:lnTo>
                <a:lnTo>
                  <a:pt x="13315" y="30114"/>
                </a:lnTo>
                <a:lnTo>
                  <a:pt x="27860" y="8075"/>
                </a:lnTo>
                <a:lnTo>
                  <a:pt x="45799" y="0"/>
                </a:lnTo>
                <a:lnTo>
                  <a:pt x="3317975" y="0"/>
                </a:lnTo>
                <a:lnTo>
                  <a:pt x="3335649" y="8075"/>
                </a:lnTo>
                <a:lnTo>
                  <a:pt x="3350058" y="30114"/>
                </a:lnTo>
                <a:lnTo>
                  <a:pt x="3359761" y="62829"/>
                </a:lnTo>
                <a:lnTo>
                  <a:pt x="3363315" y="102937"/>
                </a:lnTo>
                <a:lnTo>
                  <a:pt x="3359761" y="143272"/>
                </a:lnTo>
                <a:lnTo>
                  <a:pt x="3350058" y="176402"/>
                </a:lnTo>
                <a:lnTo>
                  <a:pt x="3335649" y="198839"/>
                </a:lnTo>
                <a:lnTo>
                  <a:pt x="3317975" y="207092"/>
                </a:lnTo>
                <a:close/>
              </a:path>
            </a:pathLst>
          </a:custGeom>
          <a:solidFill>
            <a:srgbClr val="F6C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189" y="4136999"/>
            <a:ext cx="1924685" cy="2153920"/>
          </a:xfrm>
          <a:prstGeom prst="rect">
            <a:avLst/>
          </a:prstGeom>
          <a:solidFill>
            <a:srgbClr val="FF6137"/>
          </a:solidFill>
        </p:spPr>
        <p:txBody>
          <a:bodyPr vert="horz" wrap="square" lIns="0" tIns="34544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2720"/>
              </a:spcBef>
            </a:pPr>
            <a:r>
              <a:rPr sz="9000" b="1" spc="1040" dirty="0">
                <a:solidFill>
                  <a:srgbClr val="262626"/>
                </a:solidFill>
                <a:latin typeface="Calibri"/>
                <a:cs typeface="Calibri"/>
              </a:rPr>
              <a:t>03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8261" y="6349899"/>
            <a:ext cx="8677910" cy="207645"/>
          </a:xfrm>
          <a:custGeom>
            <a:avLst/>
            <a:gdLst/>
            <a:ahLst/>
            <a:cxnLst/>
            <a:rect l="l" t="t" r="r" b="b"/>
            <a:pathLst>
              <a:path w="8677910" h="207645">
                <a:moveTo>
                  <a:pt x="8604918" y="207100"/>
                </a:moveTo>
                <a:lnTo>
                  <a:pt x="71653" y="207100"/>
                </a:lnTo>
                <a:lnTo>
                  <a:pt x="43734" y="198846"/>
                </a:lnTo>
                <a:lnTo>
                  <a:pt x="20961" y="176409"/>
                </a:lnTo>
                <a:lnTo>
                  <a:pt x="5621" y="143278"/>
                </a:lnTo>
                <a:lnTo>
                  <a:pt x="0" y="102941"/>
                </a:lnTo>
                <a:lnTo>
                  <a:pt x="5621" y="62831"/>
                </a:lnTo>
                <a:lnTo>
                  <a:pt x="20961" y="30115"/>
                </a:lnTo>
                <a:lnTo>
                  <a:pt x="43734" y="8076"/>
                </a:lnTo>
                <a:lnTo>
                  <a:pt x="71653" y="0"/>
                </a:lnTo>
                <a:lnTo>
                  <a:pt x="8604918" y="0"/>
                </a:lnTo>
                <a:lnTo>
                  <a:pt x="8632959" y="8076"/>
                </a:lnTo>
                <a:lnTo>
                  <a:pt x="8656002" y="30115"/>
                </a:lnTo>
                <a:lnTo>
                  <a:pt x="8671613" y="62831"/>
                </a:lnTo>
                <a:lnTo>
                  <a:pt x="8677357" y="102941"/>
                </a:lnTo>
                <a:lnTo>
                  <a:pt x="8671613" y="143278"/>
                </a:lnTo>
                <a:lnTo>
                  <a:pt x="8656002" y="176409"/>
                </a:lnTo>
                <a:lnTo>
                  <a:pt x="8632959" y="198846"/>
                </a:lnTo>
                <a:lnTo>
                  <a:pt x="8604918" y="207100"/>
                </a:lnTo>
                <a:close/>
              </a:path>
            </a:pathLst>
          </a:custGeom>
          <a:solidFill>
            <a:srgbClr val="162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843</Words>
  <Application>Microsoft Office PowerPoint</Application>
  <PresentationFormat>Custom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Office Theme</vt:lpstr>
      <vt:lpstr>PowerPoint Presentation</vt:lpstr>
      <vt:lpstr>OUTLINE</vt:lpstr>
      <vt:lpstr>BACKGROUND BUSINESS UNDERSTANDING</vt:lpstr>
      <vt:lpstr>PowerPoint Presentation</vt:lpstr>
      <vt:lpstr>OVERVIEW &amp; EXPLORATORY  DATA ANALYSIS DATA UNDERSTANDING</vt:lpstr>
      <vt:lpstr>OVERVIEW</vt:lpstr>
      <vt:lpstr>EXPLORATORY DATA ANALYSIS</vt:lpstr>
      <vt:lpstr>EXPLORATORY DATA ANALYSIS</vt:lpstr>
      <vt:lpstr>DATA PREPROCESSING DATA PREPARATION</vt:lpstr>
      <vt:lpstr>Data Preprocessing Pipeline</vt:lpstr>
      <vt:lpstr>Data Preprocessing Pipeline</vt:lpstr>
      <vt:lpstr>MODELING &amp; EVALUATION MODEL DESIGN</vt:lpstr>
      <vt:lpstr>Modeling Pipeline</vt:lpstr>
      <vt:lpstr>Model Selection</vt:lpstr>
      <vt:lpstr>Model Selection</vt:lpstr>
      <vt:lpstr>Model Evaluation</vt:lpstr>
      <vt:lpstr>CONCLUSIONS &amp; SUGGESTIONS CLOSING</vt:lpstr>
      <vt:lpstr>CONCLUSIONS</vt:lpstr>
      <vt:lpstr>DATA SCIENCE WEEKEND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Farhan Tandia</cp:lastModifiedBy>
  <cp:revision>13</cp:revision>
  <dcterms:created xsi:type="dcterms:W3CDTF">2021-03-25T02:48:27Z</dcterms:created>
  <dcterms:modified xsi:type="dcterms:W3CDTF">2021-03-26T01:07:05Z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