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48"/>
  </p:notesMasterIdLst>
  <p:handoutMasterIdLst>
    <p:handoutMasterId r:id="rId49"/>
  </p:handoutMasterIdLst>
  <p:sldIdLst>
    <p:sldId id="256" r:id="rId2"/>
    <p:sldId id="257" r:id="rId3"/>
    <p:sldId id="450" r:id="rId4"/>
    <p:sldId id="671" r:id="rId5"/>
    <p:sldId id="694" r:id="rId6"/>
    <p:sldId id="695" r:id="rId7"/>
    <p:sldId id="718" r:id="rId8"/>
    <p:sldId id="719" r:id="rId9"/>
    <p:sldId id="720" r:id="rId10"/>
    <p:sldId id="721" r:id="rId11"/>
    <p:sldId id="722" r:id="rId12"/>
    <p:sldId id="723" r:id="rId13"/>
    <p:sldId id="724" r:id="rId14"/>
    <p:sldId id="725" r:id="rId15"/>
    <p:sldId id="726" r:id="rId16"/>
    <p:sldId id="727" r:id="rId17"/>
    <p:sldId id="728" r:id="rId18"/>
    <p:sldId id="729" r:id="rId19"/>
    <p:sldId id="730" r:id="rId20"/>
    <p:sldId id="731" r:id="rId21"/>
    <p:sldId id="732" r:id="rId22"/>
    <p:sldId id="733" r:id="rId23"/>
    <p:sldId id="734" r:id="rId24"/>
    <p:sldId id="735" r:id="rId25"/>
    <p:sldId id="736" r:id="rId26"/>
    <p:sldId id="737" r:id="rId27"/>
    <p:sldId id="738" r:id="rId28"/>
    <p:sldId id="739" r:id="rId29"/>
    <p:sldId id="740" r:id="rId30"/>
    <p:sldId id="741" r:id="rId31"/>
    <p:sldId id="451" r:id="rId32"/>
    <p:sldId id="742" r:id="rId33"/>
    <p:sldId id="743" r:id="rId34"/>
    <p:sldId id="642" r:id="rId35"/>
    <p:sldId id="744" r:id="rId36"/>
    <p:sldId id="745" r:id="rId37"/>
    <p:sldId id="746" r:id="rId38"/>
    <p:sldId id="747" r:id="rId39"/>
    <p:sldId id="748" r:id="rId40"/>
    <p:sldId id="750" r:id="rId41"/>
    <p:sldId id="751" r:id="rId42"/>
    <p:sldId id="686" r:id="rId43"/>
    <p:sldId id="752" r:id="rId44"/>
    <p:sldId id="753" r:id="rId45"/>
    <p:sldId id="754" r:id="rId46"/>
    <p:sldId id="755" r:id="rId4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50">
          <p15:clr>
            <a:srgbClr val="A4A3A4"/>
          </p15:clr>
        </p15:guide>
        <p15:guide id="2" pos="117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restes, Robert John" initials="KRJ" lastIdx="12" clrIdx="0">
    <p:extLst>
      <p:ext uri="{19B8F6BF-5375-455C-9EA6-DF929625EA0E}">
        <p15:presenceInfo xmlns:p15="http://schemas.microsoft.com/office/powerpoint/2012/main" userId="S::rjk39@pitt.edu::fa996a5b-b028-49c9-87fd-0320eed9553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852A"/>
    <a:srgbClr val="002B5E"/>
    <a:srgbClr val="16457F"/>
    <a:srgbClr val="003E7E"/>
    <a:srgbClr val="948151"/>
    <a:srgbClr val="76643E"/>
    <a:srgbClr val="C3C7D1"/>
    <a:srgbClr val="CDB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774" autoAdjust="0"/>
    <p:restoredTop sz="93069"/>
  </p:normalViewPr>
  <p:slideViewPr>
    <p:cSldViewPr snapToGrid="0">
      <p:cViewPr varScale="1">
        <p:scale>
          <a:sx n="124" d="100"/>
          <a:sy n="124" d="100"/>
        </p:scale>
        <p:origin x="752" y="168"/>
      </p:cViewPr>
      <p:guideLst>
        <p:guide orient="horz" pos="850"/>
        <p:guide pos="11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90D8E6BD-B977-4072-8A44-64254E85CEE1}" type="datetime1">
              <a:rPr lang="en-US" altLang="en-US"/>
              <a:pPr>
                <a:defRPr/>
              </a:pPr>
              <a:t>2/22/23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0CEB250-C698-45BC-AF73-D2A51B01156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F7038EB-C2C8-4210-A34E-8D32E4E1829A}" type="datetime1">
              <a:rPr lang="en-US" altLang="en-US"/>
              <a:pPr>
                <a:defRPr/>
              </a:pPr>
              <a:t>2/22/23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A8FD66A-47EB-4208-8B01-6747B4D658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8" charset="-128"/>
        <a:cs typeface="ＭＳ Ｐゴシック" pitchFamily="-108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8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8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8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8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Instructions for editing school and department titles: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>
                <a:ea typeface="ＭＳ Ｐゴシック" panose="020B0600070205080204" pitchFamily="34" charset="-128"/>
              </a:rPr>
              <a:t> Select from menu: View &gt; Master &gt; Slide Master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>
                <a:ea typeface="ＭＳ Ｐゴシック" panose="020B0600070205080204" pitchFamily="34" charset="-128"/>
              </a:rPr>
              <a:t> Click on each text area you wish to edit. Text will become editable.</a:t>
            </a: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4789BAA-B85C-479B-ACB0-95827EC21496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D604587-ABE2-415B-98D9-2B00C445B84A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</a:t>
            </a:fld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19 Oct 2009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924800" y="6299200"/>
            <a:ext cx="8382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292BF104-752E-43DB-B5A8-5854B9EDD7B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2294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19 Oct 2009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924800" y="6299200"/>
            <a:ext cx="8382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09904538-54CC-4686-B758-EA931BF056F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457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914400"/>
            <a:ext cx="20955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914400"/>
            <a:ext cx="6134100" cy="4953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19 Oct 2009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924800" y="6299200"/>
            <a:ext cx="8382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67573F3A-C808-4DA7-A391-EFD5CF62D32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05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19 Oct 2009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924800" y="6299200"/>
            <a:ext cx="8382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AE2DA157-8C99-4EEB-BB7F-8B39EDA50B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2522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19 Oct 2009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924800" y="6299200"/>
            <a:ext cx="8382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305D59C2-421F-44A4-B5F4-70E4536451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2842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981200"/>
            <a:ext cx="4114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114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19 Oct 2009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924800" y="6299200"/>
            <a:ext cx="8382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56D03984-476C-446D-9196-3CBAB30F18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8630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754" y="834475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754" y="209495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0754" y="2734712"/>
            <a:ext cx="4040188" cy="34903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8579" y="209495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8579" y="2734712"/>
            <a:ext cx="4041775" cy="34903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19 Oct 2009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924800" y="6299200"/>
            <a:ext cx="8382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93E6DF6B-A136-4170-A11A-BDE84C70FC7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3785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19 Oct 2009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924800" y="6299200"/>
            <a:ext cx="8382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DCE238ED-879C-471C-B8CD-E12AA108A3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4609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19 Oct 2009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924800" y="6299200"/>
            <a:ext cx="8382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040CBA24-4461-481D-8396-DFAFC9EC26C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1144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844" y="916445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6694" y="916446"/>
            <a:ext cx="5111750" cy="504861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8844" y="2078495"/>
            <a:ext cx="3008313" cy="40462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19 Oct 2009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924800" y="6299200"/>
            <a:ext cx="8382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CF164E2B-51FB-4D00-98BA-2A9392597E0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0485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935845"/>
            <a:ext cx="5486400" cy="379172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19 Oct 2009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924800" y="6299200"/>
            <a:ext cx="8382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F6A0F316-112E-449A-9824-305BB4F5FEA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9840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powerpoint-C sub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91376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49300" y="914400"/>
            <a:ext cx="7924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49300" y="1981200"/>
            <a:ext cx="79248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on text regions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315200" y="62992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900">
                <a:solidFill>
                  <a:srgbClr val="002B5E"/>
                </a:solidFill>
                <a:latin typeface="Georgia" pitchFamily="-112" charset="0"/>
                <a:ea typeface="ＭＳ Ｐゴシック" pitchFamily="-112" charset="-128"/>
              </a:defRPr>
            </a:lvl1pPr>
          </a:lstStyle>
          <a:p>
            <a:pPr>
              <a:defRPr/>
            </a:pPr>
            <a:r>
              <a:rPr lang="en-US"/>
              <a:t>19 Oct 2009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49300" y="6299200"/>
            <a:ext cx="6223000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rgbClr val="002B5E"/>
                </a:solidFill>
                <a:latin typeface="Georgia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05" r:id="rId1"/>
    <p:sldLayoutId id="2147484706" r:id="rId2"/>
    <p:sldLayoutId id="2147484707" r:id="rId3"/>
    <p:sldLayoutId id="2147484708" r:id="rId4"/>
    <p:sldLayoutId id="2147484709" r:id="rId5"/>
    <p:sldLayoutId id="2147484710" r:id="rId6"/>
    <p:sldLayoutId id="2147484711" r:id="rId7"/>
    <p:sldLayoutId id="2147484712" r:id="rId8"/>
    <p:sldLayoutId id="2147484713" r:id="rId9"/>
    <p:sldLayoutId id="2147484714" r:id="rId10"/>
    <p:sldLayoutId id="2147484715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94815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948151"/>
          </a:solidFill>
          <a:latin typeface="Georgia" pitchFamily="-108" charset="0"/>
          <a:ea typeface="ＭＳ Ｐゴシック" pitchFamily="-108" charset="-128"/>
          <a:cs typeface="ＭＳ Ｐゴシック" pitchFamily="-108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948151"/>
          </a:solidFill>
          <a:latin typeface="Georgia" pitchFamily="-108" charset="0"/>
          <a:ea typeface="ＭＳ Ｐゴシック" pitchFamily="-108" charset="-128"/>
          <a:cs typeface="ＭＳ Ｐゴシック" pitchFamily="-108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948151"/>
          </a:solidFill>
          <a:latin typeface="Georgia" pitchFamily="-108" charset="0"/>
          <a:ea typeface="ＭＳ Ｐゴシック" pitchFamily="-108" charset="-128"/>
          <a:cs typeface="ＭＳ Ｐゴシック" pitchFamily="-108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948151"/>
          </a:solidFill>
          <a:latin typeface="Georgia" pitchFamily="-108" charset="0"/>
          <a:ea typeface="ＭＳ Ｐゴシック" pitchFamily="-108" charset="-128"/>
          <a:cs typeface="ＭＳ Ｐゴシック" pitchFamily="-108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003E7E"/>
          </a:solidFill>
          <a:latin typeface="Georgia" pitchFamily="-108" charset="0"/>
          <a:ea typeface="ＭＳ Ｐゴシック" pitchFamily="-108" charset="-128"/>
          <a:cs typeface="ＭＳ Ｐゴシック" pitchFamily="-108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003E7E"/>
          </a:solidFill>
          <a:latin typeface="Georgia" pitchFamily="-108" charset="0"/>
          <a:ea typeface="ＭＳ Ｐゴシック" pitchFamily="-108" charset="-128"/>
          <a:cs typeface="ＭＳ Ｐゴシック" pitchFamily="-108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003E7E"/>
          </a:solidFill>
          <a:latin typeface="Georgia" pitchFamily="-108" charset="0"/>
          <a:ea typeface="ＭＳ Ｐゴシック" pitchFamily="-108" charset="-128"/>
          <a:cs typeface="ＭＳ Ｐゴシック" pitchFamily="-108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003E7E"/>
          </a:solidFill>
          <a:latin typeface="Georgia" pitchFamily="-108" charset="0"/>
          <a:ea typeface="ＭＳ Ｐゴシック" pitchFamily="-108" charset="-128"/>
          <a:cs typeface="ＭＳ Ｐゴシック" pitchFamily="-108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ts val="600"/>
        </a:spcAft>
        <a:buClr>
          <a:srgbClr val="000000"/>
        </a:buClr>
        <a:buChar char="•"/>
        <a:defRPr sz="3200">
          <a:solidFill>
            <a:srgbClr val="002B5E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ts val="1200"/>
        </a:spcAft>
        <a:buClr>
          <a:srgbClr val="000000"/>
        </a:buClr>
        <a:buChar char="–"/>
        <a:defRPr sz="2800">
          <a:solidFill>
            <a:srgbClr val="002B5E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ts val="1200"/>
        </a:spcAft>
        <a:buClr>
          <a:srgbClr val="000000"/>
        </a:buClr>
        <a:buChar char="•"/>
        <a:defRPr sz="2400">
          <a:solidFill>
            <a:srgbClr val="002B5E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ts val="1200"/>
        </a:spcAft>
        <a:buClr>
          <a:srgbClr val="000000"/>
        </a:buClr>
        <a:buChar char="–"/>
        <a:defRPr sz="2000">
          <a:solidFill>
            <a:srgbClr val="002B5E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ts val="1200"/>
        </a:spcAft>
        <a:buClr>
          <a:srgbClr val="000000"/>
        </a:buClr>
        <a:buChar char="»"/>
        <a:defRPr sz="2000">
          <a:solidFill>
            <a:srgbClr val="002B5E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3E7E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3E7E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3E7E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3E7E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7" descr="title-slid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Rectangle 2"/>
          <p:cNvSpPr txBox="1">
            <a:spLocks noChangeArrowheads="1"/>
          </p:cNvSpPr>
          <p:nvPr/>
        </p:nvSpPr>
        <p:spPr bwMode="auto">
          <a:xfrm>
            <a:off x="142875" y="1658938"/>
            <a:ext cx="5846763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 sz="30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30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ECE 0302: Data Structures and Algorithms </a:t>
            </a:r>
            <a:br>
              <a:rPr lang="en-US" altLang="en-US" sz="3000" b="1" dirty="0">
                <a:solidFill>
                  <a:schemeClr val="bg1"/>
                </a:solidFill>
                <a:latin typeface="Times New Roman" panose="02020603050405020304" pitchFamily="18" charset="0"/>
              </a:rPr>
            </a:br>
            <a:endParaRPr lang="en-US" altLang="en-US" sz="3000" b="1" dirty="0">
              <a:solidFill>
                <a:schemeClr val="bg1"/>
              </a:solidFill>
            </a:endParaRP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2875" y="2333625"/>
            <a:ext cx="5846763" cy="838200"/>
          </a:xfrm>
        </p:spPr>
        <p:txBody>
          <a:bodyPr/>
          <a:lstStyle/>
          <a:p>
            <a:pPr algn="l" eaLnBrk="1" hangingPunct="1">
              <a:spcAft>
                <a:spcPct val="0"/>
              </a:spcAft>
            </a:pPr>
            <a:r>
              <a:rPr lang="en-US" altLang="en-US" sz="2800" dirty="0">
                <a:solidFill>
                  <a:srgbClr val="CCCC90"/>
                </a:solidFill>
                <a:latin typeface="Times New Roman" panose="02020603050405020304" pitchFamily="18" charset="0"/>
              </a:rPr>
              <a:t>Midterm Review</a:t>
            </a:r>
            <a:endParaRPr lang="en-US" altLang="en-US" sz="2400" dirty="0">
              <a:solidFill>
                <a:srgbClr val="CCCC90"/>
              </a:solidFill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9BED395-81A0-2F40-A068-0CA05BE652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056" y="3277414"/>
            <a:ext cx="5486400" cy="207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en-US" sz="1900" dirty="0">
                <a:solidFill>
                  <a:srgbClr val="CCCC90"/>
                </a:solidFill>
                <a:latin typeface="Times New Roman" panose="02020603050405020304" pitchFamily="18" charset="0"/>
              </a:rPr>
              <a:t>Azime Can-Cimino</a:t>
            </a:r>
          </a:p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en-US" sz="1900" dirty="0">
                <a:solidFill>
                  <a:srgbClr val="CCCC90"/>
                </a:solidFill>
                <a:latin typeface="Times New Roman" panose="02020603050405020304" pitchFamily="18" charset="0"/>
              </a:rPr>
              <a:t>University of Pittsburgh</a:t>
            </a:r>
          </a:p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en-US" sz="1900" dirty="0">
                <a:solidFill>
                  <a:srgbClr val="CCCC90"/>
                </a:solidFill>
                <a:latin typeface="Times New Roman" panose="02020603050405020304" pitchFamily="18" charset="0"/>
              </a:rPr>
              <a:t>Swanson School of Engineering</a:t>
            </a:r>
          </a:p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en-US" sz="1900" dirty="0">
                <a:solidFill>
                  <a:srgbClr val="CCCC90"/>
                </a:solidFill>
                <a:latin typeface="Times New Roman" panose="02020603050405020304" pitchFamily="18" charset="0"/>
              </a:rPr>
              <a:t>Department of Electrical and Computer Engineering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Box 5"/>
          <p:cNvSpPr txBox="1">
            <a:spLocks noChangeArrowheads="1"/>
          </p:cNvSpPr>
          <p:nvPr/>
        </p:nvSpPr>
        <p:spPr bwMode="auto">
          <a:xfrm>
            <a:off x="3684588" y="134938"/>
            <a:ext cx="5197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400" b="1" dirty="0">
                <a:latin typeface="Times New Roman" panose="02020603050405020304" pitchFamily="18" charset="0"/>
              </a:rPr>
              <a:t>Module #1</a:t>
            </a:r>
          </a:p>
        </p:txBody>
      </p:sp>
      <p:sp>
        <p:nvSpPr>
          <p:cNvPr id="29699" name="Slide Number Placeholder 1"/>
          <p:cNvSpPr>
            <a:spLocks noGrp="1"/>
          </p:cNvSpPr>
          <p:nvPr>
            <p:ph type="sldNum" sz="quarter" idx="12"/>
          </p:nvPr>
        </p:nvSpPr>
        <p:spPr bwMode="auto">
          <a:xfrm>
            <a:off x="8305800" y="6400800"/>
            <a:ext cx="8382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DCAC5ACD-FF25-4D73-81C0-4C80801835DF}" type="slidenum">
              <a:rPr lang="en-US" altLang="en-US" sz="2400" smtClean="0">
                <a:solidFill>
                  <a:schemeClr val="tx1"/>
                </a:solidFill>
                <a:latin typeface="Arial" panose="020B0604020202020204" pitchFamily="34" charset="0"/>
              </a:rPr>
              <a:pPr algn="r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10</a:t>
            </a:fld>
            <a:endParaRPr lang="en-US" altLang="en-US" sz="2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9700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 sz="2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4912" y="800757"/>
            <a:ext cx="16049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kern="0" dirty="0">
                <a:solidFill>
                  <a:srgbClr val="948151"/>
                </a:solidFill>
                <a:ea typeface="ＭＳ Ｐゴシック"/>
              </a:rPr>
              <a:t>Chapter 9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EF05C1A-8C7E-E542-A71D-403A995B18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9512"/>
            <a:ext cx="1020332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3C4947-E5C5-7641-A1DE-AC05D878FBC9}"/>
              </a:ext>
            </a:extLst>
          </p:cNvPr>
          <p:cNvSpPr/>
          <p:nvPr/>
        </p:nvSpPr>
        <p:spPr>
          <a:xfrm>
            <a:off x="528637" y="1447088"/>
            <a:ext cx="752951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kern="0" dirty="0">
                <a:cs typeface="Arial" panose="020B0604020202020204" pitchFamily="34" charset="0"/>
              </a:rPr>
              <a:t>7.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/>
              <a:t> A pointer variable whose sole purpose is to locate the first node in a linked list is called ______.</a:t>
            </a:r>
          </a:p>
          <a:p>
            <a:endParaRPr lang="en-US" sz="3600" dirty="0"/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the list’s top</a:t>
            </a:r>
            <a:endParaRPr lang="en-US" sz="3600" dirty="0"/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the node’s link</a:t>
            </a:r>
            <a:endParaRPr lang="en-US" sz="3600" dirty="0"/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the list’s link</a:t>
            </a:r>
            <a:endParaRPr lang="en-US" sz="3600" dirty="0"/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the list’s head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86266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Box 5"/>
          <p:cNvSpPr txBox="1">
            <a:spLocks noChangeArrowheads="1"/>
          </p:cNvSpPr>
          <p:nvPr/>
        </p:nvSpPr>
        <p:spPr bwMode="auto">
          <a:xfrm>
            <a:off x="3684588" y="134938"/>
            <a:ext cx="5197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400" b="1" dirty="0">
                <a:latin typeface="Times New Roman" panose="02020603050405020304" pitchFamily="18" charset="0"/>
              </a:rPr>
              <a:t>Module #1</a:t>
            </a:r>
          </a:p>
        </p:txBody>
      </p:sp>
      <p:sp>
        <p:nvSpPr>
          <p:cNvPr id="29699" name="Slide Number Placeholder 1"/>
          <p:cNvSpPr>
            <a:spLocks noGrp="1"/>
          </p:cNvSpPr>
          <p:nvPr>
            <p:ph type="sldNum" sz="quarter" idx="12"/>
          </p:nvPr>
        </p:nvSpPr>
        <p:spPr bwMode="auto">
          <a:xfrm>
            <a:off x="8305800" y="6400800"/>
            <a:ext cx="8382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DCAC5ACD-FF25-4D73-81C0-4C80801835DF}" type="slidenum">
              <a:rPr lang="en-US" altLang="en-US" sz="2400" smtClean="0">
                <a:solidFill>
                  <a:schemeClr val="tx1"/>
                </a:solidFill>
                <a:latin typeface="Arial" panose="020B0604020202020204" pitchFamily="34" charset="0"/>
              </a:rPr>
              <a:pPr algn="r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11</a:t>
            </a:fld>
            <a:endParaRPr lang="en-US" altLang="en-US" sz="2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9700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 sz="2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4912" y="800757"/>
            <a:ext cx="16049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kern="0" dirty="0">
                <a:solidFill>
                  <a:srgbClr val="948151"/>
                </a:solidFill>
                <a:ea typeface="ＭＳ Ｐゴシック"/>
              </a:rPr>
              <a:t>Chapter 9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EF05C1A-8C7E-E542-A71D-403A995B18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9512"/>
            <a:ext cx="1020332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3C4947-E5C5-7641-A1DE-AC05D878FBC9}"/>
              </a:ext>
            </a:extLst>
          </p:cNvPr>
          <p:cNvSpPr/>
          <p:nvPr/>
        </p:nvSpPr>
        <p:spPr>
          <a:xfrm>
            <a:off x="528637" y="1447088"/>
            <a:ext cx="7529513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kern="0" dirty="0">
                <a:cs typeface="Arial" panose="020B0604020202020204" pitchFamily="34" charset="0"/>
              </a:rPr>
              <a:t>8.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/>
              <a:t>   To remove a node N from a linear linked list, you will need to ______.</a:t>
            </a:r>
          </a:p>
          <a:p>
            <a:pPr marL="742950" indent="-742950">
              <a:buFont typeface="+mj-lt"/>
              <a:buAutoNum type="alphaLcParenR"/>
            </a:pPr>
            <a:endParaRPr lang="en-US" sz="3600" dirty="0"/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set the pointer next in the node that precedes N to point to the node that follows N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set the pointer next in the node that precedes N to point to N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set the pointer next in the node that follows N to point to the node that precedes N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set the pointer next in N to point to the node that follows N</a:t>
            </a:r>
          </a:p>
        </p:txBody>
      </p:sp>
    </p:spTree>
    <p:extLst>
      <p:ext uri="{BB962C8B-B14F-4D97-AF65-F5344CB8AC3E}">
        <p14:creationId xmlns:p14="http://schemas.microsoft.com/office/powerpoint/2010/main" val="2596978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Box 5"/>
          <p:cNvSpPr txBox="1">
            <a:spLocks noChangeArrowheads="1"/>
          </p:cNvSpPr>
          <p:nvPr/>
        </p:nvSpPr>
        <p:spPr bwMode="auto">
          <a:xfrm>
            <a:off x="3684588" y="134938"/>
            <a:ext cx="5197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400" b="1" dirty="0">
                <a:latin typeface="Times New Roman" panose="02020603050405020304" pitchFamily="18" charset="0"/>
              </a:rPr>
              <a:t>Module #1</a:t>
            </a:r>
          </a:p>
        </p:txBody>
      </p:sp>
      <p:sp>
        <p:nvSpPr>
          <p:cNvPr id="29699" name="Slide Number Placeholder 1"/>
          <p:cNvSpPr>
            <a:spLocks noGrp="1"/>
          </p:cNvSpPr>
          <p:nvPr>
            <p:ph type="sldNum" sz="quarter" idx="12"/>
          </p:nvPr>
        </p:nvSpPr>
        <p:spPr bwMode="auto">
          <a:xfrm>
            <a:off x="8305800" y="6400800"/>
            <a:ext cx="8382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DCAC5ACD-FF25-4D73-81C0-4C80801835DF}" type="slidenum">
              <a:rPr lang="en-US" altLang="en-US" sz="2400" smtClean="0">
                <a:solidFill>
                  <a:schemeClr val="tx1"/>
                </a:solidFill>
                <a:latin typeface="Arial" panose="020B0604020202020204" pitchFamily="34" charset="0"/>
              </a:rPr>
              <a:pPr algn="r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12</a:t>
            </a:fld>
            <a:endParaRPr lang="en-US" altLang="en-US" sz="2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9700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 sz="2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4912" y="800757"/>
            <a:ext cx="16049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kern="0" dirty="0">
                <a:solidFill>
                  <a:srgbClr val="948151"/>
                </a:solidFill>
                <a:ea typeface="ＭＳ Ｐゴシック"/>
              </a:rPr>
              <a:t>Chapter 9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EF05C1A-8C7E-E542-A71D-403A995B18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9512"/>
            <a:ext cx="1020332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3C4947-E5C5-7641-A1DE-AC05D878FBC9}"/>
              </a:ext>
            </a:extLst>
          </p:cNvPr>
          <p:cNvSpPr/>
          <p:nvPr/>
        </p:nvSpPr>
        <p:spPr>
          <a:xfrm>
            <a:off x="776287" y="2404351"/>
            <a:ext cx="7529513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kern="0" dirty="0">
                <a:cs typeface="Arial" panose="020B0604020202020204" pitchFamily="34" charset="0"/>
              </a:rPr>
              <a:t>9.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/>
              <a:t> What list operation does this depict? </a:t>
            </a:r>
          </a:p>
          <a:p>
            <a:endParaRPr lang="en-US" sz="3600" dirty="0"/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deleting an item in the list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inserting an item in the list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expanding the array to make it larger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counting the number of items in the list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5B887E-D768-FA45-A4B2-292BE81EE94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725" y="1365131"/>
            <a:ext cx="6886575" cy="10392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82198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Box 5"/>
          <p:cNvSpPr txBox="1">
            <a:spLocks noChangeArrowheads="1"/>
          </p:cNvSpPr>
          <p:nvPr/>
        </p:nvSpPr>
        <p:spPr bwMode="auto">
          <a:xfrm>
            <a:off x="3684588" y="134938"/>
            <a:ext cx="5197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400" b="1" dirty="0">
                <a:latin typeface="Times New Roman" panose="02020603050405020304" pitchFamily="18" charset="0"/>
              </a:rPr>
              <a:t>Module #1</a:t>
            </a:r>
          </a:p>
        </p:txBody>
      </p:sp>
      <p:sp>
        <p:nvSpPr>
          <p:cNvPr id="29699" name="Slide Number Placeholder 1"/>
          <p:cNvSpPr>
            <a:spLocks noGrp="1"/>
          </p:cNvSpPr>
          <p:nvPr>
            <p:ph type="sldNum" sz="quarter" idx="12"/>
          </p:nvPr>
        </p:nvSpPr>
        <p:spPr bwMode="auto">
          <a:xfrm>
            <a:off x="8305800" y="6400800"/>
            <a:ext cx="8382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DCAC5ACD-FF25-4D73-81C0-4C80801835DF}" type="slidenum">
              <a:rPr lang="en-US" altLang="en-US" sz="2400" smtClean="0">
                <a:solidFill>
                  <a:schemeClr val="tx1"/>
                </a:solidFill>
                <a:latin typeface="Arial" panose="020B0604020202020204" pitchFamily="34" charset="0"/>
              </a:rPr>
              <a:pPr algn="r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13</a:t>
            </a:fld>
            <a:endParaRPr lang="en-US" altLang="en-US" sz="2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9700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 sz="2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4912" y="800757"/>
            <a:ext cx="16049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kern="0" dirty="0">
                <a:solidFill>
                  <a:srgbClr val="948151"/>
                </a:solidFill>
                <a:ea typeface="ＭＳ Ｐゴシック"/>
              </a:rPr>
              <a:t>Chapter 9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EF05C1A-8C7E-E542-A71D-403A995B18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9512"/>
            <a:ext cx="1020332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3C4947-E5C5-7641-A1DE-AC05D878FBC9}"/>
              </a:ext>
            </a:extLst>
          </p:cNvPr>
          <p:cNvSpPr/>
          <p:nvPr/>
        </p:nvSpPr>
        <p:spPr>
          <a:xfrm>
            <a:off x="528637" y="1447088"/>
            <a:ext cx="7529513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spcBef>
                <a:spcPts val="0"/>
              </a:spcBef>
              <a:spcAft>
                <a:spcPts val="0"/>
              </a:spcAft>
              <a:tabLst>
                <a:tab pos="228600" algn="l"/>
              </a:tabLst>
            </a:pPr>
            <a:r>
              <a:rPr lang="en-US" kern="0" dirty="0">
                <a:cs typeface="Arial" panose="020B0604020202020204" pitchFamily="34" charset="0"/>
              </a:rPr>
              <a:t>10.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/>
              <a:t>   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a typeface="Times New Roman" panose="02020603050405020304" pitchFamily="18" charset="0"/>
                <a:cs typeface="Arial" panose="020B0604020202020204" pitchFamily="34" charset="0"/>
              </a:rPr>
              <a:t>Given the following pseudocode logic:</a:t>
            </a:r>
            <a:endParaRPr lang="en-US" sz="3600" dirty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Courier New" panose="02070309020205020404" pitchFamily="49" charset="0"/>
                <a:ea typeface="Times New Roman" panose="02020603050405020304" pitchFamily="18" charset="0"/>
              </a:rPr>
              <a:t>if ( the insertion position is 1 )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45720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Courier New" panose="02070309020205020404" pitchFamily="49" charset="0"/>
                <a:ea typeface="Times New Roman" panose="02020603050405020304" pitchFamily="18" charset="0"/>
              </a:rPr>
              <a:t>Add the new node to the beginning of the chain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Courier New" panose="02070309020205020404" pitchFamily="49" charset="0"/>
                <a:ea typeface="Times New Roman" panose="02020603050405020304" pitchFamily="18" charset="0"/>
              </a:rPr>
              <a:t>else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45720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Courier New" panose="02070309020205020404" pitchFamily="49" charset="0"/>
                <a:ea typeface="Times New Roman" panose="02020603050405020304" pitchFamily="18" charset="0"/>
              </a:rPr>
              <a:t>Ignore the first node and add the new node to the rest of the chain</a:t>
            </a:r>
          </a:p>
          <a:p>
            <a:pPr marL="0" marR="0" indent="457200"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a typeface="Times New Roman" panose="02020603050405020304" pitchFamily="18" charset="0"/>
                <a:cs typeface="Arial" panose="020B0604020202020204" pitchFamily="34" charset="0"/>
              </a:rPr>
              <a:t>What does this describe?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3600" dirty="0"/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recursive addition of a node to the list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iterative addition of a node to the list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addition of a node to the beginning of the list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adding a node to the end of the list</a:t>
            </a:r>
          </a:p>
        </p:txBody>
      </p:sp>
    </p:spTree>
    <p:extLst>
      <p:ext uri="{BB962C8B-B14F-4D97-AF65-F5344CB8AC3E}">
        <p14:creationId xmlns:p14="http://schemas.microsoft.com/office/powerpoint/2010/main" val="4157979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Box 5"/>
          <p:cNvSpPr txBox="1">
            <a:spLocks noChangeArrowheads="1"/>
          </p:cNvSpPr>
          <p:nvPr/>
        </p:nvSpPr>
        <p:spPr bwMode="auto">
          <a:xfrm>
            <a:off x="3684588" y="134938"/>
            <a:ext cx="5197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400" b="1" dirty="0">
                <a:latin typeface="Times New Roman" panose="02020603050405020304" pitchFamily="18" charset="0"/>
              </a:rPr>
              <a:t>Module #1</a:t>
            </a:r>
          </a:p>
        </p:txBody>
      </p:sp>
      <p:sp>
        <p:nvSpPr>
          <p:cNvPr id="29699" name="Slide Number Placeholder 1"/>
          <p:cNvSpPr>
            <a:spLocks noGrp="1"/>
          </p:cNvSpPr>
          <p:nvPr>
            <p:ph type="sldNum" sz="quarter" idx="12"/>
          </p:nvPr>
        </p:nvSpPr>
        <p:spPr bwMode="auto">
          <a:xfrm>
            <a:off x="8305800" y="6400800"/>
            <a:ext cx="8382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DCAC5ACD-FF25-4D73-81C0-4C80801835DF}" type="slidenum">
              <a:rPr lang="en-US" altLang="en-US" sz="2400" smtClean="0">
                <a:solidFill>
                  <a:schemeClr val="tx1"/>
                </a:solidFill>
                <a:latin typeface="Arial" panose="020B0604020202020204" pitchFamily="34" charset="0"/>
              </a:rPr>
              <a:pPr algn="r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14</a:t>
            </a:fld>
            <a:endParaRPr lang="en-US" altLang="en-US" sz="2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9700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 sz="2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4912" y="800757"/>
            <a:ext cx="16049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kern="0" dirty="0">
                <a:solidFill>
                  <a:srgbClr val="948151"/>
                </a:solidFill>
                <a:ea typeface="ＭＳ Ｐゴシック"/>
              </a:rPr>
              <a:t>Chapter 7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EF05C1A-8C7E-E542-A71D-403A995B18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9512"/>
            <a:ext cx="1020332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3C4947-E5C5-7641-A1DE-AC05D878FBC9}"/>
              </a:ext>
            </a:extLst>
          </p:cNvPr>
          <p:cNvSpPr/>
          <p:nvPr/>
        </p:nvSpPr>
        <p:spPr>
          <a:xfrm>
            <a:off x="528637" y="1447088"/>
            <a:ext cx="752951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kern="0" dirty="0">
                <a:cs typeface="Arial" panose="020B0604020202020204" pitchFamily="34" charset="0"/>
              </a:rPr>
              <a:t>11.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/>
              <a:t>  When is an array based implementation of the ADT stack </a:t>
            </a:r>
            <a:r>
              <a:rPr lang="en-US" i="1" dirty="0"/>
              <a:t>not</a:t>
            </a:r>
            <a:r>
              <a:rPr lang="en-US" dirty="0"/>
              <a:t> a better choice?</a:t>
            </a:r>
          </a:p>
          <a:p>
            <a:endParaRPr lang="en-US" sz="3600" dirty="0"/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the stack can be large, but often is not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the stack does not exceed the fixed size of the array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the stack is most always right around 80 characters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the stack represents the number of students in a typical class</a:t>
            </a:r>
          </a:p>
        </p:txBody>
      </p:sp>
    </p:spTree>
    <p:extLst>
      <p:ext uri="{BB962C8B-B14F-4D97-AF65-F5344CB8AC3E}">
        <p14:creationId xmlns:p14="http://schemas.microsoft.com/office/powerpoint/2010/main" val="544270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Box 5"/>
          <p:cNvSpPr txBox="1">
            <a:spLocks noChangeArrowheads="1"/>
          </p:cNvSpPr>
          <p:nvPr/>
        </p:nvSpPr>
        <p:spPr bwMode="auto">
          <a:xfrm>
            <a:off x="3684588" y="134938"/>
            <a:ext cx="5197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400" b="1" dirty="0">
                <a:latin typeface="Times New Roman" panose="02020603050405020304" pitchFamily="18" charset="0"/>
              </a:rPr>
              <a:t>Module #1</a:t>
            </a:r>
          </a:p>
        </p:txBody>
      </p:sp>
      <p:sp>
        <p:nvSpPr>
          <p:cNvPr id="29699" name="Slide Number Placeholder 1"/>
          <p:cNvSpPr>
            <a:spLocks noGrp="1"/>
          </p:cNvSpPr>
          <p:nvPr>
            <p:ph type="sldNum" sz="quarter" idx="12"/>
          </p:nvPr>
        </p:nvSpPr>
        <p:spPr bwMode="auto">
          <a:xfrm>
            <a:off x="8305800" y="6400800"/>
            <a:ext cx="8382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DCAC5ACD-FF25-4D73-81C0-4C80801835DF}" type="slidenum">
              <a:rPr lang="en-US" altLang="en-US" sz="2400" smtClean="0">
                <a:solidFill>
                  <a:schemeClr val="tx1"/>
                </a:solidFill>
                <a:latin typeface="Arial" panose="020B0604020202020204" pitchFamily="34" charset="0"/>
              </a:rPr>
              <a:pPr algn="r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15</a:t>
            </a:fld>
            <a:endParaRPr lang="en-US" altLang="en-US" sz="2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9700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 sz="2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4912" y="800757"/>
            <a:ext cx="16049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kern="0" dirty="0">
                <a:solidFill>
                  <a:srgbClr val="948151"/>
                </a:solidFill>
                <a:ea typeface="ＭＳ Ｐゴシック"/>
              </a:rPr>
              <a:t>Chapter 7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EF05C1A-8C7E-E542-A71D-403A995B18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9512"/>
            <a:ext cx="1020332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3C4947-E5C5-7641-A1DE-AC05D878FBC9}"/>
              </a:ext>
            </a:extLst>
          </p:cNvPr>
          <p:cNvSpPr/>
          <p:nvPr/>
        </p:nvSpPr>
        <p:spPr>
          <a:xfrm>
            <a:off x="528637" y="1447088"/>
            <a:ext cx="752951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kern="0" dirty="0">
                <a:cs typeface="Arial" panose="020B0604020202020204" pitchFamily="34" charset="0"/>
              </a:rPr>
              <a:t>12.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/>
              <a:t>  Given the following code: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Courier New" panose="02070309020205020404" pitchFamily="49" charset="0"/>
                <a:ea typeface="Times New Roman" panose="02020603050405020304" pitchFamily="18" charset="0"/>
              </a:rPr>
              <a:t>template &lt; class ItemType&gt;</a:t>
            </a:r>
            <a:endParaRPr lang="en-US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Courier New" panose="02070309020205020404" pitchFamily="49" charset="0"/>
                <a:ea typeface="Times New Roman" panose="02020603050405020304" pitchFamily="18" charset="0"/>
              </a:rPr>
              <a:t>ItemType </a:t>
            </a:r>
            <a:r>
              <a:rPr lang="en-US" sz="1800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ArrayStack</a:t>
            </a:r>
            <a:r>
              <a:rPr lang="en-US" sz="1800" dirty="0">
                <a:latin typeface="Courier New" panose="02070309020205020404" pitchFamily="49" charset="0"/>
                <a:ea typeface="Times New Roman" panose="02020603050405020304" pitchFamily="18" charset="0"/>
              </a:rPr>
              <a:t>&lt;ItemType&gt;::</a:t>
            </a:r>
            <a:r>
              <a:rPr lang="en-US" sz="1800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doSomething</a:t>
            </a:r>
            <a:r>
              <a:rPr lang="en-US" sz="1800" dirty="0">
                <a:latin typeface="Courier New" panose="02070309020205020404" pitchFamily="49" charset="0"/>
                <a:ea typeface="Times New Roman" panose="02020603050405020304" pitchFamily="18" charset="0"/>
              </a:rPr>
              <a:t>() const</a:t>
            </a:r>
            <a:endParaRPr lang="en-US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Courier New" panose="02070309020205020404" pitchFamily="49" charset="0"/>
                <a:ea typeface="Times New Roman" panose="02020603050405020304" pitchFamily="18" charset="0"/>
              </a:rPr>
              <a:t>{</a:t>
            </a:r>
            <a:endParaRPr lang="en-US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45720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Courier New" panose="02070309020205020404" pitchFamily="49" charset="0"/>
                <a:ea typeface="Times New Roman" panose="02020603050405020304" pitchFamily="18" charset="0"/>
              </a:rPr>
              <a:t>assert (!</a:t>
            </a:r>
            <a:r>
              <a:rPr lang="en-US" sz="1800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isEmpty</a:t>
            </a:r>
            <a:r>
              <a:rPr lang="en-US" sz="1800" dirty="0">
                <a:latin typeface="Courier New" panose="02070309020205020404" pitchFamily="49" charset="0"/>
                <a:ea typeface="Times New Roman" panose="02020603050405020304" pitchFamily="18" charset="0"/>
              </a:rPr>
              <a:t>()); </a:t>
            </a:r>
            <a:endParaRPr lang="en-US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45720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Courier New" panose="02070309020205020404" pitchFamily="49" charset="0"/>
                <a:ea typeface="Times New Roman" panose="02020603050405020304" pitchFamily="18" charset="0"/>
              </a:rPr>
              <a:t>return items[top];</a:t>
            </a:r>
            <a:endParaRPr lang="en-US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Courier New" panose="02070309020205020404" pitchFamily="49" charset="0"/>
                <a:ea typeface="Times New Roman" panose="02020603050405020304" pitchFamily="18" charset="0"/>
              </a:rPr>
              <a:t>} </a:t>
            </a:r>
            <a:endParaRPr lang="en-US" sz="3600" dirty="0"/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a typeface="Times New Roman" panose="02020603050405020304" pitchFamily="18" charset="0"/>
                <a:cs typeface="Arial" panose="020B0604020202020204" pitchFamily="34" charset="0"/>
              </a:rPr>
              <a:t>What method is this?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3600" dirty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  <a:tabLst>
                <a:tab pos="685800" algn="l"/>
              </a:tabLst>
            </a:pPr>
            <a:r>
              <a:rPr lang="en-US" dirty="0">
                <a:ea typeface="Times New Roman" panose="02020603050405020304" pitchFamily="18" charset="0"/>
                <a:cs typeface="Arial" panose="020B0604020202020204" pitchFamily="34" charset="0"/>
              </a:rPr>
              <a:t>pop()</a:t>
            </a:r>
            <a:endParaRPr lang="en-US" sz="3600" dirty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  <a:tabLst>
                <a:tab pos="685800" algn="l"/>
              </a:tabLst>
            </a:pPr>
            <a:r>
              <a:rPr lang="en-US" dirty="0">
                <a:ea typeface="Times New Roman" panose="02020603050405020304" pitchFamily="18" charset="0"/>
                <a:cs typeface="Arial" panose="020B0604020202020204" pitchFamily="34" charset="0"/>
              </a:rPr>
              <a:t>peek()</a:t>
            </a:r>
            <a:endParaRPr lang="en-US" sz="3600" dirty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  <a:tabLst>
                <a:tab pos="685800" algn="l"/>
              </a:tabLst>
            </a:pPr>
            <a:r>
              <a:rPr lang="en-US" dirty="0">
                <a:ea typeface="Times New Roman" panose="02020603050405020304" pitchFamily="18" charset="0"/>
                <a:cs typeface="Arial" panose="020B0604020202020204" pitchFamily="34" charset="0"/>
              </a:rPr>
              <a:t>default constructor</a:t>
            </a:r>
            <a:endParaRPr lang="en-US" sz="3600" dirty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  <a:tabLst>
                <a:tab pos="685800" algn="l"/>
              </a:tabLst>
            </a:pPr>
            <a:r>
              <a:rPr lang="en-US" dirty="0">
                <a:ea typeface="Times New Roman" panose="02020603050405020304" pitchFamily="18" charset="0"/>
                <a:cs typeface="Arial" panose="020B0604020202020204" pitchFamily="34" charset="0"/>
              </a:rPr>
              <a:t>copy constructor</a:t>
            </a:r>
            <a:endParaRPr lang="en-US" sz="3600" dirty="0"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303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Box 5"/>
          <p:cNvSpPr txBox="1">
            <a:spLocks noChangeArrowheads="1"/>
          </p:cNvSpPr>
          <p:nvPr/>
        </p:nvSpPr>
        <p:spPr bwMode="auto">
          <a:xfrm>
            <a:off x="3684588" y="134938"/>
            <a:ext cx="5197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400" b="1" dirty="0">
                <a:latin typeface="Times New Roman" panose="02020603050405020304" pitchFamily="18" charset="0"/>
              </a:rPr>
              <a:t>Module #1</a:t>
            </a:r>
          </a:p>
        </p:txBody>
      </p:sp>
      <p:sp>
        <p:nvSpPr>
          <p:cNvPr id="29699" name="Slide Number Placeholder 1"/>
          <p:cNvSpPr>
            <a:spLocks noGrp="1"/>
          </p:cNvSpPr>
          <p:nvPr>
            <p:ph type="sldNum" sz="quarter" idx="12"/>
          </p:nvPr>
        </p:nvSpPr>
        <p:spPr bwMode="auto">
          <a:xfrm>
            <a:off x="8305800" y="6400800"/>
            <a:ext cx="8382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DCAC5ACD-FF25-4D73-81C0-4C80801835DF}" type="slidenum">
              <a:rPr lang="en-US" altLang="en-US" sz="2400" smtClean="0">
                <a:solidFill>
                  <a:schemeClr val="tx1"/>
                </a:solidFill>
                <a:latin typeface="Arial" panose="020B0604020202020204" pitchFamily="34" charset="0"/>
              </a:rPr>
              <a:pPr algn="r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16</a:t>
            </a:fld>
            <a:endParaRPr lang="en-US" altLang="en-US" sz="2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9700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 sz="2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4912" y="800757"/>
            <a:ext cx="16049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kern="0" dirty="0">
                <a:solidFill>
                  <a:srgbClr val="948151"/>
                </a:solidFill>
                <a:ea typeface="ＭＳ Ｐゴシック"/>
              </a:rPr>
              <a:t>Chapter 7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EF05C1A-8C7E-E542-A71D-403A995B18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9512"/>
            <a:ext cx="1020332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3C4947-E5C5-7641-A1DE-AC05D878FBC9}"/>
              </a:ext>
            </a:extLst>
          </p:cNvPr>
          <p:cNvSpPr/>
          <p:nvPr/>
        </p:nvSpPr>
        <p:spPr>
          <a:xfrm>
            <a:off x="528637" y="1447088"/>
            <a:ext cx="7529513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kern="0" dirty="0">
                <a:cs typeface="Arial" panose="020B0604020202020204" pitchFamily="34" charset="0"/>
              </a:rPr>
              <a:t>13.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/>
              <a:t>  Why would a stack be a poor choice for implementing an ADT bag?</a:t>
            </a:r>
          </a:p>
          <a:p>
            <a:endParaRPr lang="en-US" sz="3600" dirty="0"/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it might fill up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you couldn’t account for duplicates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you need to be able to look through all the elements in the bag, not just the top of the stack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actually, it would be a good choice</a:t>
            </a:r>
          </a:p>
        </p:txBody>
      </p:sp>
    </p:spTree>
    <p:extLst>
      <p:ext uri="{BB962C8B-B14F-4D97-AF65-F5344CB8AC3E}">
        <p14:creationId xmlns:p14="http://schemas.microsoft.com/office/powerpoint/2010/main" val="467623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Box 5"/>
          <p:cNvSpPr txBox="1">
            <a:spLocks noChangeArrowheads="1"/>
          </p:cNvSpPr>
          <p:nvPr/>
        </p:nvSpPr>
        <p:spPr bwMode="auto">
          <a:xfrm>
            <a:off x="3684588" y="134938"/>
            <a:ext cx="5197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400" b="1" dirty="0">
                <a:latin typeface="Times New Roman" panose="02020603050405020304" pitchFamily="18" charset="0"/>
              </a:rPr>
              <a:t>Module #1</a:t>
            </a:r>
          </a:p>
        </p:txBody>
      </p:sp>
      <p:sp>
        <p:nvSpPr>
          <p:cNvPr id="29699" name="Slide Number Placeholder 1"/>
          <p:cNvSpPr>
            <a:spLocks noGrp="1"/>
          </p:cNvSpPr>
          <p:nvPr>
            <p:ph type="sldNum" sz="quarter" idx="12"/>
          </p:nvPr>
        </p:nvSpPr>
        <p:spPr bwMode="auto">
          <a:xfrm>
            <a:off x="8305800" y="6400800"/>
            <a:ext cx="8382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DCAC5ACD-FF25-4D73-81C0-4C80801835DF}" type="slidenum">
              <a:rPr lang="en-US" altLang="en-US" sz="2400" smtClean="0">
                <a:solidFill>
                  <a:schemeClr val="tx1"/>
                </a:solidFill>
                <a:latin typeface="Arial" panose="020B0604020202020204" pitchFamily="34" charset="0"/>
              </a:rPr>
              <a:pPr algn="r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17</a:t>
            </a:fld>
            <a:endParaRPr lang="en-US" altLang="en-US" sz="2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9700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 sz="2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4912" y="800757"/>
            <a:ext cx="16049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kern="0" dirty="0">
                <a:solidFill>
                  <a:srgbClr val="948151"/>
                </a:solidFill>
                <a:ea typeface="ＭＳ Ｐゴシック"/>
              </a:rPr>
              <a:t>Chapter 7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EF05C1A-8C7E-E542-A71D-403A995B18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9512"/>
            <a:ext cx="1020332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3C4947-E5C5-7641-A1DE-AC05D878FBC9}"/>
              </a:ext>
            </a:extLst>
          </p:cNvPr>
          <p:cNvSpPr/>
          <p:nvPr/>
        </p:nvSpPr>
        <p:spPr>
          <a:xfrm>
            <a:off x="528637" y="1447088"/>
            <a:ext cx="75295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kern="0" dirty="0">
                <a:cs typeface="Arial" panose="020B0604020202020204" pitchFamily="34" charset="0"/>
              </a:rPr>
              <a:t>14.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/>
              <a:t>  Given this graphic of an array-based stack. </a:t>
            </a:r>
            <a:endParaRPr lang="en-US" sz="3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391B229-6F52-5F48-89A1-C77519B7B53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2494" y="2149303"/>
            <a:ext cx="5875655" cy="127969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FC764AE-609E-DC48-B9E1-0E09340571D2}"/>
              </a:ext>
            </a:extLst>
          </p:cNvPr>
          <p:cNvSpPr/>
          <p:nvPr/>
        </p:nvSpPr>
        <p:spPr>
          <a:xfrm>
            <a:off x="528638" y="3669550"/>
            <a:ext cx="835342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spcBef>
                <a:spcPts val="0"/>
              </a:spcBef>
              <a:spcAft>
                <a:spcPts val="0"/>
              </a:spcAft>
              <a:tabLst>
                <a:tab pos="2286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en-US" dirty="0">
                <a:ea typeface="Times New Roman" panose="02020603050405020304" pitchFamily="18" charset="0"/>
                <a:cs typeface="Arial" panose="020B0604020202020204" pitchFamily="34" charset="0"/>
              </a:rPr>
              <a:t> What would be returned by a call to the method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</a:rPr>
              <a:t>peek()</a:t>
            </a:r>
          </a:p>
          <a:p>
            <a:pPr marR="0" lvl="0">
              <a:spcBef>
                <a:spcPts val="0"/>
              </a:spcBef>
              <a:spcAft>
                <a:spcPts val="0"/>
              </a:spcAft>
              <a:tabLst>
                <a:tab pos="228600" algn="l"/>
              </a:tabLst>
            </a:pP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  <a:tabLst>
                <a:tab pos="685800" algn="l"/>
              </a:tabLst>
            </a:pPr>
            <a:r>
              <a:rPr lang="en-US" dirty="0">
                <a:ea typeface="Times New Roman" panose="02020603050405020304" pitchFamily="18" charset="0"/>
                <a:cs typeface="Arial" panose="020B0604020202020204" pitchFamily="34" charset="0"/>
              </a:rPr>
              <a:t> 2</a:t>
            </a:r>
            <a:endParaRPr lang="en-US" sz="3600" dirty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  <a:tabLst>
                <a:tab pos="685800" algn="l"/>
              </a:tabLst>
            </a:pPr>
            <a:r>
              <a:rPr lang="en-US" dirty="0">
                <a:ea typeface="Times New Roman" panose="02020603050405020304" pitchFamily="18" charset="0"/>
                <a:cs typeface="Arial" panose="020B0604020202020204" pitchFamily="34" charset="0"/>
              </a:rPr>
              <a:t> 10</a:t>
            </a:r>
            <a:endParaRPr lang="en-US" sz="3600" dirty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  <a:tabLst>
                <a:tab pos="685800" algn="l"/>
              </a:tabLst>
            </a:pPr>
            <a:r>
              <a:rPr lang="en-US" dirty="0">
                <a:ea typeface="Times New Roman" panose="02020603050405020304" pitchFamily="18" charset="0"/>
                <a:cs typeface="Arial" panose="020B0604020202020204" pitchFamily="34" charset="0"/>
              </a:rPr>
              <a:t> 20</a:t>
            </a:r>
            <a:endParaRPr lang="en-US" sz="3600" dirty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  <a:tabLst>
                <a:tab pos="685800" algn="l"/>
              </a:tabLst>
            </a:pPr>
            <a:r>
              <a:rPr lang="en-US" dirty="0">
                <a:ea typeface="Times New Roman" panose="02020603050405020304" pitchFamily="18" charset="0"/>
                <a:cs typeface="Arial" panose="020B0604020202020204" pitchFamily="34" charset="0"/>
              </a:rPr>
              <a:t> 30</a:t>
            </a:r>
            <a:endParaRPr lang="en-US" sz="3600" dirty="0"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2744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Box 5"/>
          <p:cNvSpPr txBox="1">
            <a:spLocks noChangeArrowheads="1"/>
          </p:cNvSpPr>
          <p:nvPr/>
        </p:nvSpPr>
        <p:spPr bwMode="auto">
          <a:xfrm>
            <a:off x="3684588" y="134938"/>
            <a:ext cx="5197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400" b="1" dirty="0">
                <a:latin typeface="Times New Roman" panose="02020603050405020304" pitchFamily="18" charset="0"/>
              </a:rPr>
              <a:t>Module #1</a:t>
            </a:r>
          </a:p>
        </p:txBody>
      </p:sp>
      <p:sp>
        <p:nvSpPr>
          <p:cNvPr id="29699" name="Slide Number Placeholder 1"/>
          <p:cNvSpPr>
            <a:spLocks noGrp="1"/>
          </p:cNvSpPr>
          <p:nvPr>
            <p:ph type="sldNum" sz="quarter" idx="12"/>
          </p:nvPr>
        </p:nvSpPr>
        <p:spPr bwMode="auto">
          <a:xfrm>
            <a:off x="8305800" y="6400800"/>
            <a:ext cx="8382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DCAC5ACD-FF25-4D73-81C0-4C80801835DF}" type="slidenum">
              <a:rPr lang="en-US" altLang="en-US" sz="2400" smtClean="0">
                <a:solidFill>
                  <a:schemeClr val="tx1"/>
                </a:solidFill>
                <a:latin typeface="Arial" panose="020B0604020202020204" pitchFamily="34" charset="0"/>
              </a:rPr>
              <a:pPr algn="r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18</a:t>
            </a:fld>
            <a:endParaRPr lang="en-US" altLang="en-US" sz="2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9700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 sz="2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4912" y="800757"/>
            <a:ext cx="16049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kern="0" dirty="0">
                <a:solidFill>
                  <a:srgbClr val="948151"/>
                </a:solidFill>
                <a:ea typeface="ＭＳ Ｐゴシック"/>
              </a:rPr>
              <a:t>Chapter 6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EF05C1A-8C7E-E542-A71D-403A995B18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9512"/>
            <a:ext cx="1020332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3C4947-E5C5-7641-A1DE-AC05D878FBC9}"/>
              </a:ext>
            </a:extLst>
          </p:cNvPr>
          <p:cNvSpPr/>
          <p:nvPr/>
        </p:nvSpPr>
        <p:spPr>
          <a:xfrm>
            <a:off x="528637" y="1447088"/>
            <a:ext cx="7529513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kern="0" dirty="0">
                <a:cs typeface="Arial" panose="020B0604020202020204" pitchFamily="34" charset="0"/>
              </a:rPr>
              <a:t>15.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/>
              <a:t>  What behavior does the ADT stack exhibit?</a:t>
            </a:r>
          </a:p>
          <a:p>
            <a:pPr lvl="0"/>
            <a:endParaRPr lang="en-US" sz="3600" dirty="0"/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first in, first out </a:t>
            </a:r>
            <a:endParaRPr lang="en-US" sz="3600" dirty="0"/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first in, never out</a:t>
            </a:r>
            <a:endParaRPr lang="en-US" sz="3600" dirty="0"/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last-in, first-out </a:t>
            </a:r>
            <a:endParaRPr lang="en-US" sz="3600" dirty="0"/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last in, last out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218097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Box 5"/>
          <p:cNvSpPr txBox="1">
            <a:spLocks noChangeArrowheads="1"/>
          </p:cNvSpPr>
          <p:nvPr/>
        </p:nvSpPr>
        <p:spPr bwMode="auto">
          <a:xfrm>
            <a:off x="3684588" y="134938"/>
            <a:ext cx="5197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400" b="1" dirty="0">
                <a:latin typeface="Times New Roman" panose="02020603050405020304" pitchFamily="18" charset="0"/>
              </a:rPr>
              <a:t>Module #1</a:t>
            </a:r>
          </a:p>
        </p:txBody>
      </p:sp>
      <p:sp>
        <p:nvSpPr>
          <p:cNvPr id="29699" name="Slide Number Placeholder 1"/>
          <p:cNvSpPr>
            <a:spLocks noGrp="1"/>
          </p:cNvSpPr>
          <p:nvPr>
            <p:ph type="sldNum" sz="quarter" idx="12"/>
          </p:nvPr>
        </p:nvSpPr>
        <p:spPr bwMode="auto">
          <a:xfrm>
            <a:off x="8305800" y="6400800"/>
            <a:ext cx="8382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DCAC5ACD-FF25-4D73-81C0-4C80801835DF}" type="slidenum">
              <a:rPr lang="en-US" altLang="en-US" sz="2400" smtClean="0">
                <a:solidFill>
                  <a:schemeClr val="tx1"/>
                </a:solidFill>
                <a:latin typeface="Arial" panose="020B0604020202020204" pitchFamily="34" charset="0"/>
              </a:rPr>
              <a:pPr algn="r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19</a:t>
            </a:fld>
            <a:endParaRPr lang="en-US" altLang="en-US" sz="2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9700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 sz="2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4912" y="800757"/>
            <a:ext cx="16049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kern="0" dirty="0">
                <a:solidFill>
                  <a:srgbClr val="948151"/>
                </a:solidFill>
                <a:ea typeface="ＭＳ Ｐゴシック"/>
              </a:rPr>
              <a:t>Chapter 6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EF05C1A-8C7E-E542-A71D-403A995B18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9512"/>
            <a:ext cx="1020332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3C4947-E5C5-7641-A1DE-AC05D878FBC9}"/>
              </a:ext>
            </a:extLst>
          </p:cNvPr>
          <p:cNvSpPr/>
          <p:nvPr/>
        </p:nvSpPr>
        <p:spPr>
          <a:xfrm>
            <a:off x="528637" y="1447088"/>
            <a:ext cx="752951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kern="0" dirty="0">
                <a:cs typeface="Arial" panose="020B0604020202020204" pitchFamily="34" charset="0"/>
              </a:rPr>
              <a:t>16.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/>
              <a:t>  Which of the following is the postfix form of the infix expression: (a + b) * c / d</a:t>
            </a:r>
          </a:p>
          <a:p>
            <a:pPr lvl="0"/>
            <a:endParaRPr lang="en-US" sz="3600" dirty="0"/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a b + c * d /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a b * c / d +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a + b * c / d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a b + c d * /</a:t>
            </a:r>
          </a:p>
        </p:txBody>
      </p:sp>
    </p:spTree>
    <p:extLst>
      <p:ext uri="{BB962C8B-B14F-4D97-AF65-F5344CB8AC3E}">
        <p14:creationId xmlns:p14="http://schemas.microsoft.com/office/powerpoint/2010/main" val="1550307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768350"/>
            <a:ext cx="8461375" cy="581025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</a:rPr>
              <a:t>Outline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179388" y="1350963"/>
            <a:ext cx="8702675" cy="5372099"/>
          </a:xfrm>
        </p:spPr>
        <p:txBody>
          <a:bodyPr/>
          <a:lstStyle/>
          <a:p>
            <a:r>
              <a:rPr lang="en-US" altLang="en-US" sz="2800" b="1" dirty="0">
                <a:latin typeface="Arial" charset="0"/>
                <a:cs typeface="Arial" charset="0"/>
              </a:rPr>
              <a:t>Part #1:    </a:t>
            </a:r>
            <a:br>
              <a:rPr lang="en-US" altLang="en-US" sz="2800" b="1" dirty="0">
                <a:latin typeface="Arial" charset="0"/>
                <a:cs typeface="Arial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Multiple Choice Questions</a:t>
            </a:r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en-US" altLang="en-US" sz="2400" dirty="0">
              <a:latin typeface="Arial" charset="0"/>
              <a:cs typeface="Arial" charset="0"/>
            </a:endParaRPr>
          </a:p>
          <a:p>
            <a:pPr eaLnBrk="1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800" b="1" dirty="0">
                <a:latin typeface="Arial" charset="0"/>
                <a:cs typeface="Arial" charset="0"/>
              </a:rPr>
              <a:t>Part #2:  </a:t>
            </a:r>
            <a:br>
              <a:rPr lang="en-US" altLang="en-US" sz="2800" b="1" dirty="0">
                <a:latin typeface="Arial" charset="0"/>
                <a:cs typeface="Arial" charset="0"/>
              </a:rPr>
            </a:br>
            <a:r>
              <a:rPr lang="en-US" altLang="en-US" sz="2400" dirty="0">
                <a:latin typeface="Arial" charset="0"/>
                <a:cs typeface="Arial" charset="0"/>
              </a:rPr>
              <a:t>True/False</a:t>
            </a:r>
          </a:p>
          <a:p>
            <a:pPr marL="0" indent="0" eaLnBrk="1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en-US" altLang="en-US" sz="2400" dirty="0">
              <a:latin typeface="Arial" charset="0"/>
              <a:cs typeface="Arial" charset="0"/>
            </a:endParaRPr>
          </a:p>
          <a:p>
            <a:r>
              <a:rPr lang="en-US" altLang="en-US" sz="2800" b="1" dirty="0">
                <a:latin typeface="Arial" charset="0"/>
                <a:cs typeface="Arial" charset="0"/>
              </a:rPr>
              <a:t>Part #3:  </a:t>
            </a:r>
            <a:br>
              <a:rPr lang="en-US" altLang="en-US" sz="2800" b="1" dirty="0">
                <a:latin typeface="Arial" charset="0"/>
                <a:cs typeface="Arial" charset="0"/>
              </a:rPr>
            </a:br>
            <a:r>
              <a:rPr lang="en-US" altLang="en-US" sz="2400" dirty="0">
                <a:latin typeface="Arial" charset="0"/>
                <a:cs typeface="Arial" charset="0"/>
              </a:rPr>
              <a:t>Short Answer Questions</a:t>
            </a:r>
          </a:p>
          <a:p>
            <a:pPr marL="0" indent="0">
              <a:buNone/>
            </a:pPr>
            <a:endParaRPr lang="en-US" altLang="en-US" sz="2400" dirty="0">
              <a:latin typeface="Arial" charset="0"/>
              <a:cs typeface="Arial" charset="0"/>
            </a:endParaRPr>
          </a:p>
          <a:p>
            <a:pPr eaLnBrk="1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800" b="1" dirty="0">
                <a:latin typeface="Arial" charset="0"/>
                <a:cs typeface="Arial" charset="0"/>
              </a:rPr>
              <a:t>Part #4:  </a:t>
            </a:r>
            <a:br>
              <a:rPr lang="en-US" altLang="en-US" sz="2800" b="1" dirty="0">
                <a:latin typeface="Arial" charset="0"/>
                <a:cs typeface="Arial" charset="0"/>
              </a:rPr>
            </a:br>
            <a:r>
              <a:rPr lang="en-US" altLang="en-US" sz="2800" dirty="0">
                <a:latin typeface="Arial" charset="0"/>
                <a:cs typeface="Arial" charset="0"/>
              </a:rPr>
              <a:t>CPP</a:t>
            </a:r>
            <a:r>
              <a:rPr lang="en-US" altLang="en-US" sz="2800" b="1" dirty="0">
                <a:latin typeface="Arial" charset="0"/>
                <a:cs typeface="Arial" charset="0"/>
              </a:rPr>
              <a:t> </a:t>
            </a:r>
            <a:r>
              <a:rPr lang="en-US" altLang="en-US" sz="2400" dirty="0">
                <a:latin typeface="Arial" charset="0"/>
                <a:cs typeface="Arial" charset="0"/>
              </a:rPr>
              <a:t>Implementation</a:t>
            </a:r>
          </a:p>
        </p:txBody>
      </p:sp>
      <p:sp>
        <p:nvSpPr>
          <p:cNvPr id="17413" name="Slide Number Placeholder 1"/>
          <p:cNvSpPr>
            <a:spLocks noGrp="1"/>
          </p:cNvSpPr>
          <p:nvPr>
            <p:ph type="sldNum" sz="quarter" idx="12"/>
          </p:nvPr>
        </p:nvSpPr>
        <p:spPr bwMode="auto">
          <a:xfrm>
            <a:off x="8305800" y="6400800"/>
            <a:ext cx="8382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61448736-E33D-4692-8747-7BE210BE8A10}" type="slidenum">
              <a:rPr lang="en-US" altLang="en-US" sz="2400" smtClean="0">
                <a:solidFill>
                  <a:schemeClr val="tx1"/>
                </a:solidFill>
                <a:latin typeface="Arial" panose="020B0604020202020204" pitchFamily="34" charset="0"/>
              </a:rPr>
              <a:pPr algn="r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2</a:t>
            </a:fld>
            <a:endParaRPr lang="en-US" altLang="en-US" sz="2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Box 5"/>
          <p:cNvSpPr txBox="1">
            <a:spLocks noChangeArrowheads="1"/>
          </p:cNvSpPr>
          <p:nvPr/>
        </p:nvSpPr>
        <p:spPr bwMode="auto">
          <a:xfrm>
            <a:off x="3684588" y="134938"/>
            <a:ext cx="5197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400" b="1" dirty="0">
                <a:latin typeface="Times New Roman" panose="02020603050405020304" pitchFamily="18" charset="0"/>
              </a:rPr>
              <a:t>Module #1</a:t>
            </a:r>
          </a:p>
        </p:txBody>
      </p:sp>
      <p:sp>
        <p:nvSpPr>
          <p:cNvPr id="29699" name="Slide Number Placeholder 1"/>
          <p:cNvSpPr>
            <a:spLocks noGrp="1"/>
          </p:cNvSpPr>
          <p:nvPr>
            <p:ph type="sldNum" sz="quarter" idx="12"/>
          </p:nvPr>
        </p:nvSpPr>
        <p:spPr bwMode="auto">
          <a:xfrm>
            <a:off x="8305800" y="6400800"/>
            <a:ext cx="8382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DCAC5ACD-FF25-4D73-81C0-4C80801835DF}" type="slidenum">
              <a:rPr lang="en-US" altLang="en-US" sz="2400" smtClean="0">
                <a:solidFill>
                  <a:schemeClr val="tx1"/>
                </a:solidFill>
                <a:latin typeface="Arial" panose="020B0604020202020204" pitchFamily="34" charset="0"/>
              </a:rPr>
              <a:pPr algn="r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20</a:t>
            </a:fld>
            <a:endParaRPr lang="en-US" altLang="en-US" sz="2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9700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 sz="2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4912" y="800757"/>
            <a:ext cx="16049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kern="0" dirty="0">
                <a:solidFill>
                  <a:srgbClr val="948151"/>
                </a:solidFill>
                <a:ea typeface="ＭＳ Ｐゴシック"/>
              </a:rPr>
              <a:t>Chapter 6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EF05C1A-8C7E-E542-A71D-403A995B18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9512"/>
            <a:ext cx="1020332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3C4947-E5C5-7641-A1DE-AC05D878FBC9}"/>
              </a:ext>
            </a:extLst>
          </p:cNvPr>
          <p:cNvSpPr/>
          <p:nvPr/>
        </p:nvSpPr>
        <p:spPr>
          <a:xfrm>
            <a:off x="528637" y="1447088"/>
            <a:ext cx="7529513" cy="47602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+mj-lt"/>
              <a:buAutoNum type="arabicPeriod"/>
              <a:tabLst>
                <a:tab pos="285750" algn="l"/>
              </a:tabLst>
            </a:pPr>
            <a:r>
              <a:rPr lang="en-US" kern="0" dirty="0">
                <a:cs typeface="Arial" panose="020B0604020202020204" pitchFamily="34" charset="0"/>
              </a:rPr>
              <a:t>17.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/>
              <a:t>  </a:t>
            </a:r>
            <a:r>
              <a:rPr lang="en-US" dirty="0">
                <a:ea typeface="Times New Roman" panose="02020603050405020304" pitchFamily="18" charset="0"/>
                <a:cs typeface="Arial" panose="020B0604020202020204" pitchFamily="34" charset="0"/>
              </a:rPr>
              <a:t>A stack is initially empty, then the following commands are performed:</a:t>
            </a:r>
          </a:p>
          <a:p>
            <a:pPr marL="457200" marR="0">
              <a:spcBef>
                <a:spcPts val="200"/>
              </a:spcBef>
              <a:spcAft>
                <a:spcPts val="20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push 5,   push 7,   pop,   push 10,   push 5,   pop</a:t>
            </a:r>
            <a:endParaRPr lang="en-US" sz="3200" dirty="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22860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a typeface="Times New Roman" panose="02020603050405020304" pitchFamily="18" charset="0"/>
                <a:cs typeface="Arial" panose="020B0604020202020204" pitchFamily="34" charset="0"/>
              </a:rPr>
              <a:t>which of the following is the correct stack after those commands (assume the top of the stack is on the left)?</a:t>
            </a:r>
            <a:endParaRPr lang="en-US" sz="3200" dirty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0"/>
            <a:endParaRPr lang="en-US" sz="3600" dirty="0"/>
          </a:p>
          <a:p>
            <a:pPr marL="457200" lvl="0" indent="-457200">
              <a:buFont typeface="+mj-lt"/>
              <a:buAutoNum type="alphaLcParenR"/>
            </a:pPr>
            <a:r>
              <a:rPr lang="en-US" dirty="0"/>
              <a:t> 5  10  7  5</a:t>
            </a:r>
            <a:endParaRPr lang="en-US" sz="3200" dirty="0"/>
          </a:p>
          <a:p>
            <a:pPr marL="457200" lvl="0" indent="-457200">
              <a:buFont typeface="+mj-lt"/>
              <a:buAutoNum type="alphaLcParenR"/>
            </a:pPr>
            <a:r>
              <a:rPr lang="en-US" dirty="0"/>
              <a:t> 5  10</a:t>
            </a:r>
            <a:endParaRPr lang="en-US" sz="3200" dirty="0"/>
          </a:p>
          <a:p>
            <a:pPr marL="457200" lvl="0" indent="-457200">
              <a:buFont typeface="+mj-lt"/>
              <a:buAutoNum type="alphaLcParenR"/>
            </a:pPr>
            <a:r>
              <a:rPr lang="en-US" dirty="0"/>
              <a:t> 7  5</a:t>
            </a:r>
            <a:endParaRPr lang="en-US" sz="3200" dirty="0"/>
          </a:p>
          <a:p>
            <a:pPr marL="457200" lvl="0" indent="-457200">
              <a:buFont typeface="+mj-lt"/>
              <a:buAutoNum type="alphaLcParenR"/>
            </a:pPr>
            <a:r>
              <a:rPr lang="en-US" dirty="0"/>
              <a:t> 10  5</a:t>
            </a:r>
          </a:p>
        </p:txBody>
      </p:sp>
    </p:spTree>
    <p:extLst>
      <p:ext uri="{BB962C8B-B14F-4D97-AF65-F5344CB8AC3E}">
        <p14:creationId xmlns:p14="http://schemas.microsoft.com/office/powerpoint/2010/main" val="3819326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Box 5"/>
          <p:cNvSpPr txBox="1">
            <a:spLocks noChangeArrowheads="1"/>
          </p:cNvSpPr>
          <p:nvPr/>
        </p:nvSpPr>
        <p:spPr bwMode="auto">
          <a:xfrm>
            <a:off x="3684588" y="134938"/>
            <a:ext cx="5197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400" b="1" dirty="0">
                <a:latin typeface="Times New Roman" panose="02020603050405020304" pitchFamily="18" charset="0"/>
              </a:rPr>
              <a:t>Module #1</a:t>
            </a:r>
          </a:p>
        </p:txBody>
      </p:sp>
      <p:sp>
        <p:nvSpPr>
          <p:cNvPr id="29699" name="Slide Number Placeholder 1"/>
          <p:cNvSpPr>
            <a:spLocks noGrp="1"/>
          </p:cNvSpPr>
          <p:nvPr>
            <p:ph type="sldNum" sz="quarter" idx="12"/>
          </p:nvPr>
        </p:nvSpPr>
        <p:spPr bwMode="auto">
          <a:xfrm>
            <a:off x="8305800" y="6400800"/>
            <a:ext cx="8382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DCAC5ACD-FF25-4D73-81C0-4C80801835DF}" type="slidenum">
              <a:rPr lang="en-US" altLang="en-US" sz="2400" smtClean="0">
                <a:solidFill>
                  <a:schemeClr val="tx1"/>
                </a:solidFill>
                <a:latin typeface="Arial" panose="020B0604020202020204" pitchFamily="34" charset="0"/>
              </a:rPr>
              <a:pPr algn="r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21</a:t>
            </a:fld>
            <a:endParaRPr lang="en-US" altLang="en-US" sz="2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9700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 sz="2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4912" y="800757"/>
            <a:ext cx="16049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kern="0" dirty="0">
                <a:solidFill>
                  <a:srgbClr val="948151"/>
                </a:solidFill>
                <a:ea typeface="ＭＳ Ｐゴシック"/>
              </a:rPr>
              <a:t>Chapter 5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EF05C1A-8C7E-E542-A71D-403A995B18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9512"/>
            <a:ext cx="1020332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3C4947-E5C5-7641-A1DE-AC05D878FBC9}"/>
              </a:ext>
            </a:extLst>
          </p:cNvPr>
          <p:cNvSpPr/>
          <p:nvPr/>
        </p:nvSpPr>
        <p:spPr>
          <a:xfrm>
            <a:off x="528637" y="1447088"/>
            <a:ext cx="7529513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kern="0" dirty="0">
                <a:cs typeface="Arial" panose="020B0604020202020204" pitchFamily="34" charset="0"/>
              </a:rPr>
              <a:t>18.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/>
              <a:t>  Given the infix expression </a:t>
            </a:r>
            <a:r>
              <a:rPr lang="en-US" i="1" dirty="0"/>
              <a:t>a + (b * c)</a:t>
            </a:r>
            <a:r>
              <a:rPr lang="en-US" dirty="0"/>
              <a:t>    Which of the following is the equivalent prefix expression?</a:t>
            </a:r>
          </a:p>
          <a:p>
            <a:pPr lvl="0"/>
            <a:endParaRPr lang="en-US" sz="3600" dirty="0"/>
          </a:p>
          <a:p>
            <a:pPr marL="457200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a b c * +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c * b + a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a b c * +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+ a * b c</a:t>
            </a:r>
          </a:p>
        </p:txBody>
      </p:sp>
    </p:spTree>
    <p:extLst>
      <p:ext uri="{BB962C8B-B14F-4D97-AF65-F5344CB8AC3E}">
        <p14:creationId xmlns:p14="http://schemas.microsoft.com/office/powerpoint/2010/main" val="1135420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Box 5"/>
          <p:cNvSpPr txBox="1">
            <a:spLocks noChangeArrowheads="1"/>
          </p:cNvSpPr>
          <p:nvPr/>
        </p:nvSpPr>
        <p:spPr bwMode="auto">
          <a:xfrm>
            <a:off x="3684588" y="134938"/>
            <a:ext cx="5197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400" b="1" dirty="0">
                <a:latin typeface="Times New Roman" panose="02020603050405020304" pitchFamily="18" charset="0"/>
              </a:rPr>
              <a:t>Module #1</a:t>
            </a:r>
          </a:p>
        </p:txBody>
      </p:sp>
      <p:sp>
        <p:nvSpPr>
          <p:cNvPr id="29699" name="Slide Number Placeholder 1"/>
          <p:cNvSpPr>
            <a:spLocks noGrp="1"/>
          </p:cNvSpPr>
          <p:nvPr>
            <p:ph type="sldNum" sz="quarter" idx="12"/>
          </p:nvPr>
        </p:nvSpPr>
        <p:spPr bwMode="auto">
          <a:xfrm>
            <a:off x="8305800" y="6400800"/>
            <a:ext cx="8382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DCAC5ACD-FF25-4D73-81C0-4C80801835DF}" type="slidenum">
              <a:rPr lang="en-US" altLang="en-US" sz="2400" smtClean="0">
                <a:solidFill>
                  <a:schemeClr val="tx1"/>
                </a:solidFill>
                <a:latin typeface="Arial" panose="020B0604020202020204" pitchFamily="34" charset="0"/>
              </a:rPr>
              <a:pPr algn="r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22</a:t>
            </a:fld>
            <a:endParaRPr lang="en-US" altLang="en-US" sz="2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9700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 sz="2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4912" y="800757"/>
            <a:ext cx="16049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kern="0" dirty="0">
                <a:solidFill>
                  <a:srgbClr val="948151"/>
                </a:solidFill>
                <a:ea typeface="ＭＳ Ｐゴシック"/>
              </a:rPr>
              <a:t>Chapter 5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EF05C1A-8C7E-E542-A71D-403A995B18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9512"/>
            <a:ext cx="1020332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3C4947-E5C5-7641-A1DE-AC05D878FBC9}"/>
              </a:ext>
            </a:extLst>
          </p:cNvPr>
          <p:cNvSpPr/>
          <p:nvPr/>
        </p:nvSpPr>
        <p:spPr>
          <a:xfrm>
            <a:off x="528637" y="1447088"/>
            <a:ext cx="752951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kern="0" dirty="0">
                <a:cs typeface="Arial" panose="020B0604020202020204" pitchFamily="34" charset="0"/>
              </a:rPr>
              <a:t>19.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/>
              <a:t>  What program sees whether a given string is a member of the language?</a:t>
            </a:r>
          </a:p>
          <a:p>
            <a:endParaRPr lang="en-US" dirty="0"/>
          </a:p>
          <a:p>
            <a:endParaRPr lang="en-US" dirty="0"/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The compiler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A word processor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An encryption program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A text editor</a:t>
            </a:r>
          </a:p>
        </p:txBody>
      </p:sp>
    </p:spTree>
    <p:extLst>
      <p:ext uri="{BB962C8B-B14F-4D97-AF65-F5344CB8AC3E}">
        <p14:creationId xmlns:p14="http://schemas.microsoft.com/office/powerpoint/2010/main" val="3463549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Box 5"/>
          <p:cNvSpPr txBox="1">
            <a:spLocks noChangeArrowheads="1"/>
          </p:cNvSpPr>
          <p:nvPr/>
        </p:nvSpPr>
        <p:spPr bwMode="auto">
          <a:xfrm>
            <a:off x="3684588" y="134938"/>
            <a:ext cx="5197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400" b="1" dirty="0">
                <a:latin typeface="Times New Roman" panose="02020603050405020304" pitchFamily="18" charset="0"/>
              </a:rPr>
              <a:t>Module #1</a:t>
            </a:r>
          </a:p>
        </p:txBody>
      </p:sp>
      <p:sp>
        <p:nvSpPr>
          <p:cNvPr id="29699" name="Slide Number Placeholder 1"/>
          <p:cNvSpPr>
            <a:spLocks noGrp="1"/>
          </p:cNvSpPr>
          <p:nvPr>
            <p:ph type="sldNum" sz="quarter" idx="12"/>
          </p:nvPr>
        </p:nvSpPr>
        <p:spPr bwMode="auto">
          <a:xfrm>
            <a:off x="8305800" y="6400800"/>
            <a:ext cx="8382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DCAC5ACD-FF25-4D73-81C0-4C80801835DF}" type="slidenum">
              <a:rPr lang="en-US" altLang="en-US" sz="2400" smtClean="0">
                <a:solidFill>
                  <a:schemeClr val="tx1"/>
                </a:solidFill>
                <a:latin typeface="Arial" panose="020B0604020202020204" pitchFamily="34" charset="0"/>
              </a:rPr>
              <a:pPr algn="r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23</a:t>
            </a:fld>
            <a:endParaRPr lang="en-US" altLang="en-US" sz="2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9700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 sz="2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4912" y="800757"/>
            <a:ext cx="16049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kern="0" dirty="0">
                <a:solidFill>
                  <a:srgbClr val="948151"/>
                </a:solidFill>
                <a:ea typeface="ＭＳ Ｐゴシック"/>
              </a:rPr>
              <a:t>Chapter 4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EF05C1A-8C7E-E542-A71D-403A995B18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9512"/>
            <a:ext cx="1020332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3C4947-E5C5-7641-A1DE-AC05D878FBC9}"/>
              </a:ext>
            </a:extLst>
          </p:cNvPr>
          <p:cNvSpPr/>
          <p:nvPr/>
        </p:nvSpPr>
        <p:spPr>
          <a:xfrm>
            <a:off x="528637" y="1447088"/>
            <a:ext cx="752951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kern="0" dirty="0">
                <a:cs typeface="Arial" panose="020B0604020202020204" pitchFamily="34" charset="0"/>
              </a:rPr>
              <a:t>20.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/>
              <a:t>   In a link-based implementation, what node is the only one to which we have direct access?</a:t>
            </a:r>
          </a:p>
          <a:p>
            <a:endParaRPr lang="en-US" dirty="0"/>
          </a:p>
          <a:p>
            <a:endParaRPr lang="en-US" dirty="0"/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The last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All are equally direct access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The one at </a:t>
            </a:r>
            <a:r>
              <a:rPr lang="en-US" dirty="0" err="1"/>
              <a:t>nullPtr</a:t>
            </a:r>
            <a:endParaRPr lang="en-US" dirty="0"/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The first</a:t>
            </a:r>
          </a:p>
        </p:txBody>
      </p:sp>
    </p:spTree>
    <p:extLst>
      <p:ext uri="{BB962C8B-B14F-4D97-AF65-F5344CB8AC3E}">
        <p14:creationId xmlns:p14="http://schemas.microsoft.com/office/powerpoint/2010/main" val="1701518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Box 5"/>
          <p:cNvSpPr txBox="1">
            <a:spLocks noChangeArrowheads="1"/>
          </p:cNvSpPr>
          <p:nvPr/>
        </p:nvSpPr>
        <p:spPr bwMode="auto">
          <a:xfrm>
            <a:off x="3684588" y="134938"/>
            <a:ext cx="5197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400" b="1" dirty="0">
                <a:latin typeface="Times New Roman" panose="02020603050405020304" pitchFamily="18" charset="0"/>
              </a:rPr>
              <a:t>Module #1</a:t>
            </a:r>
          </a:p>
        </p:txBody>
      </p:sp>
      <p:sp>
        <p:nvSpPr>
          <p:cNvPr id="29699" name="Slide Number Placeholder 1"/>
          <p:cNvSpPr>
            <a:spLocks noGrp="1"/>
          </p:cNvSpPr>
          <p:nvPr>
            <p:ph type="sldNum" sz="quarter" idx="12"/>
          </p:nvPr>
        </p:nvSpPr>
        <p:spPr bwMode="auto">
          <a:xfrm>
            <a:off x="8305800" y="6400800"/>
            <a:ext cx="8382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DCAC5ACD-FF25-4D73-81C0-4C80801835DF}" type="slidenum">
              <a:rPr lang="en-US" altLang="en-US" sz="2400" smtClean="0">
                <a:solidFill>
                  <a:schemeClr val="tx1"/>
                </a:solidFill>
                <a:latin typeface="Arial" panose="020B0604020202020204" pitchFamily="34" charset="0"/>
              </a:rPr>
              <a:pPr algn="r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24</a:t>
            </a:fld>
            <a:endParaRPr lang="en-US" altLang="en-US" sz="2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9700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 sz="2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4912" y="800757"/>
            <a:ext cx="16049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kern="0" dirty="0">
                <a:solidFill>
                  <a:srgbClr val="948151"/>
                </a:solidFill>
                <a:ea typeface="ＭＳ Ｐゴシック"/>
              </a:rPr>
              <a:t>Chapter 4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EF05C1A-8C7E-E542-A71D-403A995B18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9512"/>
            <a:ext cx="1020332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3C4947-E5C5-7641-A1DE-AC05D878FBC9}"/>
              </a:ext>
            </a:extLst>
          </p:cNvPr>
          <p:cNvSpPr/>
          <p:nvPr/>
        </p:nvSpPr>
        <p:spPr>
          <a:xfrm>
            <a:off x="528637" y="1447088"/>
            <a:ext cx="752951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kern="0" dirty="0">
                <a:cs typeface="Arial" panose="020B0604020202020204" pitchFamily="34" charset="0"/>
              </a:rPr>
              <a:t>21.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/>
              <a:t>    Which of the following are a good reason for using a link-based implementation of a bag?</a:t>
            </a:r>
          </a:p>
          <a:p>
            <a:endParaRPr lang="en-US" dirty="0"/>
          </a:p>
          <a:p>
            <a:endParaRPr lang="en-US" dirty="0"/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A link list is fixed size.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You can access nodes directly with equal access time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A link-based implementation is good choice for a small bag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Linked chains do not have a fixed size</a:t>
            </a:r>
          </a:p>
        </p:txBody>
      </p:sp>
    </p:spTree>
    <p:extLst>
      <p:ext uri="{BB962C8B-B14F-4D97-AF65-F5344CB8AC3E}">
        <p14:creationId xmlns:p14="http://schemas.microsoft.com/office/powerpoint/2010/main" val="2593250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Box 5"/>
          <p:cNvSpPr txBox="1">
            <a:spLocks noChangeArrowheads="1"/>
          </p:cNvSpPr>
          <p:nvPr/>
        </p:nvSpPr>
        <p:spPr bwMode="auto">
          <a:xfrm>
            <a:off x="3684588" y="134938"/>
            <a:ext cx="5197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400" b="1" dirty="0">
                <a:latin typeface="Times New Roman" panose="02020603050405020304" pitchFamily="18" charset="0"/>
              </a:rPr>
              <a:t>Module #1</a:t>
            </a:r>
          </a:p>
        </p:txBody>
      </p:sp>
      <p:sp>
        <p:nvSpPr>
          <p:cNvPr id="29699" name="Slide Number Placeholder 1"/>
          <p:cNvSpPr>
            <a:spLocks noGrp="1"/>
          </p:cNvSpPr>
          <p:nvPr>
            <p:ph type="sldNum" sz="quarter" idx="12"/>
          </p:nvPr>
        </p:nvSpPr>
        <p:spPr bwMode="auto">
          <a:xfrm>
            <a:off x="8305800" y="6400800"/>
            <a:ext cx="8382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DCAC5ACD-FF25-4D73-81C0-4C80801835DF}" type="slidenum">
              <a:rPr lang="en-US" altLang="en-US" sz="2400" smtClean="0">
                <a:solidFill>
                  <a:schemeClr val="tx1"/>
                </a:solidFill>
                <a:latin typeface="Arial" panose="020B0604020202020204" pitchFamily="34" charset="0"/>
              </a:rPr>
              <a:pPr algn="r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25</a:t>
            </a:fld>
            <a:endParaRPr lang="en-US" altLang="en-US" sz="2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9700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 sz="2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4912" y="800757"/>
            <a:ext cx="16049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kern="0" dirty="0">
                <a:solidFill>
                  <a:srgbClr val="948151"/>
                </a:solidFill>
                <a:ea typeface="ＭＳ Ｐゴシック"/>
              </a:rPr>
              <a:t>Chapter 3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EF05C1A-8C7E-E542-A71D-403A995B18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9512"/>
            <a:ext cx="1020332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3C4947-E5C5-7641-A1DE-AC05D878FBC9}"/>
              </a:ext>
            </a:extLst>
          </p:cNvPr>
          <p:cNvSpPr/>
          <p:nvPr/>
        </p:nvSpPr>
        <p:spPr>
          <a:xfrm>
            <a:off x="528637" y="1447088"/>
            <a:ext cx="752951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kern="0" dirty="0">
                <a:cs typeface="Arial" panose="020B0604020202020204" pitchFamily="34" charset="0"/>
              </a:rPr>
              <a:t>22.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/>
              <a:t>    Which of the following provides a way to enforce the wall of an ADT?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Implement the ADT as a C++ class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Always use public fields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Never use private records together methods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Link records together</a:t>
            </a:r>
          </a:p>
        </p:txBody>
      </p:sp>
    </p:spTree>
    <p:extLst>
      <p:ext uri="{BB962C8B-B14F-4D97-AF65-F5344CB8AC3E}">
        <p14:creationId xmlns:p14="http://schemas.microsoft.com/office/powerpoint/2010/main" val="2803419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Box 5"/>
          <p:cNvSpPr txBox="1">
            <a:spLocks noChangeArrowheads="1"/>
          </p:cNvSpPr>
          <p:nvPr/>
        </p:nvSpPr>
        <p:spPr bwMode="auto">
          <a:xfrm>
            <a:off x="3684588" y="134938"/>
            <a:ext cx="5197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400" b="1" dirty="0">
                <a:latin typeface="Times New Roman" panose="02020603050405020304" pitchFamily="18" charset="0"/>
              </a:rPr>
              <a:t>Module #1</a:t>
            </a:r>
          </a:p>
        </p:txBody>
      </p:sp>
      <p:sp>
        <p:nvSpPr>
          <p:cNvPr id="29699" name="Slide Number Placeholder 1"/>
          <p:cNvSpPr>
            <a:spLocks noGrp="1"/>
          </p:cNvSpPr>
          <p:nvPr>
            <p:ph type="sldNum" sz="quarter" idx="12"/>
          </p:nvPr>
        </p:nvSpPr>
        <p:spPr bwMode="auto">
          <a:xfrm>
            <a:off x="8305800" y="6400800"/>
            <a:ext cx="8382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DCAC5ACD-FF25-4D73-81C0-4C80801835DF}" type="slidenum">
              <a:rPr lang="en-US" altLang="en-US" sz="2400" smtClean="0">
                <a:solidFill>
                  <a:schemeClr val="tx1"/>
                </a:solidFill>
                <a:latin typeface="Arial" panose="020B0604020202020204" pitchFamily="34" charset="0"/>
              </a:rPr>
              <a:pPr algn="r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26</a:t>
            </a:fld>
            <a:endParaRPr lang="en-US" altLang="en-US" sz="2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9700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 sz="2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4912" y="800757"/>
            <a:ext cx="16049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kern="0" dirty="0">
                <a:solidFill>
                  <a:srgbClr val="948151"/>
                </a:solidFill>
                <a:ea typeface="ＭＳ Ｐゴシック"/>
              </a:rPr>
              <a:t>Chapter 3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EF05C1A-8C7E-E542-A71D-403A995B18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9512"/>
            <a:ext cx="1020332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3C4947-E5C5-7641-A1DE-AC05D878FBC9}"/>
              </a:ext>
            </a:extLst>
          </p:cNvPr>
          <p:cNvSpPr/>
          <p:nvPr/>
        </p:nvSpPr>
        <p:spPr>
          <a:xfrm>
            <a:off x="528637" y="1447088"/>
            <a:ext cx="752951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AutoNum type="arabicPeriod" startAt="23"/>
            </a:pPr>
            <a:r>
              <a:rPr lang="en-US" dirty="0"/>
              <a:t>   Why should we prevent a client’s direct access to a data structure?</a:t>
            </a:r>
          </a:p>
          <a:p>
            <a:pPr lvl="0"/>
            <a:endParaRPr lang="en-US" dirty="0"/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To protect the job security of the systems analyst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It is a federal law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Most computer languages do not allow it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The client could possibly damage the ADT’s data</a:t>
            </a:r>
          </a:p>
        </p:txBody>
      </p:sp>
    </p:spTree>
    <p:extLst>
      <p:ext uri="{BB962C8B-B14F-4D97-AF65-F5344CB8AC3E}">
        <p14:creationId xmlns:p14="http://schemas.microsoft.com/office/powerpoint/2010/main" val="3576254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Box 5"/>
          <p:cNvSpPr txBox="1">
            <a:spLocks noChangeArrowheads="1"/>
          </p:cNvSpPr>
          <p:nvPr/>
        </p:nvSpPr>
        <p:spPr bwMode="auto">
          <a:xfrm>
            <a:off x="3684588" y="134938"/>
            <a:ext cx="5197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400" b="1" dirty="0">
                <a:latin typeface="Times New Roman" panose="02020603050405020304" pitchFamily="18" charset="0"/>
              </a:rPr>
              <a:t>Module #1</a:t>
            </a:r>
          </a:p>
        </p:txBody>
      </p:sp>
      <p:sp>
        <p:nvSpPr>
          <p:cNvPr id="29699" name="Slide Number Placeholder 1"/>
          <p:cNvSpPr>
            <a:spLocks noGrp="1"/>
          </p:cNvSpPr>
          <p:nvPr>
            <p:ph type="sldNum" sz="quarter" idx="12"/>
          </p:nvPr>
        </p:nvSpPr>
        <p:spPr bwMode="auto">
          <a:xfrm>
            <a:off x="8305800" y="6400800"/>
            <a:ext cx="8382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DCAC5ACD-FF25-4D73-81C0-4C80801835DF}" type="slidenum">
              <a:rPr lang="en-US" altLang="en-US" sz="2400" smtClean="0">
                <a:solidFill>
                  <a:schemeClr val="tx1"/>
                </a:solidFill>
                <a:latin typeface="Arial" panose="020B0604020202020204" pitchFamily="34" charset="0"/>
              </a:rPr>
              <a:pPr algn="r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27</a:t>
            </a:fld>
            <a:endParaRPr lang="en-US" altLang="en-US" sz="2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9700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 sz="2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4912" y="800757"/>
            <a:ext cx="16049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kern="0" dirty="0">
                <a:solidFill>
                  <a:srgbClr val="948151"/>
                </a:solidFill>
                <a:ea typeface="ＭＳ Ｐゴシック"/>
              </a:rPr>
              <a:t>Chapter 2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EF05C1A-8C7E-E542-A71D-403A995B18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9512"/>
            <a:ext cx="1020332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3C4947-E5C5-7641-A1DE-AC05D878FBC9}"/>
              </a:ext>
            </a:extLst>
          </p:cNvPr>
          <p:cNvSpPr/>
          <p:nvPr/>
        </p:nvSpPr>
        <p:spPr>
          <a:xfrm>
            <a:off x="528637" y="1447088"/>
            <a:ext cx="752951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24. In a recursive solution, the ______ terminates the recursive processing.</a:t>
            </a:r>
          </a:p>
          <a:p>
            <a:pPr lvl="0"/>
            <a:r>
              <a:rPr lang="en-US" dirty="0"/>
              <a:t>	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local environment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pivot item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base case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recurrence relation</a:t>
            </a:r>
          </a:p>
        </p:txBody>
      </p:sp>
    </p:spTree>
    <p:extLst>
      <p:ext uri="{BB962C8B-B14F-4D97-AF65-F5344CB8AC3E}">
        <p14:creationId xmlns:p14="http://schemas.microsoft.com/office/powerpoint/2010/main" val="4016236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Box 5"/>
          <p:cNvSpPr txBox="1">
            <a:spLocks noChangeArrowheads="1"/>
          </p:cNvSpPr>
          <p:nvPr/>
        </p:nvSpPr>
        <p:spPr bwMode="auto">
          <a:xfrm>
            <a:off x="3684588" y="134938"/>
            <a:ext cx="5197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400" b="1" dirty="0">
                <a:latin typeface="Times New Roman" panose="02020603050405020304" pitchFamily="18" charset="0"/>
              </a:rPr>
              <a:t>Module #1</a:t>
            </a:r>
          </a:p>
        </p:txBody>
      </p:sp>
      <p:sp>
        <p:nvSpPr>
          <p:cNvPr id="29699" name="Slide Number Placeholder 1"/>
          <p:cNvSpPr>
            <a:spLocks noGrp="1"/>
          </p:cNvSpPr>
          <p:nvPr>
            <p:ph type="sldNum" sz="quarter" idx="12"/>
          </p:nvPr>
        </p:nvSpPr>
        <p:spPr bwMode="auto">
          <a:xfrm>
            <a:off x="8305800" y="6400800"/>
            <a:ext cx="8382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DCAC5ACD-FF25-4D73-81C0-4C80801835DF}" type="slidenum">
              <a:rPr lang="en-US" altLang="en-US" sz="2400" smtClean="0">
                <a:solidFill>
                  <a:schemeClr val="tx1"/>
                </a:solidFill>
                <a:latin typeface="Arial" panose="020B0604020202020204" pitchFamily="34" charset="0"/>
              </a:rPr>
              <a:pPr algn="r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28</a:t>
            </a:fld>
            <a:endParaRPr lang="en-US" altLang="en-US" sz="2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9700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 sz="2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4912" y="800757"/>
            <a:ext cx="16049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kern="0" dirty="0">
                <a:solidFill>
                  <a:srgbClr val="948151"/>
                </a:solidFill>
                <a:ea typeface="ＭＳ Ｐゴシック"/>
              </a:rPr>
              <a:t>Chapter 2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EF05C1A-8C7E-E542-A71D-403A995B18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9512"/>
            <a:ext cx="1020332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3C4947-E5C5-7641-A1DE-AC05D878FBC9}"/>
              </a:ext>
            </a:extLst>
          </p:cNvPr>
          <p:cNvSpPr/>
          <p:nvPr/>
        </p:nvSpPr>
        <p:spPr>
          <a:xfrm>
            <a:off x="528637" y="1447088"/>
            <a:ext cx="752951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/>
              <a:t>25. What happens if a recursive function never reaches a base case?</a:t>
            </a:r>
          </a:p>
          <a:p>
            <a:pPr marL="742950" lvl="0" indent="-742950">
              <a:buFont typeface="+mj-lt"/>
              <a:buAutoNum type="alphaLcParenR"/>
            </a:pPr>
            <a:endParaRPr lang="en-US" sz="3600" dirty="0"/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the function returns the correct value </a:t>
            </a:r>
            <a:endParaRPr lang="en-US" sz="3600" dirty="0"/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the function returns an incorrect value</a:t>
            </a:r>
            <a:endParaRPr lang="en-US" sz="3600" dirty="0"/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the function terminates immediately</a:t>
            </a:r>
            <a:endParaRPr lang="en-US" sz="3600" dirty="0"/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an infinite sequence of recursive calls occurs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08785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Box 5"/>
          <p:cNvSpPr txBox="1">
            <a:spLocks noChangeArrowheads="1"/>
          </p:cNvSpPr>
          <p:nvPr/>
        </p:nvSpPr>
        <p:spPr bwMode="auto">
          <a:xfrm>
            <a:off x="3684588" y="134938"/>
            <a:ext cx="5197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400" b="1" dirty="0">
                <a:latin typeface="Times New Roman" panose="02020603050405020304" pitchFamily="18" charset="0"/>
              </a:rPr>
              <a:t>Module #1</a:t>
            </a:r>
          </a:p>
        </p:txBody>
      </p:sp>
      <p:sp>
        <p:nvSpPr>
          <p:cNvPr id="29699" name="Slide Number Placeholder 1"/>
          <p:cNvSpPr>
            <a:spLocks noGrp="1"/>
          </p:cNvSpPr>
          <p:nvPr>
            <p:ph type="sldNum" sz="quarter" idx="12"/>
          </p:nvPr>
        </p:nvSpPr>
        <p:spPr bwMode="auto">
          <a:xfrm>
            <a:off x="8305800" y="6400800"/>
            <a:ext cx="8382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DCAC5ACD-FF25-4D73-81C0-4C80801835DF}" type="slidenum">
              <a:rPr lang="en-US" altLang="en-US" sz="2400" smtClean="0">
                <a:solidFill>
                  <a:schemeClr val="tx1"/>
                </a:solidFill>
                <a:latin typeface="Arial" panose="020B0604020202020204" pitchFamily="34" charset="0"/>
              </a:rPr>
              <a:pPr algn="r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29</a:t>
            </a:fld>
            <a:endParaRPr lang="en-US" altLang="en-US" sz="2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9700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 sz="2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4912" y="800757"/>
            <a:ext cx="16049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kern="0" dirty="0">
                <a:solidFill>
                  <a:srgbClr val="948151"/>
                </a:solidFill>
                <a:ea typeface="ＭＳ Ｐゴシック"/>
              </a:rPr>
              <a:t>Chapter 1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EF05C1A-8C7E-E542-A71D-403A995B18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9512"/>
            <a:ext cx="1020332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3C4947-E5C5-7641-A1DE-AC05D878FBC9}"/>
              </a:ext>
            </a:extLst>
          </p:cNvPr>
          <p:cNvSpPr/>
          <p:nvPr/>
        </p:nvSpPr>
        <p:spPr>
          <a:xfrm>
            <a:off x="528637" y="1447088"/>
            <a:ext cx="752951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/>
              <a:t>26. Data structures are part of an ADT’s ______.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 </a:t>
            </a:r>
            <a:endParaRPr lang="en-US" sz="3600" dirty="0"/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definition</a:t>
            </a:r>
            <a:endParaRPr lang="en-US" sz="3600" dirty="0"/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implementation</a:t>
            </a:r>
            <a:endParaRPr lang="en-US" sz="3600" dirty="0"/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specifications</a:t>
            </a:r>
            <a:endParaRPr lang="en-US" sz="3600" dirty="0"/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usage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36280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Box 5"/>
          <p:cNvSpPr txBox="1">
            <a:spLocks noChangeArrowheads="1"/>
          </p:cNvSpPr>
          <p:nvPr/>
        </p:nvSpPr>
        <p:spPr bwMode="auto">
          <a:xfrm>
            <a:off x="3684588" y="134938"/>
            <a:ext cx="5197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#1</a:t>
            </a: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192088" y="3013075"/>
            <a:ext cx="8858250" cy="1168507"/>
          </a:xfrm>
        </p:spPr>
        <p:txBody>
          <a:bodyPr/>
          <a:lstStyle/>
          <a:p>
            <a:pPr eaLnBrk="1" hangingPunct="1"/>
            <a:r>
              <a:rPr lang="en-US" altLang="en-US" sz="2000" dirty="0">
                <a:solidFill>
                  <a:srgbClr val="1645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Multiple Choice</a:t>
            </a:r>
            <a:b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en-US" sz="2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08" name="Slide Number Placeholder 1"/>
          <p:cNvSpPr>
            <a:spLocks noGrp="1"/>
          </p:cNvSpPr>
          <p:nvPr>
            <p:ph type="sldNum" sz="quarter" idx="12"/>
          </p:nvPr>
        </p:nvSpPr>
        <p:spPr bwMode="auto">
          <a:xfrm>
            <a:off x="8305800" y="6400800"/>
            <a:ext cx="8382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42237CB4-DAC9-4123-BD87-CD047813BF7D}" type="slidenum">
              <a:rPr lang="en-US" altLang="en-US" sz="2400" smtClean="0">
                <a:solidFill>
                  <a:schemeClr val="tx1"/>
                </a:solidFill>
                <a:latin typeface="Arial" panose="020B0604020202020204" pitchFamily="34" charset="0"/>
              </a:rPr>
              <a:pPr algn="r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3</a:t>
            </a:fld>
            <a:endParaRPr lang="en-US" altLang="en-US" sz="2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Box 5"/>
          <p:cNvSpPr txBox="1">
            <a:spLocks noChangeArrowheads="1"/>
          </p:cNvSpPr>
          <p:nvPr/>
        </p:nvSpPr>
        <p:spPr bwMode="auto">
          <a:xfrm>
            <a:off x="3684588" y="134938"/>
            <a:ext cx="5197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400" b="1" dirty="0">
                <a:latin typeface="Times New Roman" panose="02020603050405020304" pitchFamily="18" charset="0"/>
              </a:rPr>
              <a:t>Module #1</a:t>
            </a:r>
          </a:p>
        </p:txBody>
      </p:sp>
      <p:sp>
        <p:nvSpPr>
          <p:cNvPr id="29699" name="Slide Number Placeholder 1"/>
          <p:cNvSpPr>
            <a:spLocks noGrp="1"/>
          </p:cNvSpPr>
          <p:nvPr>
            <p:ph type="sldNum" sz="quarter" idx="12"/>
          </p:nvPr>
        </p:nvSpPr>
        <p:spPr bwMode="auto">
          <a:xfrm>
            <a:off x="8305800" y="6400800"/>
            <a:ext cx="8382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DCAC5ACD-FF25-4D73-81C0-4C80801835DF}" type="slidenum">
              <a:rPr lang="en-US" altLang="en-US" sz="2400" smtClean="0">
                <a:solidFill>
                  <a:schemeClr val="tx1"/>
                </a:solidFill>
                <a:latin typeface="Arial" panose="020B0604020202020204" pitchFamily="34" charset="0"/>
              </a:rPr>
              <a:pPr algn="r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30</a:t>
            </a:fld>
            <a:endParaRPr lang="en-US" altLang="en-US" sz="2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9700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 sz="2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4912" y="800757"/>
            <a:ext cx="16049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kern="0" dirty="0">
                <a:solidFill>
                  <a:srgbClr val="948151"/>
                </a:solidFill>
                <a:ea typeface="ＭＳ Ｐゴシック"/>
              </a:rPr>
              <a:t>Chapter 1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EF05C1A-8C7E-E542-A71D-403A995B18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9512"/>
            <a:ext cx="1020332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3C4947-E5C5-7641-A1DE-AC05D878FBC9}"/>
              </a:ext>
            </a:extLst>
          </p:cNvPr>
          <p:cNvSpPr/>
          <p:nvPr/>
        </p:nvSpPr>
        <p:spPr>
          <a:xfrm>
            <a:off x="528637" y="1447088"/>
            <a:ext cx="752951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/>
              <a:t>27. To ______ an exception means to deal with the error condition.</a:t>
            </a:r>
            <a:endParaRPr lang="en-US" sz="3600" dirty="0"/>
          </a:p>
          <a:p>
            <a:pPr marL="1200150" lvl="1" indent="-742950">
              <a:buFont typeface="+mj-lt"/>
              <a:buAutoNum type="alphaLcParenR"/>
            </a:pPr>
            <a:endParaRPr lang="en-US" sz="3600" dirty="0"/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declare</a:t>
            </a:r>
            <a:endParaRPr lang="en-US" sz="3600" dirty="0"/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catch</a:t>
            </a:r>
            <a:endParaRPr lang="en-US" sz="3600" dirty="0"/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implement</a:t>
            </a:r>
            <a:endParaRPr lang="en-US" sz="3600" dirty="0"/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try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00916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Box 5"/>
          <p:cNvSpPr txBox="1">
            <a:spLocks noChangeArrowheads="1"/>
          </p:cNvSpPr>
          <p:nvPr/>
        </p:nvSpPr>
        <p:spPr bwMode="auto">
          <a:xfrm>
            <a:off x="3684588" y="134938"/>
            <a:ext cx="5197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#2</a:t>
            </a: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192088" y="3013075"/>
            <a:ext cx="8858250" cy="5810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2000" dirty="0">
                <a:solidFill>
                  <a:srgbClr val="1645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True/False</a:t>
            </a:r>
            <a:endParaRPr lang="en-US" altLang="en-US" sz="2000" dirty="0">
              <a:latin typeface="Arial" charset="0"/>
              <a:cs typeface="Arial" charset="0"/>
            </a:endParaRPr>
          </a:p>
        </p:txBody>
      </p:sp>
      <p:sp>
        <p:nvSpPr>
          <p:cNvPr id="27652" name="Slide Number Placeholder 1"/>
          <p:cNvSpPr>
            <a:spLocks noGrp="1"/>
          </p:cNvSpPr>
          <p:nvPr>
            <p:ph type="sldNum" sz="quarter" idx="12"/>
          </p:nvPr>
        </p:nvSpPr>
        <p:spPr bwMode="auto">
          <a:xfrm>
            <a:off x="8305800" y="6400800"/>
            <a:ext cx="8382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71A468A5-C57E-4B4E-BFFB-D74ADE4A1EAD}" type="slidenum">
              <a:rPr lang="en-US" altLang="en-US" sz="2400" smtClean="0">
                <a:solidFill>
                  <a:schemeClr val="tx1"/>
                </a:solidFill>
                <a:latin typeface="Arial" panose="020B0604020202020204" pitchFamily="34" charset="0"/>
              </a:rPr>
              <a:pPr algn="r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31</a:t>
            </a:fld>
            <a:endParaRPr lang="en-US" altLang="en-US" sz="2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6AD655-AE72-7848-9D32-4F16EEDEE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549" y="942974"/>
            <a:ext cx="7783513" cy="5813426"/>
          </a:xfrm>
        </p:spPr>
        <p:txBody>
          <a:bodyPr/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For large arrays, the insertion sort is prohibitively inefficient. </a:t>
            </a:r>
          </a:p>
          <a:p>
            <a:r>
              <a:rPr lang="en-US" sz="2000" dirty="0">
                <a:solidFill>
                  <a:srgbClr val="A985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  <a:p>
            <a:r>
              <a:rPr lang="en-US" sz="2000" dirty="0"/>
              <a:t>Insertion sort can be implemented as in-place sort.</a:t>
            </a:r>
          </a:p>
          <a:p>
            <a:r>
              <a:rPr lang="en-US" sz="2000" dirty="0">
                <a:solidFill>
                  <a:srgbClr val="A9852A"/>
                </a:solidFill>
              </a:rPr>
              <a:t>True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Low-order terms in an algorithm’s growth-rate function can be ignored.</a:t>
            </a:r>
          </a:p>
          <a:p>
            <a:r>
              <a:rPr lang="en-US" sz="2000" dirty="0">
                <a:solidFill>
                  <a:srgbClr val="A985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If the value of the head pointer is NULL, the linked list is empty.</a:t>
            </a:r>
          </a:p>
          <a:p>
            <a:r>
              <a:rPr lang="en-US" sz="2000" dirty="0">
                <a:solidFill>
                  <a:srgbClr val="A985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 link based implementation of the ADT List imposes a maximum length on the list.</a:t>
            </a:r>
          </a:p>
          <a:p>
            <a:r>
              <a:rPr lang="en-US" sz="2000" dirty="0">
                <a:solidFill>
                  <a:srgbClr val="A985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Lists contain items of the same type.</a:t>
            </a:r>
          </a:p>
          <a:p>
            <a:r>
              <a:rPr lang="en-US" sz="2000" dirty="0">
                <a:solidFill>
                  <a:srgbClr val="A985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solidFill>
                <a:srgbClr val="A9852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solidFill>
                <a:srgbClr val="A9852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solidFill>
                <a:srgbClr val="A9852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093F543-67C0-6740-942E-801041316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E238ED-879C-471C-B8CD-E12AA108A34A}" type="slidenum">
              <a:rPr lang="en-US" altLang="en-US" smtClean="0"/>
              <a:pPr>
                <a:defRPr/>
              </a:pPr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1500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6AD655-AE72-7848-9D32-4F16EEDEE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549" y="942974"/>
            <a:ext cx="7783513" cy="5813426"/>
          </a:xfrm>
        </p:spPr>
        <p:txBody>
          <a:bodyPr/>
          <a:lstStyle/>
          <a:p>
            <a:pPr lvl="0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 an array-based implementation of a stack, the stack can grow and shrink dynamically.</a:t>
            </a:r>
          </a:p>
          <a:p>
            <a:r>
              <a:rPr lang="en-US" sz="2000" dirty="0">
                <a:solidFill>
                  <a:srgbClr val="A985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 stack has a first in, first out property.</a:t>
            </a:r>
          </a:p>
          <a:p>
            <a:r>
              <a:rPr lang="en-US" sz="2000" dirty="0">
                <a:solidFill>
                  <a:srgbClr val="A985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</a:p>
          <a:p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following expression is a prefix expression   </a:t>
            </a:r>
            <a:r>
              <a:rPr lang="en-US" sz="2000" i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a b – c 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2000" dirty="0">
                <a:solidFill>
                  <a:srgbClr val="A985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Access time is a constant for an array-based implementation. </a:t>
            </a:r>
          </a:p>
          <a:p>
            <a:r>
              <a:rPr lang="en-US" sz="2000" dirty="0">
                <a:solidFill>
                  <a:srgbClr val="A985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Choices made during the implementation process have no effect on execution time of your code.</a:t>
            </a:r>
          </a:p>
          <a:p>
            <a:r>
              <a:rPr lang="en-US" sz="2000" dirty="0">
                <a:solidFill>
                  <a:srgbClr val="A985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 recursive solution can have more than one base case.</a:t>
            </a:r>
          </a:p>
          <a:p>
            <a:r>
              <a:rPr lang="en-US" sz="2000" dirty="0">
                <a:solidFill>
                  <a:srgbClr val="A985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solidFill>
                <a:srgbClr val="A9852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br>
              <a:rPr lang="en-US" dirty="0"/>
            </a:br>
            <a:endParaRPr lang="en-US" sz="2000" dirty="0">
              <a:solidFill>
                <a:srgbClr val="A9852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solidFill>
                <a:srgbClr val="A9852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solidFill>
                <a:srgbClr val="A9852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solidFill>
                <a:srgbClr val="A9852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solidFill>
                <a:srgbClr val="A9852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093F543-67C0-6740-942E-801041316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E238ED-879C-471C-B8CD-E12AA108A34A}" type="slidenum">
              <a:rPr lang="en-US" altLang="en-US" smtClean="0"/>
              <a:pPr>
                <a:defRPr/>
              </a:pPr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5496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Box 5"/>
          <p:cNvSpPr txBox="1">
            <a:spLocks noChangeArrowheads="1"/>
          </p:cNvSpPr>
          <p:nvPr/>
        </p:nvSpPr>
        <p:spPr bwMode="auto">
          <a:xfrm>
            <a:off x="3684588" y="134938"/>
            <a:ext cx="5197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#3</a:t>
            </a: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192088" y="3013075"/>
            <a:ext cx="8858250" cy="581025"/>
          </a:xfrm>
        </p:spPr>
        <p:txBody>
          <a:bodyPr/>
          <a:lstStyle/>
          <a:p>
            <a:pPr eaLnBrk="1" hangingPunct="1"/>
            <a:r>
              <a:rPr lang="en-US" altLang="en-US" sz="2200" dirty="0">
                <a:solidFill>
                  <a:srgbClr val="1645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Short Answers</a:t>
            </a:r>
          </a:p>
        </p:txBody>
      </p:sp>
      <p:sp>
        <p:nvSpPr>
          <p:cNvPr id="27652" name="Slide Number Placeholder 1"/>
          <p:cNvSpPr>
            <a:spLocks noGrp="1"/>
          </p:cNvSpPr>
          <p:nvPr>
            <p:ph type="sldNum" sz="quarter" idx="12"/>
          </p:nvPr>
        </p:nvSpPr>
        <p:spPr bwMode="auto">
          <a:xfrm>
            <a:off x="8305800" y="6400800"/>
            <a:ext cx="8382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71A468A5-C57E-4B4E-BFFB-D74ADE4A1EAD}" type="slidenum">
              <a:rPr lang="en-US" altLang="en-US" sz="2400" smtClean="0">
                <a:solidFill>
                  <a:schemeClr val="tx1"/>
                </a:solidFill>
                <a:latin typeface="Arial" panose="020B0604020202020204" pitchFamily="34" charset="0"/>
              </a:rPr>
              <a:pPr algn="r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34</a:t>
            </a:fld>
            <a:endParaRPr lang="en-US" altLang="en-US" sz="2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72835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Box 5"/>
          <p:cNvSpPr txBox="1">
            <a:spLocks noChangeArrowheads="1"/>
          </p:cNvSpPr>
          <p:nvPr/>
        </p:nvSpPr>
        <p:spPr bwMode="auto">
          <a:xfrm>
            <a:off x="3684588" y="134938"/>
            <a:ext cx="5197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400" b="1" dirty="0">
                <a:latin typeface="Times New Roman" panose="02020603050405020304" pitchFamily="18" charset="0"/>
              </a:rPr>
              <a:t>Module #1</a:t>
            </a:r>
          </a:p>
        </p:txBody>
      </p:sp>
      <p:sp>
        <p:nvSpPr>
          <p:cNvPr id="29699" name="Slide Number Placeholder 1"/>
          <p:cNvSpPr>
            <a:spLocks noGrp="1"/>
          </p:cNvSpPr>
          <p:nvPr>
            <p:ph type="sldNum" sz="quarter" idx="12"/>
          </p:nvPr>
        </p:nvSpPr>
        <p:spPr bwMode="auto">
          <a:xfrm>
            <a:off x="8305800" y="6400800"/>
            <a:ext cx="8382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DCAC5ACD-FF25-4D73-81C0-4C80801835DF}" type="slidenum">
              <a:rPr lang="en-US" altLang="en-US" sz="2400" smtClean="0">
                <a:solidFill>
                  <a:schemeClr val="tx1"/>
                </a:solidFill>
                <a:latin typeface="Arial" panose="020B0604020202020204" pitchFamily="34" charset="0"/>
              </a:rPr>
              <a:pPr algn="r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35</a:t>
            </a:fld>
            <a:endParaRPr lang="en-US" altLang="en-US" sz="2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9700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 sz="2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4912" y="800757"/>
            <a:ext cx="17764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kern="0" dirty="0">
                <a:solidFill>
                  <a:srgbClr val="948151"/>
                </a:solidFill>
                <a:ea typeface="ＭＳ Ｐゴシック"/>
              </a:rPr>
              <a:t>Chapter 11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EF05C1A-8C7E-E542-A71D-403A995B18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9512"/>
            <a:ext cx="1020332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3C4947-E5C5-7641-A1DE-AC05D878FBC9}"/>
              </a:ext>
            </a:extLst>
          </p:cNvPr>
          <p:cNvSpPr/>
          <p:nvPr/>
        </p:nvSpPr>
        <p:spPr>
          <a:xfrm>
            <a:off x="528637" y="1447088"/>
            <a:ext cx="7586663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What is the drawback of the merge-sort with respect to storage?</a:t>
            </a:r>
          </a:p>
          <a:p>
            <a:endParaRPr lang="en-US" dirty="0"/>
          </a:p>
          <a:p>
            <a:r>
              <a:rPr lang="en-US" dirty="0"/>
              <a:t>The merge-sort requires an auxiliary array whose size equals the size of the original array. For languages, such as C++, that store the actual data items in the array, this requirement might not be acceptable in situations where storage is limited, and the items are large.</a:t>
            </a:r>
          </a:p>
          <a:p>
            <a:endParaRPr lang="en-US" dirty="0"/>
          </a:p>
          <a:p>
            <a:pPr lvl="0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66053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Box 5"/>
          <p:cNvSpPr txBox="1">
            <a:spLocks noChangeArrowheads="1"/>
          </p:cNvSpPr>
          <p:nvPr/>
        </p:nvSpPr>
        <p:spPr bwMode="auto">
          <a:xfrm>
            <a:off x="3684588" y="134938"/>
            <a:ext cx="5197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400" b="1" dirty="0">
                <a:latin typeface="Times New Roman" panose="02020603050405020304" pitchFamily="18" charset="0"/>
              </a:rPr>
              <a:t>Module #1</a:t>
            </a:r>
          </a:p>
        </p:txBody>
      </p:sp>
      <p:sp>
        <p:nvSpPr>
          <p:cNvPr id="29699" name="Slide Number Placeholder 1"/>
          <p:cNvSpPr>
            <a:spLocks noGrp="1"/>
          </p:cNvSpPr>
          <p:nvPr>
            <p:ph type="sldNum" sz="quarter" idx="12"/>
          </p:nvPr>
        </p:nvSpPr>
        <p:spPr bwMode="auto">
          <a:xfrm>
            <a:off x="8305800" y="6400800"/>
            <a:ext cx="8382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DCAC5ACD-FF25-4D73-81C0-4C80801835DF}" type="slidenum">
              <a:rPr lang="en-US" altLang="en-US" sz="2400" smtClean="0">
                <a:solidFill>
                  <a:schemeClr val="tx1"/>
                </a:solidFill>
                <a:latin typeface="Arial" panose="020B0604020202020204" pitchFamily="34" charset="0"/>
              </a:rPr>
              <a:pPr algn="r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36</a:t>
            </a:fld>
            <a:endParaRPr lang="en-US" altLang="en-US" sz="2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9700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 sz="2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4912" y="800757"/>
            <a:ext cx="17764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kern="0" dirty="0">
                <a:solidFill>
                  <a:srgbClr val="948151"/>
                </a:solidFill>
                <a:ea typeface="ＭＳ Ｐゴシック"/>
              </a:rPr>
              <a:t>Chapter 10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EF05C1A-8C7E-E542-A71D-403A995B18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9512"/>
            <a:ext cx="1020332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3C4947-E5C5-7641-A1DE-AC05D878FBC9}"/>
              </a:ext>
            </a:extLst>
          </p:cNvPr>
          <p:cNvSpPr/>
          <p:nvPr/>
        </p:nvSpPr>
        <p:spPr>
          <a:xfrm>
            <a:off x="528637" y="1447088"/>
            <a:ext cx="7586663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/>
              <a:t>What does an algorithm’s growth rate measure?</a:t>
            </a:r>
          </a:p>
          <a:p>
            <a:endParaRPr lang="en-US" dirty="0"/>
          </a:p>
          <a:p>
            <a:r>
              <a:rPr lang="en-US" dirty="0"/>
              <a:t>An algorithm’s growth rate measures how fast an algorithm’s time requirement grows as a function of the problem size.</a:t>
            </a:r>
          </a:p>
          <a:p>
            <a:pPr lvl="0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215216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Box 5"/>
          <p:cNvSpPr txBox="1">
            <a:spLocks noChangeArrowheads="1"/>
          </p:cNvSpPr>
          <p:nvPr/>
        </p:nvSpPr>
        <p:spPr bwMode="auto">
          <a:xfrm>
            <a:off x="3684588" y="134938"/>
            <a:ext cx="5197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400" b="1" dirty="0">
                <a:latin typeface="Times New Roman" panose="02020603050405020304" pitchFamily="18" charset="0"/>
              </a:rPr>
              <a:t>Module #1</a:t>
            </a:r>
          </a:p>
        </p:txBody>
      </p:sp>
      <p:sp>
        <p:nvSpPr>
          <p:cNvPr id="29699" name="Slide Number Placeholder 1"/>
          <p:cNvSpPr>
            <a:spLocks noGrp="1"/>
          </p:cNvSpPr>
          <p:nvPr>
            <p:ph type="sldNum" sz="quarter" idx="12"/>
          </p:nvPr>
        </p:nvSpPr>
        <p:spPr bwMode="auto">
          <a:xfrm>
            <a:off x="8305800" y="6400800"/>
            <a:ext cx="8382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DCAC5ACD-FF25-4D73-81C0-4C80801835DF}" type="slidenum">
              <a:rPr lang="en-US" altLang="en-US" sz="2400" smtClean="0">
                <a:solidFill>
                  <a:schemeClr val="tx1"/>
                </a:solidFill>
                <a:latin typeface="Arial" panose="020B0604020202020204" pitchFamily="34" charset="0"/>
              </a:rPr>
              <a:pPr algn="r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37</a:t>
            </a:fld>
            <a:endParaRPr lang="en-US" altLang="en-US" sz="2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9700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 sz="2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4912" y="800757"/>
            <a:ext cx="16049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kern="0" dirty="0">
                <a:solidFill>
                  <a:srgbClr val="948151"/>
                </a:solidFill>
                <a:ea typeface="ＭＳ Ｐゴシック"/>
              </a:rPr>
              <a:t>Chapter 9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EF05C1A-8C7E-E542-A71D-403A995B18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9512"/>
            <a:ext cx="1020332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3C4947-E5C5-7641-A1DE-AC05D878FBC9}"/>
              </a:ext>
            </a:extLst>
          </p:cNvPr>
          <p:cNvSpPr/>
          <p:nvPr/>
        </p:nvSpPr>
        <p:spPr>
          <a:xfrm>
            <a:off x="528637" y="1447088"/>
            <a:ext cx="758666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/>
              <a:t>What high level steps are required in the link based implementation of ADT List to insert a new item?</a:t>
            </a:r>
          </a:p>
          <a:p>
            <a:endParaRPr lang="en-US" dirty="0"/>
          </a:p>
          <a:p>
            <a:r>
              <a:rPr lang="en-US" dirty="0"/>
              <a:t>Create a new node and store the data in it, determine the point of insertion,  connect the new node to the linked chain by changing pointers.</a:t>
            </a:r>
          </a:p>
          <a:p>
            <a:pPr lvl="0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082264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Box 5"/>
          <p:cNvSpPr txBox="1">
            <a:spLocks noChangeArrowheads="1"/>
          </p:cNvSpPr>
          <p:nvPr/>
        </p:nvSpPr>
        <p:spPr bwMode="auto">
          <a:xfrm>
            <a:off x="3684588" y="134938"/>
            <a:ext cx="5197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400" b="1" dirty="0">
                <a:latin typeface="Times New Roman" panose="02020603050405020304" pitchFamily="18" charset="0"/>
              </a:rPr>
              <a:t>Module #1</a:t>
            </a:r>
          </a:p>
        </p:txBody>
      </p:sp>
      <p:sp>
        <p:nvSpPr>
          <p:cNvPr id="29699" name="Slide Number Placeholder 1"/>
          <p:cNvSpPr>
            <a:spLocks noGrp="1"/>
          </p:cNvSpPr>
          <p:nvPr>
            <p:ph type="sldNum" sz="quarter" idx="12"/>
          </p:nvPr>
        </p:nvSpPr>
        <p:spPr bwMode="auto">
          <a:xfrm>
            <a:off x="8305800" y="6400800"/>
            <a:ext cx="8382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DCAC5ACD-FF25-4D73-81C0-4C80801835DF}" type="slidenum">
              <a:rPr lang="en-US" altLang="en-US" sz="2400" smtClean="0">
                <a:solidFill>
                  <a:schemeClr val="tx1"/>
                </a:solidFill>
                <a:latin typeface="Arial" panose="020B0604020202020204" pitchFamily="34" charset="0"/>
              </a:rPr>
              <a:pPr algn="r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38</a:t>
            </a:fld>
            <a:endParaRPr lang="en-US" altLang="en-US" sz="2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9700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 sz="2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4912" y="800757"/>
            <a:ext cx="16049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kern="0" dirty="0">
                <a:solidFill>
                  <a:srgbClr val="948151"/>
                </a:solidFill>
                <a:ea typeface="ＭＳ Ｐゴシック"/>
              </a:rPr>
              <a:t>Chapter 8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EF05C1A-8C7E-E542-A71D-403A995B18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9512"/>
            <a:ext cx="1020332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3C4947-E5C5-7641-A1DE-AC05D878FBC9}"/>
              </a:ext>
            </a:extLst>
          </p:cNvPr>
          <p:cNvSpPr/>
          <p:nvPr/>
        </p:nvSpPr>
        <p:spPr>
          <a:xfrm>
            <a:off x="528637" y="1447088"/>
            <a:ext cx="7586663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/>
              <a:t>What two characteristics are important for the entries in an ADT list?</a:t>
            </a:r>
          </a:p>
          <a:p>
            <a:endParaRPr lang="en-US" dirty="0"/>
          </a:p>
          <a:p>
            <a:r>
              <a:rPr lang="en-US" dirty="0"/>
              <a:t>The entries have position, and they are ordered</a:t>
            </a:r>
          </a:p>
          <a:p>
            <a:endParaRPr lang="en-US" dirty="0"/>
          </a:p>
          <a:p>
            <a:r>
              <a:rPr lang="en-US" dirty="0"/>
              <a:t>Describe what happens when we insert a new item into the middle of the list.</a:t>
            </a:r>
          </a:p>
          <a:p>
            <a:endParaRPr lang="en-US" dirty="0"/>
          </a:p>
          <a:p>
            <a:r>
              <a:rPr lang="en-US" dirty="0"/>
              <a:t>All items that had position numbers greater or equal to the position to which we insert it must have their position numbers increased by 1 after the insertion.  In effect they must be shifted one step higher in the list.</a:t>
            </a:r>
          </a:p>
          <a:p>
            <a:endParaRPr lang="en-US" dirty="0"/>
          </a:p>
          <a:p>
            <a:endParaRPr lang="en-US" sz="3600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675241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Box 5"/>
          <p:cNvSpPr txBox="1">
            <a:spLocks noChangeArrowheads="1"/>
          </p:cNvSpPr>
          <p:nvPr/>
        </p:nvSpPr>
        <p:spPr bwMode="auto">
          <a:xfrm>
            <a:off x="3684588" y="134938"/>
            <a:ext cx="5197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400" b="1" dirty="0">
                <a:latin typeface="Times New Roman" panose="02020603050405020304" pitchFamily="18" charset="0"/>
              </a:rPr>
              <a:t>Module #1</a:t>
            </a:r>
          </a:p>
        </p:txBody>
      </p:sp>
      <p:sp>
        <p:nvSpPr>
          <p:cNvPr id="29699" name="Slide Number Placeholder 1"/>
          <p:cNvSpPr>
            <a:spLocks noGrp="1"/>
          </p:cNvSpPr>
          <p:nvPr>
            <p:ph type="sldNum" sz="quarter" idx="12"/>
          </p:nvPr>
        </p:nvSpPr>
        <p:spPr bwMode="auto">
          <a:xfrm>
            <a:off x="8305800" y="6400800"/>
            <a:ext cx="8382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DCAC5ACD-FF25-4D73-81C0-4C80801835DF}" type="slidenum">
              <a:rPr lang="en-US" altLang="en-US" sz="2400" smtClean="0">
                <a:solidFill>
                  <a:schemeClr val="tx1"/>
                </a:solidFill>
                <a:latin typeface="Arial" panose="020B0604020202020204" pitchFamily="34" charset="0"/>
              </a:rPr>
              <a:pPr algn="r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39</a:t>
            </a:fld>
            <a:endParaRPr lang="en-US" altLang="en-US" sz="2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9700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 sz="2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4912" y="800757"/>
            <a:ext cx="16049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kern="0" dirty="0">
                <a:solidFill>
                  <a:srgbClr val="948151"/>
                </a:solidFill>
                <a:ea typeface="ＭＳ Ｐゴシック"/>
              </a:rPr>
              <a:t>Chapter 6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EF05C1A-8C7E-E542-A71D-403A995B18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9512"/>
            <a:ext cx="1020332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3C4947-E5C5-7641-A1DE-AC05D878FBC9}"/>
              </a:ext>
            </a:extLst>
          </p:cNvPr>
          <p:cNvSpPr/>
          <p:nvPr/>
        </p:nvSpPr>
        <p:spPr>
          <a:xfrm>
            <a:off x="528637" y="1447088"/>
            <a:ext cx="7586663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/>
              <a:t>What is the difference between the stack pop and peek operations?</a:t>
            </a:r>
          </a:p>
          <a:p>
            <a:endParaRPr lang="en-US" dirty="0"/>
          </a:p>
          <a:p>
            <a:r>
              <a:rPr lang="en-US" dirty="0"/>
              <a:t>The pop operation removes the top of the stack. The peek operation retrieves the top of the stack but does not remove it.</a:t>
            </a:r>
          </a:p>
          <a:p>
            <a:r>
              <a:rPr lang="en-US" dirty="0"/>
              <a:t> </a:t>
            </a:r>
          </a:p>
          <a:p>
            <a:pPr lvl="0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548534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Box 5"/>
          <p:cNvSpPr txBox="1">
            <a:spLocks noChangeArrowheads="1"/>
          </p:cNvSpPr>
          <p:nvPr/>
        </p:nvSpPr>
        <p:spPr bwMode="auto">
          <a:xfrm>
            <a:off x="3684588" y="134938"/>
            <a:ext cx="5197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400" b="1" dirty="0">
                <a:latin typeface="Times New Roman" panose="02020603050405020304" pitchFamily="18" charset="0"/>
              </a:rPr>
              <a:t>Part #1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F5DC802-3078-3940-BD03-B97DBD153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912" y="1226707"/>
            <a:ext cx="7924800" cy="3886200"/>
          </a:xfrm>
        </p:spPr>
        <p:txBody>
          <a:bodyPr/>
          <a:lstStyle/>
          <a:p>
            <a:pPr marL="0" lv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1. In the worst case, a binary search is ______.</a:t>
            </a:r>
          </a:p>
          <a:p>
            <a:pPr marL="457200" lvl="0" indent="-457200">
              <a:buFont typeface="+mj-lt"/>
              <a:buAutoNum type="alphaLcParenR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O(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457200" lvl="0" indent="-457200">
              <a:buFont typeface="+mj-lt"/>
              <a:buAutoNum type="alphaLcParenR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  <a:p>
            <a:pPr marL="457200" lvl="0" indent="-457200">
              <a:buFont typeface="+mj-lt"/>
              <a:buAutoNum type="alphaLcParenR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O(log</a:t>
            </a:r>
            <a:r>
              <a:rPr 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457200" lvl="0" indent="-457200">
              <a:buFont typeface="+mj-lt"/>
              <a:buAutoNum type="alphaLcParenR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O(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lv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29699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DCAC5ACD-FF25-4D73-81C0-4C80801835DF}" type="slidenum">
              <a:rPr lang="en-US" altLang="en-US" sz="2400" smtClean="0">
                <a:solidFill>
                  <a:schemeClr val="tx1"/>
                </a:solidFill>
                <a:latin typeface="Arial" panose="020B0604020202020204" pitchFamily="34" charset="0"/>
              </a:rPr>
              <a:pPr algn="r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4</a:t>
            </a:fld>
            <a:endParaRPr lang="en-US" altLang="en-US" sz="2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9700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 sz="2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4912" y="800757"/>
            <a:ext cx="17764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kern="0" dirty="0">
                <a:solidFill>
                  <a:srgbClr val="948151"/>
                </a:solidFill>
                <a:ea typeface="ＭＳ Ｐゴシック"/>
              </a:rPr>
              <a:t>Chapter 11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EF05C1A-8C7E-E542-A71D-403A995B18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9512"/>
            <a:ext cx="1020332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042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Box 5"/>
          <p:cNvSpPr txBox="1">
            <a:spLocks noChangeArrowheads="1"/>
          </p:cNvSpPr>
          <p:nvPr/>
        </p:nvSpPr>
        <p:spPr bwMode="auto">
          <a:xfrm>
            <a:off x="3684588" y="134938"/>
            <a:ext cx="5197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400" b="1" dirty="0">
                <a:latin typeface="Times New Roman" panose="02020603050405020304" pitchFamily="18" charset="0"/>
              </a:rPr>
              <a:t>Module #1</a:t>
            </a:r>
          </a:p>
        </p:txBody>
      </p:sp>
      <p:sp>
        <p:nvSpPr>
          <p:cNvPr id="29699" name="Slide Number Placeholder 1"/>
          <p:cNvSpPr>
            <a:spLocks noGrp="1"/>
          </p:cNvSpPr>
          <p:nvPr>
            <p:ph type="sldNum" sz="quarter" idx="12"/>
          </p:nvPr>
        </p:nvSpPr>
        <p:spPr bwMode="auto">
          <a:xfrm>
            <a:off x="8305800" y="6400800"/>
            <a:ext cx="8382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DCAC5ACD-FF25-4D73-81C0-4C80801835DF}" type="slidenum">
              <a:rPr lang="en-US" altLang="en-US" sz="2400" smtClean="0">
                <a:solidFill>
                  <a:schemeClr val="tx1"/>
                </a:solidFill>
                <a:latin typeface="Arial" panose="020B0604020202020204" pitchFamily="34" charset="0"/>
              </a:rPr>
              <a:pPr algn="r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40</a:t>
            </a:fld>
            <a:endParaRPr lang="en-US" altLang="en-US" sz="2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9700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 sz="2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4912" y="800757"/>
            <a:ext cx="21531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kern="0" dirty="0">
                <a:solidFill>
                  <a:srgbClr val="948151"/>
                </a:solidFill>
                <a:ea typeface="ＭＳ Ｐゴシック"/>
              </a:rPr>
              <a:t>Chapter 4-5-6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EF05C1A-8C7E-E542-A71D-403A995B18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9512"/>
            <a:ext cx="1020332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3C4947-E5C5-7641-A1DE-AC05D878FBC9}"/>
              </a:ext>
            </a:extLst>
          </p:cNvPr>
          <p:cNvSpPr/>
          <p:nvPr/>
        </p:nvSpPr>
        <p:spPr>
          <a:xfrm>
            <a:off x="528637" y="1447088"/>
            <a:ext cx="7586663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dirty="0"/>
              <a:t>Evaluate this prefix expression  + 6 * - 3 2 4</a:t>
            </a:r>
          </a:p>
          <a:p>
            <a:pPr lvl="0"/>
            <a:endParaRPr lang="en-US" sz="2000" dirty="0"/>
          </a:p>
          <a:p>
            <a:r>
              <a:rPr lang="en-US" sz="2000" dirty="0"/>
              <a:t>Answer: 10</a:t>
            </a:r>
          </a:p>
          <a:p>
            <a:endParaRPr lang="en-US" sz="2000" dirty="0"/>
          </a:p>
          <a:p>
            <a:r>
              <a:rPr lang="en-US" sz="2000" dirty="0"/>
              <a:t>What are the contents of a node?</a:t>
            </a:r>
          </a:p>
          <a:p>
            <a:endParaRPr lang="en-US" sz="2000" dirty="0"/>
          </a:p>
          <a:p>
            <a:r>
              <a:rPr lang="en-US" sz="2000" dirty="0"/>
              <a:t>Answer: data and a link or reference to another node</a:t>
            </a:r>
          </a:p>
          <a:p>
            <a:endParaRPr lang="en-US" sz="2000" dirty="0"/>
          </a:p>
          <a:p>
            <a:r>
              <a:rPr lang="en-US" sz="2000" dirty="0"/>
              <a:t>What operations were identified for the ADT Stack?</a:t>
            </a:r>
          </a:p>
          <a:p>
            <a:pPr lvl="0"/>
            <a:endParaRPr lang="en-US" sz="20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See whether the stack is empty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Add a new item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Remove from the stack the item that was added most recently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Get the item that was added to the stack most recently (without removing)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06674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Box 5"/>
          <p:cNvSpPr txBox="1">
            <a:spLocks noChangeArrowheads="1"/>
          </p:cNvSpPr>
          <p:nvPr/>
        </p:nvSpPr>
        <p:spPr bwMode="auto">
          <a:xfrm>
            <a:off x="3684588" y="134938"/>
            <a:ext cx="5197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400" b="1" dirty="0">
                <a:latin typeface="Times New Roman" panose="02020603050405020304" pitchFamily="18" charset="0"/>
              </a:rPr>
              <a:t>Module #1</a:t>
            </a:r>
          </a:p>
        </p:txBody>
      </p:sp>
      <p:sp>
        <p:nvSpPr>
          <p:cNvPr id="29699" name="Slide Number Placeholder 1"/>
          <p:cNvSpPr>
            <a:spLocks noGrp="1"/>
          </p:cNvSpPr>
          <p:nvPr>
            <p:ph type="sldNum" sz="quarter" idx="12"/>
          </p:nvPr>
        </p:nvSpPr>
        <p:spPr bwMode="auto">
          <a:xfrm>
            <a:off x="8305800" y="6400800"/>
            <a:ext cx="8382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DCAC5ACD-FF25-4D73-81C0-4C80801835DF}" type="slidenum">
              <a:rPr lang="en-US" altLang="en-US" sz="2400" smtClean="0">
                <a:solidFill>
                  <a:schemeClr val="tx1"/>
                </a:solidFill>
                <a:latin typeface="Arial" panose="020B0604020202020204" pitchFamily="34" charset="0"/>
              </a:rPr>
              <a:pPr algn="r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41</a:t>
            </a:fld>
            <a:endParaRPr lang="en-US" altLang="en-US" sz="2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9700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 sz="2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4912" y="800757"/>
            <a:ext cx="21531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kern="0" dirty="0">
                <a:solidFill>
                  <a:srgbClr val="948151"/>
                </a:solidFill>
                <a:ea typeface="ＭＳ Ｐゴシック"/>
              </a:rPr>
              <a:t>Chapter 1-2-3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EF05C1A-8C7E-E542-A71D-403A995B18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9512"/>
            <a:ext cx="1020332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3C4947-E5C5-7641-A1DE-AC05D878FBC9}"/>
              </a:ext>
            </a:extLst>
          </p:cNvPr>
          <p:cNvSpPr/>
          <p:nvPr/>
        </p:nvSpPr>
        <p:spPr>
          <a:xfrm>
            <a:off x="528637" y="1447088"/>
            <a:ext cx="7586663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dirty="0"/>
              <a:t>How can we keep a method from being able to alter a class’s data members?</a:t>
            </a:r>
          </a:p>
          <a:p>
            <a:endParaRPr lang="en-US" sz="2000" dirty="0"/>
          </a:p>
          <a:p>
            <a:r>
              <a:rPr lang="en-US" sz="2000" dirty="0"/>
              <a:t>Answer: Make it a const method </a:t>
            </a:r>
          </a:p>
          <a:p>
            <a:endParaRPr lang="en-US" sz="2000" dirty="0"/>
          </a:p>
          <a:p>
            <a:r>
              <a:rPr lang="en-US" sz="2000" dirty="0"/>
              <a:t>What is a base case?</a:t>
            </a:r>
          </a:p>
          <a:p>
            <a:endParaRPr lang="en-US" sz="2000" dirty="0"/>
          </a:p>
          <a:p>
            <a:r>
              <a:rPr lang="en-US" sz="2000" dirty="0"/>
              <a:t>Answer: A base case is a special case of a recursive function whose solution you know. A base case enables the recursive processing to terminate.</a:t>
            </a:r>
          </a:p>
          <a:p>
            <a:endParaRPr lang="en-US" sz="2000" dirty="0"/>
          </a:p>
          <a:p>
            <a:r>
              <a:rPr lang="en-US" sz="2000" dirty="0"/>
              <a:t>What is functional abstraction?</a:t>
            </a:r>
          </a:p>
          <a:p>
            <a:r>
              <a:rPr lang="en-US" sz="2000" dirty="0"/>
              <a:t>Answer: Functional abstraction is a design principle that separates the purpose and use of a module from its implementation.</a:t>
            </a:r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72213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Box 5"/>
          <p:cNvSpPr txBox="1">
            <a:spLocks noChangeArrowheads="1"/>
          </p:cNvSpPr>
          <p:nvPr/>
        </p:nvSpPr>
        <p:spPr bwMode="auto">
          <a:xfrm>
            <a:off x="3684588" y="134938"/>
            <a:ext cx="5197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#4</a:t>
            </a: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192088" y="3013075"/>
            <a:ext cx="8858250" cy="581025"/>
          </a:xfrm>
        </p:spPr>
        <p:txBody>
          <a:bodyPr/>
          <a:lstStyle/>
          <a:p>
            <a:pPr eaLnBrk="1" hangingPunct="1"/>
            <a:r>
              <a:rPr lang="en-US" altLang="en-US" sz="2200" dirty="0">
                <a:solidFill>
                  <a:srgbClr val="1645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C++ Implementation</a:t>
            </a:r>
          </a:p>
        </p:txBody>
      </p:sp>
      <p:sp>
        <p:nvSpPr>
          <p:cNvPr id="27652" name="Slide Number Placeholder 1"/>
          <p:cNvSpPr>
            <a:spLocks noGrp="1"/>
          </p:cNvSpPr>
          <p:nvPr>
            <p:ph type="sldNum" sz="quarter" idx="12"/>
          </p:nvPr>
        </p:nvSpPr>
        <p:spPr bwMode="auto">
          <a:xfrm>
            <a:off x="8305800" y="6400800"/>
            <a:ext cx="8382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71A468A5-C57E-4B4E-BFFB-D74ADE4A1EAD}" type="slidenum">
              <a:rPr lang="en-US" altLang="en-US" sz="2400" smtClean="0">
                <a:solidFill>
                  <a:schemeClr val="tx1"/>
                </a:solidFill>
                <a:latin typeface="Arial" panose="020B0604020202020204" pitchFamily="34" charset="0"/>
              </a:rPr>
              <a:pPr algn="r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42</a:t>
            </a:fld>
            <a:endParaRPr lang="en-US" altLang="en-US" sz="2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36250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Box 5"/>
          <p:cNvSpPr txBox="1">
            <a:spLocks noChangeArrowheads="1"/>
          </p:cNvSpPr>
          <p:nvPr/>
        </p:nvSpPr>
        <p:spPr bwMode="auto">
          <a:xfrm>
            <a:off x="3684588" y="134938"/>
            <a:ext cx="5197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400" b="1" dirty="0">
                <a:latin typeface="Times New Roman" panose="02020603050405020304" pitchFamily="18" charset="0"/>
              </a:rPr>
              <a:t>Module #1</a:t>
            </a:r>
          </a:p>
        </p:txBody>
      </p:sp>
      <p:sp>
        <p:nvSpPr>
          <p:cNvPr id="29699" name="Slide Number Placeholder 1"/>
          <p:cNvSpPr>
            <a:spLocks noGrp="1"/>
          </p:cNvSpPr>
          <p:nvPr>
            <p:ph type="sldNum" sz="quarter" idx="12"/>
          </p:nvPr>
        </p:nvSpPr>
        <p:spPr bwMode="auto">
          <a:xfrm>
            <a:off x="8305800" y="6400800"/>
            <a:ext cx="8382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DCAC5ACD-FF25-4D73-81C0-4C80801835DF}" type="slidenum">
              <a:rPr lang="en-US" altLang="en-US" sz="2400" smtClean="0">
                <a:solidFill>
                  <a:schemeClr val="tx1"/>
                </a:solidFill>
                <a:latin typeface="Arial" panose="020B0604020202020204" pitchFamily="34" charset="0"/>
              </a:rPr>
              <a:pPr algn="r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43</a:t>
            </a:fld>
            <a:endParaRPr lang="en-US" altLang="en-US" sz="2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9700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 sz="2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2075" y="1005354"/>
            <a:ext cx="74017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kern="0" dirty="0">
                <a:solidFill>
                  <a:srgbClr val="948151"/>
                </a:solidFill>
                <a:ea typeface="ＭＳ Ｐゴシック"/>
              </a:rPr>
              <a:t>Algorithm Implementation</a:t>
            </a:r>
          </a:p>
          <a:p>
            <a:endParaRPr lang="en-US" b="1" kern="0" dirty="0">
              <a:solidFill>
                <a:srgbClr val="948151"/>
              </a:solidFill>
              <a:ea typeface="ＭＳ Ｐゴシック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EF05C1A-8C7E-E542-A71D-403A995B18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9512"/>
            <a:ext cx="1020332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3C4947-E5C5-7641-A1DE-AC05D878FBC9}"/>
              </a:ext>
            </a:extLst>
          </p:cNvPr>
          <p:cNvSpPr/>
          <p:nvPr/>
        </p:nvSpPr>
        <p:spPr>
          <a:xfrm>
            <a:off x="528637" y="1447088"/>
            <a:ext cx="758666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B671A3-302D-A54F-84BB-17BD740A5FED}"/>
              </a:ext>
            </a:extLst>
          </p:cNvPr>
          <p:cNvSpPr/>
          <p:nvPr/>
        </p:nvSpPr>
        <p:spPr>
          <a:xfrm>
            <a:off x="528637" y="4516280"/>
            <a:ext cx="74017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kern="0" dirty="0">
                <a:solidFill>
                  <a:srgbClr val="948151"/>
                </a:solidFill>
                <a:ea typeface="ＭＳ Ｐゴシック"/>
              </a:rPr>
              <a:t>Data Structure Implementation</a:t>
            </a:r>
          </a:p>
          <a:p>
            <a:endParaRPr lang="en-US" b="1" kern="0" dirty="0">
              <a:solidFill>
                <a:srgbClr val="948151"/>
              </a:solidFill>
              <a:ea typeface="ＭＳ Ｐゴシック"/>
            </a:endParaRPr>
          </a:p>
          <a:p>
            <a:endParaRPr lang="en-US" b="1" kern="0" dirty="0">
              <a:solidFill>
                <a:srgbClr val="948151"/>
              </a:solidFill>
              <a:ea typeface="ＭＳ Ｐゴシック"/>
            </a:endParaRPr>
          </a:p>
        </p:txBody>
      </p:sp>
      <p:pic>
        <p:nvPicPr>
          <p:cNvPr id="13" name="Picture 1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1D46AB9-025A-0149-B484-DF81578D2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299" y="1852923"/>
            <a:ext cx="7972426" cy="261077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915794B-C623-904F-9F9B-72476A888C4A}"/>
              </a:ext>
            </a:extLst>
          </p:cNvPr>
          <p:cNvSpPr txBox="1"/>
          <p:nvPr/>
        </p:nvSpPr>
        <p:spPr>
          <a:xfrm>
            <a:off x="528637" y="5116444"/>
            <a:ext cx="5912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Design a Data structure to...</a:t>
            </a:r>
          </a:p>
          <a:p>
            <a:r>
              <a:rPr lang="en-US" sz="2000" dirty="0"/>
              <a:t>	support following specifications/operations</a:t>
            </a:r>
          </a:p>
          <a:p>
            <a:endParaRPr lang="en-US" sz="2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5E767E-6ADA-9647-B49E-541F7A958218}"/>
              </a:ext>
            </a:extLst>
          </p:cNvPr>
          <p:cNvSpPr txBox="1"/>
          <p:nvPr/>
        </p:nvSpPr>
        <p:spPr>
          <a:xfrm>
            <a:off x="804689" y="1384845"/>
            <a:ext cx="72244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This exercise is from Chapter 6 Exercises (Page 217)</a:t>
            </a:r>
          </a:p>
          <a:p>
            <a:r>
              <a:rPr lang="en-US" sz="1600" dirty="0">
                <a:solidFill>
                  <a:srgbClr val="7030A0"/>
                </a:solidFill>
              </a:rPr>
              <a:t>For more clarification you may read 6.2.2 Recognizing strings in a language (Page 201)</a:t>
            </a:r>
          </a:p>
        </p:txBody>
      </p:sp>
    </p:spTree>
    <p:extLst>
      <p:ext uri="{BB962C8B-B14F-4D97-AF65-F5344CB8AC3E}">
        <p14:creationId xmlns:p14="http://schemas.microsoft.com/office/powerpoint/2010/main" val="26472057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044AEB-B70E-6343-A601-AF1616264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E238ED-879C-471C-B8CD-E12AA108A34A}" type="slidenum">
              <a:rPr lang="en-US" altLang="en-US" smtClean="0"/>
              <a:pPr>
                <a:defRPr/>
              </a:pPr>
              <a:t>44</a:t>
            </a:fld>
            <a:endParaRPr lang="en-US" altLang="en-US"/>
          </a:p>
        </p:txBody>
      </p:sp>
      <p:pic>
        <p:nvPicPr>
          <p:cNvPr id="6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38719CB-3857-C648-90DB-89A00FE8D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166" y="1028700"/>
            <a:ext cx="7141659" cy="5603982"/>
          </a:xfrm>
          <a:prstGeom prst="rect">
            <a:avLst/>
          </a:prstGeom>
        </p:spPr>
      </p:pic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BFC112E5-FCBC-AA47-B842-DE15626B3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98463" y="6356350"/>
            <a:ext cx="80137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898989"/>
                </a:solidFill>
              </a:rPr>
              <a:t>© 2017 Pearson Education, Hoboken, NJ.  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87300169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482F7B-0B08-7E41-91C1-7651CDC8D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E238ED-879C-471C-B8CD-E12AA108A34A}" type="slidenum">
              <a:rPr lang="en-US" altLang="en-US" smtClean="0"/>
              <a:pPr>
                <a:defRPr/>
              </a:pPr>
              <a:t>45</a:t>
            </a:fld>
            <a:endParaRPr lang="en-US" altLang="en-US"/>
          </a:p>
        </p:txBody>
      </p:sp>
      <p:pic>
        <p:nvPicPr>
          <p:cNvPr id="6" name="Picture 5" descr="Graphical user interface, application&#10;&#10;Description automatically generated with medium confidence">
            <a:extLst>
              <a:ext uri="{FF2B5EF4-FFF2-40B4-BE49-F238E27FC236}">
                <a16:creationId xmlns:a16="http://schemas.microsoft.com/office/drawing/2014/main" id="{8657F61E-F028-3344-9F41-5ACDF925D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145" y="955675"/>
            <a:ext cx="4564425" cy="5343525"/>
          </a:xfrm>
          <a:prstGeom prst="rect">
            <a:avLst/>
          </a:prstGeom>
        </p:spPr>
      </p:pic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DF4B5FBB-3369-5D49-BFF7-E0C4FA52D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98463" y="6356350"/>
            <a:ext cx="80137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898989"/>
                </a:solidFill>
              </a:rPr>
              <a:t>© 2017 Pearson Education, Hoboken, NJ.  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980328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B75DDAB-BA68-4A45-B78E-6283AE3B1CB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26102" y="858838"/>
            <a:ext cx="4482499" cy="5440362"/>
          </a:xfrm>
        </p:spPr>
      </p:pic>
      <p:pic>
        <p:nvPicPr>
          <p:cNvPr id="10" name="Content Placeholder 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6B15496-381E-C940-A1DD-49C72DE540E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572000" y="858837"/>
            <a:ext cx="4670942" cy="5741987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6C9CBF-6430-4F44-9706-3102C82EC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E238ED-879C-471C-B8CD-E12AA108A34A}" type="slidenum">
              <a:rPr lang="en-US" altLang="en-US" smtClean="0"/>
              <a:pPr>
                <a:defRPr/>
              </a:pPr>
              <a:t>46</a:t>
            </a:fld>
            <a:endParaRPr lang="en-US" altLang="en-US"/>
          </a:p>
        </p:txBody>
      </p:sp>
      <p:sp>
        <p:nvSpPr>
          <p:cNvPr id="11" name="Footer Placeholder 1">
            <a:extLst>
              <a:ext uri="{FF2B5EF4-FFF2-40B4-BE49-F238E27FC236}">
                <a16:creationId xmlns:a16="http://schemas.microsoft.com/office/drawing/2014/main" id="{8810A658-6B4A-7344-86F9-9E10C8772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98463" y="6356350"/>
            <a:ext cx="80137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898989"/>
                </a:solidFill>
              </a:rPr>
              <a:t>© 2017 Pearson Education, Hoboken, NJ.  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612404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Box 5"/>
          <p:cNvSpPr txBox="1">
            <a:spLocks noChangeArrowheads="1"/>
          </p:cNvSpPr>
          <p:nvPr/>
        </p:nvSpPr>
        <p:spPr bwMode="auto">
          <a:xfrm>
            <a:off x="3684588" y="134938"/>
            <a:ext cx="5197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400" b="1" dirty="0">
                <a:latin typeface="Times New Roman" panose="02020603050405020304" pitchFamily="18" charset="0"/>
              </a:rPr>
              <a:t>Module #1</a:t>
            </a:r>
          </a:p>
        </p:txBody>
      </p:sp>
      <p:sp>
        <p:nvSpPr>
          <p:cNvPr id="29699" name="Slide Number Placeholder 1"/>
          <p:cNvSpPr>
            <a:spLocks noGrp="1"/>
          </p:cNvSpPr>
          <p:nvPr>
            <p:ph type="sldNum" sz="quarter" idx="12"/>
          </p:nvPr>
        </p:nvSpPr>
        <p:spPr bwMode="auto">
          <a:xfrm>
            <a:off x="8305800" y="6400800"/>
            <a:ext cx="8382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DCAC5ACD-FF25-4D73-81C0-4C80801835DF}" type="slidenum">
              <a:rPr lang="en-US" altLang="en-US" sz="2400" smtClean="0">
                <a:solidFill>
                  <a:schemeClr val="tx1"/>
                </a:solidFill>
                <a:latin typeface="Arial" panose="020B0604020202020204" pitchFamily="34" charset="0"/>
              </a:rPr>
              <a:pPr algn="r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5</a:t>
            </a:fld>
            <a:endParaRPr lang="en-US" altLang="en-US" sz="2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9700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 sz="2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4912" y="800757"/>
            <a:ext cx="17764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kern="0" dirty="0">
                <a:solidFill>
                  <a:srgbClr val="948151"/>
                </a:solidFill>
                <a:ea typeface="ＭＳ Ｐゴシック"/>
              </a:rPr>
              <a:t>Chapter 11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EF05C1A-8C7E-E542-A71D-403A995B18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9512"/>
            <a:ext cx="1020332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3C2A8A65-83A5-7949-9A47-5BB5F2F4C0BA}"/>
              </a:ext>
            </a:extLst>
          </p:cNvPr>
          <p:cNvSpPr txBox="1">
            <a:spLocks/>
          </p:cNvSpPr>
          <p:nvPr/>
        </p:nvSpPr>
        <p:spPr>
          <a:xfrm>
            <a:off x="184912" y="1226707"/>
            <a:ext cx="7924800" cy="38862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E7E"/>
                </a:solidFill>
                <a:latin typeface="+mn-lt"/>
                <a:ea typeface="+mn-ea"/>
              </a:defRPr>
            </a:lvl9pPr>
          </a:lstStyle>
          <a:p>
            <a:pPr marL="0" lvl="0" indent="0" algn="just"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</a:tabLst>
            </a:pPr>
            <a:r>
              <a:rPr 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Given the following array:</a:t>
            </a:r>
            <a:endParaRPr lang="en-US" sz="3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4  15  8  3  28  21</a:t>
            </a:r>
            <a:endParaRPr lang="en-US" sz="3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which of the following represents the array after the second swap of the selection sort?</a:t>
            </a:r>
            <a:endParaRPr lang="en-US" sz="3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lvl="0" indent="-457200" algn="just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4   3   8  15  21  28</a:t>
            </a:r>
            <a:endParaRPr lang="en-US" sz="3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lvl="0" indent="-457200" algn="just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4  15  8   3   21  28</a:t>
            </a:r>
            <a:endParaRPr lang="en-US" sz="3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lvl="0" indent="-457200" algn="just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3   4   8  15  21  28</a:t>
            </a:r>
            <a:endParaRPr lang="en-US" sz="3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lvl="0" indent="-457200" algn="just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21 4   3   8   15  28</a:t>
            </a:r>
            <a:endParaRPr lang="en-US" sz="3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457200">
              <a:buFont typeface="+mj-lt"/>
              <a:buAutoNum type="alphaLcParenR"/>
            </a:pPr>
            <a:endParaRPr lang="en-US" sz="24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247664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Box 5"/>
          <p:cNvSpPr txBox="1">
            <a:spLocks noChangeArrowheads="1"/>
          </p:cNvSpPr>
          <p:nvPr/>
        </p:nvSpPr>
        <p:spPr bwMode="auto">
          <a:xfrm>
            <a:off x="3684588" y="134938"/>
            <a:ext cx="5197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400" b="1" dirty="0">
                <a:latin typeface="Times New Roman" panose="02020603050405020304" pitchFamily="18" charset="0"/>
              </a:rPr>
              <a:t>Module #1</a:t>
            </a:r>
          </a:p>
        </p:txBody>
      </p:sp>
      <p:sp>
        <p:nvSpPr>
          <p:cNvPr id="29699" name="Slide Number Placeholder 1"/>
          <p:cNvSpPr>
            <a:spLocks noGrp="1"/>
          </p:cNvSpPr>
          <p:nvPr>
            <p:ph type="sldNum" sz="quarter" idx="12"/>
          </p:nvPr>
        </p:nvSpPr>
        <p:spPr bwMode="auto">
          <a:xfrm>
            <a:off x="8305800" y="6400800"/>
            <a:ext cx="8382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DCAC5ACD-FF25-4D73-81C0-4C80801835DF}" type="slidenum">
              <a:rPr lang="en-US" altLang="en-US" sz="2400" smtClean="0">
                <a:solidFill>
                  <a:schemeClr val="tx1"/>
                </a:solidFill>
                <a:latin typeface="Arial" panose="020B0604020202020204" pitchFamily="34" charset="0"/>
              </a:rPr>
              <a:pPr algn="r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6</a:t>
            </a:fld>
            <a:endParaRPr lang="en-US" altLang="en-US" sz="2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9700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 sz="2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4912" y="800757"/>
            <a:ext cx="17764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kern="0" dirty="0">
                <a:solidFill>
                  <a:srgbClr val="948151"/>
                </a:solidFill>
                <a:ea typeface="ＭＳ Ｐゴシック"/>
              </a:rPr>
              <a:t>Chapter 10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EF05C1A-8C7E-E542-A71D-403A995B18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9512"/>
            <a:ext cx="1020332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3C4947-E5C5-7641-A1DE-AC05D878FBC9}"/>
              </a:ext>
            </a:extLst>
          </p:cNvPr>
          <p:cNvSpPr/>
          <p:nvPr/>
        </p:nvSpPr>
        <p:spPr>
          <a:xfrm>
            <a:off x="528637" y="1447088"/>
            <a:ext cx="752951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</a:tabLst>
            </a:pPr>
            <a:r>
              <a:rPr lang="en-US" kern="0" dirty="0">
                <a:cs typeface="Arial" panose="020B0604020202020204" pitchFamily="34" charset="0"/>
              </a:rPr>
              <a:t>3.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Algorithm analysis should be independent of all of the following EXCEPT ______.</a:t>
            </a:r>
          </a:p>
          <a:p>
            <a:pPr marL="742950" marR="0" lvl="0" indent="-742950" algn="just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  <a:tabLst>
                <a:tab pos="228600" algn="l"/>
              </a:tabLst>
            </a:pPr>
            <a:endParaRPr lang="en-US" sz="3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0" lvl="0" indent="-457200" algn="just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  <a:tabLst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programming style used in the implementation of the algorithm</a:t>
            </a:r>
            <a:endParaRPr lang="en-US" sz="3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0" lvl="0" indent="-457200" algn="just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  <a:tabLst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computer used to run a program which implements an algorithm</a:t>
            </a:r>
            <a:endParaRPr lang="en-US" sz="3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0" lvl="0" indent="-457200" algn="just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  <a:tabLst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number of significant operations in an algorithm</a:t>
            </a:r>
            <a:endParaRPr lang="en-US" sz="3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0" lvl="0" indent="-457200" algn="just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  <a:tabLst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test data used to test a program which implements an algorithm</a:t>
            </a:r>
            <a:endParaRPr lang="en-US" sz="3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283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Box 5"/>
          <p:cNvSpPr txBox="1">
            <a:spLocks noChangeArrowheads="1"/>
          </p:cNvSpPr>
          <p:nvPr/>
        </p:nvSpPr>
        <p:spPr bwMode="auto">
          <a:xfrm>
            <a:off x="3684588" y="134938"/>
            <a:ext cx="5197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400" b="1" dirty="0">
                <a:latin typeface="Times New Roman" panose="02020603050405020304" pitchFamily="18" charset="0"/>
              </a:rPr>
              <a:t>Module #1</a:t>
            </a:r>
          </a:p>
        </p:txBody>
      </p:sp>
      <p:sp>
        <p:nvSpPr>
          <p:cNvPr id="29699" name="Slide Number Placeholder 1"/>
          <p:cNvSpPr>
            <a:spLocks noGrp="1"/>
          </p:cNvSpPr>
          <p:nvPr>
            <p:ph type="sldNum" sz="quarter" idx="12"/>
          </p:nvPr>
        </p:nvSpPr>
        <p:spPr bwMode="auto">
          <a:xfrm>
            <a:off x="8305800" y="6400800"/>
            <a:ext cx="8382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DCAC5ACD-FF25-4D73-81C0-4C80801835DF}" type="slidenum">
              <a:rPr lang="en-US" altLang="en-US" sz="2400" smtClean="0">
                <a:solidFill>
                  <a:schemeClr val="tx1"/>
                </a:solidFill>
                <a:latin typeface="Arial" panose="020B0604020202020204" pitchFamily="34" charset="0"/>
              </a:rPr>
              <a:pPr algn="r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7</a:t>
            </a:fld>
            <a:endParaRPr lang="en-US" altLang="en-US" sz="2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9700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 sz="2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4912" y="800757"/>
            <a:ext cx="17764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kern="0" dirty="0">
                <a:solidFill>
                  <a:srgbClr val="948151"/>
                </a:solidFill>
                <a:ea typeface="ＭＳ Ｐゴシック"/>
              </a:rPr>
              <a:t>Chapter 10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EF05C1A-8C7E-E542-A71D-403A995B18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9512"/>
            <a:ext cx="1020332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3C4947-E5C5-7641-A1DE-AC05D878FBC9}"/>
              </a:ext>
            </a:extLst>
          </p:cNvPr>
          <p:cNvSpPr/>
          <p:nvPr/>
        </p:nvSpPr>
        <p:spPr>
          <a:xfrm>
            <a:off x="528637" y="1447088"/>
            <a:ext cx="7529513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</a:tabLst>
            </a:pPr>
            <a:r>
              <a:rPr lang="en-US" kern="0" dirty="0">
                <a:cs typeface="Arial" panose="020B0604020202020204" pitchFamily="34" charset="0"/>
              </a:rPr>
              <a:t>4.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Assuming a linked list of </a:t>
            </a:r>
            <a:r>
              <a:rPr lang="en-US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nodes, the C++ statements</a:t>
            </a:r>
            <a:endParaRPr lang="en-US" sz="3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60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Node *cur = head;</a:t>
            </a:r>
            <a:endParaRPr lang="en-US" sz="3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60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 (cur != null) </a:t>
            </a:r>
            <a:endParaRPr lang="en-US" sz="3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60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	</a:t>
            </a: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-&gt;item &lt;&lt; </a:t>
            </a: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3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60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cur = cur-&gt;next;</a:t>
            </a:r>
            <a:endParaRPr lang="en-US" sz="3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60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 // end while</a:t>
            </a:r>
            <a:endParaRPr lang="en-US" sz="3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60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require ______ assignment(s).</a:t>
            </a:r>
          </a:p>
          <a:p>
            <a:pPr marL="228600" marR="0" algn="just">
              <a:spcBef>
                <a:spcPts val="0"/>
              </a:spcBef>
              <a:spcAft>
                <a:spcPts val="0"/>
              </a:spcAft>
            </a:pPr>
            <a:endParaRPr lang="en-US" sz="3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0" lvl="0" indent="-457200" algn="just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  <a:tabLst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endParaRPr lang="en-US" sz="3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0" lvl="0" indent="-457200" algn="just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  <a:tabLst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n – 1</a:t>
            </a:r>
            <a:endParaRPr lang="en-US" sz="3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0" lvl="0" indent="-457200" algn="just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  <a:tabLst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n + 1</a:t>
            </a:r>
            <a:endParaRPr lang="en-US" sz="3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0" lvl="0" indent="-457200" algn="just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  <a:tabLst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endParaRPr lang="en-US" sz="3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9755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Box 5"/>
          <p:cNvSpPr txBox="1">
            <a:spLocks noChangeArrowheads="1"/>
          </p:cNvSpPr>
          <p:nvPr/>
        </p:nvSpPr>
        <p:spPr bwMode="auto">
          <a:xfrm>
            <a:off x="3684588" y="134938"/>
            <a:ext cx="5197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400" b="1" dirty="0">
                <a:latin typeface="Times New Roman" panose="02020603050405020304" pitchFamily="18" charset="0"/>
              </a:rPr>
              <a:t>Module #1</a:t>
            </a:r>
          </a:p>
        </p:txBody>
      </p:sp>
      <p:sp>
        <p:nvSpPr>
          <p:cNvPr id="29699" name="Slide Number Placeholder 1"/>
          <p:cNvSpPr>
            <a:spLocks noGrp="1"/>
          </p:cNvSpPr>
          <p:nvPr>
            <p:ph type="sldNum" sz="quarter" idx="12"/>
          </p:nvPr>
        </p:nvSpPr>
        <p:spPr bwMode="auto">
          <a:xfrm>
            <a:off x="8305800" y="6400800"/>
            <a:ext cx="8382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DCAC5ACD-FF25-4D73-81C0-4C80801835DF}" type="slidenum">
              <a:rPr lang="en-US" altLang="en-US" sz="2400" smtClean="0">
                <a:solidFill>
                  <a:schemeClr val="tx1"/>
                </a:solidFill>
                <a:latin typeface="Arial" panose="020B0604020202020204" pitchFamily="34" charset="0"/>
              </a:rPr>
              <a:pPr algn="r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8</a:t>
            </a:fld>
            <a:endParaRPr lang="en-US" altLang="en-US" sz="2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9700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Char char="•"/>
              <a:defRPr sz="32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8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•"/>
              <a:defRPr sz="24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–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Char char="»"/>
              <a:defRPr sz="2000">
                <a:solidFill>
                  <a:srgbClr val="002B5E"/>
                </a:solidFill>
                <a:latin typeface="Georgia" panose="02040502050405020303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 sz="2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4912" y="800757"/>
            <a:ext cx="17764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kern="0" dirty="0">
                <a:solidFill>
                  <a:srgbClr val="948151"/>
                </a:solidFill>
                <a:ea typeface="ＭＳ Ｐゴシック"/>
              </a:rPr>
              <a:t>Chapter 10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EF05C1A-8C7E-E542-A71D-403A995B18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9512"/>
            <a:ext cx="1020332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3C4947-E5C5-7641-A1DE-AC05D878FBC9}"/>
              </a:ext>
            </a:extLst>
          </p:cNvPr>
          <p:cNvSpPr/>
          <p:nvPr/>
        </p:nvSpPr>
        <p:spPr>
          <a:xfrm>
            <a:off x="514350" y="1447088"/>
            <a:ext cx="862965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kern="0" dirty="0">
                <a:cs typeface="Arial" panose="020B0604020202020204" pitchFamily="34" charset="0"/>
              </a:rPr>
              <a:t>5.</a:t>
            </a:r>
            <a:r>
              <a:rPr lang="en-US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Consider an algorithm that contains loops of this form: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1 through n )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 for (j = 1 through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{ for (k = 1 through 10)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{  Task T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>
                <a:cs typeface="Arial" panose="020B0604020202020204" pitchFamily="34" charset="0"/>
              </a:rPr>
              <a:t>If task </a:t>
            </a:r>
            <a:r>
              <a:rPr lang="en-US" i="1" dirty="0">
                <a:cs typeface="Arial" panose="020B0604020202020204" pitchFamily="34" charset="0"/>
              </a:rPr>
              <a:t>T</a:t>
            </a:r>
            <a:r>
              <a:rPr lang="en-US" dirty="0">
                <a:cs typeface="Arial" panose="020B0604020202020204" pitchFamily="34" charset="0"/>
              </a:rPr>
              <a:t> requires </a:t>
            </a:r>
            <a:r>
              <a:rPr lang="en-US" i="1" dirty="0">
                <a:cs typeface="Arial" panose="020B0604020202020204" pitchFamily="34" charset="0"/>
              </a:rPr>
              <a:t>t</a:t>
            </a:r>
            <a:r>
              <a:rPr lang="en-US" dirty="0">
                <a:cs typeface="Arial" panose="020B0604020202020204" pitchFamily="34" charset="0"/>
              </a:rPr>
              <a:t> time units, the loop on </a:t>
            </a:r>
            <a:r>
              <a:rPr lang="en-US" i="1" dirty="0">
                <a:cs typeface="Arial" panose="020B0604020202020204" pitchFamily="34" charset="0"/>
              </a:rPr>
              <a:t>j</a:t>
            </a:r>
            <a:r>
              <a:rPr lang="en-US" dirty="0">
                <a:cs typeface="Arial" panose="020B0604020202020204" pitchFamily="34" charset="0"/>
              </a:rPr>
              <a:t> requires ______ time units. </a:t>
            </a:r>
          </a:p>
          <a:p>
            <a:pPr marL="457200" lvl="0" indent="-457200">
              <a:buFont typeface="+mj-lt"/>
              <a:buAutoNum type="alphaLcParenR"/>
            </a:pPr>
            <a:r>
              <a:rPr lang="fr-FR" dirty="0">
                <a:cs typeface="Arial" panose="020B0604020202020204" pitchFamily="34" charset="0"/>
              </a:rPr>
              <a:t>10 * </a:t>
            </a:r>
            <a:r>
              <a:rPr lang="fr-FR" dirty="0" err="1">
                <a:cs typeface="Arial" panose="020B0604020202020204" pitchFamily="34" charset="0"/>
              </a:rPr>
              <a:t>t</a:t>
            </a:r>
            <a:endParaRPr lang="en-US" dirty="0">
              <a:cs typeface="Arial" panose="020B0604020202020204" pitchFamily="34" charset="0"/>
            </a:endParaRPr>
          </a:p>
          <a:p>
            <a:pPr marL="457200" lvl="0" indent="-457200">
              <a:buFont typeface="+mj-lt"/>
              <a:buAutoNum type="alphaLcParenR"/>
            </a:pPr>
            <a:r>
              <a:rPr lang="fr-FR" dirty="0">
                <a:cs typeface="Arial" panose="020B0604020202020204" pitchFamily="34" charset="0"/>
              </a:rPr>
              <a:t>(10 * </a:t>
            </a:r>
            <a:r>
              <a:rPr lang="fr-FR" dirty="0" err="1">
                <a:cs typeface="Arial" panose="020B0604020202020204" pitchFamily="34" charset="0"/>
              </a:rPr>
              <a:t>t</a:t>
            </a:r>
            <a:r>
              <a:rPr lang="fr-FR" dirty="0">
                <a:cs typeface="Arial" panose="020B0604020202020204" pitchFamily="34" charset="0"/>
              </a:rPr>
              <a:t>) + i</a:t>
            </a:r>
            <a:endParaRPr lang="en-US" dirty="0">
              <a:cs typeface="Arial" panose="020B0604020202020204" pitchFamily="34" charset="0"/>
            </a:endParaRPr>
          </a:p>
          <a:p>
            <a:pPr marL="457200" lvl="0" indent="-457200">
              <a:buFont typeface="+mj-lt"/>
              <a:buAutoNum type="alphaLcParenR"/>
            </a:pPr>
            <a:r>
              <a:rPr lang="fr-FR" dirty="0">
                <a:cs typeface="Arial" panose="020B0604020202020204" pitchFamily="34" charset="0"/>
              </a:rPr>
              <a:t>10 * </a:t>
            </a:r>
            <a:r>
              <a:rPr lang="fr-FR" dirty="0" err="1">
                <a:cs typeface="Arial" panose="020B0604020202020204" pitchFamily="34" charset="0"/>
              </a:rPr>
              <a:t>t</a:t>
            </a:r>
            <a:r>
              <a:rPr lang="fr-FR" dirty="0">
                <a:cs typeface="Arial" panose="020B0604020202020204" pitchFamily="34" charset="0"/>
              </a:rPr>
              <a:t> * i</a:t>
            </a:r>
            <a:endParaRPr lang="en-US" dirty="0">
              <a:cs typeface="Arial" panose="020B0604020202020204" pitchFamily="34" charset="0"/>
            </a:endParaRPr>
          </a:p>
          <a:p>
            <a:pPr marL="457200" lvl="0" indent="-457200">
              <a:buFont typeface="+mj-lt"/>
              <a:buAutoNum type="alphaLcParenR"/>
            </a:pPr>
            <a:r>
              <a:rPr lang="fr-FR" dirty="0" err="1">
                <a:cs typeface="Arial" panose="020B0604020202020204" pitchFamily="34" charset="0"/>
              </a:rPr>
              <a:t>t</a:t>
            </a:r>
            <a:r>
              <a:rPr lang="fr-FR" dirty="0">
                <a:cs typeface="Arial" panose="020B0604020202020204" pitchFamily="34" charset="0"/>
              </a:rPr>
              <a:t> * i</a:t>
            </a:r>
            <a:endParaRPr lang="en-US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321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7062F2-DA00-4743-A578-301165C25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E238ED-879C-471C-B8CD-E12AA108A34A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391AD0-1990-6344-BDC6-801D054DF2EC}"/>
              </a:ext>
            </a:extLst>
          </p:cNvPr>
          <p:cNvSpPr/>
          <p:nvPr/>
        </p:nvSpPr>
        <p:spPr>
          <a:xfrm>
            <a:off x="784223" y="1571624"/>
            <a:ext cx="792321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</a:tabLst>
            </a:pPr>
            <a:r>
              <a:rPr lang="en-US" dirty="0">
                <a:ea typeface="Times New Roman" panose="02020603050405020304" pitchFamily="18" charset="0"/>
                <a:cs typeface="Arial" panose="020B0604020202020204" pitchFamily="34" charset="0"/>
              </a:rPr>
              <a:t>6. Which of the following growth-rate functions grows the fastest in value?</a:t>
            </a: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</a:tabLst>
            </a:pPr>
            <a:endParaRPr lang="en-US" sz="3600" dirty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457200" marR="0" lvl="0" indent="-457200" algn="just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  <a:tabLst>
                <a:tab pos="457200" algn="l"/>
              </a:tabLst>
            </a:pPr>
            <a:r>
              <a:rPr lang="en-US" dirty="0">
                <a:ea typeface="Times New Roman" panose="02020603050405020304" pitchFamily="18" charset="0"/>
                <a:cs typeface="Arial" panose="020B0604020202020204" pitchFamily="34" charset="0"/>
              </a:rPr>
              <a:t>1</a:t>
            </a:r>
            <a:endParaRPr lang="en-US" sz="3600" dirty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457200" marR="0" lvl="0" indent="-457200" algn="just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  <a:tabLst>
                <a:tab pos="457200" algn="l"/>
              </a:tabLst>
            </a:pPr>
            <a:r>
              <a:rPr lang="en-US" i="1" dirty="0">
                <a:ea typeface="Times New Roman" panose="02020603050405020304" pitchFamily="18" charset="0"/>
                <a:cs typeface="Arial" panose="020B0604020202020204" pitchFamily="34" charset="0"/>
              </a:rPr>
              <a:t>n</a:t>
            </a:r>
            <a:endParaRPr lang="en-US" sz="3600" dirty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457200" marR="0" lvl="0" indent="-457200" algn="just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  <a:tabLst>
                <a:tab pos="457200" algn="l"/>
              </a:tabLst>
            </a:pPr>
            <a:r>
              <a:rPr lang="en-US" i="1" dirty="0">
                <a:ea typeface="Times New Roman" panose="02020603050405020304" pitchFamily="18" charset="0"/>
                <a:cs typeface="Arial" panose="020B0604020202020204" pitchFamily="34" charset="0"/>
              </a:rPr>
              <a:t>n</a:t>
            </a:r>
            <a:r>
              <a:rPr lang="en-US" baseline="30000" dirty="0">
                <a:ea typeface="Times New Roman" panose="02020603050405020304" pitchFamily="18" charset="0"/>
                <a:cs typeface="Arial" panose="020B0604020202020204" pitchFamily="34" charset="0"/>
              </a:rPr>
              <a:t>2</a:t>
            </a:r>
            <a:endParaRPr lang="en-US" sz="3600" dirty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457200" marR="0" lvl="0" indent="-457200" algn="just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  <a:tabLst>
                <a:tab pos="457200" algn="l"/>
              </a:tabLst>
            </a:pPr>
            <a:r>
              <a:rPr lang="en-US" dirty="0">
                <a:ea typeface="Times New Roman" panose="02020603050405020304" pitchFamily="18" charset="0"/>
                <a:cs typeface="Arial" panose="020B0604020202020204" pitchFamily="34" charset="0"/>
              </a:rPr>
              <a:t>log</a:t>
            </a:r>
            <a:r>
              <a:rPr lang="en-US" baseline="-25000" dirty="0">
                <a:ea typeface="Times New Roman" panose="02020603050405020304" pitchFamily="18" charset="0"/>
                <a:cs typeface="Arial" panose="020B0604020202020204" pitchFamily="34" charset="0"/>
              </a:rPr>
              <a:t>2</a:t>
            </a:r>
            <a:r>
              <a:rPr lang="en-US" i="1" dirty="0">
                <a:ea typeface="Times New Roman" panose="02020603050405020304" pitchFamily="18" charset="0"/>
                <a:cs typeface="Arial" panose="020B0604020202020204" pitchFamily="34" charset="0"/>
              </a:rPr>
              <a:t> n</a:t>
            </a:r>
            <a:endParaRPr lang="en-US" sz="3600" dirty="0">
              <a:effectLst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947725-7492-0146-8564-59E5995DB2E4}"/>
              </a:ext>
            </a:extLst>
          </p:cNvPr>
          <p:cNvSpPr/>
          <p:nvPr/>
        </p:nvSpPr>
        <p:spPr>
          <a:xfrm>
            <a:off x="184912" y="800757"/>
            <a:ext cx="17764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kern="0" dirty="0">
                <a:solidFill>
                  <a:srgbClr val="948151"/>
                </a:solidFill>
                <a:ea typeface="ＭＳ Ｐゴシック"/>
              </a:rPr>
              <a:t>Chapter 10</a:t>
            </a:r>
          </a:p>
        </p:txBody>
      </p:sp>
    </p:spTree>
    <p:extLst>
      <p:ext uri="{BB962C8B-B14F-4D97-AF65-F5344CB8AC3E}">
        <p14:creationId xmlns:p14="http://schemas.microsoft.com/office/powerpoint/2010/main" val="389082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Georgia"/>
        <a:ea typeface="ＭＳ Ｐゴシック"/>
        <a:cs typeface="ＭＳ Ｐゴシック"/>
      </a:majorFont>
      <a:minorFont>
        <a:latin typeface="Georgia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8" charset="0"/>
            <a:ea typeface="ＭＳ Ｐゴシック" pitchFamily="-108" charset="-128"/>
            <a:cs typeface="ＭＳ Ｐゴシック" pitchFamily="-10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8" charset="0"/>
            <a:ea typeface="ＭＳ Ｐゴシック" pitchFamily="-108" charset="-128"/>
            <a:cs typeface="ＭＳ Ｐゴシック" pitchFamily="-108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20694</TotalTime>
  <Words>2226</Words>
  <Application>Microsoft Macintosh PowerPoint</Application>
  <PresentationFormat>On-screen Show (4:3)</PresentationFormat>
  <Paragraphs>471</Paragraphs>
  <Slides>46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3" baseType="lpstr">
      <vt:lpstr>Arial</vt:lpstr>
      <vt:lpstr>Calibri</vt:lpstr>
      <vt:lpstr>Courier New</vt:lpstr>
      <vt:lpstr>Georgia</vt:lpstr>
      <vt:lpstr>Times New Roman</vt:lpstr>
      <vt:lpstr>Wingdings</vt:lpstr>
      <vt:lpstr>Blank Presentation</vt:lpstr>
      <vt:lpstr>PowerPoint Presentation</vt:lpstr>
      <vt:lpstr>Outline</vt:lpstr>
      <vt:lpstr>Multiple Choice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True/False</vt:lpstr>
      <vt:lpstr>PowerPoint Presentation</vt:lpstr>
      <vt:lpstr>PowerPoint Presentation</vt:lpstr>
      <vt:lpstr>Short Answers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C++ Implementation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Pittsburgh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Randy Oest -- UMC</dc:creator>
  <cp:lastModifiedBy>Can, Azime</cp:lastModifiedBy>
  <cp:revision>511</cp:revision>
  <cp:lastPrinted>2015-09-22T18:21:53Z</cp:lastPrinted>
  <dcterms:created xsi:type="dcterms:W3CDTF">2008-08-13T18:21:14Z</dcterms:created>
  <dcterms:modified xsi:type="dcterms:W3CDTF">2023-02-23T03:21:25Z</dcterms:modified>
</cp:coreProperties>
</file>