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58" r:id="rId3"/>
    <p:sldId id="259" r:id="rId4"/>
    <p:sldId id="261" r:id="rId5"/>
    <p:sldId id="262" r:id="rId6"/>
    <p:sldId id="260" r:id="rId7"/>
    <p:sldId id="293" r:id="rId8"/>
    <p:sldId id="29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A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5"/>
          <a:stretch/>
        </p:blipFill>
        <p:spPr>
          <a:xfrm>
            <a:off x="716612" y="306326"/>
            <a:ext cx="11091297" cy="6238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4" name="Прямоугольник 13"/>
          <p:cNvSpPr/>
          <p:nvPr userDrawn="1"/>
        </p:nvSpPr>
        <p:spPr>
          <a:xfrm>
            <a:off x="5774506" y="306326"/>
            <a:ext cx="6033403" cy="6238854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91887" y="306326"/>
            <a:ext cx="5382619" cy="6252542"/>
          </a:xfrm>
          <a:prstGeom prst="rect">
            <a:avLst/>
          </a:prstGeom>
          <a:gradFill>
            <a:gsLst>
              <a:gs pos="0">
                <a:srgbClr val="27A530"/>
              </a:gs>
              <a:gs pos="67000">
                <a:srgbClr val="15ADD6"/>
              </a:gs>
              <a:gs pos="46000">
                <a:srgbClr val="99CE68"/>
              </a:gs>
              <a:gs pos="27000">
                <a:srgbClr val="EAE225"/>
              </a:gs>
              <a:gs pos="92000">
                <a:srgbClr val="2589CA"/>
              </a:gs>
            </a:gsLst>
            <a:lin ang="19200000" scaled="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BC5F2EB-A7EF-7341-95C5-1D35103D9A8D}"/>
              </a:ext>
            </a:extLst>
          </p:cNvPr>
          <p:cNvSpPr/>
          <p:nvPr userDrawn="1"/>
        </p:nvSpPr>
        <p:spPr>
          <a:xfrm>
            <a:off x="8928100" y="6104068"/>
            <a:ext cx="287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Проект ПЕРЕЗАПУСК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6706" y="3048714"/>
            <a:ext cx="5257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ctrTitle"/>
          </p:nvPr>
        </p:nvSpPr>
        <p:spPr>
          <a:xfrm>
            <a:off x="516706" y="1366982"/>
            <a:ext cx="5257800" cy="16099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5" name="Рисунок 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7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165506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5/11/23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000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6" name="Рисунок 15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7" name="Рисунок 16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8" name="Рисунок 17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9" name="Рисунок 18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1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4839"/>
          </a:xfrm>
        </p:spPr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165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54453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165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754453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1536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7804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1505527"/>
            <a:ext cx="6172200" cy="5037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505527"/>
            <a:ext cx="3932237" cy="5037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4977606" y="1505527"/>
            <a:ext cx="794" cy="5037713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pic>
        <p:nvPicPr>
          <p:cNvPr id="4" name="Рисунок 3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5/11/23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5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713526" y="715959"/>
            <a:ext cx="3528959" cy="71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48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FB6F-ACA5-4987-9D7D-422181772236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29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6" r:id="rId5"/>
    <p:sldLayoutId id="2147483655" r:id="rId6"/>
    <p:sldLayoutId id="2147483654" r:id="rId7"/>
    <p:sldLayoutId id="2147483649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alexj.smolin@gmail.com" TargetMode="Externa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alexj-smolin/ds-school-project/tree/dev" TargetMode="Externa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lflow.org/docs/latest/tracking.html#scenario-4-mlflow-with-remote-tracking-server-backend-and-artifact-store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../notebooks/EDA.ipynb" TargetMode="Externa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1958010" y="2575046"/>
            <a:ext cx="8179905" cy="19050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lvl="0" algn="ctr">
              <a:defRPr/>
            </a:pPr>
            <a:r>
              <a:rPr lang="ru-RU" sz="5400" b="1" dirty="0">
                <a:solidFill>
                  <a:srgbClr val="333F48"/>
                </a:solidFill>
                <a:latin typeface="SB Sans Display Semibold"/>
              </a:rPr>
              <a:t>Определение дистанции до объекта на видео</a:t>
            </a:r>
            <a:endParaRPr dirty="0"/>
          </a:p>
        </p:txBody>
      </p:sp>
      <p:sp>
        <p:nvSpPr>
          <p:cNvPr id="5" name="Text Placeholder 3"/>
          <p:cNvSpPr>
            <a:spLocks/>
          </p:cNvSpPr>
          <p:nvPr/>
        </p:nvSpPr>
        <p:spPr bwMode="auto">
          <a:xfrm>
            <a:off x="685800" y="5229200"/>
            <a:ext cx="10793228" cy="552685"/>
          </a:xfrm>
          <a:prstGeom prst="rect">
            <a:avLst/>
          </a:prstGeom>
        </p:spPr>
        <p:txBody>
          <a:bodyPr lIns="0" tIns="0" rIns="0" bIns="0"/>
          <a:lstStyle/>
          <a:p>
            <a:pPr algn="ctr" defTabSz="360000">
              <a:buFont typeface="Arial"/>
              <a:buNone/>
            </a:pPr>
            <a:r>
              <a:rPr lang="ru-RU" sz="2000" b="1" dirty="0">
                <a:solidFill>
                  <a:srgbClr val="333F48"/>
                </a:solidFill>
                <a:latin typeface="SB Sans Text Light"/>
                <a:cs typeface="SB Sans Text Light"/>
              </a:rPr>
              <a:t>Смолин Алексей Владимирович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1424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85800" y="1608413"/>
            <a:ext cx="10515600" cy="4351338"/>
          </a:xfrm>
        </p:spPr>
        <p:txBody>
          <a:bodyPr>
            <a:normAutofit/>
          </a:bodyPr>
          <a:lstStyle/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Образование: </a:t>
            </a:r>
            <a:endParaRPr lang="en-US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lvl="1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АлтГТУ</a:t>
            </a: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, Комплексная защита объектов информатизации, 2003-2008</a:t>
            </a: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endParaRPr lang="en-US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Опыт в </a:t>
            </a:r>
            <a:r>
              <a:rPr lang="ru-RU" sz="1400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Сбере</a:t>
            </a: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: </a:t>
            </a:r>
            <a:endParaRPr lang="en-US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lvl="1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Розничный бизнес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/</a:t>
            </a: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Массовая персонализация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, </a:t>
            </a: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руководитель направления, архитектура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/</a:t>
            </a:r>
            <a:r>
              <a:rPr lang="ru-RU" sz="1400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j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ava-</a:t>
            </a: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разработка</a:t>
            </a: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endParaRPr lang="en-US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Город: </a:t>
            </a:r>
            <a:endParaRPr lang="en-US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lvl="1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Барнаул</a:t>
            </a: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endParaRPr lang="en-US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Контакты: </a:t>
            </a:r>
            <a:endParaRPr lang="en-US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lvl="1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en-US" sz="1400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tg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: @</a:t>
            </a:r>
            <a:r>
              <a:rPr lang="en-US" sz="1400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alexj_smolin</a:t>
            </a:r>
            <a:endParaRPr lang="en-US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lvl="1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mail: 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  <a:hlinkClick r:id="rId2"/>
              </a:rPr>
              <a:t>alexj.smolin@gmail.com</a:t>
            </a: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endParaRPr lang="ru-RU" sz="1400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B6D7231B-53C1-4487-8733-E95AF26CF49D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 себе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44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85800" y="1490870"/>
            <a:ext cx="10515600" cy="4848969"/>
          </a:xfrm>
        </p:spPr>
        <p:txBody>
          <a:bodyPr>
            <a:noAutofit/>
          </a:bodyPr>
          <a:lstStyle/>
          <a:p>
            <a:pPr defTabSz="36000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Применение </a:t>
            </a:r>
            <a:r>
              <a:rPr lang="ru-RU" sz="1400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предобученной</a:t>
            </a: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нейронной сети (детектора) для определения расстояния до объекта на видео</a:t>
            </a:r>
          </a:p>
          <a:p>
            <a:pPr defTabSz="36000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Видео может быть произвольным, ограничение только в способности детектора определять заданный класс объектов</a:t>
            </a:r>
          </a:p>
          <a:p>
            <a:pPr defTabSz="36000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Допускается наличие множества объектов в кадре, применяется фильтрация для отслеживания одного из них</a:t>
            </a:r>
          </a:p>
          <a:p>
            <a:pPr defTabSz="36000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Обработанное видео, рассчитанные метрики и параметры запуска сохраняются для дальнейшего анализа</a:t>
            </a:r>
          </a:p>
          <a:p>
            <a:pPr defTabSz="36000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Пример запуска:</a:t>
            </a:r>
          </a:p>
          <a:p>
            <a:pPr defTabSz="36000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defRPr/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defRPr/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defRPr/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defRPr/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defRPr/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defRPr/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defRPr/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defRPr/>
            </a:pPr>
            <a:endParaRPr lang="en-US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Ссылка на </a:t>
            </a:r>
            <a:r>
              <a:rPr lang="ru-RU" sz="1400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репозиторий</a:t>
            </a: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: </a:t>
            </a:r>
            <a:r>
              <a:rPr lang="en-GB" sz="1400" dirty="0">
                <a:latin typeface="SB Sans Text Light" panose="020B0303040504020204" pitchFamily="34" charset="0"/>
                <a:cs typeface="SB Sans Text Light" panose="020B0303040504020204" pitchFamily="34" charset="0"/>
                <a:hlinkClick r:id="rId2"/>
              </a:rPr>
              <a:t>https://github.com/alexj-smolin/ds-school-project/tree/dev</a:t>
            </a: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marL="0" indent="0" defTabSz="36000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sz="1400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88276C2A-4D48-44C7-85A8-D12D1D76BD0E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758621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Описание проекта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80015A-CD6E-3449-9482-935D72583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013" y="2985168"/>
            <a:ext cx="4594461" cy="262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16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85800" y="1461052"/>
            <a:ext cx="10515600" cy="4518577"/>
          </a:xfrm>
        </p:spPr>
        <p:txBody>
          <a:bodyPr/>
          <a:lstStyle/>
          <a:p>
            <a:pPr marL="230400" indent="-230400">
              <a:lnSpc>
                <a:spcPct val="150000"/>
              </a:lnSpc>
              <a:spcBef>
                <a:spcPts val="0"/>
              </a:spcBef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Покадровая обработка видео с сохранением метрик для каждого кадра</a:t>
            </a:r>
          </a:p>
          <a:p>
            <a:pPr marL="230400" indent="-230400">
              <a:lnSpc>
                <a:spcPct val="150000"/>
              </a:lnSpc>
              <a:spcBef>
                <a:spcPts val="0"/>
              </a:spcBef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Из всех объектов в кадре оставляем только наиболее близкий к центру</a:t>
            </a:r>
          </a:p>
          <a:p>
            <a:pPr marL="230400" indent="-230400">
              <a:lnSpc>
                <a:spcPct val="150000"/>
              </a:lnSpc>
              <a:spcBef>
                <a:spcPts val="0"/>
              </a:spcBef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Постобработка детектированного объекта:</a:t>
            </a:r>
          </a:p>
          <a:p>
            <a:pPr marL="687600" lvl="2" indent="-230400">
              <a:lnSpc>
                <a:spcPct val="150000"/>
              </a:lnSpc>
              <a:spcBef>
                <a:spcPts val="0"/>
              </a:spcBef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применение сглаживания движения рамки</a:t>
            </a:r>
          </a:p>
          <a:p>
            <a:pPr marL="687600" lvl="2" indent="-230400">
              <a:lnSpc>
                <a:spcPct val="150000"/>
              </a:lnSpc>
              <a:spcBef>
                <a:spcPts val="0"/>
              </a:spcBef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обрезка рамки под размеры исходного объекта (соотношение сторон)</a:t>
            </a:r>
          </a:p>
          <a:p>
            <a:pPr marL="230400" indent="-230400">
              <a:lnSpc>
                <a:spcPct val="150000"/>
              </a:lnSpc>
              <a:spcBef>
                <a:spcPts val="0"/>
              </a:spcBef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Различные расстояния рассчитываются на основе реальных размеров объекта и данных с камеры (геометрия, оптика)</a:t>
            </a:r>
          </a:p>
          <a:p>
            <a:pPr marL="230400" indent="-230400">
              <a:lnSpc>
                <a:spcPct val="150000"/>
              </a:lnSpc>
              <a:spcBef>
                <a:spcPts val="0"/>
              </a:spcBef>
              <a:buNone/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78C9B23E-E816-4331-B0A0-3EF4B512AA60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Бизнес-логика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37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A9F1CD1E-6F3A-4CAC-86F3-1385472E0977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78179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Модель данных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8E010C-1929-184D-B5A2-CF35BB802C03}"/>
              </a:ext>
            </a:extLst>
          </p:cNvPr>
          <p:cNvSpPr txBox="1">
            <a:spLocks/>
          </p:cNvSpPr>
          <p:nvPr/>
        </p:nvSpPr>
        <p:spPr>
          <a:xfrm>
            <a:off x="685800" y="148914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Входные данные: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файл с видео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характеристики исходного объекта (ширина, высота и класс объекта в терминах используемого детектора)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характеристики камеры (фокусное расстояние, ширина и высота матрицы)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параметры работы детектора (сложность, минимальная уверенность)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параметры постобработки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Выходные данные: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файл с видео + слой с рамкой и основными метриками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история изменения различных метрик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33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36104" y="1497634"/>
            <a:ext cx="7076661" cy="29948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Детектор: семейство моделей 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YOLO (</a:t>
            </a: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в проекте использовалась модель 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`yolo</a:t>
            </a: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-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v8</a:t>
            </a: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-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nano`)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Библиотеки для работы с видео: 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OpenCV, </a:t>
            </a:r>
            <a:r>
              <a:rPr lang="en-US" sz="1400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Torchvision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, AV (</a:t>
            </a:r>
            <a:r>
              <a:rPr lang="en-US" sz="1400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FFmpeg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Трекинг экспериментов: </a:t>
            </a:r>
            <a:r>
              <a:rPr lang="ru-RU" sz="1400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M</a:t>
            </a:r>
            <a:r>
              <a:rPr lang="en-US" sz="1400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LFlow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+ docker (</a:t>
            </a:r>
            <a:r>
              <a:rPr lang="en-US" sz="1400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mlflow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server, </a:t>
            </a:r>
            <a:r>
              <a:rPr lang="en-US" sz="1400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postgres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, s3 storage)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Конфигурация запуска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</a:t>
            </a: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проекта: </a:t>
            </a:r>
            <a:r>
              <a:rPr lang="ru-RU" sz="1400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d</a:t>
            </a:r>
            <a:r>
              <a:rPr lang="en-US" sz="1400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otenv</a:t>
            </a:r>
            <a:endParaRPr lang="en-US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BE3829DA-390E-46E2-8E16-B1C69E159BEE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858133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Используемые технологии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DEE793-883F-7A4E-AC02-971C8EEA9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470" y="1901536"/>
            <a:ext cx="4518992" cy="44255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880A2F-1E25-4B46-A950-080D5A556C88}"/>
              </a:ext>
            </a:extLst>
          </p:cNvPr>
          <p:cNvSpPr txBox="1"/>
          <p:nvPr/>
        </p:nvSpPr>
        <p:spPr>
          <a:xfrm>
            <a:off x="8309590" y="6307191"/>
            <a:ext cx="3029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hlinkClick r:id="rId3"/>
              </a:rPr>
              <a:t>Сценарий развертки сервера </a:t>
            </a:r>
            <a:r>
              <a:rPr lang="en-RU" sz="1400" dirty="0">
                <a:hlinkClick r:id="rId3"/>
              </a:rPr>
              <a:t>MLFlow</a:t>
            </a:r>
            <a:endParaRPr lang="en-RU" sz="1400" dirty="0"/>
          </a:p>
        </p:txBody>
      </p:sp>
    </p:spTree>
    <p:extLst>
      <p:ext uri="{BB962C8B-B14F-4D97-AF65-F5344CB8AC3E}">
        <p14:creationId xmlns:p14="http://schemas.microsoft.com/office/powerpoint/2010/main" val="32908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26166" y="1606966"/>
            <a:ext cx="10515600" cy="4351338"/>
          </a:xfrm>
        </p:spPr>
        <p:txBody>
          <a:bodyPr>
            <a:normAutofit/>
          </a:bodyPr>
          <a:lstStyle/>
          <a:p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Анализ и интерпретация метрик в ноутбуке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:</a:t>
            </a: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  <a:hlinkClick r:id="rId2"/>
              </a:rPr>
              <a:t>notebooks/</a:t>
            </a:r>
            <a:r>
              <a:rPr lang="en-US" sz="1400" dirty="0" err="1">
                <a:latin typeface="SB Sans Text Light" panose="020B0303040504020204" pitchFamily="34" charset="0"/>
                <a:cs typeface="SB Sans Text Light" panose="020B0303040504020204" pitchFamily="34" charset="0"/>
                <a:hlinkClick r:id="rId2"/>
              </a:rPr>
              <a:t>EDA.ipynb</a:t>
            </a: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</a:t>
            </a:r>
            <a:endParaRPr lang="en-US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Направления развития:</a:t>
            </a:r>
          </a:p>
          <a:p>
            <a:pPr lvl="1"/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усовершенствование методов постобработки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(</a:t>
            </a: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переменный фокус, нестабильность рамки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)</a:t>
            </a: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lvl="1"/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предсказание положения рамки по предыдущим координатам (в случае ошибок детектора)</a:t>
            </a:r>
          </a:p>
          <a:p>
            <a:pPr lvl="1"/>
            <a:r>
              <a:rPr lang="ru-RU" sz="1400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дообучение</a:t>
            </a: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модели на разные проекции интересующего класса объектов</a:t>
            </a:r>
          </a:p>
          <a:p>
            <a:pPr lvl="1"/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отслеживание множества объектов: идентификация объектов с помощью предсказания положения объекта по истории</a:t>
            </a:r>
          </a:p>
          <a:p>
            <a:pPr lvl="1"/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lvl="1"/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BE3829DA-390E-46E2-8E16-B1C69E159BEE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85136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Анализ работы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442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927BB-7BF4-9646-9981-1E9ED16B2119}"/>
              </a:ext>
            </a:extLst>
          </p:cNvPr>
          <p:cNvSpPr txBox="1"/>
          <p:nvPr/>
        </p:nvSpPr>
        <p:spPr>
          <a:xfrm>
            <a:off x="487017" y="2912164"/>
            <a:ext cx="11320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Done</a:t>
            </a:r>
            <a:endParaRPr lang="en-RU" sz="4000" dirty="0"/>
          </a:p>
        </p:txBody>
      </p:sp>
    </p:spTree>
    <p:extLst>
      <p:ext uri="{BB962C8B-B14F-4D97-AF65-F5344CB8AC3E}">
        <p14:creationId xmlns:p14="http://schemas.microsoft.com/office/powerpoint/2010/main" val="30074614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373</Words>
  <Application>Microsoft Macintosh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SB Sans Display Light</vt:lpstr>
      <vt:lpstr>SB Sans Display Semibold</vt:lpstr>
      <vt:lpstr>SB Sans Text Light</vt:lpstr>
      <vt:lpstr>SBSansDisplay-Light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ПАО Сбербанк России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Шумихина Ольга Ивановна</dc:creator>
  <cp:lastModifiedBy>Microsoft Office User</cp:lastModifiedBy>
  <cp:revision>31</cp:revision>
  <dcterms:created xsi:type="dcterms:W3CDTF">2021-02-19T10:44:02Z</dcterms:created>
  <dcterms:modified xsi:type="dcterms:W3CDTF">2023-05-11T14:03:46Z</dcterms:modified>
</cp:coreProperties>
</file>