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Many lines…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Seen &gt; 2000 in some cases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Started in 2004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also apply to the structure of code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Only testing one method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Much easier to test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Dddd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Dfdf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dfdfdf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also apply to the structure of code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layers I want to focus 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BAL - BUsiness layer, application layer. Called all manner of things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DAL, Data access, etc…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</a:t>
            </a:r>
            <a:r>
              <a:rPr lang="en"/>
              <a:t>sh</a:t>
            </a:r>
            <a:r>
              <a:rPr lang="en"/>
              <a:t> monoliths into manageable modules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90525" y="194082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With Mediatr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56523"/>
            <a:ext cx="448099" cy="4473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989675" y="3478875"/>
            <a:ext cx="6140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@alexJamesBrown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github.com/</a:t>
            </a:r>
            <a:r>
              <a:rPr b="1" lang="en" sz="2400">
                <a:solidFill>
                  <a:srgbClr val="FFFFFF"/>
                </a:solidFill>
              </a:rPr>
              <a:t>alexJamesBrown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71" name="Shape 71"/>
          <p:cNvSpPr txBox="1"/>
          <p:nvPr/>
        </p:nvSpPr>
        <p:spPr>
          <a:xfrm>
            <a:off x="390525" y="29010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Alex Brown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25" y="4195382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12" y="143212"/>
            <a:ext cx="8155374" cy="48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608500" y="4718700"/>
            <a:ext cx="218100" cy="35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Merge Hell...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347625"/>
            <a:ext cx="8222100" cy="115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Enter CQS</a:t>
            </a:r>
            <a:br>
              <a:rPr lang="en"/>
            </a:br>
            <a:r>
              <a:rPr lang="en"/>
              <a:t>Command Query Separation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53100" y="1919075"/>
            <a:ext cx="43719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Coined by Bertrand Meyer, author of</a:t>
            </a:r>
            <a:br>
              <a:rPr lang="en" sz="1800"/>
            </a:br>
            <a:r>
              <a:rPr lang="en" sz="1800"/>
              <a:t>Object-Oriented Software Construction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Every method should either be: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 command that performs an action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 query that returns data to the caller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i="1" lang="en" sz="1800"/>
              <a:t>- but not both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5994688" y="1919075"/>
            <a:ext cx="3305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Progression from traditional </a:t>
            </a:r>
            <a:br>
              <a:rPr lang="en" sz="1800"/>
            </a:br>
            <a:r>
              <a:rPr lang="en" sz="1800"/>
              <a:t>service / repository layered structure.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Allows large code bases to become more SOLID.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Emphasis on the </a:t>
            </a:r>
            <a:r>
              <a:rPr b="1" lang="en" sz="1800"/>
              <a:t>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Mediator Pattern</a:t>
            </a:r>
          </a:p>
        </p:txBody>
      </p:sp>
      <p:sp>
        <p:nvSpPr>
          <p:cNvPr id="154" name="Shape 154"/>
          <p:cNvSpPr txBox="1"/>
          <p:nvPr>
            <p:ph idx="4294967295" type="body"/>
          </p:nvPr>
        </p:nvSpPr>
        <p:spPr>
          <a:xfrm>
            <a:off x="268500" y="1014400"/>
            <a:ext cx="33663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Provides a mediator class which is used to handle communication between related objects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Objects do not need to know about each other</a:t>
            </a:r>
          </a:p>
        </p:txBody>
      </p:sp>
      <p:sp>
        <p:nvSpPr>
          <p:cNvPr id="155" name="Shape 155"/>
          <p:cNvSpPr/>
          <p:nvPr/>
        </p:nvSpPr>
        <p:spPr>
          <a:xfrm>
            <a:off x="5413622" y="2402721"/>
            <a:ext cx="2253900" cy="688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Mediator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4496172" y="1100346"/>
            <a:ext cx="4088800" cy="688825"/>
            <a:chOff x="4836050" y="1232600"/>
            <a:chExt cx="4088800" cy="688825"/>
          </a:xfrm>
        </p:grpSpPr>
        <p:sp>
          <p:nvSpPr>
            <p:cNvPr id="157" name="Shape 157"/>
            <p:cNvSpPr/>
            <p:nvPr/>
          </p:nvSpPr>
          <p:spPr>
            <a:xfrm>
              <a:off x="4836050" y="1232625"/>
              <a:ext cx="1157100" cy="688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Colleague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6294425" y="1232612"/>
              <a:ext cx="1157100" cy="688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Colleague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7767750" y="1232600"/>
              <a:ext cx="1157100" cy="688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Colleague</a:t>
              </a: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4496172" y="3535596"/>
            <a:ext cx="4088800" cy="688825"/>
            <a:chOff x="4836050" y="1232600"/>
            <a:chExt cx="4088800" cy="688825"/>
          </a:xfrm>
        </p:grpSpPr>
        <p:sp>
          <p:nvSpPr>
            <p:cNvPr id="161" name="Shape 161"/>
            <p:cNvSpPr/>
            <p:nvPr/>
          </p:nvSpPr>
          <p:spPr>
            <a:xfrm>
              <a:off x="4836050" y="1232625"/>
              <a:ext cx="1157100" cy="688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Colleague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6294425" y="1232612"/>
              <a:ext cx="1157100" cy="688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Colleague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7767750" y="1232600"/>
              <a:ext cx="1157100" cy="688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Colleague</a:t>
              </a:r>
            </a:p>
          </p:txBody>
        </p:sp>
      </p:grpSp>
      <p:cxnSp>
        <p:nvCxnSpPr>
          <p:cNvPr id="164" name="Shape 164"/>
          <p:cNvCxnSpPr>
            <a:stCxn id="157" idx="2"/>
            <a:endCxn id="155" idx="0"/>
          </p:cNvCxnSpPr>
          <p:nvPr/>
        </p:nvCxnSpPr>
        <p:spPr>
          <a:xfrm>
            <a:off x="5074722" y="1789171"/>
            <a:ext cx="14658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>
            <a:stCxn id="158" idx="2"/>
            <a:endCxn id="155" idx="0"/>
          </p:cNvCxnSpPr>
          <p:nvPr/>
        </p:nvCxnSpPr>
        <p:spPr>
          <a:xfrm>
            <a:off x="6533097" y="1789159"/>
            <a:ext cx="75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>
            <a:stCxn id="159" idx="2"/>
            <a:endCxn id="155" idx="0"/>
          </p:cNvCxnSpPr>
          <p:nvPr/>
        </p:nvCxnSpPr>
        <p:spPr>
          <a:xfrm flipH="1">
            <a:off x="6540622" y="1789146"/>
            <a:ext cx="14658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55" idx="2"/>
            <a:endCxn id="161" idx="0"/>
          </p:cNvCxnSpPr>
          <p:nvPr/>
        </p:nvCxnSpPr>
        <p:spPr>
          <a:xfrm flipH="1">
            <a:off x="5074772" y="3091521"/>
            <a:ext cx="14658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>
            <a:stCxn id="155" idx="2"/>
            <a:endCxn id="162" idx="0"/>
          </p:cNvCxnSpPr>
          <p:nvPr/>
        </p:nvCxnSpPr>
        <p:spPr>
          <a:xfrm flipH="1">
            <a:off x="6533072" y="3091521"/>
            <a:ext cx="75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>
            <a:stCxn id="155" idx="2"/>
            <a:endCxn id="163" idx="0"/>
          </p:cNvCxnSpPr>
          <p:nvPr/>
        </p:nvCxnSpPr>
        <p:spPr>
          <a:xfrm>
            <a:off x="6540572" y="3091521"/>
            <a:ext cx="14658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Mediator Pattern - Commands / Queries &amp; Handlers</a:t>
            </a:r>
          </a:p>
        </p:txBody>
      </p:sp>
      <p:sp>
        <p:nvSpPr>
          <p:cNvPr id="175" name="Shape 175"/>
          <p:cNvSpPr/>
          <p:nvPr/>
        </p:nvSpPr>
        <p:spPr>
          <a:xfrm>
            <a:off x="3445047" y="2497121"/>
            <a:ext cx="2253900" cy="688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Mediator</a:t>
            </a:r>
          </a:p>
        </p:txBody>
      </p:sp>
      <p:grpSp>
        <p:nvGrpSpPr>
          <p:cNvPr id="176" name="Shape 176"/>
          <p:cNvGrpSpPr/>
          <p:nvPr/>
        </p:nvGrpSpPr>
        <p:grpSpPr>
          <a:xfrm>
            <a:off x="2527597" y="1194746"/>
            <a:ext cx="4088800" cy="688825"/>
            <a:chOff x="4836050" y="1232600"/>
            <a:chExt cx="4088800" cy="688825"/>
          </a:xfrm>
        </p:grpSpPr>
        <p:sp>
          <p:nvSpPr>
            <p:cNvPr id="177" name="Shape 177"/>
            <p:cNvSpPr/>
            <p:nvPr/>
          </p:nvSpPr>
          <p:spPr>
            <a:xfrm>
              <a:off x="4836050" y="1232625"/>
              <a:ext cx="1157100" cy="688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Command Handler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6294425" y="1232612"/>
              <a:ext cx="1157100" cy="688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Command Handler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7767750" y="1232600"/>
              <a:ext cx="1157100" cy="688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Query Handler</a:t>
              </a:r>
            </a:p>
          </p:txBody>
        </p:sp>
      </p:grpSp>
      <p:sp>
        <p:nvSpPr>
          <p:cNvPr id="180" name="Shape 180"/>
          <p:cNvSpPr/>
          <p:nvPr/>
        </p:nvSpPr>
        <p:spPr>
          <a:xfrm>
            <a:off x="2527597" y="3630021"/>
            <a:ext cx="1157100" cy="688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Command Handler</a:t>
            </a:r>
          </a:p>
        </p:txBody>
      </p:sp>
      <p:sp>
        <p:nvSpPr>
          <p:cNvPr id="181" name="Shape 181"/>
          <p:cNvSpPr/>
          <p:nvPr/>
        </p:nvSpPr>
        <p:spPr>
          <a:xfrm>
            <a:off x="3985972" y="3630009"/>
            <a:ext cx="1157100" cy="688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Query Handler</a:t>
            </a:r>
          </a:p>
        </p:txBody>
      </p:sp>
      <p:sp>
        <p:nvSpPr>
          <p:cNvPr id="182" name="Shape 182"/>
          <p:cNvSpPr/>
          <p:nvPr/>
        </p:nvSpPr>
        <p:spPr>
          <a:xfrm>
            <a:off x="5459297" y="3629996"/>
            <a:ext cx="1157100" cy="688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Query Handler</a:t>
            </a:r>
          </a:p>
        </p:txBody>
      </p:sp>
      <p:sp>
        <p:nvSpPr>
          <p:cNvPr id="183" name="Shape 183"/>
          <p:cNvSpPr/>
          <p:nvPr/>
        </p:nvSpPr>
        <p:spPr>
          <a:xfrm>
            <a:off x="945575" y="2839300"/>
            <a:ext cx="1299000" cy="4740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Command </a:t>
            </a:r>
          </a:p>
        </p:txBody>
      </p:sp>
      <p:sp>
        <p:nvSpPr>
          <p:cNvPr id="184" name="Shape 184"/>
          <p:cNvSpPr/>
          <p:nvPr/>
        </p:nvSpPr>
        <p:spPr>
          <a:xfrm>
            <a:off x="260275" y="1941600"/>
            <a:ext cx="1299000" cy="474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Query</a:t>
            </a:r>
            <a:r>
              <a:rPr lang="en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85" name="Shape 185"/>
          <p:cNvSpPr/>
          <p:nvPr/>
        </p:nvSpPr>
        <p:spPr>
          <a:xfrm>
            <a:off x="7159975" y="2839300"/>
            <a:ext cx="1299000" cy="4740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Command </a:t>
            </a:r>
          </a:p>
        </p:txBody>
      </p:sp>
      <p:sp>
        <p:nvSpPr>
          <p:cNvPr id="186" name="Shape 186"/>
          <p:cNvSpPr/>
          <p:nvPr/>
        </p:nvSpPr>
        <p:spPr>
          <a:xfrm>
            <a:off x="6899425" y="2155675"/>
            <a:ext cx="1299000" cy="474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Query </a:t>
            </a:r>
          </a:p>
        </p:txBody>
      </p:sp>
      <p:cxnSp>
        <p:nvCxnSpPr>
          <p:cNvPr id="187" name="Shape 187"/>
          <p:cNvCxnSpPr>
            <a:stCxn id="177" idx="2"/>
            <a:endCxn id="175" idx="0"/>
          </p:cNvCxnSpPr>
          <p:nvPr/>
        </p:nvCxnSpPr>
        <p:spPr>
          <a:xfrm>
            <a:off x="3106147" y="1883571"/>
            <a:ext cx="14658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>
            <a:stCxn id="178" idx="2"/>
            <a:endCxn id="175" idx="0"/>
          </p:cNvCxnSpPr>
          <p:nvPr/>
        </p:nvCxnSpPr>
        <p:spPr>
          <a:xfrm>
            <a:off x="4564522" y="1883559"/>
            <a:ext cx="75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9" name="Shape 189"/>
          <p:cNvCxnSpPr>
            <a:stCxn id="179" idx="2"/>
            <a:endCxn id="175" idx="0"/>
          </p:cNvCxnSpPr>
          <p:nvPr/>
        </p:nvCxnSpPr>
        <p:spPr>
          <a:xfrm flipH="1">
            <a:off x="4572047" y="1883546"/>
            <a:ext cx="14658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" name="Shape 190"/>
          <p:cNvCxnSpPr>
            <a:stCxn id="175" idx="2"/>
            <a:endCxn id="180" idx="0"/>
          </p:cNvCxnSpPr>
          <p:nvPr/>
        </p:nvCxnSpPr>
        <p:spPr>
          <a:xfrm flipH="1">
            <a:off x="3106197" y="3185921"/>
            <a:ext cx="14658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>
            <a:stCxn id="181" idx="0"/>
            <a:endCxn id="175" idx="2"/>
          </p:cNvCxnSpPr>
          <p:nvPr/>
        </p:nvCxnSpPr>
        <p:spPr>
          <a:xfrm flipH="1" rot="10800000">
            <a:off x="4564522" y="3186009"/>
            <a:ext cx="75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>
            <a:stCxn id="175" idx="2"/>
            <a:endCxn id="182" idx="0"/>
          </p:cNvCxnSpPr>
          <p:nvPr/>
        </p:nvCxnSpPr>
        <p:spPr>
          <a:xfrm>
            <a:off x="4571997" y="3185921"/>
            <a:ext cx="14658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1551925" y="2068775"/>
            <a:ext cx="18858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94" name="Shape 194"/>
          <p:cNvCxnSpPr>
            <a:stCxn id="183" idx="3"/>
            <a:endCxn id="175" idx="1"/>
          </p:cNvCxnSpPr>
          <p:nvPr/>
        </p:nvCxnSpPr>
        <p:spPr>
          <a:xfrm flipH="1" rot="10800000">
            <a:off x="2244575" y="2841400"/>
            <a:ext cx="12006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>
            <a:stCxn id="185" idx="1"/>
            <a:endCxn id="175" idx="3"/>
          </p:cNvCxnSpPr>
          <p:nvPr/>
        </p:nvCxnSpPr>
        <p:spPr>
          <a:xfrm rot="10800000">
            <a:off x="5698975" y="2841400"/>
            <a:ext cx="14610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>
            <a:stCxn id="186" idx="1"/>
          </p:cNvCxnSpPr>
          <p:nvPr/>
        </p:nvCxnSpPr>
        <p:spPr>
          <a:xfrm flipH="1">
            <a:off x="5698825" y="2392675"/>
            <a:ext cx="1200600" cy="3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667683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2599500" y="2331150"/>
            <a:ext cx="3945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Mediatr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By Jimmy Bogard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Free</a:t>
            </a:r>
          </a:p>
        </p:txBody>
      </p:sp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188175" y="765900"/>
            <a:ext cx="8250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external dependencies (since version 2)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rPr lang="en"/>
              <a:t>Previous versions had dependency on CommonServiceLocator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Constructor takes 2 delegates: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62" y="3386100"/>
            <a:ext cx="59531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Mediatr - Autofac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0" y="1136900"/>
            <a:ext cx="9014699" cy="33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Handlers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37" y="1011250"/>
            <a:ext cx="6683524" cy="3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monolith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24" y="1192696"/>
            <a:ext cx="8122350" cy="32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Handler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861375"/>
            <a:ext cx="6373550" cy="42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Consuming the Mediatr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624" y="861299"/>
            <a:ext cx="5196750" cy="416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Vertical slices instead of layers</a:t>
            </a:r>
          </a:p>
        </p:txBody>
      </p:sp>
      <p:sp>
        <p:nvSpPr>
          <p:cNvPr id="244" name="Shape 244"/>
          <p:cNvSpPr/>
          <p:nvPr/>
        </p:nvSpPr>
        <p:spPr>
          <a:xfrm>
            <a:off x="1650413" y="982100"/>
            <a:ext cx="58431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User Interface</a:t>
            </a:r>
          </a:p>
        </p:txBody>
      </p:sp>
      <p:sp>
        <p:nvSpPr>
          <p:cNvPr id="245" name="Shape 245"/>
          <p:cNvSpPr/>
          <p:nvPr/>
        </p:nvSpPr>
        <p:spPr>
          <a:xfrm>
            <a:off x="1650412" y="2008100"/>
            <a:ext cx="58431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Business Logic / Application  Layer</a:t>
            </a:r>
          </a:p>
        </p:txBody>
      </p:sp>
      <p:sp>
        <p:nvSpPr>
          <p:cNvPr id="246" name="Shape 246"/>
          <p:cNvSpPr/>
          <p:nvPr/>
        </p:nvSpPr>
        <p:spPr>
          <a:xfrm>
            <a:off x="1650487" y="3034075"/>
            <a:ext cx="58431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 Layer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678212" y="4060050"/>
            <a:ext cx="58152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Database(s)</a:t>
            </a:r>
          </a:p>
        </p:txBody>
      </p:sp>
      <p:sp>
        <p:nvSpPr>
          <p:cNvPr id="248" name="Shape 248"/>
          <p:cNvSpPr/>
          <p:nvPr/>
        </p:nvSpPr>
        <p:spPr>
          <a:xfrm rot="5400000">
            <a:off x="102375" y="2738075"/>
            <a:ext cx="4256400" cy="33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Get All Users</a:t>
            </a:r>
          </a:p>
        </p:txBody>
      </p:sp>
      <p:sp>
        <p:nvSpPr>
          <p:cNvPr id="249" name="Shape 249"/>
          <p:cNvSpPr/>
          <p:nvPr/>
        </p:nvSpPr>
        <p:spPr>
          <a:xfrm rot="5400000">
            <a:off x="647150" y="2738075"/>
            <a:ext cx="4256400" cy="33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Get User By Email Address</a:t>
            </a:r>
          </a:p>
        </p:txBody>
      </p:sp>
      <p:sp>
        <p:nvSpPr>
          <p:cNvPr id="250" name="Shape 250"/>
          <p:cNvSpPr/>
          <p:nvPr/>
        </p:nvSpPr>
        <p:spPr>
          <a:xfrm rot="5400000">
            <a:off x="1162315" y="2738075"/>
            <a:ext cx="4256400" cy="33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Save User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Breaking down existing monolithic classes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Breaking down a monolith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" y="764925"/>
            <a:ext cx="3753050" cy="428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4235400" y="851350"/>
            <a:ext cx="0" cy="4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3" name="Shape 263"/>
          <p:cNvSpPr txBox="1"/>
          <p:nvPr/>
        </p:nvSpPr>
        <p:spPr>
          <a:xfrm>
            <a:off x="4384425" y="851350"/>
            <a:ext cx="4540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CreateUserCommand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CreateUserCommandHandler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64" name="Shape 264"/>
          <p:cNvSpPr txBox="1"/>
          <p:nvPr/>
        </p:nvSpPr>
        <p:spPr>
          <a:xfrm>
            <a:off x="4384425" y="1878915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GetAllUsersQuery</a:t>
            </a:r>
            <a:br>
              <a:rPr lang="en" sz="2400"/>
            </a:br>
            <a:r>
              <a:rPr lang="en" sz="2400"/>
              <a:t>GetAllUsersQueryHandler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65" name="Shape 265"/>
          <p:cNvSpPr txBox="1"/>
          <p:nvPr/>
        </p:nvSpPr>
        <p:spPr>
          <a:xfrm>
            <a:off x="4384425" y="2930066"/>
            <a:ext cx="4540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UpdateUserCommand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UpdateUserCommandHandler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4384425" y="3993031"/>
            <a:ext cx="4540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DeleteUserCommand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DeleteUserCommandHandler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Demo...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Cleaner, readable tests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236" y="0"/>
            <a:ext cx="63375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Mash monoliths into manageable modules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390525" y="194082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With Mediatr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56523"/>
            <a:ext cx="448099" cy="44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989675" y="3478875"/>
            <a:ext cx="5497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@alexJamesBrown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github.com/</a:t>
            </a:r>
            <a:r>
              <a:rPr b="1" lang="en" sz="2400">
                <a:solidFill>
                  <a:srgbClr val="FFFFFF"/>
                </a:solidFill>
              </a:rPr>
              <a:t>alexJamesBrown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290" name="Shape 290"/>
          <p:cNvSpPr txBox="1"/>
          <p:nvPr/>
        </p:nvSpPr>
        <p:spPr>
          <a:xfrm>
            <a:off x="390525" y="29010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Alex Brown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25" y="4195382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monolith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750" y="908028"/>
            <a:ext cx="3012574" cy="40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50" y="764925"/>
            <a:ext cx="37530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Monoliths through layers</a:t>
            </a:r>
          </a:p>
        </p:txBody>
      </p:sp>
      <p:sp>
        <p:nvSpPr>
          <p:cNvPr id="91" name="Shape 91"/>
          <p:cNvSpPr/>
          <p:nvPr/>
        </p:nvSpPr>
        <p:spPr>
          <a:xfrm>
            <a:off x="2966535" y="973575"/>
            <a:ext cx="3145499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User Interface</a:t>
            </a:r>
          </a:p>
        </p:txBody>
      </p:sp>
      <p:sp>
        <p:nvSpPr>
          <p:cNvPr id="92" name="Shape 92"/>
          <p:cNvSpPr/>
          <p:nvPr/>
        </p:nvSpPr>
        <p:spPr>
          <a:xfrm>
            <a:off x="2966526" y="1999575"/>
            <a:ext cx="30900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Business Logic / Application  Layer</a:t>
            </a:r>
          </a:p>
        </p:txBody>
      </p:sp>
      <p:sp>
        <p:nvSpPr>
          <p:cNvPr id="93" name="Shape 93"/>
          <p:cNvSpPr/>
          <p:nvPr/>
        </p:nvSpPr>
        <p:spPr>
          <a:xfrm>
            <a:off x="2911075" y="3025546"/>
            <a:ext cx="31455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Data Layer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2911075" y="4051521"/>
            <a:ext cx="31455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Database(s)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Monoliths through layers</a:t>
            </a:r>
          </a:p>
        </p:txBody>
      </p:sp>
      <p:sp>
        <p:nvSpPr>
          <p:cNvPr id="100" name="Shape 100"/>
          <p:cNvSpPr/>
          <p:nvPr/>
        </p:nvSpPr>
        <p:spPr>
          <a:xfrm>
            <a:off x="2966526" y="1999575"/>
            <a:ext cx="30900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Business Logic / Application  Layer</a:t>
            </a:r>
          </a:p>
        </p:txBody>
      </p:sp>
      <p:sp>
        <p:nvSpPr>
          <p:cNvPr id="101" name="Shape 101"/>
          <p:cNvSpPr/>
          <p:nvPr/>
        </p:nvSpPr>
        <p:spPr>
          <a:xfrm>
            <a:off x="2911075" y="3025546"/>
            <a:ext cx="31455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 Layer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 ‘pass through’</a:t>
            </a:r>
          </a:p>
        </p:txBody>
      </p:sp>
      <p:sp>
        <p:nvSpPr>
          <p:cNvPr id="107" name="Shape 107"/>
          <p:cNvSpPr/>
          <p:nvPr/>
        </p:nvSpPr>
        <p:spPr>
          <a:xfrm>
            <a:off x="287176" y="2068300"/>
            <a:ext cx="30900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Business Logic / Application  Layer</a:t>
            </a:r>
          </a:p>
        </p:txBody>
      </p:sp>
      <p:sp>
        <p:nvSpPr>
          <p:cNvPr id="108" name="Shape 108"/>
          <p:cNvSpPr/>
          <p:nvPr/>
        </p:nvSpPr>
        <p:spPr>
          <a:xfrm>
            <a:off x="231725" y="3094271"/>
            <a:ext cx="31455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 Layer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231" y="767524"/>
            <a:ext cx="5179400" cy="420414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3742825" y="4718700"/>
            <a:ext cx="264000" cy="3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 ‘pass through’</a:t>
            </a:r>
          </a:p>
        </p:txBody>
      </p:sp>
      <p:sp>
        <p:nvSpPr>
          <p:cNvPr id="116" name="Shape 116"/>
          <p:cNvSpPr/>
          <p:nvPr/>
        </p:nvSpPr>
        <p:spPr>
          <a:xfrm>
            <a:off x="287176" y="2068300"/>
            <a:ext cx="30900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Business Logic / Application  Layer</a:t>
            </a:r>
          </a:p>
        </p:txBody>
      </p:sp>
      <p:sp>
        <p:nvSpPr>
          <p:cNvPr id="117" name="Shape 117"/>
          <p:cNvSpPr/>
          <p:nvPr/>
        </p:nvSpPr>
        <p:spPr>
          <a:xfrm>
            <a:off x="231725" y="3094271"/>
            <a:ext cx="3145500" cy="7776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 Layer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631225" y="1215700"/>
            <a:ext cx="4657800" cy="2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User.cs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UserController.cs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b="1" lang="en" sz="3000"/>
              <a:t>UserService.cs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UserRepository.cs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 ‘pass through’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98250" y="789225"/>
            <a:ext cx="46578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UserService.cs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125" name="Shape 125"/>
          <p:cNvSpPr txBox="1"/>
          <p:nvPr/>
        </p:nvSpPr>
        <p:spPr>
          <a:xfrm>
            <a:off x="98250" y="1418189"/>
            <a:ext cx="87216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/>
              <a:t>GetUserById(int id);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/>
              <a:t>GetUserByEmailAddress(string emailAddress);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/>
              <a:t>SaveUser(User user);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/>
              <a:t>DeleteUser(User user);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/>
              <a:t>GetAllUsers();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/>
              <a:t>UserExists(string emailAddress);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/>
              <a:t>….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monoliths is no fun...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