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0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9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3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07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FB33DD-164A-446A-AB43-99F44E06533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7A3043-4E70-4696-93DD-587360925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MD5 </a:t>
            </a:r>
            <a:br>
              <a:rPr lang="en-US" dirty="0" smtClean="0"/>
            </a:br>
            <a:r>
              <a:rPr lang="en-US" dirty="0" smtClean="0"/>
              <a:t>(Message Digest)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325" y="1449464"/>
            <a:ext cx="9070848" cy="457201"/>
          </a:xfrm>
        </p:spPr>
        <p:txBody>
          <a:bodyPr>
            <a:normAutofit/>
          </a:bodyPr>
          <a:lstStyle/>
          <a:p>
            <a:r>
              <a:rPr lang="fa-IR" sz="2400" dirty="0" smtClean="0">
                <a:cs typeface="2  Davat" panose="00000400000000000000" pitchFamily="2" charset="-78"/>
              </a:rPr>
              <a:t>به نام داور برحق</a:t>
            </a:r>
            <a:endParaRPr lang="en-US" sz="2400" dirty="0">
              <a:cs typeface="2  Dava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6443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افزایش طول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>
                <a:cs typeface="2  Nazanin" panose="00000400000000000000" pitchFamily="2" charset="-78"/>
              </a:rPr>
              <a:t>یک نمایش 64 بیتی </a:t>
            </a:r>
            <a:r>
              <a:rPr lang="fa-IR" sz="2000" dirty="0" smtClean="0">
                <a:cs typeface="2  Nazanin" panose="00000400000000000000" pitchFamily="2" charset="-78"/>
              </a:rPr>
              <a:t>از </a:t>
            </a:r>
            <a:r>
              <a:rPr lang="en-US" sz="2000" dirty="0" smtClean="0">
                <a:cs typeface="2  Nazanin" panose="00000400000000000000" pitchFamily="2" charset="-78"/>
              </a:rPr>
              <a:t>b</a:t>
            </a:r>
            <a:r>
              <a:rPr lang="fa-IR" sz="2000" dirty="0">
                <a:cs typeface="2  Nazanin" panose="00000400000000000000" pitchFamily="2" charset="-78"/>
              </a:rPr>
              <a:t> بیت پیام اولیه به آخر نتیجه گام قبل اضافه </a:t>
            </a:r>
            <a:r>
              <a:rPr lang="fa-IR" sz="2000" dirty="0" smtClean="0">
                <a:cs typeface="2  Nazanin" panose="00000400000000000000" pitchFamily="2" charset="-78"/>
              </a:rPr>
              <a:t>می‏شود</a:t>
            </a:r>
            <a:r>
              <a:rPr lang="fa-IR" sz="2000" dirty="0">
                <a:cs typeface="2  Nazanin" panose="00000400000000000000" pitchFamily="2" charset="-78"/>
              </a:rPr>
              <a:t>. در بدترین </a:t>
            </a:r>
            <a:r>
              <a:rPr lang="fa-IR" sz="2000" dirty="0" smtClean="0">
                <a:cs typeface="2  Nazanin" panose="00000400000000000000" pitchFamily="2" charset="-78"/>
              </a:rPr>
              <a:t>حالت، </a:t>
            </a:r>
            <a:r>
              <a:rPr lang="en-US" sz="2000" dirty="0" smtClean="0">
                <a:cs typeface="2  Nazanin" panose="00000400000000000000" pitchFamily="2" charset="-78"/>
              </a:rPr>
              <a:t>b</a:t>
            </a:r>
            <a:r>
              <a:rPr lang="fa-IR" sz="2000" dirty="0">
                <a:cs typeface="2  Nazanin" panose="00000400000000000000" pitchFamily="2" charset="-78"/>
              </a:rPr>
              <a:t> بزرگتر از 64 بیت خواهد بود. در این حالت فقط 64 بیت کم </a:t>
            </a:r>
            <a:r>
              <a:rPr lang="fa-IR" sz="2000" dirty="0" smtClean="0">
                <a:cs typeface="2  Nazanin" panose="00000400000000000000" pitchFamily="2" charset="-78"/>
              </a:rPr>
              <a:t>ارزش </a:t>
            </a:r>
            <a:r>
              <a:rPr lang="en-US" sz="2000" dirty="0" smtClean="0">
                <a:cs typeface="2  Nazanin" panose="00000400000000000000" pitchFamily="2" charset="-78"/>
              </a:rPr>
              <a:t>b</a:t>
            </a:r>
            <a:r>
              <a:rPr lang="fa-IR" sz="2000" dirty="0">
                <a:cs typeface="2  Nazanin" panose="00000400000000000000" pitchFamily="2" charset="-78"/>
              </a:rPr>
              <a:t> استفاده خواهد شد</a:t>
            </a:r>
            <a:r>
              <a:rPr lang="fa-IR" sz="2000" dirty="0" smtClean="0">
                <a:cs typeface="2  Nazanin" panose="00000400000000000000" pitchFamily="2" charset="-78"/>
              </a:rPr>
              <a:t>.</a:t>
            </a:r>
          </a:p>
          <a:p>
            <a:pPr algn="just" rtl="1"/>
            <a:r>
              <a:rPr lang="fa-IR" sz="2000" dirty="0">
                <a:cs typeface="2  Nazanin" panose="00000400000000000000" pitchFamily="2" charset="-78"/>
              </a:rPr>
              <a:t>هم اکنون طول پیام بدست آمده دقیقا معادل مضربی از 512 خواهد بود. مشابه اینکه بگوییم، این پیام طولی معادل مضربی از 16 کلمه دارد اجازه بدهید </a:t>
            </a:r>
            <a:r>
              <a:rPr lang="en-US" sz="2000" dirty="0">
                <a:cs typeface="2  Nazanin" panose="00000400000000000000" pitchFamily="2" charset="-78"/>
              </a:rPr>
              <a:t>M[0…n-1]</a:t>
            </a:r>
            <a:r>
              <a:rPr lang="fa-IR" sz="2000" dirty="0">
                <a:cs typeface="2  Nazanin" panose="00000400000000000000" pitchFamily="2" charset="-78"/>
              </a:rPr>
              <a:t> را نمایانگر کلمات پیام بدست آمده بدانیم. (</a:t>
            </a:r>
            <a:r>
              <a:rPr lang="en-US" sz="2000" dirty="0">
                <a:cs typeface="2  Nazanin" panose="00000400000000000000" pitchFamily="2" charset="-78"/>
              </a:rPr>
              <a:t>n</a:t>
            </a:r>
            <a:r>
              <a:rPr lang="fa-IR" sz="2000" dirty="0">
                <a:cs typeface="2  Nazanin" panose="00000400000000000000" pitchFamily="2" charset="-78"/>
              </a:rPr>
              <a:t> مضربی از 16 میباشد.)</a:t>
            </a:r>
          </a:p>
        </p:txBody>
      </p:sp>
    </p:spTree>
    <p:extLst>
      <p:ext uri="{BB962C8B-B14F-4D97-AF65-F5344CB8AC3E}">
        <p14:creationId xmlns:p14="http://schemas.microsoft.com/office/powerpoint/2010/main" val="2613849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تعیین بافر برای </a:t>
            </a:r>
            <a:r>
              <a:rPr lang="en-US" dirty="0" smtClean="0">
                <a:cs typeface="B Titr" panose="00000700000000000000" pitchFamily="2" charset="-78"/>
              </a:rPr>
              <a:t>MD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برای محاسبه پیام یک بافر 4 کلمه‏ای (</a:t>
            </a:r>
            <a:r>
              <a:rPr lang="en-US" sz="2000" dirty="0" smtClean="0">
                <a:cs typeface="2  Nazanin" panose="00000400000000000000" pitchFamily="2" charset="-78"/>
              </a:rPr>
              <a:t>A,B,C,D</a:t>
            </a:r>
            <a:r>
              <a:rPr lang="fa-IR" sz="2000" dirty="0" smtClean="0">
                <a:cs typeface="2  Nazanin" panose="00000400000000000000" pitchFamily="2" charset="-78"/>
              </a:rPr>
              <a:t>) استفاده می‏شود. هر کدام از </a:t>
            </a:r>
            <a:r>
              <a:rPr lang="en-US" sz="2000" dirty="0" smtClean="0">
                <a:cs typeface="2  Nazanin" panose="00000400000000000000" pitchFamily="2" charset="-78"/>
              </a:rPr>
              <a:t>A</a:t>
            </a:r>
            <a:r>
              <a:rPr lang="fa-IR" sz="2000" dirty="0" smtClean="0">
                <a:cs typeface="2  Nazanin" panose="00000400000000000000" pitchFamily="2" charset="-78"/>
              </a:rPr>
              <a:t>، </a:t>
            </a:r>
            <a:r>
              <a:rPr lang="en-US" sz="2000" dirty="0" smtClean="0">
                <a:cs typeface="2  Nazanin" panose="00000400000000000000" pitchFamily="2" charset="-78"/>
              </a:rPr>
              <a:t>B</a:t>
            </a:r>
            <a:r>
              <a:rPr lang="fa-IR" sz="2000" dirty="0" smtClean="0">
                <a:cs typeface="2  Nazanin" panose="00000400000000000000" pitchFamily="2" charset="-78"/>
              </a:rPr>
              <a:t>، </a:t>
            </a:r>
            <a:r>
              <a:rPr lang="en-US" sz="2000" dirty="0" smtClean="0">
                <a:cs typeface="2  Nazanin" panose="00000400000000000000" pitchFamily="2" charset="-78"/>
              </a:rPr>
              <a:t>C</a:t>
            </a:r>
            <a:r>
              <a:rPr lang="fa-IR" sz="2000" dirty="0" smtClean="0">
                <a:cs typeface="2  Nazanin" panose="00000400000000000000" pitchFamily="2" charset="-78"/>
              </a:rPr>
              <a:t> و </a:t>
            </a:r>
            <a:r>
              <a:rPr lang="en-US" sz="2000" dirty="0" smtClean="0">
                <a:cs typeface="2  Nazanin" panose="00000400000000000000" pitchFamily="2" charset="-78"/>
              </a:rPr>
              <a:t>D</a:t>
            </a:r>
            <a:r>
              <a:rPr lang="fa-IR" sz="2000" dirty="0" smtClean="0">
                <a:cs typeface="2  Nazanin" panose="00000400000000000000" pitchFamily="2" charset="-78"/>
              </a:rPr>
              <a:t> یک ثبات 32 بیتی می باشند. این ثبات‏ها مطابق زیر مقدار دهی می‏شوند: (بایت‏های کم ارزش در ابتدا قرار دارند)</a:t>
            </a:r>
            <a:endParaRPr lang="en-US" sz="2000" dirty="0" smtClean="0">
              <a:cs typeface="2  Nazanin" panose="00000400000000000000" pitchFamily="2" charset="-78"/>
            </a:endParaRPr>
          </a:p>
          <a:p>
            <a:pPr algn="just"/>
            <a:r>
              <a:rPr lang="en-US" sz="2000" dirty="0">
                <a:cs typeface="2  Nazanin" panose="00000400000000000000" pitchFamily="2" charset="-78"/>
              </a:rPr>
              <a:t>word A: 01 23 45 67</a:t>
            </a:r>
          </a:p>
          <a:p>
            <a:pPr algn="just"/>
            <a:r>
              <a:rPr lang="en-US" sz="2000" dirty="0">
                <a:cs typeface="2  Nazanin" panose="00000400000000000000" pitchFamily="2" charset="-78"/>
              </a:rPr>
              <a:t>word B: 89 </a:t>
            </a:r>
            <a:r>
              <a:rPr lang="en-US" sz="2000" dirty="0" err="1">
                <a:cs typeface="2  Nazanin" panose="00000400000000000000" pitchFamily="2" charset="-78"/>
              </a:rPr>
              <a:t>ab</a:t>
            </a:r>
            <a:r>
              <a:rPr lang="en-US" sz="2000" dirty="0">
                <a:cs typeface="2  Nazanin" panose="00000400000000000000" pitchFamily="2" charset="-78"/>
              </a:rPr>
              <a:t> cd </a:t>
            </a:r>
            <a:r>
              <a:rPr lang="en-US" sz="2000" dirty="0" err="1">
                <a:cs typeface="2  Nazanin" panose="00000400000000000000" pitchFamily="2" charset="-78"/>
              </a:rPr>
              <a:t>ef</a:t>
            </a:r>
            <a:endParaRPr lang="en-US" sz="2000" dirty="0">
              <a:cs typeface="2  Nazanin" panose="00000400000000000000" pitchFamily="2" charset="-78"/>
            </a:endParaRPr>
          </a:p>
          <a:p>
            <a:pPr algn="just"/>
            <a:r>
              <a:rPr lang="en-US" sz="2000" dirty="0">
                <a:cs typeface="2  Nazanin" panose="00000400000000000000" pitchFamily="2" charset="-78"/>
              </a:rPr>
              <a:t>word C: </a:t>
            </a:r>
            <a:r>
              <a:rPr lang="en-US" sz="2000" dirty="0" err="1">
                <a:cs typeface="2  Nazanin" panose="00000400000000000000" pitchFamily="2" charset="-78"/>
              </a:rPr>
              <a:t>fe</a:t>
            </a:r>
            <a:r>
              <a:rPr lang="en-US" sz="2000" dirty="0">
                <a:cs typeface="2  Nazanin" panose="00000400000000000000" pitchFamily="2" charset="-78"/>
              </a:rPr>
              <a:t> dc </a:t>
            </a:r>
            <a:r>
              <a:rPr lang="en-US" sz="2000" dirty="0" err="1">
                <a:cs typeface="2  Nazanin" panose="00000400000000000000" pitchFamily="2" charset="-78"/>
              </a:rPr>
              <a:t>ba</a:t>
            </a:r>
            <a:r>
              <a:rPr lang="en-US" sz="2000" dirty="0">
                <a:cs typeface="2  Nazanin" panose="00000400000000000000" pitchFamily="2" charset="-78"/>
              </a:rPr>
              <a:t> 98</a:t>
            </a:r>
          </a:p>
          <a:p>
            <a:pPr algn="just"/>
            <a:r>
              <a:rPr lang="en-US" sz="2000" dirty="0">
                <a:cs typeface="2  Nazanin" panose="00000400000000000000" pitchFamily="2" charset="-78"/>
              </a:rPr>
              <a:t>word D: 76 54 32 10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6833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پردازش پیام در بلاک‏های 16 کلمه‏ای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150" y="2103120"/>
            <a:ext cx="6888049" cy="3931920"/>
          </a:xfrm>
        </p:spPr>
        <p:txBody>
          <a:bodyPr>
            <a:normAutofit/>
          </a:bodyPr>
          <a:lstStyle/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در ابتدا 4 تابع کمکی تعریف می‏کنیم که هر کدام به عنوان ورودی سه کلمه 32 بیتی می‏گیرد و برای خروجی یک کلمه 32 بیتی تولید می کند.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5" y="3548686"/>
            <a:ext cx="7049226" cy="2009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2" y="1795700"/>
            <a:ext cx="3825428" cy="46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خروجی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خلاصه پیامی که به عنوان خروجی تولید می شود و عبارت است از </a:t>
            </a:r>
            <a:r>
              <a:rPr lang="en-US" sz="2000" dirty="0" smtClean="0">
                <a:cs typeface="2  Nazanin" panose="00000400000000000000" pitchFamily="2" charset="-78"/>
              </a:rPr>
              <a:t>A</a:t>
            </a:r>
            <a:r>
              <a:rPr lang="fa-IR" sz="2000" dirty="0" smtClean="0">
                <a:cs typeface="2  Nazanin" panose="00000400000000000000" pitchFamily="2" charset="-78"/>
              </a:rPr>
              <a:t>، </a:t>
            </a:r>
            <a:r>
              <a:rPr lang="en-US" sz="2000" dirty="0" smtClean="0">
                <a:cs typeface="2  Nazanin" panose="00000400000000000000" pitchFamily="2" charset="-78"/>
              </a:rPr>
              <a:t>B</a:t>
            </a:r>
            <a:r>
              <a:rPr lang="fa-IR" sz="2000" dirty="0" smtClean="0">
                <a:cs typeface="2  Nazanin" panose="00000400000000000000" pitchFamily="2" charset="-78"/>
              </a:rPr>
              <a:t>، </a:t>
            </a:r>
            <a:r>
              <a:rPr lang="en-US" sz="2000" dirty="0" smtClean="0">
                <a:cs typeface="2  Nazanin" panose="00000400000000000000" pitchFamily="2" charset="-78"/>
              </a:rPr>
              <a:t>C</a:t>
            </a:r>
            <a:r>
              <a:rPr lang="fa-IR" sz="2000" dirty="0" smtClean="0">
                <a:cs typeface="2  Nazanin" panose="00000400000000000000" pitchFamily="2" charset="-78"/>
              </a:rPr>
              <a:t> و </a:t>
            </a:r>
            <a:r>
              <a:rPr lang="en-US" sz="2000" dirty="0" smtClean="0">
                <a:cs typeface="2  Nazanin" panose="00000400000000000000" pitchFamily="2" charset="-78"/>
              </a:rPr>
              <a:t>D</a:t>
            </a:r>
            <a:r>
              <a:rPr lang="fa-IR" sz="2000" dirty="0" smtClean="0">
                <a:cs typeface="2  Nazanin" panose="00000400000000000000" pitchFamily="2" charset="-78"/>
              </a:rPr>
              <a:t>، که ما با ارزش ترین بیت </a:t>
            </a:r>
            <a:r>
              <a:rPr lang="en-US" sz="2000" dirty="0" smtClean="0">
                <a:cs typeface="2  Nazanin" panose="00000400000000000000" pitchFamily="2" charset="-78"/>
              </a:rPr>
              <a:t>A</a:t>
            </a:r>
            <a:r>
              <a:rPr lang="fa-IR" sz="2000" dirty="0" smtClean="0">
                <a:cs typeface="2  Nazanin" panose="00000400000000000000" pitchFamily="2" charset="-78"/>
              </a:rPr>
              <a:t> شروع می‏کنیم و به با ارزش ترین بیت </a:t>
            </a:r>
            <a:r>
              <a:rPr lang="en-US" sz="2000" dirty="0" smtClean="0">
                <a:cs typeface="2  Nazanin" panose="00000400000000000000" pitchFamily="2" charset="-78"/>
              </a:rPr>
              <a:t>D</a:t>
            </a:r>
            <a:r>
              <a:rPr lang="fa-IR" sz="2000" dirty="0" smtClean="0">
                <a:cs typeface="2  Nazanin" panose="00000400000000000000" pitchFamily="2" charset="-78"/>
              </a:rPr>
              <a:t> خاتمه می‏دهیم. این تعریف </a:t>
            </a:r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 را کامل می‏کند.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5032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نحوه تبدیل یک متن به </a:t>
            </a:r>
            <a:r>
              <a:rPr lang="en-US" dirty="0" smtClean="0">
                <a:cs typeface="B Titr" panose="00000700000000000000" pitchFamily="2" charset="-78"/>
              </a:rPr>
              <a:t>MD5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a-IR" sz="2000" dirty="0">
                <a:cs typeface="2  Nazanin" panose="00000400000000000000" pitchFamily="2" charset="-78"/>
              </a:rPr>
              <a:t>/* </a:t>
            </a:r>
            <a:r>
              <a:rPr lang="fa-IR" sz="2000" dirty="0" smtClean="0">
                <a:cs typeface="2  Nazanin" panose="00000400000000000000" pitchFamily="2" charset="-78"/>
              </a:rPr>
              <a:t>پردازش ھر بلاك 16 كلمه اي */</a:t>
            </a:r>
            <a:endParaRPr lang="fa-IR" sz="2000" dirty="0">
              <a:cs typeface="2  Nazanin" panose="00000400000000000000" pitchFamily="2" charset="-78"/>
            </a:endParaRP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For </a:t>
            </a:r>
            <a:r>
              <a:rPr lang="en-US" sz="2000" dirty="0" err="1">
                <a:cs typeface="2  Nazanin" panose="00000400000000000000" pitchFamily="2" charset="-78"/>
              </a:rPr>
              <a:t>i</a:t>
            </a:r>
            <a:r>
              <a:rPr lang="en-US" sz="2000" dirty="0">
                <a:cs typeface="2  Nazanin" panose="00000400000000000000" pitchFamily="2" charset="-78"/>
              </a:rPr>
              <a:t> = 0 to N/16-1 </a:t>
            </a:r>
            <a:r>
              <a:rPr lang="en-US" sz="2000" dirty="0" smtClean="0">
                <a:cs typeface="2  Nazanin" panose="00000400000000000000" pitchFamily="2" charset="-78"/>
              </a:rPr>
              <a:t>do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</a:t>
            </a:r>
            <a:r>
              <a:rPr lang="en-US" sz="2000" dirty="0" smtClean="0">
                <a:cs typeface="2  Nazanin" panose="00000400000000000000" pitchFamily="2" charset="-78"/>
              </a:rPr>
              <a:t>        </a:t>
            </a:r>
            <a:r>
              <a:rPr lang="fa-IR" sz="2000" dirty="0" smtClean="0">
                <a:cs typeface="2  Nazanin" panose="00000400000000000000" pitchFamily="2" charset="-78"/>
              </a:rPr>
              <a:t>/* كپي </a:t>
            </a:r>
            <a:r>
              <a:rPr lang="fa-IR" sz="2000" dirty="0">
                <a:cs typeface="2  Nazanin" panose="00000400000000000000" pitchFamily="2" charset="-78"/>
              </a:rPr>
              <a:t>ھر بلاك كلمه */</a:t>
            </a:r>
          </a:p>
          <a:p>
            <a:pPr marL="0" indent="0" algn="just">
              <a:buNone/>
            </a:pPr>
            <a:r>
              <a:rPr lang="fa-IR" sz="2000" dirty="0" smtClean="0">
                <a:cs typeface="2  Nazanin" panose="00000400000000000000" pitchFamily="2" charset="-78"/>
              </a:rPr>
              <a:t>         </a:t>
            </a:r>
            <a:r>
              <a:rPr lang="en-US" sz="2000" dirty="0" smtClean="0">
                <a:cs typeface="2  Nazanin" panose="00000400000000000000" pitchFamily="2" charset="-78"/>
              </a:rPr>
              <a:t>/*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en-US" sz="2000" dirty="0" err="1">
                <a:cs typeface="2  Nazanin" panose="00000400000000000000" pitchFamily="2" charset="-78"/>
              </a:rPr>
              <a:t>i</a:t>
            </a:r>
            <a:r>
              <a:rPr lang="en-US" sz="2000" dirty="0">
                <a:cs typeface="2  Nazanin" panose="00000400000000000000" pitchFamily="2" charset="-78"/>
              </a:rPr>
              <a:t> into X.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For j = 0 to 15 do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        Set X[j] to M[</a:t>
            </a:r>
            <a:r>
              <a:rPr lang="en-US" sz="2000" dirty="0" err="1">
                <a:cs typeface="2  Nazanin" panose="00000400000000000000" pitchFamily="2" charset="-78"/>
              </a:rPr>
              <a:t>i</a:t>
            </a:r>
            <a:r>
              <a:rPr lang="en-US" sz="2000" dirty="0">
                <a:cs typeface="2  Nazanin" panose="00000400000000000000" pitchFamily="2" charset="-78"/>
              </a:rPr>
              <a:t>*16+j].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end /* of loop on j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/* Save A as AA, B as BB, C as CC, and D as DD.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AA = A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BB = B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CC = C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DD = D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618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نحوه تبدیل یک متن به </a:t>
            </a:r>
            <a:r>
              <a:rPr lang="en-US" dirty="0">
                <a:cs typeface="B Titr" panose="00000700000000000000" pitchFamily="2" charset="-78"/>
              </a:rPr>
              <a:t>MD5</a:t>
            </a:r>
            <a:r>
              <a:rPr lang="fa-IR" dirty="0" smtClean="0">
                <a:cs typeface="B Titr" panose="00000700000000000000" pitchFamily="2" charset="-78"/>
              </a:rPr>
              <a:t> – گام اول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cs typeface="2  Nazanin" panose="00000400000000000000" pitchFamily="2" charset="-78"/>
              </a:rPr>
              <a:t>         </a:t>
            </a:r>
            <a:r>
              <a:rPr lang="fa-IR" sz="2000" dirty="0" smtClean="0">
                <a:cs typeface="2  Nazanin" panose="00000400000000000000" pitchFamily="2" charset="-78"/>
              </a:rPr>
              <a:t>/************************* </a:t>
            </a:r>
            <a:r>
              <a:rPr lang="fa-IR" sz="2000" dirty="0">
                <a:cs typeface="2  Nazanin" panose="00000400000000000000" pitchFamily="2" charset="-78"/>
              </a:rPr>
              <a:t>گام اول *************************/</a:t>
            </a:r>
          </a:p>
          <a:p>
            <a:pPr marL="0" indent="0" algn="just">
              <a:buNone/>
            </a:pPr>
            <a:r>
              <a:rPr lang="en-US" sz="2000" dirty="0" smtClean="0">
                <a:cs typeface="2  Nazanin" panose="00000400000000000000" pitchFamily="2" charset="-78"/>
              </a:rPr>
              <a:t>       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en-US" sz="2000" dirty="0" smtClean="0">
                <a:cs typeface="2  Nazanin" panose="00000400000000000000" pitchFamily="2" charset="-78"/>
              </a:rPr>
              <a:t>/*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en-US" sz="2000" dirty="0">
                <a:cs typeface="2  Nazanin" panose="00000400000000000000" pitchFamily="2" charset="-78"/>
              </a:rPr>
              <a:t>Let [</a:t>
            </a:r>
            <a:r>
              <a:rPr lang="en-US" sz="2000" dirty="0" err="1">
                <a:cs typeface="2  Nazanin" panose="00000400000000000000" pitchFamily="2" charset="-78"/>
              </a:rPr>
              <a:t>abcd</a:t>
            </a:r>
            <a:r>
              <a:rPr lang="en-US" sz="2000" dirty="0">
                <a:cs typeface="2  Nazanin" panose="00000400000000000000" pitchFamily="2" charset="-78"/>
              </a:rPr>
              <a:t> k s </a:t>
            </a:r>
            <a:r>
              <a:rPr lang="en-US" sz="2000" dirty="0" err="1">
                <a:cs typeface="2  Nazanin" panose="00000400000000000000" pitchFamily="2" charset="-78"/>
              </a:rPr>
              <a:t>i</a:t>
            </a:r>
            <a:r>
              <a:rPr lang="en-US" sz="2000" dirty="0">
                <a:cs typeface="2  Nazanin" panose="00000400000000000000" pitchFamily="2" charset="-78"/>
              </a:rPr>
              <a:t>] denote the operation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a = b + ((a + F(</a:t>
            </a:r>
            <a:r>
              <a:rPr lang="en-US" sz="2000" dirty="0" err="1">
                <a:cs typeface="2  Nazanin" panose="00000400000000000000" pitchFamily="2" charset="-78"/>
              </a:rPr>
              <a:t>b,c,d</a:t>
            </a:r>
            <a:r>
              <a:rPr lang="en-US" sz="2000" dirty="0">
                <a:cs typeface="2  Nazanin" panose="00000400000000000000" pitchFamily="2" charset="-78"/>
              </a:rPr>
              <a:t>) + X[k] + T[</a:t>
            </a:r>
            <a:r>
              <a:rPr lang="en-US" sz="2000" dirty="0" err="1">
                <a:cs typeface="2  Nazanin" panose="00000400000000000000" pitchFamily="2" charset="-78"/>
              </a:rPr>
              <a:t>i</a:t>
            </a:r>
            <a:r>
              <a:rPr lang="en-US" sz="2000" dirty="0">
                <a:cs typeface="2  Nazanin" panose="00000400000000000000" pitchFamily="2" charset="-78"/>
              </a:rPr>
              <a:t>]) &lt;&lt;&lt;s).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/* Do the following 16 operations.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0  7  1]  [DABC  1 12  2]  [CDAB  2 17  3]  [BCDA  3 22  4]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4  7  5]  [DABC  5 12  6]  [CDAB  6 17  7]  [BCDA  7 22  8]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8  7  9]  [DABC  9 12 10]  [CDAB 10 17 11]  [BCDA 11 22 12]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12  7 13]  [DABC 13 12 14]  [CDAB 14 17 15]  [BCDA 15 22 16]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2520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نحوه تبدیل یک متن به </a:t>
            </a:r>
            <a:r>
              <a:rPr lang="en-US" dirty="0">
                <a:cs typeface="B Titr" panose="00000700000000000000" pitchFamily="2" charset="-78"/>
              </a:rPr>
              <a:t>MD5</a:t>
            </a:r>
            <a:r>
              <a:rPr lang="fa-IR" dirty="0" smtClean="0">
                <a:cs typeface="B Titr" panose="00000700000000000000" pitchFamily="2" charset="-78"/>
              </a:rPr>
              <a:t> – گام دوم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cs typeface="2  Nazanin" panose="00000400000000000000" pitchFamily="2" charset="-78"/>
              </a:rPr>
              <a:t>        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fa-IR" sz="2000" dirty="0">
                <a:cs typeface="2  Nazanin" panose="00000400000000000000" pitchFamily="2" charset="-78"/>
              </a:rPr>
              <a:t>/**************************گام دوم**************************/</a:t>
            </a:r>
          </a:p>
          <a:p>
            <a:pPr marL="0" indent="0" algn="just">
              <a:buNone/>
            </a:pPr>
            <a:r>
              <a:rPr lang="en-US" sz="2000" dirty="0" smtClean="0">
                <a:cs typeface="2  Nazanin" panose="00000400000000000000" pitchFamily="2" charset="-78"/>
              </a:rPr>
              <a:t>       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en-US" sz="2000" dirty="0">
                <a:cs typeface="2  Nazanin" panose="00000400000000000000" pitchFamily="2" charset="-78"/>
              </a:rPr>
              <a:t>/*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en-US" sz="2000" dirty="0">
                <a:cs typeface="2  Nazanin" panose="00000400000000000000" pitchFamily="2" charset="-78"/>
              </a:rPr>
              <a:t>Let [</a:t>
            </a:r>
            <a:r>
              <a:rPr lang="en-US" sz="2000" dirty="0" err="1">
                <a:cs typeface="2  Nazanin" panose="00000400000000000000" pitchFamily="2" charset="-78"/>
              </a:rPr>
              <a:t>abcd</a:t>
            </a:r>
            <a:r>
              <a:rPr lang="en-US" sz="2000" dirty="0">
                <a:cs typeface="2  Nazanin" panose="00000400000000000000" pitchFamily="2" charset="-78"/>
              </a:rPr>
              <a:t> k s </a:t>
            </a:r>
            <a:r>
              <a:rPr lang="en-US" sz="2000" dirty="0" err="1">
                <a:cs typeface="2  Nazanin" panose="00000400000000000000" pitchFamily="2" charset="-78"/>
              </a:rPr>
              <a:t>i</a:t>
            </a:r>
            <a:r>
              <a:rPr lang="en-US" sz="2000" dirty="0">
                <a:cs typeface="2  Nazanin" panose="00000400000000000000" pitchFamily="2" charset="-78"/>
              </a:rPr>
              <a:t>] denote the operation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a = b + ((a + G(</a:t>
            </a:r>
            <a:r>
              <a:rPr lang="en-US" sz="2000" dirty="0" err="1">
                <a:cs typeface="2  Nazanin" panose="00000400000000000000" pitchFamily="2" charset="-78"/>
              </a:rPr>
              <a:t>b,c,d</a:t>
            </a:r>
            <a:r>
              <a:rPr lang="en-US" sz="2000" dirty="0">
                <a:cs typeface="2  Nazanin" panose="00000400000000000000" pitchFamily="2" charset="-78"/>
              </a:rPr>
              <a:t>) + X[k] + T[</a:t>
            </a:r>
            <a:r>
              <a:rPr lang="en-US" sz="2000" dirty="0" err="1">
                <a:cs typeface="2  Nazanin" panose="00000400000000000000" pitchFamily="2" charset="-78"/>
              </a:rPr>
              <a:t>i</a:t>
            </a:r>
            <a:r>
              <a:rPr lang="en-US" sz="2000" dirty="0">
                <a:cs typeface="2  Nazanin" panose="00000400000000000000" pitchFamily="2" charset="-78"/>
              </a:rPr>
              <a:t>]) &lt;&lt;&lt;s).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/* Do the following 16 operations.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1  5 17]  [DABC  6  9 18]  [CDAB 11 14 19]  [BCDA  0 20 20]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5  5 21]  [DABC 10  9 22]  [CDAB 15 14 23]  [BCDA  4 20 24]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9  5 25]  [DABC 14  9 26]  [CDAB  3 14 27]  [BCDA  8 20 28]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13  5 29]  [DABC  2  9 30]  [CDAB  7 14 31]  [BCDA 12 20 32]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8779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نحوه تبدیل یک متن به </a:t>
            </a:r>
            <a:r>
              <a:rPr lang="en-US" dirty="0" smtClean="0">
                <a:cs typeface="B Titr" panose="00000700000000000000" pitchFamily="2" charset="-78"/>
              </a:rPr>
              <a:t>MD5</a:t>
            </a:r>
            <a:r>
              <a:rPr lang="fa-IR" dirty="0" smtClean="0">
                <a:cs typeface="B Titr" panose="00000700000000000000" pitchFamily="2" charset="-78"/>
              </a:rPr>
              <a:t> – گام سوم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cs typeface="2  Nazanin" panose="00000400000000000000" pitchFamily="2" charset="-78"/>
              </a:rPr>
              <a:t>         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fa-IR" sz="2000" dirty="0">
                <a:cs typeface="2  Nazanin" panose="00000400000000000000" pitchFamily="2" charset="-78"/>
              </a:rPr>
              <a:t>/**************************گام سوم**************************/</a:t>
            </a:r>
          </a:p>
          <a:p>
            <a:pPr marL="0" indent="0" algn="just">
              <a:buNone/>
            </a:pPr>
            <a:r>
              <a:rPr lang="en-US" sz="2000" dirty="0" smtClean="0">
                <a:cs typeface="2  Nazanin" panose="00000400000000000000" pitchFamily="2" charset="-78"/>
              </a:rPr>
              <a:t>       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en-US" sz="2000" dirty="0">
                <a:cs typeface="2  Nazanin" panose="00000400000000000000" pitchFamily="2" charset="-78"/>
              </a:rPr>
              <a:t>/*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en-US" sz="2000" dirty="0">
                <a:cs typeface="2  Nazanin" panose="00000400000000000000" pitchFamily="2" charset="-78"/>
              </a:rPr>
              <a:t>Let [</a:t>
            </a:r>
            <a:r>
              <a:rPr lang="en-US" sz="2000" dirty="0" err="1">
                <a:cs typeface="2  Nazanin" panose="00000400000000000000" pitchFamily="2" charset="-78"/>
              </a:rPr>
              <a:t>abcd</a:t>
            </a:r>
            <a:r>
              <a:rPr lang="en-US" sz="2000" dirty="0">
                <a:cs typeface="2  Nazanin" panose="00000400000000000000" pitchFamily="2" charset="-78"/>
              </a:rPr>
              <a:t> k s t] denote the operation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a = b + ((a + H(</a:t>
            </a:r>
            <a:r>
              <a:rPr lang="en-US" sz="2000" dirty="0" err="1">
                <a:cs typeface="2  Nazanin" panose="00000400000000000000" pitchFamily="2" charset="-78"/>
              </a:rPr>
              <a:t>b,c,d</a:t>
            </a:r>
            <a:r>
              <a:rPr lang="en-US" sz="2000" dirty="0">
                <a:cs typeface="2  Nazanin" panose="00000400000000000000" pitchFamily="2" charset="-78"/>
              </a:rPr>
              <a:t>) + X[k] + T[</a:t>
            </a:r>
            <a:r>
              <a:rPr lang="en-US" sz="2000" dirty="0" err="1">
                <a:cs typeface="2  Nazanin" panose="00000400000000000000" pitchFamily="2" charset="-78"/>
              </a:rPr>
              <a:t>i</a:t>
            </a:r>
            <a:r>
              <a:rPr lang="en-US" sz="2000" dirty="0">
                <a:cs typeface="2  Nazanin" panose="00000400000000000000" pitchFamily="2" charset="-78"/>
              </a:rPr>
              <a:t>]) &lt;&lt;&lt;s).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/* Do the following 16 operations.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5  4 33]  [DABC  8 11 34]  [CDAB 11 16 35]  [BCDA 14 23 36]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1  4 37]  [DABC  4 11 38]  [CDAB  7 16 39]  [BCDA 10 23 40]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13  4 41]  [DABC  0 11 42]  [CDAB  3 16 43]  [BCDA  6 23 44]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9  4 45]  [DABC 12 11 46]  [CDAB 15 16 47]  [BCDA  2 23 48]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1928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نحوه تبدیل یک متن به </a:t>
            </a:r>
            <a:r>
              <a:rPr lang="en-US" dirty="0" smtClean="0">
                <a:cs typeface="B Titr" panose="00000700000000000000" pitchFamily="2" charset="-78"/>
              </a:rPr>
              <a:t>MD5</a:t>
            </a:r>
            <a:r>
              <a:rPr lang="fa-IR" dirty="0" smtClean="0">
                <a:cs typeface="B Titr" panose="00000700000000000000" pitchFamily="2" charset="-78"/>
              </a:rPr>
              <a:t> – گام چهارم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cs typeface="2  Nazanin" panose="00000400000000000000" pitchFamily="2" charset="-78"/>
              </a:rPr>
              <a:t>        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fa-IR" sz="2000" dirty="0">
                <a:cs typeface="2  Nazanin" panose="00000400000000000000" pitchFamily="2" charset="-78"/>
              </a:rPr>
              <a:t>/**************************گام </a:t>
            </a:r>
            <a:r>
              <a:rPr lang="fa-IR" sz="2000" dirty="0" smtClean="0">
                <a:cs typeface="2  Nazanin" panose="00000400000000000000" pitchFamily="2" charset="-78"/>
              </a:rPr>
              <a:t>چهارم</a:t>
            </a:r>
            <a:r>
              <a:rPr lang="fa-IR" sz="2000" dirty="0">
                <a:cs typeface="2  Nazanin" panose="00000400000000000000" pitchFamily="2" charset="-78"/>
              </a:rPr>
              <a:t>**************************/</a:t>
            </a:r>
          </a:p>
          <a:p>
            <a:pPr marL="0" indent="0" algn="just">
              <a:buNone/>
            </a:pPr>
            <a:r>
              <a:rPr lang="en-US" sz="2000" dirty="0" smtClean="0">
                <a:cs typeface="2  Nazanin" panose="00000400000000000000" pitchFamily="2" charset="-78"/>
              </a:rPr>
              <a:t>       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en-US" sz="2000" dirty="0">
                <a:cs typeface="2  Nazanin" panose="00000400000000000000" pitchFamily="2" charset="-78"/>
              </a:rPr>
              <a:t>/*</a:t>
            </a:r>
            <a:r>
              <a:rPr lang="fa-IR" sz="2000" dirty="0" smtClean="0">
                <a:cs typeface="2  Nazanin" panose="00000400000000000000" pitchFamily="2" charset="-78"/>
              </a:rPr>
              <a:t> </a:t>
            </a:r>
            <a:r>
              <a:rPr lang="en-US" sz="2000" dirty="0">
                <a:cs typeface="2  Nazanin" panose="00000400000000000000" pitchFamily="2" charset="-78"/>
              </a:rPr>
              <a:t>Let [</a:t>
            </a:r>
            <a:r>
              <a:rPr lang="en-US" sz="2000" dirty="0" err="1">
                <a:cs typeface="2  Nazanin" panose="00000400000000000000" pitchFamily="2" charset="-78"/>
              </a:rPr>
              <a:t>abcd</a:t>
            </a:r>
            <a:r>
              <a:rPr lang="en-US" sz="2000" dirty="0">
                <a:cs typeface="2  Nazanin" panose="00000400000000000000" pitchFamily="2" charset="-78"/>
              </a:rPr>
              <a:t> k s t] denote the operation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  a = b + ((a + I(</a:t>
            </a:r>
            <a:r>
              <a:rPr lang="en-US" sz="2000" dirty="0" err="1">
                <a:cs typeface="2  Nazanin" panose="00000400000000000000" pitchFamily="2" charset="-78"/>
              </a:rPr>
              <a:t>b,c,d</a:t>
            </a:r>
            <a:r>
              <a:rPr lang="en-US" sz="2000" dirty="0">
                <a:cs typeface="2  Nazanin" panose="00000400000000000000" pitchFamily="2" charset="-78"/>
              </a:rPr>
              <a:t>) + X[k] + T[</a:t>
            </a:r>
            <a:r>
              <a:rPr lang="en-US" sz="2000" dirty="0" err="1">
                <a:cs typeface="2  Nazanin" panose="00000400000000000000" pitchFamily="2" charset="-78"/>
              </a:rPr>
              <a:t>i</a:t>
            </a:r>
            <a:r>
              <a:rPr lang="en-US" sz="2000" dirty="0">
                <a:cs typeface="2  Nazanin" panose="00000400000000000000" pitchFamily="2" charset="-78"/>
              </a:rPr>
              <a:t>]) &lt;&lt;&lt;s).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/* Do the following 16 operations. 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0  6 49]  [DABC  7 10 50]  [CDAB 14 15 51]  [BCDA  5 21 52]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12  6 53]  [DABC  3 10 54]  [CDAB 10 15 55]  [BCDA  1 21 56]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8  6 57]  [DABC 15 10 58]  [CDAB  6 15 59]  [BCDA 13 21 60]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[ABCD  4  6 61]  [DABC 11 10 62]  [CDAB  2 15 63]  [BCDA  9 21 64]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7102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نحوه تبدیل یک متن به </a:t>
            </a:r>
            <a:r>
              <a:rPr lang="en-US" dirty="0" smtClean="0">
                <a:cs typeface="B Titr" panose="00000700000000000000" pitchFamily="2" charset="-78"/>
              </a:rPr>
              <a:t>MD5</a:t>
            </a:r>
            <a:r>
              <a:rPr lang="fa-IR" dirty="0" smtClean="0">
                <a:cs typeface="B Titr" panose="00000700000000000000" pitchFamily="2" charset="-78"/>
              </a:rPr>
              <a:t> – گام پنجم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cs typeface="2  Nazanin" panose="00000400000000000000" pitchFamily="2" charset="-78"/>
              </a:rPr>
              <a:t>        </a:t>
            </a:r>
            <a:r>
              <a:rPr lang="fa-IR" sz="2000" dirty="0" smtClean="0">
                <a:cs typeface="2  Nazanin" panose="00000400000000000000" pitchFamily="2" charset="-78"/>
              </a:rPr>
              <a:t>   /**************************</a:t>
            </a:r>
            <a:r>
              <a:rPr lang="fa-IR" sz="2000" dirty="0">
                <a:cs typeface="2  Nazanin" panose="00000400000000000000" pitchFamily="2" charset="-78"/>
              </a:rPr>
              <a:t>گام پنجم</a:t>
            </a:r>
            <a:r>
              <a:rPr lang="fa-IR" sz="2000" dirty="0" smtClean="0">
                <a:cs typeface="2  Nazanin" panose="00000400000000000000" pitchFamily="2" charset="-78"/>
              </a:rPr>
              <a:t>**************************/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</a:t>
            </a:r>
            <a:r>
              <a:rPr lang="en-US" sz="2000" dirty="0" smtClean="0">
                <a:cs typeface="2  Nazanin" panose="00000400000000000000" pitchFamily="2" charset="-78"/>
              </a:rPr>
              <a:t>       </a:t>
            </a:r>
            <a:r>
              <a:rPr lang="fa-IR" sz="2000" dirty="0" smtClean="0">
                <a:cs typeface="2  Nazanin" panose="00000400000000000000" pitchFamily="2" charset="-78"/>
              </a:rPr>
              <a:t>/*افزایش هر یك از چهار ثبات با مقدار آن قبل از اینكه بلاك آغاز شود*/</a:t>
            </a:r>
          </a:p>
          <a:p>
            <a:pPr marL="0" indent="0" algn="just">
              <a:buNone/>
            </a:pPr>
            <a:r>
              <a:rPr lang="fa-IR" sz="2000" dirty="0" smtClean="0">
                <a:cs typeface="2  Nazanin" panose="00000400000000000000" pitchFamily="2" charset="-78"/>
              </a:rPr>
              <a:t>        </a:t>
            </a:r>
            <a:r>
              <a:rPr lang="en-US" sz="2000" dirty="0">
                <a:cs typeface="2  Nazanin" panose="00000400000000000000" pitchFamily="2" charset="-78"/>
              </a:rPr>
              <a:t>A = A + AA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B = B + BB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C = C + CC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        D = D + DD</a:t>
            </a:r>
          </a:p>
          <a:p>
            <a:pPr marL="0" indent="0" algn="just">
              <a:buNone/>
            </a:pPr>
            <a:r>
              <a:rPr lang="en-US" sz="2000" dirty="0">
                <a:cs typeface="2  Nazanin" panose="00000400000000000000" pitchFamily="2" charset="-78"/>
              </a:rPr>
              <a:t>end </a:t>
            </a:r>
            <a:r>
              <a:rPr lang="fa-IR" sz="2000" dirty="0">
                <a:cs typeface="2  Nazanin" panose="00000400000000000000" pitchFamily="2" charset="-78"/>
              </a:rPr>
              <a:t>/* </a:t>
            </a:r>
            <a:r>
              <a:rPr lang="fa-IR" sz="2000" dirty="0" smtClean="0">
                <a:cs typeface="2  Nazanin" panose="00000400000000000000" pitchFamily="2" charset="-78"/>
              </a:rPr>
              <a:t>پایان حلقه</a:t>
            </a:r>
            <a:r>
              <a:rPr lang="fa-IR" sz="2000" dirty="0">
                <a:cs typeface="2  Nazanin" panose="00000400000000000000" pitchFamily="2" charset="-78"/>
              </a:rPr>
              <a:t> </a:t>
            </a:r>
            <a:r>
              <a:rPr lang="fa-IR" sz="2000" dirty="0" smtClean="0">
                <a:cs typeface="2  Nazanin" panose="00000400000000000000" pitchFamily="2" charset="-78"/>
              </a:rPr>
              <a:t>*/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4566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مقدمه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، یک روش رمزنگاری است که به صورت گسترده به عنوان تابع درهم‏ساز رمزنگارانه استفاده می‏شود.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این الگوریتم یک رشته با طول متفاوت را به عنوان ورودی می‏گیرد و یک خلاصه پیام ام‏دی5 با طول 128 بیت می‏سازد.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الگوریتم ام‏دی5 توسعه‏ای از الگوریتم ام‏دی4 است.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ام‏دی5 </a:t>
            </a:r>
            <a:r>
              <a:rPr lang="fa-IR" sz="2000" dirty="0">
                <a:cs typeface="2  Nazanin" panose="00000400000000000000" pitchFamily="2" charset="-78"/>
              </a:rPr>
              <a:t>کمی کندتر از </a:t>
            </a:r>
            <a:r>
              <a:rPr lang="fa-IR" sz="2000" dirty="0" smtClean="0">
                <a:cs typeface="2  Nazanin" panose="00000400000000000000" pitchFamily="2" charset="-78"/>
              </a:rPr>
              <a:t>ام‏دی4 </a:t>
            </a:r>
            <a:r>
              <a:rPr lang="fa-IR" sz="2000" dirty="0">
                <a:cs typeface="2  Nazanin" panose="00000400000000000000" pitchFamily="2" charset="-78"/>
              </a:rPr>
              <a:t>عمل </a:t>
            </a:r>
            <a:r>
              <a:rPr lang="fa-IR" sz="2000" dirty="0" smtClean="0">
                <a:cs typeface="2  Nazanin" panose="00000400000000000000" pitchFamily="2" charset="-78"/>
              </a:rPr>
              <a:t>می‏کند.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در طراحی ام‏دی5 بسیار محافظه کارانه عمل‏شده‏است.</a:t>
            </a:r>
          </a:p>
          <a:p>
            <a:pPr algn="just" rtl="1"/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 یکی از شیوه های بسیار متنوع تایید هویت، امن سازی و بازبینی اطلاعات است.</a:t>
            </a:r>
            <a:endParaRPr lang="en-US" sz="20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79513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نتیجه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>
                <a:cs typeface="2  Nazanin" panose="00000400000000000000" pitchFamily="2" charset="-78"/>
              </a:rPr>
              <a:t>الگوریتم خلاصه پیام </a:t>
            </a:r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 به </a:t>
            </a:r>
            <a:r>
              <a:rPr lang="fa-IR" sz="2000" dirty="0">
                <a:cs typeface="2  Nazanin" panose="00000400000000000000" pitchFamily="2" charset="-78"/>
              </a:rPr>
              <a:t>سادگی قابل اجرا می‌باشد و یک </a:t>
            </a:r>
            <a:r>
              <a:rPr lang="fa-IR" sz="2000" dirty="0" smtClean="0">
                <a:cs typeface="2  Nazanin" panose="00000400000000000000" pitchFamily="2" charset="-78"/>
              </a:rPr>
              <a:t>«اثر انگشت» </a:t>
            </a:r>
            <a:r>
              <a:rPr lang="fa-IR" sz="2000" dirty="0">
                <a:cs typeface="2  Nazanin" panose="00000400000000000000" pitchFamily="2" charset="-78"/>
              </a:rPr>
              <a:t>یا </a:t>
            </a:r>
            <a:r>
              <a:rPr lang="fa-IR" sz="2000" dirty="0" smtClean="0">
                <a:cs typeface="2  Nazanin" panose="00000400000000000000" pitchFamily="2" charset="-78"/>
              </a:rPr>
              <a:t>«خلاصه پیام» </a:t>
            </a:r>
            <a:r>
              <a:rPr lang="fa-IR" sz="2000" dirty="0">
                <a:cs typeface="2  Nazanin" panose="00000400000000000000" pitchFamily="2" charset="-78"/>
              </a:rPr>
              <a:t>از پیام با طول اختیاری تولید می‌کند. گمان برده می‌شود که امکان مواجه شدن با دو پیام که خلاصه پیام مشابهی دارند از </a:t>
            </a:r>
            <a:r>
              <a:rPr lang="fa-IR" sz="2000" dirty="0" smtClean="0">
                <a:cs typeface="2  Nazanin" panose="00000400000000000000" pitchFamily="2" charset="-78"/>
              </a:rPr>
              <a:t>رتبه ۶۴^۲ </a:t>
            </a:r>
            <a:r>
              <a:rPr lang="fa-IR" sz="2000" dirty="0">
                <a:cs typeface="2  Nazanin" panose="00000400000000000000" pitchFamily="2" charset="-78"/>
              </a:rPr>
              <a:t>و برای هر پیامی که به آن یک خلاصه پیام داده شده‌است از </a:t>
            </a:r>
            <a:r>
              <a:rPr lang="fa-IR" sz="2000" dirty="0" smtClean="0">
                <a:cs typeface="2  Nazanin" panose="00000400000000000000" pitchFamily="2" charset="-78"/>
              </a:rPr>
              <a:t>رتبه ۱۲۸^۲ </a:t>
            </a:r>
            <a:r>
              <a:rPr lang="fa-IR" sz="2000" dirty="0">
                <a:cs typeface="2  Nazanin" panose="00000400000000000000" pitchFamily="2" charset="-78"/>
              </a:rPr>
              <a:t>می‌باشد</a:t>
            </a:r>
            <a:r>
              <a:rPr lang="fa-IR" sz="2000" dirty="0" smtClean="0">
                <a:cs typeface="2  Nazanin" panose="00000400000000000000" pitchFamily="2" charset="-78"/>
              </a:rPr>
              <a:t>.</a:t>
            </a:r>
            <a:endParaRPr lang="fa-IR" sz="2000" dirty="0">
              <a:cs typeface="2  Nazanin" panose="00000400000000000000" pitchFamily="2" charset="-78"/>
            </a:endParaRPr>
          </a:p>
          <a:p>
            <a:pPr algn="just" rtl="1"/>
            <a:r>
              <a:rPr lang="fa-IR" sz="2000" dirty="0">
                <a:cs typeface="2  Nazanin" panose="00000400000000000000" pitchFamily="2" charset="-78"/>
              </a:rPr>
              <a:t>الگوریتم </a:t>
            </a:r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 برای </a:t>
            </a:r>
            <a:r>
              <a:rPr lang="fa-IR" sz="2000" dirty="0">
                <a:cs typeface="2  Nazanin" panose="00000400000000000000" pitchFamily="2" charset="-78"/>
              </a:rPr>
              <a:t>نقاط ضعف به دقت بررسی شده‌است. در سال 1992 </a:t>
            </a:r>
            <a:r>
              <a:rPr lang="en-US" sz="2000" dirty="0" err="1" smtClean="0">
                <a:cs typeface="2  Nazanin" panose="00000400000000000000" pitchFamily="2" charset="-78"/>
              </a:rPr>
              <a:t>berson</a:t>
            </a:r>
            <a:r>
              <a:rPr lang="fa-IR" sz="2000" dirty="0" smtClean="0">
                <a:cs typeface="2  Nazanin" panose="00000400000000000000" pitchFamily="2" charset="-78"/>
              </a:rPr>
              <a:t> حمله </a:t>
            </a:r>
            <a:r>
              <a:rPr lang="fa-IR" sz="2000" dirty="0">
                <a:cs typeface="2  Nazanin" panose="00000400000000000000" pitchFamily="2" charset="-78"/>
              </a:rPr>
              <a:t>تفاضلی را به یک دورالگوریتم </a:t>
            </a:r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 وارد </a:t>
            </a:r>
            <a:r>
              <a:rPr lang="fa-IR" sz="2000" dirty="0">
                <a:cs typeface="2  Nazanin" panose="00000400000000000000" pitchFamily="2" charset="-78"/>
              </a:rPr>
              <a:t>کرد و در سال 1996 </a:t>
            </a:r>
            <a:r>
              <a:rPr lang="en-US" sz="2000" dirty="0" err="1" smtClean="0">
                <a:cs typeface="2  Nazanin" panose="00000400000000000000" pitchFamily="2" charset="-78"/>
              </a:rPr>
              <a:t>Dobbertin</a:t>
            </a:r>
            <a:r>
              <a:rPr lang="fa-IR" sz="2000" dirty="0" smtClean="0">
                <a:cs typeface="2  Nazanin" panose="00000400000000000000" pitchFamily="2" charset="-78"/>
              </a:rPr>
              <a:t> یک </a:t>
            </a:r>
            <a:r>
              <a:rPr lang="fa-IR" sz="2000" dirty="0">
                <a:cs typeface="2  Nazanin" panose="00000400000000000000" pitchFamily="2" charset="-78"/>
              </a:rPr>
              <a:t>تصادم در تابع فشرده ساز برای </a:t>
            </a:r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 پیدا </a:t>
            </a:r>
            <a:r>
              <a:rPr lang="fa-IR" sz="2000" dirty="0">
                <a:cs typeface="2  Nazanin" panose="00000400000000000000" pitchFamily="2" charset="-78"/>
              </a:rPr>
              <a:t>کرد. </a:t>
            </a:r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 در </a:t>
            </a:r>
            <a:r>
              <a:rPr lang="fa-IR" sz="2000" dirty="0">
                <a:cs typeface="2  Nazanin" panose="00000400000000000000" pitchFamily="2" charset="-78"/>
              </a:rPr>
              <a:t>برابر تصادم قوی تحت حمله آزمون جامع </a:t>
            </a:r>
            <a:r>
              <a:rPr lang="en-US" sz="2000" dirty="0">
                <a:cs typeface="2  Nazanin" panose="00000400000000000000" pitchFamily="2" charset="-78"/>
              </a:rPr>
              <a:t>Brute </a:t>
            </a:r>
            <a:r>
              <a:rPr lang="en-US" sz="2000" dirty="0" smtClean="0">
                <a:cs typeface="2  Nazanin" panose="00000400000000000000" pitchFamily="2" charset="-78"/>
              </a:rPr>
              <a:t>Force</a:t>
            </a:r>
            <a:r>
              <a:rPr lang="fa-IR" sz="2000" dirty="0" smtClean="0">
                <a:cs typeface="2  Nazanin" panose="00000400000000000000" pitchFamily="2" charset="-78"/>
              </a:rPr>
              <a:t> مقاوم </a:t>
            </a:r>
            <a:r>
              <a:rPr lang="fa-IR" sz="2000" dirty="0">
                <a:cs typeface="2  Nazanin" panose="00000400000000000000" pitchFamily="2" charset="-78"/>
              </a:rPr>
              <a:t>نمی باشد. امروزه معمولا از </a:t>
            </a:r>
            <a:r>
              <a:rPr lang="fa-IR" sz="2000" dirty="0" smtClean="0">
                <a:cs typeface="2  Nazanin" panose="00000400000000000000" pitchFamily="2" charset="-78"/>
              </a:rPr>
              <a:t>توابع </a:t>
            </a:r>
            <a:r>
              <a:rPr lang="fa-IR" sz="2000" dirty="0">
                <a:cs typeface="2  Nazanin" panose="00000400000000000000" pitchFamily="2" charset="-78"/>
              </a:rPr>
              <a:t>درهم سازی دیگری مانند </a:t>
            </a:r>
            <a:r>
              <a:rPr lang="fa-IR" sz="2000" dirty="0" smtClean="0">
                <a:cs typeface="2  Nazanin" panose="00000400000000000000" pitchFamily="2" charset="-78"/>
              </a:rPr>
              <a:t>اس‌اچ‌ای-۱(</a:t>
            </a:r>
            <a:r>
              <a:rPr lang="en-US" sz="2000" dirty="0" smtClean="0">
                <a:cs typeface="2  Nazanin" panose="00000400000000000000" pitchFamily="2" charset="-78"/>
              </a:rPr>
              <a:t>SHA-1</a:t>
            </a:r>
            <a:r>
              <a:rPr lang="fa-IR" sz="2000" dirty="0" smtClean="0">
                <a:cs typeface="2  Nazanin" panose="00000400000000000000" pitchFamily="2" charset="-78"/>
              </a:rPr>
              <a:t>) و </a:t>
            </a:r>
            <a:r>
              <a:rPr lang="fa-IR" sz="2000" dirty="0">
                <a:cs typeface="2  Nazanin" panose="00000400000000000000" pitchFamily="2" charset="-78"/>
              </a:rPr>
              <a:t>خانواده اس‌اچ‌ای-۲ </a:t>
            </a:r>
            <a:r>
              <a:rPr lang="fa-IR" sz="2000" dirty="0" smtClean="0">
                <a:cs typeface="2  Nazanin" panose="00000400000000000000" pitchFamily="2" charset="-78"/>
              </a:rPr>
              <a:t>(</a:t>
            </a:r>
            <a:r>
              <a:rPr lang="en-US" sz="2000" dirty="0" smtClean="0">
                <a:cs typeface="2  Nazanin" panose="00000400000000000000" pitchFamily="2" charset="-78"/>
              </a:rPr>
              <a:t>SHA-2</a:t>
            </a:r>
            <a:r>
              <a:rPr lang="fa-IR" sz="2000" dirty="0" smtClean="0">
                <a:cs typeface="2  Nazanin" panose="00000400000000000000" pitchFamily="2" charset="-78"/>
              </a:rPr>
              <a:t>) استفاده می‏شود </a:t>
            </a:r>
            <a:r>
              <a:rPr lang="fa-IR" sz="2000" dirty="0">
                <a:cs typeface="2  Nazanin" panose="00000400000000000000" pitchFamily="2" charset="-78"/>
              </a:rPr>
              <a:t>که طول خروجی این توابع بیشتر است.</a:t>
            </a:r>
            <a:endParaRPr lang="en-US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9524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تاریخچه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>
                <a:cs typeface="2  Nazanin" panose="00000400000000000000" pitchFamily="2" charset="-78"/>
              </a:rPr>
              <a:t> </a:t>
            </a:r>
            <a:r>
              <a:rPr lang="fa-IR" sz="2000" dirty="0" smtClean="0">
                <a:cs typeface="2  Nazanin" panose="00000400000000000000" pitchFamily="2" charset="-78"/>
              </a:rPr>
              <a:t>که مخفف</a:t>
            </a:r>
            <a:r>
              <a:rPr lang="en-US" sz="2000" dirty="0" smtClean="0">
                <a:cs typeface="2  Nazanin" panose="00000400000000000000" pitchFamily="2" charset="-78"/>
              </a:rPr>
              <a:t> </a:t>
            </a:r>
            <a:r>
              <a:rPr lang="fa-IR" sz="2000" dirty="0" smtClean="0">
                <a:cs typeface="2  Nazanin" panose="00000400000000000000" pitchFamily="2" charset="-78"/>
              </a:rPr>
              <a:t>عبارت </a:t>
            </a:r>
            <a:r>
              <a:rPr lang="en-US" sz="2000" dirty="0" smtClean="0">
                <a:cs typeface="2  Nazanin" panose="00000400000000000000" pitchFamily="2" charset="-78"/>
              </a:rPr>
              <a:t>Message Digest algorithm 5</a:t>
            </a:r>
            <a:r>
              <a:rPr lang="fa-IR" sz="2000" dirty="0" smtClean="0">
                <a:cs typeface="2  Nazanin" panose="00000400000000000000" pitchFamily="2" charset="-78"/>
              </a:rPr>
              <a:t> یا الگوریتم خلاصه‏پیام5 است.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در سال 1991 توسط یکی از حرفه‏ای‏ها و سرآمدان علم رمزنگاری آمریکا، پروفسور رونالد‏ ریوست از دانشگاه ام‏ای‏تی اختراع گردید.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جایگزین استاندارد قدیمی </a:t>
            </a:r>
            <a:r>
              <a:rPr lang="en-US" sz="2000" dirty="0" smtClean="0">
                <a:cs typeface="2  Nazanin" panose="00000400000000000000" pitchFamily="2" charset="-78"/>
              </a:rPr>
              <a:t>MD4</a:t>
            </a:r>
            <a:r>
              <a:rPr lang="fa-IR" sz="2000" dirty="0" smtClean="0">
                <a:cs typeface="2  Nazanin" panose="00000400000000000000" pitchFamily="2" charset="-78"/>
              </a:rPr>
              <a:t> شد.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ام‏دی5 در شرایطی که ام‏دی4 به علت سرعت بالا استفاده‏ می‏شد اما از امنیت مناسبی در شرایط بحرانی برخوردار نبود.</a:t>
            </a:r>
          </a:p>
          <a:p>
            <a:pPr algn="just" rtl="1"/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 نام ساده‏ای برای نوعی از رمزنگاری و عملیات پنهان سازی است.</a:t>
            </a:r>
          </a:p>
          <a:p>
            <a:pPr algn="r" rtl="1"/>
            <a:endParaRPr lang="fa-IR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6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تعریف کلی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ایده پشت درهم و برهم‏سازی داده‏ها برای پنهان سازی آن‏ها، این‏گونه است که یک بلوک قراردادی از داده‏ها گرفته‏شده و در پاسخ یک مقدار هش‏شده با اندازه مشخص برگردانده می‏شود.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این داده می تواند هر نوع اطلاعاتی باشد.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هر اندازه ای داشته باشد.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اما داده هش‏شده همیشه اندازه و مقدار مشخص و ثابتی دارد.</a:t>
            </a:r>
          </a:p>
        </p:txBody>
      </p:sp>
    </p:spTree>
    <p:extLst>
      <p:ext uri="{BB962C8B-B14F-4D97-AF65-F5344CB8AC3E}">
        <p14:creationId xmlns:p14="http://schemas.microsoft.com/office/powerpoint/2010/main" val="2234023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تعریف </a:t>
            </a:r>
            <a:r>
              <a:rPr lang="en-US" dirty="0" smtClean="0">
                <a:cs typeface="B Titr" panose="00000700000000000000" pitchFamily="2" charset="-78"/>
              </a:rPr>
              <a:t>MD5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تابع </a:t>
            </a:r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 یک عدد هگزادیسیمال 32 رقمی را فراهم می سازد.</a:t>
            </a:r>
            <a:endParaRPr lang="en-US" sz="2000" dirty="0">
              <a:cs typeface="2  Nazanin" panose="00000400000000000000" pitchFamily="2" charset="-78"/>
            </a:endParaRPr>
          </a:p>
          <a:p>
            <a:pPr algn="r" rtl="1"/>
            <a:r>
              <a:rPr lang="fa-IR" sz="2000" dirty="0" smtClean="0">
                <a:cs typeface="2  Nazanin" panose="00000400000000000000" pitchFamily="2" charset="-78"/>
              </a:rPr>
              <a:t>برای مثال عبارت </a:t>
            </a:r>
            <a:r>
              <a:rPr lang="en-US" sz="2000" dirty="0" err="1" smtClean="0">
                <a:cs typeface="2  Nazanin" panose="00000400000000000000" pitchFamily="2" charset="-78"/>
              </a:rPr>
              <a:t>NetworkSecurity</a:t>
            </a:r>
            <a:r>
              <a:rPr lang="fa-IR" sz="2000" dirty="0" smtClean="0">
                <a:cs typeface="2  Nazanin" panose="00000400000000000000" pitchFamily="2" charset="-78"/>
              </a:rPr>
              <a:t> را تبدیل می‏کند به </a:t>
            </a:r>
            <a:r>
              <a:rPr lang="en-US" sz="2000" dirty="0" smtClean="0">
                <a:cs typeface="2  Nazanin" panose="00000400000000000000" pitchFamily="2" charset="-78"/>
              </a:rPr>
              <a:t>8b0007acd5151182294a18c35b39dc3</a:t>
            </a:r>
            <a:endParaRPr lang="fa-IR" sz="2000" dirty="0" smtClean="0">
              <a:cs typeface="2  Nazanin" panose="00000400000000000000" pitchFamily="2" charset="-78"/>
            </a:endParaRP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این مقدار بر پایه شیوه‏ای به نام ساختار </a:t>
            </a:r>
            <a:r>
              <a:rPr lang="en-US" sz="2000" dirty="0" err="1" smtClean="0"/>
              <a:t>Merkle</a:t>
            </a:r>
            <a:r>
              <a:rPr lang="en-US" sz="2000" dirty="0" smtClean="0"/>
              <a:t>–</a:t>
            </a:r>
            <a:r>
              <a:rPr lang="en-US" sz="2000" dirty="0" err="1" smtClean="0"/>
              <a:t>Damgård</a:t>
            </a:r>
            <a:r>
              <a:rPr lang="fa-IR" sz="2000" dirty="0">
                <a:cs typeface="2  Nazanin" panose="00000400000000000000" pitchFamily="2" charset="-78"/>
              </a:rPr>
              <a:t> </a:t>
            </a:r>
            <a:r>
              <a:rPr lang="fa-IR" sz="2000" dirty="0" smtClean="0">
                <a:cs typeface="2  Nazanin" panose="00000400000000000000" pitchFamily="2" charset="-78"/>
              </a:rPr>
              <a:t>تولید می شود که بیشتر با نام توابع هش ضد تصادم شناخته می شوند.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99" y="3451537"/>
            <a:ext cx="6225936" cy="29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8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کاربرد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تایید محتوای پیام‏ها یا فایل‏ها پس از انتقال آن‏ها است.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تایید هویت فایل و اطلاعات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نگه داری و ذخیره رمزهای عبور</a:t>
            </a:r>
          </a:p>
          <a:p>
            <a:pPr algn="r" rtl="1"/>
            <a:endParaRPr lang="fa-IR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8240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حملات و ضعف ها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در سال 1996 رخنه های بالقوه ای در الگوریتم هش کردن </a:t>
            </a:r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>
                <a:cs typeface="2  Nazanin" panose="00000400000000000000" pitchFamily="2" charset="-78"/>
              </a:rPr>
              <a:t> </a:t>
            </a:r>
            <a:r>
              <a:rPr lang="fa-IR" sz="2000" dirty="0" smtClean="0">
                <a:cs typeface="2  Nazanin" panose="00000400000000000000" pitchFamily="2" charset="-78"/>
              </a:rPr>
              <a:t>کشف شد.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در سال 2004 تحقیق شد که دو فایل کاملا مجزا دارای یک هش ام‏دی5 کاملا یکسانی هستند.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در سال 2008 تحقیق شد که برای استفاده از شیوه حمله تصادم جهت تقلب در اعتبار سنجی مجوز </a:t>
            </a:r>
            <a:r>
              <a:rPr lang="en-US" sz="2000" dirty="0" smtClean="0">
                <a:cs typeface="2  Nazanin" panose="00000400000000000000" pitchFamily="2" charset="-78"/>
              </a:rPr>
              <a:t>SSL</a:t>
            </a:r>
            <a:r>
              <a:rPr lang="fa-IR" sz="2000" dirty="0">
                <a:cs typeface="2  Nazanin" panose="00000400000000000000" pitchFamily="2" charset="-78"/>
              </a:rPr>
              <a:t> </a:t>
            </a:r>
            <a:r>
              <a:rPr lang="fa-IR" sz="2000" dirty="0" smtClean="0">
                <a:cs typeface="2  Nazanin" panose="00000400000000000000" pitchFamily="2" charset="-78"/>
              </a:rPr>
              <a:t>ترتیب داده شد.</a:t>
            </a:r>
          </a:p>
          <a:p>
            <a:pPr algn="r" rtl="1"/>
            <a:endParaRPr lang="fa-IR" sz="2000" dirty="0" smtClean="0">
              <a:cs typeface="2 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32" t="9991" r="53893" b="52738"/>
          <a:stretch/>
        </p:blipFill>
        <p:spPr>
          <a:xfrm>
            <a:off x="1472485" y="3432208"/>
            <a:ext cx="4623515" cy="30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پیاده سازی الگوریتم </a:t>
            </a:r>
            <a:r>
              <a:rPr lang="en-US" dirty="0" smtClean="0">
                <a:cs typeface="B Titr" panose="00000700000000000000" pitchFamily="2" charset="-78"/>
              </a:rPr>
              <a:t>MD5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فرض کنید ما </a:t>
            </a:r>
            <a:r>
              <a:rPr lang="en-US" sz="2000" dirty="0" smtClean="0">
                <a:cs typeface="2  Nazanin" panose="00000400000000000000" pitchFamily="2" charset="-78"/>
              </a:rPr>
              <a:t>b</a:t>
            </a:r>
            <a:r>
              <a:rPr lang="fa-IR" sz="2000" dirty="0" smtClean="0">
                <a:cs typeface="2  Nazanin" panose="00000400000000000000" pitchFamily="2" charset="-78"/>
              </a:rPr>
              <a:t> بیت پیام به عنوان ورودی داریم و تصمیم داریم خلاصه پیام آن را بدست آوریم. </a:t>
            </a:r>
            <a:r>
              <a:rPr lang="en-US" sz="2000" dirty="0" smtClean="0">
                <a:cs typeface="2  Nazanin" panose="00000400000000000000" pitchFamily="2" charset="-78"/>
              </a:rPr>
              <a:t>b</a:t>
            </a:r>
            <a:r>
              <a:rPr lang="fa-IR" sz="2000" dirty="0" smtClean="0">
                <a:cs typeface="2  Nazanin" panose="00000400000000000000" pitchFamily="2" charset="-78"/>
              </a:rPr>
              <a:t> در اینجا یک عدد نامنفی و صحیح است، </a:t>
            </a:r>
            <a:r>
              <a:rPr lang="en-US" sz="2000" dirty="0" smtClean="0">
                <a:cs typeface="2  Nazanin" panose="00000400000000000000" pitchFamily="2" charset="-78"/>
              </a:rPr>
              <a:t>b</a:t>
            </a:r>
            <a:r>
              <a:rPr lang="fa-IR" sz="2000" dirty="0" smtClean="0">
                <a:cs typeface="2  Nazanin" panose="00000400000000000000" pitchFamily="2" charset="-78"/>
              </a:rPr>
              <a:t> می تواند مقدار صفر داشته باشد و هیچ محدودیتی برای مضرب هشت بودن آن نیست و به هر اندازه می تواند بزرگ باشد.</a:t>
            </a:r>
          </a:p>
          <a:p>
            <a:pPr algn="just" rtl="1"/>
            <a:r>
              <a:rPr lang="fa-IR" sz="2000" dirty="0" smtClean="0">
                <a:cs typeface="2  Nazanin" panose="00000400000000000000" pitchFamily="2" charset="-78"/>
              </a:rPr>
              <a:t>پنج گام برای پیاده سازی </a:t>
            </a:r>
            <a:r>
              <a:rPr lang="en-US" sz="2000" dirty="0" smtClean="0">
                <a:cs typeface="2  Nazanin" panose="00000400000000000000" pitchFamily="2" charset="-78"/>
              </a:rPr>
              <a:t>MD5</a:t>
            </a:r>
            <a:r>
              <a:rPr lang="fa-IR" sz="2000" dirty="0" smtClean="0">
                <a:cs typeface="2  Nazanin" panose="00000400000000000000" pitchFamily="2" charset="-78"/>
              </a:rPr>
              <a:t>:</a:t>
            </a:r>
          </a:p>
          <a:p>
            <a:pPr marL="617220" lvl="1" indent="-342900" algn="just" rtl="1">
              <a:buFont typeface="+mj-lt"/>
              <a:buAutoNum type="arabicPeriod"/>
            </a:pPr>
            <a:r>
              <a:rPr lang="fa-IR" dirty="0" smtClean="0">
                <a:cs typeface="2  Nazanin" panose="00000400000000000000" pitchFamily="2" charset="-78"/>
              </a:rPr>
              <a:t>اضافه کردن بیت های نرم کننده</a:t>
            </a:r>
          </a:p>
          <a:p>
            <a:pPr marL="617220" lvl="1" indent="-342900" algn="just" rtl="1">
              <a:buFont typeface="+mj-lt"/>
              <a:buAutoNum type="arabicPeriod"/>
            </a:pPr>
            <a:r>
              <a:rPr lang="fa-IR" dirty="0" smtClean="0">
                <a:cs typeface="2  Nazanin" panose="00000400000000000000" pitchFamily="2" charset="-78"/>
              </a:rPr>
              <a:t>افزایش طول</a:t>
            </a:r>
          </a:p>
          <a:p>
            <a:pPr marL="617220" lvl="1" indent="-342900" algn="just" rtl="1">
              <a:buFont typeface="+mj-lt"/>
              <a:buAutoNum type="arabicPeriod"/>
            </a:pPr>
            <a:r>
              <a:rPr lang="fa-IR" dirty="0" smtClean="0">
                <a:cs typeface="2  Nazanin" panose="00000400000000000000" pitchFamily="2" charset="-78"/>
              </a:rPr>
              <a:t>تعیین بافر برای </a:t>
            </a:r>
            <a:r>
              <a:rPr lang="en-US" dirty="0" smtClean="0">
                <a:cs typeface="2  Nazanin" panose="00000400000000000000" pitchFamily="2" charset="-78"/>
              </a:rPr>
              <a:t>MD</a:t>
            </a:r>
          </a:p>
          <a:p>
            <a:pPr marL="617220" lvl="1" indent="-342900" algn="just" rtl="1">
              <a:buFont typeface="+mj-lt"/>
              <a:buAutoNum type="arabicPeriod"/>
            </a:pPr>
            <a:r>
              <a:rPr lang="fa-IR" dirty="0" smtClean="0">
                <a:cs typeface="2  Nazanin" panose="00000400000000000000" pitchFamily="2" charset="-78"/>
              </a:rPr>
              <a:t>پردازش پیام در بلاک‏های 16 کلمه‏ای</a:t>
            </a:r>
          </a:p>
          <a:p>
            <a:pPr marL="617220" lvl="1" indent="-342900" algn="just" rtl="1">
              <a:buFont typeface="+mj-lt"/>
              <a:buAutoNum type="arabicPeriod"/>
            </a:pPr>
            <a:r>
              <a:rPr lang="fa-IR" dirty="0" smtClean="0">
                <a:cs typeface="2  Nazanin" panose="00000400000000000000" pitchFamily="2" charset="-78"/>
              </a:rPr>
              <a:t>خروجی</a:t>
            </a:r>
          </a:p>
          <a:p>
            <a:pPr algn="r" rtl="1"/>
            <a:endParaRPr lang="fa-IR" sz="2000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0625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اضافه‏کردن بیت‏های نرم‏کننده</a:t>
            </a:r>
            <a:endParaRPr lang="fa-IR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2000" dirty="0">
                <a:cs typeface="2  Nazanin" panose="00000400000000000000" pitchFamily="2" charset="-78"/>
              </a:rPr>
              <a:t>طول پیام مورد نظر به 448 به پیمانه 512 توسعه پیدا </a:t>
            </a:r>
            <a:r>
              <a:rPr lang="fa-IR" sz="2000" dirty="0" smtClean="0">
                <a:cs typeface="2  Nazanin" panose="00000400000000000000" pitchFamily="2" charset="-78"/>
              </a:rPr>
              <a:t>می‏کند </a:t>
            </a:r>
            <a:r>
              <a:rPr lang="fa-IR" sz="2000" dirty="0">
                <a:cs typeface="2  Nazanin" panose="00000400000000000000" pitchFamily="2" charset="-78"/>
              </a:rPr>
              <a:t>به این معنی که اگر به طول پیام 64 بیت اضافه شود، طولش مضربی از </a:t>
            </a:r>
            <a:r>
              <a:rPr lang="fa-IR" sz="2000" dirty="0" smtClean="0">
                <a:cs typeface="2  Nazanin" panose="00000400000000000000" pitchFamily="2" charset="-78"/>
              </a:rPr>
              <a:t>512 خواهد </a:t>
            </a:r>
            <a:r>
              <a:rPr lang="fa-IR" sz="2000" dirty="0">
                <a:cs typeface="2  Nazanin" panose="00000400000000000000" pitchFamily="2" charset="-78"/>
              </a:rPr>
              <a:t>بود. عمل توسعه دادن همیشه اجرا </a:t>
            </a:r>
            <a:r>
              <a:rPr lang="fa-IR" sz="2000" dirty="0" smtClean="0">
                <a:cs typeface="2  Nazanin" panose="00000400000000000000" pitchFamily="2" charset="-78"/>
              </a:rPr>
              <a:t>می‏شود </a:t>
            </a:r>
            <a:r>
              <a:rPr lang="fa-IR" sz="2000" dirty="0">
                <a:cs typeface="2  Nazanin" panose="00000400000000000000" pitchFamily="2" charset="-78"/>
              </a:rPr>
              <a:t>مگر اینکه طول پیام به صورت 448 به پیمانه 512 باشد.</a:t>
            </a:r>
          </a:p>
          <a:p>
            <a:pPr algn="just" rtl="1"/>
            <a:r>
              <a:rPr lang="fa-IR" sz="2000" dirty="0">
                <a:cs typeface="2  Nazanin" panose="00000400000000000000" pitchFamily="2" charset="-78"/>
              </a:rPr>
              <a:t>عمل توسعه پیام یا نرم کردن آن به صورت زیر انجام </a:t>
            </a:r>
            <a:r>
              <a:rPr lang="fa-IR" sz="2000" dirty="0" smtClean="0">
                <a:cs typeface="2  Nazanin" panose="00000400000000000000" pitchFamily="2" charset="-78"/>
              </a:rPr>
              <a:t>می‏شود</a:t>
            </a:r>
            <a:r>
              <a:rPr lang="fa-IR" sz="2000" dirty="0">
                <a:cs typeface="2  Nazanin" panose="00000400000000000000" pitchFamily="2" charset="-78"/>
              </a:rPr>
              <a:t>:</a:t>
            </a:r>
          </a:p>
          <a:p>
            <a:pPr lvl="1" algn="just" rtl="1"/>
            <a:r>
              <a:rPr lang="fa-IR" dirty="0">
                <a:cs typeface="2  Nazanin" panose="00000400000000000000" pitchFamily="2" charset="-78"/>
              </a:rPr>
              <a:t>یک بیت </a:t>
            </a:r>
            <a:r>
              <a:rPr lang="fa-IR" dirty="0" smtClean="0">
                <a:cs typeface="2  Nazanin" panose="00000400000000000000" pitchFamily="2" charset="-78"/>
              </a:rPr>
              <a:t>[1</a:t>
            </a:r>
            <a:r>
              <a:rPr lang="fa-IR" dirty="0">
                <a:cs typeface="2  Nazanin" panose="00000400000000000000" pitchFamily="2" charset="-78"/>
              </a:rPr>
              <a:t>] </a:t>
            </a:r>
            <a:r>
              <a:rPr lang="fa-IR" dirty="0" smtClean="0">
                <a:cs typeface="2  Nazanin" panose="00000400000000000000" pitchFamily="2" charset="-78"/>
              </a:rPr>
              <a:t>سپس تعدادي </a:t>
            </a:r>
            <a:r>
              <a:rPr lang="fa-IR" dirty="0">
                <a:cs typeface="2  Nazanin" panose="00000400000000000000" pitchFamily="2" charset="-78"/>
              </a:rPr>
              <a:t>بیت </a:t>
            </a:r>
            <a:r>
              <a:rPr lang="fa-IR" dirty="0" smtClean="0">
                <a:cs typeface="2  Nazanin" panose="00000400000000000000" pitchFamily="2" charset="-78"/>
              </a:rPr>
              <a:t>[0</a:t>
            </a:r>
            <a:r>
              <a:rPr lang="fa-IR" dirty="0">
                <a:cs typeface="2  Nazanin" panose="00000400000000000000" pitchFamily="2" charset="-78"/>
              </a:rPr>
              <a:t>] به پیام اضافه </a:t>
            </a:r>
            <a:r>
              <a:rPr lang="fa-IR" dirty="0" smtClean="0">
                <a:cs typeface="2  Nazanin" panose="00000400000000000000" pitchFamily="2" charset="-78"/>
              </a:rPr>
              <a:t>می‏شود</a:t>
            </a:r>
            <a:r>
              <a:rPr lang="fa-IR" dirty="0">
                <a:cs typeface="2  Nazanin" panose="00000400000000000000" pitchFamily="2" charset="-78"/>
              </a:rPr>
              <a:t>. اضافه شدن بیتهاي 0 تا زمانی که طول رشته به 448 بر پایه 512 برسد، </a:t>
            </a:r>
            <a:r>
              <a:rPr lang="fa-IR" dirty="0" smtClean="0">
                <a:cs typeface="2  Nazanin" panose="00000400000000000000" pitchFamily="2" charset="-78"/>
              </a:rPr>
              <a:t>ادامه پیدا می‏کند</a:t>
            </a:r>
            <a:r>
              <a:rPr lang="fa-IR" dirty="0">
                <a:cs typeface="2  Nazanin" panose="00000400000000000000" pitchFamily="2" charset="-78"/>
              </a:rPr>
              <a:t>. در این عمل حداقل یک بیت و حداکثر 512 بیت اضافه خواهد شد.</a:t>
            </a:r>
            <a:endParaRPr lang="fa-IR" dirty="0" smtClean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846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301</TotalTime>
  <Words>1855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2  Davat</vt:lpstr>
      <vt:lpstr>2  Nazanin</vt:lpstr>
      <vt:lpstr>B Titr</vt:lpstr>
      <vt:lpstr>Century Gothic</vt:lpstr>
      <vt:lpstr>Garamond</vt:lpstr>
      <vt:lpstr>Savon</vt:lpstr>
      <vt:lpstr>MD5  (Message Digest)</vt:lpstr>
      <vt:lpstr>مقدمه</vt:lpstr>
      <vt:lpstr>تاریخچه</vt:lpstr>
      <vt:lpstr>تعریف کلی</vt:lpstr>
      <vt:lpstr>تعریف MD5</vt:lpstr>
      <vt:lpstr>کاربرد</vt:lpstr>
      <vt:lpstr>حملات و ضعف ها</vt:lpstr>
      <vt:lpstr>پیاده سازی الگوریتم MD5</vt:lpstr>
      <vt:lpstr>اضافه‏کردن بیت‏های نرم‏کننده</vt:lpstr>
      <vt:lpstr>افزایش طول</vt:lpstr>
      <vt:lpstr>تعیین بافر برای MD</vt:lpstr>
      <vt:lpstr>پردازش پیام در بلاک‏های 16 کلمه‏ای</vt:lpstr>
      <vt:lpstr>خروجی</vt:lpstr>
      <vt:lpstr>نحوه تبدیل یک متن به MD5</vt:lpstr>
      <vt:lpstr>نحوه تبدیل یک متن به MD5 – گام اول</vt:lpstr>
      <vt:lpstr>نحوه تبدیل یک متن به MD5 – گام دوم</vt:lpstr>
      <vt:lpstr>نحوه تبدیل یک متن به MD5 – گام سوم</vt:lpstr>
      <vt:lpstr>نحوه تبدیل یک متن به MD5 – گام چهارم</vt:lpstr>
      <vt:lpstr>نحوه تبدیل یک متن به MD5 – گام پنجم</vt:lpstr>
      <vt:lpstr>نتیجه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MD5  (Message Digest)</dc:title>
  <dc:creator>Alex Jane</dc:creator>
  <cp:lastModifiedBy>Alex Jane</cp:lastModifiedBy>
  <cp:revision>25</cp:revision>
  <dcterms:created xsi:type="dcterms:W3CDTF">2016-10-27T13:03:51Z</dcterms:created>
  <dcterms:modified xsi:type="dcterms:W3CDTF">2016-10-28T16:42:23Z</dcterms:modified>
</cp:coreProperties>
</file>