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swald Bold" charset="1" panose="00000800000000000000"/>
      <p:regular r:id="rId10"/>
    </p:embeddedFont>
    <p:embeddedFont>
      <p:font typeface="Open Sans" charset="1" panose="020B060603050402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Open Sans Bold" charset="1" panose="020B0806030504020204"/>
      <p:regular r:id="rId14"/>
    </p:embeddedFont>
    <p:embeddedFont>
      <p:font typeface="Aileron" charset="1" panose="00000500000000000000"/>
      <p:regular r:id="rId15"/>
    </p:embeddedFont>
    <p:embeddedFont>
      <p:font typeface="Aileron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86886"/>
            <a:ext cx="9815307" cy="235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35"/>
              </a:lnSpc>
            </a:pPr>
            <a:r>
              <a:rPr lang="en-US" sz="13938" spc="1365">
                <a:solidFill>
                  <a:srgbClr val="231F20"/>
                </a:solidFill>
                <a:latin typeface="Oswald Bold"/>
              </a:rPr>
              <a:t>HEALTHNET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ADP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36665" y="4819967"/>
            <a:ext cx="21467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Open Sans"/>
              </a:rPr>
              <a:t>«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2653" y="8725940"/>
            <a:ext cx="5546066" cy="101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53">
                <a:solidFill>
                  <a:srgbClr val="000000"/>
                </a:solidFill>
                <a:latin typeface="Open Sans"/>
              </a:rPr>
              <a:t>Alexandre Rodrigues nº2022249408</a:t>
            </a:r>
          </a:p>
          <a:p>
            <a:pPr algn="l">
              <a:lnSpc>
                <a:spcPts val="2734"/>
              </a:lnSpc>
            </a:pPr>
            <a:r>
              <a:rPr lang="en-US" sz="1953">
                <a:solidFill>
                  <a:srgbClr val="000000"/>
                </a:solidFill>
                <a:latin typeface="Open Sans"/>
              </a:rPr>
              <a:t>Dinis Pereira nº2022236193</a:t>
            </a:r>
          </a:p>
          <a:p>
            <a:pPr algn="l" marL="0" indent="0" lvl="0">
              <a:lnSpc>
                <a:spcPts val="2734"/>
              </a:lnSpc>
              <a:spcBef>
                <a:spcPct val="0"/>
              </a:spcBef>
            </a:pPr>
            <a:r>
              <a:rPr lang="en-US" sz="1953">
                <a:solidFill>
                  <a:srgbClr val="000000"/>
                </a:solidFill>
                <a:latin typeface="Open Sans"/>
              </a:rPr>
              <a:t>Pedro Filipe Gonçalves Pires nº2022247126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94700">
            <a:off x="15789838" y="473696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714463" y="5572072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2947605" y="5322848"/>
            <a:ext cx="501082" cy="50108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33862" y="6623165"/>
            <a:ext cx="1938885" cy="254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Master the creation of conceptual and physical data models for supporting application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69777" y="6023819"/>
            <a:ext cx="3467055" cy="41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spc="240">
                <a:solidFill>
                  <a:srgbClr val="231F20"/>
                </a:solidFill>
                <a:latin typeface="DM Sans Bold"/>
              </a:rPr>
              <a:t>MODELING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852764" y="5322848"/>
            <a:ext cx="501082" cy="5010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57922" y="5321531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813305" y="5322848"/>
            <a:ext cx="501082" cy="5010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44032" y="6623165"/>
            <a:ext cx="2133256" cy="158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Design, implement, test, and deploy a database system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53547" y="6012456"/>
            <a:ext cx="2709833" cy="41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spc="240">
                <a:solidFill>
                  <a:srgbClr val="231F20"/>
                </a:solidFill>
                <a:latin typeface="DM Sans Bold"/>
              </a:rPr>
              <a:t>DEVELOPMENT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45349" y="6623165"/>
            <a:ext cx="1882811" cy="222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Install, configure, manage, and tune a modern relational DBMS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88566" y="6012456"/>
            <a:ext cx="3196377" cy="41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spc="240">
                <a:solidFill>
                  <a:srgbClr val="231F20"/>
                </a:solidFill>
                <a:latin typeface="DM Sans Bold"/>
              </a:rPr>
              <a:t>ADMINISTRATION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101345" y="6623165"/>
            <a:ext cx="1702309" cy="190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Understand client and server-side programming in SQL and PL/pgSQL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56655" y="6012456"/>
            <a:ext cx="2709833" cy="41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spc="240">
                <a:solidFill>
                  <a:srgbClr val="231F20"/>
                </a:solidFill>
                <a:latin typeface="DM Sans Bold"/>
              </a:rPr>
              <a:t>FULL-STACK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10799999">
            <a:off x="-2203076" y="-7212928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4701959" y="5322848"/>
            <a:ext cx="501082" cy="50108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131329" y="6623165"/>
            <a:ext cx="2133634" cy="254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</a:rPr>
              <a:t>Understand how a database application development project is organized, planned, and executed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64619" y="6023819"/>
            <a:ext cx="3467055" cy="41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51" spc="240">
                <a:solidFill>
                  <a:srgbClr val="231F20"/>
                </a:solidFill>
                <a:latin typeface="DM Sans Bold"/>
              </a:rPr>
              <a:t>STRUCTURED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60988" y="-111343"/>
            <a:ext cx="615231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OBJETIVOS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3796676" y="2617755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435519" y="3013848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944032" y="2606914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131410" y="2617755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616247" y="3131426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510814" y="3165542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4" y="0"/>
                </a:lnTo>
                <a:lnTo>
                  <a:pt x="1104804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8" id="38"/>
          <p:cNvSpPr/>
          <p:nvPr/>
        </p:nvSpPr>
        <p:spPr>
          <a:xfrm>
            <a:off x="4369777" y="3736939"/>
            <a:ext cx="3283770" cy="3294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>
            <a:off x="10182400" y="3726097"/>
            <a:ext cx="3614276" cy="108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60890" y="2151310"/>
            <a:ext cx="3535259" cy="955711"/>
            <a:chOff x="0" y="0"/>
            <a:chExt cx="9555633" cy="25832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860890" y="3858912"/>
            <a:ext cx="3535259" cy="955711"/>
            <a:chOff x="0" y="0"/>
            <a:chExt cx="9555633" cy="2583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860890" y="5566515"/>
            <a:ext cx="3535259" cy="955711"/>
            <a:chOff x="0" y="0"/>
            <a:chExt cx="9555633" cy="25832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860890" y="7255068"/>
            <a:ext cx="3535259" cy="955711"/>
            <a:chOff x="0" y="0"/>
            <a:chExt cx="9555633" cy="25832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759801" y="2503349"/>
            <a:ext cx="1498209" cy="214643"/>
            <a:chOff x="0" y="0"/>
            <a:chExt cx="3545840" cy="508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778032" y="4191902"/>
            <a:ext cx="1498209" cy="214643"/>
            <a:chOff x="0" y="0"/>
            <a:chExt cx="3545840" cy="508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759801" y="5899505"/>
            <a:ext cx="1498209" cy="214643"/>
            <a:chOff x="0" y="0"/>
            <a:chExt cx="3545840" cy="508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759801" y="7588057"/>
            <a:ext cx="1498209" cy="214643"/>
            <a:chOff x="0" y="0"/>
            <a:chExt cx="3545840" cy="508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21383" y="2151310"/>
            <a:ext cx="3605727" cy="974761"/>
            <a:chOff x="0" y="0"/>
            <a:chExt cx="9555633" cy="25832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821383" y="3858912"/>
            <a:ext cx="3605727" cy="974761"/>
            <a:chOff x="0" y="0"/>
            <a:chExt cx="9555633" cy="25832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821383" y="5566515"/>
            <a:ext cx="3605727" cy="974761"/>
            <a:chOff x="0" y="0"/>
            <a:chExt cx="9555633" cy="25832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821383" y="7236018"/>
            <a:ext cx="3605727" cy="974761"/>
            <a:chOff x="0" y="0"/>
            <a:chExt cx="9555633" cy="25832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169609" y="5793823"/>
            <a:ext cx="2767341" cy="33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1899" spc="94">
                <a:solidFill>
                  <a:srgbClr val="FFFFFF"/>
                </a:solidFill>
                <a:latin typeface="Aileron"/>
              </a:rPr>
              <a:t>Schedule Appointment</a:t>
            </a:r>
          </a:p>
        </p:txBody>
      </p:sp>
      <p:grpSp>
        <p:nvGrpSpPr>
          <p:cNvPr name="Group 33" id="33"/>
          <p:cNvGrpSpPr/>
          <p:nvPr/>
        </p:nvGrpSpPr>
        <p:grpSpPr>
          <a:xfrm rot="-10800000">
            <a:off x="4955180" y="7590309"/>
            <a:ext cx="1498209" cy="214643"/>
            <a:chOff x="0" y="0"/>
            <a:chExt cx="3545840" cy="508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4936950" y="5920806"/>
            <a:ext cx="1498209" cy="214643"/>
            <a:chOff x="0" y="0"/>
            <a:chExt cx="3545840" cy="508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4955180" y="4213203"/>
            <a:ext cx="1498209" cy="214643"/>
            <a:chOff x="0" y="0"/>
            <a:chExt cx="3545840" cy="508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10800000">
            <a:off x="4955180" y="2505601"/>
            <a:ext cx="1498209" cy="214643"/>
            <a:chOff x="0" y="0"/>
            <a:chExt cx="3545840" cy="508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6416928" y="2591621"/>
            <a:ext cx="5379335" cy="5122808"/>
            <a:chOff x="0" y="0"/>
            <a:chExt cx="7172446" cy="6830411"/>
          </a:xfrm>
        </p:grpSpPr>
        <p:sp>
          <p:nvSpPr>
            <p:cNvPr name="AutoShape 46" id="46"/>
            <p:cNvSpPr/>
            <p:nvPr/>
          </p:nvSpPr>
          <p:spPr>
            <a:xfrm rot="0">
              <a:off x="0" y="3366590"/>
              <a:ext cx="7123831" cy="48616"/>
            </a:xfrm>
            <a:prstGeom prst="rect">
              <a:avLst/>
            </a:prstGeom>
            <a:solidFill>
              <a:srgbClr val="191919">
                <a:alpha val="19608"/>
              </a:srgbClr>
            </a:solidFill>
          </p:spPr>
        </p:sp>
        <p:sp>
          <p:nvSpPr>
            <p:cNvPr name="AutoShape 47" id="47"/>
            <p:cNvSpPr/>
            <p:nvPr/>
          </p:nvSpPr>
          <p:spPr>
            <a:xfrm rot="-5400000">
              <a:off x="3732933" y="3390898"/>
              <a:ext cx="6830411" cy="48616"/>
            </a:xfrm>
            <a:prstGeom prst="rect">
              <a:avLst/>
            </a:prstGeom>
            <a:solidFill>
              <a:srgbClr val="191919">
                <a:alpha val="19608"/>
              </a:srgbClr>
            </a:solidFill>
          </p:spPr>
        </p:sp>
        <p:sp>
          <p:nvSpPr>
            <p:cNvPr name="AutoShape 48" id="48"/>
            <p:cNvSpPr/>
            <p:nvPr/>
          </p:nvSpPr>
          <p:spPr>
            <a:xfrm rot="-5400000">
              <a:off x="-3390898" y="3390898"/>
              <a:ext cx="6830411" cy="48616"/>
            </a:xfrm>
            <a:prstGeom prst="rect">
              <a:avLst/>
            </a:prstGeom>
            <a:solidFill>
              <a:srgbClr val="191919">
                <a:alpha val="19608"/>
              </a:srgbClr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7450238" y="1172710"/>
            <a:ext cx="3387524" cy="978600"/>
            <a:chOff x="0" y="0"/>
            <a:chExt cx="8942150" cy="258324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942150" cy="2583240"/>
            </a:xfrm>
            <a:custGeom>
              <a:avLst/>
              <a:gdLst/>
              <a:ahLst/>
              <a:cxnLst/>
              <a:rect r="r" b="b" t="t" l="l"/>
              <a:pathLst>
                <a:path h="2583240" w="8942150">
                  <a:moveTo>
                    <a:pt x="8817690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817690" y="0"/>
                  </a:lnTo>
                  <a:cubicBezTo>
                    <a:pt x="8886270" y="0"/>
                    <a:pt x="8942150" y="55880"/>
                    <a:pt x="8942150" y="124460"/>
                  </a:cubicBezTo>
                  <a:lnTo>
                    <a:pt x="8942150" y="2458780"/>
                  </a:lnTo>
                  <a:cubicBezTo>
                    <a:pt x="8942150" y="2527360"/>
                    <a:pt x="8886270" y="2583240"/>
                    <a:pt x="8817690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4955180" y="8953728"/>
            <a:ext cx="3387524" cy="970042"/>
            <a:chOff x="0" y="0"/>
            <a:chExt cx="9021040" cy="258324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021041" cy="2583240"/>
            </a:xfrm>
            <a:custGeom>
              <a:avLst/>
              <a:gdLst/>
              <a:ahLst/>
              <a:cxnLst/>
              <a:rect r="r" b="b" t="t" l="l"/>
              <a:pathLst>
                <a:path h="2583240" w="9021041">
                  <a:moveTo>
                    <a:pt x="8896580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896580" y="0"/>
                  </a:lnTo>
                  <a:cubicBezTo>
                    <a:pt x="8965161" y="0"/>
                    <a:pt x="9021041" y="55880"/>
                    <a:pt x="9021041" y="124460"/>
                  </a:cubicBezTo>
                  <a:lnTo>
                    <a:pt x="9021041" y="2458780"/>
                  </a:lnTo>
                  <a:cubicBezTo>
                    <a:pt x="9021041" y="2527360"/>
                    <a:pt x="8965161" y="2583240"/>
                    <a:pt x="8896580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53" id="53"/>
          <p:cNvGrpSpPr/>
          <p:nvPr/>
        </p:nvGrpSpPr>
        <p:grpSpPr>
          <a:xfrm rot="-5400000">
            <a:off x="8361335" y="2552294"/>
            <a:ext cx="1586628" cy="227311"/>
            <a:chOff x="0" y="0"/>
            <a:chExt cx="3545840" cy="5080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9870486" y="8963253"/>
            <a:ext cx="3387524" cy="970042"/>
            <a:chOff x="0" y="0"/>
            <a:chExt cx="9021040" cy="258324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021041" cy="2583240"/>
            </a:xfrm>
            <a:custGeom>
              <a:avLst/>
              <a:gdLst/>
              <a:ahLst/>
              <a:cxnLst/>
              <a:rect r="r" b="b" t="t" l="l"/>
              <a:pathLst>
                <a:path h="2583240" w="9021041">
                  <a:moveTo>
                    <a:pt x="8896580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896580" y="0"/>
                  </a:lnTo>
                  <a:cubicBezTo>
                    <a:pt x="8965161" y="0"/>
                    <a:pt x="9021041" y="55880"/>
                    <a:pt x="9021041" y="124460"/>
                  </a:cubicBezTo>
                  <a:lnTo>
                    <a:pt x="9021041" y="2458780"/>
                  </a:lnTo>
                  <a:cubicBezTo>
                    <a:pt x="9021041" y="2527360"/>
                    <a:pt x="8965161" y="2583240"/>
                    <a:pt x="8896580" y="258324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grpSp>
        <p:nvGrpSpPr>
          <p:cNvPr name="Group 58" id="58"/>
          <p:cNvGrpSpPr/>
          <p:nvPr/>
        </p:nvGrpSpPr>
        <p:grpSpPr>
          <a:xfrm rot="-10800000">
            <a:off x="8048562" y="9346901"/>
            <a:ext cx="1282201" cy="183696"/>
            <a:chOff x="0" y="0"/>
            <a:chExt cx="3545840" cy="5080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sp>
        <p:nvSpPr>
          <p:cNvPr name="Freeform 61" id="61"/>
          <p:cNvSpPr/>
          <p:nvPr/>
        </p:nvSpPr>
        <p:spPr>
          <a:xfrm flipH="false" flipV="false" rot="5400000">
            <a:off x="6906471" y="7117022"/>
            <a:ext cx="4406148" cy="256358"/>
          </a:xfrm>
          <a:custGeom>
            <a:avLst/>
            <a:gdLst/>
            <a:ahLst/>
            <a:cxnLst/>
            <a:rect r="r" b="b" t="t" l="l"/>
            <a:pathLst>
              <a:path h="256358" w="4406148">
                <a:moveTo>
                  <a:pt x="0" y="0"/>
                </a:moveTo>
                <a:lnTo>
                  <a:pt x="4406147" y="0"/>
                </a:lnTo>
                <a:lnTo>
                  <a:pt x="4406147" y="256357"/>
                </a:lnTo>
                <a:lnTo>
                  <a:pt x="0" y="2563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7450238" y="3459263"/>
            <a:ext cx="3387524" cy="3387524"/>
          </a:xfrm>
          <a:custGeom>
            <a:avLst/>
            <a:gdLst/>
            <a:ahLst/>
            <a:cxnLst/>
            <a:rect r="r" b="b" t="t" l="l"/>
            <a:pathLst>
              <a:path h="3387524" w="3387524">
                <a:moveTo>
                  <a:pt x="0" y="0"/>
                </a:moveTo>
                <a:lnTo>
                  <a:pt x="3387524" y="0"/>
                </a:lnTo>
                <a:lnTo>
                  <a:pt x="3387524" y="3387524"/>
                </a:lnTo>
                <a:lnTo>
                  <a:pt x="0" y="33875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3" id="63"/>
          <p:cNvGrpSpPr/>
          <p:nvPr/>
        </p:nvGrpSpPr>
        <p:grpSpPr>
          <a:xfrm rot="0">
            <a:off x="8709577" y="9331428"/>
            <a:ext cx="1498209" cy="214643"/>
            <a:chOff x="0" y="0"/>
            <a:chExt cx="3545840" cy="5080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B3B5A9"/>
            </a:solidFill>
          </p:spPr>
        </p:sp>
      </p:grpSp>
      <p:sp>
        <p:nvSpPr>
          <p:cNvPr name="TextBox 66" id="66"/>
          <p:cNvSpPr txBox="true"/>
          <p:nvPr/>
        </p:nvSpPr>
        <p:spPr>
          <a:xfrm rot="0">
            <a:off x="13557454" y="2227766"/>
            <a:ext cx="2187629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 spc="95">
                <a:solidFill>
                  <a:srgbClr val="FFFFFF"/>
                </a:solidFill>
                <a:latin typeface="Aileron"/>
              </a:rPr>
              <a:t>List Top 3 patients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557454" y="4097294"/>
            <a:ext cx="2187629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 spc="95">
                <a:solidFill>
                  <a:srgbClr val="FFFFFF"/>
                </a:solidFill>
                <a:latin typeface="Aileron"/>
              </a:rPr>
              <a:t>Execute Payment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557454" y="5804896"/>
            <a:ext cx="2187629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 spc="95">
                <a:solidFill>
                  <a:srgbClr val="FFFFFF"/>
                </a:solidFill>
                <a:latin typeface="Aileron"/>
              </a:rPr>
              <a:t>Add Prescriptions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3557454" y="7493449"/>
            <a:ext cx="2187629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 spc="95">
                <a:solidFill>
                  <a:srgbClr val="FFFFFF"/>
                </a:solidFill>
                <a:latin typeface="Aileron"/>
              </a:rPr>
              <a:t>Get Prescriptions.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169609" y="2209008"/>
            <a:ext cx="2510885" cy="708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4"/>
              </a:lnSpc>
            </a:pPr>
            <a:r>
              <a:rPr lang="en-US" sz="1903" spc="95">
                <a:solidFill>
                  <a:srgbClr val="FFFFFF"/>
                </a:solidFill>
                <a:latin typeface="Aileron"/>
              </a:rPr>
              <a:t>Add Patient, Doctor, Nurse, and Assistant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169609" y="4139515"/>
            <a:ext cx="2510885" cy="33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1895" spc="94">
                <a:solidFill>
                  <a:srgbClr val="FFFFFF"/>
                </a:solidFill>
                <a:latin typeface="Aileron"/>
              </a:rPr>
              <a:t>User Authentication.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2492864" y="7474399"/>
            <a:ext cx="2187629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 spc="95">
                <a:solidFill>
                  <a:srgbClr val="FFFFFF"/>
                </a:solidFill>
                <a:latin typeface="Aileron"/>
              </a:rPr>
              <a:t>See Appointments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7802990" y="4983480"/>
            <a:ext cx="2682020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80"/>
              </a:lnSpc>
              <a:spcBef>
                <a:spcPct val="0"/>
              </a:spcBef>
            </a:pPr>
            <a:r>
              <a:rPr lang="en-US" sz="2000" spc="78">
                <a:solidFill>
                  <a:srgbClr val="FFFFFF"/>
                </a:solidFill>
                <a:latin typeface="Aileron Bold"/>
              </a:rPr>
              <a:t>FUNCIONALIDADES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899206" y="1345067"/>
            <a:ext cx="2585803" cy="34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4"/>
              </a:lnSpc>
            </a:pPr>
            <a:r>
              <a:rPr lang="en-US" sz="1903" spc="95">
                <a:solidFill>
                  <a:srgbClr val="FFFFFF"/>
                </a:solidFill>
                <a:latin typeface="Aileron"/>
              </a:rPr>
              <a:t>Daily Summary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5313403" y="9246403"/>
            <a:ext cx="2585803" cy="34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4"/>
              </a:lnSpc>
            </a:pPr>
            <a:r>
              <a:rPr lang="en-US" sz="1903" spc="95">
                <a:solidFill>
                  <a:srgbClr val="FFFFFF"/>
                </a:solidFill>
                <a:latin typeface="Aileron"/>
              </a:rPr>
              <a:t>Schedule Surgery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0448516" y="9055844"/>
            <a:ext cx="2412375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 spc="95">
                <a:solidFill>
                  <a:srgbClr val="FFFFFF"/>
                </a:solidFill>
                <a:latin typeface="Aileron"/>
              </a:rPr>
              <a:t>Generate a monthly report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DAGGQv6BJ-w</dc:identifier>
  <dcterms:modified xsi:type="dcterms:W3CDTF">2011-08-01T06:04:30Z</dcterms:modified>
  <cp:revision>1</cp:revision>
  <dc:title>O poder dos gráficos visuais</dc:title>
</cp:coreProperties>
</file>