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7" r:id="rId3"/>
    <p:sldId id="265" r:id="rId4"/>
    <p:sldId id="263" r:id="rId5"/>
    <p:sldId id="262" r:id="rId6"/>
    <p:sldId id="259" r:id="rId7"/>
    <p:sldId id="260" r:id="rId8"/>
    <p:sldId id="261" r:id="rId9"/>
    <p:sldId id="264" r:id="rId10"/>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cat>
            <c:strRef>
              <c:f>Hoja1!$A$2:$A$6</c:f>
              <c:strCache>
                <c:ptCount val="5"/>
                <c:pt idx="0">
                  <c:v>primera 1</c:v>
                </c:pt>
                <c:pt idx="1">
                  <c:v>segunda 2</c:v>
                </c:pt>
                <c:pt idx="2">
                  <c:v>tercera 3</c:v>
                </c:pt>
                <c:pt idx="3">
                  <c:v>cuarta 4</c:v>
                </c:pt>
                <c:pt idx="4">
                  <c:v>quinta 5</c:v>
                </c:pt>
              </c:strCache>
            </c:strRef>
          </c:cat>
          <c:val>
            <c:numRef>
              <c:f>Hoja1!$B$2:$B$6</c:f>
              <c:numCache>
                <c:formatCode>General</c:formatCode>
                <c:ptCount val="5"/>
                <c:pt idx="0">
                  <c:v>0.01</c:v>
                </c:pt>
                <c:pt idx="1">
                  <c:v>0.02</c:v>
                </c:pt>
                <c:pt idx="2">
                  <c:v>0.03</c:v>
                </c:pt>
                <c:pt idx="3">
                  <c:v>0.04</c:v>
                </c:pt>
                <c:pt idx="4">
                  <c:v>0.05</c:v>
                </c:pt>
              </c:numCache>
            </c:numRef>
          </c:val>
        </c:ser>
        <c:ser>
          <c:idx val="1"/>
          <c:order val="1"/>
          <c:tx>
            <c:strRef>
              <c:f>Hoja1!$C$1</c:f>
              <c:strCache>
                <c:ptCount val="1"/>
                <c:pt idx="0">
                  <c:v>Columna1</c:v>
                </c:pt>
              </c:strCache>
            </c:strRef>
          </c:tx>
          <c:spPr>
            <a:solidFill>
              <a:schemeClr val="accent2"/>
            </a:solidFill>
            <a:ln>
              <a:noFill/>
            </a:ln>
            <a:effectLst/>
          </c:spPr>
          <c:invertIfNegative val="0"/>
          <c:cat>
            <c:strRef>
              <c:f>Hoja1!$A$2:$A$6</c:f>
              <c:strCache>
                <c:ptCount val="5"/>
                <c:pt idx="0">
                  <c:v>primera 1</c:v>
                </c:pt>
                <c:pt idx="1">
                  <c:v>segunda 2</c:v>
                </c:pt>
                <c:pt idx="2">
                  <c:v>tercera 3</c:v>
                </c:pt>
                <c:pt idx="3">
                  <c:v>cuarta 4</c:v>
                </c:pt>
                <c:pt idx="4">
                  <c:v>quinta 5</c:v>
                </c:pt>
              </c:strCache>
            </c:strRef>
          </c:cat>
          <c:val>
            <c:numRef>
              <c:f>Hoja1!$C$2:$C$6</c:f>
              <c:numCache>
                <c:formatCode>General</c:formatCode>
                <c:ptCount val="5"/>
              </c:numCache>
            </c:numRef>
          </c:val>
        </c:ser>
        <c:ser>
          <c:idx val="2"/>
          <c:order val="2"/>
          <c:tx>
            <c:strRef>
              <c:f>Hoja1!$D$1</c:f>
              <c:strCache>
                <c:ptCount val="1"/>
                <c:pt idx="0">
                  <c:v>Columna2</c:v>
                </c:pt>
              </c:strCache>
            </c:strRef>
          </c:tx>
          <c:spPr>
            <a:solidFill>
              <a:schemeClr val="accent3"/>
            </a:solidFill>
            <a:ln>
              <a:noFill/>
            </a:ln>
            <a:effectLst/>
          </c:spPr>
          <c:invertIfNegative val="0"/>
          <c:cat>
            <c:strRef>
              <c:f>Hoja1!$A$2:$A$6</c:f>
              <c:strCache>
                <c:ptCount val="5"/>
                <c:pt idx="0">
                  <c:v>primera 1</c:v>
                </c:pt>
                <c:pt idx="1">
                  <c:v>segunda 2</c:v>
                </c:pt>
                <c:pt idx="2">
                  <c:v>tercera 3</c:v>
                </c:pt>
                <c:pt idx="3">
                  <c:v>cuarta 4</c:v>
                </c:pt>
                <c:pt idx="4">
                  <c:v>quinta 5</c:v>
                </c:pt>
              </c:strCache>
            </c:strRef>
          </c:cat>
          <c:val>
            <c:numRef>
              <c:f>Hoja1!$D$2:$D$6</c:f>
              <c:numCache>
                <c:formatCode>General</c:formatCode>
                <c:ptCount val="5"/>
              </c:numCache>
            </c:numRef>
          </c:val>
        </c:ser>
        <c:ser>
          <c:idx val="3"/>
          <c:order val="3"/>
          <c:tx>
            <c:strRef>
              <c:f>Hoja1!$E$1</c:f>
              <c:strCache>
                <c:ptCount val="1"/>
                <c:pt idx="0">
                  <c:v>Columna3</c:v>
                </c:pt>
              </c:strCache>
            </c:strRef>
          </c:tx>
          <c:spPr>
            <a:solidFill>
              <a:schemeClr val="accent4"/>
            </a:solidFill>
            <a:ln>
              <a:noFill/>
            </a:ln>
            <a:effectLst/>
          </c:spPr>
          <c:invertIfNegative val="0"/>
          <c:cat>
            <c:strRef>
              <c:f>Hoja1!$A$2:$A$6</c:f>
              <c:strCache>
                <c:ptCount val="5"/>
                <c:pt idx="0">
                  <c:v>primera 1</c:v>
                </c:pt>
                <c:pt idx="1">
                  <c:v>segunda 2</c:v>
                </c:pt>
                <c:pt idx="2">
                  <c:v>tercera 3</c:v>
                </c:pt>
                <c:pt idx="3">
                  <c:v>cuarta 4</c:v>
                </c:pt>
                <c:pt idx="4">
                  <c:v>quinta 5</c:v>
                </c:pt>
              </c:strCache>
            </c:strRef>
          </c:cat>
          <c:val>
            <c:numRef>
              <c:f>Hoja1!$E$2:$E$6</c:f>
              <c:numCache>
                <c:formatCode>General</c:formatCode>
                <c:ptCount val="5"/>
              </c:numCache>
            </c:numRef>
          </c:val>
        </c:ser>
        <c:dLbls>
          <c:showLegendKey val="0"/>
          <c:showVal val="0"/>
          <c:showCatName val="0"/>
          <c:showSerName val="0"/>
          <c:showPercent val="0"/>
          <c:showBubbleSize val="0"/>
        </c:dLbls>
        <c:gapWidth val="219"/>
        <c:overlap val="-27"/>
        <c:axId val="205675944"/>
        <c:axId val="205676728"/>
      </c:barChart>
      <c:catAx>
        <c:axId val="205675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205676728"/>
        <c:crosses val="autoZero"/>
        <c:auto val="1"/>
        <c:lblAlgn val="ctr"/>
        <c:lblOffset val="100"/>
        <c:noMultiLvlLbl val="0"/>
      </c:catAx>
      <c:valAx>
        <c:axId val="205676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205675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0E532B-B39F-446B-AA5C-23F748C13EFB}" type="doc">
      <dgm:prSet loTypeId="urn:microsoft.com/office/officeart/2005/8/layout/arrow4" loCatId="process" qsTypeId="urn:microsoft.com/office/officeart/2005/8/quickstyle/simple1" qsCatId="simple" csTypeId="urn:microsoft.com/office/officeart/2005/8/colors/accent1_2" csCatId="accent1" phldr="1"/>
      <dgm:spPr/>
      <dgm:t>
        <a:bodyPr/>
        <a:lstStyle/>
        <a:p>
          <a:endParaRPr lang="es-GT"/>
        </a:p>
      </dgm:t>
    </dgm:pt>
    <dgm:pt modelId="{E9220748-1674-40A7-800E-0EF79BF2EC66}">
      <dgm:prSet phldrT="[Texto]"/>
      <dgm:spPr/>
      <dgm:t>
        <a:bodyPr/>
        <a:lstStyle/>
        <a:p>
          <a:r>
            <a:rPr lang="es-GT" dirty="0" smtClean="0"/>
            <a:t>Contenido</a:t>
          </a:r>
          <a:endParaRPr lang="es-GT" dirty="0"/>
        </a:p>
      </dgm:t>
    </dgm:pt>
    <dgm:pt modelId="{F626F131-5F6F-4B1A-8942-36D74F3B47BD}" type="parTrans" cxnId="{D78AE2FD-F29B-4010-AD80-59E9A6127CB0}">
      <dgm:prSet/>
      <dgm:spPr/>
      <dgm:t>
        <a:bodyPr/>
        <a:lstStyle/>
        <a:p>
          <a:endParaRPr lang="es-GT"/>
        </a:p>
      </dgm:t>
    </dgm:pt>
    <dgm:pt modelId="{6A9E608C-18CA-48EA-8F8B-2D3B7337853A}" type="sibTrans" cxnId="{D78AE2FD-F29B-4010-AD80-59E9A6127CB0}">
      <dgm:prSet/>
      <dgm:spPr/>
      <dgm:t>
        <a:bodyPr/>
        <a:lstStyle/>
        <a:p>
          <a:endParaRPr lang="es-GT"/>
        </a:p>
      </dgm:t>
    </dgm:pt>
    <dgm:pt modelId="{C7C9C737-7D0C-4818-AFA1-232837FA64FA}">
      <dgm:prSet phldrT="[Texto]"/>
      <dgm:spPr/>
      <dgm:t>
        <a:bodyPr/>
        <a:lstStyle/>
        <a:p>
          <a:r>
            <a:rPr lang="es-GT" dirty="0" smtClean="0"/>
            <a:t>abajo</a:t>
          </a:r>
          <a:endParaRPr lang="es-GT" dirty="0"/>
        </a:p>
      </dgm:t>
    </dgm:pt>
    <dgm:pt modelId="{0FB5CA5D-17BA-46CC-ABBE-F88E624FF500}" type="parTrans" cxnId="{3F05E3AE-E709-4A5E-AA9E-DD0A1AEFEEB3}">
      <dgm:prSet/>
      <dgm:spPr/>
      <dgm:t>
        <a:bodyPr/>
        <a:lstStyle/>
        <a:p>
          <a:endParaRPr lang="es-GT"/>
        </a:p>
      </dgm:t>
    </dgm:pt>
    <dgm:pt modelId="{50B83B65-3C73-4F38-A6DF-D5D8E2DD60A0}" type="sibTrans" cxnId="{3F05E3AE-E709-4A5E-AA9E-DD0A1AEFEEB3}">
      <dgm:prSet/>
      <dgm:spPr/>
      <dgm:t>
        <a:bodyPr/>
        <a:lstStyle/>
        <a:p>
          <a:endParaRPr lang="es-GT"/>
        </a:p>
      </dgm:t>
    </dgm:pt>
    <dgm:pt modelId="{5A9A66AE-9EF2-4760-ABE2-DF78074CDD8C}" type="pres">
      <dgm:prSet presAssocID="{390E532B-B39F-446B-AA5C-23F748C13EFB}" presName="compositeShape" presStyleCnt="0">
        <dgm:presLayoutVars>
          <dgm:chMax val="2"/>
          <dgm:dir/>
          <dgm:resizeHandles val="exact"/>
        </dgm:presLayoutVars>
      </dgm:prSet>
      <dgm:spPr/>
    </dgm:pt>
    <dgm:pt modelId="{DA83768A-44FD-4E61-A7D1-BBA563CF6FF5}" type="pres">
      <dgm:prSet presAssocID="{E9220748-1674-40A7-800E-0EF79BF2EC66}" presName="upArrow" presStyleLbl="node1" presStyleIdx="0" presStyleCnt="2"/>
      <dgm:spPr/>
    </dgm:pt>
    <dgm:pt modelId="{14D73373-6778-48F0-8011-48CF28A0AB48}" type="pres">
      <dgm:prSet presAssocID="{E9220748-1674-40A7-800E-0EF79BF2EC66}" presName="upArrowText" presStyleLbl="revTx" presStyleIdx="0" presStyleCnt="2">
        <dgm:presLayoutVars>
          <dgm:chMax val="0"/>
          <dgm:bulletEnabled val="1"/>
        </dgm:presLayoutVars>
      </dgm:prSet>
      <dgm:spPr/>
    </dgm:pt>
    <dgm:pt modelId="{BA34BF70-C940-46FD-A7DA-E4135BF7AB8F}" type="pres">
      <dgm:prSet presAssocID="{C7C9C737-7D0C-4818-AFA1-232837FA64FA}" presName="downArrow" presStyleLbl="node1" presStyleIdx="1" presStyleCnt="2"/>
      <dgm:spPr/>
    </dgm:pt>
    <dgm:pt modelId="{68C6F70F-BDE9-4385-B73D-4F6B21B7206F}" type="pres">
      <dgm:prSet presAssocID="{C7C9C737-7D0C-4818-AFA1-232837FA64FA}" presName="downArrowText" presStyleLbl="revTx" presStyleIdx="1" presStyleCnt="2">
        <dgm:presLayoutVars>
          <dgm:chMax val="0"/>
          <dgm:bulletEnabled val="1"/>
        </dgm:presLayoutVars>
      </dgm:prSet>
      <dgm:spPr/>
    </dgm:pt>
  </dgm:ptLst>
  <dgm:cxnLst>
    <dgm:cxn modelId="{3F05E3AE-E709-4A5E-AA9E-DD0A1AEFEEB3}" srcId="{390E532B-B39F-446B-AA5C-23F748C13EFB}" destId="{C7C9C737-7D0C-4818-AFA1-232837FA64FA}" srcOrd="1" destOrd="0" parTransId="{0FB5CA5D-17BA-46CC-ABBE-F88E624FF500}" sibTransId="{50B83B65-3C73-4F38-A6DF-D5D8E2DD60A0}"/>
    <dgm:cxn modelId="{E5D78514-DC29-4C96-A6EF-16646F92F831}" type="presOf" srcId="{390E532B-B39F-446B-AA5C-23F748C13EFB}" destId="{5A9A66AE-9EF2-4760-ABE2-DF78074CDD8C}" srcOrd="0" destOrd="0" presId="urn:microsoft.com/office/officeart/2005/8/layout/arrow4"/>
    <dgm:cxn modelId="{0DC655EF-BE18-4FD8-997D-2939977A4B72}" type="presOf" srcId="{E9220748-1674-40A7-800E-0EF79BF2EC66}" destId="{14D73373-6778-48F0-8011-48CF28A0AB48}" srcOrd="0" destOrd="0" presId="urn:microsoft.com/office/officeart/2005/8/layout/arrow4"/>
    <dgm:cxn modelId="{D78AE2FD-F29B-4010-AD80-59E9A6127CB0}" srcId="{390E532B-B39F-446B-AA5C-23F748C13EFB}" destId="{E9220748-1674-40A7-800E-0EF79BF2EC66}" srcOrd="0" destOrd="0" parTransId="{F626F131-5F6F-4B1A-8942-36D74F3B47BD}" sibTransId="{6A9E608C-18CA-48EA-8F8B-2D3B7337853A}"/>
    <dgm:cxn modelId="{0D67DE8E-9A89-410C-A6AC-E99C296E682E}" type="presOf" srcId="{C7C9C737-7D0C-4818-AFA1-232837FA64FA}" destId="{68C6F70F-BDE9-4385-B73D-4F6B21B7206F}" srcOrd="0" destOrd="0" presId="urn:microsoft.com/office/officeart/2005/8/layout/arrow4"/>
    <dgm:cxn modelId="{F6646EBA-9F28-4BE0-9ACB-5D2FFD882554}" type="presParOf" srcId="{5A9A66AE-9EF2-4760-ABE2-DF78074CDD8C}" destId="{DA83768A-44FD-4E61-A7D1-BBA563CF6FF5}" srcOrd="0" destOrd="0" presId="urn:microsoft.com/office/officeart/2005/8/layout/arrow4"/>
    <dgm:cxn modelId="{2E30F2C1-B3A9-4BC4-8F06-04D841B20ED4}" type="presParOf" srcId="{5A9A66AE-9EF2-4760-ABE2-DF78074CDD8C}" destId="{14D73373-6778-48F0-8011-48CF28A0AB48}" srcOrd="1" destOrd="0" presId="urn:microsoft.com/office/officeart/2005/8/layout/arrow4"/>
    <dgm:cxn modelId="{B6A3C169-4950-4917-B9E9-250FE98AFCFB}" type="presParOf" srcId="{5A9A66AE-9EF2-4760-ABE2-DF78074CDD8C}" destId="{BA34BF70-C940-46FD-A7DA-E4135BF7AB8F}" srcOrd="2" destOrd="0" presId="urn:microsoft.com/office/officeart/2005/8/layout/arrow4"/>
    <dgm:cxn modelId="{2F7B5122-B478-4DFD-B3CD-DFDC2989317B}" type="presParOf" srcId="{5A9A66AE-9EF2-4760-ABE2-DF78074CDD8C}" destId="{68C6F70F-BDE9-4385-B73D-4F6B21B7206F}"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3768A-44FD-4E61-A7D1-BBA563CF6FF5}">
      <dsp:nvSpPr>
        <dsp:cNvPr id="0" name=""/>
        <dsp:cNvSpPr/>
      </dsp:nvSpPr>
      <dsp:spPr>
        <a:xfrm>
          <a:off x="4470" y="0"/>
          <a:ext cx="2682240" cy="2639189"/>
        </a:xfrm>
        <a:prstGeom prst="up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D73373-6778-48F0-8011-48CF28A0AB48}">
      <dsp:nvSpPr>
        <dsp:cNvPr id="0" name=""/>
        <dsp:cNvSpPr/>
      </dsp:nvSpPr>
      <dsp:spPr>
        <a:xfrm>
          <a:off x="2767177" y="0"/>
          <a:ext cx="4551680" cy="2639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8272" tIns="0" rIns="398272" bIns="398272" numCol="1" spcCol="1270" anchor="ctr" anchorCtr="0">
          <a:noAutofit/>
        </a:bodyPr>
        <a:lstStyle/>
        <a:p>
          <a:pPr lvl="0" algn="l" defTabSz="2489200">
            <a:lnSpc>
              <a:spcPct val="90000"/>
            </a:lnSpc>
            <a:spcBef>
              <a:spcPct val="0"/>
            </a:spcBef>
            <a:spcAft>
              <a:spcPct val="35000"/>
            </a:spcAft>
          </a:pPr>
          <a:r>
            <a:rPr lang="es-GT" sz="5600" kern="1200" dirty="0" smtClean="0"/>
            <a:t>Contenido</a:t>
          </a:r>
          <a:endParaRPr lang="es-GT" sz="5600" kern="1200" dirty="0"/>
        </a:p>
      </dsp:txBody>
      <dsp:txXfrm>
        <a:off x="2767177" y="0"/>
        <a:ext cx="4551680" cy="2639189"/>
      </dsp:txXfrm>
    </dsp:sp>
    <dsp:sp modelId="{BA34BF70-C940-46FD-A7DA-E4135BF7AB8F}">
      <dsp:nvSpPr>
        <dsp:cNvPr id="0" name=""/>
        <dsp:cNvSpPr/>
      </dsp:nvSpPr>
      <dsp:spPr>
        <a:xfrm>
          <a:off x="809142" y="2859122"/>
          <a:ext cx="2682240" cy="2639189"/>
        </a:xfrm>
        <a:prstGeom prst="down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C6F70F-BDE9-4385-B73D-4F6B21B7206F}">
      <dsp:nvSpPr>
        <dsp:cNvPr id="0" name=""/>
        <dsp:cNvSpPr/>
      </dsp:nvSpPr>
      <dsp:spPr>
        <a:xfrm>
          <a:off x="3571849" y="2859122"/>
          <a:ext cx="4551680" cy="2639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8272" tIns="0" rIns="398272" bIns="398272" numCol="1" spcCol="1270" anchor="ctr" anchorCtr="0">
          <a:noAutofit/>
        </a:bodyPr>
        <a:lstStyle/>
        <a:p>
          <a:pPr lvl="0" algn="l" defTabSz="2489200">
            <a:lnSpc>
              <a:spcPct val="90000"/>
            </a:lnSpc>
            <a:spcBef>
              <a:spcPct val="0"/>
            </a:spcBef>
            <a:spcAft>
              <a:spcPct val="35000"/>
            </a:spcAft>
          </a:pPr>
          <a:r>
            <a:rPr lang="es-GT" sz="5600" kern="1200" dirty="0" smtClean="0"/>
            <a:t>abajo</a:t>
          </a:r>
          <a:endParaRPr lang="es-GT" sz="5600" kern="1200" dirty="0"/>
        </a:p>
      </dsp:txBody>
      <dsp:txXfrm>
        <a:off x="3571849" y="2859122"/>
        <a:ext cx="4551680" cy="2639189"/>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1D05D8E-01C6-4B57-A5A0-8EA0C09BFFDA}" type="datetimeFigureOut">
              <a:rPr lang="es-GT" smtClean="0"/>
              <a:t>19/04/2017</a:t>
            </a:fld>
            <a:endParaRPr lang="es-GT"/>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GT"/>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237993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1D05D8E-01C6-4B57-A5A0-8EA0C09BFFD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137261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1D05D8E-01C6-4B57-A5A0-8EA0C09BFFD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2238855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1D05D8E-01C6-4B57-A5A0-8EA0C09BFFD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799771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1D05D8E-01C6-4B57-A5A0-8EA0C09BFFD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3394011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D05D8E-01C6-4B57-A5A0-8EA0C09BFFDA}"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1595310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D05D8E-01C6-4B57-A5A0-8EA0C09BFFDA}" type="datetimeFigureOut">
              <a:rPr lang="es-GT" smtClean="0"/>
              <a:t>19/04/2017</a:t>
            </a:fld>
            <a:endParaRPr lang="es-GT"/>
          </a:p>
        </p:txBody>
      </p:sp>
      <p:sp>
        <p:nvSpPr>
          <p:cNvPr id="8" name="Footer Placeholder 7"/>
          <p:cNvSpPr>
            <a:spLocks noGrp="1"/>
          </p:cNvSpPr>
          <p:nvPr>
            <p:ph type="ftr" sz="quarter" idx="11"/>
          </p:nvPr>
        </p:nvSpPr>
        <p:spPr>
          <a:xfrm>
            <a:off x="561111" y="6391838"/>
            <a:ext cx="3644282" cy="304801"/>
          </a:xfrm>
        </p:spPr>
        <p:txBody>
          <a:bodyPr/>
          <a:lstStyle/>
          <a:p>
            <a:endParaRPr lang="es-GT"/>
          </a:p>
        </p:txBody>
      </p:sp>
      <p:sp>
        <p:nvSpPr>
          <p:cNvPr id="9" name="Slide Number Placeholder 8"/>
          <p:cNvSpPr>
            <a:spLocks noGrp="1"/>
          </p:cNvSpPr>
          <p:nvPr>
            <p:ph type="sldNum" sz="quarter" idx="12"/>
          </p:nvPr>
        </p:nvSpPr>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3406898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1D05D8E-01C6-4B57-A5A0-8EA0C09BFFD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3389418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1D05D8E-01C6-4B57-A5A0-8EA0C09BFFD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138958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1D05D8E-01C6-4B57-A5A0-8EA0C09BFFD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3112545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1D05D8E-01C6-4B57-A5A0-8EA0C09BFFD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3385049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1D05D8E-01C6-4B57-A5A0-8EA0C09BFFD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384271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1D05D8E-01C6-4B57-A5A0-8EA0C09BFFDA}"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194567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1D05D8E-01C6-4B57-A5A0-8EA0C09BFFDA}"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378303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05D8E-01C6-4B57-A5A0-8EA0C09BFFDA}" type="datetimeFigureOut">
              <a:rPr lang="es-GT" smtClean="0"/>
              <a:t>19/04/2017</a:t>
            </a:fld>
            <a:endParaRPr lang="es-GT"/>
          </a:p>
        </p:txBody>
      </p:sp>
      <p:sp>
        <p:nvSpPr>
          <p:cNvPr id="3" name="Footer Placeholder 2"/>
          <p:cNvSpPr>
            <a:spLocks noGrp="1"/>
          </p:cNvSpPr>
          <p:nvPr>
            <p:ph type="ftr" sz="quarter" idx="11"/>
          </p:nvPr>
        </p:nvSpPr>
        <p:spPr/>
        <p:txBody>
          <a:bodyPr/>
          <a:lstStyle/>
          <a:p>
            <a:endParaRPr lang="es-GT"/>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380338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1D05D8E-01C6-4B57-A5A0-8EA0C09BFFD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356841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1D05D8E-01C6-4B57-A5A0-8EA0C09BFFD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73169D-4DE6-427F-A6A1-BF53F2CE0FBB}" type="slidenum">
              <a:rPr lang="es-GT" smtClean="0"/>
              <a:t>‹Nº›</a:t>
            </a:fld>
            <a:endParaRPr lang="es-GT"/>
          </a:p>
        </p:txBody>
      </p:sp>
    </p:spTree>
    <p:extLst>
      <p:ext uri="{BB962C8B-B14F-4D97-AF65-F5344CB8AC3E}">
        <p14:creationId xmlns:p14="http://schemas.microsoft.com/office/powerpoint/2010/main" val="76690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1D05D8E-01C6-4B57-A5A0-8EA0C09BFFDA}" type="datetimeFigureOut">
              <a:rPr lang="es-GT" smtClean="0"/>
              <a:t>19/04/2017</a:t>
            </a:fld>
            <a:endParaRPr lang="es-GT"/>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GT"/>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373169D-4DE6-427F-A6A1-BF53F2CE0FBB}" type="slidenum">
              <a:rPr lang="es-GT" smtClean="0"/>
              <a:t>‹Nº›</a:t>
            </a:fld>
            <a:endParaRPr lang="es-GT"/>
          </a:p>
        </p:txBody>
      </p:sp>
    </p:spTree>
    <p:extLst>
      <p:ext uri="{BB962C8B-B14F-4D97-AF65-F5344CB8AC3E}">
        <p14:creationId xmlns:p14="http://schemas.microsoft.com/office/powerpoint/2010/main" val="1430596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monografias.com/trabajos16/manual-ingles/manual-ingles.shtml" TargetMode="External"/><Relationship Id="rId13" Type="http://schemas.openxmlformats.org/officeDocument/2006/relationships/hyperlink" Target="http://www.monografias.com/trabajos5/resudeimp/resudeimp.shtml" TargetMode="External"/><Relationship Id="rId3" Type="http://schemas.openxmlformats.org/officeDocument/2006/relationships/hyperlink" Target="http://www.monografias.com/trabajos15/computadoras/computadoras.shtml" TargetMode="External"/><Relationship Id="rId7" Type="http://schemas.openxmlformats.org/officeDocument/2006/relationships/hyperlink" Target="http://www.monografias.com/Matematicas/index.shtml" TargetMode="External"/><Relationship Id="rId12" Type="http://schemas.openxmlformats.org/officeDocument/2006/relationships/hyperlink" Target="http://www.monografias.com/trabajos6/diop/diop.shtml" TargetMode="External"/><Relationship Id="rId2" Type="http://schemas.openxmlformats.org/officeDocument/2006/relationships/hyperlink" Target="http://www.monografias.com/trabajos6/etic/etic.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55/historias-de-matematicos/historias-de-matematicos.shtml" TargetMode="External"/><Relationship Id="rId11" Type="http://schemas.openxmlformats.org/officeDocument/2006/relationships/hyperlink" Target="http://www.monografias.com/trabajos5/sisope/sisope.shtml" TargetMode="External"/><Relationship Id="rId5" Type="http://schemas.openxmlformats.org/officeDocument/2006/relationships/hyperlink" Target="http://www.monografias.com/trabajos15/calidad-serv/calidad-serv.shtml#PLANT" TargetMode="External"/><Relationship Id="rId10" Type="http://schemas.openxmlformats.org/officeDocument/2006/relationships/hyperlink" Target="http://www.monografias.com/trabajos13/memor/memor.shtml" TargetMode="External"/><Relationship Id="rId4" Type="http://schemas.openxmlformats.org/officeDocument/2006/relationships/hyperlink" Target="http://www.monografias.com/trabajos6/auti/auti.shtml" TargetMode="External"/><Relationship Id="rId9" Type="http://schemas.openxmlformats.org/officeDocument/2006/relationships/hyperlink" Target="http://www.monografias.com/Tecnologia/index.shtml" TargetMode="External"/><Relationship Id="rId14" Type="http://schemas.openxmlformats.org/officeDocument/2006/relationships/hyperlink" Target="http://www.monografias.com/trabajos7/regi/regi.s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C%C3%B3digo_fuente" TargetMode="External"/><Relationship Id="rId2" Type="http://schemas.openxmlformats.org/officeDocument/2006/relationships/hyperlink" Target="https://es.wikipedia.org/wiki/Depuraci%C3%B3n_de_programas" TargetMode="External"/><Relationship Id="rId1" Type="http://schemas.openxmlformats.org/officeDocument/2006/relationships/slideLayout" Target="../slideLayouts/slideLayout2.xml"/><Relationship Id="rId5" Type="http://schemas.openxmlformats.org/officeDocument/2006/relationships/hyperlink" Target="https://es.wikipedia.org/wiki/Lenguaje_de_programaci%C3%B3n" TargetMode="External"/><Relationship Id="rId4" Type="http://schemas.openxmlformats.org/officeDocument/2006/relationships/hyperlink" Target="https://es.wikipedia.org/wiki/Programas_inform%C3%A1tico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s.wikipedia.org/wiki/Mantenimiento_correctivo" TargetMode="External"/><Relationship Id="rId2" Type="http://schemas.openxmlformats.org/officeDocument/2006/relationships/hyperlink" Target="https://es.wikipedia.org/wiki/Mantenimient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Caratula</a:t>
            </a:r>
            <a:endParaRPr lang="es-GT" dirty="0"/>
          </a:p>
        </p:txBody>
      </p:sp>
      <p:sp>
        <p:nvSpPr>
          <p:cNvPr id="3" name="Marcador de texto 2"/>
          <p:cNvSpPr>
            <a:spLocks noGrp="1"/>
          </p:cNvSpPr>
          <p:nvPr>
            <p:ph type="body" sz="half" idx="2"/>
          </p:nvPr>
        </p:nvSpPr>
        <p:spPr/>
        <p:txBody>
          <a:bodyPr/>
          <a:lstStyle/>
          <a:p>
            <a:r>
              <a:rPr lang="es-GT" dirty="0" smtClean="0"/>
              <a:t>Nombre: Maycol Alexander carrillo Mazariegos</a:t>
            </a:r>
          </a:p>
          <a:p>
            <a:r>
              <a:rPr lang="es-GT" dirty="0" smtClean="0"/>
              <a:t>Grado : 5to bachierato en computación</a:t>
            </a:r>
          </a:p>
          <a:p>
            <a:r>
              <a:rPr lang="es-GT" dirty="0" smtClean="0"/>
              <a:t>Sección: A</a:t>
            </a:r>
          </a:p>
          <a:p>
            <a:pPr algn="ctr"/>
            <a:r>
              <a:rPr lang="es-GT" dirty="0" smtClean="0"/>
              <a:t>Tema</a:t>
            </a:r>
          </a:p>
          <a:p>
            <a:pPr algn="ctr"/>
            <a:r>
              <a:rPr lang="es-GT" dirty="0" smtClean="0"/>
              <a:t>Laboratorio</a:t>
            </a:r>
          </a:p>
          <a:p>
            <a:pPr algn="ctr"/>
            <a:endParaRPr lang="es-GT" dirty="0"/>
          </a:p>
        </p:txBody>
      </p:sp>
    </p:spTree>
    <p:extLst>
      <p:ext uri="{BB962C8B-B14F-4D97-AF65-F5344CB8AC3E}">
        <p14:creationId xmlns:p14="http://schemas.microsoft.com/office/powerpoint/2010/main" val="2405350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Introduccion</a:t>
            </a:r>
            <a:endParaRPr lang="es-GT" dirty="0"/>
          </a:p>
        </p:txBody>
      </p:sp>
      <p:sp>
        <p:nvSpPr>
          <p:cNvPr id="3" name="Marcador de contenido 2"/>
          <p:cNvSpPr>
            <a:spLocks noGrp="1"/>
          </p:cNvSpPr>
          <p:nvPr>
            <p:ph idx="1"/>
          </p:nvPr>
        </p:nvSpPr>
        <p:spPr/>
        <p:txBody>
          <a:bodyPr/>
          <a:lstStyle/>
          <a:p>
            <a:r>
              <a:rPr lang="es-GT" dirty="0" smtClean="0"/>
              <a:t>Este trabajo fue echo basado en la computadora así mismo historia de la computadora</a:t>
            </a:r>
          </a:p>
          <a:p>
            <a:r>
              <a:rPr lang="es-GT" dirty="0" smtClean="0"/>
              <a:t>Historia de la programación</a:t>
            </a:r>
          </a:p>
          <a:p>
            <a:r>
              <a:rPr lang="es-GT" dirty="0" smtClean="0"/>
              <a:t>Mantenimiento preventivo</a:t>
            </a:r>
          </a:p>
          <a:p>
            <a:pPr marL="0" indent="0" algn="ctr">
              <a:buNone/>
            </a:pPr>
            <a:r>
              <a:rPr lang="es-GT" dirty="0" smtClean="0"/>
              <a:t>Espero les allá gustado el trabajo</a:t>
            </a:r>
            <a:endParaRPr lang="es-GT" dirty="0"/>
          </a:p>
        </p:txBody>
      </p:sp>
    </p:spTree>
    <p:extLst>
      <p:ext uri="{BB962C8B-B14F-4D97-AF65-F5344CB8AC3E}">
        <p14:creationId xmlns:p14="http://schemas.microsoft.com/office/powerpoint/2010/main" val="4126667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t>.</a:t>
            </a:r>
            <a:endParaRPr lang="es-GT" b="1" dirty="0"/>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t="18915" b="18915"/>
          <a:stretch>
            <a:fillRect/>
          </a:stretch>
        </p:blipFill>
        <p:spPr>
          <a:xfrm>
            <a:off x="2262753" y="640021"/>
            <a:ext cx="7036230" cy="3429000"/>
          </a:xfrm>
        </p:spPr>
      </p:pic>
      <p:sp>
        <p:nvSpPr>
          <p:cNvPr id="4" name="Marcador de texto 3"/>
          <p:cNvSpPr>
            <a:spLocks noGrp="1"/>
          </p:cNvSpPr>
          <p:nvPr>
            <p:ph type="body" sz="half" idx="2"/>
          </p:nvPr>
        </p:nvSpPr>
        <p:spPr/>
        <p:txBody>
          <a:bodyPr/>
          <a:lstStyle/>
          <a:p>
            <a:r>
              <a:rPr lang="es-GT" dirty="0" smtClean="0"/>
              <a:t>contenido</a:t>
            </a:r>
            <a:endParaRPr lang="es-GT" dirty="0"/>
          </a:p>
        </p:txBody>
      </p:sp>
      <p:graphicFrame>
        <p:nvGraphicFramePr>
          <p:cNvPr id="6" name="Diagrama 5"/>
          <p:cNvGraphicFramePr/>
          <p:nvPr>
            <p:extLst>
              <p:ext uri="{D42A27DB-BD31-4B8C-83A1-F6EECF244321}">
                <p14:modId xmlns:p14="http://schemas.microsoft.com/office/powerpoint/2010/main" val="3299423663"/>
              </p:ext>
            </p:extLst>
          </p:nvPr>
        </p:nvGraphicFramePr>
        <p:xfrm>
          <a:off x="1412068" y="1059007"/>
          <a:ext cx="8128000" cy="549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3045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Generación de la computadora</a:t>
            </a:r>
            <a:endParaRPr lang="es-GT"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3513879845"/>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7714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Tipos de mantenimiento</a:t>
            </a:r>
            <a:endParaRPr lang="es-GT" dirty="0"/>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2516730470"/>
              </p:ext>
            </p:extLst>
          </p:nvPr>
        </p:nvGraphicFramePr>
        <p:xfrm>
          <a:off x="1154954" y="2386523"/>
          <a:ext cx="8824914" cy="5238644"/>
        </p:xfrm>
        <a:graphic>
          <a:graphicData uri="http://schemas.openxmlformats.org/drawingml/2006/table">
            <a:tbl>
              <a:tblPr firstRow="1" bandRow="1">
                <a:tableStyleId>{5C22544A-7EE6-4342-B048-85BDC9FD1C3A}</a:tableStyleId>
              </a:tblPr>
              <a:tblGrid>
                <a:gridCol w="4412457"/>
                <a:gridCol w="4412457"/>
              </a:tblGrid>
              <a:tr h="619986">
                <a:tc>
                  <a:txBody>
                    <a:bodyPr/>
                    <a:lstStyle/>
                    <a:p>
                      <a:pPr algn="ctr"/>
                      <a:r>
                        <a:rPr lang="es-GT" dirty="0" smtClean="0"/>
                        <a:t>Mantenimiento</a:t>
                      </a:r>
                      <a:r>
                        <a:rPr lang="es-GT" baseline="0" dirty="0" smtClean="0"/>
                        <a:t> Preventivo</a:t>
                      </a:r>
                      <a:endParaRPr lang="es-GT" dirty="0"/>
                    </a:p>
                  </a:txBody>
                  <a:tcPr/>
                </a:tc>
                <a:tc>
                  <a:txBody>
                    <a:bodyPr/>
                    <a:lstStyle/>
                    <a:p>
                      <a:pPr algn="ctr"/>
                      <a:r>
                        <a:rPr lang="es-GT" dirty="0" smtClean="0"/>
                        <a:t>Mantenimiento Correctivo</a:t>
                      </a:r>
                      <a:endParaRPr lang="es-GT" dirty="0"/>
                    </a:p>
                  </a:txBody>
                  <a:tcPr/>
                </a:tc>
              </a:tr>
              <a:tr h="1549992">
                <a:tc>
                  <a:txBody>
                    <a:bodyPr/>
                    <a:lstStyle/>
                    <a:p>
                      <a:r>
                        <a:rPr lang="es-GT" sz="1800" b="0" i="0" kern="1200" dirty="0" smtClean="0">
                          <a:solidFill>
                            <a:schemeClr val="dk1"/>
                          </a:solidFill>
                          <a:effectLst/>
                          <a:latin typeface="+mn-lt"/>
                          <a:ea typeface="+mn-ea"/>
                          <a:cs typeface="+mn-cs"/>
                        </a:rPr>
                        <a:t>En las operaciones de </a:t>
                      </a:r>
                      <a:r>
                        <a:rPr lang="es-GT" sz="1800" b="1" i="0" kern="1200" dirty="0" smtClean="0">
                          <a:solidFill>
                            <a:schemeClr val="dk1"/>
                          </a:solidFill>
                          <a:effectLst/>
                          <a:latin typeface="+mn-lt"/>
                          <a:ea typeface="+mn-ea"/>
                          <a:cs typeface="+mn-cs"/>
                        </a:rPr>
                        <a:t>mantenimiento</a:t>
                      </a:r>
                      <a:r>
                        <a:rPr lang="es-GT" sz="1800" b="0" i="0" kern="1200" dirty="0" smtClean="0">
                          <a:solidFill>
                            <a:schemeClr val="dk1"/>
                          </a:solidFill>
                          <a:effectLst/>
                          <a:latin typeface="+mn-lt"/>
                          <a:ea typeface="+mn-ea"/>
                          <a:cs typeface="+mn-cs"/>
                        </a:rPr>
                        <a:t>, el mantenimiento</a:t>
                      </a:r>
                      <a:r>
                        <a:rPr lang="es-GT" sz="1800" b="1" i="0" kern="1200" dirty="0" smtClean="0">
                          <a:solidFill>
                            <a:schemeClr val="dk1"/>
                          </a:solidFill>
                          <a:effectLst/>
                          <a:latin typeface="+mn-lt"/>
                          <a:ea typeface="+mn-ea"/>
                          <a:cs typeface="+mn-cs"/>
                        </a:rPr>
                        <a:t> preventivo</a:t>
                      </a:r>
                      <a:r>
                        <a:rPr lang="es-GT" sz="1800" b="0" i="0" kern="1200" dirty="0" smtClean="0">
                          <a:solidFill>
                            <a:schemeClr val="dk1"/>
                          </a:solidFill>
                          <a:effectLst/>
                          <a:latin typeface="+mn-lt"/>
                          <a:ea typeface="+mn-ea"/>
                          <a:cs typeface="+mn-cs"/>
                        </a:rPr>
                        <a:t> es el destinado a la conservación de equipos o instalaciones mediante la realización de revisión y reparación que garanticen su buen funcionamiento y fiabilidad.</a:t>
                      </a:r>
                      <a:endParaRPr lang="es-GT" dirty="0"/>
                    </a:p>
                  </a:txBody>
                  <a:tcPr/>
                </a:tc>
                <a:tc>
                  <a:txBody>
                    <a:bodyPr/>
                    <a:lstStyle/>
                    <a:p>
                      <a:r>
                        <a:rPr lang="es-GT" sz="1800" b="0" i="0" kern="1200" dirty="0" smtClean="0">
                          <a:solidFill>
                            <a:schemeClr val="dk1"/>
                          </a:solidFill>
                          <a:effectLst/>
                          <a:latin typeface="+mn-lt"/>
                          <a:ea typeface="+mn-ea"/>
                          <a:cs typeface="+mn-cs"/>
                        </a:rPr>
                        <a:t>Se denomina </a:t>
                      </a:r>
                      <a:r>
                        <a:rPr lang="es-GT" sz="1800" b="1" i="0" kern="1200" dirty="0" smtClean="0">
                          <a:solidFill>
                            <a:schemeClr val="dk1"/>
                          </a:solidFill>
                          <a:effectLst/>
                          <a:latin typeface="+mn-lt"/>
                          <a:ea typeface="+mn-ea"/>
                          <a:cs typeface="+mn-cs"/>
                        </a:rPr>
                        <a:t>mantenimiento correctivo</a:t>
                      </a:r>
                      <a:r>
                        <a:rPr lang="es-GT" sz="1800" b="0" i="0" kern="1200" dirty="0" smtClean="0">
                          <a:solidFill>
                            <a:schemeClr val="dk1"/>
                          </a:solidFill>
                          <a:effectLst/>
                          <a:latin typeface="+mn-lt"/>
                          <a:ea typeface="+mn-ea"/>
                          <a:cs typeface="+mn-cs"/>
                        </a:rPr>
                        <a:t>, aquel que corrige los defectos observados en los equipamientos o instalaciones, es la forma más básica de </a:t>
                      </a:r>
                      <a:r>
                        <a:rPr lang="es-GT" sz="1800" b="1" i="0" kern="1200" dirty="0" smtClean="0">
                          <a:solidFill>
                            <a:schemeClr val="dk1"/>
                          </a:solidFill>
                          <a:effectLst/>
                          <a:latin typeface="+mn-lt"/>
                          <a:ea typeface="+mn-ea"/>
                          <a:cs typeface="+mn-cs"/>
                        </a:rPr>
                        <a:t>mantenimiento</a:t>
                      </a:r>
                      <a:r>
                        <a:rPr lang="es-GT" sz="1800" b="0" i="0" kern="1200" dirty="0" smtClean="0">
                          <a:solidFill>
                            <a:schemeClr val="dk1"/>
                          </a:solidFill>
                          <a:effectLst/>
                          <a:latin typeface="+mn-lt"/>
                          <a:ea typeface="+mn-ea"/>
                          <a:cs typeface="+mn-cs"/>
                        </a:rPr>
                        <a:t> y consiste en localizar averías o defectos y corregirlos o repararlos.</a:t>
                      </a:r>
                      <a:endParaRPr lang="es-GT" dirty="0"/>
                    </a:p>
                  </a:txBody>
                  <a:tcPr/>
                </a:tc>
              </a:tr>
              <a:tr h="1216779">
                <a:tc>
                  <a:txBody>
                    <a:bodyPr/>
                    <a:lstStyle/>
                    <a:p>
                      <a:r>
                        <a:rPr lang="es-GT" dirty="0" smtClean="0"/>
                        <a:t>El preventivo pues este no hay mayor riesgo que solo si no se lo damos pues es probable que nuestro equipo se llene de polvo por la parte de afuera </a:t>
                      </a:r>
                      <a:endParaRPr lang="es-GT" dirty="0"/>
                    </a:p>
                  </a:txBody>
                  <a:tcPr/>
                </a:tc>
                <a:tc>
                  <a:txBody>
                    <a:bodyPr/>
                    <a:lstStyle/>
                    <a:p>
                      <a:r>
                        <a:rPr lang="es-GT" dirty="0" smtClean="0"/>
                        <a:t>Una de sus consecuencias es que</a:t>
                      </a:r>
                      <a:r>
                        <a:rPr lang="es-GT" baseline="0" dirty="0" smtClean="0"/>
                        <a:t> si no le damos mantenimiento corre el riesgo de que el equipo se daño en la parte interna de la pc</a:t>
                      </a:r>
                      <a:endParaRPr lang="es-GT" dirty="0"/>
                    </a:p>
                  </a:txBody>
                  <a:tcPr/>
                </a:tc>
              </a:tr>
              <a:tr h="1115879">
                <a:tc>
                  <a:txBody>
                    <a:bodyPr/>
                    <a:lstStyle/>
                    <a:p>
                      <a:endParaRPr lang="es-GT"/>
                    </a:p>
                  </a:txBody>
                  <a:tcPr/>
                </a:tc>
                <a:tc>
                  <a:txBody>
                    <a:bodyPr/>
                    <a:lstStyle/>
                    <a:p>
                      <a:endParaRPr lang="es-GT" dirty="0"/>
                    </a:p>
                  </a:txBody>
                  <a:tcPr/>
                </a:tc>
              </a:tr>
            </a:tbl>
          </a:graphicData>
        </a:graphic>
      </p:graphicFrame>
    </p:spTree>
    <p:extLst>
      <p:ext uri="{BB962C8B-B14F-4D97-AF65-F5344CB8AC3E}">
        <p14:creationId xmlns:p14="http://schemas.microsoft.com/office/powerpoint/2010/main" val="552341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t>Historia de la computadora</a:t>
            </a:r>
            <a:endParaRPr lang="es-GT" b="1" dirty="0"/>
          </a:p>
        </p:txBody>
      </p:sp>
      <p:sp>
        <p:nvSpPr>
          <p:cNvPr id="3" name="Marcador de contenido 2"/>
          <p:cNvSpPr>
            <a:spLocks noGrp="1"/>
          </p:cNvSpPr>
          <p:nvPr>
            <p:ph idx="1"/>
          </p:nvPr>
        </p:nvSpPr>
        <p:spPr/>
        <p:txBody>
          <a:bodyPr>
            <a:normAutofit fontScale="85000" lnSpcReduction="20000"/>
          </a:bodyPr>
          <a:lstStyle/>
          <a:p>
            <a:r>
              <a:rPr lang="es-GT" b="1" dirty="0"/>
              <a:t>La máquina analítica</a:t>
            </a:r>
          </a:p>
          <a:p>
            <a:r>
              <a:rPr lang="es-GT" sz="1900" b="1" dirty="0"/>
              <a:t>También en el siglo XIX el matemático e inventor británico Charles Babbage elaboró los </a:t>
            </a:r>
            <a:r>
              <a:rPr lang="es-GT" sz="1900" b="1" dirty="0">
                <a:hlinkClick r:id="rId2"/>
              </a:rPr>
              <a:t>principios</a:t>
            </a:r>
            <a:r>
              <a:rPr lang="es-GT" sz="1900" b="1" dirty="0"/>
              <a:t> de </a:t>
            </a:r>
            <a:r>
              <a:rPr lang="es-GT" sz="1900" b="1" dirty="0">
                <a:hlinkClick r:id="rId3"/>
              </a:rPr>
              <a:t>la computadora</a:t>
            </a:r>
            <a:r>
              <a:rPr lang="es-GT" sz="1900" b="1" dirty="0"/>
              <a:t> digital moderna. Inventó una serie de </a:t>
            </a:r>
            <a:r>
              <a:rPr lang="es-GT" sz="1900" b="1" dirty="0">
                <a:hlinkClick r:id="rId4"/>
              </a:rPr>
              <a:t>máquinas</a:t>
            </a:r>
            <a:r>
              <a:rPr lang="es-GT" sz="1900" b="1" dirty="0"/>
              <a:t>, como la máquina diferencial, diseñadas para solucionar </a:t>
            </a:r>
            <a:r>
              <a:rPr lang="es-GT" sz="1900" b="1" dirty="0">
                <a:hlinkClick r:id="rId5"/>
              </a:rPr>
              <a:t>problemas</a:t>
            </a:r>
            <a:r>
              <a:rPr lang="es-GT" sz="1900" b="1" dirty="0"/>
              <a:t> </a:t>
            </a:r>
            <a:r>
              <a:rPr lang="es-GT" sz="1900" b="1" dirty="0">
                <a:hlinkClick r:id="rId6"/>
              </a:rPr>
              <a:t>matemáticos</a:t>
            </a:r>
            <a:r>
              <a:rPr lang="es-GT" sz="1900" b="1" dirty="0"/>
              <a:t> complejos. Muchos historiadores consideran a Babbage y a su socia, la </a:t>
            </a:r>
            <a:r>
              <a:rPr lang="es-GT" sz="1900" b="1" dirty="0">
                <a:hlinkClick r:id="rId7"/>
              </a:rPr>
              <a:t>matemática</a:t>
            </a:r>
            <a:r>
              <a:rPr lang="es-GT" sz="1900" b="1" dirty="0"/>
              <a:t> británica Augusta Ada Byron (1815-1852), hija del poeta </a:t>
            </a:r>
            <a:r>
              <a:rPr lang="es-GT" sz="1900" b="1" dirty="0">
                <a:hlinkClick r:id="rId8"/>
              </a:rPr>
              <a:t>inglés</a:t>
            </a:r>
            <a:r>
              <a:rPr lang="es-GT" sz="1900" b="1" dirty="0"/>
              <a:t> Lord Byron, como a los verdaderos inventores de la </a:t>
            </a:r>
            <a:r>
              <a:rPr lang="es-GT" sz="1900" b="1" dirty="0">
                <a:hlinkClick r:id="rId3"/>
              </a:rPr>
              <a:t>computadora</a:t>
            </a:r>
            <a:r>
              <a:rPr lang="es-GT" sz="1900" b="1" dirty="0"/>
              <a:t> digital moderna. La </a:t>
            </a:r>
            <a:r>
              <a:rPr lang="es-GT" sz="1900" b="1" dirty="0">
                <a:hlinkClick r:id="rId9"/>
              </a:rPr>
              <a:t>tecnología</a:t>
            </a:r>
            <a:r>
              <a:rPr lang="es-GT" sz="1900" b="1" dirty="0"/>
              <a:t> de aquella época no era capaz de trasladar a la práctica sus acertados conceptos; pero una de sus invenciones, la máquina analítica, ya tenía muchas de las características de un ordenador moderno. Incluía una corriente, o flujo de entrada en forma de paquete de tarjetas perforadas, una </a:t>
            </a:r>
            <a:r>
              <a:rPr lang="es-GT" sz="1900" b="1" dirty="0">
                <a:hlinkClick r:id="rId10"/>
              </a:rPr>
              <a:t>memoria</a:t>
            </a:r>
            <a:r>
              <a:rPr lang="es-GT" sz="1900" b="1" dirty="0"/>
              <a:t> para guardar los datos, un </a:t>
            </a:r>
            <a:r>
              <a:rPr lang="es-GT" sz="1900" b="1" dirty="0">
                <a:hlinkClick r:id="rId11"/>
              </a:rPr>
              <a:t>procesador</a:t>
            </a:r>
            <a:r>
              <a:rPr lang="es-GT" sz="1900" b="1" dirty="0"/>
              <a:t> para las </a:t>
            </a:r>
            <a:r>
              <a:rPr lang="es-GT" sz="1900" b="1" dirty="0">
                <a:hlinkClick r:id="rId12"/>
              </a:rPr>
              <a:t>operaciones</a:t>
            </a:r>
            <a:r>
              <a:rPr lang="es-GT" sz="1900" b="1" dirty="0"/>
              <a:t> </a:t>
            </a:r>
            <a:r>
              <a:rPr lang="es-GT" sz="1900" b="1" dirty="0">
                <a:hlinkClick r:id="rId7"/>
              </a:rPr>
              <a:t>matemáticas</a:t>
            </a:r>
            <a:r>
              <a:rPr lang="es-GT" sz="1900" b="1" dirty="0"/>
              <a:t> y una </a:t>
            </a:r>
            <a:r>
              <a:rPr lang="es-GT" sz="1900" b="1" dirty="0">
                <a:hlinkClick r:id="rId13"/>
              </a:rPr>
              <a:t>impresora</a:t>
            </a:r>
            <a:r>
              <a:rPr lang="es-GT" sz="1900" b="1" dirty="0"/>
              <a:t> para hacer permanente el </a:t>
            </a:r>
            <a:r>
              <a:rPr lang="es-GT" sz="1900" b="1" dirty="0">
                <a:hlinkClick r:id="rId14"/>
              </a:rPr>
              <a:t>registro</a:t>
            </a:r>
            <a:r>
              <a:rPr lang="es-GT" b="1" dirty="0" smtClean="0"/>
              <a:t>.</a:t>
            </a:r>
            <a:r>
              <a:rPr lang="es-GT" b="1" dirty="0"/>
              <a:t/>
            </a:r>
            <a:br>
              <a:rPr lang="es-GT" b="1" dirty="0"/>
            </a:br>
            <a:r>
              <a:rPr lang="es-GT" b="1" dirty="0"/>
              <a:t/>
            </a:r>
            <a:br>
              <a:rPr lang="es-GT" b="1" dirty="0"/>
            </a:br>
            <a:endParaRPr lang="es-GT" b="1" dirty="0"/>
          </a:p>
        </p:txBody>
      </p:sp>
    </p:spTree>
    <p:extLst>
      <p:ext uri="{BB962C8B-B14F-4D97-AF65-F5344CB8AC3E}">
        <p14:creationId xmlns:p14="http://schemas.microsoft.com/office/powerpoint/2010/main" val="70991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Historia de la programación</a:t>
            </a:r>
            <a:endParaRPr lang="es-GT" dirty="0"/>
          </a:p>
        </p:txBody>
      </p:sp>
      <p:sp>
        <p:nvSpPr>
          <p:cNvPr id="3" name="Marcador de contenido 2"/>
          <p:cNvSpPr>
            <a:spLocks noGrp="1"/>
          </p:cNvSpPr>
          <p:nvPr>
            <p:ph idx="1"/>
          </p:nvPr>
        </p:nvSpPr>
        <p:spPr/>
        <p:txBody>
          <a:bodyPr/>
          <a:lstStyle/>
          <a:p>
            <a:r>
              <a:rPr lang="es-GT" b="1" dirty="0"/>
              <a:t>La programación informática o programación algorítmica, acortada como programación, es el proceso de diseñar, codificar, </a:t>
            </a:r>
            <a:r>
              <a:rPr lang="es-GT" b="1" dirty="0">
                <a:hlinkClick r:id="rId2" tooltip="Depuración de programas"/>
              </a:rPr>
              <a:t>depurar</a:t>
            </a:r>
            <a:r>
              <a:rPr lang="es-GT" b="1" dirty="0"/>
              <a:t> y mantener el </a:t>
            </a:r>
            <a:r>
              <a:rPr lang="es-GT" b="1" dirty="0">
                <a:hlinkClick r:id="rId3" tooltip="Código fuente"/>
              </a:rPr>
              <a:t>código fuente</a:t>
            </a:r>
            <a:r>
              <a:rPr lang="es-GT" b="1" dirty="0"/>
              <a:t> de </a:t>
            </a:r>
            <a:r>
              <a:rPr lang="es-GT" b="1" dirty="0">
                <a:hlinkClick r:id="rId4" tooltip="Programas informáticos"/>
              </a:rPr>
              <a:t>programas de computadora</a:t>
            </a:r>
            <a:r>
              <a:rPr lang="es-GT" b="1" dirty="0"/>
              <a:t>. El código fuente es escrito en un </a:t>
            </a:r>
            <a:r>
              <a:rPr lang="es-GT" b="1" dirty="0">
                <a:hlinkClick r:id="rId5" tooltip="Lenguaje de programación"/>
              </a:rPr>
              <a:t>lenguaje de programación</a:t>
            </a:r>
            <a:r>
              <a:rPr lang="es-GT" b="1" dirty="0"/>
              <a:t>. El propósito de la programación es crear programas que exhiban un comportamiento deseado. El proceso de escribir código requiere frecuentemente conocimientos en varias áreas distintas, además del dominio del lenguaje a utilizar, algoritmos especializados y lógica formal. Programar no involucra necesariamente otras tareas tales como el análisis y diseño de la aplicación (pero sí el diseño del código), aunque sí suelen estar fusionadas en el desarrollo de pequeñas aplicaciones.</a:t>
            </a:r>
            <a:endParaRPr lang="es-GT" b="1" dirty="0"/>
          </a:p>
        </p:txBody>
      </p:sp>
    </p:spTree>
    <p:extLst>
      <p:ext uri="{BB962C8B-B14F-4D97-AF65-F5344CB8AC3E}">
        <p14:creationId xmlns:p14="http://schemas.microsoft.com/office/powerpoint/2010/main" val="2581175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Mantenimiento preventivo</a:t>
            </a:r>
            <a:endParaRPr lang="es-GT" dirty="0"/>
          </a:p>
        </p:txBody>
      </p:sp>
      <p:sp>
        <p:nvSpPr>
          <p:cNvPr id="3" name="Marcador de contenido 2"/>
          <p:cNvSpPr>
            <a:spLocks noGrp="1"/>
          </p:cNvSpPr>
          <p:nvPr>
            <p:ph idx="1"/>
          </p:nvPr>
        </p:nvSpPr>
        <p:spPr/>
        <p:txBody>
          <a:bodyPr>
            <a:normAutofit fontScale="92500" lnSpcReduction="10000"/>
          </a:bodyPr>
          <a:lstStyle/>
          <a:p>
            <a:r>
              <a:rPr lang="es-GT" dirty="0"/>
              <a:t>En las operaciones de </a:t>
            </a:r>
            <a:r>
              <a:rPr lang="es-GT" dirty="0">
                <a:hlinkClick r:id="rId2" tooltip="Mantenimiento"/>
              </a:rPr>
              <a:t>mantenimiento</a:t>
            </a:r>
            <a:r>
              <a:rPr lang="es-GT" dirty="0"/>
              <a:t>, el </a:t>
            </a:r>
            <a:r>
              <a:rPr lang="es-GT" b="1" dirty="0"/>
              <a:t>mantenimiento preventivo</a:t>
            </a:r>
            <a:r>
              <a:rPr lang="es-GT" dirty="0"/>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dirty="0">
                <a:hlinkClick r:id="rId3" tooltip="Mantenimiento correctivo"/>
              </a:rPr>
              <a:t>mantenimiento correctivo</a:t>
            </a:r>
            <a:r>
              <a:rPr lang="es-GT" dirty="0"/>
              <a:t> que repara o pone en condiciones de funcionamiento aquellos que dejaron de funcionar o están dañados.</a:t>
            </a:r>
          </a:p>
          <a:p>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endParaRPr lang="es-GT" dirty="0"/>
          </a:p>
        </p:txBody>
      </p:sp>
    </p:spTree>
    <p:extLst>
      <p:ext uri="{BB962C8B-B14F-4D97-AF65-F5344CB8AC3E}">
        <p14:creationId xmlns:p14="http://schemas.microsoft.com/office/powerpoint/2010/main" val="2472844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Conclusiones personales</a:t>
            </a:r>
            <a:endParaRPr lang="es-GT" dirty="0"/>
          </a:p>
        </p:txBody>
      </p:sp>
      <p:sp>
        <p:nvSpPr>
          <p:cNvPr id="3" name="Marcador de contenido 2"/>
          <p:cNvSpPr>
            <a:spLocks noGrp="1"/>
          </p:cNvSpPr>
          <p:nvPr>
            <p:ph idx="1"/>
          </p:nvPr>
        </p:nvSpPr>
        <p:spPr/>
        <p:txBody>
          <a:bodyPr/>
          <a:lstStyle/>
          <a:p>
            <a:r>
              <a:rPr lang="es-GT" dirty="0" smtClean="0"/>
              <a:t>Pues mis conclusiones debo decir que todo lo referente ala computadora o a los equipo es muy importante por que si nosotros somos capaces de utilizar la computadora como se debe probablemente en un futuro nosotros seremos los creadores de uno mismo ya sea para el bien de nosotros mismo y dar a conocer nuestras ideas atreves de la computadora o si en lo que seamos capaces de resolver.</a:t>
            </a:r>
            <a:endParaRPr lang="es-GT" dirty="0"/>
          </a:p>
        </p:txBody>
      </p:sp>
    </p:spTree>
    <p:extLst>
      <p:ext uri="{BB962C8B-B14F-4D97-AF65-F5344CB8AC3E}">
        <p14:creationId xmlns:p14="http://schemas.microsoft.com/office/powerpoint/2010/main" val="13282870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50</TotalTime>
  <Words>227</Words>
  <Application>Microsoft Office PowerPoint</Application>
  <PresentationFormat>Panorámica</PresentationFormat>
  <Paragraphs>33</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Sala de reuniones Ion</vt:lpstr>
      <vt:lpstr>Caratula</vt:lpstr>
      <vt:lpstr>Introduccion</vt:lpstr>
      <vt:lpstr>.</vt:lpstr>
      <vt:lpstr>Generación de la computadora</vt:lpstr>
      <vt:lpstr>Tipos de mantenimiento</vt:lpstr>
      <vt:lpstr>Historia de la computadora</vt:lpstr>
      <vt:lpstr>Historia de la programación</vt:lpstr>
      <vt:lpstr>Mantenimiento preventivo</vt:lpstr>
      <vt:lpstr>Conclusiones personales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7</cp:revision>
  <dcterms:created xsi:type="dcterms:W3CDTF">2017-04-19T18:52:43Z</dcterms:created>
  <dcterms:modified xsi:type="dcterms:W3CDTF">2017-04-19T19:43:38Z</dcterms:modified>
</cp:coreProperties>
</file>