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3" r:id="rId3"/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uli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Arial Black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7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uli-regular.fntdata"/><Relationship Id="rId16" Type="http://schemas.openxmlformats.org/officeDocument/2006/relationships/slide" Target="slides/slide11.xml"/><Relationship Id="rId19" Type="http://schemas.openxmlformats.org/officeDocument/2006/relationships/font" Target="fonts/Muli-italic.fntdata"/><Relationship Id="rId18" Type="http://schemas.openxmlformats.org/officeDocument/2006/relationships/font" Target="fonts/Mul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92698d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92698d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4e662e412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4e662e41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592698da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592698da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href='http://www.freepik.com/free-photo/skyscraper-urban-view_881301.htm'&gt;Designed by Freepik&lt;/a&gt;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9445850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9445850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92698da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92698da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cfe01e8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cfe01e8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6dc4b734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6dc4b734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e662e412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e662e412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6dc4b73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6dc4b73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4e662e41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4e662e41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1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3" type="body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0"/>
          <p:cNvSpPr/>
          <p:nvPr/>
        </p:nvSpPr>
        <p:spPr>
          <a:xfrm rot="8689208">
            <a:off x="3770214" y="39670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 rot="8689208">
            <a:off x="7370664" y="216835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 flipH="1" rot="8778896">
            <a:off x="3036819" y="52402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flipH="1" rot="8778896">
            <a:off x="2580369" y="-790424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flipH="1" rot="8778896">
            <a:off x="5075169" y="1749501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flipH="1" rot="8778896">
            <a:off x="5608569" y="298147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45" name="Google Shape;145;p20"/>
          <p:cNvGrpSpPr/>
          <p:nvPr/>
        </p:nvGrpSpPr>
        <p:grpSpPr>
          <a:xfrm rot="-5400000">
            <a:off x="-164001" y="3723552"/>
            <a:ext cx="649715" cy="69000"/>
            <a:chOff x="684763" y="3506750"/>
            <a:chExt cx="3536825" cy="69000"/>
          </a:xfrm>
        </p:grpSpPr>
        <p:sp>
          <p:nvSpPr>
            <p:cNvPr id="146" name="Google Shape;146;p2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254133" y="3968200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noFill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Descriptions">
  <p:cSld name="BLANK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">
  <p:cSld name="BLANK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 3">
  <p:cSld name="BLANK_1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 2">
  <p:cSld name="BLANK_1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 1">
  <p:cSld name="BLANK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27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80" name="Google Shape;180;p27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81" name="Google Shape;181;p2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27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27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88" name="Google Shape;188;p2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2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93" name="Google Shape;193;p27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8" name="Google Shape;198;p27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199" name="Google Shape;199;p27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" name="Google Shape;201;p2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02" name="Google Shape;202;p2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5" name="Google Shape;205;p2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2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207" name="Google Shape;207;p2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" name="Google Shape;209;p27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2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8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220" name="Google Shape;220;p2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21" name="Google Shape;221;p28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8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24" name="Google Shape;224;p28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8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2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28" name="Google Shape;228;p28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2" name="Google Shape;232;p28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233" name="Google Shape;233;p28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34" name="Google Shape;234;p28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28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37" name="Google Shape;237;p2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8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28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41" name="Google Shape;241;p28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28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46" name="Google Shape;246;p28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1" name="Google Shape;251;p2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5" name="Google Shape;255;p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3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62" name="Google Shape;262;p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6" name="Google Shape;266;p3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7" name="Google Shape;267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3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70" name="Google Shape;270;p3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">
  <p:cSld name="TITLE_1_1">
    <p:bg>
      <p:bgPr>
        <a:noFill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76" name="Google Shape;276;p3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32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32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0" name="Google Shape;280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283" name="Google Shape;283;p33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84" name="Google Shape;284;p3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" name="Google Shape;287;p33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88" name="Google Shape;288;p3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3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92" name="Google Shape;292;p3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33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3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98" name="Google Shape;298;p3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3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34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2" name="Google Shape;302;p34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5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306" name="Google Shape;306;p3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35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309" name="Google Shape;309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6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312" name="Google Shape;312;p36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313" name="Google Shape;313;p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3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318" name="Google Shape;318;p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3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324" name="Google Shape;324;p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36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329" name="Google Shape;329;p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36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333" name="Google Shape;333;p3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" name="Google Shape;338;p36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339" name="Google Shape;339;p36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6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3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344" name="Google Shape;344;p3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3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348" name="Google Shape;348;p36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6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3" name="Google Shape;353;p3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354" name="Google Shape;354;p3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8" name="Google Shape;358;p36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359" name="Google Shape;359;p36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3" name="Google Shape;363;p3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364" name="Google Shape;364;p3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7" name="Google Shape;367;p3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368" name="Google Shape;368;p36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2" name="Google Shape;372;p36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373" name="Google Shape;373;p3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" name="Google Shape;377;p3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378" name="Google Shape;378;p36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6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3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384" name="Google Shape;384;p3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36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389" name="Google Shape;389;p36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2" name="Google Shape;392;p36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393" name="Google Shape;393;p3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7" name="Google Shape;397;p3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398" name="Google Shape;398;p36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6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6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3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404" name="Google Shape;404;p3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8" name="Google Shape;408;p36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409" name="Google Shape;409;p36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" name="Google Shape;412;p36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413" name="Google Shape;413;p3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36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419" name="Google Shape;419;p36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3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424" name="Google Shape;424;p3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8" name="Google Shape;428;p36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429" name="Google Shape;429;p36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2" name="Google Shape;432;p36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433" name="Google Shape;433;p3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7" name="Google Shape;437;p36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3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9" name="Google Shape;439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">
  <p:cSld name="TITLE_1_1_1">
    <p:bg>
      <p:bgPr>
        <a:noFill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2608825" y="753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789525" y="1359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6520250" y="1741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 flipH="1">
            <a:off x="0" y="2548900"/>
            <a:ext cx="3121800" cy="1443900"/>
          </a:xfrm>
          <a:prstGeom prst="parallelogram">
            <a:avLst>
              <a:gd fmla="val 96329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5400000">
            <a:off x="-790900" y="1012275"/>
            <a:ext cx="3329100" cy="1747200"/>
          </a:xfrm>
          <a:prstGeom prst="triangle">
            <a:avLst>
              <a:gd fmla="val 69864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 1">
  <p:cSld name="SECTION_HEADER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8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8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 1 1">
  <p:cSld name="SECTION_HEADER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 rot="5400000">
            <a:off x="2005200" y="-1993650"/>
            <a:ext cx="5133600" cy="9130800"/>
          </a:xfrm>
          <a:prstGeom prst="rect">
            <a:avLst/>
          </a:prstGeom>
          <a:solidFill>
            <a:srgbClr val="38444A">
              <a:alpha val="4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539025" y="23471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75" name="Google Shape;75;p9"/>
          <p:cNvGrpSpPr/>
          <p:nvPr/>
        </p:nvGrpSpPr>
        <p:grpSpPr>
          <a:xfrm>
            <a:off x="684763" y="3506750"/>
            <a:ext cx="3536825" cy="69000"/>
            <a:chOff x="684763" y="3506750"/>
            <a:chExt cx="3536825" cy="69000"/>
          </a:xfrm>
        </p:grpSpPr>
        <p:sp>
          <p:nvSpPr>
            <p:cNvPr id="76" name="Google Shape;76;p9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9"/>
          <p:cNvSpPr txBox="1"/>
          <p:nvPr>
            <p:ph idx="2" type="subTitle"/>
          </p:nvPr>
        </p:nvSpPr>
        <p:spPr>
          <a:xfrm>
            <a:off x="656400" y="1685100"/>
            <a:ext cx="51828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0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86" name="Google Shape;86;p1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0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rPr>
              <a:t>R</a:t>
            </a: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ES-</a:t>
            </a:r>
            <a:r>
              <a:rPr lang="en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rPr>
              <a:t>T</a:t>
            </a: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RON t</a:t>
            </a:r>
            <a:endParaRPr/>
          </a:p>
        </p:txBody>
      </p:sp>
      <p:sp>
        <p:nvSpPr>
          <p:cNvPr id="447" name="Google Shape;447;p38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Smith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 Eldesoky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O’Donnell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Richardson</a:t>
            </a:r>
            <a:endParaRPr/>
          </a:p>
        </p:txBody>
      </p:sp>
      <p:sp>
        <p:nvSpPr>
          <p:cNvPr id="448" name="Google Shape;448;p38"/>
          <p:cNvSpPr txBox="1"/>
          <p:nvPr>
            <p:ph idx="1" type="subTitle"/>
          </p:nvPr>
        </p:nvSpPr>
        <p:spPr>
          <a:xfrm>
            <a:off x="4713325" y="3680515"/>
            <a:ext cx="42438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EEEE"/>
                </a:solidFill>
              </a:rPr>
              <a:t>University of New Brunswick</a:t>
            </a:r>
            <a:endParaRPr>
              <a:solidFill>
                <a:srgbClr val="EEEEEE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EEEE"/>
                </a:solidFill>
              </a:rPr>
              <a:t>Software Engineering</a:t>
            </a:r>
            <a:endParaRPr>
              <a:solidFill>
                <a:srgbClr val="EEEEEE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EEEE"/>
                </a:solidFill>
              </a:rPr>
              <a:t>Electrical Engineering</a:t>
            </a:r>
            <a:endParaRPr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"/>
          <p:cNvSpPr txBox="1"/>
          <p:nvPr>
            <p:ph type="title"/>
          </p:nvPr>
        </p:nvSpPr>
        <p:spPr>
          <a:xfrm>
            <a:off x="539025" y="2499500"/>
            <a:ext cx="605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 txBox="1"/>
          <p:nvPr>
            <p:ph type="title"/>
          </p:nvPr>
        </p:nvSpPr>
        <p:spPr>
          <a:xfrm>
            <a:off x="2532625" y="1515700"/>
            <a:ext cx="6424500" cy="1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pic>
        <p:nvPicPr>
          <p:cNvPr id="454" name="Google Shape;454;p39"/>
          <p:cNvPicPr preferRelativeResize="0"/>
          <p:nvPr/>
        </p:nvPicPr>
        <p:blipFill rotWithShape="1">
          <a:blip r:embed="rId3">
            <a:alphaModFix/>
          </a:blip>
          <a:srcRect b="0" l="21449" r="21443" t="0"/>
          <a:stretch/>
        </p:blipFill>
        <p:spPr>
          <a:xfrm>
            <a:off x="4738050" y="0"/>
            <a:ext cx="4405946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9"/>
          <p:cNvSpPr/>
          <p:nvPr/>
        </p:nvSpPr>
        <p:spPr>
          <a:xfrm>
            <a:off x="5399700" y="2500480"/>
            <a:ext cx="717000" cy="7170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5399700" y="3725355"/>
            <a:ext cx="717000" cy="7170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7" name="Google Shape;457;p39"/>
          <p:cNvSpPr txBox="1"/>
          <p:nvPr>
            <p:ph idx="3" type="body"/>
          </p:nvPr>
        </p:nvSpPr>
        <p:spPr>
          <a:xfrm>
            <a:off x="370475" y="1275600"/>
            <a:ext cx="3982200" cy="33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Automation is everywhere.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Mundane jobs are being replaced by robots.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McDonalds aims to replace all restaurant employees by 2020.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Recyclables, garbage, and organics are not often placed in the correct locations.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An autonomous robot would solve this problem.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grpSp>
        <p:nvGrpSpPr>
          <p:cNvPr id="463" name="Google Shape;463;p40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464" name="Google Shape;464;p4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7" name="Google Shape;467;p40"/>
          <p:cNvPicPr preferRelativeResize="0"/>
          <p:nvPr/>
        </p:nvPicPr>
        <p:blipFill rotWithShape="1">
          <a:blip r:embed="rId3">
            <a:alphaModFix/>
          </a:blip>
          <a:srcRect b="0" l="17899" r="17899" t="0"/>
          <a:stretch/>
        </p:blipFill>
        <p:spPr>
          <a:xfrm>
            <a:off x="4738050" y="0"/>
            <a:ext cx="4405944" cy="514351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0"/>
          <p:cNvSpPr txBox="1"/>
          <p:nvPr>
            <p:ph idx="3" type="body"/>
          </p:nvPr>
        </p:nvSpPr>
        <p:spPr>
          <a:xfrm>
            <a:off x="370475" y="1275600"/>
            <a:ext cx="3982200" cy="33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550">
                <a:solidFill>
                  <a:srgbClr val="000000"/>
                </a:solidFill>
              </a:rPr>
              <a:t>Software solution to control robot, enabling it to clean efficiently.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550">
                <a:solidFill>
                  <a:srgbClr val="000000"/>
                </a:solidFill>
              </a:rPr>
              <a:t>Software communicates via REST API.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550">
                <a:solidFill>
                  <a:srgbClr val="000000"/>
                </a:solidFill>
              </a:rPr>
              <a:t>Efficient solution, cleaning in the least amount of time possible.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550">
                <a:solidFill>
                  <a:srgbClr val="000000"/>
                </a:solidFill>
              </a:rPr>
              <a:t>Completely </a:t>
            </a:r>
            <a:r>
              <a:rPr lang="en" sz="1550">
                <a:solidFill>
                  <a:srgbClr val="000000"/>
                </a:solidFill>
              </a:rPr>
              <a:t>autonomous</a:t>
            </a:r>
            <a:r>
              <a:rPr lang="en" sz="1550">
                <a:solidFill>
                  <a:srgbClr val="000000"/>
                </a:solidFill>
              </a:rPr>
              <a:t> software.</a:t>
            </a:r>
            <a:endParaRPr sz="15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/>
          <p:nvPr/>
        </p:nvSpPr>
        <p:spPr>
          <a:xfrm>
            <a:off x="0" y="0"/>
            <a:ext cx="3784800" cy="5143500"/>
          </a:xfrm>
          <a:prstGeom prst="rect">
            <a:avLst/>
          </a:prstGeom>
          <a:solidFill>
            <a:srgbClr val="4C5C64"/>
          </a:solidFill>
          <a:ln cap="flat" cmpd="sng" w="9525">
            <a:solidFill>
              <a:srgbClr val="4E6E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1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</a:t>
            </a:r>
            <a:endParaRPr/>
          </a:p>
        </p:txBody>
      </p:sp>
      <p:grpSp>
        <p:nvGrpSpPr>
          <p:cNvPr id="475" name="Google Shape;475;p41"/>
          <p:cNvGrpSpPr/>
          <p:nvPr/>
        </p:nvGrpSpPr>
        <p:grpSpPr>
          <a:xfrm>
            <a:off x="4432934" y="1028668"/>
            <a:ext cx="278152" cy="345818"/>
            <a:chOff x="0" y="46600"/>
            <a:chExt cx="3121800" cy="5004600"/>
          </a:xfrm>
        </p:grpSpPr>
        <p:sp>
          <p:nvSpPr>
            <p:cNvPr id="476" name="Google Shape;476;p41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41"/>
          <p:cNvSpPr txBox="1"/>
          <p:nvPr/>
        </p:nvSpPr>
        <p:spPr>
          <a:xfrm>
            <a:off x="4919125" y="1772188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Designing overall algorithm </a:t>
            </a:r>
            <a:endParaRPr sz="3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41"/>
          <p:cNvSpPr txBox="1"/>
          <p:nvPr/>
        </p:nvSpPr>
        <p:spPr>
          <a:xfrm>
            <a:off x="4919125" y="3337088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Dividing</a:t>
            </a: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tasks</a:t>
            </a:r>
            <a:endParaRPr sz="3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41"/>
          <p:cNvSpPr txBox="1"/>
          <p:nvPr/>
        </p:nvSpPr>
        <p:spPr>
          <a:xfrm>
            <a:off x="4919125" y="2535025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Select language and frameworks</a:t>
            </a:r>
            <a:endParaRPr sz="3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482" name="Google Shape;482;p41"/>
          <p:cNvGrpSpPr/>
          <p:nvPr/>
        </p:nvGrpSpPr>
        <p:grpSpPr>
          <a:xfrm>
            <a:off x="4432934" y="1830743"/>
            <a:ext cx="278152" cy="345818"/>
            <a:chOff x="0" y="46600"/>
            <a:chExt cx="3121800" cy="5004600"/>
          </a:xfrm>
        </p:grpSpPr>
        <p:sp>
          <p:nvSpPr>
            <p:cNvPr id="483" name="Google Shape;483;p41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41"/>
          <p:cNvGrpSpPr/>
          <p:nvPr/>
        </p:nvGrpSpPr>
        <p:grpSpPr>
          <a:xfrm>
            <a:off x="4432934" y="2593593"/>
            <a:ext cx="278152" cy="345818"/>
            <a:chOff x="0" y="46600"/>
            <a:chExt cx="3121800" cy="5004600"/>
          </a:xfrm>
        </p:grpSpPr>
        <p:sp>
          <p:nvSpPr>
            <p:cNvPr id="487" name="Google Shape;487;p41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41"/>
          <p:cNvGrpSpPr/>
          <p:nvPr/>
        </p:nvGrpSpPr>
        <p:grpSpPr>
          <a:xfrm>
            <a:off x="4432934" y="3395668"/>
            <a:ext cx="278152" cy="345818"/>
            <a:chOff x="0" y="46600"/>
            <a:chExt cx="3121800" cy="5004600"/>
          </a:xfrm>
        </p:grpSpPr>
        <p:sp>
          <p:nvSpPr>
            <p:cNvPr id="491" name="Google Shape;491;p41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41"/>
          <p:cNvSpPr txBox="1"/>
          <p:nvPr/>
        </p:nvSpPr>
        <p:spPr>
          <a:xfrm>
            <a:off x="4919125" y="1028725"/>
            <a:ext cx="3518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Understanding</a:t>
            </a: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most expensive operations</a:t>
            </a:r>
            <a:endParaRPr sz="2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"/>
          <p:cNvSpPr/>
          <p:nvPr/>
        </p:nvSpPr>
        <p:spPr>
          <a:xfrm>
            <a:off x="0" y="0"/>
            <a:ext cx="3784800" cy="5143500"/>
          </a:xfrm>
          <a:prstGeom prst="rect">
            <a:avLst/>
          </a:prstGeom>
          <a:solidFill>
            <a:srgbClr val="4C5C64"/>
          </a:solidFill>
          <a:ln cap="flat" cmpd="sng" w="9525">
            <a:solidFill>
              <a:srgbClr val="4E6E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42"/>
          <p:cNvGrpSpPr/>
          <p:nvPr/>
        </p:nvGrpSpPr>
        <p:grpSpPr>
          <a:xfrm>
            <a:off x="4432934" y="687043"/>
            <a:ext cx="278152" cy="345818"/>
            <a:chOff x="0" y="46600"/>
            <a:chExt cx="3121800" cy="5004600"/>
          </a:xfrm>
        </p:grpSpPr>
        <p:sp>
          <p:nvSpPr>
            <p:cNvPr id="501" name="Google Shape;501;p42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2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42"/>
          <p:cNvSpPr txBox="1"/>
          <p:nvPr/>
        </p:nvSpPr>
        <p:spPr>
          <a:xfrm>
            <a:off x="4980725" y="1115138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Tessellations</a:t>
            </a:r>
            <a:endParaRPr sz="3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05" name="Google Shape;505;p42"/>
          <p:cNvGrpSpPr/>
          <p:nvPr/>
        </p:nvGrpSpPr>
        <p:grpSpPr>
          <a:xfrm>
            <a:off x="4432934" y="1173693"/>
            <a:ext cx="278152" cy="345818"/>
            <a:chOff x="0" y="46600"/>
            <a:chExt cx="3121800" cy="5004600"/>
          </a:xfrm>
        </p:grpSpPr>
        <p:sp>
          <p:nvSpPr>
            <p:cNvPr id="506" name="Google Shape;506;p42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42"/>
          <p:cNvSpPr txBox="1"/>
          <p:nvPr/>
        </p:nvSpPr>
        <p:spPr>
          <a:xfrm>
            <a:off x="4919125" y="687000"/>
            <a:ext cx="3915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Isometric to euclidean transform</a:t>
            </a:r>
            <a:endParaRPr sz="2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0" name="Google Shape;510;p42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id="511" name="Google Shape;5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875" y="2449800"/>
            <a:ext cx="4648850" cy="23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grpSp>
        <p:nvGrpSpPr>
          <p:cNvPr id="517" name="Google Shape;517;p43"/>
          <p:cNvGrpSpPr/>
          <p:nvPr/>
        </p:nvGrpSpPr>
        <p:grpSpPr>
          <a:xfrm>
            <a:off x="4224347" y="828499"/>
            <a:ext cx="4247918" cy="3486499"/>
            <a:chOff x="4346475" y="974007"/>
            <a:chExt cx="4196304" cy="3444136"/>
          </a:xfrm>
        </p:grpSpPr>
        <p:sp>
          <p:nvSpPr>
            <p:cNvPr id="518" name="Google Shape;518;p43"/>
            <p:cNvSpPr/>
            <p:nvPr/>
          </p:nvSpPr>
          <p:spPr>
            <a:xfrm>
              <a:off x="6014709" y="3844131"/>
              <a:ext cx="839100" cy="4194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9286" y="0"/>
                  </a:lnTo>
                  <a:lnTo>
                    <a:pt x="111441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45675" lIns="91375" spcFirstLastPara="1" rIns="91375" wrap="square" tIns="45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5947589" y="4418143"/>
              <a:ext cx="1258500" cy="0"/>
            </a:xfrm>
            <a:custGeom>
              <a:rect b="b" l="l" r="r" t="t"/>
              <a:pathLst>
                <a:path extrusionOk="0" h="120000" w="120000">
                  <a:moveTo>
                    <a:pt x="117823" y="120000"/>
                  </a:moveTo>
                  <a:cubicBezTo>
                    <a:pt x="1865" y="120000"/>
                    <a:pt x="1865" y="120000"/>
                    <a:pt x="1865" y="120000"/>
                  </a:cubicBezTo>
                  <a:cubicBezTo>
                    <a:pt x="777" y="120000"/>
                    <a:pt x="0" y="113750"/>
                    <a:pt x="0" y="105000"/>
                  </a:cubicBezTo>
                  <a:cubicBezTo>
                    <a:pt x="0" y="102500"/>
                    <a:pt x="0" y="100000"/>
                    <a:pt x="310" y="97500"/>
                  </a:cubicBezTo>
                  <a:cubicBezTo>
                    <a:pt x="7461" y="6250"/>
                    <a:pt x="7461" y="6250"/>
                    <a:pt x="7461" y="6250"/>
                  </a:cubicBezTo>
                  <a:cubicBezTo>
                    <a:pt x="7772" y="2500"/>
                    <a:pt x="8393" y="0"/>
                    <a:pt x="9015" y="0"/>
                  </a:cubicBezTo>
                  <a:cubicBezTo>
                    <a:pt x="111139" y="0"/>
                    <a:pt x="111139" y="0"/>
                    <a:pt x="111139" y="0"/>
                  </a:cubicBezTo>
                  <a:cubicBezTo>
                    <a:pt x="111761" y="0"/>
                    <a:pt x="112383" y="2500"/>
                    <a:pt x="112694" y="7500"/>
                  </a:cubicBezTo>
                  <a:cubicBezTo>
                    <a:pt x="119378" y="97500"/>
                    <a:pt x="119378" y="97500"/>
                    <a:pt x="119378" y="97500"/>
                  </a:cubicBezTo>
                  <a:cubicBezTo>
                    <a:pt x="120000" y="105000"/>
                    <a:pt x="119689" y="113750"/>
                    <a:pt x="118756" y="118750"/>
                  </a:cubicBezTo>
                  <a:cubicBezTo>
                    <a:pt x="118445" y="120000"/>
                    <a:pt x="118134" y="120000"/>
                    <a:pt x="117823" y="120000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</p:spPr>
          <p:txBody>
            <a:bodyPr anchorCtr="0" anchor="t" bIns="45675" lIns="91375" spcFirstLastPara="1" rIns="91375" wrap="square" tIns="45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4346475" y="974007"/>
              <a:ext cx="4194900" cy="2559600"/>
            </a:xfrm>
            <a:custGeom>
              <a:rect b="b" l="l" r="r" t="t"/>
              <a:pathLst>
                <a:path extrusionOk="0" h="120000" w="120000">
                  <a:moveTo>
                    <a:pt x="117764" y="0"/>
                  </a:moveTo>
                  <a:cubicBezTo>
                    <a:pt x="2157" y="0"/>
                    <a:pt x="2157" y="0"/>
                    <a:pt x="2157" y="0"/>
                  </a:cubicBezTo>
                  <a:cubicBezTo>
                    <a:pt x="963" y="0"/>
                    <a:pt x="0" y="1618"/>
                    <a:pt x="0" y="3485"/>
                  </a:cubicBezTo>
                  <a:cubicBezTo>
                    <a:pt x="0" y="3485"/>
                    <a:pt x="0" y="118879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8008"/>
                    <a:pt x="119922" y="3485"/>
                    <a:pt x="119922" y="3485"/>
                  </a:cubicBezTo>
                  <a:cubicBezTo>
                    <a:pt x="119922" y="1618"/>
                    <a:pt x="118959" y="0"/>
                    <a:pt x="1177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675" lIns="91375" spcFirstLastPara="1" rIns="91375" wrap="square" tIns="45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4347879" y="3533698"/>
              <a:ext cx="4194900" cy="419400"/>
            </a:xfrm>
            <a:custGeom>
              <a:rect b="b" l="l" r="r" t="t"/>
              <a:pathLst>
                <a:path extrusionOk="0" h="120000" w="120000">
                  <a:moveTo>
                    <a:pt x="117957" y="120000"/>
                  </a:moveTo>
                  <a:cubicBezTo>
                    <a:pt x="2157" y="120000"/>
                    <a:pt x="2157" y="120000"/>
                    <a:pt x="2157" y="120000"/>
                  </a:cubicBezTo>
                  <a:cubicBezTo>
                    <a:pt x="963" y="120000"/>
                    <a:pt x="0" y="107804"/>
                    <a:pt x="0" y="92682"/>
                  </a:cubicBezTo>
                  <a:cubicBezTo>
                    <a:pt x="0" y="92682"/>
                    <a:pt x="0" y="2926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463"/>
                    <a:pt x="120000" y="92682"/>
                    <a:pt x="120000" y="92682"/>
                  </a:cubicBezTo>
                  <a:cubicBezTo>
                    <a:pt x="120000" y="107804"/>
                    <a:pt x="119152" y="120000"/>
                    <a:pt x="117957" y="12000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45675" lIns="91375" spcFirstLastPara="1" rIns="91375" wrap="square" tIns="45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6410441" y="3711977"/>
              <a:ext cx="0" cy="0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</p:spPr>
          <p:txBody>
            <a:bodyPr anchorCtr="0" anchor="t" bIns="45675" lIns="91375" spcFirstLastPara="1" rIns="91375" wrap="square" tIns="45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6449595" y="1059312"/>
              <a:ext cx="0" cy="0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</p:spPr>
          <p:txBody>
            <a:bodyPr anchorCtr="0" anchor="t" bIns="45675" lIns="91375" spcFirstLastPara="1" rIns="91375" wrap="square" tIns="45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4462057" y="1097605"/>
              <a:ext cx="3944400" cy="2312400"/>
            </a:xfrm>
            <a:custGeom>
              <a:rect b="b" l="l" r="r" t="t"/>
              <a:pathLst>
                <a:path extrusionOk="0" h="120000" w="120000">
                  <a:moveTo>
                    <a:pt x="117764" y="0"/>
                  </a:moveTo>
                  <a:cubicBezTo>
                    <a:pt x="2157" y="0"/>
                    <a:pt x="2157" y="0"/>
                    <a:pt x="2157" y="0"/>
                  </a:cubicBezTo>
                  <a:cubicBezTo>
                    <a:pt x="963" y="0"/>
                    <a:pt x="0" y="1618"/>
                    <a:pt x="0" y="3485"/>
                  </a:cubicBezTo>
                  <a:cubicBezTo>
                    <a:pt x="0" y="3485"/>
                    <a:pt x="0" y="118879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8008"/>
                    <a:pt x="119922" y="3485"/>
                    <a:pt x="119922" y="3485"/>
                  </a:cubicBezTo>
                  <a:cubicBezTo>
                    <a:pt x="119922" y="1618"/>
                    <a:pt x="118959" y="0"/>
                    <a:pt x="117764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5" name="Google Shape;525;p43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526" name="Google Shape;526;p43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9" name="Google Shape;529;p43"/>
          <p:cNvPicPr preferRelativeResize="0"/>
          <p:nvPr/>
        </p:nvPicPr>
        <p:blipFill rotWithShape="1">
          <a:blip r:embed="rId3">
            <a:alphaModFix/>
          </a:blip>
          <a:srcRect b="5970" l="0" r="0" t="0"/>
          <a:stretch/>
        </p:blipFill>
        <p:spPr>
          <a:xfrm>
            <a:off x="4340835" y="937500"/>
            <a:ext cx="4006896" cy="235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35" name="Google Shape;5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5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Justification</a:t>
            </a:r>
            <a:endParaRPr/>
          </a:p>
        </p:txBody>
      </p:sp>
      <p:sp>
        <p:nvSpPr>
          <p:cNvPr id="541" name="Google Shape;541;p45"/>
          <p:cNvSpPr txBox="1"/>
          <p:nvPr>
            <p:ph idx="1" type="body"/>
          </p:nvPr>
        </p:nvSpPr>
        <p:spPr>
          <a:xfrm>
            <a:off x="370475" y="1348400"/>
            <a:ext cx="788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Simple and effective algorithm</a:t>
            </a:r>
            <a:endParaRPr sz="2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2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Front end to enhance user experience</a:t>
            </a:r>
            <a:endParaRPr sz="2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Node JS and Express</a:t>
            </a:r>
            <a:endParaRPr sz="2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42" name="Google Shape;542;p45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543" name="Google Shape;543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 of Design &amp; Future Work</a:t>
            </a:r>
            <a:endParaRPr/>
          </a:p>
        </p:txBody>
      </p:sp>
      <p:grpSp>
        <p:nvGrpSpPr>
          <p:cNvPr id="551" name="Google Shape;551;p46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552" name="Google Shape;552;p46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6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46"/>
          <p:cNvSpPr txBox="1"/>
          <p:nvPr>
            <p:ph idx="1" type="body"/>
          </p:nvPr>
        </p:nvSpPr>
        <p:spPr>
          <a:xfrm>
            <a:off x="370475" y="1348400"/>
            <a:ext cx="788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Improve scanning algorithm</a:t>
            </a:r>
            <a:endParaRPr sz="2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Improve </a:t>
            </a: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tessellation</a:t>
            </a: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clipping</a:t>
            </a: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handling</a:t>
            </a:r>
            <a:endParaRPr sz="2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Improve </a:t>
            </a: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front end</a:t>
            </a:r>
            <a:r>
              <a:rPr lang="en" sz="2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canvas rendering by using third party library</a:t>
            </a:r>
            <a:endParaRPr sz="2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