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586" r:id="rId3"/>
    <p:sldId id="343" r:id="rId4"/>
    <p:sldId id="587" r:id="rId5"/>
    <p:sldId id="312" r:id="rId6"/>
    <p:sldId id="620" r:id="rId7"/>
    <p:sldId id="621" r:id="rId8"/>
    <p:sldId id="345" r:id="rId9"/>
    <p:sldId id="346" r:id="rId10"/>
    <p:sldId id="347" r:id="rId11"/>
    <p:sldId id="498" r:id="rId12"/>
    <p:sldId id="605" r:id="rId13"/>
    <p:sldId id="606" r:id="rId14"/>
    <p:sldId id="333" r:id="rId15"/>
    <p:sldId id="348" r:id="rId16"/>
    <p:sldId id="324" r:id="rId17"/>
    <p:sldId id="626" r:id="rId18"/>
    <p:sldId id="628" r:id="rId19"/>
    <p:sldId id="629" r:id="rId20"/>
    <p:sldId id="350" r:id="rId21"/>
    <p:sldId id="349" r:id="rId22"/>
    <p:sldId id="359" r:id="rId23"/>
    <p:sldId id="334" r:id="rId24"/>
    <p:sldId id="337" r:id="rId25"/>
    <p:sldId id="622" r:id="rId26"/>
    <p:sldId id="595" r:id="rId27"/>
    <p:sldId id="617" r:id="rId28"/>
    <p:sldId id="351" r:id="rId29"/>
    <p:sldId id="340" r:id="rId30"/>
    <p:sldId id="352" r:id="rId31"/>
    <p:sldId id="353" r:id="rId32"/>
    <p:sldId id="354" r:id="rId33"/>
    <p:sldId id="341" r:id="rId34"/>
    <p:sldId id="500" r:id="rId35"/>
    <p:sldId id="627" r:id="rId36"/>
    <p:sldId id="499" r:id="rId37"/>
    <p:sldId id="358" r:id="rId38"/>
    <p:sldId id="588" r:id="rId39"/>
    <p:sldId id="589" r:id="rId40"/>
    <p:sldId id="591" r:id="rId41"/>
    <p:sldId id="592" r:id="rId42"/>
    <p:sldId id="593" r:id="rId43"/>
    <p:sldId id="590" r:id="rId44"/>
    <p:sldId id="596" r:id="rId45"/>
    <p:sldId id="623" r:id="rId46"/>
    <p:sldId id="624" r:id="rId47"/>
    <p:sldId id="597" r:id="rId48"/>
    <p:sldId id="594" r:id="rId49"/>
    <p:sldId id="598" r:id="rId50"/>
    <p:sldId id="600" r:id="rId51"/>
    <p:sldId id="601" r:id="rId52"/>
    <p:sldId id="599" r:id="rId53"/>
    <p:sldId id="612" r:id="rId54"/>
    <p:sldId id="604" r:id="rId55"/>
    <p:sldId id="611" r:id="rId56"/>
    <p:sldId id="607" r:id="rId57"/>
    <p:sldId id="608" r:id="rId58"/>
    <p:sldId id="602" r:id="rId59"/>
    <p:sldId id="603" r:id="rId60"/>
    <p:sldId id="610" r:id="rId61"/>
    <p:sldId id="609" r:id="rId62"/>
    <p:sldId id="613" r:id="rId63"/>
    <p:sldId id="619" r:id="rId64"/>
    <p:sldId id="618" r:id="rId65"/>
    <p:sldId id="614" r:id="rId66"/>
    <p:sldId id="615" r:id="rId67"/>
    <p:sldId id="616" r:id="rId68"/>
    <p:sldId id="355" r:id="rId69"/>
    <p:sldId id="296" r:id="rId7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86484"/>
  </p:normalViewPr>
  <p:slideViewPr>
    <p:cSldViewPr snapToGrid="0" snapToObjects="1">
      <p:cViewPr varScale="1">
        <p:scale>
          <a:sx n="93" d="100"/>
          <a:sy n="93" d="100"/>
        </p:scale>
        <p:origin x="216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61C79-156A-F84C-BBB8-73936D3A7DAF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11D9F-4DFF-C841-8B4B-833128517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9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897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46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759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16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88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037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266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72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9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12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934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153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746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39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39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72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23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69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978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461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22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727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296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2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FA68-C97E-ED44-9138-9E113B03F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1EB7D-5C70-8847-8705-FE99BAF90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EE53-CC6E-3847-AB35-F428CB72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515-C3A7-EC42-A2D9-6406C0E60223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567BA-E9B5-7646-BCC2-3A8FA80D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CFB55-0131-BD4A-8FFA-55707787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1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77DE-87D9-8047-B6B1-B86CECF7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83D2-1E8A-E740-9819-07FDE3C4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C75F-A7E5-874A-A9E2-278A5070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37F46319-B0A6-E540-BA62-34FF6F86A239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A65F-1AAC-994C-9D7A-43CB9F41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D2BB-940F-E947-9630-52171596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FF2AABE-FC01-8D4F-B5BD-1FB1C036FF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533F-EFDF-784B-8035-E7F12FDD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0E1CA-75D8-4546-A11F-3F5D0A7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E328-F810-7C43-9A04-78DF0777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368-0A41-804A-A995-303611B2F4C3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DCA1-1A90-B643-875A-8196B563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35C3E-C27D-CC48-9448-223ADC3D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34E3D-6BB4-644C-AB88-9AD89E29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FB888-DDC8-FC46-BC10-B74D87B9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A1A8-7CB0-DF45-83AA-58650F970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CEFEA-3D3F-5C43-91CF-085BCF3B622D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2E79F-EE55-0B45-903F-7ADE711AE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A8C5-8C78-4740-A0AD-1B158A485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AABE-FC01-8D4F-B5BD-1FB1C036FF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0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BE8E-07DF-4C44-90E9-706A5027C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827" y="380814"/>
            <a:ext cx="9998795" cy="2944276"/>
          </a:xfrm>
        </p:spPr>
        <p:txBody>
          <a:bodyPr>
            <a:normAutofit/>
          </a:bodyPr>
          <a:lstStyle/>
          <a:p>
            <a:r>
              <a:rPr lang="en-AT" sz="8800" dirty="0">
                <a:latin typeface="+mn-lt"/>
                <a:cs typeface="Algerian" panose="020F0502020204030204" pitchFamily="34" charset="0"/>
              </a:rPr>
              <a:t>Model Validation and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FA6F5-F8CD-B746-86C7-8DC0A0C0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585" y="4296515"/>
            <a:ext cx="9829800" cy="1928437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AT" sz="6000" dirty="0">
                <a:ea typeface="+mj-ea"/>
              </a:rPr>
              <a:t>Alexander</a:t>
            </a:r>
            <a:r>
              <a:rPr lang="en-AT" sz="6000" dirty="0">
                <a:cs typeface="Vani" panose="020B0604020202020204" pitchFamily="34" charset="0"/>
              </a:rPr>
              <a:t> </a:t>
            </a:r>
            <a:r>
              <a:rPr lang="en-AT" sz="6000" dirty="0">
                <a:ea typeface="+mj-ea"/>
              </a:rPr>
              <a:t>Jung</a:t>
            </a:r>
          </a:p>
          <a:p>
            <a:pPr algn="l"/>
            <a:r>
              <a:rPr lang="en-AT" sz="6000" dirty="0">
                <a:ea typeface="+mj-ea"/>
              </a:rPr>
              <a:t>Assoc. Professor for Machine Learning</a:t>
            </a:r>
          </a:p>
          <a:p>
            <a:pPr algn="l"/>
            <a:r>
              <a:rPr lang="en-AT" sz="6000" dirty="0">
                <a:ea typeface="+mj-ea"/>
              </a:rPr>
              <a:t>Department of Computer Science</a:t>
            </a:r>
          </a:p>
          <a:p>
            <a:pPr algn="l"/>
            <a:r>
              <a:rPr lang="en-AT" sz="6000" dirty="0">
                <a:ea typeface="+mj-ea"/>
              </a:rPr>
              <a:t>Aalto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F52DC-A5F3-0F4E-BB2B-351648A5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273" y="6356350"/>
            <a:ext cx="5705901" cy="365125"/>
          </a:xfrm>
        </p:spPr>
        <p:txBody>
          <a:bodyPr/>
          <a:lstStyle/>
          <a:p>
            <a:r>
              <a:rPr lang="en-GB" sz="2400" dirty="0"/>
              <a:t>A. Jung, Model Validation and Selection</a:t>
            </a:r>
            <a:endParaRPr lang="en-AT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075C-F3A9-4F4D-B198-43D66BE1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z="2400" smtClean="0"/>
              <a:pPr/>
              <a:t>1</a:t>
            </a:fld>
            <a:endParaRPr lang="en-AT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154F-E74C-A3D7-EE4A-03CCE17B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010D-F55F-5C4B-BE2D-2FA544ABAF45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6D4860F-77B4-D242-9E69-2290C2BEA759}"/>
              </a:ext>
            </a:extLst>
          </p:cNvPr>
          <p:cNvSpPr/>
          <p:nvPr/>
        </p:nvSpPr>
        <p:spPr>
          <a:xfrm>
            <a:off x="590551" y="2057400"/>
            <a:ext cx="10515600" cy="30480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							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Model 2: degree 3 polyn.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4BD63-1047-F04D-95EC-8B6B632D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Nested Model	s – I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9B688C-20B2-9646-9B45-66EE62349A22}"/>
              </a:ext>
            </a:extLst>
          </p:cNvPr>
          <p:cNvSpPr/>
          <p:nvPr/>
        </p:nvSpPr>
        <p:spPr>
          <a:xfrm>
            <a:off x="590551" y="2655984"/>
            <a:ext cx="7208875" cy="154603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Model 1: linear predictors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915C8-DE02-0D71-A80E-BDF9F7C7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8CC6B-D244-F7BF-7C27-8B921D9B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10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37015-9A95-0607-9B63-485D4BDD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223-3AA1-3548-9708-3CCEB78EFD95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5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D58A-4B22-2E48-A3E4-0265DA00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/>
              <a:t>Math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0ABB82-25BF-0F4F-B32B-F7606C3314FB}"/>
                  </a:ext>
                </a:extLst>
              </p:cNvPr>
              <p:cNvSpPr txBox="1"/>
              <p:nvPr/>
            </p:nvSpPr>
            <p:spPr>
              <a:xfrm>
                <a:off x="1229222" y="1116210"/>
                <a:ext cx="7976799" cy="155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𝑠𝑜𝑚𝑒</m:t>
                          </m:r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0ABB82-25BF-0F4F-B32B-F7606C33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22" y="1116210"/>
                <a:ext cx="7976799" cy="1556260"/>
              </a:xfrm>
              <a:prstGeom prst="rect">
                <a:avLst/>
              </a:prstGeom>
              <a:blipFill>
                <a:blip r:embed="rId2"/>
                <a:stretch>
                  <a:fillRect l="-477" t="-116935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B6135F-B442-E947-AF7D-051B71987C1D}"/>
                  </a:ext>
                </a:extLst>
              </p:cNvPr>
              <p:cNvSpPr txBox="1"/>
              <p:nvPr/>
            </p:nvSpPr>
            <p:spPr>
              <a:xfrm>
                <a:off x="1242142" y="3562151"/>
                <a:ext cx="1178464" cy="641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lang="de-AT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AT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B6135F-B442-E947-AF7D-051B71987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142" y="3562151"/>
                <a:ext cx="1178464" cy="641201"/>
              </a:xfrm>
              <a:prstGeom prst="rect">
                <a:avLst/>
              </a:prstGeom>
              <a:blipFill>
                <a:blip r:embed="rId3"/>
                <a:stretch>
                  <a:fillRect l="-9574" t="-5769" r="-7447" b="-5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065DC92-FEC5-AE42-8E4E-21168ECADF92}"/>
              </a:ext>
            </a:extLst>
          </p:cNvPr>
          <p:cNvSpPr txBox="1"/>
          <p:nvPr/>
        </p:nvSpPr>
        <p:spPr>
          <a:xfrm>
            <a:off x="2420606" y="3555309"/>
            <a:ext cx="4336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 linear 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A49B3E-083D-D44B-B869-0917D1779166}"/>
                  </a:ext>
                </a:extLst>
              </p:cNvPr>
              <p:cNvSpPr txBox="1"/>
              <p:nvPr/>
            </p:nvSpPr>
            <p:spPr>
              <a:xfrm>
                <a:off x="1229222" y="4513453"/>
                <a:ext cx="1178464" cy="641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lang="de-AT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de-AT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A49B3E-083D-D44B-B869-0917D1779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22" y="4513453"/>
                <a:ext cx="1178464" cy="641201"/>
              </a:xfrm>
              <a:prstGeom prst="rect">
                <a:avLst/>
              </a:prstGeom>
              <a:blipFill>
                <a:blip r:embed="rId4"/>
                <a:stretch>
                  <a:fillRect l="-9574" t="-5769" r="-7447" b="-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27CB494-7B55-734A-BC87-8FC98D45C92E}"/>
              </a:ext>
            </a:extLst>
          </p:cNvPr>
          <p:cNvSpPr txBox="1"/>
          <p:nvPr/>
        </p:nvSpPr>
        <p:spPr>
          <a:xfrm>
            <a:off x="2420606" y="4487140"/>
            <a:ext cx="3997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 degree 3 polyn.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D64193-1A88-1349-8EE3-B621CF01CC80}"/>
                  </a:ext>
                </a:extLst>
              </p:cNvPr>
              <p:cNvSpPr txBox="1"/>
              <p:nvPr/>
            </p:nvSpPr>
            <p:spPr>
              <a:xfrm>
                <a:off x="1229222" y="5496555"/>
                <a:ext cx="7175490" cy="641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de-AT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de-AT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de-A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de-A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de-A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A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de-A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de-A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4000" dirty="0"/>
                  <a:t>…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D64193-1A88-1349-8EE3-B621CF01C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22" y="5496555"/>
                <a:ext cx="7175490" cy="641201"/>
              </a:xfrm>
              <a:prstGeom prst="rect">
                <a:avLst/>
              </a:prstGeom>
              <a:blipFill>
                <a:blip r:embed="rId5"/>
                <a:stretch>
                  <a:fillRect l="-2297" t="-17308" r="-2827" b="-4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0E31D-4039-10F5-3955-15F6632A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0B9DA-E343-7700-A1FB-19D9D51F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11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ED36F27-E6D0-BBD7-D476-5D99A1B0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5297-D311-2045-8BA1-68E67D55CB31}" type="datetime1">
              <a:rPr lang="en-US" smtClean="0"/>
              <a:t>6/27/23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7FAE12-EB20-9E6A-E233-A145A5B60787}"/>
                  </a:ext>
                </a:extLst>
              </p:cNvPr>
              <p:cNvSpPr txBox="1"/>
              <p:nvPr/>
            </p:nvSpPr>
            <p:spPr>
              <a:xfrm>
                <a:off x="1229222" y="2579049"/>
                <a:ext cx="1178464" cy="641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lang="de-AT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de-AT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7FAE12-EB20-9E6A-E233-A145A5B60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22" y="2579049"/>
                <a:ext cx="1178464" cy="641201"/>
              </a:xfrm>
              <a:prstGeom prst="rect">
                <a:avLst/>
              </a:prstGeom>
              <a:blipFill>
                <a:blip r:embed="rId6"/>
                <a:stretch>
                  <a:fillRect l="-9574" t="-5882" r="-7447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895BF77-3067-679A-E1B7-20C49DBE7F5F}"/>
              </a:ext>
            </a:extLst>
          </p:cNvPr>
          <p:cNvSpPr txBox="1"/>
          <p:nvPr/>
        </p:nvSpPr>
        <p:spPr>
          <a:xfrm>
            <a:off x="2407686" y="2614405"/>
            <a:ext cx="8269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 constant prediction (ignores feature)</a:t>
            </a:r>
          </a:p>
        </p:txBody>
      </p:sp>
    </p:spTree>
    <p:extLst>
      <p:ext uri="{BB962C8B-B14F-4D97-AF65-F5344CB8AC3E}">
        <p14:creationId xmlns:p14="http://schemas.microsoft.com/office/powerpoint/2010/main" val="157055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BD63-1047-F04D-95EC-8B6B632D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Nested Model	s - II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9B688C-20B2-9646-9B45-66EE62349A22}"/>
              </a:ext>
            </a:extLst>
          </p:cNvPr>
          <p:cNvSpPr/>
          <p:nvPr/>
        </p:nvSpPr>
        <p:spPr>
          <a:xfrm>
            <a:off x="1480181" y="2386204"/>
            <a:ext cx="7208875" cy="208559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ANN, 1 hidden layer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D4860F-77B4-D242-9E69-2290C2BEA759}"/>
              </a:ext>
            </a:extLst>
          </p:cNvPr>
          <p:cNvSpPr/>
          <p:nvPr/>
        </p:nvSpPr>
        <p:spPr>
          <a:xfrm>
            <a:off x="914399" y="1690688"/>
            <a:ext cx="9797419" cy="432911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							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ANN, 2 hidden layers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915C8-DE02-0D71-A80E-BDF9F7C7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8CC6B-D244-F7BF-7C27-8B921D9B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37015-9A95-0607-9B63-485D4BDD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4DA4-35EE-5546-831C-0B4BFCE85499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7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6D4860F-77B4-D242-9E69-2290C2BEA759}"/>
              </a:ext>
            </a:extLst>
          </p:cNvPr>
          <p:cNvSpPr/>
          <p:nvPr/>
        </p:nvSpPr>
        <p:spPr>
          <a:xfrm>
            <a:off x="628650" y="2058194"/>
            <a:ext cx="9391651" cy="366236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							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2 GD steps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4BD63-1047-F04D-95EC-8B6B632D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Nested Model	s - III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9B688C-20B2-9646-9B45-66EE62349A22}"/>
              </a:ext>
            </a:extLst>
          </p:cNvPr>
          <p:cNvSpPr/>
          <p:nvPr/>
        </p:nvSpPr>
        <p:spPr>
          <a:xfrm>
            <a:off x="628650" y="2753710"/>
            <a:ext cx="6501769" cy="208559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effective </a:t>
            </a:r>
            <a:r>
              <a:rPr lang="en-US" sz="3600" dirty="0" err="1">
                <a:solidFill>
                  <a:schemeClr val="tx1"/>
                </a:solidFill>
              </a:rPr>
              <a:t>hyp</a:t>
            </a:r>
            <a:r>
              <a:rPr lang="en-US" sz="3600" dirty="0">
                <a:solidFill>
                  <a:schemeClr val="tx1"/>
                </a:solidFill>
              </a:rPr>
              <a:t>. space @ 1 GD step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915C8-DE02-0D71-A80E-BDF9F7C7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8CC6B-D244-F7BF-7C27-8B921D9B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37015-9A95-0607-9B63-485D4BDD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568A-B388-C945-B1D0-F2A605BF3697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8F3528-9D60-0A47-F121-A7E0EFB57FB0}"/>
              </a:ext>
            </a:extLst>
          </p:cNvPr>
          <p:cNvSpPr/>
          <p:nvPr/>
        </p:nvSpPr>
        <p:spPr>
          <a:xfrm>
            <a:off x="628650" y="1422401"/>
            <a:ext cx="10934700" cy="4933949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							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3 GD steps</a:t>
            </a:r>
          </a:p>
        </p:txBody>
      </p:sp>
    </p:spTree>
    <p:extLst>
      <p:ext uri="{BB962C8B-B14F-4D97-AF65-F5344CB8AC3E}">
        <p14:creationId xmlns:p14="http://schemas.microsoft.com/office/powerpoint/2010/main" val="419933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E916-E4D6-4D4E-9FE6-76844DAD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Learn Linear Predictor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02016-7915-6240-AFA1-053DB3A06BB5}"/>
              </a:ext>
            </a:extLst>
          </p:cNvPr>
          <p:cNvSpPr txBox="1"/>
          <p:nvPr/>
        </p:nvSpPr>
        <p:spPr>
          <a:xfrm>
            <a:off x="4383358" y="5960380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6F9AA-928D-204A-A21C-64F6E63824E0}"/>
              </a:ext>
            </a:extLst>
          </p:cNvPr>
          <p:cNvCxnSpPr/>
          <p:nvPr/>
        </p:nvCxnSpPr>
        <p:spPr>
          <a:xfrm>
            <a:off x="982228" y="5854473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DB81-327D-3B49-B95F-8236008A6C14}"/>
              </a:ext>
            </a:extLst>
          </p:cNvPr>
          <p:cNvCxnSpPr/>
          <p:nvPr/>
        </p:nvCxnSpPr>
        <p:spPr>
          <a:xfrm flipV="1">
            <a:off x="1701209" y="2052195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21EE23-5196-214C-B8FE-F26CB64D7AB4}"/>
              </a:ext>
            </a:extLst>
          </p:cNvPr>
          <p:cNvSpPr txBox="1"/>
          <p:nvPr/>
        </p:nvSpPr>
        <p:spPr>
          <a:xfrm rot="16200000">
            <a:off x="273606" y="3691049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92980C-DE98-D841-A6C2-AFA4B8520E11}"/>
              </a:ext>
            </a:extLst>
          </p:cNvPr>
          <p:cNvSpPr/>
          <p:nvPr/>
        </p:nvSpPr>
        <p:spPr>
          <a:xfrm>
            <a:off x="3741152" y="430633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F0204D-9AE7-894B-8CA0-6A947D59485E}"/>
              </a:ext>
            </a:extLst>
          </p:cNvPr>
          <p:cNvSpPr/>
          <p:nvPr/>
        </p:nvSpPr>
        <p:spPr>
          <a:xfrm>
            <a:off x="5247652" y="3826312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1BD83C-BC50-1540-B45C-E57D4ECABD62}"/>
              </a:ext>
            </a:extLst>
          </p:cNvPr>
          <p:cNvSpPr/>
          <p:nvPr/>
        </p:nvSpPr>
        <p:spPr>
          <a:xfrm>
            <a:off x="7063254" y="1492554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1D0D0D-9F69-4544-A54B-3B21141EBF54}"/>
              </a:ext>
            </a:extLst>
          </p:cNvPr>
          <p:cNvSpPr/>
          <p:nvPr/>
        </p:nvSpPr>
        <p:spPr>
          <a:xfrm>
            <a:off x="7667420" y="2964459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6D471E-C937-A649-8B73-6829E0918E0A}"/>
              </a:ext>
            </a:extLst>
          </p:cNvPr>
          <p:cNvCxnSpPr/>
          <p:nvPr/>
        </p:nvCxnSpPr>
        <p:spPr>
          <a:xfrm flipV="1">
            <a:off x="687661" y="1492554"/>
            <a:ext cx="9179353" cy="4078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419B9C-5369-8F42-A513-9B13376399E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816276" y="2387600"/>
            <a:ext cx="0" cy="5768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/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blipFill>
                <a:blip r:embed="rId2"/>
                <a:stretch>
                  <a:fillRect l="-2679" t="-2564" r="-357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/>
              <p:nvPr/>
            </p:nvSpPr>
            <p:spPr>
              <a:xfrm>
                <a:off x="7816276" y="2382737"/>
                <a:ext cx="1911101" cy="573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AT" sz="3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AT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276" y="2382737"/>
                <a:ext cx="1911101" cy="573170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/>
              <p:nvPr/>
            </p:nvSpPr>
            <p:spPr>
              <a:xfrm>
                <a:off x="6096991" y="4267697"/>
                <a:ext cx="5404428" cy="143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training error</a:t>
                </a:r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AT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991" y="4267697"/>
                <a:ext cx="5404428" cy="1431610"/>
              </a:xfrm>
              <a:prstGeom prst="rect">
                <a:avLst/>
              </a:prstGeom>
              <a:blipFill>
                <a:blip r:embed="rId4"/>
                <a:stretch>
                  <a:fillRect l="-3521" t="-17699" b="-87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28E4C-1552-42BA-B808-AB3BD369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5DB37-BF18-48E8-C9B3-C78B7804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5BB22-FA70-0CF1-F661-1455C4F4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43D-CF0B-2548-AFBD-963C344A1576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E916-E4D6-4D4E-9FE6-76844DAD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Learn Degree 3 Polyn.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02016-7915-6240-AFA1-053DB3A06BB5}"/>
              </a:ext>
            </a:extLst>
          </p:cNvPr>
          <p:cNvSpPr txBox="1"/>
          <p:nvPr/>
        </p:nvSpPr>
        <p:spPr>
          <a:xfrm>
            <a:off x="4383358" y="5960380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6F9AA-928D-204A-A21C-64F6E63824E0}"/>
              </a:ext>
            </a:extLst>
          </p:cNvPr>
          <p:cNvCxnSpPr/>
          <p:nvPr/>
        </p:nvCxnSpPr>
        <p:spPr>
          <a:xfrm>
            <a:off x="982228" y="5854473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DB81-327D-3B49-B95F-8236008A6C14}"/>
              </a:ext>
            </a:extLst>
          </p:cNvPr>
          <p:cNvCxnSpPr/>
          <p:nvPr/>
        </p:nvCxnSpPr>
        <p:spPr>
          <a:xfrm flipV="1">
            <a:off x="1701209" y="2052195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21EE23-5196-214C-B8FE-F26CB64D7AB4}"/>
              </a:ext>
            </a:extLst>
          </p:cNvPr>
          <p:cNvSpPr txBox="1"/>
          <p:nvPr/>
        </p:nvSpPr>
        <p:spPr>
          <a:xfrm rot="16200000">
            <a:off x="273606" y="3691049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92980C-DE98-D841-A6C2-AFA4B8520E11}"/>
              </a:ext>
            </a:extLst>
          </p:cNvPr>
          <p:cNvSpPr/>
          <p:nvPr/>
        </p:nvSpPr>
        <p:spPr>
          <a:xfrm>
            <a:off x="3741152" y="430633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F0204D-9AE7-894B-8CA0-6A947D59485E}"/>
              </a:ext>
            </a:extLst>
          </p:cNvPr>
          <p:cNvSpPr/>
          <p:nvPr/>
        </p:nvSpPr>
        <p:spPr>
          <a:xfrm>
            <a:off x="5247652" y="3826312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1BD83C-BC50-1540-B45C-E57D4ECABD62}"/>
              </a:ext>
            </a:extLst>
          </p:cNvPr>
          <p:cNvSpPr/>
          <p:nvPr/>
        </p:nvSpPr>
        <p:spPr>
          <a:xfrm>
            <a:off x="7063254" y="1492554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1D0D0D-9F69-4544-A54B-3B21141EBF54}"/>
              </a:ext>
            </a:extLst>
          </p:cNvPr>
          <p:cNvSpPr/>
          <p:nvPr/>
        </p:nvSpPr>
        <p:spPr>
          <a:xfrm>
            <a:off x="7667420" y="2964459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419B9C-5369-8F42-A513-9B13376399E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816276" y="2650340"/>
            <a:ext cx="0" cy="3141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/>
              <p:nvPr/>
            </p:nvSpPr>
            <p:spPr>
              <a:xfrm>
                <a:off x="6561286" y="3310776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286" y="3310776"/>
                <a:ext cx="1403846" cy="480837"/>
              </a:xfrm>
              <a:prstGeom prst="rect">
                <a:avLst/>
              </a:prstGeom>
              <a:blipFill>
                <a:blip r:embed="rId2"/>
                <a:stretch>
                  <a:fillRect l="-2703" t="-2564" r="-4505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/>
              <p:nvPr/>
            </p:nvSpPr>
            <p:spPr>
              <a:xfrm>
                <a:off x="8153138" y="2425342"/>
                <a:ext cx="1911101" cy="573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AT" sz="3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AT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38" y="2425342"/>
                <a:ext cx="1911101" cy="573170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/>
              <p:nvPr/>
            </p:nvSpPr>
            <p:spPr>
              <a:xfrm>
                <a:off x="6096991" y="4267697"/>
                <a:ext cx="5404428" cy="143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training error</a:t>
                </a:r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AT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991" y="4267697"/>
                <a:ext cx="5404428" cy="1431610"/>
              </a:xfrm>
              <a:prstGeom prst="rect">
                <a:avLst/>
              </a:prstGeom>
              <a:blipFill>
                <a:blip r:embed="rId4"/>
                <a:stretch>
                  <a:fillRect l="-3521" t="-17699" b="-87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0E099BCC-EFB8-6842-B0BB-7ACBD943DA48}"/>
              </a:ext>
            </a:extLst>
          </p:cNvPr>
          <p:cNvSpPr/>
          <p:nvPr/>
        </p:nvSpPr>
        <p:spPr>
          <a:xfrm>
            <a:off x="3741152" y="1438195"/>
            <a:ext cx="4411986" cy="3902057"/>
          </a:xfrm>
          <a:custGeom>
            <a:avLst/>
            <a:gdLst>
              <a:gd name="connsiteX0" fmla="*/ 0 w 3359888"/>
              <a:gd name="connsiteY0" fmla="*/ 2112371 h 3491235"/>
              <a:gd name="connsiteX1" fmla="*/ 701749 w 3359888"/>
              <a:gd name="connsiteY1" fmla="*/ 3409543 h 3491235"/>
              <a:gd name="connsiteX2" fmla="*/ 2360428 w 3359888"/>
              <a:gd name="connsiteY2" fmla="*/ 28390 h 3491235"/>
              <a:gd name="connsiteX3" fmla="*/ 3359888 w 3359888"/>
              <a:gd name="connsiteY3" fmla="*/ 2069841 h 349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9888" h="3491235">
                <a:moveTo>
                  <a:pt x="0" y="2112371"/>
                </a:moveTo>
                <a:cubicBezTo>
                  <a:pt x="154172" y="2934622"/>
                  <a:pt x="308344" y="3756873"/>
                  <a:pt x="701749" y="3409543"/>
                </a:cubicBezTo>
                <a:cubicBezTo>
                  <a:pt x="1095154" y="3062213"/>
                  <a:pt x="1917405" y="251674"/>
                  <a:pt x="2360428" y="28390"/>
                </a:cubicBezTo>
                <a:cubicBezTo>
                  <a:pt x="2803451" y="-194894"/>
                  <a:pt x="3081669" y="937473"/>
                  <a:pt x="3359888" y="2069841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36B31-E2E9-DB48-9FB2-6974DE63C303}"/>
              </a:ext>
            </a:extLst>
          </p:cNvPr>
          <p:cNvCxnSpPr>
            <a:cxnSpLocks/>
          </p:cNvCxnSpPr>
          <p:nvPr/>
        </p:nvCxnSpPr>
        <p:spPr>
          <a:xfrm flipV="1">
            <a:off x="7816276" y="2807399"/>
            <a:ext cx="483174" cy="69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6BC93-08C5-7C62-2662-64A1A9A0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221B5-6A83-D0D7-1F59-1AF8FFF2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69AA6-F23B-7048-1646-CE479CEF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61AB-163F-E045-AE33-7CCD06D9D00F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1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9B54-4F0F-8047-B85A-4263353E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Training Errors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E4B2D-EA9B-004F-A1AD-D8C0CE7CCC44}"/>
              </a:ext>
            </a:extLst>
          </p:cNvPr>
          <p:cNvSpPr/>
          <p:nvPr/>
        </p:nvSpPr>
        <p:spPr>
          <a:xfrm>
            <a:off x="1966791" y="1621465"/>
            <a:ext cx="1233377" cy="299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C3340-348E-0B4B-89AE-12D66AC46EB0}"/>
              </a:ext>
            </a:extLst>
          </p:cNvPr>
          <p:cNvSpPr/>
          <p:nvPr/>
        </p:nvSpPr>
        <p:spPr>
          <a:xfrm>
            <a:off x="7470178" y="4066954"/>
            <a:ext cx="1080978" cy="54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94EC6D-D971-A24D-841A-9B011F47E71F}"/>
              </a:ext>
            </a:extLst>
          </p:cNvPr>
          <p:cNvSpPr txBox="1"/>
          <p:nvPr/>
        </p:nvSpPr>
        <p:spPr>
          <a:xfrm>
            <a:off x="1240092" y="5017023"/>
            <a:ext cx="35913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1 </a:t>
            </a:r>
          </a:p>
          <a:p>
            <a:r>
              <a:rPr lang="en-US" sz="4000" dirty="0"/>
              <a:t>linear predictors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8A393A-22A0-754A-A645-BDCE14489D06}"/>
              </a:ext>
            </a:extLst>
          </p:cNvPr>
          <p:cNvSpPr txBox="1"/>
          <p:nvPr/>
        </p:nvSpPr>
        <p:spPr>
          <a:xfrm>
            <a:off x="6995116" y="5017023"/>
            <a:ext cx="35282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2: </a:t>
            </a:r>
          </a:p>
          <a:p>
            <a:r>
              <a:rPr lang="en-US" sz="4000" dirty="0"/>
              <a:t>degree 3 polyn.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9DB69-F463-9219-92B2-02AA963D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F960F-BF2D-1264-D32D-E628F7FE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BE69A-4D9F-5385-862E-EAD1FD0D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E870-392F-2A42-AC37-9C60E501A6A0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8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F5BA-DA8E-9047-874D-7D3F699C4035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853" y="420687"/>
            <a:ext cx="111252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Train Error vs. Degree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994E4F-87F0-479A-99AF-1E9A42CA0C92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F0C4FF-EC51-C77A-C2E6-405F1B02CECB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0D6137-889D-7A71-83EF-E3C551E3AB87}"/>
              </a:ext>
            </a:extLst>
          </p:cNvPr>
          <p:cNvSpPr txBox="1"/>
          <p:nvPr/>
        </p:nvSpPr>
        <p:spPr>
          <a:xfrm>
            <a:off x="8489204" y="5423492"/>
            <a:ext cx="35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/>
              <a:t>polyn</a:t>
            </a:r>
            <a:r>
              <a:rPr lang="en-GB" sz="3600" dirty="0"/>
              <a:t>. degree 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CBCF5-E81B-83F3-5097-DAD7EA1260BC}"/>
              </a:ext>
            </a:extLst>
          </p:cNvPr>
          <p:cNvCxnSpPr>
            <a:cxnSpLocks/>
          </p:cNvCxnSpPr>
          <p:nvPr/>
        </p:nvCxnSpPr>
        <p:spPr>
          <a:xfrm>
            <a:off x="3685954" y="5207158"/>
            <a:ext cx="584995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9C1A96-47EA-C976-6957-A010653CE35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618509"/>
            <a:ext cx="2847754" cy="25886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4A135E-D3F2-FEFE-935D-5F9ABC8D8C01}"/>
              </a:ext>
            </a:extLst>
          </p:cNvPr>
          <p:cNvSpPr txBox="1"/>
          <p:nvPr/>
        </p:nvSpPr>
        <p:spPr>
          <a:xfrm>
            <a:off x="1762378" y="3107923"/>
            <a:ext cx="8667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average loss on train set obtained for optimal poly. </a:t>
            </a:r>
            <a:r>
              <a:rPr lang="en-GB" sz="2800" dirty="0" err="1"/>
              <a:t>coeffs</a:t>
            </a:r>
            <a:r>
              <a:rPr lang="en-GB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0096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79C6-D6B3-5E4C-B51C-FEA686CBB4DE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21" y="420687"/>
            <a:ext cx="11897508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Train Error vs. ANN Layers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994E4F-87F0-479A-99AF-1E9A42CA0C92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F0C4FF-EC51-C77A-C2E6-405F1B02CECB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0D6137-889D-7A71-83EF-E3C551E3AB87}"/>
              </a:ext>
            </a:extLst>
          </p:cNvPr>
          <p:cNvSpPr txBox="1"/>
          <p:nvPr/>
        </p:nvSpPr>
        <p:spPr>
          <a:xfrm>
            <a:off x="8489204" y="5423492"/>
            <a:ext cx="35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# hidden layers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CBCF5-E81B-83F3-5097-DAD7EA1260BC}"/>
              </a:ext>
            </a:extLst>
          </p:cNvPr>
          <p:cNvCxnSpPr>
            <a:cxnSpLocks/>
          </p:cNvCxnSpPr>
          <p:nvPr/>
        </p:nvCxnSpPr>
        <p:spPr>
          <a:xfrm>
            <a:off x="3685954" y="5207158"/>
            <a:ext cx="584995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9C1A96-47EA-C976-6957-A010653CE35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618509"/>
            <a:ext cx="2847754" cy="25886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4A135E-D3F2-FEFE-935D-5F9ABC8D8C01}"/>
              </a:ext>
            </a:extLst>
          </p:cNvPr>
          <p:cNvSpPr txBox="1"/>
          <p:nvPr/>
        </p:nvSpPr>
        <p:spPr>
          <a:xfrm>
            <a:off x="1762378" y="3107923"/>
            <a:ext cx="9366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average loss on train set obtained for optimal network weights </a:t>
            </a:r>
          </a:p>
        </p:txBody>
      </p:sp>
    </p:spTree>
    <p:extLst>
      <p:ext uri="{BB962C8B-B14F-4D97-AF65-F5344CB8AC3E}">
        <p14:creationId xmlns:p14="http://schemas.microsoft.com/office/powerpoint/2010/main" val="356047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1EBA-AA6A-5A49-A00B-43B75F130DED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21" y="420687"/>
            <a:ext cx="11897508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Train Error vs. Gradient Steps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994E4F-87F0-479A-99AF-1E9A42CA0C92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F0C4FF-EC51-C77A-C2E6-405F1B02CECB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0D6137-889D-7A71-83EF-E3C551E3AB87}"/>
              </a:ext>
            </a:extLst>
          </p:cNvPr>
          <p:cNvSpPr txBox="1"/>
          <p:nvPr/>
        </p:nvSpPr>
        <p:spPr>
          <a:xfrm>
            <a:off x="8489204" y="5423492"/>
            <a:ext cx="35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# gradient steps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CBCF5-E81B-83F3-5097-DAD7EA1260BC}"/>
              </a:ext>
            </a:extLst>
          </p:cNvPr>
          <p:cNvCxnSpPr>
            <a:cxnSpLocks/>
          </p:cNvCxnSpPr>
          <p:nvPr/>
        </p:nvCxnSpPr>
        <p:spPr>
          <a:xfrm>
            <a:off x="3685954" y="5207158"/>
            <a:ext cx="584995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9C1A96-47EA-C976-6957-A010653CE35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618509"/>
            <a:ext cx="2847754" cy="25886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4A135E-D3F2-FEFE-935D-5F9ABC8D8C01}"/>
              </a:ext>
            </a:extLst>
          </p:cNvPr>
          <p:cNvSpPr txBox="1"/>
          <p:nvPr/>
        </p:nvSpPr>
        <p:spPr>
          <a:xfrm>
            <a:off x="1733907" y="2953484"/>
            <a:ext cx="3694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average loss on train set</a:t>
            </a:r>
          </a:p>
        </p:txBody>
      </p:sp>
    </p:spTree>
    <p:extLst>
      <p:ext uri="{BB962C8B-B14F-4D97-AF65-F5344CB8AC3E}">
        <p14:creationId xmlns:p14="http://schemas.microsoft.com/office/powerpoint/2010/main" val="78894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45550"/>
            <a:ext cx="10515600" cy="1325563"/>
          </a:xfrm>
        </p:spPr>
        <p:txBody>
          <a:bodyPr>
            <a:normAutofit/>
          </a:bodyPr>
          <a:lstStyle/>
          <a:p>
            <a:r>
              <a:rPr lang="en-AT" sz="6000" b="1" dirty="0"/>
              <a:t>Reading.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35B9-79FE-E042-9603-AC992880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19" y="1310833"/>
            <a:ext cx="6463066" cy="79092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T" sz="3200" dirty="0"/>
              <a:t>Ch. 6 of https://mlbook.cs.aalto.fi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Jung, Model Validation and Selection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2</a:t>
            </a:fld>
            <a:endParaRPr lang="en-AT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38D7B2-E5EF-521A-83FB-D6655487F0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9235" y="403977"/>
            <a:ext cx="3890001" cy="3001563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257DFDC-71BF-018D-30D5-615B014E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1B97-A5B0-CF49-8BF3-C5E95C9BC992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0AD72-C0AC-9928-C8B4-E1F50FE1FA4D}"/>
              </a:ext>
            </a:extLst>
          </p:cNvPr>
          <p:cNvSpPr txBox="1"/>
          <p:nvPr/>
        </p:nvSpPr>
        <p:spPr>
          <a:xfrm>
            <a:off x="285797" y="5659371"/>
            <a:ext cx="8894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https://scikit-</a:t>
            </a:r>
            <a:r>
              <a:rPr lang="en-GB" sz="3200" dirty="0" err="1"/>
              <a:t>learn.org</a:t>
            </a:r>
            <a:r>
              <a:rPr lang="en-GB" sz="3200" dirty="0"/>
              <a:t>/stable/</a:t>
            </a:r>
            <a:r>
              <a:rPr lang="en-GB" sz="3200" dirty="0" err="1"/>
              <a:t>model_selection.html</a:t>
            </a:r>
            <a:endParaRPr lang="en-GB" sz="3200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F3BAA98F-5E6F-AEBA-161A-3212AC155E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4670" y="3604220"/>
            <a:ext cx="10677099" cy="16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51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E916-E4D6-4D4E-9FE6-76844DAD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Overfitting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02016-7915-6240-AFA1-053DB3A06BB5}"/>
              </a:ext>
            </a:extLst>
          </p:cNvPr>
          <p:cNvSpPr txBox="1"/>
          <p:nvPr/>
        </p:nvSpPr>
        <p:spPr>
          <a:xfrm>
            <a:off x="4383358" y="5960380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6F9AA-928D-204A-A21C-64F6E63824E0}"/>
              </a:ext>
            </a:extLst>
          </p:cNvPr>
          <p:cNvCxnSpPr/>
          <p:nvPr/>
        </p:nvCxnSpPr>
        <p:spPr>
          <a:xfrm>
            <a:off x="982228" y="5854473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DB81-327D-3B49-B95F-8236008A6C14}"/>
              </a:ext>
            </a:extLst>
          </p:cNvPr>
          <p:cNvCxnSpPr/>
          <p:nvPr/>
        </p:nvCxnSpPr>
        <p:spPr>
          <a:xfrm flipV="1">
            <a:off x="1701209" y="2052195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21EE23-5196-214C-B8FE-F26CB64D7AB4}"/>
              </a:ext>
            </a:extLst>
          </p:cNvPr>
          <p:cNvSpPr txBox="1"/>
          <p:nvPr/>
        </p:nvSpPr>
        <p:spPr>
          <a:xfrm rot="16200000">
            <a:off x="273606" y="3691049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92980C-DE98-D841-A6C2-AFA4B8520E11}"/>
              </a:ext>
            </a:extLst>
          </p:cNvPr>
          <p:cNvSpPr/>
          <p:nvPr/>
        </p:nvSpPr>
        <p:spPr>
          <a:xfrm>
            <a:off x="3741152" y="430633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F0204D-9AE7-894B-8CA0-6A947D59485E}"/>
              </a:ext>
            </a:extLst>
          </p:cNvPr>
          <p:cNvSpPr/>
          <p:nvPr/>
        </p:nvSpPr>
        <p:spPr>
          <a:xfrm>
            <a:off x="5247652" y="3826312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1BD83C-BC50-1540-B45C-E57D4ECABD62}"/>
              </a:ext>
            </a:extLst>
          </p:cNvPr>
          <p:cNvSpPr/>
          <p:nvPr/>
        </p:nvSpPr>
        <p:spPr>
          <a:xfrm>
            <a:off x="7063254" y="1492554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1D0D0D-9F69-4544-A54B-3B21141EBF54}"/>
              </a:ext>
            </a:extLst>
          </p:cNvPr>
          <p:cNvSpPr/>
          <p:nvPr/>
        </p:nvSpPr>
        <p:spPr>
          <a:xfrm>
            <a:off x="7667420" y="2964459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419B9C-5369-8F42-A513-9B13376399E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816276" y="2650340"/>
            <a:ext cx="0" cy="3141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/>
              <p:nvPr/>
            </p:nvSpPr>
            <p:spPr>
              <a:xfrm>
                <a:off x="6561286" y="3310776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286" y="3310776"/>
                <a:ext cx="1403846" cy="480837"/>
              </a:xfrm>
              <a:prstGeom prst="rect">
                <a:avLst/>
              </a:prstGeom>
              <a:blipFill>
                <a:blip r:embed="rId2"/>
                <a:stretch>
                  <a:fillRect l="-2703" t="-2564" r="-4505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/>
              <p:nvPr/>
            </p:nvSpPr>
            <p:spPr>
              <a:xfrm>
                <a:off x="8153138" y="2425342"/>
                <a:ext cx="1911101" cy="573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AT" sz="3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AT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38" y="2425342"/>
                <a:ext cx="1911101" cy="573170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/>
              <p:nvPr/>
            </p:nvSpPr>
            <p:spPr>
              <a:xfrm>
                <a:off x="6096991" y="4267697"/>
                <a:ext cx="5404428" cy="143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training error</a:t>
                </a:r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AT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991" y="4267697"/>
                <a:ext cx="5404428" cy="1431610"/>
              </a:xfrm>
              <a:prstGeom prst="rect">
                <a:avLst/>
              </a:prstGeom>
              <a:blipFill>
                <a:blip r:embed="rId4"/>
                <a:stretch>
                  <a:fillRect l="-3521" t="-17699" b="-87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0E099BCC-EFB8-6842-B0BB-7ACBD943DA48}"/>
              </a:ext>
            </a:extLst>
          </p:cNvPr>
          <p:cNvSpPr/>
          <p:nvPr/>
        </p:nvSpPr>
        <p:spPr>
          <a:xfrm>
            <a:off x="3741152" y="1438195"/>
            <a:ext cx="4411986" cy="3902057"/>
          </a:xfrm>
          <a:custGeom>
            <a:avLst/>
            <a:gdLst>
              <a:gd name="connsiteX0" fmla="*/ 0 w 3359888"/>
              <a:gd name="connsiteY0" fmla="*/ 2112371 h 3491235"/>
              <a:gd name="connsiteX1" fmla="*/ 701749 w 3359888"/>
              <a:gd name="connsiteY1" fmla="*/ 3409543 h 3491235"/>
              <a:gd name="connsiteX2" fmla="*/ 2360428 w 3359888"/>
              <a:gd name="connsiteY2" fmla="*/ 28390 h 3491235"/>
              <a:gd name="connsiteX3" fmla="*/ 3359888 w 3359888"/>
              <a:gd name="connsiteY3" fmla="*/ 2069841 h 349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9888" h="3491235">
                <a:moveTo>
                  <a:pt x="0" y="2112371"/>
                </a:moveTo>
                <a:cubicBezTo>
                  <a:pt x="154172" y="2934622"/>
                  <a:pt x="308344" y="3756873"/>
                  <a:pt x="701749" y="3409543"/>
                </a:cubicBezTo>
                <a:cubicBezTo>
                  <a:pt x="1095154" y="3062213"/>
                  <a:pt x="1917405" y="251674"/>
                  <a:pt x="2360428" y="28390"/>
                </a:cubicBezTo>
                <a:cubicBezTo>
                  <a:pt x="2803451" y="-194894"/>
                  <a:pt x="3081669" y="937473"/>
                  <a:pt x="3359888" y="2069841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36B31-E2E9-DB48-9FB2-6974DE63C303}"/>
              </a:ext>
            </a:extLst>
          </p:cNvPr>
          <p:cNvCxnSpPr>
            <a:cxnSpLocks/>
          </p:cNvCxnSpPr>
          <p:nvPr/>
        </p:nvCxnSpPr>
        <p:spPr>
          <a:xfrm flipV="1">
            <a:off x="7816276" y="2807399"/>
            <a:ext cx="483174" cy="69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5-point Star 2">
            <a:extLst>
              <a:ext uri="{FF2B5EF4-FFF2-40B4-BE49-F238E27FC236}">
                <a16:creationId xmlns:a16="http://schemas.microsoft.com/office/drawing/2014/main" id="{86B5F579-33EE-DE43-A34C-4807C62ABFB3}"/>
              </a:ext>
            </a:extLst>
          </p:cNvPr>
          <p:cNvSpPr/>
          <p:nvPr/>
        </p:nvSpPr>
        <p:spPr>
          <a:xfrm>
            <a:off x="2621056" y="4665947"/>
            <a:ext cx="680484" cy="595679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8C9D7-6445-6748-9156-D2D266E6FB5B}"/>
              </a:ext>
            </a:extLst>
          </p:cNvPr>
          <p:cNvSpPr txBox="1"/>
          <p:nvPr/>
        </p:nvSpPr>
        <p:spPr>
          <a:xfrm>
            <a:off x="1773077" y="5226394"/>
            <a:ext cx="2961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“new” datapoint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93DF1F-B5F8-3A4F-85B7-E77907D3B1D8}"/>
              </a:ext>
            </a:extLst>
          </p:cNvPr>
          <p:cNvCxnSpPr>
            <a:cxnSpLocks/>
          </p:cNvCxnSpPr>
          <p:nvPr/>
        </p:nvCxnSpPr>
        <p:spPr>
          <a:xfrm flipH="1" flipV="1">
            <a:off x="2870792" y="2"/>
            <a:ext cx="870360" cy="379161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D6BB-685D-90BA-81D0-E2E2266B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8F9178-542E-3D47-E644-A001100E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20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5215519-1B21-86D1-B3DF-B0E097C3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36DE-C405-AC4C-BE3E-66F25995F75D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89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153A-376E-E94F-9DC1-304979DE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92" y="1858150"/>
            <a:ext cx="11538098" cy="241145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100" dirty="0"/>
              <a:t>small training error does not imply good performance on new data points!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859571-32D4-4C8F-F503-7362C98A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7DBB1-7F52-6C4A-C5F0-1625A4FC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BD5ED-14F7-6AD0-52D7-A9CABC8D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6C1C-3349-864C-A46C-6A0EB8CA4AD7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6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153A-376E-E94F-9DC1-304979DE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35" y="1598504"/>
            <a:ext cx="10100930" cy="324994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600" dirty="0"/>
              <a:t>small training error merely indicates that training algorithm has been implemented correctly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0F5F7F-796F-FFB2-EA48-96CD2EEE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7CB28-99AC-E94C-97C5-9058B5C4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AB2D2-14B1-7A23-BC3F-1DB76EBB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418-9DC0-F44D-8D5D-DAEB8E3BDE26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0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5B6C-41B9-AF4B-A790-3A001BB7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A Case in Point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0FF8C-E3F5-B345-BAB9-09D826BE0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800" dirty="0"/>
                  <a:t>we can perfectly fit (almost) any </a:t>
                </a:r>
                <a:r>
                  <a:rPr lang="en-US" sz="4800" dirty="0">
                    <a:solidFill>
                      <a:srgbClr val="FF0000"/>
                    </a:solidFill>
                  </a:rPr>
                  <a:t>m data points </a:t>
                </a:r>
                <a:r>
                  <a:rPr lang="en-US" sz="4800" dirty="0"/>
                  <a:t>using polynomials of </a:t>
                </a:r>
                <a:r>
                  <a:rPr lang="en-US" sz="4800" dirty="0">
                    <a:solidFill>
                      <a:srgbClr val="FF0000"/>
                    </a:solidFill>
                  </a:rPr>
                  <a:t>degree n</a:t>
                </a:r>
                <a:r>
                  <a:rPr lang="en-US" sz="4800" dirty="0"/>
                  <a:t> as soon as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sz="8000" dirty="0">
                    <a:solidFill>
                      <a:srgbClr val="FF0000"/>
                    </a:solidFill>
                  </a:rPr>
                  <a:t>n </a:t>
                </a:r>
                <a14:m>
                  <m:oMath xmlns:m="http://schemas.openxmlformats.org/officeDocument/2006/math">
                    <m:r>
                      <a:rPr lang="en-US" sz="8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8000" dirty="0">
                    <a:solidFill>
                      <a:srgbClr val="FF0000"/>
                    </a:solidFill>
                  </a:rPr>
                  <a:t> m-1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0FF8C-E3F5-B345-BAB9-09D826BE0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54" t="-4942" b="-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AAD65-FA99-9F8E-03BE-F0AF6ADB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65FE4-D32D-2657-C6ED-D0794409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EAC183-558B-B7B6-03DE-D5E6E736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C32F-FB27-DA44-9F26-0C12158735E0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7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099C13-C45A-DE4F-90C5-43128506A673}"/>
              </a:ext>
            </a:extLst>
          </p:cNvPr>
          <p:cNvCxnSpPr/>
          <p:nvPr/>
        </p:nvCxnSpPr>
        <p:spPr>
          <a:xfrm>
            <a:off x="1084521" y="5401340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ABD466-F826-E340-A8DD-CC4907848E05}"/>
              </a:ext>
            </a:extLst>
          </p:cNvPr>
          <p:cNvCxnSpPr/>
          <p:nvPr/>
        </p:nvCxnSpPr>
        <p:spPr>
          <a:xfrm flipV="1">
            <a:off x="1701209" y="1690688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0601E5-0965-9346-AE3D-7868F9E64BF4}"/>
              </a:ext>
            </a:extLst>
          </p:cNvPr>
          <p:cNvSpPr txBox="1"/>
          <p:nvPr/>
        </p:nvSpPr>
        <p:spPr>
          <a:xfrm>
            <a:off x="10699995" y="5183375"/>
            <a:ext cx="428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B9F0E-8E41-0545-B41D-184B4EE8A1CF}"/>
              </a:ext>
            </a:extLst>
          </p:cNvPr>
          <p:cNvSpPr txBox="1"/>
          <p:nvPr/>
        </p:nvSpPr>
        <p:spPr>
          <a:xfrm flipH="1">
            <a:off x="959645" y="1629240"/>
            <a:ext cx="37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BD628F-3102-CD40-AEF9-11C058A78B44}"/>
              </a:ext>
            </a:extLst>
          </p:cNvPr>
          <p:cNvSpPr/>
          <p:nvPr/>
        </p:nvSpPr>
        <p:spPr>
          <a:xfrm>
            <a:off x="3428482" y="2045439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7DE320-FF7F-8641-AB90-B7039BE8528A}"/>
              </a:ext>
            </a:extLst>
          </p:cNvPr>
          <p:cNvSpPr/>
          <p:nvPr/>
        </p:nvSpPr>
        <p:spPr>
          <a:xfrm>
            <a:off x="5319883" y="3957334"/>
            <a:ext cx="297712" cy="329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140A6A-F70C-A946-B8AE-84FE5DF5B76A}"/>
              </a:ext>
            </a:extLst>
          </p:cNvPr>
          <p:cNvSpPr/>
          <p:nvPr/>
        </p:nvSpPr>
        <p:spPr>
          <a:xfrm>
            <a:off x="7020061" y="1828884"/>
            <a:ext cx="297712" cy="3296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F4A755-1804-5A43-999E-8A794115B520}"/>
              </a:ext>
            </a:extLst>
          </p:cNvPr>
          <p:cNvSpPr/>
          <p:nvPr/>
        </p:nvSpPr>
        <p:spPr>
          <a:xfrm rot="19420786">
            <a:off x="8377811" y="3495427"/>
            <a:ext cx="297712" cy="3296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401C3-D29C-EE4F-B49A-D17177115BD8}"/>
              </a:ext>
            </a:extLst>
          </p:cNvPr>
          <p:cNvCxnSpPr>
            <a:cxnSpLocks/>
          </p:cNvCxnSpPr>
          <p:nvPr/>
        </p:nvCxnSpPr>
        <p:spPr>
          <a:xfrm flipV="1">
            <a:off x="589032" y="1707621"/>
            <a:ext cx="3664313" cy="255535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A05448-C2B9-D643-9137-BA00A4548C44}"/>
              </a:ext>
            </a:extLst>
          </p:cNvPr>
          <p:cNvCxnSpPr>
            <a:cxnSpLocks/>
          </p:cNvCxnSpPr>
          <p:nvPr/>
        </p:nvCxnSpPr>
        <p:spPr>
          <a:xfrm>
            <a:off x="1367890" y="3631767"/>
            <a:ext cx="5521036" cy="709594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4A68EA-139B-3041-A352-6E98B0710684}"/>
              </a:ext>
            </a:extLst>
          </p:cNvPr>
          <p:cNvCxnSpPr>
            <a:cxnSpLocks/>
          </p:cNvCxnSpPr>
          <p:nvPr/>
        </p:nvCxnSpPr>
        <p:spPr>
          <a:xfrm flipH="1">
            <a:off x="743630" y="1540147"/>
            <a:ext cx="7634181" cy="3069682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13DA9E-161E-A649-84B8-F2F9116F21F0}"/>
              </a:ext>
            </a:extLst>
          </p:cNvPr>
          <p:cNvCxnSpPr>
            <a:cxnSpLocks/>
          </p:cNvCxnSpPr>
          <p:nvPr/>
        </p:nvCxnSpPr>
        <p:spPr>
          <a:xfrm flipH="1" flipV="1">
            <a:off x="5468739" y="985816"/>
            <a:ext cx="3793795" cy="3277164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6601FAB-E964-A34C-AC5B-5C3F025F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05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m=2, n=1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8BB7A3-3C81-4D49-B4CA-B2466089EC1C}"/>
              </a:ext>
            </a:extLst>
          </p:cNvPr>
          <p:cNvSpPr/>
          <p:nvPr/>
        </p:nvSpPr>
        <p:spPr>
          <a:xfrm>
            <a:off x="2166957" y="2916517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3E2F28-CBE9-5C43-B85E-8E55FC6CDC39}"/>
              </a:ext>
            </a:extLst>
          </p:cNvPr>
          <p:cNvSpPr/>
          <p:nvPr/>
        </p:nvSpPr>
        <p:spPr>
          <a:xfrm>
            <a:off x="5632833" y="2430545"/>
            <a:ext cx="297712" cy="3296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08D005-ACA4-4A4F-9062-FAFA593F6559}"/>
              </a:ext>
            </a:extLst>
          </p:cNvPr>
          <p:cNvSpPr/>
          <p:nvPr/>
        </p:nvSpPr>
        <p:spPr>
          <a:xfrm>
            <a:off x="4076857" y="3821752"/>
            <a:ext cx="297712" cy="329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1CCA3D-F170-1A48-94A2-F6672F077DEE}"/>
              </a:ext>
            </a:extLst>
          </p:cNvPr>
          <p:cNvSpPr/>
          <p:nvPr/>
        </p:nvSpPr>
        <p:spPr>
          <a:xfrm rot="19420786">
            <a:off x="5492129" y="988524"/>
            <a:ext cx="297712" cy="3296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34BAA-AF66-DA47-0929-B86B1AE8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AFA21-A365-E57A-8CAC-EE8A15EE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FC03-946F-337C-331A-DAD40445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82A-DD8F-0541-85B8-7AD32FE2C7ED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98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099C13-C45A-DE4F-90C5-43128506A673}"/>
              </a:ext>
            </a:extLst>
          </p:cNvPr>
          <p:cNvCxnSpPr/>
          <p:nvPr/>
        </p:nvCxnSpPr>
        <p:spPr>
          <a:xfrm>
            <a:off x="1084521" y="5401340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ABD466-F826-E340-A8DD-CC4907848E05}"/>
              </a:ext>
            </a:extLst>
          </p:cNvPr>
          <p:cNvCxnSpPr/>
          <p:nvPr/>
        </p:nvCxnSpPr>
        <p:spPr>
          <a:xfrm flipV="1">
            <a:off x="1701209" y="1690688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0601E5-0965-9346-AE3D-7868F9E64BF4}"/>
              </a:ext>
            </a:extLst>
          </p:cNvPr>
          <p:cNvSpPr txBox="1"/>
          <p:nvPr/>
        </p:nvSpPr>
        <p:spPr>
          <a:xfrm>
            <a:off x="10699995" y="5183375"/>
            <a:ext cx="428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B9F0E-8E41-0545-B41D-184B4EE8A1CF}"/>
              </a:ext>
            </a:extLst>
          </p:cNvPr>
          <p:cNvSpPr txBox="1"/>
          <p:nvPr/>
        </p:nvSpPr>
        <p:spPr>
          <a:xfrm flipH="1">
            <a:off x="1190847" y="1312385"/>
            <a:ext cx="375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BD628F-3102-CD40-AEF9-11C058A78B44}"/>
              </a:ext>
            </a:extLst>
          </p:cNvPr>
          <p:cNvSpPr/>
          <p:nvPr/>
        </p:nvSpPr>
        <p:spPr>
          <a:xfrm>
            <a:off x="2876608" y="2258635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7DE320-FF7F-8641-AB90-B7039BE8528A}"/>
              </a:ext>
            </a:extLst>
          </p:cNvPr>
          <p:cNvSpPr/>
          <p:nvPr/>
        </p:nvSpPr>
        <p:spPr>
          <a:xfrm>
            <a:off x="5319883" y="3957334"/>
            <a:ext cx="297712" cy="329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140A6A-F70C-A946-B8AE-84FE5DF5B76A}"/>
              </a:ext>
            </a:extLst>
          </p:cNvPr>
          <p:cNvSpPr/>
          <p:nvPr/>
        </p:nvSpPr>
        <p:spPr>
          <a:xfrm>
            <a:off x="7145153" y="2055902"/>
            <a:ext cx="297712" cy="3296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F4A755-1804-5A43-999E-8A794115B520}"/>
              </a:ext>
            </a:extLst>
          </p:cNvPr>
          <p:cNvSpPr/>
          <p:nvPr/>
        </p:nvSpPr>
        <p:spPr>
          <a:xfrm rot="19420786">
            <a:off x="8157359" y="652196"/>
            <a:ext cx="297712" cy="3296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A05448-C2B9-D643-9137-BA00A4548C44}"/>
              </a:ext>
            </a:extLst>
          </p:cNvPr>
          <p:cNvCxnSpPr>
            <a:cxnSpLocks/>
          </p:cNvCxnSpPr>
          <p:nvPr/>
        </p:nvCxnSpPr>
        <p:spPr>
          <a:xfrm>
            <a:off x="1367890" y="3631767"/>
            <a:ext cx="5521036" cy="709594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6601FAB-E964-A34C-AC5B-5C3F025F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5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m=3, n=2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8BB7A3-3C81-4D49-B4CA-B2466089EC1C}"/>
              </a:ext>
            </a:extLst>
          </p:cNvPr>
          <p:cNvSpPr/>
          <p:nvPr/>
        </p:nvSpPr>
        <p:spPr>
          <a:xfrm>
            <a:off x="2060944" y="301676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3E2F28-CBE9-5C43-B85E-8E55FC6CDC39}"/>
              </a:ext>
            </a:extLst>
          </p:cNvPr>
          <p:cNvSpPr/>
          <p:nvPr/>
        </p:nvSpPr>
        <p:spPr>
          <a:xfrm>
            <a:off x="5335133" y="2430726"/>
            <a:ext cx="297712" cy="3296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08D005-ACA4-4A4F-9062-FAFA593F6559}"/>
              </a:ext>
            </a:extLst>
          </p:cNvPr>
          <p:cNvSpPr/>
          <p:nvPr/>
        </p:nvSpPr>
        <p:spPr>
          <a:xfrm>
            <a:off x="4076857" y="3821752"/>
            <a:ext cx="297712" cy="329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1CCA3D-F170-1A48-94A2-F6672F077DEE}"/>
              </a:ext>
            </a:extLst>
          </p:cNvPr>
          <p:cNvSpPr/>
          <p:nvPr/>
        </p:nvSpPr>
        <p:spPr>
          <a:xfrm rot="19420786">
            <a:off x="5637749" y="970455"/>
            <a:ext cx="297712" cy="3296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34BAA-AF66-DA47-0929-B86B1AE8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AFA21-A365-E57A-8CAC-EE8A15EE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FC03-946F-337C-331A-DAD40445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8C63-4C9F-A54B-BA9C-21B64A8C4118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BF7B18-4995-D847-3707-6B81E87D746B}"/>
              </a:ext>
            </a:extLst>
          </p:cNvPr>
          <p:cNvSpPr/>
          <p:nvPr/>
        </p:nvSpPr>
        <p:spPr>
          <a:xfrm rot="19420786">
            <a:off x="5760754" y="1412376"/>
            <a:ext cx="297712" cy="3296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188973-80DA-2BF3-CE08-54A51CF1B23F}"/>
              </a:ext>
            </a:extLst>
          </p:cNvPr>
          <p:cNvSpPr/>
          <p:nvPr/>
        </p:nvSpPr>
        <p:spPr>
          <a:xfrm>
            <a:off x="4233204" y="4853750"/>
            <a:ext cx="297712" cy="3296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740F27-3725-959F-FB79-11B6F052E609}"/>
              </a:ext>
            </a:extLst>
          </p:cNvPr>
          <p:cNvSpPr/>
          <p:nvPr/>
        </p:nvSpPr>
        <p:spPr>
          <a:xfrm>
            <a:off x="1003193" y="2348205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887066B-8D1E-1706-C544-B90FA2932EF5}"/>
              </a:ext>
            </a:extLst>
          </p:cNvPr>
          <p:cNvSpPr/>
          <p:nvPr/>
        </p:nvSpPr>
        <p:spPr>
          <a:xfrm>
            <a:off x="637953" y="1467293"/>
            <a:ext cx="2849526" cy="1724190"/>
          </a:xfrm>
          <a:custGeom>
            <a:avLst/>
            <a:gdLst>
              <a:gd name="connsiteX0" fmla="*/ 0 w 2849526"/>
              <a:gd name="connsiteY0" fmla="*/ 255181 h 1724190"/>
              <a:gd name="connsiteX1" fmla="*/ 1531089 w 2849526"/>
              <a:gd name="connsiteY1" fmla="*/ 1722474 h 1724190"/>
              <a:gd name="connsiteX2" fmla="*/ 2849526 w 2849526"/>
              <a:gd name="connsiteY2" fmla="*/ 0 h 172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9526" h="1724190">
                <a:moveTo>
                  <a:pt x="0" y="255181"/>
                </a:moveTo>
                <a:cubicBezTo>
                  <a:pt x="528084" y="1010092"/>
                  <a:pt x="1056168" y="1765004"/>
                  <a:pt x="1531089" y="1722474"/>
                </a:cubicBezTo>
                <a:cubicBezTo>
                  <a:pt x="2006010" y="1679944"/>
                  <a:pt x="2427768" y="839972"/>
                  <a:pt x="2849526" y="0"/>
                </a:cubicBez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D09C5AB-AC25-688B-9915-F31A89D7CCF2}"/>
              </a:ext>
            </a:extLst>
          </p:cNvPr>
          <p:cNvSpPr/>
          <p:nvPr/>
        </p:nvSpPr>
        <p:spPr>
          <a:xfrm>
            <a:off x="4189228" y="1693876"/>
            <a:ext cx="4657060" cy="3962645"/>
          </a:xfrm>
          <a:custGeom>
            <a:avLst/>
            <a:gdLst>
              <a:gd name="connsiteX0" fmla="*/ 0 w 4657060"/>
              <a:gd name="connsiteY0" fmla="*/ 3962645 h 3962645"/>
              <a:gd name="connsiteX1" fmla="*/ 2211572 w 4657060"/>
              <a:gd name="connsiteY1" fmla="*/ 7333 h 3962645"/>
              <a:gd name="connsiteX2" fmla="*/ 4657060 w 4657060"/>
              <a:gd name="connsiteY2" fmla="*/ 3175836 h 396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7060" h="3962645">
                <a:moveTo>
                  <a:pt x="0" y="3962645"/>
                </a:moveTo>
                <a:cubicBezTo>
                  <a:pt x="717697" y="2050556"/>
                  <a:pt x="1435395" y="138468"/>
                  <a:pt x="2211572" y="7333"/>
                </a:cubicBezTo>
                <a:cubicBezTo>
                  <a:pt x="2987749" y="-123802"/>
                  <a:pt x="3822404" y="1526017"/>
                  <a:pt x="4657060" y="3175836"/>
                </a:cubicBezTo>
              </a:path>
            </a:pathLst>
          </a:cu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EB6D603E-D203-12F5-226E-410394593FFF}"/>
              </a:ext>
            </a:extLst>
          </p:cNvPr>
          <p:cNvSpPr/>
          <p:nvPr/>
        </p:nvSpPr>
        <p:spPr>
          <a:xfrm>
            <a:off x="5592726" y="531628"/>
            <a:ext cx="2743200" cy="2955954"/>
          </a:xfrm>
          <a:custGeom>
            <a:avLst/>
            <a:gdLst>
              <a:gd name="connsiteX0" fmla="*/ 0 w 2743200"/>
              <a:gd name="connsiteY0" fmla="*/ 85060 h 2955954"/>
              <a:gd name="connsiteX1" fmla="*/ 1382232 w 2743200"/>
              <a:gd name="connsiteY1" fmla="*/ 2955851 h 2955954"/>
              <a:gd name="connsiteX2" fmla="*/ 2743200 w 2743200"/>
              <a:gd name="connsiteY2" fmla="*/ 0 h 2955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2955954">
                <a:moveTo>
                  <a:pt x="0" y="85060"/>
                </a:moveTo>
                <a:cubicBezTo>
                  <a:pt x="462516" y="1527544"/>
                  <a:pt x="925032" y="2970028"/>
                  <a:pt x="1382232" y="2955851"/>
                </a:cubicBezTo>
                <a:cubicBezTo>
                  <a:pt x="1839432" y="2941674"/>
                  <a:pt x="2291316" y="1470837"/>
                  <a:pt x="2743200" y="0"/>
                </a:cubicBezTo>
              </a:path>
            </a:pathLst>
          </a:cu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42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7" y="148485"/>
            <a:ext cx="12191999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Reminder: Probabilistic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9A5E-698A-C243-B0B8-7E246C39681F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B48E2-5B00-C029-B2A6-264C65A06E14}"/>
              </a:ext>
            </a:extLst>
          </p:cNvPr>
          <p:cNvSpPr txBox="1"/>
          <p:nvPr/>
        </p:nvSpPr>
        <p:spPr>
          <a:xfrm>
            <a:off x="838200" y="1321648"/>
            <a:ext cx="7896585" cy="4613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data points are realizations of RVs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joint pdf p(</a:t>
            </a:r>
            <a:r>
              <a:rPr lang="en-GB" sz="4000" dirty="0" err="1"/>
              <a:t>x,y</a:t>
            </a:r>
            <a:r>
              <a:rPr lang="en-GB" sz="4000" dirty="0"/>
              <a:t>) of features and label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training set is a RV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learnt hypothesis h(.) is a RV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prediction h(x) is a RV  </a:t>
            </a:r>
          </a:p>
        </p:txBody>
      </p:sp>
    </p:spTree>
    <p:extLst>
      <p:ext uri="{BB962C8B-B14F-4D97-AF65-F5344CB8AC3E}">
        <p14:creationId xmlns:p14="http://schemas.microsoft.com/office/powerpoint/2010/main" val="2877060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601FAB-E964-A34C-AC5B-5C3F025F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05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Why Can Train. Err. Mislead?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34BAA-AF66-DA47-0929-B86B1AE8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AFA21-A365-E57A-8CAC-EE8A15EE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FC03-946F-337C-331A-DAD40445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39A3-B353-5E48-B4E6-089886CFB285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82B1C-1058-7E59-E175-8F98B7B9BAA2}"/>
              </a:ext>
            </a:extLst>
          </p:cNvPr>
          <p:cNvSpPr txBox="1"/>
          <p:nvPr/>
        </p:nvSpPr>
        <p:spPr>
          <a:xfrm>
            <a:off x="563525" y="1290668"/>
            <a:ext cx="11628475" cy="438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consider expected loss of hypothesis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estimate expectation using sample average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this only works if hypothesis does not depends on data points used in average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does not hold for training error </a:t>
            </a:r>
          </a:p>
        </p:txBody>
      </p:sp>
    </p:spTree>
    <p:extLst>
      <p:ext uri="{BB962C8B-B14F-4D97-AF65-F5344CB8AC3E}">
        <p14:creationId xmlns:p14="http://schemas.microsoft.com/office/powerpoint/2010/main" val="1259967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31899-10F8-DF4D-BA19-0677A050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5285"/>
            <a:ext cx="10515600" cy="1127429"/>
          </a:xfrm>
        </p:spPr>
        <p:txBody>
          <a:bodyPr>
            <a:noAutofit/>
          </a:bodyPr>
          <a:lstStyle/>
          <a:p>
            <a:r>
              <a:rPr lang="en-US" sz="8800" b="1" dirty="0"/>
              <a:t>Model Validation </a:t>
            </a:r>
            <a:br>
              <a:rPr lang="en-US" sz="8800" b="1" dirty="0"/>
            </a:br>
            <a:endParaRPr lang="en-US" sz="88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B7BB2-A901-9DF8-8FA7-863F7789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AEC5F-F5B8-0C60-7214-C3C37953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0D87D-144A-63F9-2996-47916691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6AC1-FC7A-C04D-92FC-DA9953148C33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60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EFE6-1EEC-034B-A567-6710339F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Basic Idea of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3499-D0A7-2E4E-923F-ED11C324C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divide data points into two subsets </a:t>
            </a:r>
          </a:p>
          <a:p>
            <a:pPr>
              <a:lnSpc>
                <a:spcPct val="150000"/>
              </a:lnSpc>
            </a:pPr>
            <a:r>
              <a:rPr lang="en-US" sz="5400" dirty="0"/>
              <a:t>use </a:t>
            </a:r>
            <a:r>
              <a:rPr lang="en-US" sz="5400" dirty="0">
                <a:solidFill>
                  <a:srgbClr val="FF0000"/>
                </a:solidFill>
              </a:rPr>
              <a:t>training set</a:t>
            </a:r>
            <a:r>
              <a:rPr lang="en-US" sz="5400" dirty="0"/>
              <a:t> to learn predictor </a:t>
            </a:r>
          </a:p>
          <a:p>
            <a:pPr>
              <a:lnSpc>
                <a:spcPct val="150000"/>
              </a:lnSpc>
            </a:pPr>
            <a:r>
              <a:rPr lang="en-US" sz="5400" dirty="0"/>
              <a:t>use </a:t>
            </a:r>
            <a:r>
              <a:rPr lang="en-US" sz="5400" dirty="0">
                <a:solidFill>
                  <a:srgbClr val="FF0000"/>
                </a:solidFill>
              </a:rPr>
              <a:t>validation set</a:t>
            </a:r>
            <a:r>
              <a:rPr lang="en-US" sz="5400" dirty="0"/>
              <a:t> to estimate loss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CDB1-97C0-2872-5A86-B1D20776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E72F9-DA94-4053-1B92-A3F599ED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9556F7E-FF45-0EB0-314F-4B0E8CFF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DCD4-3ED5-7545-A84E-6AD4FC3AE1BA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6893-9A19-3847-9AA5-54F4A7C97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94"/>
            <a:ext cx="10515600" cy="31504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/>
              <a:t>”Model” </a:t>
            </a:r>
          </a:p>
          <a:p>
            <a:pPr marL="0" indent="0" algn="ctr">
              <a:buNone/>
            </a:pPr>
            <a:r>
              <a:rPr lang="en-US" sz="7200" dirty="0"/>
              <a:t>= </a:t>
            </a:r>
          </a:p>
          <a:p>
            <a:pPr marL="0" indent="0" algn="ctr">
              <a:buNone/>
            </a:pPr>
            <a:r>
              <a:rPr lang="en-US" sz="7200" dirty="0"/>
              <a:t>Hypothesis Space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64FAE9-CEFF-AACF-C03C-C25AF346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6F988-DD58-3837-76E0-E313A2CD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80048-1FE8-14B0-BD84-A35BAD29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A476-370D-4943-B796-490FE8744762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1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AF62FF-B869-FF44-86F0-02A2DC24EA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39408" y="4572119"/>
            <a:ext cx="7064103" cy="16158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Split into Training and Validation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F2FCE-AE7C-6C4D-B5DB-45F4168B2298}"/>
              </a:ext>
            </a:extLst>
          </p:cNvPr>
          <p:cNvSpPr txBox="1"/>
          <p:nvPr/>
        </p:nvSpPr>
        <p:spPr>
          <a:xfrm>
            <a:off x="4112425" y="5945797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0DE644-4838-074C-A804-81819C4E6088}"/>
              </a:ext>
            </a:extLst>
          </p:cNvPr>
          <p:cNvCxnSpPr/>
          <p:nvPr/>
        </p:nvCxnSpPr>
        <p:spPr>
          <a:xfrm>
            <a:off x="711295" y="5839890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FD9286-B77F-1941-822E-95A9C38FED0F}"/>
              </a:ext>
            </a:extLst>
          </p:cNvPr>
          <p:cNvCxnSpPr/>
          <p:nvPr/>
        </p:nvCxnSpPr>
        <p:spPr>
          <a:xfrm flipV="1">
            <a:off x="1430276" y="2037612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5BBD3B-F352-4649-9252-608C29FDD3A5}"/>
              </a:ext>
            </a:extLst>
          </p:cNvPr>
          <p:cNvSpPr txBox="1"/>
          <p:nvPr/>
        </p:nvSpPr>
        <p:spPr>
          <a:xfrm rot="16200000">
            <a:off x="2673" y="3676466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5C678A-1A31-B44C-ADC3-4393E2E525A9}"/>
              </a:ext>
            </a:extLst>
          </p:cNvPr>
          <p:cNvSpPr/>
          <p:nvPr/>
        </p:nvSpPr>
        <p:spPr>
          <a:xfrm>
            <a:off x="3470219" y="4291753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940AC9-A2AC-C94C-BA0D-DADA109B1653}"/>
              </a:ext>
            </a:extLst>
          </p:cNvPr>
          <p:cNvSpPr/>
          <p:nvPr/>
        </p:nvSpPr>
        <p:spPr>
          <a:xfrm>
            <a:off x="4976719" y="3811729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A819B4-0118-1F4E-8121-46FA3E6F0C95}"/>
              </a:ext>
            </a:extLst>
          </p:cNvPr>
          <p:cNvSpPr/>
          <p:nvPr/>
        </p:nvSpPr>
        <p:spPr>
          <a:xfrm>
            <a:off x="6792321" y="1477971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D2F72A-AE28-4D4F-8157-580368A52AE6}"/>
              </a:ext>
            </a:extLst>
          </p:cNvPr>
          <p:cNvSpPr/>
          <p:nvPr/>
        </p:nvSpPr>
        <p:spPr>
          <a:xfrm>
            <a:off x="7396487" y="294987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DBFA98-B2A9-A84A-B02A-EC9499F48CDC}"/>
              </a:ext>
            </a:extLst>
          </p:cNvPr>
          <p:cNvSpPr/>
          <p:nvPr/>
        </p:nvSpPr>
        <p:spPr>
          <a:xfrm rot="2654039">
            <a:off x="4894239" y="1008414"/>
            <a:ext cx="2753475" cy="4059462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42CF9-1C93-F84C-BB3D-7086BB5AA242}"/>
              </a:ext>
            </a:extLst>
          </p:cNvPr>
          <p:cNvSpPr txBox="1"/>
          <p:nvPr/>
        </p:nvSpPr>
        <p:spPr>
          <a:xfrm>
            <a:off x="3149646" y="1473428"/>
            <a:ext cx="229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training set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611E9B-C996-C24F-88CA-2F7FAD4EEDCF}"/>
              </a:ext>
            </a:extLst>
          </p:cNvPr>
          <p:cNvSpPr/>
          <p:nvPr/>
        </p:nvSpPr>
        <p:spPr>
          <a:xfrm rot="2654039">
            <a:off x="2953298" y="3823047"/>
            <a:ext cx="1050856" cy="1320853"/>
          </a:xfrm>
          <a:prstGeom prst="ellipse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3F2C2-8D90-FF43-A10A-03681D9460D6}"/>
              </a:ext>
            </a:extLst>
          </p:cNvPr>
          <p:cNvSpPr txBox="1"/>
          <p:nvPr/>
        </p:nvSpPr>
        <p:spPr>
          <a:xfrm>
            <a:off x="2149258" y="5005346"/>
            <a:ext cx="2689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validation set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4E095-5B1A-EA57-BB47-1145AFA6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B8A4F4C-0C69-7799-D77C-CE276B2C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30</a:t>
            </a:fld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F6E4FE5-1C7A-F4C5-1972-D7457E7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6BC-020A-5A43-970E-644A7DDAEF55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4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E916-E4D6-4D4E-9FE6-76844DAD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712" y="1411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Train and Validate Model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02016-7915-6240-AFA1-053DB3A06BB5}"/>
              </a:ext>
            </a:extLst>
          </p:cNvPr>
          <p:cNvSpPr txBox="1"/>
          <p:nvPr/>
        </p:nvSpPr>
        <p:spPr>
          <a:xfrm>
            <a:off x="4383358" y="5960380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6F9AA-928D-204A-A21C-64F6E63824E0}"/>
              </a:ext>
            </a:extLst>
          </p:cNvPr>
          <p:cNvCxnSpPr/>
          <p:nvPr/>
        </p:nvCxnSpPr>
        <p:spPr>
          <a:xfrm>
            <a:off x="982228" y="5854473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DB81-327D-3B49-B95F-8236008A6C14}"/>
              </a:ext>
            </a:extLst>
          </p:cNvPr>
          <p:cNvCxnSpPr/>
          <p:nvPr/>
        </p:nvCxnSpPr>
        <p:spPr>
          <a:xfrm flipV="1">
            <a:off x="1701209" y="2052195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21EE23-5196-214C-B8FE-F26CB64D7AB4}"/>
              </a:ext>
            </a:extLst>
          </p:cNvPr>
          <p:cNvSpPr txBox="1"/>
          <p:nvPr/>
        </p:nvSpPr>
        <p:spPr>
          <a:xfrm rot="16200000">
            <a:off x="273606" y="3691049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92980C-DE98-D841-A6C2-AFA4B8520E11}"/>
              </a:ext>
            </a:extLst>
          </p:cNvPr>
          <p:cNvSpPr/>
          <p:nvPr/>
        </p:nvSpPr>
        <p:spPr>
          <a:xfrm>
            <a:off x="3741152" y="4306336"/>
            <a:ext cx="297712" cy="329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F0204D-9AE7-894B-8CA0-6A947D59485E}"/>
              </a:ext>
            </a:extLst>
          </p:cNvPr>
          <p:cNvSpPr/>
          <p:nvPr/>
        </p:nvSpPr>
        <p:spPr>
          <a:xfrm>
            <a:off x="5247652" y="3826312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1BD83C-BC50-1540-B45C-E57D4ECABD62}"/>
              </a:ext>
            </a:extLst>
          </p:cNvPr>
          <p:cNvSpPr/>
          <p:nvPr/>
        </p:nvSpPr>
        <p:spPr>
          <a:xfrm>
            <a:off x="7063254" y="1492554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1D0D0D-9F69-4544-A54B-3B21141EBF54}"/>
              </a:ext>
            </a:extLst>
          </p:cNvPr>
          <p:cNvSpPr/>
          <p:nvPr/>
        </p:nvSpPr>
        <p:spPr>
          <a:xfrm>
            <a:off x="7667420" y="2964459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6D471E-C937-A649-8B73-6829E0918E0A}"/>
              </a:ext>
            </a:extLst>
          </p:cNvPr>
          <p:cNvCxnSpPr>
            <a:cxnSpLocks/>
          </p:cNvCxnSpPr>
          <p:nvPr/>
        </p:nvCxnSpPr>
        <p:spPr>
          <a:xfrm flipV="1">
            <a:off x="2114529" y="1657366"/>
            <a:ext cx="7735966" cy="2333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419B9C-5369-8F42-A513-9B13376399E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816276" y="2350922"/>
            <a:ext cx="0" cy="61353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/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blipFill>
                <a:blip r:embed="rId2"/>
                <a:stretch>
                  <a:fillRect l="-2679" t="-2564" r="-357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/>
              <p:nvPr/>
            </p:nvSpPr>
            <p:spPr>
              <a:xfrm>
                <a:off x="8104769" y="2350922"/>
                <a:ext cx="1911101" cy="573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AT" sz="3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AT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769" y="2350922"/>
                <a:ext cx="1911101" cy="573170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/>
              <p:nvPr/>
            </p:nvSpPr>
            <p:spPr>
              <a:xfrm>
                <a:off x="6646638" y="3885913"/>
                <a:ext cx="5404428" cy="143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training error</a:t>
                </a:r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AT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638" y="3885913"/>
                <a:ext cx="5404428" cy="1431610"/>
              </a:xfrm>
              <a:prstGeom prst="rect">
                <a:avLst/>
              </a:prstGeom>
              <a:blipFill>
                <a:blip r:embed="rId4"/>
                <a:stretch>
                  <a:fillRect l="-3279" t="-15789" b="-8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3109E4-69A7-1C46-ABF9-59F632D08BA9}"/>
              </a:ext>
            </a:extLst>
          </p:cNvPr>
          <p:cNvCxnSpPr>
            <a:cxnSpLocks/>
          </p:cNvCxnSpPr>
          <p:nvPr/>
        </p:nvCxnSpPr>
        <p:spPr>
          <a:xfrm>
            <a:off x="7188253" y="1745426"/>
            <a:ext cx="0" cy="61353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C4E42-AC1C-9645-B310-BA4226890817}"/>
              </a:ext>
            </a:extLst>
          </p:cNvPr>
          <p:cNvCxnSpPr>
            <a:cxnSpLocks/>
          </p:cNvCxnSpPr>
          <p:nvPr/>
        </p:nvCxnSpPr>
        <p:spPr>
          <a:xfrm>
            <a:off x="5396508" y="2964459"/>
            <a:ext cx="0" cy="9260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44E22F-35C5-8745-8440-4E169CFC3236}"/>
              </a:ext>
            </a:extLst>
          </p:cNvPr>
          <p:cNvCxnSpPr>
            <a:cxnSpLocks/>
          </p:cNvCxnSpPr>
          <p:nvPr/>
        </p:nvCxnSpPr>
        <p:spPr>
          <a:xfrm>
            <a:off x="3890008" y="3500014"/>
            <a:ext cx="0" cy="926071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23A32B-2E38-0A4C-9629-94B02B38B792}"/>
                  </a:ext>
                </a:extLst>
              </p:cNvPr>
              <p:cNvSpPr txBox="1"/>
              <p:nvPr/>
            </p:nvSpPr>
            <p:spPr>
              <a:xfrm>
                <a:off x="1755625" y="4477742"/>
                <a:ext cx="4185441" cy="124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2"/>
                    </a:solidFill>
                  </a:rPr>
                  <a:t>validation error</a:t>
                </a:r>
              </a:p>
              <a:p>
                <a:r>
                  <a:rPr lang="en-US" sz="36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AT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23A32B-2E38-0A4C-9629-94B02B38B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25" y="4477742"/>
                <a:ext cx="4185441" cy="1247777"/>
              </a:xfrm>
              <a:prstGeom prst="rect">
                <a:avLst/>
              </a:prstGeom>
              <a:blipFill>
                <a:blip r:embed="rId5"/>
                <a:stretch>
                  <a:fillRect l="-4230" t="-707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BB1AA-09A3-FE75-8801-70E211CB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B5BD-83B7-E9B0-06E4-A89F9AED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0950B-FBDD-D5ED-B419-B74B5147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92D9-DA31-B646-9425-454F17D80210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71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E916-E4D6-4D4E-9FE6-76844DAD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/>
              <a:t>Train and Validate Model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02016-7915-6240-AFA1-053DB3A06BB5}"/>
              </a:ext>
            </a:extLst>
          </p:cNvPr>
          <p:cNvSpPr txBox="1"/>
          <p:nvPr/>
        </p:nvSpPr>
        <p:spPr>
          <a:xfrm>
            <a:off x="9348852" y="5751469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6F9AA-928D-204A-A21C-64F6E63824E0}"/>
              </a:ext>
            </a:extLst>
          </p:cNvPr>
          <p:cNvCxnSpPr/>
          <p:nvPr/>
        </p:nvCxnSpPr>
        <p:spPr>
          <a:xfrm>
            <a:off x="982228" y="5854473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DB81-327D-3B49-B95F-8236008A6C14}"/>
              </a:ext>
            </a:extLst>
          </p:cNvPr>
          <p:cNvCxnSpPr/>
          <p:nvPr/>
        </p:nvCxnSpPr>
        <p:spPr>
          <a:xfrm flipV="1">
            <a:off x="1701209" y="2052195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21EE23-5196-214C-B8FE-F26CB64D7AB4}"/>
              </a:ext>
            </a:extLst>
          </p:cNvPr>
          <p:cNvSpPr txBox="1"/>
          <p:nvPr/>
        </p:nvSpPr>
        <p:spPr>
          <a:xfrm rot="16200000">
            <a:off x="273606" y="3691049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92980C-DE98-D841-A6C2-AFA4B8520E11}"/>
              </a:ext>
            </a:extLst>
          </p:cNvPr>
          <p:cNvSpPr/>
          <p:nvPr/>
        </p:nvSpPr>
        <p:spPr>
          <a:xfrm>
            <a:off x="3741152" y="4306336"/>
            <a:ext cx="297712" cy="329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F0204D-9AE7-894B-8CA0-6A947D59485E}"/>
              </a:ext>
            </a:extLst>
          </p:cNvPr>
          <p:cNvSpPr/>
          <p:nvPr/>
        </p:nvSpPr>
        <p:spPr>
          <a:xfrm>
            <a:off x="5247652" y="3826312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1BD83C-BC50-1540-B45C-E57D4ECABD62}"/>
              </a:ext>
            </a:extLst>
          </p:cNvPr>
          <p:cNvSpPr/>
          <p:nvPr/>
        </p:nvSpPr>
        <p:spPr>
          <a:xfrm>
            <a:off x="7063254" y="1492554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1D0D0D-9F69-4544-A54B-3B21141EBF54}"/>
              </a:ext>
            </a:extLst>
          </p:cNvPr>
          <p:cNvSpPr/>
          <p:nvPr/>
        </p:nvSpPr>
        <p:spPr>
          <a:xfrm>
            <a:off x="7667420" y="2964459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/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blipFill>
                <a:blip r:embed="rId2"/>
                <a:stretch>
                  <a:fillRect l="-2679" t="-2564" r="-357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/>
              <p:nvPr/>
            </p:nvSpPr>
            <p:spPr>
              <a:xfrm>
                <a:off x="6646638" y="3885913"/>
                <a:ext cx="5404428" cy="143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training error</a:t>
                </a:r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AT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638" y="3885913"/>
                <a:ext cx="5404428" cy="1431610"/>
              </a:xfrm>
              <a:prstGeom prst="rect">
                <a:avLst/>
              </a:prstGeom>
              <a:blipFill>
                <a:blip r:embed="rId3"/>
                <a:stretch>
                  <a:fillRect l="-3279" t="-15789" b="-8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44E22F-35C5-8745-8440-4E169CFC3236}"/>
              </a:ext>
            </a:extLst>
          </p:cNvPr>
          <p:cNvCxnSpPr>
            <a:cxnSpLocks/>
          </p:cNvCxnSpPr>
          <p:nvPr/>
        </p:nvCxnSpPr>
        <p:spPr>
          <a:xfrm>
            <a:off x="3890008" y="897467"/>
            <a:ext cx="0" cy="352861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23A32B-2E38-0A4C-9629-94B02B38B792}"/>
                  </a:ext>
                </a:extLst>
              </p:cNvPr>
              <p:cNvSpPr txBox="1"/>
              <p:nvPr/>
            </p:nvSpPr>
            <p:spPr>
              <a:xfrm>
                <a:off x="1755625" y="4477742"/>
                <a:ext cx="4185441" cy="124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2"/>
                    </a:solidFill>
                  </a:rPr>
                  <a:t>validation error</a:t>
                </a:r>
              </a:p>
              <a:p>
                <a:r>
                  <a:rPr lang="en-US" sz="36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AT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23A32B-2E38-0A4C-9629-94B02B38B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25" y="4477742"/>
                <a:ext cx="4185441" cy="1247777"/>
              </a:xfrm>
              <a:prstGeom prst="rect">
                <a:avLst/>
              </a:prstGeom>
              <a:blipFill>
                <a:blip r:embed="rId4"/>
                <a:stretch>
                  <a:fillRect l="-4230" t="-707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E4276B72-97E8-664A-9113-20F01C1AB760}"/>
              </a:ext>
            </a:extLst>
          </p:cNvPr>
          <p:cNvSpPr/>
          <p:nvPr/>
        </p:nvSpPr>
        <p:spPr>
          <a:xfrm>
            <a:off x="4363844" y="1644513"/>
            <a:ext cx="3666866" cy="2534074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1C7D26-498D-8E4C-B8E8-24D8E6A48065}"/>
              </a:ext>
            </a:extLst>
          </p:cNvPr>
          <p:cNvCxnSpPr>
            <a:cxnSpLocks/>
          </p:cNvCxnSpPr>
          <p:nvPr/>
        </p:nvCxnSpPr>
        <p:spPr>
          <a:xfrm flipH="1" flipV="1">
            <a:off x="3645480" y="189734"/>
            <a:ext cx="755140" cy="28504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EAFE0-0235-AAC3-AA02-5A52C2B8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4F05-869B-DEAC-E052-078D6E8B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DD222-3DF3-C46D-FD6A-04080DB1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B9D-1433-BD44-B670-49B73E81F630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80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EFE6-1EEC-034B-A567-6710339F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Basic Idea of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3499-D0A7-2E4E-923F-ED11C324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647" y="1498968"/>
            <a:ext cx="10515600" cy="7821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/>
              <a:t>choose model via validation 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BD162-950C-244B-A07D-8A3B406E0CA2}"/>
              </a:ext>
            </a:extLst>
          </p:cNvPr>
          <p:cNvSpPr/>
          <p:nvPr/>
        </p:nvSpPr>
        <p:spPr>
          <a:xfrm>
            <a:off x="1317539" y="3352415"/>
            <a:ext cx="1233377" cy="171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687D2-0498-0E4C-8A52-74DC6F09944A}"/>
              </a:ext>
            </a:extLst>
          </p:cNvPr>
          <p:cNvSpPr/>
          <p:nvPr/>
        </p:nvSpPr>
        <p:spPr>
          <a:xfrm>
            <a:off x="7070307" y="4588548"/>
            <a:ext cx="1080978" cy="48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6EDDF-B385-CF48-9DB0-F5AF00BE830F}"/>
              </a:ext>
            </a:extLst>
          </p:cNvPr>
          <p:cNvSpPr txBox="1"/>
          <p:nvPr/>
        </p:nvSpPr>
        <p:spPr>
          <a:xfrm>
            <a:off x="461559" y="5241168"/>
            <a:ext cx="4556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1: linear maps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21CC1-6717-BD45-A2C3-522025D97030}"/>
              </a:ext>
            </a:extLst>
          </p:cNvPr>
          <p:cNvSpPr txBox="1"/>
          <p:nvPr/>
        </p:nvSpPr>
        <p:spPr>
          <a:xfrm>
            <a:off x="6259905" y="5241168"/>
            <a:ext cx="5932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model 2:  degree 3 polyn.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F0D28-3F1D-2A4C-9001-00E081A16469}"/>
              </a:ext>
            </a:extLst>
          </p:cNvPr>
          <p:cNvSpPr txBox="1"/>
          <p:nvPr/>
        </p:nvSpPr>
        <p:spPr>
          <a:xfrm>
            <a:off x="1089604" y="2300934"/>
            <a:ext cx="3305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     validation </a:t>
            </a:r>
          </a:p>
          <a:p>
            <a:r>
              <a:rPr lang="en-US" sz="2800" dirty="0"/>
              <a:t>error		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E0B38-BF84-2446-A7EF-E5AD412FAAD7}"/>
              </a:ext>
            </a:extLst>
          </p:cNvPr>
          <p:cNvSpPr/>
          <p:nvPr/>
        </p:nvSpPr>
        <p:spPr>
          <a:xfrm>
            <a:off x="2739939" y="3350303"/>
            <a:ext cx="1233377" cy="17176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9175E-393F-8E4C-B4A4-C6C8FFC720AC}"/>
              </a:ext>
            </a:extLst>
          </p:cNvPr>
          <p:cNvSpPr/>
          <p:nvPr/>
        </p:nvSpPr>
        <p:spPr>
          <a:xfrm>
            <a:off x="8492707" y="2300934"/>
            <a:ext cx="1233377" cy="2767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D4F7D78-4CA8-01E7-EF37-83CBF52D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4AF21B-05B2-3A2A-563D-D93DAD78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33</a:t>
            </a:fld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5F22356-0735-055E-3B0E-DF38F168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8F64-83C7-8040-81BE-61B9312EA7AF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4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3BFF-D54A-4747-AD7D-19DBFC51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97" y="10310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Train/Val Error vs Model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725E-5839-7A43-9342-84892E1FE3C8}"/>
                  </a:ext>
                </a:extLst>
              </p:cNvPr>
              <p:cNvSpPr txBox="1"/>
              <p:nvPr/>
            </p:nvSpPr>
            <p:spPr>
              <a:xfrm>
                <a:off x="561753" y="1077174"/>
                <a:ext cx="8391593" cy="1556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sty m:val="p"/>
                            </m:rPr>
                            <a:rPr lang="de-AT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with</m:t>
                          </m:r>
                          <m:r>
                            <a:rPr lang="de-AT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AT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weights</m:t>
                          </m:r>
                          <m:r>
                            <a:rPr lang="de-AT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725E-5839-7A43-9342-84892E1F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3" y="1077174"/>
                <a:ext cx="8391593" cy="1556773"/>
              </a:xfrm>
              <a:prstGeom prst="rect">
                <a:avLst/>
              </a:prstGeom>
              <a:blipFill>
                <a:blip r:embed="rId2"/>
                <a:stretch>
                  <a:fillRect l="-755" t="-114516" b="-176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BB268B-43E2-E948-B57A-8AA7620EA4FB}"/>
              </a:ext>
            </a:extLst>
          </p:cNvPr>
          <p:cNvCxnSpPr/>
          <p:nvPr/>
        </p:nvCxnSpPr>
        <p:spPr>
          <a:xfrm>
            <a:off x="561753" y="5707915"/>
            <a:ext cx="1039783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AB42CF-765E-B54A-A995-28B105686CC5}"/>
              </a:ext>
            </a:extLst>
          </p:cNvPr>
          <p:cNvCxnSpPr>
            <a:cxnSpLocks/>
          </p:cNvCxnSpPr>
          <p:nvPr/>
        </p:nvCxnSpPr>
        <p:spPr>
          <a:xfrm flipV="1">
            <a:off x="1108364" y="2254102"/>
            <a:ext cx="0" cy="41605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8EFADB-ABDB-524A-B0CC-B364BAFBC599}"/>
              </a:ext>
            </a:extLst>
          </p:cNvPr>
          <p:cNvSpPr txBox="1"/>
          <p:nvPr/>
        </p:nvSpPr>
        <p:spPr>
          <a:xfrm>
            <a:off x="2507173" y="5707915"/>
            <a:ext cx="8135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model dimension/complexity 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E438B-8F0C-AE16-F35E-4BF7A896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5E8C4-96C6-F1DE-E9A7-863ACB12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34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8FBCD6B-1CCC-B567-FABE-9E9641E1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0C8B-607B-7D4B-8ED4-FACED7EA3D0D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10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05CECB-A305-CAFB-55F9-E1126927AB02}"/>
              </a:ext>
            </a:extLst>
          </p:cNvPr>
          <p:cNvCxnSpPr>
            <a:cxnSpLocks/>
          </p:cNvCxnSpPr>
          <p:nvPr/>
        </p:nvCxnSpPr>
        <p:spPr>
          <a:xfrm flipV="1">
            <a:off x="522741" y="923035"/>
            <a:ext cx="7361550" cy="5440683"/>
          </a:xfrm>
          <a:prstGeom prst="line">
            <a:avLst/>
          </a:prstGeom>
          <a:ln w="635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03F3F6-F86F-808A-F1FF-4881887F40A6}"/>
              </a:ext>
            </a:extLst>
          </p:cNvPr>
          <p:cNvCxnSpPr>
            <a:cxnSpLocks/>
          </p:cNvCxnSpPr>
          <p:nvPr/>
        </p:nvCxnSpPr>
        <p:spPr>
          <a:xfrm flipV="1">
            <a:off x="370341" y="2640795"/>
            <a:ext cx="8632147" cy="3570523"/>
          </a:xfrm>
          <a:prstGeom prst="line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3517EEC-7B63-D141-948B-997F434D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845" y="177203"/>
            <a:ext cx="8444345" cy="1251246"/>
          </a:xfrm>
        </p:spPr>
        <p:txBody>
          <a:bodyPr/>
          <a:lstStyle/>
          <a:p>
            <a:r>
              <a:rPr lang="en-US" sz="7200" b="1" dirty="0"/>
              <a:t>Unlucky Train/Val Split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2C6CE-32CA-6B2A-95E2-3044D8E4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5B679-CFD4-0B4C-94FF-22B042D8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C3D3D9-C9A3-19B6-EEC1-6BB7C3F4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05B0-54AA-894D-81C7-F8AB6C7DEEDD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F335C-C2E1-6BAA-81AF-EE001770DD1C}"/>
              </a:ext>
            </a:extLst>
          </p:cNvPr>
          <p:cNvSpPr txBox="1"/>
          <p:nvPr/>
        </p:nvSpPr>
        <p:spPr>
          <a:xfrm>
            <a:off x="9002488" y="5648464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A62AE0-D405-59FD-C61C-22DBF8927C21}"/>
              </a:ext>
            </a:extLst>
          </p:cNvPr>
          <p:cNvCxnSpPr/>
          <p:nvPr/>
        </p:nvCxnSpPr>
        <p:spPr>
          <a:xfrm>
            <a:off x="635864" y="5751468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5B3ED3-5202-5972-72F3-8E7CE233CDD2}"/>
              </a:ext>
            </a:extLst>
          </p:cNvPr>
          <p:cNvCxnSpPr/>
          <p:nvPr/>
        </p:nvCxnSpPr>
        <p:spPr>
          <a:xfrm flipV="1">
            <a:off x="1354845" y="1949190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A652AE-5ECF-E042-2D3C-B0FBD612DA76}"/>
              </a:ext>
            </a:extLst>
          </p:cNvPr>
          <p:cNvSpPr txBox="1"/>
          <p:nvPr/>
        </p:nvSpPr>
        <p:spPr>
          <a:xfrm rot="16200000">
            <a:off x="-43714" y="2165473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37C11F-9E18-750C-C3D3-87918B96CA05}"/>
              </a:ext>
            </a:extLst>
          </p:cNvPr>
          <p:cNvSpPr/>
          <p:nvPr/>
        </p:nvSpPr>
        <p:spPr>
          <a:xfrm>
            <a:off x="5043216" y="382951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8C2427-CD66-39E3-07C3-D60B93CE38E7}"/>
              </a:ext>
            </a:extLst>
          </p:cNvPr>
          <p:cNvSpPr/>
          <p:nvPr/>
        </p:nvSpPr>
        <p:spPr>
          <a:xfrm>
            <a:off x="6858818" y="149575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EE3A1A-6DF3-2DEC-17FA-FC06C22AE98F}"/>
              </a:ext>
            </a:extLst>
          </p:cNvPr>
          <p:cNvSpPr/>
          <p:nvPr/>
        </p:nvSpPr>
        <p:spPr>
          <a:xfrm>
            <a:off x="7462984" y="29676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A1FB49-A9FD-7100-45E1-6FD523ED84B5}"/>
              </a:ext>
            </a:extLst>
          </p:cNvPr>
          <p:cNvCxnSpPr>
            <a:cxnSpLocks/>
          </p:cNvCxnSpPr>
          <p:nvPr/>
        </p:nvCxnSpPr>
        <p:spPr>
          <a:xfrm flipV="1">
            <a:off x="724284" y="1656164"/>
            <a:ext cx="7772400" cy="4504567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B7D4995-7529-3836-6530-66A3D5B19A35}"/>
              </a:ext>
            </a:extLst>
          </p:cNvPr>
          <p:cNvSpPr/>
          <p:nvPr/>
        </p:nvSpPr>
        <p:spPr>
          <a:xfrm>
            <a:off x="1214033" y="5534751"/>
            <a:ext cx="360000" cy="360000"/>
          </a:xfrm>
          <a:prstGeom prst="ellipse">
            <a:avLst/>
          </a:prstGeom>
          <a:solidFill>
            <a:schemeClr val="accent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61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7EEC-7B63-D141-948B-997F434D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k-Fold Cross Validation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6070-73D5-6943-BA91-AB6CBAE6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71"/>
            <a:ext cx="11090564" cy="49215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might be unlucky with train/val split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problematic for small datasets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IDEA: randomly split several times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“average out” unlucky splits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2C6CE-32CA-6B2A-95E2-3044D8E4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5B679-CFD4-0B4C-94FF-22B042D8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C3D3D9-C9A3-19B6-EEC1-6BB7C3F4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950-46D0-3647-B789-7F5BB97F1471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29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79" y="278395"/>
            <a:ext cx="105156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K-Fold Cross Validation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DBFA98-B2A9-A84A-B02A-EC9499F48CDC}"/>
              </a:ext>
            </a:extLst>
          </p:cNvPr>
          <p:cNvSpPr/>
          <p:nvPr/>
        </p:nvSpPr>
        <p:spPr>
          <a:xfrm rot="20903444">
            <a:off x="4107557" y="1615891"/>
            <a:ext cx="2898160" cy="1409854"/>
          </a:xfrm>
          <a:prstGeom prst="ellipse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611E9B-C996-C24F-88CA-2F7FAD4EEDCF}"/>
              </a:ext>
            </a:extLst>
          </p:cNvPr>
          <p:cNvSpPr/>
          <p:nvPr/>
        </p:nvSpPr>
        <p:spPr>
          <a:xfrm rot="2654039">
            <a:off x="2087099" y="2138867"/>
            <a:ext cx="845106" cy="790842"/>
          </a:xfrm>
          <a:prstGeom prst="ellipse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4CAD95-F445-6A49-8FAE-6721B4A7D512}"/>
              </a:ext>
            </a:extLst>
          </p:cNvPr>
          <p:cNvSpPr/>
          <p:nvPr/>
        </p:nvSpPr>
        <p:spPr>
          <a:xfrm>
            <a:off x="4536790" y="2534288"/>
            <a:ext cx="250007" cy="243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C99A1B-A781-EC4C-9E01-06A46EFEFCF6}"/>
              </a:ext>
            </a:extLst>
          </p:cNvPr>
          <p:cNvSpPr/>
          <p:nvPr/>
        </p:nvSpPr>
        <p:spPr>
          <a:xfrm>
            <a:off x="2438599" y="2320818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06023F0-A3CE-5E49-8EAF-6B37C1F91BA0}"/>
              </a:ext>
            </a:extLst>
          </p:cNvPr>
          <p:cNvSpPr/>
          <p:nvPr/>
        </p:nvSpPr>
        <p:spPr>
          <a:xfrm>
            <a:off x="5294566" y="1956201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2F31A7-4E06-3341-893A-0C30AD795A9F}"/>
              </a:ext>
            </a:extLst>
          </p:cNvPr>
          <p:cNvSpPr/>
          <p:nvPr/>
        </p:nvSpPr>
        <p:spPr>
          <a:xfrm>
            <a:off x="6123208" y="2026846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634922-8E37-134A-B934-80DB3F7D4DA2}"/>
              </a:ext>
            </a:extLst>
          </p:cNvPr>
          <p:cNvSpPr txBox="1"/>
          <p:nvPr/>
        </p:nvSpPr>
        <p:spPr>
          <a:xfrm>
            <a:off x="8192333" y="2024786"/>
            <a:ext cx="1478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fold 1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EC2630-A9A6-234D-83F6-46CA34BD37F1}"/>
              </a:ext>
            </a:extLst>
          </p:cNvPr>
          <p:cNvSpPr/>
          <p:nvPr/>
        </p:nvSpPr>
        <p:spPr>
          <a:xfrm rot="2654039">
            <a:off x="4251571" y="4108525"/>
            <a:ext cx="845106" cy="790842"/>
          </a:xfrm>
          <a:prstGeom prst="ellipse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CE3B8F-E403-A143-AF3E-DFC0C3F73133}"/>
              </a:ext>
            </a:extLst>
          </p:cNvPr>
          <p:cNvSpPr/>
          <p:nvPr/>
        </p:nvSpPr>
        <p:spPr>
          <a:xfrm>
            <a:off x="4519094" y="4435361"/>
            <a:ext cx="250007" cy="243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E3425-F4A6-2445-878C-DBE19E37C2DC}"/>
              </a:ext>
            </a:extLst>
          </p:cNvPr>
          <p:cNvSpPr/>
          <p:nvPr/>
        </p:nvSpPr>
        <p:spPr>
          <a:xfrm>
            <a:off x="2420903" y="4221891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B1C29-8AA8-B547-B172-FE2B79704F0C}"/>
              </a:ext>
            </a:extLst>
          </p:cNvPr>
          <p:cNvSpPr/>
          <p:nvPr/>
        </p:nvSpPr>
        <p:spPr>
          <a:xfrm>
            <a:off x="5276870" y="3857274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D0532F-4DEF-2345-AE98-AFE95413BA8F}"/>
              </a:ext>
            </a:extLst>
          </p:cNvPr>
          <p:cNvSpPr/>
          <p:nvPr/>
        </p:nvSpPr>
        <p:spPr>
          <a:xfrm>
            <a:off x="6105512" y="3927919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7A7EB4-8752-0B41-A8F2-BF54484A0D0B}"/>
              </a:ext>
            </a:extLst>
          </p:cNvPr>
          <p:cNvSpPr txBox="1"/>
          <p:nvPr/>
        </p:nvSpPr>
        <p:spPr>
          <a:xfrm>
            <a:off x="8174637" y="3925859"/>
            <a:ext cx="1478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fold 2 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E8C3088-A4D0-394C-889B-9319202FF3B8}"/>
              </a:ext>
            </a:extLst>
          </p:cNvPr>
          <p:cNvSpPr/>
          <p:nvPr/>
        </p:nvSpPr>
        <p:spPr>
          <a:xfrm>
            <a:off x="1848775" y="3487479"/>
            <a:ext cx="5147448" cy="1552354"/>
          </a:xfrm>
          <a:custGeom>
            <a:avLst/>
            <a:gdLst>
              <a:gd name="connsiteX0" fmla="*/ 3786481 w 5147448"/>
              <a:gd name="connsiteY0" fmla="*/ 1041991 h 1552354"/>
              <a:gd name="connsiteX1" fmla="*/ 3637625 w 5147448"/>
              <a:gd name="connsiteY1" fmla="*/ 978195 h 1552354"/>
              <a:gd name="connsiteX2" fmla="*/ 3510034 w 5147448"/>
              <a:gd name="connsiteY2" fmla="*/ 914400 h 1552354"/>
              <a:gd name="connsiteX3" fmla="*/ 3339913 w 5147448"/>
              <a:gd name="connsiteY3" fmla="*/ 786809 h 1552354"/>
              <a:gd name="connsiteX4" fmla="*/ 3191058 w 5147448"/>
              <a:gd name="connsiteY4" fmla="*/ 637954 h 1552354"/>
              <a:gd name="connsiteX5" fmla="*/ 3148527 w 5147448"/>
              <a:gd name="connsiteY5" fmla="*/ 595423 h 1552354"/>
              <a:gd name="connsiteX6" fmla="*/ 2957141 w 5147448"/>
              <a:gd name="connsiteY6" fmla="*/ 489098 h 1552354"/>
              <a:gd name="connsiteX7" fmla="*/ 2872081 w 5147448"/>
              <a:gd name="connsiteY7" fmla="*/ 467833 h 1552354"/>
              <a:gd name="connsiteX8" fmla="*/ 2701960 w 5147448"/>
              <a:gd name="connsiteY8" fmla="*/ 446568 h 1552354"/>
              <a:gd name="connsiteX9" fmla="*/ 2340453 w 5147448"/>
              <a:gd name="connsiteY9" fmla="*/ 467833 h 1552354"/>
              <a:gd name="connsiteX10" fmla="*/ 2212862 w 5147448"/>
              <a:gd name="connsiteY10" fmla="*/ 552893 h 1552354"/>
              <a:gd name="connsiteX11" fmla="*/ 2149067 w 5147448"/>
              <a:gd name="connsiteY11" fmla="*/ 595423 h 1552354"/>
              <a:gd name="connsiteX12" fmla="*/ 2106537 w 5147448"/>
              <a:gd name="connsiteY12" fmla="*/ 637954 h 1552354"/>
              <a:gd name="connsiteX13" fmla="*/ 2042741 w 5147448"/>
              <a:gd name="connsiteY13" fmla="*/ 659219 h 1552354"/>
              <a:gd name="connsiteX14" fmla="*/ 1915151 w 5147448"/>
              <a:gd name="connsiteY14" fmla="*/ 744279 h 1552354"/>
              <a:gd name="connsiteX15" fmla="*/ 1872620 w 5147448"/>
              <a:gd name="connsiteY15" fmla="*/ 786809 h 1552354"/>
              <a:gd name="connsiteX16" fmla="*/ 1808825 w 5147448"/>
              <a:gd name="connsiteY16" fmla="*/ 808074 h 1552354"/>
              <a:gd name="connsiteX17" fmla="*/ 1702499 w 5147448"/>
              <a:gd name="connsiteY17" fmla="*/ 893135 h 1552354"/>
              <a:gd name="connsiteX18" fmla="*/ 1638704 w 5147448"/>
              <a:gd name="connsiteY18" fmla="*/ 914400 h 1552354"/>
              <a:gd name="connsiteX19" fmla="*/ 1532378 w 5147448"/>
              <a:gd name="connsiteY19" fmla="*/ 999461 h 1552354"/>
              <a:gd name="connsiteX20" fmla="*/ 1468583 w 5147448"/>
              <a:gd name="connsiteY20" fmla="*/ 1041991 h 1552354"/>
              <a:gd name="connsiteX21" fmla="*/ 1340992 w 5147448"/>
              <a:gd name="connsiteY21" fmla="*/ 1169581 h 1552354"/>
              <a:gd name="connsiteX22" fmla="*/ 1298462 w 5147448"/>
              <a:gd name="connsiteY22" fmla="*/ 1212112 h 1552354"/>
              <a:gd name="connsiteX23" fmla="*/ 1170872 w 5147448"/>
              <a:gd name="connsiteY23" fmla="*/ 1297172 h 1552354"/>
              <a:gd name="connsiteX24" fmla="*/ 1022016 w 5147448"/>
              <a:gd name="connsiteY24" fmla="*/ 1424763 h 1552354"/>
              <a:gd name="connsiteX25" fmla="*/ 979485 w 5147448"/>
              <a:gd name="connsiteY25" fmla="*/ 1467293 h 1552354"/>
              <a:gd name="connsiteX26" fmla="*/ 851895 w 5147448"/>
              <a:gd name="connsiteY26" fmla="*/ 1509823 h 1552354"/>
              <a:gd name="connsiteX27" fmla="*/ 660509 w 5147448"/>
              <a:gd name="connsiteY27" fmla="*/ 1552354 h 1552354"/>
              <a:gd name="connsiteX28" fmla="*/ 256472 w 5147448"/>
              <a:gd name="connsiteY28" fmla="*/ 1531088 h 1552354"/>
              <a:gd name="connsiteX29" fmla="*/ 213941 w 5147448"/>
              <a:gd name="connsiteY29" fmla="*/ 1488558 h 1552354"/>
              <a:gd name="connsiteX30" fmla="*/ 150146 w 5147448"/>
              <a:gd name="connsiteY30" fmla="*/ 1446028 h 1552354"/>
              <a:gd name="connsiteX31" fmla="*/ 107616 w 5147448"/>
              <a:gd name="connsiteY31" fmla="*/ 1382233 h 1552354"/>
              <a:gd name="connsiteX32" fmla="*/ 86351 w 5147448"/>
              <a:gd name="connsiteY32" fmla="*/ 1318437 h 1552354"/>
              <a:gd name="connsiteX33" fmla="*/ 43820 w 5147448"/>
              <a:gd name="connsiteY33" fmla="*/ 1275907 h 1552354"/>
              <a:gd name="connsiteX34" fmla="*/ 22555 w 5147448"/>
              <a:gd name="connsiteY34" fmla="*/ 999461 h 1552354"/>
              <a:gd name="connsiteX35" fmla="*/ 43820 w 5147448"/>
              <a:gd name="connsiteY35" fmla="*/ 935665 h 1552354"/>
              <a:gd name="connsiteX36" fmla="*/ 107616 w 5147448"/>
              <a:gd name="connsiteY36" fmla="*/ 723014 h 1552354"/>
              <a:gd name="connsiteX37" fmla="*/ 150146 w 5147448"/>
              <a:gd name="connsiteY37" fmla="*/ 659219 h 1552354"/>
              <a:gd name="connsiteX38" fmla="*/ 320267 w 5147448"/>
              <a:gd name="connsiteY38" fmla="*/ 574158 h 1552354"/>
              <a:gd name="connsiteX39" fmla="*/ 384062 w 5147448"/>
              <a:gd name="connsiteY39" fmla="*/ 531628 h 1552354"/>
              <a:gd name="connsiteX40" fmla="*/ 511653 w 5147448"/>
              <a:gd name="connsiteY40" fmla="*/ 489098 h 1552354"/>
              <a:gd name="connsiteX41" fmla="*/ 575448 w 5147448"/>
              <a:gd name="connsiteY41" fmla="*/ 467833 h 1552354"/>
              <a:gd name="connsiteX42" fmla="*/ 809365 w 5147448"/>
              <a:gd name="connsiteY42" fmla="*/ 404037 h 1552354"/>
              <a:gd name="connsiteX43" fmla="*/ 936955 w 5147448"/>
              <a:gd name="connsiteY43" fmla="*/ 382772 h 1552354"/>
              <a:gd name="connsiteX44" fmla="*/ 1170872 w 5147448"/>
              <a:gd name="connsiteY44" fmla="*/ 340242 h 1552354"/>
              <a:gd name="connsiteX45" fmla="*/ 1298462 w 5147448"/>
              <a:gd name="connsiteY45" fmla="*/ 297712 h 1552354"/>
              <a:gd name="connsiteX46" fmla="*/ 1404788 w 5147448"/>
              <a:gd name="connsiteY46" fmla="*/ 276447 h 1552354"/>
              <a:gd name="connsiteX47" fmla="*/ 1702499 w 5147448"/>
              <a:gd name="connsiteY47" fmla="*/ 212651 h 1552354"/>
              <a:gd name="connsiteX48" fmla="*/ 1830090 w 5147448"/>
              <a:gd name="connsiteY48" fmla="*/ 170121 h 1552354"/>
              <a:gd name="connsiteX49" fmla="*/ 1893885 w 5147448"/>
              <a:gd name="connsiteY49" fmla="*/ 148856 h 1552354"/>
              <a:gd name="connsiteX50" fmla="*/ 2021476 w 5147448"/>
              <a:gd name="connsiteY50" fmla="*/ 127591 h 1552354"/>
              <a:gd name="connsiteX51" fmla="*/ 3191058 w 5147448"/>
              <a:gd name="connsiteY51" fmla="*/ 85061 h 1552354"/>
              <a:gd name="connsiteX52" fmla="*/ 3616360 w 5147448"/>
              <a:gd name="connsiteY52" fmla="*/ 63795 h 1552354"/>
              <a:gd name="connsiteX53" fmla="*/ 3701420 w 5147448"/>
              <a:gd name="connsiteY53" fmla="*/ 42530 h 1552354"/>
              <a:gd name="connsiteX54" fmla="*/ 3829011 w 5147448"/>
              <a:gd name="connsiteY54" fmla="*/ 0 h 1552354"/>
              <a:gd name="connsiteX55" fmla="*/ 3956602 w 5147448"/>
              <a:gd name="connsiteY55" fmla="*/ 21265 h 1552354"/>
              <a:gd name="connsiteX56" fmla="*/ 4126723 w 5147448"/>
              <a:gd name="connsiteY56" fmla="*/ 63795 h 1552354"/>
              <a:gd name="connsiteX57" fmla="*/ 4211783 w 5147448"/>
              <a:gd name="connsiteY57" fmla="*/ 85061 h 1552354"/>
              <a:gd name="connsiteX58" fmla="*/ 4637085 w 5147448"/>
              <a:gd name="connsiteY58" fmla="*/ 148856 h 1552354"/>
              <a:gd name="connsiteX59" fmla="*/ 4785941 w 5147448"/>
              <a:gd name="connsiteY59" fmla="*/ 191386 h 1552354"/>
              <a:gd name="connsiteX60" fmla="*/ 4828472 w 5147448"/>
              <a:gd name="connsiteY60" fmla="*/ 233916 h 1552354"/>
              <a:gd name="connsiteX61" fmla="*/ 4934797 w 5147448"/>
              <a:gd name="connsiteY61" fmla="*/ 297712 h 1552354"/>
              <a:gd name="connsiteX62" fmla="*/ 5019858 w 5147448"/>
              <a:gd name="connsiteY62" fmla="*/ 425302 h 1552354"/>
              <a:gd name="connsiteX63" fmla="*/ 5062388 w 5147448"/>
              <a:gd name="connsiteY63" fmla="*/ 552893 h 1552354"/>
              <a:gd name="connsiteX64" fmla="*/ 5083653 w 5147448"/>
              <a:gd name="connsiteY64" fmla="*/ 616688 h 1552354"/>
              <a:gd name="connsiteX65" fmla="*/ 5126183 w 5147448"/>
              <a:gd name="connsiteY65" fmla="*/ 808074 h 1552354"/>
              <a:gd name="connsiteX66" fmla="*/ 5147448 w 5147448"/>
              <a:gd name="connsiteY66" fmla="*/ 956930 h 1552354"/>
              <a:gd name="connsiteX67" fmla="*/ 5126183 w 5147448"/>
              <a:gd name="connsiteY67" fmla="*/ 1148316 h 1552354"/>
              <a:gd name="connsiteX68" fmla="*/ 5083653 w 5147448"/>
              <a:gd name="connsiteY68" fmla="*/ 1275907 h 1552354"/>
              <a:gd name="connsiteX69" fmla="*/ 5019858 w 5147448"/>
              <a:gd name="connsiteY69" fmla="*/ 1339702 h 1552354"/>
              <a:gd name="connsiteX70" fmla="*/ 4722146 w 5147448"/>
              <a:gd name="connsiteY70" fmla="*/ 1424763 h 1552354"/>
              <a:gd name="connsiteX71" fmla="*/ 4637085 w 5147448"/>
              <a:gd name="connsiteY71" fmla="*/ 1446028 h 1552354"/>
              <a:gd name="connsiteX72" fmla="*/ 4318109 w 5147448"/>
              <a:gd name="connsiteY72" fmla="*/ 1424763 h 1552354"/>
              <a:gd name="connsiteX73" fmla="*/ 4190518 w 5147448"/>
              <a:gd name="connsiteY73" fmla="*/ 1360968 h 1552354"/>
              <a:gd name="connsiteX74" fmla="*/ 4105458 w 5147448"/>
              <a:gd name="connsiteY74" fmla="*/ 1339702 h 1552354"/>
              <a:gd name="connsiteX75" fmla="*/ 3999132 w 5147448"/>
              <a:gd name="connsiteY75" fmla="*/ 1275907 h 1552354"/>
              <a:gd name="connsiteX76" fmla="*/ 3935337 w 5147448"/>
              <a:gd name="connsiteY76" fmla="*/ 1233377 h 1552354"/>
              <a:gd name="connsiteX77" fmla="*/ 3871541 w 5147448"/>
              <a:gd name="connsiteY77" fmla="*/ 1212112 h 1552354"/>
              <a:gd name="connsiteX78" fmla="*/ 3722685 w 5147448"/>
              <a:gd name="connsiteY78" fmla="*/ 1148316 h 1552354"/>
              <a:gd name="connsiteX79" fmla="*/ 3658890 w 5147448"/>
              <a:gd name="connsiteY79" fmla="*/ 1105786 h 1552354"/>
              <a:gd name="connsiteX80" fmla="*/ 3680155 w 5147448"/>
              <a:gd name="connsiteY80" fmla="*/ 956930 h 155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147448" h="1552354">
                <a:moveTo>
                  <a:pt x="3786481" y="1041991"/>
                </a:moveTo>
                <a:cubicBezTo>
                  <a:pt x="3736862" y="1020726"/>
                  <a:pt x="3685909" y="1002337"/>
                  <a:pt x="3637625" y="978195"/>
                </a:cubicBezTo>
                <a:cubicBezTo>
                  <a:pt x="3472738" y="895751"/>
                  <a:pt x="3670382" y="967849"/>
                  <a:pt x="3510034" y="914400"/>
                </a:cubicBezTo>
                <a:cubicBezTo>
                  <a:pt x="3466050" y="885077"/>
                  <a:pt x="3379250" y="839259"/>
                  <a:pt x="3339913" y="786809"/>
                </a:cubicBezTo>
                <a:cubicBezTo>
                  <a:pt x="3226170" y="635152"/>
                  <a:pt x="3310470" y="677758"/>
                  <a:pt x="3191058" y="637954"/>
                </a:cubicBezTo>
                <a:cubicBezTo>
                  <a:pt x="3176881" y="623777"/>
                  <a:pt x="3164566" y="607453"/>
                  <a:pt x="3148527" y="595423"/>
                </a:cubicBezTo>
                <a:cubicBezTo>
                  <a:pt x="3054794" y="525123"/>
                  <a:pt x="3046402" y="514601"/>
                  <a:pt x="2957141" y="489098"/>
                </a:cubicBezTo>
                <a:cubicBezTo>
                  <a:pt x="2929040" y="481069"/>
                  <a:pt x="2900909" y="472638"/>
                  <a:pt x="2872081" y="467833"/>
                </a:cubicBezTo>
                <a:cubicBezTo>
                  <a:pt x="2815710" y="458438"/>
                  <a:pt x="2758667" y="453656"/>
                  <a:pt x="2701960" y="446568"/>
                </a:cubicBezTo>
                <a:cubicBezTo>
                  <a:pt x="2581458" y="453656"/>
                  <a:pt x="2458409" y="442191"/>
                  <a:pt x="2340453" y="467833"/>
                </a:cubicBezTo>
                <a:cubicBezTo>
                  <a:pt x="2290505" y="478691"/>
                  <a:pt x="2255392" y="524540"/>
                  <a:pt x="2212862" y="552893"/>
                </a:cubicBezTo>
                <a:cubicBezTo>
                  <a:pt x="2191597" y="567070"/>
                  <a:pt x="2167139" y="577351"/>
                  <a:pt x="2149067" y="595423"/>
                </a:cubicBezTo>
                <a:cubicBezTo>
                  <a:pt x="2134890" y="609600"/>
                  <a:pt x="2123729" y="627639"/>
                  <a:pt x="2106537" y="637954"/>
                </a:cubicBezTo>
                <a:cubicBezTo>
                  <a:pt x="2087316" y="649487"/>
                  <a:pt x="2064006" y="652131"/>
                  <a:pt x="2042741" y="659219"/>
                </a:cubicBezTo>
                <a:cubicBezTo>
                  <a:pt x="2000211" y="687572"/>
                  <a:pt x="1951295" y="708136"/>
                  <a:pt x="1915151" y="744279"/>
                </a:cubicBezTo>
                <a:cubicBezTo>
                  <a:pt x="1900974" y="758456"/>
                  <a:pt x="1889812" y="776494"/>
                  <a:pt x="1872620" y="786809"/>
                </a:cubicBezTo>
                <a:cubicBezTo>
                  <a:pt x="1853399" y="798341"/>
                  <a:pt x="1830090" y="800986"/>
                  <a:pt x="1808825" y="808074"/>
                </a:cubicBezTo>
                <a:cubicBezTo>
                  <a:pt x="1769265" y="847635"/>
                  <a:pt x="1756153" y="866308"/>
                  <a:pt x="1702499" y="893135"/>
                </a:cubicBezTo>
                <a:cubicBezTo>
                  <a:pt x="1682450" y="903159"/>
                  <a:pt x="1658753" y="904376"/>
                  <a:pt x="1638704" y="914400"/>
                </a:cubicBezTo>
                <a:cubicBezTo>
                  <a:pt x="1551436" y="958034"/>
                  <a:pt x="1598308" y="946717"/>
                  <a:pt x="1532378" y="999461"/>
                </a:cubicBezTo>
                <a:cubicBezTo>
                  <a:pt x="1512421" y="1015427"/>
                  <a:pt x="1487685" y="1025012"/>
                  <a:pt x="1468583" y="1041991"/>
                </a:cubicBezTo>
                <a:cubicBezTo>
                  <a:pt x="1423629" y="1081950"/>
                  <a:pt x="1383522" y="1127051"/>
                  <a:pt x="1340992" y="1169581"/>
                </a:cubicBezTo>
                <a:cubicBezTo>
                  <a:pt x="1326815" y="1183758"/>
                  <a:pt x="1315144" y="1200991"/>
                  <a:pt x="1298462" y="1212112"/>
                </a:cubicBezTo>
                <a:cubicBezTo>
                  <a:pt x="1255932" y="1240465"/>
                  <a:pt x="1207016" y="1261028"/>
                  <a:pt x="1170872" y="1297172"/>
                </a:cubicBezTo>
                <a:cubicBezTo>
                  <a:pt x="966124" y="1501920"/>
                  <a:pt x="1183941" y="1295224"/>
                  <a:pt x="1022016" y="1424763"/>
                </a:cubicBezTo>
                <a:cubicBezTo>
                  <a:pt x="1006360" y="1437287"/>
                  <a:pt x="997417" y="1458327"/>
                  <a:pt x="979485" y="1467293"/>
                </a:cubicBezTo>
                <a:cubicBezTo>
                  <a:pt x="939387" y="1487342"/>
                  <a:pt x="894425" y="1495646"/>
                  <a:pt x="851895" y="1509823"/>
                </a:cubicBezTo>
                <a:cubicBezTo>
                  <a:pt x="747197" y="1544722"/>
                  <a:pt x="810205" y="1527403"/>
                  <a:pt x="660509" y="1552354"/>
                </a:cubicBezTo>
                <a:cubicBezTo>
                  <a:pt x="525830" y="1545265"/>
                  <a:pt x="389982" y="1550161"/>
                  <a:pt x="256472" y="1531088"/>
                </a:cubicBezTo>
                <a:cubicBezTo>
                  <a:pt x="236624" y="1528253"/>
                  <a:pt x="229597" y="1501082"/>
                  <a:pt x="213941" y="1488558"/>
                </a:cubicBezTo>
                <a:cubicBezTo>
                  <a:pt x="193984" y="1472593"/>
                  <a:pt x="171411" y="1460205"/>
                  <a:pt x="150146" y="1446028"/>
                </a:cubicBezTo>
                <a:cubicBezTo>
                  <a:pt x="135969" y="1424763"/>
                  <a:pt x="119046" y="1405092"/>
                  <a:pt x="107616" y="1382233"/>
                </a:cubicBezTo>
                <a:cubicBezTo>
                  <a:pt x="97592" y="1362184"/>
                  <a:pt x="97884" y="1337658"/>
                  <a:pt x="86351" y="1318437"/>
                </a:cubicBezTo>
                <a:cubicBezTo>
                  <a:pt x="76036" y="1301245"/>
                  <a:pt x="57997" y="1290084"/>
                  <a:pt x="43820" y="1275907"/>
                </a:cubicBezTo>
                <a:cubicBezTo>
                  <a:pt x="-8387" y="1119284"/>
                  <a:pt x="-11951" y="1171993"/>
                  <a:pt x="22555" y="999461"/>
                </a:cubicBezTo>
                <a:cubicBezTo>
                  <a:pt x="26951" y="977481"/>
                  <a:pt x="37662" y="957218"/>
                  <a:pt x="43820" y="935665"/>
                </a:cubicBezTo>
                <a:cubicBezTo>
                  <a:pt x="58680" y="883656"/>
                  <a:pt x="82347" y="760917"/>
                  <a:pt x="107616" y="723014"/>
                </a:cubicBezTo>
                <a:cubicBezTo>
                  <a:pt x="121793" y="701749"/>
                  <a:pt x="134181" y="679176"/>
                  <a:pt x="150146" y="659219"/>
                </a:cubicBezTo>
                <a:cubicBezTo>
                  <a:pt x="230031" y="559361"/>
                  <a:pt x="161009" y="680330"/>
                  <a:pt x="320267" y="574158"/>
                </a:cubicBezTo>
                <a:cubicBezTo>
                  <a:pt x="341532" y="559981"/>
                  <a:pt x="360707" y="542008"/>
                  <a:pt x="384062" y="531628"/>
                </a:cubicBezTo>
                <a:cubicBezTo>
                  <a:pt x="425029" y="513421"/>
                  <a:pt x="469123" y="503275"/>
                  <a:pt x="511653" y="489098"/>
                </a:cubicBezTo>
                <a:lnTo>
                  <a:pt x="575448" y="467833"/>
                </a:lnTo>
                <a:cubicBezTo>
                  <a:pt x="657903" y="440348"/>
                  <a:pt x="713443" y="420024"/>
                  <a:pt x="809365" y="404037"/>
                </a:cubicBezTo>
                <a:lnTo>
                  <a:pt x="936955" y="382772"/>
                </a:lnTo>
                <a:cubicBezTo>
                  <a:pt x="1263870" y="323333"/>
                  <a:pt x="794918" y="402900"/>
                  <a:pt x="1170872" y="340242"/>
                </a:cubicBezTo>
                <a:cubicBezTo>
                  <a:pt x="1213402" y="326065"/>
                  <a:pt x="1254502" y="306504"/>
                  <a:pt x="1298462" y="297712"/>
                </a:cubicBezTo>
                <a:lnTo>
                  <a:pt x="1404788" y="276447"/>
                </a:lnTo>
                <a:cubicBezTo>
                  <a:pt x="1522564" y="255033"/>
                  <a:pt x="1582017" y="252811"/>
                  <a:pt x="1702499" y="212651"/>
                </a:cubicBezTo>
                <a:lnTo>
                  <a:pt x="1830090" y="170121"/>
                </a:lnTo>
                <a:cubicBezTo>
                  <a:pt x="1851355" y="163033"/>
                  <a:pt x="1871775" y="152541"/>
                  <a:pt x="1893885" y="148856"/>
                </a:cubicBezTo>
                <a:cubicBezTo>
                  <a:pt x="1936415" y="141768"/>
                  <a:pt x="1978596" y="132105"/>
                  <a:pt x="2021476" y="127591"/>
                </a:cubicBezTo>
                <a:cubicBezTo>
                  <a:pt x="2395351" y="88236"/>
                  <a:pt x="2848319" y="93221"/>
                  <a:pt x="3191058" y="85061"/>
                </a:cubicBezTo>
                <a:cubicBezTo>
                  <a:pt x="3332825" y="77972"/>
                  <a:pt x="3474906" y="75583"/>
                  <a:pt x="3616360" y="63795"/>
                </a:cubicBezTo>
                <a:cubicBezTo>
                  <a:pt x="3645485" y="61368"/>
                  <a:pt x="3673427" y="50928"/>
                  <a:pt x="3701420" y="42530"/>
                </a:cubicBezTo>
                <a:cubicBezTo>
                  <a:pt x="3744360" y="29648"/>
                  <a:pt x="3829011" y="0"/>
                  <a:pt x="3829011" y="0"/>
                </a:cubicBezTo>
                <a:cubicBezTo>
                  <a:pt x="3871541" y="7088"/>
                  <a:pt x="3914442" y="12231"/>
                  <a:pt x="3956602" y="21265"/>
                </a:cubicBezTo>
                <a:cubicBezTo>
                  <a:pt x="4013757" y="33512"/>
                  <a:pt x="4070016" y="49618"/>
                  <a:pt x="4126723" y="63795"/>
                </a:cubicBezTo>
                <a:cubicBezTo>
                  <a:pt x="4155076" y="70883"/>
                  <a:pt x="4182851" y="80928"/>
                  <a:pt x="4211783" y="85061"/>
                </a:cubicBezTo>
                <a:cubicBezTo>
                  <a:pt x="4245040" y="89812"/>
                  <a:pt x="4542718" y="129983"/>
                  <a:pt x="4637085" y="148856"/>
                </a:cubicBezTo>
                <a:cubicBezTo>
                  <a:pt x="4703841" y="162207"/>
                  <a:pt x="4725137" y="171118"/>
                  <a:pt x="4785941" y="191386"/>
                </a:cubicBezTo>
                <a:cubicBezTo>
                  <a:pt x="4800118" y="205563"/>
                  <a:pt x="4811280" y="223601"/>
                  <a:pt x="4828472" y="233916"/>
                </a:cubicBezTo>
                <a:cubicBezTo>
                  <a:pt x="4911735" y="283874"/>
                  <a:pt x="4876016" y="219338"/>
                  <a:pt x="4934797" y="297712"/>
                </a:cubicBezTo>
                <a:cubicBezTo>
                  <a:pt x="4965466" y="338604"/>
                  <a:pt x="5019858" y="425302"/>
                  <a:pt x="5019858" y="425302"/>
                </a:cubicBezTo>
                <a:lnTo>
                  <a:pt x="5062388" y="552893"/>
                </a:lnTo>
                <a:cubicBezTo>
                  <a:pt x="5069476" y="574158"/>
                  <a:pt x="5078217" y="594942"/>
                  <a:pt x="5083653" y="616688"/>
                </a:cubicBezTo>
                <a:cubicBezTo>
                  <a:pt x="5102769" y="693151"/>
                  <a:pt x="5112685" y="727086"/>
                  <a:pt x="5126183" y="808074"/>
                </a:cubicBezTo>
                <a:cubicBezTo>
                  <a:pt x="5134423" y="857514"/>
                  <a:pt x="5140360" y="907311"/>
                  <a:pt x="5147448" y="956930"/>
                </a:cubicBezTo>
                <a:cubicBezTo>
                  <a:pt x="5140360" y="1020725"/>
                  <a:pt x="5138771" y="1085375"/>
                  <a:pt x="5126183" y="1148316"/>
                </a:cubicBezTo>
                <a:cubicBezTo>
                  <a:pt x="5117391" y="1192276"/>
                  <a:pt x="5115353" y="1244207"/>
                  <a:pt x="5083653" y="1275907"/>
                </a:cubicBezTo>
                <a:cubicBezTo>
                  <a:pt x="5062388" y="1297172"/>
                  <a:pt x="5044330" y="1322222"/>
                  <a:pt x="5019858" y="1339702"/>
                </a:cubicBezTo>
                <a:cubicBezTo>
                  <a:pt x="4932530" y="1402079"/>
                  <a:pt x="4822849" y="1404623"/>
                  <a:pt x="4722146" y="1424763"/>
                </a:cubicBezTo>
                <a:cubicBezTo>
                  <a:pt x="4693487" y="1430495"/>
                  <a:pt x="4665439" y="1438940"/>
                  <a:pt x="4637085" y="1446028"/>
                </a:cubicBezTo>
                <a:cubicBezTo>
                  <a:pt x="4530760" y="1438940"/>
                  <a:pt x="4424019" y="1436531"/>
                  <a:pt x="4318109" y="1424763"/>
                </a:cubicBezTo>
                <a:cubicBezTo>
                  <a:pt x="4237463" y="1415802"/>
                  <a:pt x="4264531" y="1392688"/>
                  <a:pt x="4190518" y="1360968"/>
                </a:cubicBezTo>
                <a:cubicBezTo>
                  <a:pt x="4163655" y="1349455"/>
                  <a:pt x="4133811" y="1346791"/>
                  <a:pt x="4105458" y="1339702"/>
                </a:cubicBezTo>
                <a:cubicBezTo>
                  <a:pt x="4022385" y="1256631"/>
                  <a:pt x="4109554" y="1331118"/>
                  <a:pt x="3999132" y="1275907"/>
                </a:cubicBezTo>
                <a:cubicBezTo>
                  <a:pt x="3976273" y="1264477"/>
                  <a:pt x="3958196" y="1244807"/>
                  <a:pt x="3935337" y="1233377"/>
                </a:cubicBezTo>
                <a:cubicBezTo>
                  <a:pt x="3915288" y="1223353"/>
                  <a:pt x="3892144" y="1220942"/>
                  <a:pt x="3871541" y="1212112"/>
                </a:cubicBezTo>
                <a:cubicBezTo>
                  <a:pt x="3687599" y="1133279"/>
                  <a:pt x="3872298" y="1198186"/>
                  <a:pt x="3722685" y="1148316"/>
                </a:cubicBezTo>
                <a:cubicBezTo>
                  <a:pt x="3701420" y="1134139"/>
                  <a:pt x="3664434" y="1130735"/>
                  <a:pt x="3658890" y="1105786"/>
                </a:cubicBezTo>
                <a:cubicBezTo>
                  <a:pt x="3648017" y="1056857"/>
                  <a:pt x="3680155" y="956930"/>
                  <a:pt x="3680155" y="956930"/>
                </a:cubicBezTo>
              </a:path>
            </a:pathLst>
          </a:cu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81F64F-2EE7-8546-86F2-DBE7922159A7}"/>
              </a:ext>
            </a:extLst>
          </p:cNvPr>
          <p:cNvSpPr/>
          <p:nvPr/>
        </p:nvSpPr>
        <p:spPr>
          <a:xfrm rot="2654039">
            <a:off x="4930814" y="5486845"/>
            <a:ext cx="845106" cy="790842"/>
          </a:xfrm>
          <a:prstGeom prst="ellipse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283E6-B26F-9A4E-A07D-4653A43A78FA}"/>
              </a:ext>
            </a:extLst>
          </p:cNvPr>
          <p:cNvSpPr/>
          <p:nvPr/>
        </p:nvSpPr>
        <p:spPr>
          <a:xfrm>
            <a:off x="4519094" y="6183310"/>
            <a:ext cx="250007" cy="243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3139904-63B3-7C4F-9593-A3861C8CAA81}"/>
              </a:ext>
            </a:extLst>
          </p:cNvPr>
          <p:cNvSpPr/>
          <p:nvPr/>
        </p:nvSpPr>
        <p:spPr>
          <a:xfrm>
            <a:off x="2420903" y="5969840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CD690F-C18C-1E4A-BDB4-BB6D766F7C5E}"/>
              </a:ext>
            </a:extLst>
          </p:cNvPr>
          <p:cNvSpPr/>
          <p:nvPr/>
        </p:nvSpPr>
        <p:spPr>
          <a:xfrm>
            <a:off x="5276870" y="5605223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0835D-61C4-EE46-B211-2BE8C895B0A5}"/>
              </a:ext>
            </a:extLst>
          </p:cNvPr>
          <p:cNvSpPr/>
          <p:nvPr/>
        </p:nvSpPr>
        <p:spPr>
          <a:xfrm>
            <a:off x="6105512" y="5675868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58FA9E-70B6-6F4D-8484-CA20B0B0F516}"/>
              </a:ext>
            </a:extLst>
          </p:cNvPr>
          <p:cNvSpPr txBox="1"/>
          <p:nvPr/>
        </p:nvSpPr>
        <p:spPr>
          <a:xfrm>
            <a:off x="8174637" y="5673808"/>
            <a:ext cx="1478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fold 3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08E735-3580-9043-BCA4-C4A8E5B2FAF2}"/>
              </a:ext>
            </a:extLst>
          </p:cNvPr>
          <p:cNvCxnSpPr/>
          <p:nvPr/>
        </p:nvCxnSpPr>
        <p:spPr>
          <a:xfrm>
            <a:off x="0" y="3302932"/>
            <a:ext cx="1154695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DE0BB0-0605-944C-8EBC-9DF5E2CFA8D3}"/>
              </a:ext>
            </a:extLst>
          </p:cNvPr>
          <p:cNvCxnSpPr/>
          <p:nvPr/>
        </p:nvCxnSpPr>
        <p:spPr>
          <a:xfrm>
            <a:off x="0" y="5186972"/>
            <a:ext cx="1154695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>
            <a:extLst>
              <a:ext uri="{FF2B5EF4-FFF2-40B4-BE49-F238E27FC236}">
                <a16:creationId xmlns:a16="http://schemas.microsoft.com/office/drawing/2014/main" id="{DB2105BF-570C-A74A-B3A9-74F18BED1F73}"/>
              </a:ext>
            </a:extLst>
          </p:cNvPr>
          <p:cNvSpPr/>
          <p:nvPr/>
        </p:nvSpPr>
        <p:spPr>
          <a:xfrm>
            <a:off x="1828800" y="5465135"/>
            <a:ext cx="5018567" cy="1318512"/>
          </a:xfrm>
          <a:custGeom>
            <a:avLst/>
            <a:gdLst>
              <a:gd name="connsiteX0" fmla="*/ 4465674 w 5018567"/>
              <a:gd name="connsiteY0" fmla="*/ 0 h 1318512"/>
              <a:gd name="connsiteX1" fmla="*/ 4189228 w 5018567"/>
              <a:gd name="connsiteY1" fmla="*/ 63795 h 1318512"/>
              <a:gd name="connsiteX2" fmla="*/ 4125433 w 5018567"/>
              <a:gd name="connsiteY2" fmla="*/ 85060 h 1318512"/>
              <a:gd name="connsiteX3" fmla="*/ 4104167 w 5018567"/>
              <a:gd name="connsiteY3" fmla="*/ 616688 h 1318512"/>
              <a:gd name="connsiteX4" fmla="*/ 4040372 w 5018567"/>
              <a:gd name="connsiteY4" fmla="*/ 744279 h 1318512"/>
              <a:gd name="connsiteX5" fmla="*/ 4019107 w 5018567"/>
              <a:gd name="connsiteY5" fmla="*/ 808074 h 1318512"/>
              <a:gd name="connsiteX6" fmla="*/ 3976577 w 5018567"/>
              <a:gd name="connsiteY6" fmla="*/ 850605 h 1318512"/>
              <a:gd name="connsiteX7" fmla="*/ 3785191 w 5018567"/>
              <a:gd name="connsiteY7" fmla="*/ 956930 h 1318512"/>
              <a:gd name="connsiteX8" fmla="*/ 3402419 w 5018567"/>
              <a:gd name="connsiteY8" fmla="*/ 935665 h 1318512"/>
              <a:gd name="connsiteX9" fmla="*/ 3317358 w 5018567"/>
              <a:gd name="connsiteY9" fmla="*/ 914400 h 1318512"/>
              <a:gd name="connsiteX10" fmla="*/ 3189767 w 5018567"/>
              <a:gd name="connsiteY10" fmla="*/ 871870 h 1318512"/>
              <a:gd name="connsiteX11" fmla="*/ 3147237 w 5018567"/>
              <a:gd name="connsiteY11" fmla="*/ 829339 h 1318512"/>
              <a:gd name="connsiteX12" fmla="*/ 2977116 w 5018567"/>
              <a:gd name="connsiteY12" fmla="*/ 701749 h 1318512"/>
              <a:gd name="connsiteX13" fmla="*/ 2892056 w 5018567"/>
              <a:gd name="connsiteY13" fmla="*/ 595423 h 1318512"/>
              <a:gd name="connsiteX14" fmla="*/ 2806995 w 5018567"/>
              <a:gd name="connsiteY14" fmla="*/ 489098 h 1318512"/>
              <a:gd name="connsiteX15" fmla="*/ 2743200 w 5018567"/>
              <a:gd name="connsiteY15" fmla="*/ 467832 h 1318512"/>
              <a:gd name="connsiteX16" fmla="*/ 2679405 w 5018567"/>
              <a:gd name="connsiteY16" fmla="*/ 404037 h 1318512"/>
              <a:gd name="connsiteX17" fmla="*/ 106326 w 5018567"/>
              <a:gd name="connsiteY17" fmla="*/ 404037 h 1318512"/>
              <a:gd name="connsiteX18" fmla="*/ 0 w 5018567"/>
              <a:gd name="connsiteY18" fmla="*/ 552893 h 1318512"/>
              <a:gd name="connsiteX19" fmla="*/ 42530 w 5018567"/>
              <a:gd name="connsiteY19" fmla="*/ 893135 h 1318512"/>
              <a:gd name="connsiteX20" fmla="*/ 148856 w 5018567"/>
              <a:gd name="connsiteY20" fmla="*/ 1041991 h 1318512"/>
              <a:gd name="connsiteX21" fmla="*/ 191386 w 5018567"/>
              <a:gd name="connsiteY21" fmla="*/ 1105786 h 1318512"/>
              <a:gd name="connsiteX22" fmla="*/ 382772 w 5018567"/>
              <a:gd name="connsiteY22" fmla="*/ 1212112 h 1318512"/>
              <a:gd name="connsiteX23" fmla="*/ 1254642 w 5018567"/>
              <a:gd name="connsiteY23" fmla="*/ 1233377 h 1318512"/>
              <a:gd name="connsiteX24" fmla="*/ 1403498 w 5018567"/>
              <a:gd name="connsiteY24" fmla="*/ 1254642 h 1318512"/>
              <a:gd name="connsiteX25" fmla="*/ 1509823 w 5018567"/>
              <a:gd name="connsiteY25" fmla="*/ 1275907 h 1318512"/>
              <a:gd name="connsiteX26" fmla="*/ 2743200 w 5018567"/>
              <a:gd name="connsiteY26" fmla="*/ 1297172 h 1318512"/>
              <a:gd name="connsiteX27" fmla="*/ 2849526 w 5018567"/>
              <a:gd name="connsiteY27" fmla="*/ 1318437 h 1318512"/>
              <a:gd name="connsiteX28" fmla="*/ 3338623 w 5018567"/>
              <a:gd name="connsiteY28" fmla="*/ 1275907 h 1318512"/>
              <a:gd name="connsiteX29" fmla="*/ 3530009 w 5018567"/>
              <a:gd name="connsiteY29" fmla="*/ 1254642 h 1318512"/>
              <a:gd name="connsiteX30" fmla="*/ 4338084 w 5018567"/>
              <a:gd name="connsiteY30" fmla="*/ 1233377 h 1318512"/>
              <a:gd name="connsiteX31" fmla="*/ 4423144 w 5018567"/>
              <a:gd name="connsiteY31" fmla="*/ 1212112 h 1318512"/>
              <a:gd name="connsiteX32" fmla="*/ 4486940 w 5018567"/>
              <a:gd name="connsiteY32" fmla="*/ 1190846 h 1318512"/>
              <a:gd name="connsiteX33" fmla="*/ 4593265 w 5018567"/>
              <a:gd name="connsiteY33" fmla="*/ 1169581 h 1318512"/>
              <a:gd name="connsiteX34" fmla="*/ 4720856 w 5018567"/>
              <a:gd name="connsiteY34" fmla="*/ 1127051 h 1318512"/>
              <a:gd name="connsiteX35" fmla="*/ 4869712 w 5018567"/>
              <a:gd name="connsiteY35" fmla="*/ 1084521 h 1318512"/>
              <a:gd name="connsiteX36" fmla="*/ 4933507 w 5018567"/>
              <a:gd name="connsiteY36" fmla="*/ 1041991 h 1318512"/>
              <a:gd name="connsiteX37" fmla="*/ 5018567 w 5018567"/>
              <a:gd name="connsiteY37" fmla="*/ 935665 h 1318512"/>
              <a:gd name="connsiteX38" fmla="*/ 4997302 w 5018567"/>
              <a:gd name="connsiteY38" fmla="*/ 744279 h 1318512"/>
              <a:gd name="connsiteX39" fmla="*/ 4954772 w 5018567"/>
              <a:gd name="connsiteY39" fmla="*/ 616688 h 1318512"/>
              <a:gd name="connsiteX40" fmla="*/ 4912242 w 5018567"/>
              <a:gd name="connsiteY40" fmla="*/ 489098 h 1318512"/>
              <a:gd name="connsiteX41" fmla="*/ 4869712 w 5018567"/>
              <a:gd name="connsiteY41" fmla="*/ 361507 h 1318512"/>
              <a:gd name="connsiteX42" fmla="*/ 4848447 w 5018567"/>
              <a:gd name="connsiteY42" fmla="*/ 297712 h 1318512"/>
              <a:gd name="connsiteX43" fmla="*/ 4805916 w 5018567"/>
              <a:gd name="connsiteY43" fmla="*/ 255181 h 1318512"/>
              <a:gd name="connsiteX44" fmla="*/ 4763386 w 5018567"/>
              <a:gd name="connsiteY44" fmla="*/ 127591 h 1318512"/>
              <a:gd name="connsiteX45" fmla="*/ 4678326 w 5018567"/>
              <a:gd name="connsiteY45" fmla="*/ 21265 h 1318512"/>
              <a:gd name="connsiteX46" fmla="*/ 4614530 w 5018567"/>
              <a:gd name="connsiteY46" fmla="*/ 0 h 1318512"/>
              <a:gd name="connsiteX47" fmla="*/ 4465674 w 5018567"/>
              <a:gd name="connsiteY47" fmla="*/ 0 h 13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018567" h="1318512">
                <a:moveTo>
                  <a:pt x="4465674" y="0"/>
                </a:moveTo>
                <a:cubicBezTo>
                  <a:pt x="4272440" y="27605"/>
                  <a:pt x="4364368" y="5415"/>
                  <a:pt x="4189228" y="63795"/>
                </a:cubicBezTo>
                <a:lnTo>
                  <a:pt x="4125433" y="85060"/>
                </a:lnTo>
                <a:cubicBezTo>
                  <a:pt x="4118344" y="262269"/>
                  <a:pt x="4116803" y="439788"/>
                  <a:pt x="4104167" y="616688"/>
                </a:cubicBezTo>
                <a:cubicBezTo>
                  <a:pt x="4099713" y="679049"/>
                  <a:pt x="4066955" y="691114"/>
                  <a:pt x="4040372" y="744279"/>
                </a:cubicBezTo>
                <a:cubicBezTo>
                  <a:pt x="4030348" y="764328"/>
                  <a:pt x="4030639" y="788853"/>
                  <a:pt x="4019107" y="808074"/>
                </a:cubicBezTo>
                <a:cubicBezTo>
                  <a:pt x="4008792" y="825266"/>
                  <a:pt x="3992616" y="838576"/>
                  <a:pt x="3976577" y="850605"/>
                </a:cubicBezTo>
                <a:cubicBezTo>
                  <a:pt x="3859586" y="938348"/>
                  <a:pt x="3884651" y="923777"/>
                  <a:pt x="3785191" y="956930"/>
                </a:cubicBezTo>
                <a:cubicBezTo>
                  <a:pt x="3657600" y="949842"/>
                  <a:pt x="3529682" y="947234"/>
                  <a:pt x="3402419" y="935665"/>
                </a:cubicBezTo>
                <a:cubicBezTo>
                  <a:pt x="3373313" y="933019"/>
                  <a:pt x="3345352" y="922798"/>
                  <a:pt x="3317358" y="914400"/>
                </a:cubicBezTo>
                <a:cubicBezTo>
                  <a:pt x="3274418" y="901518"/>
                  <a:pt x="3189767" y="871870"/>
                  <a:pt x="3189767" y="871870"/>
                </a:cubicBezTo>
                <a:cubicBezTo>
                  <a:pt x="3175590" y="857693"/>
                  <a:pt x="3163276" y="841369"/>
                  <a:pt x="3147237" y="829339"/>
                </a:cubicBezTo>
                <a:cubicBezTo>
                  <a:pt x="2954866" y="685059"/>
                  <a:pt x="3074657" y="799288"/>
                  <a:pt x="2977116" y="701749"/>
                </a:cubicBezTo>
                <a:cubicBezTo>
                  <a:pt x="2935718" y="577552"/>
                  <a:pt x="2988243" y="691610"/>
                  <a:pt x="2892056" y="595423"/>
                </a:cubicBezTo>
                <a:cubicBezTo>
                  <a:pt x="2848589" y="551956"/>
                  <a:pt x="2859609" y="520667"/>
                  <a:pt x="2806995" y="489098"/>
                </a:cubicBezTo>
                <a:cubicBezTo>
                  <a:pt x="2787774" y="477565"/>
                  <a:pt x="2764465" y="474921"/>
                  <a:pt x="2743200" y="467832"/>
                </a:cubicBezTo>
                <a:cubicBezTo>
                  <a:pt x="2721935" y="446567"/>
                  <a:pt x="2709429" y="405753"/>
                  <a:pt x="2679405" y="404037"/>
                </a:cubicBezTo>
                <a:cubicBezTo>
                  <a:pt x="1880427" y="358381"/>
                  <a:pt x="916601" y="389032"/>
                  <a:pt x="106326" y="404037"/>
                </a:cubicBezTo>
                <a:cubicBezTo>
                  <a:pt x="5415" y="504948"/>
                  <a:pt x="33945" y="451058"/>
                  <a:pt x="0" y="552893"/>
                </a:cubicBezTo>
                <a:cubicBezTo>
                  <a:pt x="16482" y="750680"/>
                  <a:pt x="3032" y="754892"/>
                  <a:pt x="42530" y="893135"/>
                </a:cubicBezTo>
                <a:cubicBezTo>
                  <a:pt x="82091" y="1031599"/>
                  <a:pt x="37899" y="875555"/>
                  <a:pt x="148856" y="1041991"/>
                </a:cubicBezTo>
                <a:cubicBezTo>
                  <a:pt x="163033" y="1063256"/>
                  <a:pt x="172152" y="1088956"/>
                  <a:pt x="191386" y="1105786"/>
                </a:cubicBezTo>
                <a:cubicBezTo>
                  <a:pt x="212036" y="1123855"/>
                  <a:pt x="325561" y="1209511"/>
                  <a:pt x="382772" y="1212112"/>
                </a:cubicBezTo>
                <a:cubicBezTo>
                  <a:pt x="673182" y="1225313"/>
                  <a:pt x="964019" y="1226289"/>
                  <a:pt x="1254642" y="1233377"/>
                </a:cubicBezTo>
                <a:cubicBezTo>
                  <a:pt x="1304261" y="1240465"/>
                  <a:pt x="1354058" y="1246402"/>
                  <a:pt x="1403498" y="1254642"/>
                </a:cubicBezTo>
                <a:cubicBezTo>
                  <a:pt x="1439150" y="1260584"/>
                  <a:pt x="1473698" y="1274760"/>
                  <a:pt x="1509823" y="1275907"/>
                </a:cubicBezTo>
                <a:cubicBezTo>
                  <a:pt x="1920803" y="1288954"/>
                  <a:pt x="2332074" y="1290084"/>
                  <a:pt x="2743200" y="1297172"/>
                </a:cubicBezTo>
                <a:cubicBezTo>
                  <a:pt x="2778642" y="1304260"/>
                  <a:pt x="2813405" y="1319727"/>
                  <a:pt x="2849526" y="1318437"/>
                </a:cubicBezTo>
                <a:cubicBezTo>
                  <a:pt x="3013069" y="1312596"/>
                  <a:pt x="3175690" y="1291182"/>
                  <a:pt x="3338623" y="1275907"/>
                </a:cubicBezTo>
                <a:cubicBezTo>
                  <a:pt x="3402531" y="1269916"/>
                  <a:pt x="3465879" y="1257371"/>
                  <a:pt x="3530009" y="1254642"/>
                </a:cubicBezTo>
                <a:cubicBezTo>
                  <a:pt x="3799217" y="1243186"/>
                  <a:pt x="4068726" y="1240465"/>
                  <a:pt x="4338084" y="1233377"/>
                </a:cubicBezTo>
                <a:cubicBezTo>
                  <a:pt x="4366437" y="1226289"/>
                  <a:pt x="4395043" y="1220141"/>
                  <a:pt x="4423144" y="1212112"/>
                </a:cubicBezTo>
                <a:cubicBezTo>
                  <a:pt x="4444697" y="1205954"/>
                  <a:pt x="4465194" y="1196283"/>
                  <a:pt x="4486940" y="1190846"/>
                </a:cubicBezTo>
                <a:cubicBezTo>
                  <a:pt x="4522004" y="1182080"/>
                  <a:pt x="4558395" y="1179091"/>
                  <a:pt x="4593265" y="1169581"/>
                </a:cubicBezTo>
                <a:cubicBezTo>
                  <a:pt x="4636516" y="1157785"/>
                  <a:pt x="4677364" y="1137924"/>
                  <a:pt x="4720856" y="1127051"/>
                </a:cubicBezTo>
                <a:cubicBezTo>
                  <a:pt x="4827662" y="1100349"/>
                  <a:pt x="4778190" y="1115028"/>
                  <a:pt x="4869712" y="1084521"/>
                </a:cubicBezTo>
                <a:cubicBezTo>
                  <a:pt x="4890977" y="1070344"/>
                  <a:pt x="4913550" y="1057957"/>
                  <a:pt x="4933507" y="1041991"/>
                </a:cubicBezTo>
                <a:cubicBezTo>
                  <a:pt x="4976792" y="1007362"/>
                  <a:pt x="4986989" y="983031"/>
                  <a:pt x="5018567" y="935665"/>
                </a:cubicBezTo>
                <a:cubicBezTo>
                  <a:pt x="5011479" y="871870"/>
                  <a:pt x="5009890" y="807220"/>
                  <a:pt x="4997302" y="744279"/>
                </a:cubicBezTo>
                <a:cubicBezTo>
                  <a:pt x="4988510" y="700319"/>
                  <a:pt x="4968949" y="659218"/>
                  <a:pt x="4954772" y="616688"/>
                </a:cubicBezTo>
                <a:lnTo>
                  <a:pt x="4912242" y="489098"/>
                </a:lnTo>
                <a:lnTo>
                  <a:pt x="4869712" y="361507"/>
                </a:lnTo>
                <a:cubicBezTo>
                  <a:pt x="4862624" y="340242"/>
                  <a:pt x="4864297" y="313562"/>
                  <a:pt x="4848447" y="297712"/>
                </a:cubicBezTo>
                <a:lnTo>
                  <a:pt x="4805916" y="255181"/>
                </a:lnTo>
                <a:lnTo>
                  <a:pt x="4763386" y="127591"/>
                </a:lnTo>
                <a:cubicBezTo>
                  <a:pt x="4738860" y="54011"/>
                  <a:pt x="4755276" y="59740"/>
                  <a:pt x="4678326" y="21265"/>
                </a:cubicBezTo>
                <a:cubicBezTo>
                  <a:pt x="4658277" y="11241"/>
                  <a:pt x="4635795" y="7088"/>
                  <a:pt x="4614530" y="0"/>
                </a:cubicBezTo>
                <a:cubicBezTo>
                  <a:pt x="4501254" y="22655"/>
                  <a:pt x="4544349" y="21265"/>
                  <a:pt x="4465674" y="0"/>
                </a:cubicBezTo>
                <a:close/>
              </a:path>
            </a:pathLst>
          </a:cu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FFEC-843E-3740-9958-E4C5DB0F7EEC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80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79" y="278395"/>
            <a:ext cx="105156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k-Fold Cross Validation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929-8D4E-D545-9E6E-A8D247BE6E08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C61DD-82C2-C830-1441-DC466924CC7D}"/>
              </a:ext>
            </a:extLst>
          </p:cNvPr>
          <p:cNvSpPr txBox="1"/>
          <p:nvPr/>
        </p:nvSpPr>
        <p:spPr>
          <a:xfrm>
            <a:off x="457200" y="2016457"/>
            <a:ext cx="10896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how to choose nr of folds (the “k” in k-fold CV) ? </a:t>
            </a:r>
          </a:p>
          <a:p>
            <a:endParaRPr lang="en-GB" sz="3200" dirty="0"/>
          </a:p>
          <a:p>
            <a:pPr marL="285750" indent="-285750">
              <a:buFontTx/>
              <a:buChar char="-"/>
            </a:pPr>
            <a:r>
              <a:rPr lang="en-GB" sz="3200" dirty="0"/>
              <a:t>train fold should be sufficiently large (avoid overfitting)</a:t>
            </a:r>
          </a:p>
          <a:p>
            <a:endParaRPr lang="en-GB" sz="3200" dirty="0"/>
          </a:p>
          <a:p>
            <a:pPr marL="285750" indent="-285750">
              <a:buFontTx/>
              <a:buChar char="-"/>
            </a:pPr>
            <a:r>
              <a:rPr lang="en-GB" sz="3200" dirty="0" err="1"/>
              <a:t>val</a:t>
            </a:r>
            <a:r>
              <a:rPr lang="en-GB" sz="3200" dirty="0"/>
              <a:t>  folds should sufficiently large (to get reliable estimate of generalization)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353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4" y="250985"/>
            <a:ext cx="105156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CAUTION!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28FD-A20E-5840-B1BF-B7E45DBA7616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C61DD-82C2-C830-1441-DC466924CC7D}"/>
              </a:ext>
            </a:extLst>
          </p:cNvPr>
          <p:cNvSpPr txBox="1"/>
          <p:nvPr/>
        </p:nvSpPr>
        <p:spPr>
          <a:xfrm>
            <a:off x="187564" y="1821409"/>
            <a:ext cx="120044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k-fold CV requires a method to split into folds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most basic method: evenly divide into k folds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works if data is </a:t>
            </a:r>
            <a:r>
              <a:rPr lang="en-GB" sz="4000" dirty="0" err="1"/>
              <a:t>i.i.d.</a:t>
            </a:r>
            <a:r>
              <a:rPr lang="en-GB" sz="4000" dirty="0"/>
              <a:t> </a:t>
            </a:r>
            <a:r>
              <a:rPr lang="en-GB" sz="4000" dirty="0">
                <a:sym typeface="Wingdings" pitchFamily="2" charset="2"/>
              </a:rPr>
              <a:t>(“order of data points is arbitrary”)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ym typeface="Wingdings" pitchFamily="2" charset="2"/>
              </a:rPr>
              <a:t>fails if data points are grouped or ordered</a:t>
            </a:r>
          </a:p>
        </p:txBody>
      </p:sp>
    </p:spTree>
    <p:extLst>
      <p:ext uri="{BB962C8B-B14F-4D97-AF65-F5344CB8AC3E}">
        <p14:creationId xmlns:p14="http://schemas.microsoft.com/office/powerpoint/2010/main" val="200622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45550"/>
            <a:ext cx="10515600" cy="1325563"/>
          </a:xfrm>
        </p:spPr>
        <p:txBody>
          <a:bodyPr>
            <a:normAutofit/>
          </a:bodyPr>
          <a:lstStyle/>
          <a:p>
            <a:r>
              <a:rPr lang="en-AT" sz="6000" b="1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35B9-79FE-E042-9603-AC992880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70" y="1366633"/>
            <a:ext cx="11359662" cy="44746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- know train err is bad quality measure for ML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- </a:t>
            </a:r>
            <a:r>
              <a:rPr lang="en-GB" sz="3200" dirty="0" err="1"/>
              <a:t>val.err</a:t>
            </a:r>
            <a:r>
              <a:rPr lang="en-GB" sz="3200" dirty="0"/>
              <a:t>. is more useful as quality measure for a ML model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- basic idea of k-fold CV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GB" sz="3200" dirty="0"/>
              <a:t>hyper-parameter tuning = model selection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GB" sz="3200" dirty="0"/>
              <a:t>Python implementations of k-fold CV / </a:t>
            </a:r>
            <a:r>
              <a:rPr lang="en-GB" sz="3200" dirty="0" err="1"/>
              <a:t>gridsearch</a:t>
            </a:r>
            <a:endParaRPr lang="en-GB" sz="3200" dirty="0"/>
          </a:p>
          <a:p>
            <a:pPr>
              <a:lnSpc>
                <a:spcPct val="150000"/>
              </a:lnSpc>
              <a:buFontTx/>
              <a:buChar char="-"/>
            </a:pPr>
            <a:endParaRPr lang="en-GB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Jung, Model Validation and Selection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4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08ACE-28D9-D38D-D99E-011EDC36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829-EFAB-9344-968B-97FA7E9BF617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65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DB5E-0C50-2291-ADBD-1B3AEEB7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79430"/>
            <a:ext cx="11353800" cy="1325563"/>
          </a:xfrm>
        </p:spPr>
        <p:txBody>
          <a:bodyPr>
            <a:noAutofit/>
          </a:bodyPr>
          <a:lstStyle/>
          <a:p>
            <a:r>
              <a:rPr lang="en-GB" sz="5400" b="1" dirty="0"/>
              <a:t>Imbalanced Classes and Group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C8E0A-D439-C495-DADC-0A64BF8A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D066-8E11-7B44-99C6-D66FFAF16DD2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5ACE-6202-EBFC-24D2-075877FB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31B61-3467-592C-6419-CAB104CC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E85932A-267B-5273-DA47-73BFE4DAD8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05522"/>
            <a:ext cx="6733732" cy="5006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AEFE16-6399-1E72-5E4B-8B2AE6E4F528}"/>
              </a:ext>
            </a:extLst>
          </p:cNvPr>
          <p:cNvSpPr txBox="1"/>
          <p:nvPr/>
        </p:nvSpPr>
        <p:spPr>
          <a:xfrm>
            <a:off x="6567852" y="1477879"/>
            <a:ext cx="5624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itchFamily="2" charset="2"/>
              </a:rPr>
              <a:t>e.g. data points with same label are contiguous blocks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itchFamily="2" charset="2"/>
              </a:rPr>
              <a:t>or data points are obtained at consecutive time instants ( correlations)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72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DB5E-0C50-2291-ADBD-1B3AEEB7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79430"/>
            <a:ext cx="11353800" cy="1325563"/>
          </a:xfrm>
        </p:spPr>
        <p:txBody>
          <a:bodyPr>
            <a:noAutofit/>
          </a:bodyPr>
          <a:lstStyle/>
          <a:p>
            <a:r>
              <a:rPr lang="en-GB" sz="6600" b="1" dirty="0"/>
              <a:t>Group-Preserving Splitting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C8E0A-D439-C495-DADC-0A64BF8A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B22D-0117-0047-B1AB-240DFFCA87BA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5ACE-6202-EBFC-24D2-075877FB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31B61-3467-592C-6419-CAB104CC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4EFA06C-A4D4-2166-EBF2-A7C6B957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371642"/>
            <a:ext cx="8229600" cy="4192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E3A85A-20A4-1603-BBE4-950E5F63AED9}"/>
              </a:ext>
            </a:extLst>
          </p:cNvPr>
          <p:cNvSpPr txBox="1"/>
          <p:nvPr/>
        </p:nvSpPr>
        <p:spPr>
          <a:xfrm>
            <a:off x="196275" y="5729200"/>
            <a:ext cx="1179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https://scikit-</a:t>
            </a:r>
            <a:r>
              <a:rPr lang="en-GB" sz="2400" dirty="0" err="1"/>
              <a:t>learn.org</a:t>
            </a:r>
            <a:r>
              <a:rPr lang="en-GB" sz="2400" dirty="0"/>
              <a:t>/stable/modules/generated/</a:t>
            </a:r>
            <a:r>
              <a:rPr lang="en-GB" sz="2400" dirty="0" err="1"/>
              <a:t>sklearn.model_selection.GroupKFold.html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4383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DB5E-0C50-2291-ADBD-1B3AEEB7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79430"/>
            <a:ext cx="11353800" cy="1325563"/>
          </a:xfrm>
        </p:spPr>
        <p:txBody>
          <a:bodyPr>
            <a:noAutofit/>
          </a:bodyPr>
          <a:lstStyle/>
          <a:p>
            <a:r>
              <a:rPr lang="en-GB" sz="6600" b="1" dirty="0"/>
              <a:t>Class-Ratio Preserving Splitting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C8E0A-D439-C495-DADC-0A64BF8A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17E5-4835-4E4B-84F6-1CD4EDFA7629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5ACE-6202-EBFC-24D2-075877FB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31B61-3467-592C-6419-CAB104CC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C16B53B-6564-D025-B5EF-0DBC871E95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5496" y="1504993"/>
            <a:ext cx="8916253" cy="45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00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7" y="148485"/>
            <a:ext cx="12191999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Temporal Successive Splitting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43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475C-6EA6-054B-B383-EFA2DB00B3F7}" type="datetime1">
              <a:rPr lang="en-US" smtClean="0"/>
              <a:t>6/27/23</a:t>
            </a:fld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F368CE6-D87C-71BE-87DE-5B7B7BF524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235" y="1290060"/>
            <a:ext cx="8090538" cy="4017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A74FEA-9E2A-D3A8-036C-49605AC2FABB}"/>
              </a:ext>
            </a:extLst>
          </p:cNvPr>
          <p:cNvSpPr txBox="1"/>
          <p:nvPr/>
        </p:nvSpPr>
        <p:spPr>
          <a:xfrm>
            <a:off x="630861" y="5567940"/>
            <a:ext cx="377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https://scikit-</a:t>
            </a:r>
            <a:r>
              <a:rPr lang="en-GB" dirty="0" err="1"/>
              <a:t>learn.org</a:t>
            </a:r>
            <a:r>
              <a:rPr lang="en-GB" dirty="0"/>
              <a:t>/stable/</a:t>
            </a:r>
          </a:p>
        </p:txBody>
      </p:sp>
    </p:spTree>
    <p:extLst>
      <p:ext uri="{BB962C8B-B14F-4D97-AF65-F5344CB8AC3E}">
        <p14:creationId xmlns:p14="http://schemas.microsoft.com/office/powerpoint/2010/main" val="4042977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7853-9C73-02EF-03C1-FD800846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149"/>
            <a:ext cx="10515600" cy="2667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000" dirty="0"/>
              <a:t>Bias and Variance </a:t>
            </a:r>
          </a:p>
          <a:p>
            <a:pPr marL="0" indent="0">
              <a:buNone/>
            </a:pPr>
            <a:r>
              <a:rPr lang="en-GB" sz="8000" dirty="0"/>
              <a:t>Decomposition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A9353-2EF6-F404-E267-729E4A0B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36BF-C4A5-8643-9D13-09EC0FC523C5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20B45-C5B5-D8A5-703C-C88E110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F0E65-3E8F-49C5-DE9D-5B2A5EBA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5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7853-9C73-02EF-03C1-FD800846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77" y="2095149"/>
            <a:ext cx="11325446" cy="26677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8000" dirty="0"/>
              <a:t>“Bias” error component due to model being too small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A9353-2EF6-F404-E267-729E4A0B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8D9-7075-2B49-8814-E24F7FAB74D5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20B45-C5B5-D8A5-703C-C88E110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F0E65-3E8F-49C5-DE9D-5B2A5EBA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50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7853-9C73-02EF-03C1-FD800846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74" y="2095149"/>
            <a:ext cx="11566451" cy="266770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8000" dirty="0"/>
              <a:t>“Variance” reflects error due to dataset being too small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A9353-2EF6-F404-E267-729E4A0B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003-E49D-D641-AADA-2CB5E08D2B43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20B45-C5B5-D8A5-703C-C88E110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F0E65-3E8F-49C5-DE9D-5B2A5EBA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452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FFD3EFC6-8F24-5A35-7CB3-57415B7895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1" y="2081456"/>
            <a:ext cx="5822950" cy="3975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7" y="148485"/>
            <a:ext cx="12191999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Toy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47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EE58-1DEB-D049-AFCF-20D22A413CF7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B48E2-5B00-C029-B2A6-264C65A06E14}"/>
              </a:ext>
            </a:extLst>
          </p:cNvPr>
          <p:cNvSpPr txBox="1"/>
          <p:nvPr/>
        </p:nvSpPr>
        <p:spPr>
          <a:xfrm>
            <a:off x="2987676" y="930268"/>
            <a:ext cx="3695179" cy="92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dirty="0"/>
              <a:t>y = </a:t>
            </a:r>
            <a:r>
              <a:rPr lang="en-GB" sz="4000" dirty="0">
                <a:solidFill>
                  <a:srgbClr val="FF0000"/>
                </a:solidFill>
              </a:rPr>
              <a:t>g(x)</a:t>
            </a:r>
            <a:r>
              <a:rPr lang="en-GB" sz="4000" dirty="0"/>
              <a:t> + ”noise”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1FE91F-202B-D768-1B40-E012B1B40149}"/>
              </a:ext>
            </a:extLst>
          </p:cNvPr>
          <p:cNvCxnSpPr>
            <a:cxnSpLocks/>
          </p:cNvCxnSpPr>
          <p:nvPr/>
        </p:nvCxnSpPr>
        <p:spPr>
          <a:xfrm flipH="1">
            <a:off x="2987676" y="1910371"/>
            <a:ext cx="556386" cy="1581215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6B46D5-A731-28ED-B315-203EA6274A47}"/>
              </a:ext>
            </a:extLst>
          </p:cNvPr>
          <p:cNvSpPr txBox="1"/>
          <p:nvPr/>
        </p:nvSpPr>
        <p:spPr>
          <a:xfrm>
            <a:off x="5950737" y="2700978"/>
            <a:ext cx="53197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learn hypothesis h(.) using a </a:t>
            </a:r>
          </a:p>
          <a:p>
            <a:r>
              <a:rPr lang="en-GB" sz="3200" dirty="0"/>
              <a:t>randomly selected training set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AF81D-1D6B-9EB4-DB57-E690E3618FA4}"/>
              </a:ext>
            </a:extLst>
          </p:cNvPr>
          <p:cNvSpPr txBox="1"/>
          <p:nvPr/>
        </p:nvSpPr>
        <p:spPr>
          <a:xfrm>
            <a:off x="5950737" y="4352903"/>
            <a:ext cx="54164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compute prediction h(x’) for a fixed </a:t>
            </a:r>
          </a:p>
          <a:p>
            <a:r>
              <a:rPr lang="en-GB" sz="2800" dirty="0"/>
              <a:t>feature value x’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C581DE-69E3-D419-A750-C238E9092BE7}"/>
              </a:ext>
            </a:extLst>
          </p:cNvPr>
          <p:cNvCxnSpPr/>
          <p:nvPr/>
        </p:nvCxnSpPr>
        <p:spPr>
          <a:xfrm flipV="1">
            <a:off x="4876800" y="3429000"/>
            <a:ext cx="0" cy="2286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13EEA-65CF-32B3-0EE7-DF5EBAA51A74}"/>
              </a:ext>
            </a:extLst>
          </p:cNvPr>
          <p:cNvSpPr txBox="1"/>
          <p:nvPr/>
        </p:nvSpPr>
        <p:spPr>
          <a:xfrm>
            <a:off x="4686305" y="5701419"/>
            <a:ext cx="590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x’</a:t>
            </a:r>
          </a:p>
        </p:txBody>
      </p:sp>
    </p:spTree>
    <p:extLst>
      <p:ext uri="{BB962C8B-B14F-4D97-AF65-F5344CB8AC3E}">
        <p14:creationId xmlns:p14="http://schemas.microsoft.com/office/powerpoint/2010/main" val="2127233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48485"/>
            <a:ext cx="12191999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 Ensemble of Learnt Hypotheses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48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5D6F-7D32-4E42-BE53-C4606F6BC7B3}" type="datetime1">
              <a:rPr lang="en-US" smtClean="0"/>
              <a:t>6/27/23</a:t>
            </a:fld>
            <a:endParaRPr lang="en-US" dirty="0"/>
          </a:p>
        </p:txBody>
      </p:sp>
      <p:pic>
        <p:nvPicPr>
          <p:cNvPr id="34" name="Picture 33" descr="Chart, scatter chart&#10;&#10;Description automatically generated">
            <a:extLst>
              <a:ext uri="{FF2B5EF4-FFF2-40B4-BE49-F238E27FC236}">
                <a16:creationId xmlns:a16="http://schemas.microsoft.com/office/drawing/2014/main" id="{B02338E4-7A15-53D8-F508-B6CB524F66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335" y="1474048"/>
            <a:ext cx="7061200" cy="470192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518C2E-B5A0-1AA5-AEC5-DE745524D76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250675" y="2034696"/>
            <a:ext cx="1393497" cy="15000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3A2C32-256A-52FA-27BC-3FAA5DFA6C22}"/>
              </a:ext>
            </a:extLst>
          </p:cNvPr>
          <p:cNvSpPr txBox="1"/>
          <p:nvPr/>
        </p:nvSpPr>
        <p:spPr>
          <a:xfrm>
            <a:off x="7644172" y="1803863"/>
            <a:ext cx="411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hypothesis learn on train set #1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40F0CC-648A-0A55-5411-22C23BBBC076}"/>
              </a:ext>
            </a:extLst>
          </p:cNvPr>
          <p:cNvCxnSpPr>
            <a:cxnSpLocks/>
          </p:cNvCxnSpPr>
          <p:nvPr/>
        </p:nvCxnSpPr>
        <p:spPr>
          <a:xfrm flipH="1">
            <a:off x="6657120" y="3591091"/>
            <a:ext cx="987052" cy="551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F8A419-577A-A30A-FF4F-EB4A7D1BFD6D}"/>
              </a:ext>
            </a:extLst>
          </p:cNvPr>
          <p:cNvSpPr txBox="1"/>
          <p:nvPr/>
        </p:nvSpPr>
        <p:spPr>
          <a:xfrm>
            <a:off x="7644172" y="3288626"/>
            <a:ext cx="411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hypothesis learn on train set #2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67FC6-19EB-717C-D9F8-67148A839F3A}"/>
              </a:ext>
            </a:extLst>
          </p:cNvPr>
          <p:cNvCxnSpPr/>
          <p:nvPr/>
        </p:nvCxnSpPr>
        <p:spPr>
          <a:xfrm flipV="1">
            <a:off x="5850630" y="3097952"/>
            <a:ext cx="0" cy="2286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DF6CB7-678E-BDC6-786A-7AD15A955409}"/>
              </a:ext>
            </a:extLst>
          </p:cNvPr>
          <p:cNvSpPr txBox="1"/>
          <p:nvPr/>
        </p:nvSpPr>
        <p:spPr>
          <a:xfrm>
            <a:off x="5660135" y="5370371"/>
            <a:ext cx="590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x’</a:t>
            </a:r>
          </a:p>
        </p:txBody>
      </p:sp>
    </p:spTree>
    <p:extLst>
      <p:ext uri="{BB962C8B-B14F-4D97-AF65-F5344CB8AC3E}">
        <p14:creationId xmlns:p14="http://schemas.microsoft.com/office/powerpoint/2010/main" val="515119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8485"/>
            <a:ext cx="111252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Bias and Variance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49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D3AB-E3CA-C041-8524-E4E764A2DD2E}" type="datetime1">
              <a:rPr lang="en-US" smtClean="0"/>
              <a:t>6/27/23</a:t>
            </a:fld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BB66E43-C947-CFC0-F659-344249A936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775" y="1177953"/>
            <a:ext cx="6699250" cy="45100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7C90A8-8994-897E-C2B1-38BA34A0D9E0}"/>
              </a:ext>
            </a:extLst>
          </p:cNvPr>
          <p:cNvCxnSpPr>
            <a:cxnSpLocks/>
          </p:cNvCxnSpPr>
          <p:nvPr/>
        </p:nvCxnSpPr>
        <p:spPr>
          <a:xfrm flipV="1">
            <a:off x="6096000" y="1980296"/>
            <a:ext cx="0" cy="202890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1326AA-E1D4-3145-5FD7-C1A9897B44AB}"/>
              </a:ext>
            </a:extLst>
          </p:cNvPr>
          <p:cNvSpPr txBox="1"/>
          <p:nvPr/>
        </p:nvSpPr>
        <p:spPr>
          <a:xfrm>
            <a:off x="6109966" y="2246996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bias</a:t>
            </a:r>
            <a:r>
              <a:rPr lang="en-GB" dirty="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D4AD0F-22C1-8E3B-5F11-B20BCE5CEAFB}"/>
              </a:ext>
            </a:extLst>
          </p:cNvPr>
          <p:cNvCxnSpPr>
            <a:cxnSpLocks/>
          </p:cNvCxnSpPr>
          <p:nvPr/>
        </p:nvCxnSpPr>
        <p:spPr>
          <a:xfrm flipV="1">
            <a:off x="5940426" y="3590105"/>
            <a:ext cx="0" cy="8382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6F5F22-D880-3F3B-5396-31A25EB955C2}"/>
              </a:ext>
            </a:extLst>
          </p:cNvPr>
          <p:cNvSpPr txBox="1"/>
          <p:nvPr/>
        </p:nvSpPr>
        <p:spPr>
          <a:xfrm>
            <a:off x="4529912" y="4009205"/>
            <a:ext cx="1410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variance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5F4F7D-50E7-4D93-9746-E7C7DB492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70373"/>
            <a:ext cx="9271000" cy="66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81937E-132A-C36D-F1CA-F8C474F71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1832248"/>
            <a:ext cx="1803400" cy="4953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7B42A6-DC24-FE54-3771-BC94C437AF81}"/>
              </a:ext>
            </a:extLst>
          </p:cNvPr>
          <p:cNvCxnSpPr>
            <a:endCxn id="15" idx="2"/>
          </p:cNvCxnSpPr>
          <p:nvPr/>
        </p:nvCxnSpPr>
        <p:spPr>
          <a:xfrm flipH="1" flipV="1">
            <a:off x="8826500" y="2327548"/>
            <a:ext cx="241300" cy="8538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2F0BA4-0D9D-6D33-F52B-AB7C1E666DBE}"/>
              </a:ext>
            </a:extLst>
          </p:cNvPr>
          <p:cNvSpPr txBox="1"/>
          <p:nvPr/>
        </p:nvSpPr>
        <p:spPr>
          <a:xfrm>
            <a:off x="8458916" y="3288551"/>
            <a:ext cx="2770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RV since obtained </a:t>
            </a:r>
          </a:p>
          <a:p>
            <a:r>
              <a:rPr lang="en-GB" sz="2400" dirty="0"/>
              <a:t>from a randomly </a:t>
            </a:r>
          </a:p>
          <a:p>
            <a:r>
              <a:rPr lang="en-GB" sz="2400" dirty="0"/>
              <a:t>selected training set </a:t>
            </a:r>
          </a:p>
        </p:txBody>
      </p:sp>
    </p:spTree>
    <p:extLst>
      <p:ext uri="{BB962C8B-B14F-4D97-AF65-F5344CB8AC3E}">
        <p14:creationId xmlns:p14="http://schemas.microsoft.com/office/powerpoint/2010/main" val="73499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3F18-EEAF-E842-97A2-57E64313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ML – In a Nutshell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837D33-A4DC-1D44-B6AB-F386EA8972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4963" y="1847850"/>
                <a:ext cx="11450782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000" dirty="0"/>
                  <a:t>learn hypothesis h(.) out of </a:t>
                </a:r>
                <a:r>
                  <a:rPr lang="en-US" sz="4000" dirty="0">
                    <a:solidFill>
                      <a:srgbClr val="FF0000"/>
                    </a:solidFill>
                  </a:rPr>
                  <a:t>model</a:t>
                </a:r>
                <a:r>
                  <a:rPr lang="en-US" sz="4000" dirty="0"/>
                  <a:t> such that for any </a:t>
                </a:r>
                <a:r>
                  <a:rPr lang="en-US" sz="4000" dirty="0">
                    <a:solidFill>
                      <a:srgbClr val="FF0000"/>
                    </a:solidFill>
                  </a:rPr>
                  <a:t>data</a:t>
                </a:r>
                <a:r>
                  <a:rPr lang="en-US" sz="4000" dirty="0"/>
                  <a:t> point h(x)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4000" dirty="0"/>
                  <a:t>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4000" dirty="0"/>
                  <a:t>approximation quality measured by </a:t>
                </a:r>
                <a:r>
                  <a:rPr lang="en-US" sz="4000" dirty="0">
                    <a:solidFill>
                      <a:srgbClr val="FF0000"/>
                    </a:solidFill>
                  </a:rPr>
                  <a:t>loss</a:t>
                </a:r>
                <a:r>
                  <a:rPr lang="en-US" sz="4000" dirty="0"/>
                  <a:t> L((</a:t>
                </a:r>
                <a:r>
                  <a:rPr lang="en-US" sz="4000" dirty="0" err="1"/>
                  <a:t>x,y</a:t>
                </a:r>
                <a:r>
                  <a:rPr lang="en-US" sz="4000" dirty="0"/>
                  <a:t>),h)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4000" dirty="0"/>
                  <a:t>approximate “any data point” by a training set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837D33-A4DC-1D44-B6AB-F386EA897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963" y="1847850"/>
                <a:ext cx="11450782" cy="4351338"/>
              </a:xfrm>
              <a:blipFill>
                <a:blip r:embed="rId2"/>
                <a:stretch>
                  <a:fillRect l="-1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E2C9F-1598-E85E-89A2-5F99EB39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DEC0C-8267-BDE2-2E73-7D52F617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9A963C-C176-7485-1417-8D36A3F3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62EE-4E8E-E44E-AFF3-766CC5C61E02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04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8485"/>
            <a:ext cx="111252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Bias and Variance Tradeoff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995-540D-3943-8220-57E3AA3C8ACB}" type="datetime1">
              <a:rPr lang="en-US" smtClean="0"/>
              <a:t>6/27/23</a:t>
            </a:fld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BB66E43-C947-CFC0-F659-344249A936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91167"/>
            <a:ext cx="6699250" cy="45100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7C90A8-8994-897E-C2B1-38BA34A0D9E0}"/>
              </a:ext>
            </a:extLst>
          </p:cNvPr>
          <p:cNvCxnSpPr>
            <a:cxnSpLocks/>
          </p:cNvCxnSpPr>
          <p:nvPr/>
        </p:nvCxnSpPr>
        <p:spPr>
          <a:xfrm flipV="1">
            <a:off x="1517243" y="2842210"/>
            <a:ext cx="0" cy="117358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1326AA-E1D4-3145-5FD7-C1A9897B44AB}"/>
              </a:ext>
            </a:extLst>
          </p:cNvPr>
          <p:cNvSpPr txBox="1"/>
          <p:nvPr/>
        </p:nvSpPr>
        <p:spPr>
          <a:xfrm>
            <a:off x="1538106" y="3167390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bias</a:t>
            </a:r>
            <a:r>
              <a:rPr lang="en-GB" dirty="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D4AD0F-22C1-8E3B-5F11-B20BCE5CEAFB}"/>
              </a:ext>
            </a:extLst>
          </p:cNvPr>
          <p:cNvCxnSpPr>
            <a:cxnSpLocks/>
          </p:cNvCxnSpPr>
          <p:nvPr/>
        </p:nvCxnSpPr>
        <p:spPr>
          <a:xfrm flipV="1">
            <a:off x="1364843" y="2171700"/>
            <a:ext cx="0" cy="12573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6F5F22-D880-3F3B-5396-31A25EB955C2}"/>
              </a:ext>
            </a:extLst>
          </p:cNvPr>
          <p:cNvSpPr txBox="1"/>
          <p:nvPr/>
        </p:nvSpPr>
        <p:spPr>
          <a:xfrm>
            <a:off x="1364843" y="2112850"/>
            <a:ext cx="1410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variance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F567C-05CD-6D0D-8A46-6ACBF3BE225E}"/>
              </a:ext>
            </a:extLst>
          </p:cNvPr>
          <p:cNvSpPr txBox="1"/>
          <p:nvPr/>
        </p:nvSpPr>
        <p:spPr>
          <a:xfrm>
            <a:off x="6699250" y="1835851"/>
            <a:ext cx="4785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“Prediction Error = Bias + Variance"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21D67-8377-AE37-3561-A6C19266966A}"/>
              </a:ext>
            </a:extLst>
          </p:cNvPr>
          <p:cNvSpPr txBox="1"/>
          <p:nvPr/>
        </p:nvSpPr>
        <p:spPr>
          <a:xfrm>
            <a:off x="6699657" y="4658318"/>
            <a:ext cx="5339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bias reduction typically incurs variance increase and vice versa </a:t>
            </a:r>
          </a:p>
        </p:txBody>
      </p:sp>
    </p:spTree>
    <p:extLst>
      <p:ext uri="{BB962C8B-B14F-4D97-AF65-F5344CB8AC3E}">
        <p14:creationId xmlns:p14="http://schemas.microsoft.com/office/powerpoint/2010/main" val="2655971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D9E0-8D76-F741-8D1C-320B53F7B0EE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5FE1D6B-13B7-9624-5174-AFC2FB2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616075"/>
          </a:xfrm>
        </p:spPr>
        <p:txBody>
          <a:bodyPr>
            <a:normAutofit/>
          </a:bodyPr>
          <a:lstStyle/>
          <a:p>
            <a:r>
              <a:rPr lang="en-GB" sz="7200" b="1" dirty="0"/>
              <a:t>Smaller Model</a:t>
            </a:r>
            <a:r>
              <a:rPr lang="en-GB" sz="7200" b="1" dirty="0">
                <a:sym typeface="Wingdings" pitchFamily="2" charset="2"/>
              </a:rPr>
              <a:t> (</a:t>
            </a:r>
            <a:r>
              <a:rPr lang="en-GB" sz="7200" b="1" dirty="0" err="1">
                <a:sym typeface="Wingdings" pitchFamily="2" charset="2"/>
              </a:rPr>
              <a:t>Poly.Degree</a:t>
            </a:r>
            <a:r>
              <a:rPr lang="en-GB" sz="7200" b="1" dirty="0">
                <a:sym typeface="Wingdings" pitchFamily="2" charset="2"/>
              </a:rPr>
              <a:t>)</a:t>
            </a:r>
            <a:endParaRPr lang="en-GB" sz="7200" b="1" dirty="0"/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9AC684C1-736E-15F6-DD8F-8E2245EB1B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2475" y="1835914"/>
            <a:ext cx="6648450" cy="43752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FEC2F1-30F3-7102-10C4-893FDAF7D97A}"/>
              </a:ext>
            </a:extLst>
          </p:cNvPr>
          <p:cNvSpPr txBox="1"/>
          <p:nvPr/>
        </p:nvSpPr>
        <p:spPr>
          <a:xfrm>
            <a:off x="695325" y="2507209"/>
            <a:ext cx="4619625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small variance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large bias </a:t>
            </a:r>
          </a:p>
        </p:txBody>
      </p:sp>
    </p:spTree>
    <p:extLst>
      <p:ext uri="{BB962C8B-B14F-4D97-AF65-F5344CB8AC3E}">
        <p14:creationId xmlns:p14="http://schemas.microsoft.com/office/powerpoint/2010/main" val="2084903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F805-A4A0-724F-B384-7EB45B00F770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5FE1D6B-13B7-9624-5174-AFC2FB2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b="1" dirty="0"/>
              <a:t>Larger Model (Poly. Degree)</a:t>
            </a:r>
            <a:r>
              <a:rPr lang="en-GB" sz="7200" b="1" dirty="0">
                <a:sym typeface="Wingdings" pitchFamily="2" charset="2"/>
              </a:rPr>
              <a:t> </a:t>
            </a:r>
            <a:endParaRPr lang="en-GB" sz="7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EC2F1-30F3-7102-10C4-893FDAF7D97A}"/>
              </a:ext>
            </a:extLst>
          </p:cNvPr>
          <p:cNvSpPr txBox="1"/>
          <p:nvPr/>
        </p:nvSpPr>
        <p:spPr>
          <a:xfrm>
            <a:off x="794546" y="2507209"/>
            <a:ext cx="4533907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large variance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small bias </a:t>
            </a:r>
          </a:p>
        </p:txBody>
      </p:sp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C8CD183F-79E7-6858-9DB0-223235AF1F7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2" y="1620750"/>
            <a:ext cx="6632565" cy="446422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71B6916-350E-C240-858B-0EBD57F5F413}"/>
              </a:ext>
            </a:extLst>
          </p:cNvPr>
          <p:cNvSpPr/>
          <p:nvPr/>
        </p:nvSpPr>
        <p:spPr>
          <a:xfrm>
            <a:off x="9818706" y="1336852"/>
            <a:ext cx="1450951" cy="4476750"/>
          </a:xfrm>
          <a:prstGeom prst="rect">
            <a:avLst/>
          </a:prstGeom>
          <a:solidFill>
            <a:schemeClr val="accent1">
              <a:alpha val="37015"/>
            </a:schemeClr>
          </a:solidFill>
          <a:ln>
            <a:solidFill>
              <a:schemeClr val="accent1">
                <a:shade val="50000"/>
                <a:alpha val="34031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0807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73B9-8C2C-AF4D-8117-A78940750DC4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2335"/>
            <a:ext cx="111252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Bias vs. Variance </a:t>
            </a:r>
            <a:r>
              <a:rPr lang="en-US" sz="7200" b="1" dirty="0" err="1"/>
              <a:t>Lin.Reg</a:t>
            </a:r>
            <a:r>
              <a:rPr lang="en-US" sz="7200" b="1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994E4F-87F0-479A-99AF-1E9A42CA0C92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F0C4FF-EC51-C77A-C2E6-405F1B02CECB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0D6137-889D-7A71-83EF-E3C551E3AB87}"/>
              </a:ext>
            </a:extLst>
          </p:cNvPr>
          <p:cNvSpPr txBox="1"/>
          <p:nvPr/>
        </p:nvSpPr>
        <p:spPr>
          <a:xfrm>
            <a:off x="8489204" y="5423492"/>
            <a:ext cx="3546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nr. of relevant</a:t>
            </a:r>
          </a:p>
          <a:p>
            <a:r>
              <a:rPr lang="en-GB" sz="3600" dirty="0"/>
              <a:t> 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9E0F13-1314-14D1-582B-3D9B26E946C0}"/>
              </a:ext>
            </a:extLst>
          </p:cNvPr>
          <p:cNvCxnSpPr/>
          <p:nvPr/>
        </p:nvCxnSpPr>
        <p:spPr>
          <a:xfrm flipV="1">
            <a:off x="1695450" y="2647950"/>
            <a:ext cx="7010400" cy="22479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7BDE75-AB69-D09B-01E7-77F0CACF8A89}"/>
              </a:ext>
            </a:extLst>
          </p:cNvPr>
          <p:cNvSpPr txBox="1"/>
          <p:nvPr/>
        </p:nvSpPr>
        <p:spPr>
          <a:xfrm>
            <a:off x="7737219" y="2880505"/>
            <a:ext cx="1937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variance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1F98C-D1E3-9F51-6AB7-C2E011F9AD5E}"/>
              </a:ext>
            </a:extLst>
          </p:cNvPr>
          <p:cNvSpPr txBox="1"/>
          <p:nvPr/>
        </p:nvSpPr>
        <p:spPr>
          <a:xfrm>
            <a:off x="8915398" y="4506268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bias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1169A43-F8B1-F04F-48BD-F3EB9DE0B7A5}"/>
              </a:ext>
            </a:extLst>
          </p:cNvPr>
          <p:cNvSpPr/>
          <p:nvPr/>
        </p:nvSpPr>
        <p:spPr>
          <a:xfrm>
            <a:off x="1657350" y="2800350"/>
            <a:ext cx="7200900" cy="2247900"/>
          </a:xfrm>
          <a:custGeom>
            <a:avLst/>
            <a:gdLst>
              <a:gd name="connsiteX0" fmla="*/ 0 w 7200900"/>
              <a:gd name="connsiteY0" fmla="*/ 0 h 2247900"/>
              <a:gd name="connsiteX1" fmla="*/ 2057400 w 7200900"/>
              <a:gd name="connsiteY1" fmla="*/ 1733550 h 2247900"/>
              <a:gd name="connsiteX2" fmla="*/ 7200900 w 7200900"/>
              <a:gd name="connsiteY2" fmla="*/ 22479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0" h="2247900">
                <a:moveTo>
                  <a:pt x="0" y="0"/>
                </a:moveTo>
                <a:cubicBezTo>
                  <a:pt x="428625" y="679450"/>
                  <a:pt x="857250" y="1358900"/>
                  <a:pt x="2057400" y="1733550"/>
                </a:cubicBezTo>
                <a:cubicBezTo>
                  <a:pt x="3257550" y="2108200"/>
                  <a:pt x="5229225" y="2178050"/>
                  <a:pt x="7200900" y="22479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6223E109-C364-B91C-5E9D-CCDFAE7E213F}"/>
              </a:ext>
            </a:extLst>
          </p:cNvPr>
          <p:cNvSpPr/>
          <p:nvPr/>
        </p:nvSpPr>
        <p:spPr>
          <a:xfrm>
            <a:off x="1861034" y="1850065"/>
            <a:ext cx="7010399" cy="1298453"/>
          </a:xfrm>
          <a:custGeom>
            <a:avLst/>
            <a:gdLst>
              <a:gd name="connsiteX0" fmla="*/ 0 w 4550735"/>
              <a:gd name="connsiteY0" fmla="*/ 191386 h 1298453"/>
              <a:gd name="connsiteX1" fmla="*/ 1254642 w 4550735"/>
              <a:gd name="connsiteY1" fmla="*/ 1297172 h 1298453"/>
              <a:gd name="connsiteX2" fmla="*/ 4550735 w 4550735"/>
              <a:gd name="connsiteY2" fmla="*/ 0 h 129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735" h="1298453">
                <a:moveTo>
                  <a:pt x="0" y="191386"/>
                </a:moveTo>
                <a:cubicBezTo>
                  <a:pt x="248093" y="760228"/>
                  <a:pt x="496186" y="1329070"/>
                  <a:pt x="1254642" y="1297172"/>
                </a:cubicBezTo>
                <a:cubicBezTo>
                  <a:pt x="2013098" y="1265274"/>
                  <a:pt x="3281916" y="632637"/>
                  <a:pt x="4550735" y="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16855-5D17-05D9-0A2F-326CC8C2DCE0}"/>
              </a:ext>
            </a:extLst>
          </p:cNvPr>
          <p:cNvSpPr txBox="1"/>
          <p:nvPr/>
        </p:nvSpPr>
        <p:spPr>
          <a:xfrm>
            <a:off x="8424966" y="1318612"/>
            <a:ext cx="2830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average loss </a:t>
            </a:r>
          </a:p>
        </p:txBody>
      </p:sp>
    </p:spTree>
    <p:extLst>
      <p:ext uri="{BB962C8B-B14F-4D97-AF65-F5344CB8AC3E}">
        <p14:creationId xmlns:p14="http://schemas.microsoft.com/office/powerpoint/2010/main" val="3629685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4C75-5681-8840-B2A4-B40477E5D3A0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2335"/>
            <a:ext cx="111252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Bias vs. Variance </a:t>
            </a:r>
            <a:r>
              <a:rPr lang="en-US" sz="7200" b="1" dirty="0" err="1"/>
              <a:t>Poly.Reg</a:t>
            </a:r>
            <a:r>
              <a:rPr lang="en-US" sz="7200" b="1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994E4F-87F0-479A-99AF-1E9A42CA0C92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F0C4FF-EC51-C77A-C2E6-405F1B02CECB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0D6137-889D-7A71-83EF-E3C551E3AB87}"/>
              </a:ext>
            </a:extLst>
          </p:cNvPr>
          <p:cNvSpPr txBox="1"/>
          <p:nvPr/>
        </p:nvSpPr>
        <p:spPr>
          <a:xfrm>
            <a:off x="9840065" y="5401102"/>
            <a:ext cx="183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degree 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9E0F13-1314-14D1-582B-3D9B26E946C0}"/>
              </a:ext>
            </a:extLst>
          </p:cNvPr>
          <p:cNvCxnSpPr/>
          <p:nvPr/>
        </p:nvCxnSpPr>
        <p:spPr>
          <a:xfrm flipV="1">
            <a:off x="1695450" y="2647950"/>
            <a:ext cx="7010400" cy="22479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7BDE75-AB69-D09B-01E7-77F0CACF8A89}"/>
              </a:ext>
            </a:extLst>
          </p:cNvPr>
          <p:cNvSpPr txBox="1"/>
          <p:nvPr/>
        </p:nvSpPr>
        <p:spPr>
          <a:xfrm>
            <a:off x="7737219" y="2880505"/>
            <a:ext cx="1937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variance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1F98C-D1E3-9F51-6AB7-C2E011F9AD5E}"/>
              </a:ext>
            </a:extLst>
          </p:cNvPr>
          <p:cNvSpPr txBox="1"/>
          <p:nvPr/>
        </p:nvSpPr>
        <p:spPr>
          <a:xfrm>
            <a:off x="8915398" y="4506268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bias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1169A43-F8B1-F04F-48BD-F3EB9DE0B7A5}"/>
              </a:ext>
            </a:extLst>
          </p:cNvPr>
          <p:cNvSpPr/>
          <p:nvPr/>
        </p:nvSpPr>
        <p:spPr>
          <a:xfrm>
            <a:off x="1657350" y="2800350"/>
            <a:ext cx="7200900" cy="2247900"/>
          </a:xfrm>
          <a:custGeom>
            <a:avLst/>
            <a:gdLst>
              <a:gd name="connsiteX0" fmla="*/ 0 w 7200900"/>
              <a:gd name="connsiteY0" fmla="*/ 0 h 2247900"/>
              <a:gd name="connsiteX1" fmla="*/ 2057400 w 7200900"/>
              <a:gd name="connsiteY1" fmla="*/ 1733550 h 2247900"/>
              <a:gd name="connsiteX2" fmla="*/ 7200900 w 7200900"/>
              <a:gd name="connsiteY2" fmla="*/ 22479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0" h="2247900">
                <a:moveTo>
                  <a:pt x="0" y="0"/>
                </a:moveTo>
                <a:cubicBezTo>
                  <a:pt x="428625" y="679450"/>
                  <a:pt x="857250" y="1358900"/>
                  <a:pt x="2057400" y="1733550"/>
                </a:cubicBezTo>
                <a:cubicBezTo>
                  <a:pt x="3257550" y="2108200"/>
                  <a:pt x="5229225" y="2178050"/>
                  <a:pt x="7200900" y="22479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6223E109-C364-B91C-5E9D-CCDFAE7E213F}"/>
              </a:ext>
            </a:extLst>
          </p:cNvPr>
          <p:cNvSpPr/>
          <p:nvPr/>
        </p:nvSpPr>
        <p:spPr>
          <a:xfrm>
            <a:off x="1861034" y="1850065"/>
            <a:ext cx="7010399" cy="1298453"/>
          </a:xfrm>
          <a:custGeom>
            <a:avLst/>
            <a:gdLst>
              <a:gd name="connsiteX0" fmla="*/ 0 w 4550735"/>
              <a:gd name="connsiteY0" fmla="*/ 191386 h 1298453"/>
              <a:gd name="connsiteX1" fmla="*/ 1254642 w 4550735"/>
              <a:gd name="connsiteY1" fmla="*/ 1297172 h 1298453"/>
              <a:gd name="connsiteX2" fmla="*/ 4550735 w 4550735"/>
              <a:gd name="connsiteY2" fmla="*/ 0 h 129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735" h="1298453">
                <a:moveTo>
                  <a:pt x="0" y="191386"/>
                </a:moveTo>
                <a:cubicBezTo>
                  <a:pt x="248093" y="760228"/>
                  <a:pt x="496186" y="1329070"/>
                  <a:pt x="1254642" y="1297172"/>
                </a:cubicBezTo>
                <a:cubicBezTo>
                  <a:pt x="2013098" y="1265274"/>
                  <a:pt x="3281916" y="632637"/>
                  <a:pt x="4550735" y="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16855-5D17-05D9-0A2F-326CC8C2DCE0}"/>
              </a:ext>
            </a:extLst>
          </p:cNvPr>
          <p:cNvSpPr txBox="1"/>
          <p:nvPr/>
        </p:nvSpPr>
        <p:spPr>
          <a:xfrm>
            <a:off x="8424966" y="1318612"/>
            <a:ext cx="2830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average loss </a:t>
            </a:r>
          </a:p>
        </p:txBody>
      </p:sp>
    </p:spTree>
    <p:extLst>
      <p:ext uri="{BB962C8B-B14F-4D97-AF65-F5344CB8AC3E}">
        <p14:creationId xmlns:p14="http://schemas.microsoft.com/office/powerpoint/2010/main" val="3306127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0AE0-9FF5-634C-AD3D-61D5E607B1DD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2335"/>
            <a:ext cx="111252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Bias vs. Variance Dec. Tree.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994E4F-87F0-479A-99AF-1E9A42CA0C92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F0C4FF-EC51-C77A-C2E6-405F1B02CECB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0D6137-889D-7A71-83EF-E3C551E3AB87}"/>
              </a:ext>
            </a:extLst>
          </p:cNvPr>
          <p:cNvSpPr txBox="1"/>
          <p:nvPr/>
        </p:nvSpPr>
        <p:spPr>
          <a:xfrm>
            <a:off x="9382833" y="5421830"/>
            <a:ext cx="216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tree depth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9E0F13-1314-14D1-582B-3D9B26E946C0}"/>
              </a:ext>
            </a:extLst>
          </p:cNvPr>
          <p:cNvCxnSpPr/>
          <p:nvPr/>
        </p:nvCxnSpPr>
        <p:spPr>
          <a:xfrm flipV="1">
            <a:off x="1695450" y="2647950"/>
            <a:ext cx="7010400" cy="22479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7BDE75-AB69-D09B-01E7-77F0CACF8A89}"/>
              </a:ext>
            </a:extLst>
          </p:cNvPr>
          <p:cNvSpPr txBox="1"/>
          <p:nvPr/>
        </p:nvSpPr>
        <p:spPr>
          <a:xfrm>
            <a:off x="7737219" y="2880505"/>
            <a:ext cx="1937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variance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1F98C-D1E3-9F51-6AB7-C2E011F9AD5E}"/>
              </a:ext>
            </a:extLst>
          </p:cNvPr>
          <p:cNvSpPr txBox="1"/>
          <p:nvPr/>
        </p:nvSpPr>
        <p:spPr>
          <a:xfrm>
            <a:off x="8915398" y="4506268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bias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1169A43-F8B1-F04F-48BD-F3EB9DE0B7A5}"/>
              </a:ext>
            </a:extLst>
          </p:cNvPr>
          <p:cNvSpPr/>
          <p:nvPr/>
        </p:nvSpPr>
        <p:spPr>
          <a:xfrm>
            <a:off x="1657350" y="2800350"/>
            <a:ext cx="7200900" cy="2247900"/>
          </a:xfrm>
          <a:custGeom>
            <a:avLst/>
            <a:gdLst>
              <a:gd name="connsiteX0" fmla="*/ 0 w 7200900"/>
              <a:gd name="connsiteY0" fmla="*/ 0 h 2247900"/>
              <a:gd name="connsiteX1" fmla="*/ 2057400 w 7200900"/>
              <a:gd name="connsiteY1" fmla="*/ 1733550 h 2247900"/>
              <a:gd name="connsiteX2" fmla="*/ 7200900 w 7200900"/>
              <a:gd name="connsiteY2" fmla="*/ 22479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0" h="2247900">
                <a:moveTo>
                  <a:pt x="0" y="0"/>
                </a:moveTo>
                <a:cubicBezTo>
                  <a:pt x="428625" y="679450"/>
                  <a:pt x="857250" y="1358900"/>
                  <a:pt x="2057400" y="1733550"/>
                </a:cubicBezTo>
                <a:cubicBezTo>
                  <a:pt x="3257550" y="2108200"/>
                  <a:pt x="5229225" y="2178050"/>
                  <a:pt x="7200900" y="22479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6223E109-C364-B91C-5E9D-CCDFAE7E213F}"/>
              </a:ext>
            </a:extLst>
          </p:cNvPr>
          <p:cNvSpPr/>
          <p:nvPr/>
        </p:nvSpPr>
        <p:spPr>
          <a:xfrm>
            <a:off x="1861034" y="1850065"/>
            <a:ext cx="7010399" cy="1298453"/>
          </a:xfrm>
          <a:custGeom>
            <a:avLst/>
            <a:gdLst>
              <a:gd name="connsiteX0" fmla="*/ 0 w 4550735"/>
              <a:gd name="connsiteY0" fmla="*/ 191386 h 1298453"/>
              <a:gd name="connsiteX1" fmla="*/ 1254642 w 4550735"/>
              <a:gd name="connsiteY1" fmla="*/ 1297172 h 1298453"/>
              <a:gd name="connsiteX2" fmla="*/ 4550735 w 4550735"/>
              <a:gd name="connsiteY2" fmla="*/ 0 h 129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735" h="1298453">
                <a:moveTo>
                  <a:pt x="0" y="191386"/>
                </a:moveTo>
                <a:cubicBezTo>
                  <a:pt x="248093" y="760228"/>
                  <a:pt x="496186" y="1329070"/>
                  <a:pt x="1254642" y="1297172"/>
                </a:cubicBezTo>
                <a:cubicBezTo>
                  <a:pt x="2013098" y="1265274"/>
                  <a:pt x="3281916" y="632637"/>
                  <a:pt x="4550735" y="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16855-5D17-05D9-0A2F-326CC8C2DCE0}"/>
              </a:ext>
            </a:extLst>
          </p:cNvPr>
          <p:cNvSpPr txBox="1"/>
          <p:nvPr/>
        </p:nvSpPr>
        <p:spPr>
          <a:xfrm>
            <a:off x="8424966" y="1318612"/>
            <a:ext cx="2830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average loss </a:t>
            </a:r>
          </a:p>
        </p:txBody>
      </p:sp>
    </p:spTree>
    <p:extLst>
      <p:ext uri="{BB962C8B-B14F-4D97-AF65-F5344CB8AC3E}">
        <p14:creationId xmlns:p14="http://schemas.microsoft.com/office/powerpoint/2010/main" val="959978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44FB-FD2C-494B-A1D4-A502D8A2D7C1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58035"/>
            <a:ext cx="1179195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Bias vs. Variance Deep Learning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1A5AB8-EE9D-2097-F532-A18A58F32900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ED529-BD6E-0FF0-9881-8333AEDE94DE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FD5CDF-971C-3248-EF1B-6376C45E5C3B}"/>
              </a:ext>
            </a:extLst>
          </p:cNvPr>
          <p:cNvSpPr txBox="1"/>
          <p:nvPr/>
        </p:nvSpPr>
        <p:spPr>
          <a:xfrm>
            <a:off x="9676655" y="5417235"/>
            <a:ext cx="226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nr of layers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B5D913D-541A-22F8-4B90-18AB73709864}"/>
              </a:ext>
            </a:extLst>
          </p:cNvPr>
          <p:cNvSpPr/>
          <p:nvPr/>
        </p:nvSpPr>
        <p:spPr>
          <a:xfrm>
            <a:off x="1504950" y="2647950"/>
            <a:ext cx="7200900" cy="2247900"/>
          </a:xfrm>
          <a:custGeom>
            <a:avLst/>
            <a:gdLst>
              <a:gd name="connsiteX0" fmla="*/ 0 w 7200900"/>
              <a:gd name="connsiteY0" fmla="*/ 0 h 2247900"/>
              <a:gd name="connsiteX1" fmla="*/ 2057400 w 7200900"/>
              <a:gd name="connsiteY1" fmla="*/ 1733550 h 2247900"/>
              <a:gd name="connsiteX2" fmla="*/ 7200900 w 7200900"/>
              <a:gd name="connsiteY2" fmla="*/ 22479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0" h="2247900">
                <a:moveTo>
                  <a:pt x="0" y="0"/>
                </a:moveTo>
                <a:cubicBezTo>
                  <a:pt x="428625" y="679450"/>
                  <a:pt x="857250" y="1358900"/>
                  <a:pt x="2057400" y="1733550"/>
                </a:cubicBezTo>
                <a:cubicBezTo>
                  <a:pt x="3257550" y="2108200"/>
                  <a:pt x="5229225" y="2178050"/>
                  <a:pt x="7200900" y="22479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03B338-BB6C-CEFB-AE57-77D4EE015ECF}"/>
              </a:ext>
            </a:extLst>
          </p:cNvPr>
          <p:cNvCxnSpPr/>
          <p:nvPr/>
        </p:nvCxnSpPr>
        <p:spPr>
          <a:xfrm flipV="1">
            <a:off x="1695450" y="2647950"/>
            <a:ext cx="7010400" cy="22479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6B9048-ED48-8B27-95E7-7FC58F9F25D5}"/>
              </a:ext>
            </a:extLst>
          </p:cNvPr>
          <p:cNvSpPr txBox="1"/>
          <p:nvPr/>
        </p:nvSpPr>
        <p:spPr>
          <a:xfrm>
            <a:off x="8871434" y="2417117"/>
            <a:ext cx="1937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variance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4FD4C-722E-C78A-C3B7-3652B44228FC}"/>
              </a:ext>
            </a:extLst>
          </p:cNvPr>
          <p:cNvSpPr txBox="1"/>
          <p:nvPr/>
        </p:nvSpPr>
        <p:spPr>
          <a:xfrm>
            <a:off x="8915398" y="4506268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bias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747F94A-1131-E1FF-A1BF-03A28958F1F1}"/>
              </a:ext>
            </a:extLst>
          </p:cNvPr>
          <p:cNvSpPr/>
          <p:nvPr/>
        </p:nvSpPr>
        <p:spPr>
          <a:xfrm>
            <a:off x="1861034" y="1850065"/>
            <a:ext cx="7010399" cy="1298453"/>
          </a:xfrm>
          <a:custGeom>
            <a:avLst/>
            <a:gdLst>
              <a:gd name="connsiteX0" fmla="*/ 0 w 4550735"/>
              <a:gd name="connsiteY0" fmla="*/ 191386 h 1298453"/>
              <a:gd name="connsiteX1" fmla="*/ 1254642 w 4550735"/>
              <a:gd name="connsiteY1" fmla="*/ 1297172 h 1298453"/>
              <a:gd name="connsiteX2" fmla="*/ 4550735 w 4550735"/>
              <a:gd name="connsiteY2" fmla="*/ 0 h 129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735" h="1298453">
                <a:moveTo>
                  <a:pt x="0" y="191386"/>
                </a:moveTo>
                <a:cubicBezTo>
                  <a:pt x="248093" y="760228"/>
                  <a:pt x="496186" y="1329070"/>
                  <a:pt x="1254642" y="1297172"/>
                </a:cubicBezTo>
                <a:cubicBezTo>
                  <a:pt x="2013098" y="1265274"/>
                  <a:pt x="3281916" y="632637"/>
                  <a:pt x="4550735" y="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25FE52-C5C5-D3BC-1217-DFDCDA1375F8}"/>
              </a:ext>
            </a:extLst>
          </p:cNvPr>
          <p:cNvSpPr txBox="1"/>
          <p:nvPr/>
        </p:nvSpPr>
        <p:spPr>
          <a:xfrm>
            <a:off x="8424966" y="1318612"/>
            <a:ext cx="2830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average loss </a:t>
            </a:r>
          </a:p>
        </p:txBody>
      </p:sp>
    </p:spTree>
    <p:extLst>
      <p:ext uri="{BB962C8B-B14F-4D97-AF65-F5344CB8AC3E}">
        <p14:creationId xmlns:p14="http://schemas.microsoft.com/office/powerpoint/2010/main" val="22391863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9FF6-1783-1247-B5D5-57BFE2C58B22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58035"/>
            <a:ext cx="1179195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Bias vs. Variance Grad. Desc.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1A5AB8-EE9D-2097-F532-A18A58F32900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ED529-BD6E-0FF0-9881-8333AEDE94DE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FD5CDF-971C-3248-EF1B-6376C45E5C3B}"/>
              </a:ext>
            </a:extLst>
          </p:cNvPr>
          <p:cNvSpPr txBox="1"/>
          <p:nvPr/>
        </p:nvSpPr>
        <p:spPr>
          <a:xfrm>
            <a:off x="9982200" y="5415290"/>
            <a:ext cx="183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GD steps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B5D913D-541A-22F8-4B90-18AB73709864}"/>
              </a:ext>
            </a:extLst>
          </p:cNvPr>
          <p:cNvSpPr/>
          <p:nvPr/>
        </p:nvSpPr>
        <p:spPr>
          <a:xfrm>
            <a:off x="1504950" y="2647950"/>
            <a:ext cx="7200900" cy="2247900"/>
          </a:xfrm>
          <a:custGeom>
            <a:avLst/>
            <a:gdLst>
              <a:gd name="connsiteX0" fmla="*/ 0 w 7200900"/>
              <a:gd name="connsiteY0" fmla="*/ 0 h 2247900"/>
              <a:gd name="connsiteX1" fmla="*/ 2057400 w 7200900"/>
              <a:gd name="connsiteY1" fmla="*/ 1733550 h 2247900"/>
              <a:gd name="connsiteX2" fmla="*/ 7200900 w 7200900"/>
              <a:gd name="connsiteY2" fmla="*/ 22479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0" h="2247900">
                <a:moveTo>
                  <a:pt x="0" y="0"/>
                </a:moveTo>
                <a:cubicBezTo>
                  <a:pt x="428625" y="679450"/>
                  <a:pt x="857250" y="1358900"/>
                  <a:pt x="2057400" y="1733550"/>
                </a:cubicBezTo>
                <a:cubicBezTo>
                  <a:pt x="3257550" y="2108200"/>
                  <a:pt x="5229225" y="2178050"/>
                  <a:pt x="7200900" y="22479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03B338-BB6C-CEFB-AE57-77D4EE015ECF}"/>
              </a:ext>
            </a:extLst>
          </p:cNvPr>
          <p:cNvCxnSpPr/>
          <p:nvPr/>
        </p:nvCxnSpPr>
        <p:spPr>
          <a:xfrm flipV="1">
            <a:off x="1695450" y="2647950"/>
            <a:ext cx="7010400" cy="22479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6B9048-ED48-8B27-95E7-7FC58F9F25D5}"/>
              </a:ext>
            </a:extLst>
          </p:cNvPr>
          <p:cNvSpPr txBox="1"/>
          <p:nvPr/>
        </p:nvSpPr>
        <p:spPr>
          <a:xfrm>
            <a:off x="8871434" y="2417117"/>
            <a:ext cx="1937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variance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4FD4C-722E-C78A-C3B7-3652B44228FC}"/>
              </a:ext>
            </a:extLst>
          </p:cNvPr>
          <p:cNvSpPr txBox="1"/>
          <p:nvPr/>
        </p:nvSpPr>
        <p:spPr>
          <a:xfrm>
            <a:off x="8915398" y="4506268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bias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9AB8EEF-C683-4DC1-1AA6-EB8609C1CE0B}"/>
              </a:ext>
            </a:extLst>
          </p:cNvPr>
          <p:cNvSpPr/>
          <p:nvPr/>
        </p:nvSpPr>
        <p:spPr>
          <a:xfrm>
            <a:off x="1861034" y="1850065"/>
            <a:ext cx="7010399" cy="1298453"/>
          </a:xfrm>
          <a:custGeom>
            <a:avLst/>
            <a:gdLst>
              <a:gd name="connsiteX0" fmla="*/ 0 w 4550735"/>
              <a:gd name="connsiteY0" fmla="*/ 191386 h 1298453"/>
              <a:gd name="connsiteX1" fmla="*/ 1254642 w 4550735"/>
              <a:gd name="connsiteY1" fmla="*/ 1297172 h 1298453"/>
              <a:gd name="connsiteX2" fmla="*/ 4550735 w 4550735"/>
              <a:gd name="connsiteY2" fmla="*/ 0 h 129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735" h="1298453">
                <a:moveTo>
                  <a:pt x="0" y="191386"/>
                </a:moveTo>
                <a:cubicBezTo>
                  <a:pt x="248093" y="760228"/>
                  <a:pt x="496186" y="1329070"/>
                  <a:pt x="1254642" y="1297172"/>
                </a:cubicBezTo>
                <a:cubicBezTo>
                  <a:pt x="2013098" y="1265274"/>
                  <a:pt x="3281916" y="632637"/>
                  <a:pt x="4550735" y="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C2FBD-C477-DA7E-57F5-E6631B10022D}"/>
              </a:ext>
            </a:extLst>
          </p:cNvPr>
          <p:cNvSpPr txBox="1"/>
          <p:nvPr/>
        </p:nvSpPr>
        <p:spPr>
          <a:xfrm>
            <a:off x="8424966" y="1318612"/>
            <a:ext cx="2830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average loss </a:t>
            </a:r>
          </a:p>
        </p:txBody>
      </p:sp>
    </p:spTree>
    <p:extLst>
      <p:ext uri="{BB962C8B-B14F-4D97-AF65-F5344CB8AC3E}">
        <p14:creationId xmlns:p14="http://schemas.microsoft.com/office/powerpoint/2010/main" val="3436904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1CC5-B871-D940-A6FA-A31953C82E5A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5FE1D6B-13B7-9624-5174-AFC2FB2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46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GB" sz="7200" b="1" dirty="0"/>
              <a:t>More Data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EC2F1-30F3-7102-10C4-893FDAF7D97A}"/>
              </a:ext>
            </a:extLst>
          </p:cNvPr>
          <p:cNvSpPr txBox="1"/>
          <p:nvPr/>
        </p:nvSpPr>
        <p:spPr>
          <a:xfrm>
            <a:off x="200895" y="2518972"/>
            <a:ext cx="453390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400" dirty="0"/>
              <a:t>-&gt; smaller variance 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1B243E0-9E47-27DB-0CCF-410EC8E029B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7452" y="1690687"/>
            <a:ext cx="6406347" cy="42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018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DAA-343A-5041-ABA4-802CFDB15D21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5FE1D6B-13B7-9624-5174-AFC2FB2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4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7200" b="1" dirty="0"/>
              <a:t>Less Data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EC2F1-30F3-7102-10C4-893FDAF7D97A}"/>
              </a:ext>
            </a:extLst>
          </p:cNvPr>
          <p:cNvSpPr txBox="1"/>
          <p:nvPr/>
        </p:nvSpPr>
        <p:spPr>
          <a:xfrm>
            <a:off x="413546" y="2643141"/>
            <a:ext cx="4533907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dirty="0"/>
              <a:t>-&gt; larger variance 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F705001-B1CC-F8A4-191F-F201D3A07F4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9323" y="1690688"/>
            <a:ext cx="6468677" cy="42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45550"/>
            <a:ext cx="10515600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Model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Jung, Model Validation and Selection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6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08ACE-28D9-D38D-D99E-011EDC36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D49-6EC6-2945-BDC9-C8F78F6AC230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48471-F057-CD7B-0CBC-928E09601C6C}"/>
              </a:ext>
            </a:extLst>
          </p:cNvPr>
          <p:cNvSpPr txBox="1"/>
          <p:nvPr/>
        </p:nvSpPr>
        <p:spPr>
          <a:xfrm>
            <a:off x="601258" y="2523641"/>
            <a:ext cx="90832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How do we know a model</a:t>
            </a:r>
          </a:p>
          <a:p>
            <a:r>
              <a:rPr lang="en-GB" sz="6600" dirty="0"/>
              <a:t>is any good ? </a:t>
            </a:r>
          </a:p>
        </p:txBody>
      </p:sp>
    </p:spTree>
    <p:extLst>
      <p:ext uri="{BB962C8B-B14F-4D97-AF65-F5344CB8AC3E}">
        <p14:creationId xmlns:p14="http://schemas.microsoft.com/office/powerpoint/2010/main" val="18366179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7836-1AE3-5045-828C-2166B9D85402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58035"/>
            <a:ext cx="1179195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Learning Curve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1A5AB8-EE9D-2097-F532-A18A58F32900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ED529-BD6E-0FF0-9881-8333AEDE94DE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FD5CDF-971C-3248-EF1B-6376C45E5C3B}"/>
              </a:ext>
            </a:extLst>
          </p:cNvPr>
          <p:cNvSpPr txBox="1"/>
          <p:nvPr/>
        </p:nvSpPr>
        <p:spPr>
          <a:xfrm>
            <a:off x="8990984" y="5401102"/>
            <a:ext cx="2858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nr. data points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B5D913D-541A-22F8-4B90-18AB73709864}"/>
              </a:ext>
            </a:extLst>
          </p:cNvPr>
          <p:cNvSpPr/>
          <p:nvPr/>
        </p:nvSpPr>
        <p:spPr>
          <a:xfrm>
            <a:off x="1504950" y="2647950"/>
            <a:ext cx="7200900" cy="2247900"/>
          </a:xfrm>
          <a:custGeom>
            <a:avLst/>
            <a:gdLst>
              <a:gd name="connsiteX0" fmla="*/ 0 w 7200900"/>
              <a:gd name="connsiteY0" fmla="*/ 0 h 2247900"/>
              <a:gd name="connsiteX1" fmla="*/ 2057400 w 7200900"/>
              <a:gd name="connsiteY1" fmla="*/ 1733550 h 2247900"/>
              <a:gd name="connsiteX2" fmla="*/ 7200900 w 7200900"/>
              <a:gd name="connsiteY2" fmla="*/ 22479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0" h="2247900">
                <a:moveTo>
                  <a:pt x="0" y="0"/>
                </a:moveTo>
                <a:cubicBezTo>
                  <a:pt x="428625" y="679450"/>
                  <a:pt x="857250" y="1358900"/>
                  <a:pt x="2057400" y="1733550"/>
                </a:cubicBezTo>
                <a:cubicBezTo>
                  <a:pt x="3257550" y="2108200"/>
                  <a:pt x="5229225" y="2178050"/>
                  <a:pt x="7200900" y="224790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B9048-ED48-8B27-95E7-7FC58F9F25D5}"/>
              </a:ext>
            </a:extLst>
          </p:cNvPr>
          <p:cNvSpPr txBox="1"/>
          <p:nvPr/>
        </p:nvSpPr>
        <p:spPr>
          <a:xfrm>
            <a:off x="536319" y="1553489"/>
            <a:ext cx="1937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2663095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F1B-3380-0C4B-9E7E-FACC9B6AD2CA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5FE1D6B-13B7-9624-5174-AFC2FB2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b="1" dirty="0"/>
              <a:t>Alex’ Rule of Thumb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EC2F1-30F3-7102-10C4-893FDAF7D97A}"/>
              </a:ext>
            </a:extLst>
          </p:cNvPr>
          <p:cNvSpPr txBox="1"/>
          <p:nvPr/>
        </p:nvSpPr>
        <p:spPr>
          <a:xfrm>
            <a:off x="242455" y="1690688"/>
            <a:ext cx="11454604" cy="276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rgbClr val="FF0000"/>
                </a:solidFill>
              </a:rPr>
              <a:t>effective</a:t>
            </a:r>
            <a:r>
              <a:rPr lang="en-GB" sz="4000" dirty="0"/>
              <a:t> number of training </a:t>
            </a:r>
            <a:r>
              <a:rPr lang="en-GB" sz="4000" dirty="0">
                <a:solidFill>
                  <a:srgbClr val="FF0000"/>
                </a:solidFill>
              </a:rPr>
              <a:t>data points </a:t>
            </a:r>
          </a:p>
          <a:p>
            <a:pPr algn="ctr">
              <a:lnSpc>
                <a:spcPct val="150000"/>
              </a:lnSpc>
            </a:pPr>
            <a:r>
              <a:rPr lang="en-GB" sz="4000" dirty="0"/>
              <a:t>&gt; </a:t>
            </a:r>
          </a:p>
          <a:p>
            <a:pPr algn="ctr">
              <a:lnSpc>
                <a:spcPct val="150000"/>
              </a:lnSpc>
            </a:pPr>
            <a:r>
              <a:rPr lang="en-GB" sz="4000" dirty="0"/>
              <a:t>10 * nr. </a:t>
            </a:r>
            <a:r>
              <a:rPr lang="en-GB" sz="4000" dirty="0" err="1"/>
              <a:t>tunable</a:t>
            </a:r>
            <a:r>
              <a:rPr lang="en-GB" sz="4000" dirty="0"/>
              <a:t> </a:t>
            </a:r>
            <a:r>
              <a:rPr lang="en-GB" sz="4000" dirty="0">
                <a:solidFill>
                  <a:srgbClr val="FF0000"/>
                </a:solidFill>
              </a:rPr>
              <a:t>effective</a:t>
            </a:r>
            <a:r>
              <a:rPr lang="en-GB" sz="4000" dirty="0"/>
              <a:t> model </a:t>
            </a:r>
            <a:r>
              <a:rPr lang="en-GB" sz="4000" dirty="0">
                <a:solidFill>
                  <a:srgbClr val="FF0000"/>
                </a:solidFill>
              </a:rPr>
              <a:t>parameters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3BC79-A91D-6EAC-CD4F-05DA0D7B4518}"/>
              </a:ext>
            </a:extLst>
          </p:cNvPr>
          <p:cNvSpPr txBox="1"/>
          <p:nvPr/>
        </p:nvSpPr>
        <p:spPr>
          <a:xfrm>
            <a:off x="1617054" y="5200650"/>
            <a:ext cx="956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stretch the term “effective” as much as possible !  </a:t>
            </a:r>
          </a:p>
        </p:txBody>
      </p:sp>
    </p:spTree>
    <p:extLst>
      <p:ext uri="{BB962C8B-B14F-4D97-AF65-F5344CB8AC3E}">
        <p14:creationId xmlns:p14="http://schemas.microsoft.com/office/powerpoint/2010/main" val="15381775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C749-0BD2-3747-B574-11BF952CE1E0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5FE1D6B-13B7-9624-5174-AFC2FB2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537" y="2766218"/>
            <a:ext cx="5668926" cy="1325563"/>
          </a:xfrm>
        </p:spPr>
        <p:txBody>
          <a:bodyPr>
            <a:normAutofit/>
          </a:bodyPr>
          <a:lstStyle/>
          <a:p>
            <a:r>
              <a:rPr lang="en-GB" sz="7200" b="1" dirty="0"/>
              <a:t>ML Diagnosis </a:t>
            </a:r>
          </a:p>
        </p:txBody>
      </p:sp>
    </p:spTree>
    <p:extLst>
      <p:ext uri="{BB962C8B-B14F-4D97-AF65-F5344CB8AC3E}">
        <p14:creationId xmlns:p14="http://schemas.microsoft.com/office/powerpoint/2010/main" val="24517452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7B7-86A5-9B4A-9B75-75827BCCB784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5FE1D6B-13B7-9624-5174-AFC2FB2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07" y="194488"/>
            <a:ext cx="10515600" cy="1325563"/>
          </a:xfrm>
        </p:spPr>
        <p:txBody>
          <a:bodyPr>
            <a:normAutofit/>
          </a:bodyPr>
          <a:lstStyle/>
          <a:p>
            <a:r>
              <a:rPr lang="en-GB" sz="7200" b="1" dirty="0"/>
              <a:t>Simple Recipe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B8B32-2312-DC60-73EA-6DE7CBCCA364}"/>
              </a:ext>
            </a:extLst>
          </p:cNvPr>
          <p:cNvSpPr txBox="1"/>
          <p:nvPr/>
        </p:nvSpPr>
        <p:spPr>
          <a:xfrm>
            <a:off x="513907" y="1520051"/>
            <a:ext cx="1116418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consider ML method with some hypothesis 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learn hypothesis by min. average loss on </a:t>
            </a:r>
            <a:r>
              <a:rPr lang="en-GB" sz="4000" dirty="0" err="1"/>
              <a:t>train.set</a:t>
            </a:r>
            <a:endParaRPr lang="en-GB" sz="4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training error = average loss of learnt hypothesis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compute validation error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compare </a:t>
            </a:r>
            <a:r>
              <a:rPr lang="en-GB" sz="4000" dirty="0" err="1"/>
              <a:t>val</a:t>
            </a:r>
            <a:r>
              <a:rPr lang="en-GB" sz="4000" dirty="0"/>
              <a:t> err, train err with a baseline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668144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1EBF-6900-0A44-AD40-39A6A2D06692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5FE1D6B-13B7-9624-5174-AFC2FB2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07" y="350985"/>
            <a:ext cx="10515600" cy="1325563"/>
          </a:xfrm>
        </p:spPr>
        <p:txBody>
          <a:bodyPr>
            <a:normAutofit/>
          </a:bodyPr>
          <a:lstStyle/>
          <a:p>
            <a:r>
              <a:rPr lang="en-GB" sz="7200" b="1" dirty="0"/>
              <a:t>Benchmark/Baseline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B8B32-2312-DC60-73EA-6DE7CBCCA364}"/>
              </a:ext>
            </a:extLst>
          </p:cNvPr>
          <p:cNvSpPr txBox="1"/>
          <p:nvPr/>
        </p:nvSpPr>
        <p:spPr>
          <a:xfrm>
            <a:off x="513907" y="1417232"/>
            <a:ext cx="11678093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/>
              <a:t>could be obtained from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probabilistic models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domain expertise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existing ML methods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human performance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4284764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3603-3762-1A4B-BB6A-E531C4A80A7D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585480-2492-3A32-B595-7B78ED7972CB}"/>
              </a:ext>
            </a:extLst>
          </p:cNvPr>
          <p:cNvSpPr/>
          <p:nvPr/>
        </p:nvSpPr>
        <p:spPr>
          <a:xfrm>
            <a:off x="764646" y="4545298"/>
            <a:ext cx="1233377" cy="20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D3B63-F81D-E214-CDE8-25FFF4229F41}"/>
              </a:ext>
            </a:extLst>
          </p:cNvPr>
          <p:cNvSpPr txBox="1"/>
          <p:nvPr/>
        </p:nvSpPr>
        <p:spPr>
          <a:xfrm>
            <a:off x="536711" y="1976520"/>
            <a:ext cx="3305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     validation </a:t>
            </a:r>
          </a:p>
          <a:p>
            <a:r>
              <a:rPr lang="en-US" sz="2800" dirty="0"/>
              <a:t>error		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9FDF5-F805-317B-BAE0-279B9F20AFCC}"/>
              </a:ext>
            </a:extLst>
          </p:cNvPr>
          <p:cNvSpPr/>
          <p:nvPr/>
        </p:nvSpPr>
        <p:spPr>
          <a:xfrm>
            <a:off x="2187046" y="2930627"/>
            <a:ext cx="1233377" cy="18129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E5BF3-CFBD-C209-0F1D-5FA5EBFC13B0}"/>
              </a:ext>
            </a:extLst>
          </p:cNvPr>
          <p:cNvSpPr txBox="1"/>
          <p:nvPr/>
        </p:nvSpPr>
        <p:spPr>
          <a:xfrm>
            <a:off x="4038599" y="1360967"/>
            <a:ext cx="77848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small train error -&gt; hypothesis space is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large </a:t>
            </a:r>
            <a:r>
              <a:rPr lang="en-GB" sz="3200" dirty="0" err="1"/>
              <a:t>val</a:t>
            </a:r>
            <a:r>
              <a:rPr lang="en-GB" sz="3200" dirty="0"/>
              <a:t> err -&gt;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Workaround ?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762E81-C036-C20F-073F-01896B537E0B}"/>
              </a:ext>
            </a:extLst>
          </p:cNvPr>
          <p:cNvCxnSpPr>
            <a:cxnSpLocks/>
          </p:cNvCxnSpPr>
          <p:nvPr/>
        </p:nvCxnSpPr>
        <p:spPr>
          <a:xfrm>
            <a:off x="318977" y="4295553"/>
            <a:ext cx="3934046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23408D-091F-D72A-6D7B-682DDEA768EA}"/>
              </a:ext>
            </a:extLst>
          </p:cNvPr>
          <p:cNvSpPr txBox="1"/>
          <p:nvPr/>
        </p:nvSpPr>
        <p:spPr>
          <a:xfrm>
            <a:off x="26348" y="3837103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benchmark</a:t>
            </a:r>
          </a:p>
        </p:txBody>
      </p:sp>
    </p:spTree>
    <p:extLst>
      <p:ext uri="{BB962C8B-B14F-4D97-AF65-F5344CB8AC3E}">
        <p14:creationId xmlns:p14="http://schemas.microsoft.com/office/powerpoint/2010/main" val="37785025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585480-2492-3A32-B595-7B78ED7972CB}"/>
              </a:ext>
            </a:extLst>
          </p:cNvPr>
          <p:cNvSpPr/>
          <p:nvPr/>
        </p:nvSpPr>
        <p:spPr>
          <a:xfrm>
            <a:off x="764646" y="2930627"/>
            <a:ext cx="1233377" cy="181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F892-0DF8-0E44-B21C-24E813696083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D3B63-F81D-E214-CDE8-25FFF4229F41}"/>
              </a:ext>
            </a:extLst>
          </p:cNvPr>
          <p:cNvSpPr txBox="1"/>
          <p:nvPr/>
        </p:nvSpPr>
        <p:spPr>
          <a:xfrm>
            <a:off x="536711" y="1976520"/>
            <a:ext cx="3305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     validation </a:t>
            </a:r>
          </a:p>
          <a:p>
            <a:r>
              <a:rPr lang="en-US" sz="2800" dirty="0"/>
              <a:t>error		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9FDF5-F805-317B-BAE0-279B9F20AFCC}"/>
              </a:ext>
            </a:extLst>
          </p:cNvPr>
          <p:cNvSpPr/>
          <p:nvPr/>
        </p:nvSpPr>
        <p:spPr>
          <a:xfrm>
            <a:off x="2187046" y="2930627"/>
            <a:ext cx="1233377" cy="18129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E5BF3-CFBD-C209-0F1D-5FA5EBFC13B0}"/>
              </a:ext>
            </a:extLst>
          </p:cNvPr>
          <p:cNvSpPr txBox="1"/>
          <p:nvPr/>
        </p:nvSpPr>
        <p:spPr>
          <a:xfrm>
            <a:off x="4038599" y="1360967"/>
            <a:ext cx="7784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large train error -&gt; no good hypothesis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Workaround ?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EF4189-3266-5459-BA1F-D0433B8B0EA8}"/>
              </a:ext>
            </a:extLst>
          </p:cNvPr>
          <p:cNvCxnSpPr>
            <a:cxnSpLocks/>
          </p:cNvCxnSpPr>
          <p:nvPr/>
        </p:nvCxnSpPr>
        <p:spPr>
          <a:xfrm>
            <a:off x="372043" y="4385824"/>
            <a:ext cx="3934046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363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585480-2492-3A32-B595-7B78ED7972CB}"/>
              </a:ext>
            </a:extLst>
          </p:cNvPr>
          <p:cNvSpPr/>
          <p:nvPr/>
        </p:nvSpPr>
        <p:spPr>
          <a:xfrm>
            <a:off x="764646" y="4210495"/>
            <a:ext cx="1233377" cy="535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700D-F6F7-7646-8BA4-603090AC79FF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D3B63-F81D-E214-CDE8-25FFF4229F41}"/>
              </a:ext>
            </a:extLst>
          </p:cNvPr>
          <p:cNvSpPr txBox="1"/>
          <p:nvPr/>
        </p:nvSpPr>
        <p:spPr>
          <a:xfrm>
            <a:off x="536711" y="1976520"/>
            <a:ext cx="3305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     validation </a:t>
            </a:r>
          </a:p>
          <a:p>
            <a:r>
              <a:rPr lang="en-US" sz="2800" dirty="0"/>
              <a:t>error		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9FDF5-F805-317B-BAE0-279B9F20AFCC}"/>
              </a:ext>
            </a:extLst>
          </p:cNvPr>
          <p:cNvSpPr/>
          <p:nvPr/>
        </p:nvSpPr>
        <p:spPr>
          <a:xfrm>
            <a:off x="2187046" y="4210495"/>
            <a:ext cx="1233377" cy="533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E5BF3-CFBD-C209-0F1D-5FA5EBFC13B0}"/>
              </a:ext>
            </a:extLst>
          </p:cNvPr>
          <p:cNvSpPr txBox="1"/>
          <p:nvPr/>
        </p:nvSpPr>
        <p:spPr>
          <a:xfrm>
            <a:off x="6759648" y="3625720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Case Solved !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EF4189-3266-5459-BA1F-D0433B8B0EA8}"/>
              </a:ext>
            </a:extLst>
          </p:cNvPr>
          <p:cNvCxnSpPr>
            <a:cxnSpLocks/>
          </p:cNvCxnSpPr>
          <p:nvPr/>
        </p:nvCxnSpPr>
        <p:spPr>
          <a:xfrm>
            <a:off x="372043" y="4385824"/>
            <a:ext cx="3934046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4207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6350-3172-F142-BF86-5B379FBF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46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Take 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3223-0A49-6749-9D7B-23CE473C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27" y="1770519"/>
            <a:ext cx="11470945" cy="458583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large models (e.g. deep nets) often overfit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small training error does not mean much!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diagnosis by comparing train/</a:t>
            </a:r>
            <a:r>
              <a:rPr lang="en-US" sz="4000" dirty="0" err="1"/>
              <a:t>val</a:t>
            </a:r>
            <a:r>
              <a:rPr lang="en-US" sz="4000" dirty="0"/>
              <a:t> err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bias/variance analysis can guide model improvement</a:t>
            </a:r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827CF-A74E-7AB1-CCE4-9799BF96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244C5-D5B1-894F-0A61-0AB55C6E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583DB9D-B591-8A45-0161-15980CD9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4B7D-49F8-E744-A912-3381B8145B62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636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3ED380-86F8-D442-A1C9-A974E64AA190}"/>
              </a:ext>
            </a:extLst>
          </p:cNvPr>
          <p:cNvSpPr txBox="1"/>
          <p:nvPr/>
        </p:nvSpPr>
        <p:spPr>
          <a:xfrm>
            <a:off x="10683584" y="442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07B7C-AA70-3743-BA99-46938EC0CCA2}"/>
              </a:ext>
            </a:extLst>
          </p:cNvPr>
          <p:cNvSpPr txBox="1"/>
          <p:nvPr/>
        </p:nvSpPr>
        <p:spPr>
          <a:xfrm>
            <a:off x="2250052" y="2737158"/>
            <a:ext cx="61983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 ! </a:t>
            </a:r>
          </a:p>
          <a:p>
            <a:endParaRPr lang="en-US" sz="6000" dirty="0"/>
          </a:p>
          <a:p>
            <a:endParaRPr lang="en-US" sz="6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DE2CB-0FB4-F3E6-4621-6CD7E55E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4B062-5855-F027-B682-C0628E84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64DA2-144F-FB33-80E7-0753F5A0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8FCD-8B2C-184A-9069-92A2DCC988FE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45550"/>
            <a:ext cx="10515600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Model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Jung, Model Validation and Selection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7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08ACE-28D9-D38D-D99E-011EDC36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3E00-3DEB-734E-90C5-99B825A329FC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48471-F057-CD7B-0CBC-928E09601C6C}"/>
              </a:ext>
            </a:extLst>
          </p:cNvPr>
          <p:cNvSpPr txBox="1"/>
          <p:nvPr/>
        </p:nvSpPr>
        <p:spPr>
          <a:xfrm>
            <a:off x="251195" y="2587437"/>
            <a:ext cx="1168961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How to choose between different</a:t>
            </a:r>
          </a:p>
          <a:p>
            <a:r>
              <a:rPr lang="en-GB" sz="6600" dirty="0"/>
              <a:t>alternative models?</a:t>
            </a:r>
          </a:p>
        </p:txBody>
      </p:sp>
    </p:spTree>
    <p:extLst>
      <p:ext uri="{BB962C8B-B14F-4D97-AF65-F5344CB8AC3E}">
        <p14:creationId xmlns:p14="http://schemas.microsoft.com/office/powerpoint/2010/main" val="159226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B6A5-E808-0C49-89F9-6DC3D6DD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37" y="278313"/>
            <a:ext cx="10993583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Model 1: </a:t>
            </a:r>
            <a:br>
              <a:rPr lang="en-US" sz="6000" b="1" dirty="0"/>
            </a:br>
            <a:r>
              <a:rPr lang="en-US" sz="6000" b="1" dirty="0"/>
              <a:t>Linear Predictors (Degree 1 Polyn.)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5F6F3-4809-D94C-807C-F4E2B10CB0EE}"/>
              </a:ext>
            </a:extLst>
          </p:cNvPr>
          <p:cNvSpPr txBox="1"/>
          <p:nvPr/>
        </p:nvSpPr>
        <p:spPr>
          <a:xfrm>
            <a:off x="4383358" y="5598873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33976D-4BC9-0047-A326-5E6CC7EA25E5}"/>
              </a:ext>
            </a:extLst>
          </p:cNvPr>
          <p:cNvCxnSpPr/>
          <p:nvPr/>
        </p:nvCxnSpPr>
        <p:spPr>
          <a:xfrm>
            <a:off x="982228" y="5492966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1F28C6-2F28-A142-A48E-066DD4A06693}"/>
              </a:ext>
            </a:extLst>
          </p:cNvPr>
          <p:cNvCxnSpPr/>
          <p:nvPr/>
        </p:nvCxnSpPr>
        <p:spPr>
          <a:xfrm flipV="1">
            <a:off x="1701209" y="1690688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976535-C1A1-704A-89C4-309A5482EA72}"/>
              </a:ext>
            </a:extLst>
          </p:cNvPr>
          <p:cNvSpPr txBox="1"/>
          <p:nvPr/>
        </p:nvSpPr>
        <p:spPr>
          <a:xfrm rot="16200000">
            <a:off x="273606" y="3329542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492DC3-C8FC-144B-AA35-A0D7141A0E47}"/>
              </a:ext>
            </a:extLst>
          </p:cNvPr>
          <p:cNvCxnSpPr/>
          <p:nvPr/>
        </p:nvCxnSpPr>
        <p:spPr>
          <a:xfrm flipV="1">
            <a:off x="982228" y="3269673"/>
            <a:ext cx="9838172" cy="20366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FB024-C997-C045-A481-29A08B9EE93B}"/>
              </a:ext>
            </a:extLst>
          </p:cNvPr>
          <p:cNvCxnSpPr/>
          <p:nvPr/>
        </p:nvCxnSpPr>
        <p:spPr>
          <a:xfrm flipV="1">
            <a:off x="1395548" y="2145458"/>
            <a:ext cx="9838172" cy="203661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46C3E3-C682-0B48-B0C4-182784305901}"/>
              </a:ext>
            </a:extLst>
          </p:cNvPr>
          <p:cNvCxnSpPr>
            <a:cxnSpLocks/>
          </p:cNvCxnSpPr>
          <p:nvPr/>
        </p:nvCxnSpPr>
        <p:spPr>
          <a:xfrm>
            <a:off x="982228" y="2487949"/>
            <a:ext cx="10251492" cy="1703778"/>
          </a:xfrm>
          <a:prstGeom prst="line">
            <a:avLst/>
          </a:prstGeom>
          <a:ln w="635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5261FC-FC7C-3E45-BB47-49122238C460}"/>
              </a:ext>
            </a:extLst>
          </p:cNvPr>
          <p:cNvCxnSpPr>
            <a:cxnSpLocks/>
          </p:cNvCxnSpPr>
          <p:nvPr/>
        </p:nvCxnSpPr>
        <p:spPr>
          <a:xfrm flipV="1">
            <a:off x="982228" y="4484656"/>
            <a:ext cx="10251492" cy="49216"/>
          </a:xfrm>
          <a:prstGeom prst="line">
            <a:avLst/>
          </a:prstGeom>
          <a:ln w="635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641D2D-6A91-B540-98B3-C85036735884}"/>
              </a:ext>
            </a:extLst>
          </p:cNvPr>
          <p:cNvCxnSpPr>
            <a:cxnSpLocks/>
          </p:cNvCxnSpPr>
          <p:nvPr/>
        </p:nvCxnSpPr>
        <p:spPr>
          <a:xfrm flipV="1">
            <a:off x="1134628" y="1898567"/>
            <a:ext cx="10075144" cy="741782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DB0E5E-6117-D14B-BBD3-EE695274B44C}"/>
              </a:ext>
            </a:extLst>
          </p:cNvPr>
          <p:cNvCxnSpPr>
            <a:cxnSpLocks/>
          </p:cNvCxnSpPr>
          <p:nvPr/>
        </p:nvCxnSpPr>
        <p:spPr>
          <a:xfrm>
            <a:off x="1359960" y="1770947"/>
            <a:ext cx="10251492" cy="1703778"/>
          </a:xfrm>
          <a:prstGeom prst="line">
            <a:avLst/>
          </a:prstGeom>
          <a:ln w="635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3CA59-21F7-FF7E-DA11-55CB3A4A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1EC66-D3EB-2C0A-D675-64D633B9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F0BC7-28A4-585B-256B-F6B45E26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2015-53EC-A94E-AD06-D6BF3033AEF1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5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B6A5-E808-0C49-89F9-6DC3D6DD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89" y="151356"/>
            <a:ext cx="10993583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Model 2: </a:t>
            </a:r>
            <a:br>
              <a:rPr lang="en-US" sz="6000" b="1" dirty="0"/>
            </a:br>
            <a:r>
              <a:rPr lang="en-US" sz="6000" b="1" dirty="0"/>
              <a:t>Degree 3 Polyn. Predictors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5F6F3-4809-D94C-807C-F4E2B10CB0EE}"/>
              </a:ext>
            </a:extLst>
          </p:cNvPr>
          <p:cNvSpPr txBox="1"/>
          <p:nvPr/>
        </p:nvSpPr>
        <p:spPr>
          <a:xfrm>
            <a:off x="4383358" y="5598873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33976D-4BC9-0047-A326-5E6CC7EA25E5}"/>
              </a:ext>
            </a:extLst>
          </p:cNvPr>
          <p:cNvCxnSpPr/>
          <p:nvPr/>
        </p:nvCxnSpPr>
        <p:spPr>
          <a:xfrm>
            <a:off x="982228" y="5492966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1F28C6-2F28-A142-A48E-066DD4A06693}"/>
              </a:ext>
            </a:extLst>
          </p:cNvPr>
          <p:cNvCxnSpPr/>
          <p:nvPr/>
        </p:nvCxnSpPr>
        <p:spPr>
          <a:xfrm flipV="1">
            <a:off x="1701209" y="1690688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976535-C1A1-704A-89C4-309A5482EA72}"/>
              </a:ext>
            </a:extLst>
          </p:cNvPr>
          <p:cNvSpPr txBox="1"/>
          <p:nvPr/>
        </p:nvSpPr>
        <p:spPr>
          <a:xfrm rot="16200000">
            <a:off x="273606" y="3329542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492DC3-C8FC-144B-AA35-A0D7141A0E47}"/>
              </a:ext>
            </a:extLst>
          </p:cNvPr>
          <p:cNvCxnSpPr/>
          <p:nvPr/>
        </p:nvCxnSpPr>
        <p:spPr>
          <a:xfrm flipV="1">
            <a:off x="982228" y="3269673"/>
            <a:ext cx="9838172" cy="20366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FB024-C997-C045-A481-29A08B9EE93B}"/>
              </a:ext>
            </a:extLst>
          </p:cNvPr>
          <p:cNvCxnSpPr/>
          <p:nvPr/>
        </p:nvCxnSpPr>
        <p:spPr>
          <a:xfrm flipV="1">
            <a:off x="1395548" y="2145458"/>
            <a:ext cx="9838172" cy="203661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46C3E3-C682-0B48-B0C4-182784305901}"/>
              </a:ext>
            </a:extLst>
          </p:cNvPr>
          <p:cNvCxnSpPr>
            <a:cxnSpLocks/>
          </p:cNvCxnSpPr>
          <p:nvPr/>
        </p:nvCxnSpPr>
        <p:spPr>
          <a:xfrm>
            <a:off x="982228" y="2487949"/>
            <a:ext cx="10251492" cy="1703778"/>
          </a:xfrm>
          <a:prstGeom prst="line">
            <a:avLst/>
          </a:prstGeom>
          <a:ln w="635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5261FC-FC7C-3E45-BB47-49122238C460}"/>
              </a:ext>
            </a:extLst>
          </p:cNvPr>
          <p:cNvCxnSpPr>
            <a:cxnSpLocks/>
          </p:cNvCxnSpPr>
          <p:nvPr/>
        </p:nvCxnSpPr>
        <p:spPr>
          <a:xfrm flipV="1">
            <a:off x="982228" y="4484656"/>
            <a:ext cx="10251492" cy="49216"/>
          </a:xfrm>
          <a:prstGeom prst="line">
            <a:avLst/>
          </a:prstGeom>
          <a:ln w="635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641D2D-6A91-B540-98B3-C85036735884}"/>
              </a:ext>
            </a:extLst>
          </p:cNvPr>
          <p:cNvCxnSpPr>
            <a:cxnSpLocks/>
          </p:cNvCxnSpPr>
          <p:nvPr/>
        </p:nvCxnSpPr>
        <p:spPr>
          <a:xfrm flipV="1">
            <a:off x="1134628" y="1898567"/>
            <a:ext cx="10075144" cy="741782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DB0E5E-6117-D14B-BBD3-EE695274B44C}"/>
              </a:ext>
            </a:extLst>
          </p:cNvPr>
          <p:cNvCxnSpPr>
            <a:cxnSpLocks/>
          </p:cNvCxnSpPr>
          <p:nvPr/>
        </p:nvCxnSpPr>
        <p:spPr>
          <a:xfrm>
            <a:off x="1359960" y="1770947"/>
            <a:ext cx="10251492" cy="1703778"/>
          </a:xfrm>
          <a:prstGeom prst="line">
            <a:avLst/>
          </a:prstGeom>
          <a:ln w="635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48F27607-CF3B-9549-9CF4-2E8582CD5F55}"/>
              </a:ext>
            </a:extLst>
          </p:cNvPr>
          <p:cNvSpPr/>
          <p:nvPr/>
        </p:nvSpPr>
        <p:spPr>
          <a:xfrm>
            <a:off x="2255840" y="1805739"/>
            <a:ext cx="9312384" cy="3500551"/>
          </a:xfrm>
          <a:custGeom>
            <a:avLst/>
            <a:gdLst>
              <a:gd name="connsiteX0" fmla="*/ 0 w 4869711"/>
              <a:gd name="connsiteY0" fmla="*/ 1043786 h 2660674"/>
              <a:gd name="connsiteX1" fmla="*/ 1190846 w 4869711"/>
              <a:gd name="connsiteY1" fmla="*/ 2638669 h 2660674"/>
              <a:gd name="connsiteX2" fmla="*/ 3274828 w 4869711"/>
              <a:gd name="connsiteY2" fmla="*/ 1795 h 2660674"/>
              <a:gd name="connsiteX3" fmla="*/ 4869711 w 4869711"/>
              <a:gd name="connsiteY3" fmla="*/ 2192102 h 2660674"/>
              <a:gd name="connsiteX4" fmla="*/ 4869711 w 4869711"/>
              <a:gd name="connsiteY4" fmla="*/ 2192102 h 266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11" h="2660674">
                <a:moveTo>
                  <a:pt x="0" y="1043786"/>
                </a:moveTo>
                <a:cubicBezTo>
                  <a:pt x="322520" y="1928060"/>
                  <a:pt x="645041" y="2812334"/>
                  <a:pt x="1190846" y="2638669"/>
                </a:cubicBezTo>
                <a:cubicBezTo>
                  <a:pt x="1736651" y="2465004"/>
                  <a:pt x="2661684" y="76223"/>
                  <a:pt x="3274828" y="1795"/>
                </a:cubicBezTo>
                <a:cubicBezTo>
                  <a:pt x="3887972" y="-72633"/>
                  <a:pt x="4869711" y="2192102"/>
                  <a:pt x="4869711" y="2192102"/>
                </a:cubicBezTo>
                <a:lnTo>
                  <a:pt x="4869711" y="2192102"/>
                </a:lnTo>
              </a:path>
            </a:pathLst>
          </a:cu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9DD88AB-ACEA-C544-A0A3-5AC2E82F2AB2}"/>
              </a:ext>
            </a:extLst>
          </p:cNvPr>
          <p:cNvSpPr/>
          <p:nvPr/>
        </p:nvSpPr>
        <p:spPr>
          <a:xfrm>
            <a:off x="647724" y="1330101"/>
            <a:ext cx="7028983" cy="5527899"/>
          </a:xfrm>
          <a:custGeom>
            <a:avLst/>
            <a:gdLst>
              <a:gd name="connsiteX0" fmla="*/ 0 w 4869711"/>
              <a:gd name="connsiteY0" fmla="*/ 1043786 h 2660674"/>
              <a:gd name="connsiteX1" fmla="*/ 1190846 w 4869711"/>
              <a:gd name="connsiteY1" fmla="*/ 2638669 h 2660674"/>
              <a:gd name="connsiteX2" fmla="*/ 3274828 w 4869711"/>
              <a:gd name="connsiteY2" fmla="*/ 1795 h 2660674"/>
              <a:gd name="connsiteX3" fmla="*/ 4869711 w 4869711"/>
              <a:gd name="connsiteY3" fmla="*/ 2192102 h 2660674"/>
              <a:gd name="connsiteX4" fmla="*/ 4869711 w 4869711"/>
              <a:gd name="connsiteY4" fmla="*/ 2192102 h 266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11" h="2660674">
                <a:moveTo>
                  <a:pt x="0" y="1043786"/>
                </a:moveTo>
                <a:cubicBezTo>
                  <a:pt x="322520" y="1928060"/>
                  <a:pt x="645041" y="2812334"/>
                  <a:pt x="1190846" y="2638669"/>
                </a:cubicBezTo>
                <a:cubicBezTo>
                  <a:pt x="1736651" y="2465004"/>
                  <a:pt x="2661684" y="76223"/>
                  <a:pt x="3274828" y="1795"/>
                </a:cubicBezTo>
                <a:cubicBezTo>
                  <a:pt x="3887972" y="-72633"/>
                  <a:pt x="4869711" y="2192102"/>
                  <a:pt x="4869711" y="2192102"/>
                </a:cubicBezTo>
                <a:lnTo>
                  <a:pt x="4869711" y="2192102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863EB97-AA45-594C-9A4C-F2821638C1DB}"/>
              </a:ext>
            </a:extLst>
          </p:cNvPr>
          <p:cNvSpPr/>
          <p:nvPr/>
        </p:nvSpPr>
        <p:spPr>
          <a:xfrm>
            <a:off x="997528" y="1105786"/>
            <a:ext cx="10187923" cy="5527898"/>
          </a:xfrm>
          <a:custGeom>
            <a:avLst/>
            <a:gdLst>
              <a:gd name="connsiteX0" fmla="*/ 0 w 3742660"/>
              <a:gd name="connsiteY0" fmla="*/ 489098 h 2619862"/>
              <a:gd name="connsiteX1" fmla="*/ 1339702 w 3742660"/>
              <a:gd name="connsiteY1" fmla="*/ 2615609 h 2619862"/>
              <a:gd name="connsiteX2" fmla="*/ 3742660 w 3742660"/>
              <a:gd name="connsiteY2" fmla="*/ 0 h 261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660" h="2619862">
                <a:moveTo>
                  <a:pt x="0" y="489098"/>
                </a:moveTo>
                <a:cubicBezTo>
                  <a:pt x="357962" y="1593111"/>
                  <a:pt x="715925" y="2697125"/>
                  <a:pt x="1339702" y="2615609"/>
                </a:cubicBezTo>
                <a:cubicBezTo>
                  <a:pt x="1963479" y="2534093"/>
                  <a:pt x="2853069" y="1267046"/>
                  <a:pt x="3742660" y="0"/>
                </a:cubicBez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4BA16-2E98-7E36-4DCC-52B71673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56CEAD-D840-CED5-BFEB-8745F8FB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9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0CB2561-0E1B-5B3C-E142-17FBF2C0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DD6E-6CD3-D64D-ADCD-81196FAF6343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3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3259</Words>
  <Application>Microsoft Macintosh PowerPoint</Application>
  <PresentationFormat>Widescreen</PresentationFormat>
  <Paragraphs>564</Paragraphs>
  <Slides>69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Office Theme</vt:lpstr>
      <vt:lpstr>Model Validation and Selection</vt:lpstr>
      <vt:lpstr>Reading. </vt:lpstr>
      <vt:lpstr>PowerPoint Presentation</vt:lpstr>
      <vt:lpstr>Learning Goals</vt:lpstr>
      <vt:lpstr>ML – In a Nutshell</vt:lpstr>
      <vt:lpstr>Model Validation</vt:lpstr>
      <vt:lpstr>Model Selection</vt:lpstr>
      <vt:lpstr>Model 1:  Linear Predictors (Degree 1 Polyn.)</vt:lpstr>
      <vt:lpstr>Model 2:  Degree 3 Polyn. Predictors</vt:lpstr>
      <vt:lpstr>Nested Model s – I </vt:lpstr>
      <vt:lpstr>Math Notation</vt:lpstr>
      <vt:lpstr>Nested Model s - II</vt:lpstr>
      <vt:lpstr>Nested Model s - III</vt:lpstr>
      <vt:lpstr>Learn Linear Predictor</vt:lpstr>
      <vt:lpstr>Learn Degree 3 Polyn. </vt:lpstr>
      <vt:lpstr>Training Errors </vt:lpstr>
      <vt:lpstr>Train Error vs. Degree</vt:lpstr>
      <vt:lpstr>Train Error vs. ANN Layers</vt:lpstr>
      <vt:lpstr>Train Error vs. Gradient Steps</vt:lpstr>
      <vt:lpstr>Overfitting</vt:lpstr>
      <vt:lpstr>PowerPoint Presentation</vt:lpstr>
      <vt:lpstr>PowerPoint Presentation</vt:lpstr>
      <vt:lpstr>A Case in Point </vt:lpstr>
      <vt:lpstr>m=2, n=1</vt:lpstr>
      <vt:lpstr>m=3, n=2</vt:lpstr>
      <vt:lpstr>Reminder: Probabilistic Model</vt:lpstr>
      <vt:lpstr>Why Can Train. Err. Mislead?</vt:lpstr>
      <vt:lpstr>Model Validation  </vt:lpstr>
      <vt:lpstr>Basic Idea of Validation</vt:lpstr>
      <vt:lpstr>Split into Training and Validation Set</vt:lpstr>
      <vt:lpstr>Train and Validate Model 1</vt:lpstr>
      <vt:lpstr>Train and Validate Model 2</vt:lpstr>
      <vt:lpstr>Basic Idea of Model Selection</vt:lpstr>
      <vt:lpstr>Train/Val Error vs Model Complexity</vt:lpstr>
      <vt:lpstr>Unlucky Train/Val Split</vt:lpstr>
      <vt:lpstr>k-Fold Cross Validation </vt:lpstr>
      <vt:lpstr>K-Fold Cross Validation</vt:lpstr>
      <vt:lpstr>k-Fold Cross Validation</vt:lpstr>
      <vt:lpstr>CAUTION!</vt:lpstr>
      <vt:lpstr>Imbalanced Classes and Group Structure</vt:lpstr>
      <vt:lpstr>Group-Preserving Splitting</vt:lpstr>
      <vt:lpstr>Class-Ratio Preserving Splitting</vt:lpstr>
      <vt:lpstr>Temporal Successive Splitting </vt:lpstr>
      <vt:lpstr>PowerPoint Presentation</vt:lpstr>
      <vt:lpstr>PowerPoint Presentation</vt:lpstr>
      <vt:lpstr>PowerPoint Presentation</vt:lpstr>
      <vt:lpstr>Toy Data</vt:lpstr>
      <vt:lpstr> Ensemble of Learnt Hypotheses</vt:lpstr>
      <vt:lpstr>Bias and Variance</vt:lpstr>
      <vt:lpstr>Bias and Variance Tradeoff</vt:lpstr>
      <vt:lpstr>Smaller Model (Poly.Degree)</vt:lpstr>
      <vt:lpstr>Larger Model (Poly. Degree) </vt:lpstr>
      <vt:lpstr>Bias vs. Variance Lin.Reg.</vt:lpstr>
      <vt:lpstr>Bias vs. Variance Poly.Reg.</vt:lpstr>
      <vt:lpstr>Bias vs. Variance Dec. Tree.</vt:lpstr>
      <vt:lpstr>Bias vs. Variance Deep Learning</vt:lpstr>
      <vt:lpstr>Bias vs. Variance Grad. Desc.</vt:lpstr>
      <vt:lpstr>More Data </vt:lpstr>
      <vt:lpstr>Less Data </vt:lpstr>
      <vt:lpstr>Learning Curve</vt:lpstr>
      <vt:lpstr>Alex’ Rule of Thumb</vt:lpstr>
      <vt:lpstr>ML Diagnosis </vt:lpstr>
      <vt:lpstr>Simple Recipe </vt:lpstr>
      <vt:lpstr>Benchmark/Baseline</vt:lpstr>
      <vt:lpstr>PowerPoint Presentation</vt:lpstr>
      <vt:lpstr>PowerPoint Presentation</vt:lpstr>
      <vt:lpstr>PowerPoint Presentation</vt:lpstr>
      <vt:lpstr>Take Home Messages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Components of Machine Learning</dc:title>
  <dc:creator>Jung Alex</dc:creator>
  <cp:lastModifiedBy>Jung Alex</cp:lastModifiedBy>
  <cp:revision>231</cp:revision>
  <cp:lastPrinted>2020-05-12T07:52:40Z</cp:lastPrinted>
  <dcterms:created xsi:type="dcterms:W3CDTF">2020-04-18T10:33:48Z</dcterms:created>
  <dcterms:modified xsi:type="dcterms:W3CDTF">2023-06-27T05:13:15Z</dcterms:modified>
</cp:coreProperties>
</file>