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587" r:id="rId3"/>
    <p:sldId id="509" r:id="rId4"/>
    <p:sldId id="555" r:id="rId5"/>
    <p:sldId id="599" r:id="rId6"/>
    <p:sldId id="349" r:id="rId7"/>
    <p:sldId id="608" r:id="rId8"/>
    <p:sldId id="607" r:id="rId9"/>
    <p:sldId id="606" r:id="rId10"/>
    <p:sldId id="515" r:id="rId11"/>
    <p:sldId id="600" r:id="rId12"/>
    <p:sldId id="505" r:id="rId13"/>
    <p:sldId id="334" r:id="rId14"/>
    <p:sldId id="337" r:id="rId15"/>
    <p:sldId id="514" r:id="rId16"/>
    <p:sldId id="507" r:id="rId17"/>
    <p:sldId id="500" r:id="rId18"/>
    <p:sldId id="527" r:id="rId19"/>
    <p:sldId id="528" r:id="rId20"/>
    <p:sldId id="524" r:id="rId21"/>
    <p:sldId id="525" r:id="rId22"/>
    <p:sldId id="526" r:id="rId23"/>
    <p:sldId id="530" r:id="rId24"/>
    <p:sldId id="531" r:id="rId25"/>
    <p:sldId id="602" r:id="rId26"/>
    <p:sldId id="529" r:id="rId27"/>
    <p:sldId id="533" r:id="rId28"/>
    <p:sldId id="347" r:id="rId29"/>
    <p:sldId id="532" r:id="rId30"/>
    <p:sldId id="520" r:id="rId31"/>
    <p:sldId id="521" r:id="rId32"/>
    <p:sldId id="535" r:id="rId33"/>
    <p:sldId id="534" r:id="rId34"/>
    <p:sldId id="536" r:id="rId35"/>
    <p:sldId id="517" r:id="rId36"/>
    <p:sldId id="519" r:id="rId37"/>
    <p:sldId id="342" r:id="rId38"/>
    <p:sldId id="537" r:id="rId39"/>
    <p:sldId id="540" r:id="rId40"/>
    <p:sldId id="539" r:id="rId41"/>
    <p:sldId id="550" r:id="rId42"/>
    <p:sldId id="541" r:id="rId43"/>
    <p:sldId id="542" r:id="rId44"/>
    <p:sldId id="543" r:id="rId45"/>
    <p:sldId id="551" r:id="rId46"/>
    <p:sldId id="544" r:id="rId47"/>
    <p:sldId id="546" r:id="rId48"/>
    <p:sldId id="547" r:id="rId49"/>
    <p:sldId id="552" r:id="rId50"/>
    <p:sldId id="549" r:id="rId51"/>
    <p:sldId id="603" r:id="rId52"/>
    <p:sldId id="605" r:id="rId53"/>
    <p:sldId id="601" r:id="rId54"/>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44"/>
    <p:restoredTop sz="86499"/>
  </p:normalViewPr>
  <p:slideViewPr>
    <p:cSldViewPr snapToGrid="0" snapToObjects="1">
      <p:cViewPr varScale="1">
        <p:scale>
          <a:sx n="94" d="100"/>
          <a:sy n="94" d="100"/>
        </p:scale>
        <p:origin x="43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15:55.494"/>
    </inkml:context>
    <inkml:brush xml:id="br0">
      <inkml:brushProperty name="width" value="0.05292" units="cm"/>
      <inkml:brushProperty name="height" value="0.05292" units="cm"/>
      <inkml:brushProperty name="color" value="#FF0000"/>
    </inkml:brush>
  </inkml:definitions>
  <inkml:trace contextRef="#ctx0" brushRef="#br0">29697 16866 8191,'5'0'0,"1"-6"5063,6 2-5063,1-8 2818,0-1-2818,9-10 1719,-6 8-1719,2-7 6784,-15 15-6784,3-2 0,-3 3 0,3-1 0,-2 1 0,-2 1 0,-4 1 0,-1 2 0,-6 2 0,-3 0 0,-12 3 0,2 5 0,-17 14 0,13-1 0,-7 9 0,-2 2 0,16-11 0,-10 5 0,22-16 0,0 3 0,2-7 0,1 4 0,1-1 0,0-2 0,3 2 0,0 3 0,0-2 0,0 3 0,0-5 0,0 1 0,0-2 0,3 13 0,4-1 0,6 4 0,0-2 0,3-7 0,-6-2 0,2-3 0,-3-3 0,7 1 0,-3-4 0,-1 0 0,0-3 0,-2 0 0,5 0 0,-1 0 0,6 0 0,-6 0 0,7-3 0,-3-5 0,10-8 0,-4-5 0,20-15 0,-12 5 0,9-6 0,3-11 0,-8 0 0,-11 16 0,0 0 0,8-23 0,-7 9 0,-9 13 0,-9 7 0,-3 12 0,-5 2 0,0 6 0,-3-9 0,-3 7 0,-5-7 0,-6 4 0,-1 3 0,-9-6 0,-6-1 0,-10-2 0,-4 3 0,11 6 0,7 5 0,15 3 0,1 0 0,3 2 0,4 13 0,4 5 0,2 36 0,1-16 0,1 3 0,4 12 0,3 4 0,3 6 0,3-1 0,2-3 0,1-2 0,2-7 0,0 0 0,-2-1 0,0 1 0,0-2 0,0 0 0,-2 3 0,0 0 0,0-6 0,-1-1 0,-4-4 0,-1-4 0,6 9 0,-8-15 0,-5-19 0,-3-7 0,0 4 0,0-9 0,0-14 0,0-12 0,0-25 0,4-9 0,1 5 0,1-6 0,3 3 0,2-3-238,-1 8 1,0-3 0,1 1 237,-1 4 0,1 1 0,-1 2 0,3-9 0,0 4 0,-4 6 0,0 4 0,3-20 0,1 10 0,-1-4 0,-5 20 0,-4 9 0,-3 14 712,0 1-712,0 6 0,0 0 0,-6-3 0,-5-1 0,-4-1 0,-6 1 0,7 3 0,-7 0 0,7 0 0,-4 0 0,5 3 0,2 1 0,-1 3 0,3 0 0,2 5 0,1 20 0,6 5 0,5 30 0,0-19 0,6 5 0,5 5 0,0-3 0,0 1 0,3 4 0,-1-1 0,-3-4 0,-1-3 0,7 18 0,-8-12 0,3-2 0,-5-16 0,-4-16 0,0 0 0,-1-3 0,-2 7 0,2-7 0,-5 3 0,2-3 0,-3-1 0,3-3 0,-3 5 0,3-4 0,-3 1 0,0-4 0,0-2 0,0 2 0,3 1 0,0 3 0,4 17 0,-4-13 0,4 17 0,0 1 0,-2-15 0,5 17 0,-10-28 0,4 8 0,-2-6 0,-1 0 0,2-2 0,-3-2 0,0 0 0,2 0 0,-1-5 0,1-4 0,-2-7 0,0-2 0,0-1 0,0 1 0,-6-1 0,-7-5 0,-7-2 0,-4-1 0,-5-4 0,5 9 0,0-4 0,7 9 0,4-2 0,-1 6 0,4 0 0,-2-2 0,5 8 0,6-4 0,15-5 0,11-2 0,10-9 0,-4 4 0,-6 0 0,-12 9 0,-7 2 0</inkml:trace>
  <inkml:trace contextRef="#ctx0" brushRef="#br0" timeOffset="2999">32038 14702 24575,'-19'59'0,"0"-1"0,10-21 0,0 1 0,-6 7 0,-3 5 0,3-6-403,5-7 0,1-3 403,-9 21 0,7-12 0,0 3 0,-1-5 0,0 1 132,3 9 1,0-1-133,-3-8 0,0-2 134,3 20-134,-6-16 0,11-19 0,0-12 407,-2-4-407,5-2 0,-5-3 0,6-4 0,0-16 0,0-13 0,-4-18 0,0-8 0,-7-4 0,3 14 0,-3 11 0,5 14 0,0 14 0,0 3 0,0 3 0,0 6 0,3 5 0,-3 7 0,2 4 0,-4 4 0,4-3 0,-3 3 0,2 1 0,1-4 0,-3 3 0,7-7 0,-7 4 0,7-6 0,-6 3 0,5-8 0,-2-3 0,6-6 0,0 0 0,3-3 0,-1 0 0,1 2 0,0-1 0,-1 1 0,1-2 0,9 0 0,10 0 0,16-13 0,13-1 0,0-13 0,-3 8 0,-15 4 0,-13 5 0,-7 7 0,-10 0 0,0 3 0</inkml:trace>
  <inkml:trace contextRef="#ctx0" brushRef="#br0" timeOffset="3835">31930 13855 8191,'0'31'0,"0"-13"2531,0 14 1,0 3-2532,0 4 2818,0 5-2818,0-7 1719,0 9-1719,0-12 6784,0 6-6784,0-24 0,0-2 0,0-5 0,0-3 0,0 0 0</inkml:trace>
  <inkml:trace contextRef="#ctx0" brushRef="#br0" timeOffset="4470">31787 14064 24575,'45'0'0,"-10"0"0,16 0 0,-20 0 0,0 0 0,-9 0 0,-9 0 0,1 0 0,-8 0 0,0 0 0,-3 0 0</inkml:trace>
  <inkml:trace contextRef="#ctx0" brushRef="#br0" timeOffset="5386">32136 14064 24575,'0'20'0,"0"-2"0,0 15 0,0-14 0,0 4 0,0-13 0,0-1 0,0-10 0,0-13 0,6-15 0,-1-7 0,9-4 0,-4 12 0,0 5 0,-1 10 0,-3 7 0,1 3 0,-1 3 0,0 0 0,0 0 0,0 0 0,0 0 0,0 0 0,0 0 0,0 0 0,0 0 0,2 0 0,2 0 0,2 0 0,-6 0 0,0 0 0</inkml:trace>
  <inkml:trace contextRef="#ctx0" brushRef="#br0" timeOffset="6919">32460 14098 8191,'-7'10'0,"1"2"5063,9-9-5063,13 2 2818,14-5-2818,8 3 1719,9 1-1719,-14 0 6784,0-1-6784,-13-3 0,0-3 0,-3-9 0,1-14 0,-8-15 0,-4 0 0,-6-3 0,0 16 0,0 7 0,-6 9 0,2 6 0,-5-1 0,-6 4 0,6 0 0,-15 3 0,-2 0 0,-22 3 0,9 7 0,-5 4 0,22 11 0,11-8 0,3 10 0,8-7 0,0 7 0,5-7 0,-1-4 0,11-4 0,8-8 0,0 2 0,7-6 0,-7-11 0,-5 2 0,5-14 0,-8 9 0,3-5 0,-5 6 0,-2 0 0,-2 2 0,-3 2 0,0 3 0,0 3 0,-2-3 0,1 11 0,-1 9 0,5 14 0,3 12 0,2 0 0,0-5 0,-1-10 0,-2-6 0,4-6 0,-1 0 0,8-3 0,-4-4 0,1-3 0,-1-3 0,-4 0 0,0 0 0,-7 0 0,-5 0 0</inkml:trace>
  <inkml:trace contextRef="#ctx0" brushRef="#br0" timeOffset="7735">32963 14060 9121,'0'11'0,"0"12"5120,0 10-5120,0-3 2676,0-14-2676,0-7 1592,0-4-1592,0 1 6066,0-1-6066,0 1 0,0 0 0,0 2 0,0-2 0,0 0 0,0-3 0</inkml:trace>
  <inkml:trace contextRef="#ctx0" brushRef="#br0" timeOffset="8217">32963 13969 8191,'0'-3'0,"0"0"0</inkml:trace>
  <inkml:trace contextRef="#ctx0" brushRef="#br0" timeOffset="9850">33142 14087 24575,'0'9'0,"0"-1"0,0 4 0,0-4 0,0 4 0,0-6 0,0 2 0,0 2 0,0 3 0,0-1 0,0-2 0,0 1 0,0-2 0,0 0 0,0 0 0,3-34 0,5 4 0,-1-23 0,3 17 0,-4 10 0,0 5 0,0 6 0,0 0 0,0 3 0,0 0 0,0 3 0,3 0 0,0 0 0,0 0 0,0 0 0,-3 0 0,0 0 0,0 0 0,3 3 0,1 6 0,-1 8 0,6 12 0,-10-1 0,3-5 0,-8-8 0,3-3 0,-2-2 0,1 5 0,-2-3 0,0 0 0,0 1 0,3-2 0,-2 1 0,4-2 0,-4-4 0,1-3 0</inkml:trace>
  <inkml:trace contextRef="#ctx0" brushRef="#br0" timeOffset="25464">24999 5512 24575,'-13'9'0,"8"-2"0,-9 14 0,8 6 0,1 5 0,1 3 0,-3 25 0,4-19 0,2 1 0,2-6 0,5-3 0,12-3 0,5-4 0,18 21 0,-6-31 0,6-6 0,12-4 0,1-3 0,-14 0 0,1-1-610,19-1 0,-1-2 610,-21-3 0,-4-1 0,25-5-205,-27-5 0,-2-3 205,10-6 0,-12 3 0,0-1 0,4-4 0,-3 4 0,-19 8 0,-7 5 0,0 2 1194,-3-5-1194,-20 0 436,-8-3-436,-16-2 0,-8 0 0,4 6 0,-2 0 0,2 0 0,-2 0 0,1 3 0,-13 2 0,2 2 0,6 1 0,4 2 0,11 0 0,5 2 0,-8-1 0,19 2 0,13 4 0,5 7 0,5 4 0,0 0 0,3 0 0,3-3 0,5-4 0,6 0 0,15-3 0,-6-3 0,0-1 0,-16-3 0</inkml:trace>
  <inkml:trace contextRef="#ctx0" brushRef="#br0" timeOffset="26266">25849 5591 15672,'3'5'0,"3"15"3821,30 35-3821,-11-12 0,4 4 0,-1-6 0,2 1 0,1 2 313,-1 1 1,-1 1-1,0-2-313,-4-4 0,-1-1 0,-2-3 0,3 8 0,-3-8 950,-2-7-950,-14-44 2649,-6-18-2649,0-27 0,3 22 0,2-1 0,5-23-352,-3 19 1,0 0 351,2-9 0,-1-5 0,-3 3 523,4 9-523,0 2 0,2-8 0,1 10 0,3-8 0,2 13 723,0 9-723,3 9 0,-9 9 0,-3 6 0</inkml:trace>
  <inkml:trace contextRef="#ctx0" brushRef="#br0" timeOffset="27281">26850 5435 8191,'5'3'0,"2"0"5063,9-7-5063,-1-2 2818,10-3-2818,-9-7 1719,6 7-1719,-8-12 6784,3 0-6784,-6-5 0,-1-6 0,-7 5 0,-9 2 0,-15 4 0,-10 11 0,-17 3 0,-2 7 0,10 0 0,-2 12 0,8 8 0,-5 25 0,6-1 0,9 4 0,11-6 0,9-3 0,0 4 0,4 0 0,0-5 0,0 4 0,0-9 0,6 0 0,3-2 0,10-7 0,2 3 0,2-3 0,1 0 0,14 7 0,9 3 0,-15-17 0,1-1 0,19 9 0,-1-9 0,-19-12 0,19 0 0,-8-21 0,8-12 0,-27 5 0,-12-1 0</inkml:trace>
  <inkml:trace contextRef="#ctx0" brushRef="#br0" timeOffset="28148">27331 5579 24575,'3'52'0,"3"-2"0,6 14 0,2-4 0,3-21 0,1 10 0,-5-11 0,-4-9 0,-3-7 0,-5-12 0,2-1 0,-3-32 0,-4-34 0,0 15 0,-1 0 0,0 2 0,0 1 0,-4-23 0,6 24 0,3 13 0,0 1 0,0 11 0,0 3 0,6 0 0,5 1 0,7 5 0,8-3 0,-3 3 0,8-4 0,-4 4 0,10-3 0,-18 6 0,1-2 0</inkml:trace>
  <inkml:trace contextRef="#ctx0" brushRef="#br0" timeOffset="28934">28032 4934 24575,'3'-19'0,"0"4"0,-14 9 0,-7 4 0,0 2 0,-5 0 0,10 0 0,3 0 0,-3 0 0,1 0 0,7 2 0,-7 18 0,11 2 0,-1 16 0,0 8 0,2 8 0,0 4 0,-1 7 0,2 2-1451,4-18 1,2 0 0,1-1 1450,2 16 0,2-3 0,7-2 0,3 1-282,-6-8 1,2 3 0,-1-1 281,-1-1 0,0 0 0,0-1 0,1-3 0,0-1 0,0-1 0,1 13 0,0-3 0,-4-12 0,0-3 0,4 17 0,1 0 0,-11-28 0,-2-18 0,-6-7 0,0-3 0</inkml:trace>
  <inkml:trace contextRef="#ctx0" brushRef="#br0" timeOffset="29781">27872 5732 8191,'9'-3'0,"19"1"5063,1 2-5063,16 0 2818,-22 0-2818,8 0 1719,-3 0-1719,-5 0 6784,-1 0-6784,-9 0 0,0 0 0,-6 0 0,-1 0 0</inkml:trace>
  <inkml:trace contextRef="#ctx0" brushRef="#br0" timeOffset="30448">28431 5648 9566,'4'12'0,"-2"11"5114,-2 14-5114,0 0 2604,0-6-2604,0-12 1534,0-6-1534,0-1 5757,0-5-5757,0 6 0,0-7 0,0 6 0,0-3 0,0 7 0,0-6 0,0 10 0,0-13 0,0 5 0,0-10 0</inkml:trace>
  <inkml:trace contextRef="#ctx0" brushRef="#br0" timeOffset="30964">28425 5500 8191,'0'-3'0,"0"0"0</inkml:trace>
  <inkml:trace contextRef="#ctx0" brushRef="#br0" timeOffset="31664">28848 5243 24575,'0'47'0,"0"1"0,0 0 0,0 20 0,0-5 0,0-18 0,0-5 0,0 22 0,0-22 0,0-20 0,0 6 0,0-5 0,0 14 0,0-15 0,0 9 0,0-16 0,0 3 0,0-6 0,0-4 0</inkml:trace>
  <inkml:trace contextRef="#ctx0" brushRef="#br0" timeOffset="32350">28678 5627 13148,'16'0'0,"15"0"4563,14 0-4563,3 0 1985,-6-7-1985,-13 5 1098,7-10-1098,-13 11 3781,-4-2-3781,-6 0 0,-6 2 0,-2-1 0,-1 2 0,-2 0 0</inkml:trace>
  <inkml:trace contextRef="#ctx0" brushRef="#br0" timeOffset="33098">29260 5245 24575,'0'35'0,"0"1"0,0 11 0,0 4 0,0-13 0,0 0 0,0 22 0,0-3 0,0-4 0,0-15 0,0-26 0,0-5 0,0 3 0,0 3 0,0-5 0,0 12 0,0-12 0,0 12 0,0-12 0,0 11 0,0-6 0,0 1 0,0-2 0,0-9 0,0 0 0</inkml:trace>
  <inkml:trace contextRef="#ctx0" brushRef="#br0" timeOffset="33781">29091 5568 12621,'-3'-3'0,"18"0"4688,11 3-4688,11 0 2078,7 0-2078,-15 0 1159,-9 0-1159,-5 0 4029,1 0-4029,8 0 0,8-3 0,-6 2 0,-9-2 0,-11 3 0</inkml:trace>
  <inkml:trace contextRef="#ctx0" brushRef="#br0" timeOffset="34448">29551 5566 24575,'0'12'0,"0"9"0,0-2 0,0 12 0,0-3 0,0 9 0,0-6 0,0-3 0,0-13 0,0-6 0,0-3 0,0 2 0,0-1 0,0 4 0,0-4 0,0 1 0,0-4 0,0-2 0</inkml:trace>
  <inkml:trace contextRef="#ctx0" brushRef="#br0" timeOffset="35014">29583 5375 8191,'0'-12'0,"0"3"0</inkml:trace>
  <inkml:trace contextRef="#ctx0" brushRef="#br0" timeOffset="36116">29773 5674 24575,'0'26'0,"0"7"0,0 2 0,4 19 0,-3-32 0,2-10 0,-3-39 0,0-16 0,0-10 0,0 15 0,0 1 0,3 9 0,1 2 0,0 8 0,5 1 0,-2 4 0,2 6 0,8 2 0,-5 5 0,10 0 0,-8 0 0,29 21 0,-12 10 0,-5-6 0,-2 1 0,4 15 0,-7 1 0,-7-17 0,-7-4 0,-1-6 0,-6-9 0,0 0 0,0-2 0,0-2 0</inkml:trace>
  <inkml:trace contextRef="#ctx0" brushRef="#br0" timeOffset="37465">30481 5667 12326,'0'14'0,"0"7"4752,20 41-4752,-9-27 2130,20 11-2130,-12-36 1193,14-6-1193,-15-1 4174,10-6-4174,-20-12 0,6-35 0,-9 11 0,0 0 0,-3-3 0,-14-20 0,-7 6 0,-9 30 0,-4 6 0,-14 7 0,-13 9 0,10 28 0,23 6 0,7 8 0,5 2 0,3 6 0,10 14 0,8-45 0,32 5 0,3-14 0,9 4 0,9-27 0,-36 4 0,13-9 0,-26 5 0,4 7 0,7 53 0,-4-12 0,4 9-1696,3 10 0,5 12 0,1 3 0,-4-9 1696,-6-13 0,-2-4 0,2 4 0,4 7 0,4 5 0,-1 0 0,-5-5-159,-4-5 1,-3-3-1,-2-1 159,0 17 0,-1 1 0,1-13 0,1 2 0,-10-4 0,-15 7 0,-11-8 0,-21-3 0,12-17 0,-4-12 0,-11-45 0,4-16 0,6 2 0,12 0 0,0-11 0,6-1 0,9 7 0,6 0 0,0 2 0,-7-13 0,3-1 0,3 11 0,3-3 0,5 2 0,9 5 0,5 3 0,0 2 0,4-11 0,1 3 0,5-6 0,-1 8 0,0 11 0</inkml:trace>
  <inkml:trace contextRef="#ctx0" brushRef="#br0" timeOffset="41987">1106 8776 8191,'0'5'0,"0"33"5063,0-13-5063,0 34 0,0 5 0,0-14 1409,-2 14 0,4 5-1409,10-28 0,5-3 859,-3 1 1,8-5-860,18-7 0,12-5 0,-1-8 0,4-9 0,2-11 0,-8-6 0,5-7 0,-1-2 0,-6 1 0,7-6 0,-7-5 0,-10-3 0,-2-5 0,-6 6 0,-1 2 6784,-16-1-6784,-12 26 0,0 0 0,0-5 0,0 1 0,0-12 0,0-19 0,0 6 0,0-21 0,0 32 0,0 0 0,0 36 0,-4 8 0,3 13 0,-1 4 0,0 1 0,2 4 0,0 23 0,6-13 0,-1-27 0,23 33 0,6-27 0,5-1 0,-3-4 0,-1 0 0,4 3 0,-4-4 0,-2-6 0</inkml:trace>
  <inkml:trace contextRef="#ctx0" brushRef="#br0" timeOffset="43053">2217 9034 8212,'0'20'0,"0"8"1983,4 22 1,1 6-1984,-2-21 0,0-1 0,1 18 0,1-2 0,3-7 2936,-7-8-2936,2-16 1847,-3-3-1847,0-41 6349,0-23-6349,3-13 0,2-5 0,3 14 0,2-1 0,-1 7 0,3-1 0,1 6 0,14-10 1264,5 9-1264,-12 38 0,-6-2 0,0 6 0,-8 0 0,3 0 0,-3 5 0,10 26 0,-7-4 0,4 16 0,-5-13 0,4 2 0,1 2 0,5 9 0,2 0 0,1-2 0,2-10 0,8 7 0,-19-27 0,-1-3 0</inkml:trace>
  <inkml:trace contextRef="#ctx0" brushRef="#br0" timeOffset="44338">2994 9151 24575,'0'36'0,"0"16"0,0-14 0,0 4 0,3-25 0,42-3 0,-3-7 0,13-7 0,3-4 0,6-13 0,-20-1 0,-6-6 0,-10-21 0,-12 2 0,-16-18 0,-17 31 0,-6-18 0,-17 23 0,-7 5 0,15 8 0,-2 1 0,-26-6 0,0 3 0,11 10 0,-2 7 0,33 51 0,10-14 0,3 0 0,3-2 0,8-6 0,18-10 0,40-32 0,-34-4 0,0-8 0,7-14 0,2-10 0,-6-1 0,-4-12 0,-5-3 0,-7 14 0,0-4 0,0 1 0,-5 6 0,-2 0 0,-3 4 0,1-4 0,-2 8 0,-5 21 0,2 11 0,-3 29 0,0 13 0,0 5 0,0 23 0,0-15 0,0-2 0,4-4 0,1-3 0,2 0 0,5 7 0,0-4 0,1-3 0,5-7 0,4-3 0,1-3 0,-6-9 0,14 9 0</inkml:trace>
  <inkml:trace contextRef="#ctx0" brushRef="#br0" timeOffset="45468">3703 9174 24575,'55'0'0,"-10"0"0,-18 0 0,-11 0 0,3-3 0,-10 3 0,-2-12 0,-4 8 0,0-8 0,-3 6 0,-3-2 0,-1 1 0,-2 2 0,-3-1 0,-7 2 0,1 0 0,-8-2 0,4 5 0,-3-2 0,-4 3 0,-12 0 0,8 0 0,-16 0 0,25 0 0,-6 0 0,11 3 0,5 3 0,2 29 0,7 3 0,17 3 0,5 1 0,1 10 0,4-19 0,0-5 0,-7-10 0,-4-7 0,6-8 0,-3-2 0,9 2 0,-5-3 0,-7 0 0,3 0 0,-7 0 0,3 0 0,-9 0 0,2 0 0</inkml:trace>
  <inkml:trace contextRef="#ctx0" brushRef="#br0" timeOffset="46512">3961 9224 8191,'3'22'0,"3"-4"5063,2 26-5063,1-17 2818,2-4-2818,-7-6 1719,-2-7-1719,-2-1 6784,0-3-6784,0 5 0,0-4 0,3 2 0,0-7 0,9-14 0,-4-1 0,4-12 0,-4 3 0,-1 0 0,0 4 0,3 0 0,-3 5 0,6-1 0,-5 1 0,4 2 0,-5 2 0,3 3 0,-4 2 0,3 1 0,-2 1 0,5 1 0,-2-2 0,4 3 0,-1 0 0,0 0 0,1 0 0,-1 0 0,0 0 0,1 0 0,-4 0 0,2 0 0,-7 0 0,1 0 0</inkml:trace>
  <inkml:trace contextRef="#ctx0" brushRef="#br0" timeOffset="47302">4559 8761 12534,'-5'-3'0,"1"0"4708,-5 3-4708,3 0 2093,0 0-2093,3 6 1169,0 2-1169,3 18 4071,0 4-4071,0 4 0,0 13 0,0-12 0,0 9 0,0-2 0,0-9 0,0 9 0,0-9 0,0 4 0,0 12 0,0-13 0,0 13 0,4-7 0,1-3 0,0 9 0,2-5 0,-2-4 0,3-7 0,-1-5 0,-3-9 0,3-1 0,-7-7 0,3 0 0,-3-4 0,0 0 0,0-3 0,0 0 0</inkml:trace>
  <inkml:trace contextRef="#ctx0" brushRef="#br0" timeOffset="47992">4469 9109 24575,'27'0'0,"-5"0"0,-16 0 0,1 0 0,-1 0 0,0 0 0,3 0 0,-2 0 0,2 0 0,4 0 0,-5 0 0,5 0 0,-9 0 0,-2 0 0</inkml:trace>
  <inkml:trace contextRef="#ctx0" brushRef="#br0" timeOffset="48677">4835 9127 8191,'0'11'0,"0"-1"5063,0 8-5063,0-7 2818,0 6-2818,0-3 1719,0 0-1719,0 7 6784,0-10-6784,0 5 0,0-2 0,0 1 0,0-1 0,0-2 0,0-2 0,0 0 0,0 10 0,0-9 0,0 6 0,0-8 0,0-3 0,0 0 0,0-3 0,0 0 0</inkml:trace>
  <inkml:trace contextRef="#ctx0" brushRef="#br0" timeOffset="49186">4835 9017 8191,'0'-4'0,"0"2"0</inkml:trace>
  <inkml:trace contextRef="#ctx0" brushRef="#br0" timeOffset="49838">5236 8712 24575,'0'48'0,"0"-1"0,0 1 0,0 1 0,0-1 0,0-8 0,0 7 0,0 9 0,0-12 0,0-12 0,0-6 0,0-8 0,0-4 0,0-5 0,0-3 0,0 0 0,0 3 0,0-2 0,0 1 0,0-2 0,0 0 0,0-3 0,0 0 0</inkml:trace>
  <inkml:trace contextRef="#ctx0" brushRef="#br0" timeOffset="50518">5046 8979 24575,'15'0'0,"9"0"0,4 0 0,1 0 0,3 0 0,-6 0 0,-7 0 0,2 0 0,-7 0 0,-4 0 0,2 0 0,-8 0 0,1 0 0</inkml:trace>
  <inkml:trace contextRef="#ctx0" brushRef="#br0" timeOffset="55817">11565 5520 11430,'54'0'0,"3"0"0,12 0 91,-23 0 1,5 0 0,3 0 0,3 0 0,2 0-92,-3 0 0,2 0 0,3 0 0,0 0 0,2 0 0,-1 0 0,0 0 0,-2 0 0,-1 0 0,0 0 0,1 0 0,0 0 0,3 0 0,2 0-78,-6 0 0,2 0 1,2 0-1,2 0 0,0 0 1,1 0-1,-1 0 0,-2 0 1,-2 0-1,-3 0 78,7 0 0,-4 0 0,-2 0 0,-1 0 0,1 0 0,1 0 0,3 0 0,-6 0 0,3 0 0,2 0 0,0 0 0,0 0 0,0 0 0,-2 0 0,-3 0 0,-2 0 0,7 0 0,-2 0 0,-3 1 0,-2-1 0,1 0 0,0-1 202,10-1 0,-1-2 0,1 1 0,-2-1 0,-2 0-202,-6 1 0,0 1 0,-1-1 0,-3 0 0,-2-1 0,11-3 0,-5-2 0,2 1 0,8 1 0,2 0 0,-8 1 854,-7 0 0,-4 1-854,6 0 0,-1 1 1236,-8 1 0,-5 2-1236,7 1 2304,-12 0 1,0 0-2305,19 0 2397,0 0-2397,-19 4 0,2 3 633,-5 1 1,1 2-634,8 4 0,0 1 0,-7 0 0,-4-1 0,14 6 0,-19-4 0,-14-9 0,-10-1 0,-8-3 0,-35-3 0,-10 0 0,14 0 0,-2 0 0,4-1 0,0 2 0,-30 2 0,17 1 0,-14 11 0,21-4 0,-2 2 0,6-2 0,-6 1 0,-11-2 0,-13 0 0,-2-1 0,7-1-710,13-1 1,3-1 0,-6 0 709,1-1 0,-7-1 0,-4 0 0,-1 1 0,2-2 0,6 1 0,-1-1 0,5 0 0,1 0 0,-3-1 0,-13 1 0,-3-2 0,0 1 0,7-1 0,7 1 0,4 0 0,2-1 0,-21-1 0,8 0 0,6 0 0,13 0 0,20 0 0,23 0 0,26-14 2128,-2 7-2128,17-11 0,2-2 0,-1 3 0,2-1 0,3 0 0,14 4 0,-18 7 0,0 2 0,-9 2 0,1 2 0,23 0 0,3 2 0,-1-1 0,4 5-1317,-2 6 1,6 6-1,-3-2 1317,-11-3 0,-1-1 0,1 3 0,-6 2 0,0 3 0,0 0 0,-3-2-54,1-1 1,-2-1 0,0-1 53,1-1 0,0-1 0,-1-1 0,12 0 0,-4-3 0,-15-3 0,-3-1 0,32-4 0,-26-10 0,9 1 3911,-19-5-3911,-8 4 199,-9 6-199,-1-1 0,0 1 0,-2-2 0,1 0 0,-5 0 0,3 0 0,-6 0 0,2-6 0,2-5 0,0-6 0,6-8 0,-6 9 0,9-7 0,-2 8 0,3-3 0,-1 8 0,-7 3 0,-2 8 0,-5-15 0,-13-7 0,-7-6 0,-3 6 0,-5-1 0,-3 2 0,-1 1 0,1 0 0,-1-1 0,-15-9 0,0 2 0,15 15 0,0 1 0,-3-5 0,1 0 0,-15 0 0,21 11 0,2 1 0,8 7 0,7 0 0,6 3 0,1 0 0</inkml:trace>
  <inkml:trace contextRef="#ctx0" brushRef="#br0" timeOffset="57336">11935 5660 12880,'7'0'0,"50"15"1936,-9 2 1,5 2-1937,-8-4 0,3 0 0,-1 2 0,-5 0 0,-1 1 0,-1-1 1101,19 5 0,-5-3-1101,7 4 1241,-7-6-1241,-42-12 3794,-56-27-3794,-17-6 0,21 7 0,-7-3 0,3 1 0,-6-2 0,0 1 0,6 1 0,-2-1 0,3 2 0,-4 1 0,4 1 0,8 2 0,2 1 585,-23-10-585,30 13 0,-9-4 0,12 5 0,0 3 0,9 1 0,-1 2 0,9 1 0,0 1 0,3-1 0,3 0 0,0-3 0,0 3 0,10-14 0,24-9 0,-9 8 0,2 0 0,1 1 0,2 0 0,10-5 0,-2 1 0,5-2 0,-7 4 0,0 0 0,2-5 0,1 3 0,-13 4 0,-12 16 0,-2-2 0,-6 6 0,-3 0 0</inkml:trace>
  <inkml:trace contextRef="#ctx0" brushRef="#br0" timeOffset="72282">12462 15536 8191,'4'0'0,"29"0"0,14 0 826,9 0 0,8 0-826,-14 0 0,4 0 0,3 0 0,-1 0 0,-4 0 0,1 0 0,-1 0 0,1 0 0,5 0 0,1 0 0,-1 0 0,-2 0 0,0 0 0,-3 0 0,5 0 255,-5 0 0,4 0 1,3 0-1,0 0 1,-1 0-256,-3 0 0,-1 0 0,0 0 0,1 0 0,1 0 0,7 0 0,2 0 0,0 0 0,0 0 0,-1 0 0,-4 0 0,1 0 0,-1 0 0,-3 0 0,-3 0 558,8 1 1,-4 1-1,-3-1-558,-6 1 0,-2-1 0,-4 1 2155,1 1 0,-5-1-2155,-5 1 0,-3-2 0,13-1 0,-2 0 3413,-10 0-3413,-7 0 2989,1 0-2989,-4 0 1068,8-3-1068,1-5 0,1 3 0,0-5 0,-10 9 0,-2-5 0,3 5 0,-8-2 0,3 3 0,-13 0 0,0 0 0,0 0 0,0 0 0,-24 0 0,-29 0 0,-20 0 0,22 0 0,0 0 0,-18-4 0,6-1 0,10-3 0,11 0 0,2 1 0,7 0 0,13 0 0,0 0 0,5 4 0,0-3 0,5 3 0,-4-1 0,28 2 0,-3 2 0,23 0 0,21 0 0,-27-1 0,1 2 0,11 2 0,1 1-3392,-7-1 0,-3 0 3392,17 8 0,-21-3 0,-10-1 0,-9-1 0,5 0 0,-10-2 0,0 1 6784,-3-2-6784,0 3 0,0 0 0,0 0 0,0-2 0,0 1 0,0-2 0,0 3 0,0-2 0,0 1 0,-3-2 0,0 3 0,-3 0 0,0 2 0,-25 14 0,0-2 0,-3 3 0,-12 4 0,-3 1 0,-9 9 0,-1 2 0,8-7 0,1 0 0,5-4 0,4-2 0,-7 9 0,21-15 0,16-10 0,5-4 0,0-4 0</inkml:trace>
  <inkml:trace contextRef="#ctx0" brushRef="#br0" timeOffset="74116">12443 15585 24575,'22'15'0,"6"2"0,8 1 0,3-4 0,-16-7 0,3-3 0,-15-4 0,2 2 0,4-1 0,-9 2 0,12-3 0,-12 2 0,8-1 0,-6 2 0,0-1 0,3 2 0,-6-1 0,8 3 0,-2-2 0,3 2 0,-3 0 0,-4-2 0,-3 1 0,0-4 0,-3 4 0,-5-5 0,-19 3 0,1-3 0,-20-4 0,6-1 0,-18-10 0,15 5 0,-3-5 0,18 8 0,3 0 0,2 3 0,7-2 0,-2 3 0,5-1 0,-2 2 0,6-1 0,0 0 0,3-3 0,0 0 0,0-2 0,0 1 0,0-4 0,0 4 0,0-2 0,6-3 0,11-5 0,8-7 0,10-2 0,0 0 0,-1 0 0,1-1 0,15-10 0,-13 12 0,7-6 0,-8 9 0,-15 9 0,3-3 0,-12 9 0,-3 4 0,1 0 0,-4 3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18:23.274"/>
    </inkml:context>
    <inkml:brush xml:id="br0">
      <inkml:brushProperty name="width" value="0.05292" units="cm"/>
      <inkml:brushProperty name="height" value="0.05292" units="cm"/>
      <inkml:brushProperty name="color" value="#FF0000"/>
    </inkml:brush>
  </inkml:definitions>
  <inkml:trace contextRef="#ctx0" brushRef="#br0">14753 9859 24575,'61'0'0,"0"0"0,0 0 0,3 0 0,1 0 0,5 0 0,-11 0 0,4 0 0,3 0 0,-1 0 0,-4 0-736,1 0 1,-3 0 0,0 0 0,-1 0 735,5 0 0,1 0 0,-3 0 0,-6 0 0,11 0 0,-10 0 465,-15 0 0,-6 0-465,0 0 483,-26 0-483,0 0 0,-4 0 0,1 0 1528,0 0-1528,0 0 0,0-3 0,0 0 0,3-1 0,-2-1 0,1 2 0,-4-3 0,1 2 0,-4-1 0,4 4 0,-12-1 0,-7-5 0,-11 5 0,-12-9 0,-20 6 0,9 0 0,-15-2 0,26 4 0,12-1 0,9 1 0,15 3 0,19 0 0,13 0 0,23 0 0,1 7 0,-5-2 0,-16 5 0,-11-6 0,-13-1 0,0-1 0,-4-1 0,-3 4 0,0-2 0,-3 3 0,0 0 0,0-1 0,-6 1 0,-2 3 0,-15 8 0,-8 14 0,-6-1 0,-5 11 0,17-19 0,1 1 0,17-14 0,2 0 0,5-6 0,0 0 0</inkml:trace>
  <inkml:trace contextRef="#ctx0" brushRef="#br0" timeOffset="1235">14682 9974 8191,'-3'3'0,"36"0"5063,-2-3-5063,28 0 0,-15 0 0,-7 0 2818,-10 0-2818,-4 3 1719,-6-2-1719,-7 4 6784,-1-4-6784,-8 2 0,-19-10 0,-13-5 0,-23-11 0,-6-2 0,5-5 0,0 4 0,24 7 0,2 0 0,22 9 0,-2 1 0,9 0 0,-3 3 0,3 0 0,0 0 0,0 0 0,6-1 0,5 1 0,3-1 0,8-1 0,-8 2 0,3-1 0,-3 0 0,-1 0 0,0 0 0,-3 4 0,-2 0 0,1 0 0,-2 3 0,-1-6 0,-4 6 0,-2-3 0</inkml:trace>
  <inkml:trace contextRef="#ctx0" brushRef="#br0" timeOffset="13206">20160 10696 24575,'0'36'0,"0"-1"0,3 6 0,-2-6 0,2 7 0,-3-15 0,0-4 0,0-6 0,0-7 0,0 3 0,0-6 0,0 5 0,0-3 0,0 0 0,0 9 0,0-1 0,0 22 0,0 3 0,0 8 0,0-9 0,0-10 0,0-11 0,0-15 0,4-15 0,1-17 0,3-6 0,4-8 0,-3-3 0,3 10 0,1-1 0,-2 0 0,1 0 0,2-6 0,2 0 0,11-19 0,-8 10 0,4 14 0,-2 6 0,18 8 0,7 1 0,-12 15 0,3 3 0,1-2 0,0 3 0,2 9 0,-2 4 0,19 9 0,-13 21 0,-15 13 0,-10-12 0,0 9 0,-11-10 0,-4-11 0,-1 6 0,-3-14 0,0-4 0,0-4 0,0-5 0,0-2 0,0-1 0,0 0 0,0 0 0,0-35 0,0-15 0,0 0 0,0-3 0,4 2 0,0-1 0,0-1 0,1 1 0,2 9 0,3 3 0,15-18 0,10 18 0,6 15 0,13 12 0,-4 3 0,6 8 0,-9 8 0,6 8 0,-12 6 0,3 4 0,-5-3 0,-4 7 0,-9-8 0,-1 8 0,-17-10 0,-2 4 0,-6-6 0,0 14 0,0-1 0,0 14 0,0-13 0,0-8 0,0-9 0,0-13 0,0 0 0</inkml:trace>
  <inkml:trace contextRef="#ctx0" brushRef="#br0" timeOffset="15571">22078 10693 24575,'60'0'0,"-26"0"0,0 0 0,31 0-1623,-20 0 1,3 0 1622,0 0 0,1 0 0,5 0 0,1 0 0,0-1 0,0 2 0,-3 1 0,-1 1 0,-7-3 0,0 1 510,13 4 0,0-1-510,-18-3 0,0-1 266,13 3 1,-3-1-267,13-2 0,-23 0 0,-17 0 1692,-12 0-1692,-16 0 0,-9 0 0,-15-7 0,-2 1 0,-5-9 0,4 2 0,-9-4 0,8 4 0,-3-3 0,5 4 0,4 0 0,6 1 0,4 4 0,5 0 0,2 0 0,2 4 0,0-3 0,3 5 0,7-1 0,22 2 0,24 0 0,-12 1 0,1 2 0,22 1 0,-2 4 0,-28 0 0,3 0 0,-12-1 0,6 1 0,-14-2 0,6-2 0,-11 1 0,7-1 0,-7-1 0,3 2 0,-6-1 0,0 4 0,-3-2 0,0 6 0,0 0 0,-13 8 0,-12 17 0,-18 4 0,14-13 0,-2 1 0,2-5 0,0-1 0,4 1 0,1-1 0,-13 7 0,17-7 0,10-10 0,4-7 0,6-3 0</inkml:trace>
  <inkml:trace contextRef="#ctx0" brushRef="#br0" timeOffset="16871">24065 10275 24575,'39'0'0,"-7"0"0,15-4 0,-9 3 0,0-3 0,-1 4 0,0 0 0,-8 0 0,8 0 0,-13 0 0,4 27 0,-16 29 0,-9-12 0,-6 2 0,-9 1 0,-5 0 0,-4 2 0,-5-4 0,-7-14 0,-3-3 0,-3-1 0,-1-3 0,7-8 0,-1-3 0,-1-3 0,2 0 0,-9 1 0,9-3 0,17-5 0,37-3 0,14 4 0,-1-3 0,4-1 0,0 2 0,2 1 0,16-1 0,4 0 0,5-1 0,0 0-752,-8 3 0,-1 1 752,-3-5 0,-5 1 0,2 6 0,-9-3 0,-11 6 0,-12 2 0,-16 15 0,-24 8 1504,-21 13-1504,1-22 0,-4-3 0,3 0 0,-1-2 0,-15 1 0,2-2 0,21-8 0,2-1 0,-4 2 0,3-1 0,-9 2 0,6-1 0,5-1 0,7-5 0,4 1 0,3-1 0,2 0 0,7-1 0,0-2 0,4 1 0,-3-4 0,5 2 0,-2-3 0</inkml:trace>
  <inkml:trace contextRef="#ctx0" brushRef="#br0" timeOffset="17588">24959 10611 8191,'27'10'0,"12"3"2531,-2 1 1,3 1-2532,-3-1 0,-2 1 1409,-1-2 0,-3-1-1409,11 6 1719,-18-5-1719,-5-8 6784,-11 3-6784,6-1 0,-5 3 0,-2 0 0,13 13 0,-8-14 0,9 14 0,-11-16 0,2 5 0,-8-8 0,1 2 0</inkml:trace>
  <inkml:trace contextRef="#ctx0" brushRef="#br0" timeOffset="18204">25059 10921 24575,'44'-38'0,"-5"2"0,-2 2 0,1-3 0,-11 8 0,-1 1 0,3-3 0,-3 2 0,2-4 0,-15 17 0,-10 13 0</inkml:trace>
  <inkml:trace contextRef="#ctx0" brushRef="#br0" timeOffset="19667">25835 10652 24575,'0'40'0,"0"6"0,0-11 0,0 0 0,0 26 0,0-15 0,0-18 0,0-16 0,7-67 0,7-6 0,-2 2 0,3-2 0,2 12 0,1 3 0,1 5 0,1 3 0,19-15 0,2 30 0,3 14 0,12 32 0,-28-5 0,-1 5 0,5 13 0,-3 3 0,-10-6 0,-1-1 0,0 2 0,-3 0 0,2 19 0,-4-13 0,-2-2 0,-7-16 0,-1-12 0,-3-1 0,0-3 0,0 0 0,2-2 0,2-27 0,6-17 0,-4 3 0,1-4 0,2 0 0,2 0 0,3-4 0,2 1 0,0 7 0,2 3 0,4 1 0,1 3 0,24-10 0,14 16 0,-15 14 0,1 10 0,-7 0 0,-18 10 0,11 6 0,-18 7 0,-3 8 0,-1-3 0,-3 3 0,0 1 0,0 0 0,-1 0 0,1 0 0,0 0 0,4 13 0,-4-10 0,4 11 0,-1-18 0,-3-2 0,5-2 0,-2-3 0,-4-4 0,-1-8 0,-6-6 0</inkml:trace>
  <inkml:trace contextRef="#ctx0" brushRef="#br0" timeOffset="26670">13783 10557 24575,'18'0'0,"2"0"0,7 0 0,-10 0 0,-1 0 0,-10 0 0,-1 0 0,1 0 0,-3-2 0,0-1 0,-6-1 0,-6 2 0,-1 2 0,-7 3 0,-3 18 0,0 11 0,-2 18 0,10-5 0,5-5 0,7-16 0,12-11 0,-3-7 0,10-6 0,-6-6 0,0-5 0,-6-2 0,-1 0 0,-9 7 0,-3 3 0,-1 3 0,-2 0 0,3 0 0,0 3 0,2 4 0,2 3 0,2 0 0,0 2 0,0-2 0,0 0 0,12-4 0,5-29 0,10-12 0,-3-21 0,-12 9 0,-6 11 0,-8 19 0,-2 8 0,-5 6 0,-1 3 0,-1 0 0,2 0 0,3 0 0,-4 16 0,6-3 0,-2 11 0,6-7 0,0 1 0,0-4 0,0 3 0,0-9 0,0-2 0</inkml:trace>
  <inkml:trace contextRef="#ctx0" brushRef="#br0" timeOffset="28203">17374 10330 24575,'0'30'0,"0"6"0,0 6 0,0-5 0,0-13 0,3-14 0,13-4 0,-3-16 0,15-3 0,-12-10 0,0-4 0,-2 4 0,-3-3 0,1 0 0,-1 2 0,-7 2 0,-1 4 0,-3 8 0,0 1 0,-2 5 0,-9 2 0,-4 2 0,-7 0 0,-6 12 0,4 15 0,-1 16 0,13 6 0,6-4 0,6-9 0,5-9 0,2-7 0,3-10 0,-2-4 0,-19-6 0,0 0 0,-13 0 0,3 0 0,4 0 0,3 0 0,2 0 0,6 0 0,2 0 0,2 0 0</inkml:trace>
  <inkml:trace contextRef="#ctx0" brushRef="#br0" timeOffset="128188">15666 11068 24575,'0'12'0,"0"34"0,0 9 0,0-4 0,0-23 0</inkml:trace>
  <inkml:trace contextRef="#ctx0" brushRef="#br0" timeOffset="128655">15666 12052 8191,'0'9'0,"0"0"5063,0 0-5063,0 1 2818,0 31-2818,0-3 1719,0 16-1719,0-5 0,0-3 0,0-15 0,0 2 0,0 0 0</inkml:trace>
  <inkml:trace contextRef="#ctx0" brushRef="#br0" timeOffset="129290">15827 13555 9629,'0'8'0,"0"5"5112,0 4-5112,0 10 0,0 39 0,0-24 0,0-4 0,0 5 432,0 5 0,0-4 1,0-2-1,0-5 1,0-1-1</inkml:trace>
  <inkml:trace contextRef="#ctx0" brushRef="#br0" timeOffset="129855">15782 14331 24575,'0'29'0,"0"12"0,0-17 0,0 8 0,0-15 0,0 3 0,0-8 0,0 0 0</inkml:trace>
  <inkml:trace contextRef="#ctx0" brushRef="#br0" timeOffset="130789">15203 15253 8191,'18'-30'0,"8"0"2531,-2-6 1,1 0-2532,9 0 2818,1 3-2818,-22 31 1719,7-1-1719,-10 2 6784,7-2-6784,-8 50 0,-4 20 0,3-23 0,0 4 0,-2 3 0,0 11 0,0 0 0,0-9 0,1 3 0,1-4 0,-1 10 0,-2-10 0,-1-29 0,-4-13 0</inkml:trace>
  <inkml:trace contextRef="#ctx0" brushRef="#br0" timeOffset="131889">15721 15232 8191,'-8'21'0,"2"-2"5063,6-1-5063,0-1 2818,0 17-2818,0-8 1719,9 18-1719,5-21 6784,34 16-6784,-7-25 0,-4-3 0,-1-2 0,-2-4 0,2-2 0,-24-3 0,10-3 0,-9-1 0,12-5 0,-18 2 0,17-24 0,-13 12 0,10-13 0,-7-15 0,-9 21 0,-5-17 0,-5-2 0,-21-4 0,-4 1 0,-2 2 0,-10 4 0,-8-1 0,14 29 0,19 10 0,-15-2 0,19 6 0,-10 0 0,11 6 0,-10 5 0,7 30 0,3 7 0,-4-4 0,4 1 0,2-6 0,6-25 0</inkml:trace>
  <inkml:trace contextRef="#ctx0" brushRef="#br0" timeOffset="133290">16276 14823 24575,'0'21'0,"0"1"0,5-17 0,2 3 0,21-8 0,3 0 0,6 0 0,20 0 0,-33 0 0,16 0 0,-20-9 0,-11 2 0,6-31 0,-12 10 0,-18-21 0,2 26 0,-18 1 0,10 19 0,-9 0 0,15 3 0,-6 0 0,11 0 0,-13 0 0,8 0 0,-4 3 0,6 1 0,1 4 0,1-1 0,-3 5 0,4 0 0,3-2 0,-1 6 0,8-3 0,-3 3 0,3-6 0,0-4 0</inkml:trace>
  <inkml:trace contextRef="#ctx0" brushRef="#br0" timeOffset="135655">14878 11432 24575,'0'0'0</inkml:trace>
  <inkml:trace contextRef="#ctx0" brushRef="#br0" timeOffset="136306">14660 13166 24575,'0'32'0,"0"15"0,0 2 0,0 4 0,0-15 0,0 2 0,0 23 0,0-5 0,0-22 0,0-12 0</inkml:trace>
  <inkml:trace contextRef="#ctx0" brushRef="#br0" timeOffset="136771">14660 14413 24575,'0'0'0</inkml:trace>
  <inkml:trace contextRef="#ctx0" brushRef="#br0" timeOffset="138757">14287 14968 24575,'0'54'0,"5"-3"0,2-28 0,8-5 0,-3-15 0,12-3 0,-9 0 0,3 0 0,0-12 0,-10 7 0,7-13 0,-9 7 0,3-11 0,-1 10 0,-2-10 0,-3 16 0,-1-9 0,-1 7 0,2-3 0,-3 3 0,0 1 0,0-7 0,0 4 0,-6-7 0,-4 6 0,-29-1 0,12 9 0,-16 0 0,21 3 0,-16 0 0,12 0 0,-8 0 0,16 0 0,2 11 0,5 2 0,2 7 0,5 1 0,4 30 0,0-14 0,12 24 0,3-39 0,31-6 0,-11-13 0,21-25 0,-32 7 0,1-14 0,-18 12 0,5-6 0,-6 8 0,2-4 0,-5 12 0,-2 2 0,1 2 0,1 2 0,3 15 0,5 17 0,1 7 0,-2-8 0,2 4 0,3 11 0,2 6 0,-2-5 0,-2-8 0,-1-1 0,6 22 0,-2-5 0,-8-16 0,-1 5 0,-7-33 0,-12 11 0,3-8 0,-10 6 0,1-9 0,-15 6 0,7-6 0,-8 6 0,12-12 0,-4-1 0,9-3 0,-10 0 0,7-9 0,2-2 0,-6-14 0,16 12 0,-1-1 0</inkml:trace>
  <inkml:trace contextRef="#ctx0" brushRef="#br0" timeOffset="140025">14501 14816 24575,'0'35'0,"0"-2"0,0-11 0,0-5 0,11-14 0,-5-1 0,8-2 0,-8 0 0,8 0 0,-3 0 0,15-9 0,-8-2 0,13-28 0,-12 12 0,6-22 0,-17 30 0,1-2 0,-9 15 0,0 1 0,-3 1 0,-6 2 0,2 2 0,-8 0 0,8 0 0,-13 0 0,8 0 0,-12 8 0,17-3 0,-2 3 0,9-5 0</inkml:trace>
  <inkml:trace contextRef="#ctx0" brushRef="#br0" timeOffset="142888">16563 11214 24575,'0'8'0,"0"6"0,0 1 0,0 30 0,0-17 0,0 19 0,0-20 0,0 23 0,0-11 0,0 23 0,0-23 0,0-16 0,0-9 0</inkml:trace>
  <inkml:trace contextRef="#ctx0" brushRef="#br0" timeOffset="143440">16479 12946 24575,'0'36'0,"0"-6"0,0-16 0,0-7 0,0-1 0</inkml:trace>
  <inkml:trace contextRef="#ctx0" brushRef="#br0" timeOffset="144139">16497 14148 24575,'0'16'0,"0"20"0,0 10 0,0 0 0,0 14 0,0-33 0,0 11 0,0-20 0,0 3 0,0-9 0,0 3 0,0-13 0</inkml:trace>
  <inkml:trace contextRef="#ctx0" brushRef="#br0" timeOffset="145088">16651 15309 24575,'23'-25'0,"18"-15"0,-23 22 0,16-10 0,-24 19 0,-4 2 0,-3 20 0,-2 21 0,-2 6 0,1-5 0,0 3 0,0 6 0,0 5 0,0-6 0,0 18 0,0-2 0,0-46 0,0-2 0,0-4 0,-3 10 0,3-12 0,-3 3 0</inkml:trace>
  <inkml:trace contextRef="#ctx0" brushRef="#br0" timeOffset="145988">16932 15321 8191,'8'-18'0,"6"-5"5063,15-13-5063,-9 15 2818,2-3-2818,-16 20 1719,0 1-1719,0 1 6784,2 2-6784,-2 0 0,4 63 0,-4-28 0,0 5 0,1 12 0,1 8 0,-1-5 0,3-1 0,0-2 0,0 9 0,0-9 0,-2-21 0,-5-10 0,-3-17 0,0-2 0</inkml:trace>
  <inkml:trace contextRef="#ctx0" brushRef="#br0" timeOffset="147304">17023 15042 24575,'0'19'0,"0"-3"0,0 5 0,9 0 0,-1-6 0,5-2 0,-4-10 0,0-3 0,0 0 0,7 0 0,6 0 0,-4-6 0,3-7 0,-14 2 0,-1-4 0,-6 9 0,0-16 0,0-9 0,0 1 0,-6-14 0,2 31 0,-5-9 0,-1 16 0,-8 2 0,6 1 0,-6 3 0,7 0 0,3 3 0,-3 3 0,2 12 0,2-1 0,-5 23 0,8-22 0,-2 12 0,6-23 0,0 7 0,0-6 0,0 0 0,0-5 0</inkml:trace>
  <inkml:trace contextRef="#ctx0" brushRef="#br0" timeOffset="171802">17785 10590 24575,'42'0'0,"0"0"0,0 0 0,-1 0 0,-4-1 0,-1-2 0,26-1 0,-17-8 0,-12 0 0,-5-3 0,-14 5 0,-7-2 0,-11 2 0,-3 0 0,-20 0 0,1 6 0,-7 1 0,-7 3 0,14 0 0,-10 0 0,18 6 0,-3 2 0,10 2 0,-2 0 0,6-4 0,1 0 0,3 0 0,0 0 0,3 0 0,5-3 0,6 0 0,16-3 0,0 0 0,8-7 0,-15 3 0,-6-6 0,-27 7 0,-1 0 0,-21 3 0,12 0 0,-4 0 0,-1 6 0,12-1 0,-4 7 0,14-2 0,2 0 0,1-1 0,3-3 0,0-3 0,0 0 0</inkml:trace>
  <inkml:trace contextRef="#ctx0" brushRef="#br0" timeOffset="173619">13042 10648 8191,'9'7'0,"13"-2"5063,-6-5-5063,22 0 2818,-14 0-2818,12 0 1719,-8 0-1719,18 0 6784,-7-13-6784,0 7 0,-17-14 0,-12 7 0,-7-4 0,0 0 0,-5 4 0,-5 0 0,-13 9 0,1-2 0,-9 10 0,-15 19 0,-2 17 0,15-13 0,1 2 0,5 0 0,2-1 0,-6 11 0,14-11 0,11-14 0,3-5 0,0-3 0,0 1 0,0-1 0,2-3 0,4 0 0,3-3 0,1-9 0,-2 4 0,-4-10 0,-2-2 0,-2 0 0,0-3 0,-12 10 0,-6 2 0,-14 7 0,0-2 0,7 3 0,9 0 0,10 2 0,3 2 0,8-1 0,7-1 0,5-2 0,15 0 0,-3-7 0,4-1 0,-4-17 0,-10 3 0,-3-6 0,-9 11 0,-4 5 0,-6 9 0,-6 0 0,-2 3 0,1 6 0,5 0 0,5 3 0,0 0 0,0-3 0,3 0 0,0-2 0,6-2 0,1-2 0,0 0 0,-1 0 0,-3 0 0,0 0 0,-3-2 0,0-9 0,-10-8 0,5 6 0,-5-2 0</inkml:trace>
  <inkml:trace contextRef="#ctx0" brushRef="#br0" timeOffset="177684">16893 11480 24575,'17'0'0,"-5"0"0,32 0 0,-7 0 0,17 0 0,-9 0 0,-12 0 0,-6 0 0,-11-3 0,-7 3 0,-3-3 0</inkml:trace>
  <inkml:trace contextRef="#ctx0" brushRef="#br0" timeOffset="178518">16955 11346 24575,'0'22'0,"0"24"0,0 16 0,0-27 0,0-3 0,0 12 0,0-16 0,0-18 0,0-1 0,0-6 0,0 0 0</inkml:trace>
  <inkml:trace contextRef="#ctx0" brushRef="#br0" timeOffset="179151">17450 11324 24575,'-4'22'0,"-8"1"0,-11 39 0,-9-16 0,16-16 0,0 3 0,-1-1 0,-1-1 0,-3 7 0,0 13 0,11-29 0,2-4 0,4-4 0,1-1 0,3-6 0,0 2 0,0-3 0,0 0 0,0-3 0,0 0 0</inkml:trace>
  <inkml:trace contextRef="#ctx0" brushRef="#br0" timeOffset="179884">17462 11805 24575,'13'0'0,"2"0"0,3 0 0,-1 0 0,6 0 0,-8 0 0,5 0 0,-12 0 0,-4 0 0,-2 0 0</inkml:trace>
  <inkml:trace contextRef="#ctx0" brushRef="#br0" timeOffset="180983">17899 11655 24575,'14'-24'0,"5"-8"0,-6 8 0,17-20 0,-13 4 0,7 0 0,-14 11 0,-4 13 0,-3 5 0,1 3 0,1 2 0,-4-1 0,1 6 0,-2 14 0,0 2 0,0 21 0,0 10 0,0-5 0,0 18 0,0-13 0,2-7 0,0 1 0,3 26 0,-1-27 0,0-3 0,0 4 0,0-14 0,-4-13 0,0 0 0,0-4 0,0 0 0,0-4 0,0 1 0,0 0 0,0 0 0,0 0 0,2-1 0,-1 1 0,1-3 0,-2 0 0</inkml:trace>
  <inkml:trace contextRef="#ctx0" brushRef="#br0" timeOffset="182236">18174 11299 11650,'6'0'0,"0"0"4883,3 0-4883,-2 0 2250,5 0-2250,1 0 1272,1 0-1272,-1 0 4520,5-3-4520,0-7 0,6-7 0,-1-7 0,-7 0 0,-3 5 0,-6 3 0,-5 7 0,-2 0 0,0 3 0,-6 3 0,-1-3 0,-10 6 0,2-3 0,-2 3 0,0 0 0,2 0 0,-5 0 0,5 0 0,-6 0 0,7 0 0,-4 0 0,8 2 0,-2 2 0,5 2 0,-3 0 0,4 4 0,2-3 0,1 2 0,3-3 0,0 0 0,0 3 0,0 0 0,0 3 0,0-3 0,0 0 0,0-3 0,0-1 0,0 1 0,0-3 0,0 0 0</inkml:trace>
  <inkml:trace contextRef="#ctx0" brushRef="#br0" timeOffset="185983">12173 10631 8191,'0'9'0,"5"-3"5063,12-3-5063,16-3 2818,-2 0-2818,5 0 1719,-14-7-1719,-4-1 6784,0-6-6784,-5-3 0,-5 3 0,1-3 0,-8 8 0,-27 2 0,3 7 0,-21 12 0,16 0 0,1 20 0,8-5 0,3 17 0,10-8 0,21-3 0,1-9 0,9-13 0,-6-5 0,-3-6 0,-5 0 0,1-3 0,-9 0 0,0-3 0,-3 0 0,0 3 0,0 0 0</inkml:trace>
  <inkml:trace contextRef="#ctx0" brushRef="#br0" timeOffset="189351">11355 10129 8191,'16'-12'0,"9"-7"5063,22-27-5063,2 4 2818,-5-4-2818,-11 16 1719,-16 12-1719,-1 6 6784,-9 11-6784,2-8 0,-3 7 0,1-4 0,-1 0 0,0 5 0,0-5 0,0 34 0,6 34 0,-6-17 0,1 2 0,2 0 0,1-1 0,-3-5 0,0-1 0,9 23 0,-4-17 0,0 3 0,-2-31 0,-6-5 0,-2-10 0</inkml:trace>
  <inkml:trace contextRef="#ctx0" brushRef="#br0" timeOffset="190250">11966 9914 8191,'-3'2'0,"0"5"5063,3 2-5063,0 9 2818,0 0-2818,0 0 1719,0 9-1719,0-14 6784,0 6-6784,0-10 0,0-3 0,9 0 0,9-3 0,10-3 0,11 0 0,-6 0 0,-4 0 0,-9 0 0,-1-3 0,-2-4 0,1-4 0,-6 1 0,-6-2 0,1 1 0,-4-2 0,0-1 0,-3 1 0,0 3 0,0-3 0,0 3 0,-16-3 0,-7 2 0,-8 4 0,-5 4 0,-6 3 0,-8 0 0,-10 7 0,25-6 0,11 6 0</inkml:trace>
  <inkml:trace contextRef="#ctx0" brushRef="#br0" timeOffset="191066">12346 9902 24575,'0'19'0,"0"4"0,0 11 0,0-6 0,4 5 0,-1-15 0,4-1 0,3-4 0,3 4 0,11 0 0,-6-6 0,5 1 0,0-11 0,-1 1 0,9-2 0,-10-20 0,-1-9 0,-8-25 0,-5 7 0,-3-1 0,-17 19 0,0 4 0,-12 11 0,-16 3 0,-4 7 0,-4 1 0,7 3 0,6 0 0,12 3 0,2-2 0,12 2 0</inkml:trace>
  <inkml:trace contextRef="#ctx0" brushRef="#br0" timeOffset="192150">12536 9695 8191,'3'-1'0,"0"-1"5063,3 4-5063,0-2 2818,0 0-2818,2 0 1719,-1 0-1719,1-2 6784,-2-11-6784,-2-5 0,-1-13 0,-7-5 0,-10-4 0,2 9 0,-9 1 0,7 15 0,0-2 0,-5 4 0,1 2 0,-2 4 0,4 4 0,6 3 0,-3 0 0,6 0 0,-2 0 0,3 6 0,-1 2 0,1 2 0,2 2 0,1-2 0,3 4 0,0-1 0,0 0 0,0 4 0,0 4 0,3 3 0,1-3 0,2-5 0,3-4 0,1-3 0,2 0 0,-3-3 0,-1-3 0,-4-3 0,-2 0 0</inkml:trace>
  <inkml:trace contextRef="#ctx0" brushRef="#br0" timeOffset="194165">11316 10531 24575,'-13'26'0,"5"-2"0,-2 4 0,7-9 0,3-6 0,0-7 0,0-3 0</inkml:trace>
  <inkml:trace contextRef="#ctx0" brushRef="#br0" timeOffset="194821">10444 10705 8191,'4'3'0,"0"-1"5063,7-2-5063,-1 0 0,-4 0 0,0 0 0</inkml:trace>
  <inkml:trace contextRef="#ctx0" brushRef="#br0" timeOffset="195570">9694 10710 24575,'-14'0'0,"-12"0"0,-6 0 0,-4 0 0,8 6 0,14 1 0,5 2 0,9 0 0,10 7 0,-8-11 0,8 8 0</inkml:trace>
  <inkml:trace contextRef="#ctx0" brushRef="#br0" timeOffset="196254">8903 10775 24575,'-3'0'0,"0"0"0</inkml:trace>
  <inkml:trace contextRef="#ctx0" brushRef="#br0" timeOffset="197338">19499 10610 24575,'6'0'0,"13"0"0,19 0 0,11 0 0,-3 0 0,-15 0 0,-12 0 0,-16 0 0,0 0 0</inkml:trace>
  <inkml:trace contextRef="#ctx0" brushRef="#br0" timeOffset="197953">20752 10492 24575,'19'0'0,"7"0"0,10 0 0,-7 0 0,-9 0 0,-8 0 0,-5 0 0,2 0 0,-5 0 0,-2 0 0</inkml:trace>
  <inkml:trace contextRef="#ctx0" brushRef="#br0" timeOffset="198553">21928 10242 24575,'0'16'0,"0"-3"0,8-7 0,5-3 0,7-6 0,-4 2 0,-6-4 0,-5 4 0,-4-4 0,4 4 0,8-2 0,2 3 0,-1 0 0,-4 0 0</inkml:trace>
  <inkml:trace contextRef="#ctx0" brushRef="#br0" timeOffset="202770">333 9784 8191,'0'6'0,"5"-3"5063,30 0-5063,3-3 0,26 0 0,-12 0 0,3 0 0,-3 0 0,1 0 526,-8 0 0,3 0 1,4 0-527,4 0 0,6 0 0,1 0 0,-3 0-514,1 0 0,-2 0 0,5 0 514,-8-1 0,5 0 0,2 0 0,-1-1 0,-2-1 0,4 0 0,-2-1 0,0-1 0,6 0 0,-15 1 0,4 0 0,2 0 0,1 0 0,0-1 0,0 0 0,-1 0-508,7-1 0,0 0 1,0-1-1,0 0 1,0 1-1,1 0 508,-7 2 0,0 0 0,0 1 0,1 0 0,-1-1 0,1 1 0,-1 0-241,2-1 0,-1 0 0,0-1 0,0 1 0,1 0 1,1 1-1,0 0 241,-2 1 0,2 2 0,1-1 0,0 2 0,0-1 0,-1 0 0,-1 0 0,-1 0-53,-1-1 1,-1 0-1,-2-1 1,0 1-1,0 0 1,1-1-1,1 1 53,4-1 0,0 0 0,1 0 0,0 0 0,0 0 0,0 0 0,-1 1 0,-4 0 0,2 1 0,-2 0 0,1 0 0,-2 0 0,-1-1 0,-3 0 0,8-1 0,-4-1 0,-1 1 0,2-1 0,4 1 0,-3 0 0,5 1 0,1-1 0,2 1 0,-1 0 0,-3 1 0,-3-1 0,4 1 0,-2 0 0,-3 0 0,0 0 0,0-2 194,-1-1 1,-2-2-1,1 0 1,0 0-1,1 1-194,-5 2 0,1 0 0,1 0 0,0 1 0,0-1 0,1 0 0,4 0 0,1-1 0,0 0 0,1 0 0,-1 1 0,0-1 0,-2 2 0,0-1 0,0 1 0,-1 0 0,0 0 0,-3 0 0,4 1 0,-2 0 0,-1 0 0,0 0 0,-2 0 464,6 0 1,0 0 0,-3 0 0,-1 0-465,5 2 0,-2 0 0,-1 0 0,2 0 0,-1 0 0,-1 1 1143,-1-1 1,0 1 0,-5-2-1144,4 1 0,-1-3 0,0-3 0,5-3 0,-3 0-176,-9 1 0,-3-1 0,6 0 176,-4 0 0,3 0 0,4 0 0,3 0 0,3 0 0,-8 2 0,4-1 0,2 0 0,3 1 0,1-1 0,1 1 0,2 0 0,0 0 0,-8 2 0,2-1 0,0 1 0,2 0 0,1 1 0,0-1 0,1 0 0,1 1 0,0 0 0,0-1 0,1 0-203,-5 1 0,1-1 0,0 1 0,1-1 0,0 1 0,1-1 1,0 1-1,1-1 0,-1 1 0,2 0 0,-1 0 0,1 0 0,0 1 203,-4-1 0,1 1 0,0 0 0,1-1 0,1 1 0,0 0 0,0 1 0,0-1 0,0 0 0,-1 1 0,1 0 0,-2 0 0,0 0 0,-1 0 0,0 0-185,7 1 0,-1 0 0,-1 1 1,1-1-1,-2 1 0,0 0 1,0 0-1,-1 0 0,0 1 0,0-1 1,-1 1-1,1 1 185,1-1 0,1 2 0,1-1 0,-1 1 0,-1 0 0,0 0 0,-1 0 0,-1 0 0,-2 0 0,-2 1 0,-2-1 0,12 1 0,-3-1 0,-1 1 0,-3-1 0,-1 2 0,-3 0 0,-2 2 0,6 3 0,-2 2 0,-4 1 0,-3-1 0,-8-2 0,12 4 0,-8-3 624,0 0 1,2-4-625,-3-6 0,5-3 0,3-3 0,-6-3 0,1-3 0,5-1 0,8-1 0,-16 3 0,4 0 0,3-1 0,5-1 0,1 1 0,3-1 0,2 0 0,1 1 0,0-1 0,1 1 0,-12 2 0,1 0 0,0-1 0,2 1 0,0 0 0,1-1 0,1 1 0,1 0 0,1 0 0,1 0 0,2 1 0,1-1 0,2 1 0,1 0 0,1 0 0,-16 2 0,1-1 0,1 1 0,2 0 0,1-1 0,2 1 0,0 0 0,1-1 0,1 1 0,1 0 0,0 0 0,1 0 0,0 1 0,0-1 0,1 1 0,0 0 0,0 0 0,0 0 0,-1 1 0,1-1 0,-1 1 0,-1 1 0,0 0 0,0 0 0,-2 0 0,0 1 0,-1 0 0,4 1 0,1 0 0,-2 0 0,1 1 0,-1 0 0,-1 1 0,1 0 0,-1 0 0,0 1 0,0 0 0,-1 0 0,1 0 0,0 0 0,-1 1 0,1 0 0,0 0 0,0 0 0,0 1 0,1-1 0,-1 1 0,2-1 0,-1 1 0,1-1-8,-4 1 0,1-1 0,1 0 0,0 0 0,1 0 0,1 1 0,-1-1 0,1 0 0,1 1 0,-1-1 0,0 1 0,1 0 1,-1 0-1,-1 1 0,1-1 0,-2 1 0,1 1 0,-2-1 0,0 1 0,-1 1 0,-1-1 0,-1 2 0,-2-1 0,0 1 1,-2 1-1,-2 0 8,18 5 0,-2 1 0,-2 0 0,-1 2 0,-1 1 0,-2 0 0,-1 0 0,-1 1 0,-1 0 0,-1 1 0,-1-1 0,-1 0 0,0-1 0,-2 1 0,0-2 9,7 3 1,-2 0 0,-1 0 0,0 1-1,-2-1 1,-1 0 0,-2-1 0,-1 0 0,-2 0-1,-2-2 1,-2 0-10,12 6 0,-4 0 0,-2-1 0,-3-2 0,-1-3 0,-1-3 0,9 0 0,-2-4 0,-3-5 0,-3-6 574,-4-8 1,-4-7-1,7-2-574,-1 1 0,7-3 0,3-1 0,4-2 0,1 1 0,-1 0 0,-8 3 0,2 0 0,1 0 0,1 0 0,0 0 0,-1-1 0,0 1 0,-1 1 0,2-2 0,-1 0 0,0 1 0,-1 0 0,0-1 0,1 1 0,1 1 0,5-2 0,2-1 0,0 0 0,1 1 0,-3 1 0,-3 2 0,-4 2 0,7 0 0,-6 3 0,-1 2 0,3-2-394,-3 0 1,1 0-1,1-1 1,0 2-1,-2 1 394,7 2 0,-1 1 0,-1 1 0,0 1 0,-4-2 0,0 1 0,-1 0 0,-1 2 0,8 1 0,-3 1 0,-3 1 166,5-1 0,-3 0-166,4 0 0,0 0 0,-8 0 0,-1 0 0,-7 0 0,-1 0 1445,5 0 0,-5 0-1445,-3 4 4509,-8-4-4509,-2 7 1139,-11-6 0,-6 2 0,-11-3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22:13.592"/>
    </inkml:context>
    <inkml:brush xml:id="br0">
      <inkml:brushProperty name="width" value="0.05292" units="cm"/>
      <inkml:brushProperty name="height" value="0.05292" units="cm"/>
      <inkml:brushProperty name="color" value="#FF0000"/>
    </inkml:brush>
  </inkml:definitions>
  <inkml:trace contextRef="#ctx0" brushRef="#br0">5636 5594 8191,'-2'-3'0,"-42"0"4104,-10-2-4104,-4 4 0,-5 1 0,15-2 0,-3-1-131,2 1 1,-6 0 0,-2 0 0,2 1 130,-9 0 0,2 1 0,-5-1 0,16-1 0,-4 1 0,0-1 0,0 0 0,4 1 0,-12 1 0,4 0 0,-2 0 0,9 0 0,-2 0 0,1 0 0,-1 0 0,0 0 0,0 0 0,-1 0 0,-5 0 0,6 0 0,-5-1 0,-1 1 0,-1-1 0,-1 2 0,3 0-186,1 2 0,1 0 0,-1 2-1,1-1 1,1 1 0,-1 0 186,-9-1 0,0-1 0,1 0 0,1 2 0,4 3 0,-1 4 0,3 1 0,3 3 0,0 1 587,3 1 0,1 1 0,2 2 0,-1 2-587,-1 2 0,1 3 0,0 1 0,0 2 0,5-1 0,-1 1 0,1 2 0,0 2 0,3 1 0,2 2 0,2 2 0,1 1 0,1 2 0,1 1-209,-1 2 1,2 3 0,1 0-1,1 1 1,1 1 208,2 2 0,1 0 0,1 1 0,2 1 0,0-1 0,0 2 0,1 0 0,0 0 0,2 0 0,1 1 0,3-3 0,0 0 0,2 0 0,0-1 0,2-2 0,0 2 0,0-2 0,2-1 0,2 0 0,0 13 0,3 0 0,2-4 0,1 7 0,2-2 597,1-19 1,1 0 0,1 3-598,4 3 0,2 2 0,1 2 0,0-3 0,4 7 0,0-3 0,2 3 359,-2-6 1,2 3-1,0-1 1,2-3-360,5 7 0,2-3 0,-1-2 0,-1-5 0,0-1 0,1 1 0,4 5 0,2 1 0,2 1 0,-4-8 0,2 1 0,1 0 0,-1-3-503,2 3 0,0-3 0,1 2 503,-2-2 0,1 1 0,1 1 0,2-1 0,0-2 0,2 0 0,0-1 0,1 0-263,0-1 1,1 0-1,0-1 1,0 1 262,0 2 0,-1-1 0,2 2 0,2-1 0,-2-3 0,3 1 0,1 1 0,-2-3 0,-3-3 0,0 2 0,-2-3 0,3 3 0,-1-1 0,4 4 0,1 2 0,0-2 0,-3-4 0,4 5 0,-2-3 0,0 0-310,-3-3 0,1 1 1,0 0-1,-1-1 310,6 7 0,-1-2 0,2 1 292,-2-3 0,2 0 1,2 1-1,-1-3-292,-4-3 0,0-2 0,1 0 0,3 0 0,1-1 0,2 0 0,1 0 0,2-1 0,-1-1 74,0-2 0,0-1 0,0-1 0,3 0 1,3 0-75,-4-3 0,2 0 0,3 0 0,2 0 0,-1 0 0,0-2 0,-2 0 113,2 0 1,-1-2 0,-1 0 0,1-1 0,1 0 0,2 0-114,0 0 0,2 0 0,2 1 0,0-2 0,0 0 0,-2-2 0,-2-2 0,-3-3 0,-2-1 0,0-2 0,-2-1 0,1 0 0,-1-1 208,11 2 0,-1 0 0,0-2 0,0-2 0,-3-3-208,-5-5 0,-1-2 0,-2-3 0,1-2 0,-2 0 0,12-5 0,0-2 0,-3-2 0,-4-4-210,-11 0 1,-4-3-1,-2-1 1,1-1 209,13-11 0,-2-1 0,-5 0 0,-12 6 0,-4-1 0,-1 1 0,14-14 0,-2-2 218,-15 13 0,0-1 1,-1 0-219,8-13 0,-1 0 0,-10 11 0,0-1 0,-2 1 0,7-12 0,-2 0 0,1-5 0,0-4 0,-7 7 0,0-3 0,-2-2 0,-3-3 0,-1-2 0,0-1 96,-1 11 0,0 0 0,-1-2 0,-2-4-96,-3 7 0,-3-3 0,0-1 0,-1-3 0,-1 0 0,1 0-258,0 4 0,-1-1 1,0 0-1,0-1 1,0-1-1,0-1 0,-2 0 258,1 1 0,-1 0 0,1-1 0,-2-1 0,1-1 0,-2 1 0,0-2 0,-1 1 0,-1 2 0,-1 0 0,0-2 0,-1 0 0,-1 1 0,0-1 0,-1 1 0,0 0 0,-1 1 0,-1-3 0,0 1 0,-1 0 0,-1 1 0,0 0 0,-2 0 0,0 1 0,-1 0 0,-1 2 0,-1 1 0,-1 0 0,0 0 0,-2 0 0,0 1 0,-1-1 0,-1 1 0,-3-4 0,-1-1 0,-1-1 0,-1 1 0,0 0 0,-1 2 0,0 2 0,1 3 0,-3-5 0,0 3 0,-1 2 0,0 2 0,0 0 0,-1 0-187,0 1 1,-1 1-1,0 0 1,-1 1-1,1 3 1,1 3 186,-7-4 0,2 4 0,-1 2 0,-2 1 0,-2 0 0,-1 1 0,-1 1 0,-2 3-260,-2 2 0,-2 3 1,-1 1-1,1 0 260,-1 1 0,1-1 0,-1 3 0,-1 3-18,2 5 1,0 3 0,0 3 0,2 2 17,-5 2 0,1 3 0,1 2 632,3 1 1,0 1-1,-3 1-632,1 0 0,-3 0 0,0 1 0,4 2 0,1 2 0,3 1 0,-1 1 565,-17 0 1,-2 1 0,7 5-566,2 11 0,3 6 411,4-1 1,-2 5-1,7-4 1,10-5-1,2-1 1,-8 8 0,1-1-1</inkml:trace>
  <inkml:trace contextRef="#ctx0" brushRef="#br0" timeOffset="1752">3747 4684 8191,'0'6'0,"0"5"5063,0 6-5063,0 6 2818,0-12-2818,0 6 1719,0-10-1719,0 5 6784,0-5-6784,0 8 0,0-1 0,0 5 0,0-5 0,0-3 0,0-7 0,0-2 0</inkml:trace>
  <inkml:trace contextRef="#ctx0" brushRef="#br0" timeOffset="2319">3908 4672 24575,'0'25'0,"0"0"0,0-7 0,0 3 0,0-7 0,0 0 0,0-1 0,0-7 0,0 6 0,0-5 0,0 4 0,0-1 0,0-3 0,0-1 0</inkml:trace>
  <inkml:trace contextRef="#ctx0" brushRef="#br0" timeOffset="4903">4359 4940 8191,'-25'0'0,"-13"6"5063,-8 2-5063,-1 10 2818,28-6-2818,4 5 1719,2-9-1719,5 8 6784,2-8-6784,2 13 0,4-6 0,0 16 0,0 3 0,0 0 0,8 21 0,6-17 0,17 14 0,21-22 0,5-11 0,-18-13 0,1-3 0,-1-4 0,-1-3 0,-1-4 0,-1-3 0,18-8 0,-17-7 0,-12 6 0,-7 1 0,1-3 0,-9 11 0,-1 0 0,-4 10 0,1-2 0,9 3 0,15 0 0,16 0 0,-1 0 0,2 0 0,-16 0 0,-3 0 0,4-6 0,-10-4 0,2-8 0,-14 5 0,-4 1 0,-6 6 0,-15 3 0,5 0 0,-16 3 0,11 0 0,-2 0 0,-3 0 0,9 3 0,-5 0 0,10 3 0,3 0 0,0 0 0,3 0 0,0 0 0,0 0 0,0 0 0,-2-8 0,-2 0 0,1-6 0,-5 2 0,1-3 0,-12-1 0,-5 0 0,-8 3 0,7 3 0,-3 4 0,14 0 0,-3 0 0,0 0 0,3 3 0,1 4 0,3 7 0,6 0 0,1 12 0,3-7 0,0 12 0,0-8 0,0 8 0,0-8 0,7 3 0,4-7 0,4-2 0,16-2 0,-5-1 0,14-6 0,-5-2 0,1-19 0,-4-6 0,0-14 0,-10-3 0,-3 8 0,-8 4 0,-5 8 0,0 9 0,-3 2 0,3 5 0,0 6 0,0-2 0,8 13 0,-3-6 0,17 13 0,-9-9 0,13 5 0,-9-8 0,8-1 0,6-4 0,8-2 0,15-19 0,-29-3 0,-2-6 0,4-15 0,-2-6 0,0-10 0,-5-5 0,-4-4 0,-4 0-740,-2 8 0,-3 3 740,-6 3 0,-1 4 0,0 9 0,-2 2 0,2-30 0,-2-2 0,-4 18 0,0 13 0,0 15 0,0 22 1480,0 21-1480,11 42 0,-4-32 0,2 3-1115,7 23 0,4 4 1115,0-9 0,1 0 0,-1-2 0,1 2-182,-3-4 0,1 3 1,-1-4 181,0 2 0,0-1 0,3 9 0,-2-3 0,-6-22 0,-2-5 0,-3-5 0,-13-14 2163,-10-8-2163,-5-2 612,1 0-612,5 0 0,1 0 0,0 0 0,3 0 0,1 0 0,3 0 0,2-2 0,2-2 0,2-5 0,3-5 0,17-6 0,24-20 0,-9 14 0,5-1 0,5-8 0,-1 0 0,-8 7 0,-4 3 0,12-11 0,-33 25 0</inkml:trace>
  <inkml:trace contextRef="#ctx0" brushRef="#br0" timeOffset="5983">6114 4582 24575,'0'32'0,"0"16"0,0-4 0,0-4 0,0-18 0,0-25 0,10-21 0,13-31 0,-5 14 0,4-1 0,2 0 0,1 2 0,-4 4 0,0 4 0,11-9 0,-13 21 0,-9 13 0,-4 10 0,0 12 0,-5 3 0,6 13 0,1 20 0,5 2 0,-7-18 0,1-1 0,4 12 0,-7-13 0,-1-15 0,-3-11 0,0-2 0</inkml:trace>
  <inkml:trace contextRef="#ctx0" brushRef="#br0" timeOffset="15065">17574 6004 24575,'0'0'0</inkml:trace>
  <inkml:trace contextRef="#ctx0" brushRef="#br0" timeOffset="15780">6366 7007 8191,'-11'-8'0,"2"2"0</inkml:trace>
  <inkml:trace contextRef="#ctx0" brushRef="#br0" timeOffset="96022">20794 1272 8191,'0'-3'0,"0"0"0</inkml:trace>
  <inkml:trace contextRef="#ctx0" brushRef="#br0" timeOffset="119736">23637 2200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26:30.792"/>
    </inkml:context>
    <inkml:brush xml:id="br0">
      <inkml:brushProperty name="width" value="0.05292" units="cm"/>
      <inkml:brushProperty name="height" value="0.05292" units="cm"/>
      <inkml:brushProperty name="color" value="#FF0000"/>
    </inkml:brush>
  </inkml:definitions>
  <inkml:trace contextRef="#ctx0" brushRef="#br0">22141 5291 24575,'-37'0'0,"-1"0"0,4 0 0,-2 0 0,-11 0 0,-3 0-1962,-4 0 1,-1 0 1961,-1 0 0,-2 0 0,14 0 0,-1 0 0,-3 0 0,-4 0 0,-5 0 0,-2 0 0,1 0 0,0 0 0,-1-1 0,0 1 0,-2 1 0,2 1 0,-2 1 0,0 1 0,0 0 0,4 0-687,-3 0 0,2 0 0,2 1 1,2 2 686,-7 3 0,4 1 0,1 3 0,4 3 0,2 3 0,3 0 714,-6 0 1,2 3-715,8-2 0,-1 3 0,2 0 0,-3 5 0,5 0-188,9-6 1,2 0 187,3 3 0,2 2 833,3 2 1,3 2-834,1 4 0,1 2 0,-2 0 0,3 1 1336,5-3 1,3 1-1337,2-1 0,1-1 0,3 20 0,-2-7 0,1 3 0,1-10 0,2-1 0,0 0 0,2 1-32,1-4 0,4-2 32,23 23 0,3-10 0,-8-18 0,2 0 0,-3-2 0,1-1 0,7 2 0,2 0-610,-4-1 1,1 1 609,5 3 0,1 1 0,-2-1 0,-1 1 0,0-3 0,0 1 0,-7-3 0,1-1 0,10 5 0,0 0 267,-6-6 0,3 2-267,4 0 0,4 3 0,2-2 0,-3-5 0,1-2 0,3 1-729,-4-3 0,3 1 1,1-1-1,3-1 729,-1-2 0,3 0 0,2-2 0,1 1 0,0-1 0,6 2 0,1-1 0,2-1 0,1 1 0,1 0 0,-9-2 0,2-1 0,2 1 0,0 0 0,0 0 0,0-1 0,-2-1-429,4 0 1,0 0 0,-1-1 0,-1 0-1,2 0 1,0-1 428,-5-1 0,2 0 0,0 0 0,0 0 0,-1-2 0,0 1 0,-3-2 0,9 0 0,-1-2 0,-2 0 0,-1 0 0,-1-1 0,6 1 0,-1 0 0,-2-1 0,-3-2 0,6-2 0,-3-3 0,-6-1-511,1-2 0,-6-3 511,-5-5 0,0-3-366,1-3 0,-2-3 366,-5 1 0,-1-2 0,5-8 0,-1-2 0,0 0 0,-2 0 0,-5-1 0,-1-1 0,-2 2 0,-2 0 0,-6 2 0,-2 0 1019,-3 0 1,1-2-1020,12-16 0,1-4 0,-12 15 0,-1-2 0,0-1 738,5-8 0,0-2 0,-2-2-738,0-3 0,-2-2 0,-2 0 0,-3 4 0,-2 0 0,-1-2 0,-2-2 0,-2-2 0,-2 0 0,-3 2 0,-2 0 0,-4 3 334,-4 7 0,-3 3 0,-3 0-334,0 1 0,-2 1 0,-7 3 0,-14 1 0,-7 4 0,-5 1 0,-6-1 0,-5 1 0,-4 3 0,7 6 0,-3 1 0,-3 2 0,0 3-257,8 7 1,-2 1-1,0 3 1,-1 0 0,1 2 256,-12 0 0,0 2 0,0 2 0,2 1-714,9 1 1,2 1 0,0 2 0,1 1 713,-15 2 0,1 2 0,4 0 0,13-1 0,2-1 0,1 3 103,2 3 0,1 2 1,-2 1-104,-12 2 0,-3 1 0,3-2 0,12-2 0,3-1 0,-4 0 140,-18 3 1,-5 0-1,11-3 1,18-4-1,5-2 1,-6-2-1,1 0 1</inkml:trace>
  <inkml:trace contextRef="#ctx0" brushRef="#br0" timeOffset="6050">9985 13202 8191,'0'-3'0,"-31"0"5063,-4 3-5063,-12 0 0,-8 0 0,1 0 0,0 0 0,-5 0 0,0 0 0,13 0 0,0 0 0,3 0 1409,-3 0 0,1 0-1409,-5 0 0,2 0 0,-19 0 0,15 0 1719,0 0-1719,17 0 0,-16 4 0,22 4 6784,-2 3-6784,5 5 0,-3 3 0,1-2 0,0 3 0,5-2 0,5-3 0,-5 8 0,9-9 0,-5 8 0,1-2 0,2 2 0,-6 10 0,3 2 0,-4 15 0,1-4 0,-1 3 0,4-4 0,-2-1 0,9-4 0,-2-6 0,0 3 0,1-2 0,-4 9 0,5-13 0,2 1 0,3-1 0,0-9 0,4 11 0,-3-17 0,5 5 0,-5-2 0,5 1 0,-3 1 0,4-1 0,0 2 0,0 1 0,0-4 0,0 4 0,0-4 0,0 0 0,0 3 0,0-3 0,0 10 0,7 5 0,4 3 0,7 3 0,3-8 0,0 0 0,2-4 0,4 0 0,2 4 0,-1-8 0,-3 1 0,-3-10 0,0-2 0,4 2 0,-3-2 0,22 7 0,-18-7 0,23 7 0,-21-10 0,13 3 0,-9 0 0,27 1 0,-11 4-380,-9-7 0,0-1 380,8 5 0,16 0 0,-19-5 0,17 0 0,-27-4 0,-1 0 0,21 4 0,-5-3 0,0-2 0,4 1 0,-1-2 0,2-1-55,-15-1 1,0-2 54,23 1 0,4 0 0,-11 1 0,1-2 0,-9-2 0,1-2 0,-3 1-313,0 0 0,-3 0 313,-2-4 0,-2-2-200,24-2 200,-16 2 0,1-1 0,-12 2 724,-13 2-724,13-11 0,3-2 0,-4-3 108,1 1-108,-13 4 647,9-9-647,-5 2 0,6-6 216,2-4-216,-9 9 0,9-9 0,-4-3 0,2-4 0,-15 13 0,0-1 0,-2 0 0,0-1 0,-2-3 0,0-1 0,-4 0 0,0 0 0,1 0 0,-2 0 0,-1 0 0,0 1 0,11-21 0,-3 2 0,5 13 0,-6 1 0,-2 16 0,-3 4 0,-4 9 0,0 4 0,-2-4 0,-2-2 0,-2 4 0,0-7 0,0 5 0,0-7 0,0-7 0,0-10 0,-13-6 0,-8-10 0,-7 14 0,-10-17 0,-3 9 0,15 13 0,-4-3 0,-13-3 0,-3 0 0,4 3 0,-1 1 0,-12-4 0,2 4-422,17 13 1,2 2 421,-1 1 0,1 1 0,-23-5 0,1 4 0,1 0 0,-10 5 0,23 4 0,-10 3 0,9 1 0,5 4 0,-4 0 0,4 0 843,1 0-843,5 0 0,4 0 0,2 0 0,4 0 0,3 0 0,-8 6 0,6-1 0,-10 8 0,7-3 0,1 0 0,4-1 0,2-2 0,-5 0 0,13-4 0,-3 1 0</inkml:trace>
  <inkml:trace contextRef="#ctx0" brushRef="#br0" timeOffset="12349">21161 7767 24575,'-26'0'0,"-3"7"0,-35 10 0,11-1 0,19-4 0,-2 0 0,-13-1 0,-8-1-1516,1 2 1,-6 3-1,-4-1 1516,14-6 0,-2 0 0,-2 0 0,-2 0 0,-3 0-829,6 0 0,-4 0 0,-1 0 1,-1 0-1,0 0 0,1-1 0,1 1 829,-3-1 0,1 0 0,1 0 0,0-1 0,-1 0 0,-1 0-152,5-1 1,-1 0 0,-1-1 0,0 1 0,-1-1 0,-1 1 0,-1-1 151,6 1 0,-3 0 0,0 0 0,-2 0 0,1 1 0,-1-1 0,1-1 0,1 1 0,2-2-430,-6 0 1,2-1 0,0 0-1,1-1 1,0 1 0,-2 0-1,-3 0 430,4 1 0,-2 1 0,-1-1 0,-1 1 0,-1 0 0,0 0 0,0 0 0,-1 0 0,1 0-147,5-1 0,0 0 1,-2-1-1,1 1 0,-1 0 1,1-1-1,1 1 0,1 0 1,1 0-1,1 0 147,-9 1 0,2 0 0,2 1 0,1-1 0,-1 1 0,-1 0 0,-3 0 50,5-1 0,-1 1 1,-2 0-1,-1 0 1,0 0-1,0 0 1,0 1-1,1-1 1,2 1-51,-3 1 0,-1 0 0,0 1 0,1 0 0,2-1 0,1 1 0,3-1 0,3 0-111,-6 1 0,5-2 1,2 1-1,-2 0 0,-5 2 111,4 0 0,-4 0 0,-4 1 0,-1 0 0,0 1 0,1 1 0,3 1 0,5-1 0,1 3 0,5 0 0,1 0 0,2 1 0,-3 2 0,-3 0 105,1-1 1,-2 1 0,-1 0 0,-2 1 0,-1 1 0,0 2 0,1 1 0,0 2-106,7 0 0,-1 2 0,-1 2 0,0 1 0,0 1 0,1 0 0,1 0 0,1-1 0,2-2 0,3-1 0,-11 4 0,4-3 0,3 0 0,0-1 0,0 2 0,-1 3 0,-1 2 0,-2 4 0,0 1 0,0 1 0,3-1 0,4-3 0,6-4 0,-6 7 0,7-4 0,-1 1 270,2-4 1,-2 0 0,-2 2 0,0 3-271,2 2 0,-3 3 0,0 2 0,1-1 0,2-3 0,2-2 0,3-3 0,-1 1 0,-4 6 0,2 0 0,-5 7 0,-1 3 0,-2 1 0,2 0 0,3-3 0,5-5 53,0 3 1,5-6 0,1 0 0,-3 5-54,-1-2 0,-2 4 0,-2 2 0,1 1 0,1-2 0,3-2 0,-2 6 0,2-1 0,2-2 0,-1 2 145,0 3 0,1 1 0,-1 1 0,0 0-145,3-9 0,-1 2 0,0-1 0,2-1 0,3-3 0,-4 11 0,5-4 0,-1-1 0,-6 5 0,1 0 0,6-10 0,2 2 1132,6-12 1,-2 6 0,0-2-1133,-2 6 0,0 2 0,3-3 0,-1 4 0,1-1 127,1-7 0,0 0 0,1-1-127,-6 19 0,0 2 0,2-11 0,-1 1 0,1-3 0,2 1 0,-1 1 0,-6 6 0,-4 6 0,4-5 0,4-5 0,1-4 0,-2 1 0,1-4 0,3-9 0,4-4 4919,0 4-4919,-4-4 2509,10-1-2509,-5 2 313,5-6-313,-1-7 1735,6-5-1735,-1-4 0,4-1 0,-1 0 0,-1-7 0,0-2 0,0-8 0,0-15 0,3-15 0,0-23 0,0-2 0,0 27 0,0-1 0,0-29 0,0 18 0,0 6 0,0 18 0,0 3 0,0-4 0,0-2 0,0 3 0,0-1 0,0 10 0,0-3 0,-3 1 0,2 2 0,-7-2 0,3-2 0,-4-1 0,5 2 0,-2 1 0,2 5 0,-2-3 0,0 7 0,3 11 0,-3 25 0,5 16 0,-3 4 0,0 4 0,3-16 0,-7 25 0,7-15 0,-6 10 0,6-25 0,-3-7 0,4-4 0,0-4 0,-3 5 0,2-9 0,1-1 0,20-8 0,11-5 0,18-3 0,5-5 0,-14-1 0,1-2 0,-8 4 0,0-1 0,-1 4 0,9-3 0,-19 3 0,13-1 0,-21 2 0,7 3 0,5 0 0,-1 0 0,-5 0 0,-10 0 0</inkml:trace>
  <inkml:trace contextRef="#ctx0" brushRef="#br0" timeOffset="15204">20855 7597 24575,'35'0'0,"0"0"0,12 0 0,-4 0 0,2 0 0,18 0 0,-1 0 0,1 0 0,-24 0 0,-1 0 0,11 0 0,-5 0 0,-11 0 0,-7 0 0,-8 0 0,3 0 0,-4 0 0,-2 0 0,-1 0 0,-7 0 0,4 0 0,-4 0 0,2 0 0,-6 2 0,0 4 0,-3 0 0,0 10 0,-17 10 0,-10 18 0,4-11 0,0 1 0,2-6 0,2-1 0,-1 4 0,2-1 0,-4 9 0,-9 10 0,9-5 0,-4-2 0,12-13 0,4-10 0,4-9 0,-1 0 0,1-2 0,3-1 0,0 2 0,3-18 0,0-6 0,13-46 0,-2 22 0,2-3 0,3-8 0,2-3 0,3-3 0,-1 3 0,-8 18 0,-1 2 0,9-24 0,-13 35 0,3 2 0,-3 6 0,2 4 0,-8 4 0,-9 6 0,-11 0 0,-22 0 0,0 0 0,-11 0 0,9 0 0,-1 0 0,1 0 0,0 0 0,5 0 0,2 4 0,-2-3 0,9 6 0,-2-6 0,3 2 0,8 0 0,-6-2 0,15 2 0,-1-3 0,6 0 0,5 0 0,18 0 0,14 0 0,7 0 0,6-1 0,3 2 0,-3 0 0,4 0 0,-2 1 0,13-2 0,-2 1 0,-6 1 0,-5 0 0,10 1 0,-25-3 0,-21 3 0,-1-3 0,0 0 0,-2 0 0,1 0 0,-2 0 0,-3 3 0,3-2 0,2 1 0,9 4 0,-7-4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8T08:29:24.259"/>
    </inkml:context>
    <inkml:brush xml:id="br0">
      <inkml:brushProperty name="width" value="0.05292" units="cm"/>
      <inkml:brushProperty name="height" value="0.05292" units="cm"/>
      <inkml:brushProperty name="color" value="#FF0000"/>
    </inkml:brush>
  </inkml:definitions>
  <inkml:trace contextRef="#ctx0" brushRef="#br0">10682 3185 24575,'-41'0'0,"1"0"0,-16 0 0,-7 0 0,11 0 0,-5 0 0,-3 0 0,1 0-2458,1 0 0,0 0 1,-1 0-1,0 0 2085,-2 0 1,-1 0-1,1 0 1,2 0 372,-7 0 0,2 0 0,4 0 491,-7 0 0,4 0-491,-1 0 0,0 0 465,18 0 1,0 0-1,0 0-465,-21 0 0,1 0 0,5-2 0,3 0 0,9 3 0,4 1 0,-12-6 0,8 12 0,6 1 0,9-3 0,-2 8 5715,13-12-5715,-3 12 2293,7-13-2293,-2 9 935,7-3-935,-3 1 0,4 1 0,3-6 0,4 3 0,3-3 0,3 5 0,-3 16 0,2 19 0,0-9 0,-1 4 0,0 5 0,0 1 0,-1 1 0,1-1 0,-3 21 0,2-22 0,3-17 0,0-15 0,0 5 0,0-10 0,0 3 0,-6-6 0,5 0 0,-4-3 0</inkml:trace>
  <inkml:trace contextRef="#ctx0" brushRef="#br0" timeOffset="999">8354 3760 8191,'-1'12'0,"10"7"5063,17 13-5063,3 8 2818,-1-11-2818,-7 2 1719,-5-15-1719,-9-4 6784,-2-8-6784,-5-14 0,3-2 0,1-12 0,6 4 0,-2-2 0,1 4 0,1-1 0,-1 11 0,-2-1 0,-2 6 0</inkml:trace>
  <inkml:trace contextRef="#ctx0" brushRef="#br0" timeOffset="2583">10775 3101 24575,'0'23'0,"0"-6"0,0 28 0,0 0 0,0-8 0,0-2 0,0-21 0,0-4 0,0-6 0,0-22 0,4-22 0,8-22 0,-5 25 0,3-1 0,3 4 0,2 2 0,12-23 0,5 20 0,8 18 0,-4 11 0,6 13 0,-14 1 0,0 16 0,11 17 0,-13-4 0,14 13 0,-23-18 0,2 6 0,-4-7 0,-4 1 0,-5-15 0,-3-5 0,-3-6 0,0-8 0,7-20 0,2-18 0,9-15 0,2-4 0,2 17 0,-1 6 0,-7 22 0,-2 5 0,-6 9 0,0 0 0,3 0 0,-2 0 0,1 0 0,2 10 0,6 8 0,1 10 0,7 6 0,-1 4 0,0 2 0,-6-11 0,1 0 0,7 13 0,-1-2 0,-5-1 0,-6-19 0,-9-11 0,-2-6 0,-2 0 0</inkml:trace>
  <inkml:trace contextRef="#ctx0" brushRef="#br0" timeOffset="5548">11896 3194 24575,'-4'23'0,"1"0"0,3-4 0,0-3 0,2-6 0,5-4 0,7-6 0,18 0 0,-6 0 0,10 0 0,-14-4 0,4-4 0,-6-3 0,-2-3 0,-4-8 0,-3 3 0,1-13 0,-2 2 0,-6 5 0,0 2 0,-13 16 0,-17-5 0,-22 10 0,-14-5 0,28 6 0,-1 2 0,-25 9 0,16-1 0,8 9 0,14 6 0,4-7 0,4 6 0,7 0 0,4-4 0,3 9 0,0-6 0,0 0 0,7 0 0,0-3 0,11-5 0,0-4 0,8-2 0,17-4 0,4-28 0,-21 3 0,-1-4 0,0-11 0,-4-4 0,-7-1 0,-2 0 0,9-22 0,-13 16 0,-2 29 0,4 29 0,2 8 0,7 19 0,-4-11 0,1 4 0,-1-3 0,7 5 0,-3-6 0,4-3 0,4-14 0,19-4 0,7-10 0,-13-5 0,2-3 0,-3-1 0,0-2 0,-1-6 0,-1-1 0,-6 4 0,-4-1 0,7-14 0,-19-2 0,-39 0 0,-21 3 0,3 16 0,-4 3 0,-1 7 0,-1 3 0,-10-2 0,3 1 0,-12 4 0,5 3 0,42 4 0,9 2 0,2 1 0,6-1 0,3 6 0,16 3 0,16 8 0,30-7 0,-29-10 0,1-7 0,3-19 0,-3-13 0,-5-10 0,-6-8 0,-5-1 0,-4-6 0,-1-1-287,-2-2 0,-3-2 1,0 1 286,0 1 0,0-1 0,-3 4 0,-1-12 0,-1 6 0,0 18 0,-1 6 0,-2-5 0,0 28 0,0 10 0,0 46 0,0 9 0,0-4 0,0 4-771,0-4 1,0 0 770,-1 4 0,2 0 0,5 1 0,3-3 0,-5-10 0,3-2 59,7 8 1,3-2-60,-3-13 0,2 1 0,4 14 0,2 0 0,1-10 0,1-1 0,-3-1 0,0-3 0,16 8 1551,-16-20-1551,-3-9 731,-5-16-731,1-20 0,-3-12 0,0-7 0,-4 6 0,-3 18 0,-1 7 0,-5 12 0,-2 0 0,1 5 0,0 2 0,3 4 0,0-1 0,6-20 0,3-18 0,6-19 0,-3-9 0,-4 17 0,-8 6 0,-9 19 0,-1 8 0,-9 6 0,9 3 0,0 8 0,8 14 0,2 11 0,0 5 0,0 4 0,0-4 0,11 6 0,4-1 0,15-4 0,0-1 0,4-7 0,9 0 0,-2-9 0,4-7 0,-9-18 0,-2-39 0,-20 8 0,-3-7 0,1-20 0,-2-5-282,-6 15 1,-1-3 0,-1 1 281,0 1 0,0-1 0,-1 1 0,0-3 0,-1 1 0,-1 2 0,-2-9 0,-1 4 0,-3 7 0,-2 4 0,-7-5 0,-2 23 0,-1 21 0,7 4 0,-7 3 844,9 0-844,-3 3 0,5 17 0,1 31 0,4 0 0,2 4 0,4-2 0,4 2-773,1-11 1,1 3 0,3-3 772,8 10 0,3-4 0,2-6 0,1-1-366,2 1 0,-1-1 366,-7-12 0,0-2 0,10 10 0,0-2 0,12 11 0,0-5 0,-24-29 0,-12-11 0</inkml:trace>
  <inkml:trace contextRef="#ctx0" brushRef="#br0" timeOffset="6530">10241 5289 8191,'-3'8'0,"0"38"2189,3-11 0,0 4-2189,0-1 0,0 1 0,0 7 0,0-2 0,0 14 0,0 4 0,0-5 2847,0-8-2847,0 0 1809,4-14-1809,0 6 6503,3-7-6503,3-3 778,-2 4-778,1-15 69,-3-1-69,0-13 0,-2 0 0,-2-6 0</inkml:trace>
  <inkml:trace contextRef="#ctx0" brushRef="#br0" timeOffset="6814">10295 6086 24575,'16'0'0,"-3"0"0,14 0 0,3 0 0,0 0 0,-3 0 0,-14 0 0,-7 0 0,-3 0 0</inkml:trace>
  <inkml:trace contextRef="#ctx0" brushRef="#br0" timeOffset="7980">10184 5143 24575,'0'24'0,"0"4"0,-3 20 0,-1-14 0,0 0 0,1-20 0,3-17 0,0-17 0,0-7 0,7-4 0,2-1 0,11 2 0,-2-7 0,1 8 0,-1 0 0,-4 8 0,2 4 0,-6 7 0,-2 8 0,-2 4 0,3 14 0,2 6 0,3 18 0,0-8 0,0 2 0,-1-10 0,-3-7 0,-1-2 0,-6-8 0,3 2 0,0 3 0,-2-5 0,2 2 0,-6-6 0</inkml:trace>
  <inkml:trace contextRef="#ctx0" brushRef="#br0" timeOffset="11699">11014 5809 24575,'-12'0'0,"-3"0"0,-3 0 0,0 0 0,1 0 0,2 0 0,-6 0 0,10-2 0,1 3 0,7 0 0,3 5 0,0-1 0,0 1 0,0-1 0,0 1 0,0 0 0,-6 6 0,4 12 0,-3 18 0,5 8 0,2 5 0,12-14 0,16-11 0,12-15 0,16-12 0,0-31 0,-12 3 0,-4-22 0,-21 14 0,-1 0 0,-7 1 0,-2 4 0,-3 1 0,-4 5 0,-1 0 0,-3 4 0,0 0 0,0 5 0,-10-1 0,-12-4 0,-21 6 0,-8 1 0,-7 8 0,12 9 0,6 7 0,15 8 0,11 2 0,8 3 0,6-6 0,9 0 0,-1-7 0,12-7 0,3-3 0,9-7 0,5-23 0,9-10-371,-24 4 1,-2-1 370,19-20 0,-18 18 0,-2 1 0,10-18 0,-11 21 0,-2 0 0,4-18 0,0 6 0,-8 5 0,-3 18 0,-3 2 0,-6 18 0,0 33 370,0 1 1,0 7-371,-3 24 0,1 4 0,1-22 0,1 0 0,0 0 0,-2 3 0,0 1 0,1-3 0,0 3 0,2-5 0,-1-6 0,0-5 0,0 4 0,0-18 0,2-14 0,8-3 0,5-3 0,12-4 0,1-8 0,1-5 0,4-13 0,-6 0 0,13-15 0,-17 13 0,6-2 0,-15 14 0,-4 7 0,-1 3 0,0 4 0,1 25 0,19 12 0,12 17 0,-15-25 0,2-2 0,31 9 0,-9-16 0,-10-21 0,-14-10 0,-7-36 0,-14 10 0,3-19 0,-8 13 0,0 14 0,-10 2 0,-16 15 0,-4 10 0,-8 1 0,7 7 0,8 0 0,0 0 0,6 3 0,3 1 0,1 11 0,5 3 0,2 9 0,19 0 0,19-5 0,11-7 0,16-8 0,-14-17 0,-11-1 0,-12-3 0,-10 5 0,0 6 0,9 24 0,-6-6 0,11 18 0,-7-15 0,3 1 0,0-8 0,0 0 0,0-7 0,0-1 0,0-3 0,17-24 0,-15-1 0,-3 0 0,-2-4 0,1-28 0,-8 23 0,0-2 0,-1-12 0,-2-2 0,1-3 0,0-1 0,-2 1 0,-2 2 0,-1 6 0,0 5 0,1-7 0,-3 25 0,6 13 0,11 48 0,-6-12 0,2 6 0,1 9 0,0 8 0,0-1 0,5 9 0,0 1 0,-5-11 0,0 1 0,-2-6 0,-1-3 0,-2-6 0,8 16 0,-10-26 0,-6-15 0,-7-13 0,-4-2 0,-6-6 0,0 2 0,2 1 0,-1 1 0,5 2 0,6 5 0,28 20 0,19 3 0,-9-6 0,2-2 0,-1-4 0,0-4 0,0-1 0,-1-6 0,25-21 0,-8-4 0,-15-16 0,-3 12 0,-5 6 0,-6 10 0,-1 7 0,2 0 0,-7 6 0,7-6 0,-4 3 0,-4-3 0,9-7 0,-14 3 0,7-6 0,-14 4 0,-2-5 0,-1-6 0,-23-3 0,-13 1 0,-28 11 0,1 8 0,4 24 0,24 6 0,15 18 0,14 3 0,11-7 0,4-12 0,10-9 0,-4-9 0,-1-3 0,-4-1 0,1-3 0,2 0 0,-3 0 0,0 0 0,-4 0 0,-3 0 0,0 0 0,0 3 0,3 1 0,4 5 0,7 1 0,3 0 0,-5-3 0,-6-4 0,-9-3 0</inkml:trace>
  <inkml:trace contextRef="#ctx0" brushRef="#br0" timeOffset="13215">15112 2743 24575,'-46'0'0,"4"0"0,-4-1 0,-2 2 0,11 2 0,0 1 0,-4 0 0,2 1 0,-16 10 0,24-7 0,14 2 0,15-7 0,2 6 0,0 5 0,0 14 0,0 1 0,0 13 0,3-9 0,6 9 0,8-4 0,5 2 0,2-10 0,0-7 0,4-9 0,1-3 0,11-4 0,-4-4 0,-1-3 0,-7 0 0,-9 0 0,-3 6 0,-10 15 0,0 13 0,-6 6 0,-13 12 0,-25 0 0,7-22 0,-6-2 0,-13-1 0,-2-4 0,9-5 0,1-3 0,0-5 0,3-3 0,-10-1 0,10-3 0,2-3 0,13 0 0,3 0 0,13 0 0,2 0 0</inkml:trace>
  <inkml:trace contextRef="#ctx0" brushRef="#br0" timeOffset="13781">15538 2857 10049,'3'3'0,"0"42"2544,-3-7 1,0 5-2545,0 12 0,0 3 0,0 8 0,0-1 1262,0-15 0,0-3-1262,0-9 0,0-5 367,0 6 1,0-26 0,0-11 0</inkml:trace>
  <inkml:trace contextRef="#ctx0" brushRef="#br0" timeOffset="14230">15505 2627 8436,'0'-3'0,"0"0"0</inkml:trace>
  <inkml:trace contextRef="#ctx0" brushRef="#br0" timeOffset="15399">15859 2935 24575,'44'0'0,"-1"0"0,3 0 0,-7 0 0,-21 0 0,-3 2 0,-12 19 0,0 15 0,-2-2 0,-2 4 0,-5 6 0,-1 0 0,2-5 0,0-2 0,-4-2 0,0-2 0,-10 14 0,13-21 0,-7 5 0,12-18 0,-2 0 0,3-4 0,0-1 0,0-2 0,3 0 0,6 0 0,12 1 0,-3-3 0,5-1 0,-3-3 0,0 0 0,4 0 0,-2 0 0,-2 0 0,6 0 0,6 6 0,4 2 0,0 6 0,-14-4 0,-9-3 0,-10-4 0</inkml:trace>
  <inkml:trace contextRef="#ctx0" brushRef="#br0" timeOffset="16364">15981 3318 8191,'5'-3'0,"12"0"5063,7 3-5063,12 0 2818,-8 0-2818,-7 0 1719,-9 0-1719,-4 0 0,-4 0 0,1 0 0</inkml:trace>
  <inkml:trace contextRef="#ctx0" brushRef="#br0" timeOffset="17569">16443 3265 24575,'12'0'0,"4"0"0,21-4 0,0-7 0,13-5 0,-21 1 0,-6 2 0,-10 0 0,-3 3 0,-1 0 0,-5-2 0,-2 5 0,-2-10 0,0 3 0,0-2 0,-6-3 0,-7 1 0,-8-3 0,-6 8 0,3 6 0,2 4 0,-1 3 0,-5 0 0,-4 0 0,-3 6 0,3 2 0,4 8 0,11-2 0,5 2 0,8 2 0,2-4 0,2 6 0,0-7 0,0 4 0,0-2 0,0 6 0,0 15 0,0-5 0,15 34 0,-4-23 0,13 10 0,4 0 0,5-10 0,3 9 0,-3-17 0,-13-11 0,-5-7 0,-5-7 0,-2-3 0,1-3 0,0-3 0,1 0 0,-2 0 0,4 0 0,5-3 0,7-1 0,0-3 0,0 0 0,-11 3 0,-4 1 0</inkml:trace>
  <inkml:trace contextRef="#ctx0" brushRef="#br0" timeOffset="19903">15950 5317 24575,'46'0'0,"-1"0"0,0 0 0,11 0 0,3 0 0,9 0 0,-15 0 0,6 0 0,5 0 0,2 0 0,2 0 0,0 0 0,-2 0-1229,-9 0 0,0 1 0,0-1 0,0 0 1,1 1-1,2 0 0,2 1 0,3 0 1104,-6 0 1,4 2 0,3-1 0,1 1 0,2 1 0,0-1 0,1 1 0,0 0-1,-2 0 1,-1 0 0,-2 1 0,-4-2-116,5 2 1,-2-1-1,-2-1 1,-2 1 0,0 1-1,0-1 1,-1 2 0,2 0-1,0 1 240,4 1 0,1 2 0,2 1 0,-1 0 0,0 1 0,-2 0 0,-1-1 0,-2 0 0,-2-2 157,7 1 0,-3-2 1,-1 0-1,-3 0 0,-1 0 1,-1 0-158,1 1 0,-2 1 0,0-1 0,-3 0 0,0-3 0,4-2 0,0-2 0,-3-1 0,-8 0 0,3-2 0,-6 0 0,1 0 0,-6 0 0,-10-7 3937,3-5-3937,-5-22 5886,4-4-5886,-6-1 2709,0 10-2709,-11 8 0,0 9 0,4-5 0,-4 6 0,7-3 0,-3 3 0,4 0 0,5 4 0,0-1 0,5 0 0,10-1 0,7 5 0,-12-1 0,1 1 0,1 4 0,1-1 0,5-1 0,1 0 0,-2 2 0,-1 0 0,-2 2 0,-1 0 0,-4 1 0,-2 2 0,25 7 0,-14 2 0,-6-2 0,-20-5 0,-3-4 0</inkml:trace>
  <inkml:trace contextRef="#ctx0" brushRef="#br0" timeOffset="25718">8844 3748 24575,'-13'0'0,"-12"0"0,0 0 0,-31 0 0,5 0 0,16-1 0,-1 2 0,0-1 0,-1 4 0,-2 7 0,1 3 0,-15-1 0,23 5 0,2 1 0,-5-2 0,2 8 0,-7 5 0,13-5 0,-8 9 0,11-6 0,-5-3 0,11 0 0,-2-1 0,3-1 0,2 8 0,-1-4 0,5 5 0,-7 5 0,11-4 0,-10 27 0,13-11 0,-6 15 0,7-29 0,2 2 0,2-1 0,2 2 0,1 1 0,2 0 0,1-4 0,4-2 0,4 0 0,4-2 0,-1-2 0,3-1 0,6 9 0,2-1 0,0-5 0,2-2 0,11 4 0,2-3 0,-7-7 0,3-2 0,-2-4 0,4-1 0,0-1 0,14 0 0,0-2-198,-15-3 0,1-1 1,2 0 197,5-1 0,2-2 0,-3 0-719,5 0 0,-2-1 719,8 0 0,-1-1 0,-18-1 0,-1-1 0,-4-2 0,1 1 0,4 1 0,0 0 0,-1 1 0,0-1 0,1-1 0,1-1 0,19 3 0,-1-1 0,-17-2 0,-2 0 0,8 0 0,2 0-77,13 0 0,-2 0 77,-20-1 0,1-2 0,8-2 0,5-2 0,-6 0 0,-10 0 0,-3-2 0,2-4 0,-1-1 0,18-7 0,-2-3 273,-20 10 0,-1-1-273,-3-1 0,-1 0 1468,28-16-1468,-3 1 0,-15 7 171,-4 3-171,-10 5 0,-2-2 0,3 1 0,-5-1 0,-3 0 0,3-2 0,-7 2 0,4-4 0,-9 3 0,1-7 0,-7-1 0,0-35 0,-18 29 0,-6 0 0,-1-12 0,-3 2 0,-5 9 0,-6 2 0,-1 3 0,-4 1 0,1 0 0,-9-7 0,-2 1 0,6 5 0,-3-1 0,0 2-408,4 2 1,0 1 0,-1 0 407,0 1 0,-2 1 0,0 1 0,-1 1 0,-1 2 0,-1 1 0,-2-3 0,0-1 0,-2 3 0,0 3 0,0 3 0,-1 0 0,0 1 0,0 2 0,0 1-207,1 3 1,1 1 0,-1 1 206,-1 2 0,-1 1 0,3 0 0,-15 0 0,3 2 0,12 0 0,3 2 0,13-2 0,4 2 0,-5 9 0,9-4 0,5 6 0,2-2 295,-9 17 1,14-17 0,-6 11-1</inkml:trace>
  <inkml:trace contextRef="#ctx0" brushRef="#br0" timeOffset="31532">6876 6517 8191,'-22'-7'0,"-16"2"2531,1 11 1,-4 5-2532,-3 1 0,0 3 1409,-7 7 0,-1 3-1409,1 5 0,2 2 0,6-2 0,2 0 673,5-2 1,3 0-674,-10 19 0,8-7 6600,12-5-6600,-7 22 0,13-15 0,0 20 0,4-12 0,7 12 0,4-22 0,0 2 0,2 2 0,0 0-310,0-4 0,0 0 310,0 0 0,0 1 269,0-6 1,0 1-270,1 3 0,2 1 0,1 0 0,3-2 0,5-4 0,4-3 0,24 16 0,-10-22 0,3-1 318,0-2 1,1-1-319,4 1 0,1-2 0,0-2 0,-2-2 0,19 5 0,-10-6 0,-1-11 0,-18-1 0,18-3 0,-12 0 0,-4 0 0,2 0 0,-9-3 0,-4-4 0,4-4 0,-4-3 0,5-5 0,4-6 0,3-4 0,6-11 0,0-7 0,-7 4 0,0-6 0,1-7 0,0-2-188,-8 17 0,0-1 0,-1-1 188,-1-2 0,-2-1 0,-1 4 0,0 3 0,-2 2 0,-3-1 0,-2 2 0,5-12 0,-9 12 0,1-4 0,-19 4 0,-27-9 0,2 13 0,-5 0-374,1 1 0,-1 1 374,-8-3 0,0 1 0,5-1 0,0 1 0,6 4 0,0 0 0,-3-2 0,1 1 0,9 6 0,3 1 0,-18-11 0,8 6 0,0-3 0,19 19 0,0-5 0</inkml:trace>
  <inkml:trace contextRef="#ctx0" brushRef="#br0" timeOffset="43499">25430 8754 24575,'60'0'0,"0"0"0,-5 0 0,0 0 0,7 0 0,-2 0 0,-10 0 0,-3 0 0,-1 0 0,-3 0 0,17 0 0,-27 0 0,-14 0 0,-13 0 0,-3 0 0</inkml:trace>
  <inkml:trace contextRef="#ctx0" brushRef="#br0" timeOffset="44216">25749 8546 8191,'-3'12'0,"1"32"5063,2 13-5063,0-16 0,0 0 0,0 21 2818,0-15-2818,0-5 1719,0-15-1719,0 5 6784,0-15-6784,0-5 0,0-6 0,0 0 0,0 2 0,0-4 0,0 1 0</inkml:trace>
  <inkml:trace contextRef="#ctx0" brushRef="#br0" timeOffset="45000">26482 8347 24575,'8'61'0,"9"-2"0,-3-19 0,2-1 0,16 16 0,-4 0 0,-4-25 0,-3-3 0,-1 1 0,-2-8 0,-3 2 0,-5-9 0,8 5 0,-10 0 0,11 10 0,-4-4 0,-1 6 0,20 23 0,-7 0 0,-9-23 0,-1 0 0,9 12 0,-8-10 0,-3-10 0,1-1 0,-9-12 0,-2-6 0</inkml:trace>
  <inkml:trace contextRef="#ctx0" brushRef="#br0" timeOffset="45833">26362 9291 8191,'13'-15'0,"28"-30"2531,-17 19 1,1-2-2532,13-11 0,0 1 1409,-15 13 0,0 2-1409,20-21 1719,-26 23-1719,-4 8 6784,-10 7-6784,2 3 0,-2-9 0,4 1 0,3-9 0,1-2 0,-2 8 0,-2 0 0</inkml:trace>
  <inkml:trace contextRef="#ctx0" brushRef="#br0" timeOffset="47950">27219 8457 24575,'0'28'0,"0"4"0,0 7 0,0 2 0,0 6 0,0-3 0,0 2 0,0-9 0,0-3 0,0 24 0,0 4 0,0-31 0,0-15 0,0 9 0,0-12 0,0 7 0,0-5 0,0-3 0,0-3 0,0 0 0,0 0 0,-3 3 0,2 0 0,-1-3 0,2 0 0,0-6 0,0 0 0</inkml:trace>
  <inkml:trace contextRef="#ctx0" brushRef="#br0" timeOffset="49166">26904 8474 8191,'3'-10'0,"20"-17"5063,30-13-5063,-15 14 0,3 1 0,3 4 0,3 4 1409,2 4 0,1 3-1409,-8 3 0,-1 2 859,2 5 1,-2 0-860,-5 0 0,-1 0 6784,26 3-6784,-13 4 0,-19 4 0,-12 6 0,-4-4 0,-6 3 0,-2-6 0,-5 2 0,0 2 0,0 4 0,-3 4 0,-10 6 0,-4-4 0,-12 9 0,-16 5 0,7-6 0,-12 5 0,11-11 0,5-4 0,-13 1 0,11-4 0,-1-1 0,14-2 0,10-7 0,7 0 0,3-1 0,12 2 0,17 10 0,4 0 0,24 14 0,-5 0-861,5 5 861,-22-17 0,0 1 0,-1 0 0,-1-1 0,-1-2 0,2 1 0,19 13 0,2 0 0,-15-13 0,0-1 0,16 12 0,-1-2 0,9-4 0,-22-10 0,-23-13 0,-10-3 0</inkml:trace>
  <inkml:trace contextRef="#ctx0" brushRef="#br0" timeOffset="49883">28389 8225 24575,'-21'0'0,"1"0"0,-21 3 0,-8 25 0,1-3 0,7 16 0,20-4 0,2-4 0,1 10 0,1-1 0,8 1 0,5 0 0,4 0 0,0-1 0,0-4 0,0 22 0,0-12 0,0 9 0,4-20 0,2-8 0,5-11 0,2-2 0,3-6 0,8-7 0,8 0 0,9-3 0,8 0 0,-14 3 0,-9-2 0,-16 2 0</inkml:trace>
  <inkml:trace contextRef="#ctx0" brushRef="#br0" timeOffset="50882">28613 8381 24575,'0'21'0,"0"18"0,0 21-734,0-21 0,0 0 734,0 28 238,-1-19 1,2 1-239,0-10 0,1-1 121,2 12 1,0-1-122,2 12 0,1-22 0,-7-42 748,0-31-748,0-32 0,0 22 0,0-1-249,3 9 0,1 1 249,0-3 0,2 2 0,11-3 0,15-17 0,-12 21 0,13 4 0,-14 20 0,12 8 0,-10 3 498,13 0-498,-14 11 0,16 21 0,-2 19 0,-4 2 0,-3-2 0,-7-5 0,-4-5 0,2 7 0,-4-12 0,-3-12 0,-2-6 0,-6-9 0,0-3 0,-3-3 0</inkml:trace>
  <inkml:trace contextRef="#ctx0" brushRef="#br0" timeOffset="51582">29091 8208 8191,'9'5'0,"16"4"2035,15 16 1,5 4-2036,-9-8 0,1 1 0,-2 3 0,3 3 0,-2 1 0,13 11 0,-3 0 1392,-8 0 1,-2 3-1393,-8-7 0,1 3 0,-6-2 0,-4 9 0,-5 0 0,-2 5 0,-4-1 927,-5-9 1,-2-1-928,-1-4 0,0-1 6344,-3 20-6344,-7-15 1129,2-19-1129,-7-2 50,-5-15 0,10 2 0,-6-6 0</inkml:trace>
  <inkml:trace contextRef="#ctx0" brushRef="#br0" timeOffset="64164">7297 9660 24575,'-36'30'0,"-5"7"0,7 0 0,3-2 0,0 11 0,17-19 0,-8 18 0,11-22 0,-5 23 0,4 4 0,0 2 0,9 4 0,3-4 0,0-5 0,0 10 0,-1-23 0,2 0 0,2 29 0,4-23 0,1 0 0,0-6 0,2-3 0,20 22 0,0-7 0,4-2 0,8-1 0,1-1 0,0 0 0,-7-9 0,-5-5 0,-4-2 0,7-1 0,-3-2 0,2-6 0,-2-1 0,10 3 0,4 1 0,-1 0 0,-8-6 0,-14-6 0,0-1 0,-4-3 0,3-1 0,3-3 0,14-4 0,10-19 0,8-8 0,-26 7 0,-1-2 0,-2 1 0,-1 1 0,22-20 0,-11 7 0,-6-1 0,-13 19 0,0-8 0,-11 16 0,2-2 0,-2-15 0,-4 6 0,1-13 0,-4 4 0,0 8 0,0-8 0,0 7 0,0-2 0,0 8 0,0-13 0,0 10 0,0-20 0,0 7 0,-9-15 0,-5-1 0,-10-11 0,5 23 0,-3-3 0,-6-14 0,-1-2 0,0 5 0,-1-1 0,6 12 0,-1-1 0,2 3 0,-2 0 0,1 3 0,1 3 0,1 4 0,-7-5 0,6 13 0,3 15 0,3 3 0,-7 3 0,-24 0 0,10 0 0,-22 0 0,21 0 0,1 0 0,1 0 0,4 0 0,1 0 0,8 3 0,-1-3 0,11 6 0,-3-2 0,7 2 0,4-2 0,3-2 0</inkml:trace>
  <inkml:trace contextRef="#ctx0" brushRef="#br0" timeOffset="82434">8061 9563 8191,'0'-5'0,"0"-18"5063,0-10-5063,0-5 2818,0 2-2818,0 9 1719,0 0-1719,0 0 6784,0-5-6784,0 11 0,0-10 0,0 13 0,0-4 0,0-6 0,-4-5 0,-2-4 0,-2 2 0,-5 4 0,2 4 0,1 3 0,0 7 0,7 5 0,-3 9 0,3 0 0,-3 3 0,1 0 0,-1 0 0,3 3 0,-3 0 0,3 3 0,-3 3 0,-7 7 0,-2 13 0,-6 3 0,3-2 0,4-7 0,-2-4 0,2-4 0,0 3 0,-1-5 0,11-12 0,-1 1 0,5-11 0,0 3 0,0 0 0,0 0 0,3-3 0,0-1 0,4-3 0,0-1 0,2-5 0,-1 4 0,2-9 0,-1 7 0,5-4 0,-1 1 0,3 1 0,-3 2 0,-1 2 0,0 5 0,-3 4 0,2 3 0,-1 3 0,12 0 0,-3 4 0,8 3 0,-4 8 0,-5 0 0,4 4 0,-8-6 0,4-2 0,-5 2 0,-3-6 0,-1 2 0,3 2 0,-5-6 0,1 6 0,-2-5 0,-3 0 0,0 0 0,0-3 0</inkml:trace>
  <inkml:trace contextRef="#ctx0" brushRef="#br0" timeOffset="106849">25497 8217 24575,'-44'0'0,"5"0"0,-14 0 0,15 0 0,-4 0 0,-23 0 0,16 8 0,14-5 0,1 3 0,-20 26 0,12-7 0,14-4 0,1 0 0,-9 6 0,-5 14 0,3 0 0,2 11 0,21-20 0,1 1 0,3 2 0,2 1 0,3 4 0,3 2 0,1 2 0,1 2 0,1-3 0,4 1 0,10 9 0,7-1 0,3-3 0,8-2 0,-1-11 0,5-1 0,1-1-206,3-1 0,1-1 0,3-1 206,3 0 0,2-2 0,-1-1-720,-7-5 0,-1-1 1,0-1 719,1 0 0,-1-1 0,2-1 0,4-2 0,1-1 0,-2 0 0,11 3 0,0-1 0,-6-3 0,2-1 0,-4-1 0,4-1 0,-1-1 0,10-2 0,0 0 0,-4 2 0,0 0 0,-13-6 0,2-1 0,0 0 0,-2 2 0,0 0 0,0 0 0,22 0 0,-1 0 0,-19 0 0,-1 0 0,4 0 0,13 0 0,4 0 0,-3 1 0,-11 1 0,-3 1 0,4-1 0,-4-2 0,3 0 0,0 0 0,0 1 0,12 4 0,-1 2 0,1-1-384,0-2 0,-1 1 1,3-1 383,-10 0 0,1 1 0,0-1 0,-1-1 0,-5-1 0,0 0 0,-2-1 0,1-1 0,11 0 0,0 0 0,0-1 0,-3 0 0,0-1 0,-1-4 0,0-7 0,-1-4 0,0-4 0,3-3 0,0-4 0,-1-3 0,-12 1 0,0-2 0,0-3 0,-1-1-370,2-4 1,0-3-1,0-1 1,1 1 369,1 0 0,1 0 0,0 0 0,-3 1-632,4-6 0,-2 1 0,0 1 632,-2 5 0,0 1 0,-3 3 0,4-2 0,-3 3 159,-1 1 0,1 2-159,0-2 0,1 1 0,-3 3 0,1 0 0,0 1 0,-2 0 0,-11 6 0,0 1 0,6-3 0,-1 0 227,-3-1 0,-2 1-227,-2 2 0,1-1 0,14-11 0,-3-1 0,-4-9 0,-7 15 0,0-2 684,-12-2 0,-2 0-684,15-28 1374,-15 18 0,-3-4-1374,-5-5 0,-3-2 863,1 0 1,-4 0-864,-13-7 0,-4 1 0,5 12 0,-4 3 343,-9 3 1,-6 1-344,-7-4 0,-5 0 0,-4 1 0,-5 0-323,6 7 0,-3 0 1,-1 1 322,2 2 0,-1 2 0,-2 3 0,-1 3 0,-2 2 0,0 3 0,0 3 0,-1 2 0,1 2-1007,-15 1 0,2 3 1007,2 3 0,1 2 0,12 0 0,1 2 0,1-1 0,1 0-669,-3-1 1,-1 2 668,0 3 0,0 2 0,-3 1 0,0 3 0,-1 4 0,0 2 0,-2 1 0,-4 1 0,3-1 0,-5 1 0,3 0 0,15-5 0,1 0 0,-1 1-769,-15 3 0,-2 1 0,3-1 769,-7 2 0,4-1 0,3 0 0,-3 0-166,2-3 1,-3 1 0,-1 0 165,3 1 0,-1 1 0,-1-1 0,7-5 0,-2 0 0,0 0 0,1 1 0,4 0 0,0 1 0,1-1 0,0-1 0,2-4 0,0 0 0,0-2 0,1 1 0,-16 4 0,1 0 0,2-1 0,5-4 0,2-1 0,0 0 307,0-1 1,1 0 0,1-2-308,7 0 0,1-1 0,-1 0 0,-3 0 0,-1-2 0,2 1 0,-11 1 0,4-2 0,8 0 0,3-1 0,-21-3 0,18-4 969,-15 3-969,6-2 0,6 7 2539,2-7-2539,-5 7 1576,17-3-1576,-4 4 833,18 0-833,3 0 282,2-3-282,1 3 0,-1-3 0,-3 3 0,9 0 0,1 0 0</inkml:trace>
  <inkml:trace contextRef="#ctx0" brushRef="#br0" timeOffset="110731">6727 6562 24575,'-15'0'0,"-5"0"0,3 0 0,-5 0 0,5 0 0,4 0 0,-2 3 0,9-3 0,-3 3 0,3-3 0,0 3 0,-4-3 0,-3 6 0,-1-2 0,-6-1 0,6 3 0,-7-2 0,3 3 0,-14 4 0,7-3 0,-2 2 0,6-3 0,6 3 0,-8 6 0,5 5 0,-9 14 0,4 9 0,-7 16 0,15-21 0,0 1 0,-3 0 0,-1 1 0,1 5 0,0-1 0,-1-4 0,0-1 0,4-4 0,1-2 0,-6 15 0,5-13 0,8-14 0,0-4 0,3 3 0,-2-7 0,5 4 0,-2-1 0,3 7 0,0-1 0,0 5 0,0-2 0,4-3 0,4 7 0,15 13 0,11 8 0,1-3 0,1 0 0,-11-19 0,-4 0 0,13 10 0,-9-4 0,15 3 0,-7-3 0,2-10 0,8-3 0,3-5 0,8-2 0,0 1 0,-10-8 0,-7-1 0,3-7 0,-14 0 0,10 0 0,-18 0 0,3 0 0,-3 0 0,4 0 0,-4 0 0,3 0 0,-3-7 0,4 2 0,0-8 0,11-5 0,-9 1 0,14-9 0,-5 5 0,1 0 0,-6 3 0,1-1 0,23-12 0,-21 9 0,0-1 0,20-13 0,-21 7 0,-8 6 0,-15 6 0,-1-3 0,-6-8 0,0-11 0,-4-11 0,-4 1 0,-10-5 0,-8-5 0,9 27 0,-1-2 0,4 1 0,1 1 0,-15-22 0,13 19 0,0-1 0,-1 1 0,0 0 0,-1-2 0,1 0 0,1 3 0,0 0 0,-5-23 0,2 16 0,-1-10 0,0 9 0,-4-2 0,-4-6 0,-7 0 0,-5 4 0,-5-2 0,-7 8 0,0 2 0,-3 11 0,9 8 0,7 8 0,14 5 0,4 5 0,9-2 0,-4 3 0,8 0 0,-5 0 0,5 0 0,1 0 0,4 0 0</inkml:trace>
  <inkml:trace contextRef="#ctx0" brushRef="#br0" timeOffset="113813">8065 9767 8191,'-16'-3'0,"-15"0"5063,-34 3-5063,28 0 0,-2 0 0,-2 0 0,0 0 1409,1 0 0,0 0-1409,2 0 0,0 0 859,-1 0 1,-2 0-860,-6 0 0,1 0 0,-20 0 0,29 0 0,2 0 0,-4 0 6784,-4 0-6784,-14 7 0,5 5 0,3 4 0,13 2 0,14-4 0,-1 5 0,3 0 0,-3 9 0,7-5 0,-7 23 0,2 9 0,3 3 0,6 3 0,9-27 0,2 0 0,1 0 0,0 0 0,0 10 0,0-1 0,0-4 0,0-3 0,0 24 0,6-7 0,2-13 0,13 3 0,-5-16 0,1 0 0,-3-10 0,-4-3 0,10 9 0,-5-8 0,8 5 0,-9-6 0,4 0 0,-1-4 0,1 4 0,10 3 0,-5-1 0,10 2 0,-10-4 0,8-2 0,-8 3 0,22 4 0,0 1 0,-14-8 0,2 0 0,26 8 0,-27-9 0,-1 1 0,24 4 0,-1 3 0,-6-4 0,-12-7 0,-2-2 0,-13-6 0,-1 0 0,3 0 0,-4 0 0,14 0 0,9-18 0,-5 2 0,10-13 0,-13 5 0,0 2 0,-4-3 0,-2 0 0,-9 6 0,5-5 0,-9 9 0,1-4 0,-6 5 0,-1 1 0,2-10 0,6-7 0,-1-14 0,1-2 0,-2-2 0,-3 13 0,-1-1 0,-4-1 0,1-7 0,-1-6 0,-2 7 0,-2-8 0,-3 15 0,0-10 0,0 9 0,0 3 0,0-3 0,0 10 0,0-4 0,0 3 0,-3-4 0,-13-19 0,-7-11 0,8 31 0,-1 0 0,-14-28 0,-6 6 0,11 16 0,-9-7 0,4 10 0,-2 10 0,-9-2 0,6 8 0,3 7 0,4 4 0,9 2 0,6 4 0,4-2 0,3 3 0,-2 0 0,-6 0 0,6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61C79-156A-F84C-BBB8-73936D3A7DAF}" type="datetimeFigureOut">
              <a:rPr lang="en-GB" smtClean="0"/>
              <a:t>28/06/2023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11D9F-4DFF-C841-8B4B-833128517E3F}" type="slidenum">
              <a:rPr lang="en-GB" smtClean="0"/>
              <a:t>‹#›</a:t>
            </a:fld>
            <a:endParaRPr lang="en-GB"/>
          </a:p>
        </p:txBody>
      </p:sp>
    </p:spTree>
    <p:extLst>
      <p:ext uri="{BB962C8B-B14F-4D97-AF65-F5344CB8AC3E}">
        <p14:creationId xmlns:p14="http://schemas.microsoft.com/office/powerpoint/2010/main" val="255539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5</a:t>
            </a:fld>
            <a:endParaRPr lang="en-US"/>
          </a:p>
        </p:txBody>
      </p:sp>
    </p:spTree>
    <p:extLst>
      <p:ext uri="{BB962C8B-B14F-4D97-AF65-F5344CB8AC3E}">
        <p14:creationId xmlns:p14="http://schemas.microsoft.com/office/powerpoint/2010/main" val="269245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interpret regularization as a soft model pruning. Instead of </a:t>
            </a:r>
            <a:r>
              <a:rPr lang="en-US" dirty="0" err="1"/>
              <a:t>chosing</a:t>
            </a:r>
            <a:r>
              <a:rPr lang="en-US" dirty="0"/>
              <a:t> between a discrete set of different models, e.g., sets of polynomials with different maximum degree, regularization smoothly varies the pruned hypothesis space as lambda is varied. </a:t>
            </a:r>
          </a:p>
        </p:txBody>
      </p:sp>
      <p:sp>
        <p:nvSpPr>
          <p:cNvPr id="4" name="Slide Number Placeholder 3"/>
          <p:cNvSpPr>
            <a:spLocks noGrp="1"/>
          </p:cNvSpPr>
          <p:nvPr>
            <p:ph type="sldNum" sz="quarter" idx="5"/>
          </p:nvPr>
        </p:nvSpPr>
        <p:spPr/>
        <p:txBody>
          <a:bodyPr/>
          <a:lstStyle/>
          <a:p>
            <a:fld id="{19A38D75-0206-7D4B-8B77-92E1A2CE2F43}" type="slidenum">
              <a:rPr lang="en-US" smtClean="0"/>
              <a:t>34</a:t>
            </a:fld>
            <a:endParaRPr lang="en-US"/>
          </a:p>
        </p:txBody>
      </p:sp>
    </p:spTree>
    <p:extLst>
      <p:ext uri="{BB962C8B-B14F-4D97-AF65-F5344CB8AC3E}">
        <p14:creationId xmlns:p14="http://schemas.microsoft.com/office/powerpoint/2010/main" val="3944985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A38D75-0206-7D4B-8B77-92E1A2CE2F43}" type="slidenum">
              <a:rPr lang="en-US" smtClean="0"/>
              <a:t>35</a:t>
            </a:fld>
            <a:endParaRPr lang="en-US"/>
          </a:p>
        </p:txBody>
      </p:sp>
    </p:spTree>
    <p:extLst>
      <p:ext uri="{BB962C8B-B14F-4D97-AF65-F5344CB8AC3E}">
        <p14:creationId xmlns:p14="http://schemas.microsoft.com/office/powerpoint/2010/main" val="3260646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use a larger number of perturbed copies for each datapoint in the original training set, we obtain an average loss which consists of the original training error and </a:t>
            </a:r>
          </a:p>
          <a:p>
            <a:r>
              <a:rPr lang="en-US" dirty="0"/>
              <a:t>another </a:t>
            </a:r>
            <a:r>
              <a:rPr lang="en-US" dirty="0" err="1"/>
              <a:t>comoennts</a:t>
            </a:r>
            <a:r>
              <a:rPr lang="en-US" dirty="0"/>
              <a:t> due to the perturbed datapoints. This </a:t>
            </a:r>
            <a:r>
              <a:rPr lang="en-US" dirty="0" err="1"/>
              <a:t>additoinal</a:t>
            </a:r>
            <a:r>
              <a:rPr lang="en-US" dirty="0"/>
              <a:t> component is approximately equal to the </a:t>
            </a:r>
            <a:r>
              <a:rPr lang="en-US" dirty="0" err="1"/>
              <a:t>reguarlization</a:t>
            </a:r>
            <a:r>
              <a:rPr lang="en-US" dirty="0"/>
              <a:t> term used in regularized ERM. </a:t>
            </a:r>
          </a:p>
        </p:txBody>
      </p:sp>
      <p:sp>
        <p:nvSpPr>
          <p:cNvPr id="4" name="Slide Number Placeholder 3"/>
          <p:cNvSpPr>
            <a:spLocks noGrp="1"/>
          </p:cNvSpPr>
          <p:nvPr>
            <p:ph type="sldNum" sz="quarter" idx="5"/>
          </p:nvPr>
        </p:nvSpPr>
        <p:spPr/>
        <p:txBody>
          <a:bodyPr/>
          <a:lstStyle/>
          <a:p>
            <a:fld id="{19A38D75-0206-7D4B-8B77-92E1A2CE2F43}" type="slidenum">
              <a:rPr lang="en-US" smtClean="0"/>
              <a:t>37</a:t>
            </a:fld>
            <a:endParaRPr lang="en-US"/>
          </a:p>
        </p:txBody>
      </p:sp>
    </p:spTree>
    <p:extLst>
      <p:ext uri="{BB962C8B-B14F-4D97-AF65-F5344CB8AC3E}">
        <p14:creationId xmlns:p14="http://schemas.microsoft.com/office/powerpoint/2010/main" val="327191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9</a:t>
            </a:fld>
            <a:endParaRPr lang="en-US"/>
          </a:p>
        </p:txBody>
      </p:sp>
    </p:spTree>
    <p:extLst>
      <p:ext uri="{BB962C8B-B14F-4D97-AF65-F5344CB8AC3E}">
        <p14:creationId xmlns:p14="http://schemas.microsoft.com/office/powerpoint/2010/main" val="168260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 size m is the nr. of different datapoints in the training set. Is counting the raw data points always a good </a:t>
            </a:r>
            <a:r>
              <a:rPr lang="en-US" dirty="0" err="1"/>
              <a:t>mesure</a:t>
            </a:r>
            <a:r>
              <a:rPr lang="en-US" dirty="0"/>
              <a:t> for data size ? We could could clone </a:t>
            </a:r>
          </a:p>
          <a:p>
            <a:r>
              <a:rPr lang="en-US" dirty="0"/>
              <a:t>data points for any number of copies … (for correlated time-series, the </a:t>
            </a:r>
            <a:r>
              <a:rPr lang="en-US" dirty="0" err="1"/>
              <a:t>numer</a:t>
            </a:r>
            <a:r>
              <a:rPr lang="en-US" dirty="0"/>
              <a:t> of samples is not a good </a:t>
            </a:r>
            <a:r>
              <a:rPr lang="en-US" dirty="0" err="1"/>
              <a:t>mesure</a:t>
            </a:r>
            <a:r>
              <a:rPr lang="en-US" dirty="0"/>
              <a:t> too 1) </a:t>
            </a:r>
          </a:p>
        </p:txBody>
      </p:sp>
      <p:sp>
        <p:nvSpPr>
          <p:cNvPr id="4" name="Slide Number Placeholder 3"/>
          <p:cNvSpPr>
            <a:spLocks noGrp="1"/>
          </p:cNvSpPr>
          <p:nvPr>
            <p:ph type="sldNum" sz="quarter" idx="5"/>
          </p:nvPr>
        </p:nvSpPr>
        <p:spPr/>
        <p:txBody>
          <a:bodyPr/>
          <a:lstStyle/>
          <a:p>
            <a:fld id="{19A38D75-0206-7D4B-8B77-92E1A2CE2F43}" type="slidenum">
              <a:rPr lang="en-US" smtClean="0"/>
              <a:t>10</a:t>
            </a:fld>
            <a:endParaRPr lang="en-US"/>
          </a:p>
        </p:txBody>
      </p:sp>
    </p:spTree>
    <p:extLst>
      <p:ext uri="{BB962C8B-B14F-4D97-AF65-F5344CB8AC3E}">
        <p14:creationId xmlns:p14="http://schemas.microsoft.com/office/powerpoint/2010/main" val="262115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 size m is the nr. of different datapoints in the training set. Is counting the raw data points always a good </a:t>
            </a:r>
            <a:r>
              <a:rPr lang="en-US" dirty="0" err="1"/>
              <a:t>mesure</a:t>
            </a:r>
            <a:r>
              <a:rPr lang="en-US" dirty="0"/>
              <a:t> for data size ? We could could clone </a:t>
            </a:r>
          </a:p>
          <a:p>
            <a:r>
              <a:rPr lang="en-US" dirty="0"/>
              <a:t>data points for any number of copies … (for correlated time-series, the </a:t>
            </a:r>
            <a:r>
              <a:rPr lang="en-US" dirty="0" err="1"/>
              <a:t>numer</a:t>
            </a:r>
            <a:r>
              <a:rPr lang="en-US" dirty="0"/>
              <a:t> of samples is not a good </a:t>
            </a:r>
            <a:r>
              <a:rPr lang="en-US" dirty="0" err="1"/>
              <a:t>mesure</a:t>
            </a:r>
            <a:r>
              <a:rPr lang="en-US" dirty="0"/>
              <a:t> too 1) </a:t>
            </a:r>
          </a:p>
        </p:txBody>
      </p:sp>
      <p:sp>
        <p:nvSpPr>
          <p:cNvPr id="4" name="Slide Number Placeholder 3"/>
          <p:cNvSpPr>
            <a:spLocks noGrp="1"/>
          </p:cNvSpPr>
          <p:nvPr>
            <p:ph type="sldNum" sz="quarter" idx="5"/>
          </p:nvPr>
        </p:nvSpPr>
        <p:spPr/>
        <p:txBody>
          <a:bodyPr/>
          <a:lstStyle/>
          <a:p>
            <a:fld id="{19A38D75-0206-7D4B-8B77-92E1A2CE2F43}" type="slidenum">
              <a:rPr lang="en-US" smtClean="0"/>
              <a:t>11</a:t>
            </a:fld>
            <a:endParaRPr lang="en-US"/>
          </a:p>
        </p:txBody>
      </p:sp>
    </p:spTree>
    <p:extLst>
      <p:ext uri="{BB962C8B-B14F-4D97-AF65-F5344CB8AC3E}">
        <p14:creationId xmlns:p14="http://schemas.microsoft.com/office/powerpoint/2010/main" val="425084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12</a:t>
            </a:fld>
            <a:endParaRPr lang="en-US"/>
          </a:p>
        </p:txBody>
      </p:sp>
    </p:spTree>
    <p:extLst>
      <p:ext uri="{BB962C8B-B14F-4D97-AF65-F5344CB8AC3E}">
        <p14:creationId xmlns:p14="http://schemas.microsoft.com/office/powerpoint/2010/main" val="265965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15</a:t>
            </a:fld>
            <a:endParaRPr lang="en-US"/>
          </a:p>
        </p:txBody>
      </p:sp>
    </p:spTree>
    <p:extLst>
      <p:ext uri="{BB962C8B-B14F-4D97-AF65-F5344CB8AC3E}">
        <p14:creationId xmlns:p14="http://schemas.microsoft.com/office/powerpoint/2010/main" val="241646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B8590F-7112-9F46-BE42-8ECB2BD7B1AC}" type="slidenum">
              <a:rPr lang="en-US" smtClean="0"/>
              <a:t>16</a:t>
            </a:fld>
            <a:endParaRPr lang="en-US"/>
          </a:p>
        </p:txBody>
      </p:sp>
    </p:spTree>
    <p:extLst>
      <p:ext uri="{BB962C8B-B14F-4D97-AF65-F5344CB8AC3E}">
        <p14:creationId xmlns:p14="http://schemas.microsoft.com/office/powerpoint/2010/main" val="171713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first option to </a:t>
            </a:r>
            <a:r>
              <a:rPr lang="en-US" dirty="0" err="1"/>
              <a:t>ajdust</a:t>
            </a:r>
            <a:r>
              <a:rPr lang="en-US" dirty="0"/>
              <a:t> the ratio d/m. We could collect more data points for training set. </a:t>
            </a:r>
            <a:r>
              <a:rPr lang="en-US" dirty="0" err="1"/>
              <a:t>Wha</a:t>
            </a:r>
            <a:r>
              <a:rPr lang="en-US" dirty="0"/>
              <a:t> </a:t>
            </a:r>
            <a:r>
              <a:rPr lang="en-US" dirty="0" err="1"/>
              <a:t>tcould</a:t>
            </a:r>
            <a:r>
              <a:rPr lang="en-US" dirty="0"/>
              <a:t> be the problem here ? Note that we must know the labels of datapoints in the </a:t>
            </a:r>
            <a:r>
              <a:rPr lang="en-US" dirty="0" err="1"/>
              <a:t>trainig</a:t>
            </a:r>
            <a:r>
              <a:rPr lang="en-US" dirty="0"/>
              <a:t> </a:t>
            </a:r>
            <a:r>
              <a:rPr lang="en-US" dirty="0" err="1"/>
              <a:t>set.However</a:t>
            </a:r>
            <a:r>
              <a:rPr lang="en-US" dirty="0"/>
              <a:t>, we can use some domain knowledge do generate new datapoints synthetically(simulate it). </a:t>
            </a:r>
          </a:p>
        </p:txBody>
      </p:sp>
      <p:sp>
        <p:nvSpPr>
          <p:cNvPr id="4" name="Slide Number Placeholder 3"/>
          <p:cNvSpPr>
            <a:spLocks noGrp="1"/>
          </p:cNvSpPr>
          <p:nvPr>
            <p:ph type="sldNum" sz="quarter" idx="5"/>
          </p:nvPr>
        </p:nvSpPr>
        <p:spPr/>
        <p:txBody>
          <a:bodyPr/>
          <a:lstStyle/>
          <a:p>
            <a:fld id="{19A38D75-0206-7D4B-8B77-92E1A2CE2F43}" type="slidenum">
              <a:rPr lang="en-US" smtClean="0"/>
              <a:t>20</a:t>
            </a:fld>
            <a:endParaRPr lang="en-US"/>
          </a:p>
        </p:txBody>
      </p:sp>
    </p:spTree>
    <p:extLst>
      <p:ext uri="{BB962C8B-B14F-4D97-AF65-F5344CB8AC3E}">
        <p14:creationId xmlns:p14="http://schemas.microsoft.com/office/powerpoint/2010/main" val="164782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larger the regularization parameter lambda, the smaller the pruned model H^{(lambda)}</a:t>
            </a:r>
          </a:p>
        </p:txBody>
      </p:sp>
      <p:sp>
        <p:nvSpPr>
          <p:cNvPr id="4" name="Slide Number Placeholder 3"/>
          <p:cNvSpPr>
            <a:spLocks noGrp="1"/>
          </p:cNvSpPr>
          <p:nvPr>
            <p:ph type="sldNum" sz="quarter" idx="5"/>
          </p:nvPr>
        </p:nvSpPr>
        <p:spPr/>
        <p:txBody>
          <a:bodyPr/>
          <a:lstStyle/>
          <a:p>
            <a:fld id="{19A38D75-0206-7D4B-8B77-92E1A2CE2F43}" type="slidenum">
              <a:rPr lang="en-US" smtClean="0"/>
              <a:t>33</a:t>
            </a:fld>
            <a:endParaRPr lang="en-US"/>
          </a:p>
        </p:txBody>
      </p:sp>
    </p:spTree>
    <p:extLst>
      <p:ext uri="{BB962C8B-B14F-4D97-AF65-F5344CB8AC3E}">
        <p14:creationId xmlns:p14="http://schemas.microsoft.com/office/powerpoint/2010/main" val="324789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FA68-C97E-ED44-9138-9E113B03F5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021EB7D-5C70-8847-8705-FE99BAF90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47EEE53-CC6E-3847-AB35-F428CB72B4F9}"/>
              </a:ext>
            </a:extLst>
          </p:cNvPr>
          <p:cNvSpPr>
            <a:spLocks noGrp="1"/>
          </p:cNvSpPr>
          <p:nvPr>
            <p:ph type="dt" sz="half" idx="10"/>
          </p:nvPr>
        </p:nvSpPr>
        <p:spPr/>
        <p:txBody>
          <a:bodyPr/>
          <a:lstStyle/>
          <a:p>
            <a:fld id="{D51D9F6D-BF52-DA45-8580-EFD28E24E0A7}" type="datetime1">
              <a:rPr lang="en-US" smtClean="0"/>
              <a:t>6/28/23</a:t>
            </a:fld>
            <a:endParaRPr lang="en-US"/>
          </a:p>
        </p:txBody>
      </p:sp>
      <p:sp>
        <p:nvSpPr>
          <p:cNvPr id="5" name="Footer Placeholder 4">
            <a:extLst>
              <a:ext uri="{FF2B5EF4-FFF2-40B4-BE49-F238E27FC236}">
                <a16:creationId xmlns:a16="http://schemas.microsoft.com/office/drawing/2014/main" id="{57E567BA-E9B5-7646-BCC2-3A8FA80DA563}"/>
              </a:ext>
            </a:extLst>
          </p:cNvPr>
          <p:cNvSpPr>
            <a:spLocks noGrp="1"/>
          </p:cNvSpPr>
          <p:nvPr>
            <p:ph type="ftr" sz="quarter" idx="11"/>
          </p:nvPr>
        </p:nvSpPr>
        <p:spPr/>
        <p:txBody>
          <a:bodyPr/>
          <a:lstStyle/>
          <a:p>
            <a:r>
              <a:rPr lang="en-US"/>
              <a:t>A. Jung - Regularization</a:t>
            </a:r>
          </a:p>
        </p:txBody>
      </p:sp>
      <p:sp>
        <p:nvSpPr>
          <p:cNvPr id="6" name="Slide Number Placeholder 5">
            <a:extLst>
              <a:ext uri="{FF2B5EF4-FFF2-40B4-BE49-F238E27FC236}">
                <a16:creationId xmlns:a16="http://schemas.microsoft.com/office/drawing/2014/main" id="{078CFB55-0131-BD4A-8FFA-55707787B6C9}"/>
              </a:ext>
            </a:extLst>
          </p:cNvPr>
          <p:cNvSpPr>
            <a:spLocks noGrp="1"/>
          </p:cNvSpPr>
          <p:nvPr>
            <p:ph type="sldNum" sz="quarter" idx="12"/>
          </p:nvPr>
        </p:nvSpPr>
        <p:spPr/>
        <p:txBody>
          <a:bodyPr/>
          <a:lstStyle/>
          <a:p>
            <a:fld id="{3FF2AABE-FC01-8D4F-B5BD-1FB1C036FF5C}" type="slidenum">
              <a:rPr lang="en-US" smtClean="0"/>
              <a:t>‹#›</a:t>
            </a:fld>
            <a:endParaRPr lang="en-US"/>
          </a:p>
        </p:txBody>
      </p:sp>
    </p:spTree>
    <p:extLst>
      <p:ext uri="{BB962C8B-B14F-4D97-AF65-F5344CB8AC3E}">
        <p14:creationId xmlns:p14="http://schemas.microsoft.com/office/powerpoint/2010/main" val="79591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77DE-87D9-8047-B6B1-B86CECF766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6883D2-1E8A-E740-9819-07FDE3C43D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7AC75F-A7E5-874A-A9E2-278A50702A98}"/>
              </a:ext>
            </a:extLst>
          </p:cNvPr>
          <p:cNvSpPr>
            <a:spLocks noGrp="1"/>
          </p:cNvSpPr>
          <p:nvPr>
            <p:ph type="dt" sz="half" idx="10"/>
          </p:nvPr>
        </p:nvSpPr>
        <p:spPr/>
        <p:txBody>
          <a:bodyPr/>
          <a:lstStyle>
            <a:lvl1pPr>
              <a:defRPr sz="2000"/>
            </a:lvl1pPr>
          </a:lstStyle>
          <a:p>
            <a:fld id="{DC89A59F-8315-D145-8601-699A4E060274}" type="datetime1">
              <a:rPr lang="en-US" smtClean="0"/>
              <a:t>6/28/23</a:t>
            </a:fld>
            <a:endParaRPr lang="en-US" dirty="0"/>
          </a:p>
        </p:txBody>
      </p:sp>
      <p:sp>
        <p:nvSpPr>
          <p:cNvPr id="5" name="Footer Placeholder 4">
            <a:extLst>
              <a:ext uri="{FF2B5EF4-FFF2-40B4-BE49-F238E27FC236}">
                <a16:creationId xmlns:a16="http://schemas.microsoft.com/office/drawing/2014/main" id="{A960A65F-1AAC-994C-9D7A-43CB9F4108C6}"/>
              </a:ext>
            </a:extLst>
          </p:cNvPr>
          <p:cNvSpPr>
            <a:spLocks noGrp="1"/>
          </p:cNvSpPr>
          <p:nvPr>
            <p:ph type="ftr" sz="quarter" idx="11"/>
          </p:nvPr>
        </p:nvSpPr>
        <p:spPr/>
        <p:txBody>
          <a:bodyPr/>
          <a:lstStyle>
            <a:lvl1pPr>
              <a:defRPr sz="1800"/>
            </a:lvl1pPr>
          </a:lstStyle>
          <a:p>
            <a:r>
              <a:rPr lang="en-US"/>
              <a:t>A. Jung - Regularization</a:t>
            </a:r>
            <a:endParaRPr lang="en-US" dirty="0"/>
          </a:p>
        </p:txBody>
      </p:sp>
      <p:sp>
        <p:nvSpPr>
          <p:cNvPr id="6" name="Slide Number Placeholder 5">
            <a:extLst>
              <a:ext uri="{FF2B5EF4-FFF2-40B4-BE49-F238E27FC236}">
                <a16:creationId xmlns:a16="http://schemas.microsoft.com/office/drawing/2014/main" id="{719CD2BB-940F-E947-9630-521715961E1B}"/>
              </a:ext>
            </a:extLst>
          </p:cNvPr>
          <p:cNvSpPr>
            <a:spLocks noGrp="1"/>
          </p:cNvSpPr>
          <p:nvPr>
            <p:ph type="sldNum" sz="quarter" idx="12"/>
          </p:nvPr>
        </p:nvSpPr>
        <p:spPr/>
        <p:txBody>
          <a:bodyPr/>
          <a:lstStyle>
            <a:lvl1pPr>
              <a:defRPr sz="2000"/>
            </a:lvl1pPr>
          </a:lstStyle>
          <a:p>
            <a:fld id="{3FF2AABE-FC01-8D4F-B5BD-1FB1C036FF5C}" type="slidenum">
              <a:rPr lang="en-US" smtClean="0"/>
              <a:pPr/>
              <a:t>‹#›</a:t>
            </a:fld>
            <a:endParaRPr lang="en-US" dirty="0"/>
          </a:p>
        </p:txBody>
      </p:sp>
    </p:spTree>
    <p:extLst>
      <p:ext uri="{BB962C8B-B14F-4D97-AF65-F5344CB8AC3E}">
        <p14:creationId xmlns:p14="http://schemas.microsoft.com/office/powerpoint/2010/main" val="4284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33F-EFDF-784B-8035-E7F12FDDD5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C50E1CA-75D8-4546-A11F-3F5D0A775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EB9E328-F810-7C43-9A04-78DF077753DA}"/>
              </a:ext>
            </a:extLst>
          </p:cNvPr>
          <p:cNvSpPr>
            <a:spLocks noGrp="1"/>
          </p:cNvSpPr>
          <p:nvPr>
            <p:ph type="dt" sz="half" idx="10"/>
          </p:nvPr>
        </p:nvSpPr>
        <p:spPr/>
        <p:txBody>
          <a:bodyPr/>
          <a:lstStyle/>
          <a:p>
            <a:fld id="{B33DF21B-08FC-BD4C-87AC-71B6317077DC}" type="datetime1">
              <a:rPr lang="en-US" smtClean="0"/>
              <a:t>6/28/23</a:t>
            </a:fld>
            <a:endParaRPr lang="en-US"/>
          </a:p>
        </p:txBody>
      </p:sp>
      <p:sp>
        <p:nvSpPr>
          <p:cNvPr id="5" name="Footer Placeholder 4">
            <a:extLst>
              <a:ext uri="{FF2B5EF4-FFF2-40B4-BE49-F238E27FC236}">
                <a16:creationId xmlns:a16="http://schemas.microsoft.com/office/drawing/2014/main" id="{58ADDCA1-1A90-B643-875A-8196B563EF09}"/>
              </a:ext>
            </a:extLst>
          </p:cNvPr>
          <p:cNvSpPr>
            <a:spLocks noGrp="1"/>
          </p:cNvSpPr>
          <p:nvPr>
            <p:ph type="ftr" sz="quarter" idx="11"/>
          </p:nvPr>
        </p:nvSpPr>
        <p:spPr/>
        <p:txBody>
          <a:bodyPr/>
          <a:lstStyle/>
          <a:p>
            <a:r>
              <a:rPr lang="en-US"/>
              <a:t>A. Jung - Regularization</a:t>
            </a:r>
          </a:p>
        </p:txBody>
      </p:sp>
      <p:sp>
        <p:nvSpPr>
          <p:cNvPr id="6" name="Slide Number Placeholder 5">
            <a:extLst>
              <a:ext uri="{FF2B5EF4-FFF2-40B4-BE49-F238E27FC236}">
                <a16:creationId xmlns:a16="http://schemas.microsoft.com/office/drawing/2014/main" id="{61F35C3E-C27D-CC48-9448-223ADC3D5AA6}"/>
              </a:ext>
            </a:extLst>
          </p:cNvPr>
          <p:cNvSpPr>
            <a:spLocks noGrp="1"/>
          </p:cNvSpPr>
          <p:nvPr>
            <p:ph type="sldNum" sz="quarter" idx="12"/>
          </p:nvPr>
        </p:nvSpPr>
        <p:spPr/>
        <p:txBody>
          <a:bodyPr/>
          <a:lstStyle/>
          <a:p>
            <a:fld id="{3FF2AABE-FC01-8D4F-B5BD-1FB1C036FF5C}" type="slidenum">
              <a:rPr lang="en-US" smtClean="0"/>
              <a:t>‹#›</a:t>
            </a:fld>
            <a:endParaRPr lang="en-US"/>
          </a:p>
        </p:txBody>
      </p:sp>
    </p:spTree>
    <p:extLst>
      <p:ext uri="{BB962C8B-B14F-4D97-AF65-F5344CB8AC3E}">
        <p14:creationId xmlns:p14="http://schemas.microsoft.com/office/powerpoint/2010/main" val="2123260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34E3D-6BB4-644C-AB88-9AD89E294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7FB888-DDC8-FC46-BC10-B74D87B91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41A1A8-7CB0-DF45-83AA-58650F970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000">
                <a:solidFill>
                  <a:schemeClr val="tx1">
                    <a:tint val="75000"/>
                  </a:schemeClr>
                </a:solidFill>
              </a:defRPr>
            </a:lvl1pPr>
          </a:lstStyle>
          <a:p>
            <a:fld id="{922D278D-1AB9-BA4E-B8ED-DF04EEA58DB9}" type="datetime1">
              <a:rPr lang="en-US" smtClean="0"/>
              <a:t>6/28/23</a:t>
            </a:fld>
            <a:endParaRPr lang="en-US" dirty="0"/>
          </a:p>
        </p:txBody>
      </p:sp>
      <p:sp>
        <p:nvSpPr>
          <p:cNvPr id="5" name="Footer Placeholder 4">
            <a:extLst>
              <a:ext uri="{FF2B5EF4-FFF2-40B4-BE49-F238E27FC236}">
                <a16:creationId xmlns:a16="http://schemas.microsoft.com/office/drawing/2014/main" id="{B812E79F-EE55-0B45-903F-7ADE711AE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defRPr>
            </a:lvl1pPr>
          </a:lstStyle>
          <a:p>
            <a:r>
              <a:rPr lang="en-US"/>
              <a:t>A. Jung - Regularization</a:t>
            </a:r>
            <a:endParaRPr lang="en-US" dirty="0"/>
          </a:p>
        </p:txBody>
      </p:sp>
      <p:sp>
        <p:nvSpPr>
          <p:cNvPr id="6" name="Slide Number Placeholder 5">
            <a:extLst>
              <a:ext uri="{FF2B5EF4-FFF2-40B4-BE49-F238E27FC236}">
                <a16:creationId xmlns:a16="http://schemas.microsoft.com/office/drawing/2014/main" id="{090EA8C5-8C78-4740-A0AD-1B158A485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3FF2AABE-FC01-8D4F-B5BD-1FB1C036FF5C}" type="slidenum">
              <a:rPr lang="en-US" smtClean="0"/>
              <a:pPr/>
              <a:t>‹#›</a:t>
            </a:fld>
            <a:endParaRPr lang="en-US" dirty="0"/>
          </a:p>
        </p:txBody>
      </p:sp>
    </p:spTree>
    <p:extLst>
      <p:ext uri="{BB962C8B-B14F-4D97-AF65-F5344CB8AC3E}">
        <p14:creationId xmlns:p14="http://schemas.microsoft.com/office/powerpoint/2010/main" val="2290201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10.png"/><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3.xml"/></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0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31.png"/><Relationship Id="rId3" Type="http://schemas.openxmlformats.org/officeDocument/2006/relationships/image" Target="../media/image15.jpeg"/><Relationship Id="rId7" Type="http://schemas.openxmlformats.org/officeDocument/2006/relationships/image" Target="../media/image2210.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90.png"/><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3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5.jpeg"/><Relationship Id="rId7" Type="http://schemas.openxmlformats.org/officeDocument/2006/relationships/image" Target="../media/image20.jpeg"/><Relationship Id="rId2" Type="http://schemas.openxmlformats.org/officeDocument/2006/relationships/image" Target="../media/image271.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8.png"/><Relationship Id="rId4" Type="http://schemas.openxmlformats.org/officeDocument/2006/relationships/image" Target="../media/image16.jpeg"/></Relationships>
</file>

<file path=ppt/slides/_rels/slide4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0.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70.png"/><Relationship Id="rId4" Type="http://schemas.openxmlformats.org/officeDocument/2006/relationships/image" Target="../media/image200.png"/></Relationships>
</file>

<file path=ppt/slides/_rels/slide5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70.png"/><Relationship Id="rId4" Type="http://schemas.openxmlformats.org/officeDocument/2006/relationships/image" Target="../media/image2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BE8E-07DF-4C44-90E9-706A5027CD62}"/>
              </a:ext>
            </a:extLst>
          </p:cNvPr>
          <p:cNvSpPr>
            <a:spLocks noGrp="1"/>
          </p:cNvSpPr>
          <p:nvPr>
            <p:ph type="ctrTitle"/>
          </p:nvPr>
        </p:nvSpPr>
        <p:spPr>
          <a:xfrm>
            <a:off x="-49058" y="32580"/>
            <a:ext cx="9455005" cy="2024632"/>
          </a:xfrm>
        </p:spPr>
        <p:txBody>
          <a:bodyPr>
            <a:noAutofit/>
          </a:bodyPr>
          <a:lstStyle/>
          <a:p>
            <a:r>
              <a:rPr lang="en-AT" sz="9600" dirty="0">
                <a:latin typeface="+mn-lt"/>
                <a:cs typeface="+mn-cs"/>
              </a:rPr>
              <a:t>Regularization</a:t>
            </a:r>
          </a:p>
        </p:txBody>
      </p:sp>
      <p:sp>
        <p:nvSpPr>
          <p:cNvPr id="3" name="Subtitle 2">
            <a:extLst>
              <a:ext uri="{FF2B5EF4-FFF2-40B4-BE49-F238E27FC236}">
                <a16:creationId xmlns:a16="http://schemas.microsoft.com/office/drawing/2014/main" id="{53FFA6F5-F8CD-B746-86C7-8DC0A0C0C3FE}"/>
              </a:ext>
            </a:extLst>
          </p:cNvPr>
          <p:cNvSpPr>
            <a:spLocks noGrp="1"/>
          </p:cNvSpPr>
          <p:nvPr>
            <p:ph type="subTitle" idx="1"/>
          </p:nvPr>
        </p:nvSpPr>
        <p:spPr>
          <a:xfrm>
            <a:off x="521415" y="4487585"/>
            <a:ext cx="4928593" cy="998816"/>
          </a:xfrm>
        </p:spPr>
        <p:txBody>
          <a:bodyPr>
            <a:normAutofit/>
          </a:bodyPr>
          <a:lstStyle/>
          <a:p>
            <a:pPr algn="l"/>
            <a:r>
              <a:rPr lang="en-AT" sz="6000" dirty="0">
                <a:ea typeface="+mj-ea"/>
              </a:rPr>
              <a:t>Alexander</a:t>
            </a:r>
            <a:r>
              <a:rPr lang="en-AT" sz="6000" dirty="0">
                <a:cs typeface="Vani" panose="020B0604020202020204" pitchFamily="34" charset="0"/>
              </a:rPr>
              <a:t> </a:t>
            </a:r>
            <a:r>
              <a:rPr lang="en-AT" sz="6000" dirty="0">
                <a:ea typeface="+mj-ea"/>
              </a:rPr>
              <a:t>Jung</a:t>
            </a:r>
          </a:p>
        </p:txBody>
      </p:sp>
      <p:sp>
        <p:nvSpPr>
          <p:cNvPr id="4" name="Footer Placeholder 3">
            <a:extLst>
              <a:ext uri="{FF2B5EF4-FFF2-40B4-BE49-F238E27FC236}">
                <a16:creationId xmlns:a16="http://schemas.microsoft.com/office/drawing/2014/main" id="{578F52DC-A5F3-0F4E-BB2B-351648A51116}"/>
              </a:ext>
            </a:extLst>
          </p:cNvPr>
          <p:cNvSpPr>
            <a:spLocks noGrp="1"/>
          </p:cNvSpPr>
          <p:nvPr>
            <p:ph type="ftr" sz="quarter" idx="11"/>
          </p:nvPr>
        </p:nvSpPr>
        <p:spPr>
          <a:xfrm>
            <a:off x="3159273" y="6356350"/>
            <a:ext cx="5705901" cy="365125"/>
          </a:xfrm>
        </p:spPr>
        <p:txBody>
          <a:bodyPr/>
          <a:lstStyle/>
          <a:p>
            <a:r>
              <a:rPr lang="en-GB" sz="2400"/>
              <a:t>A. Jung - Regularization</a:t>
            </a:r>
            <a:endParaRPr lang="en-AT" sz="2400" dirty="0"/>
          </a:p>
        </p:txBody>
      </p:sp>
      <p:sp>
        <p:nvSpPr>
          <p:cNvPr id="6" name="Slide Number Placeholder 5">
            <a:extLst>
              <a:ext uri="{FF2B5EF4-FFF2-40B4-BE49-F238E27FC236}">
                <a16:creationId xmlns:a16="http://schemas.microsoft.com/office/drawing/2014/main" id="{9611075C-F3A9-4F4D-B198-43D66BE10C87}"/>
              </a:ext>
            </a:extLst>
          </p:cNvPr>
          <p:cNvSpPr>
            <a:spLocks noGrp="1"/>
          </p:cNvSpPr>
          <p:nvPr>
            <p:ph type="sldNum" sz="quarter" idx="12"/>
          </p:nvPr>
        </p:nvSpPr>
        <p:spPr/>
        <p:txBody>
          <a:bodyPr/>
          <a:lstStyle/>
          <a:p>
            <a:fld id="{AC1633F7-ACB1-754E-B76E-ED72C708EAF6}" type="slidenum">
              <a:rPr lang="en-AT" sz="2400" smtClean="0"/>
              <a:pPr/>
              <a:t>1</a:t>
            </a:fld>
            <a:endParaRPr lang="en-AT" sz="2400" dirty="0"/>
          </a:p>
        </p:txBody>
      </p:sp>
      <p:sp>
        <p:nvSpPr>
          <p:cNvPr id="5" name="Date Placeholder 4">
            <a:extLst>
              <a:ext uri="{FF2B5EF4-FFF2-40B4-BE49-F238E27FC236}">
                <a16:creationId xmlns:a16="http://schemas.microsoft.com/office/drawing/2014/main" id="{58C6154F-E74C-A3D7-EE4A-03CCE17BC48B}"/>
              </a:ext>
            </a:extLst>
          </p:cNvPr>
          <p:cNvSpPr>
            <a:spLocks noGrp="1"/>
          </p:cNvSpPr>
          <p:nvPr>
            <p:ph type="dt" sz="half" idx="10"/>
          </p:nvPr>
        </p:nvSpPr>
        <p:spPr/>
        <p:txBody>
          <a:bodyPr/>
          <a:lstStyle/>
          <a:p>
            <a:fld id="{B49E5CBB-636D-B74C-9484-78E0E1010009}" type="datetime1">
              <a:rPr lang="en-US" smtClean="0"/>
              <a:t>6/28/23</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47375E8B-0E5F-DC61-B314-8A486263082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48265"/>
          <a:stretch/>
        </p:blipFill>
        <p:spPr>
          <a:xfrm>
            <a:off x="6864091" y="2023086"/>
            <a:ext cx="5327909" cy="4111067"/>
          </a:xfrm>
          <a:prstGeom prst="rect">
            <a:avLst/>
          </a:prstGeom>
        </p:spPr>
      </p:pic>
      <p:sp>
        <p:nvSpPr>
          <p:cNvPr id="8" name="TextBox 7">
            <a:extLst>
              <a:ext uri="{FF2B5EF4-FFF2-40B4-BE49-F238E27FC236}">
                <a16:creationId xmlns:a16="http://schemas.microsoft.com/office/drawing/2014/main" id="{97C735F6-D7B4-EFFF-6C5C-4B65CFEBA09A}"/>
              </a:ext>
            </a:extLst>
          </p:cNvPr>
          <p:cNvSpPr txBox="1"/>
          <p:nvPr/>
        </p:nvSpPr>
        <p:spPr>
          <a:xfrm>
            <a:off x="3593952" y="2558900"/>
            <a:ext cx="3148041" cy="769441"/>
          </a:xfrm>
          <a:prstGeom prst="rect">
            <a:avLst/>
          </a:prstGeom>
          <a:noFill/>
        </p:spPr>
        <p:txBody>
          <a:bodyPr wrap="none" rtlCol="0">
            <a:spAutoFit/>
          </a:bodyPr>
          <a:lstStyle/>
          <a:p>
            <a:r>
              <a:rPr lang="en-GB" sz="4400" dirty="0"/>
              <a:t>Chapter 7 of </a:t>
            </a:r>
          </a:p>
        </p:txBody>
      </p:sp>
    </p:spTree>
    <p:extLst>
      <p:ext uri="{BB962C8B-B14F-4D97-AF65-F5344CB8AC3E}">
        <p14:creationId xmlns:p14="http://schemas.microsoft.com/office/powerpoint/2010/main" val="121272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CB10-CB3E-244D-B637-8E779EEB1EA1}"/>
              </a:ext>
            </a:extLst>
          </p:cNvPr>
          <p:cNvSpPr>
            <a:spLocks noGrp="1"/>
          </p:cNvSpPr>
          <p:nvPr>
            <p:ph type="title"/>
          </p:nvPr>
        </p:nvSpPr>
        <p:spPr>
          <a:xfrm>
            <a:off x="372618" y="140906"/>
            <a:ext cx="12282678" cy="1325563"/>
          </a:xfrm>
        </p:spPr>
        <p:txBody>
          <a:bodyPr>
            <a:noAutofit/>
          </a:bodyPr>
          <a:lstStyle/>
          <a:p>
            <a:r>
              <a:rPr lang="en-US" sz="8800" b="1" dirty="0"/>
              <a:t>Data and Model Size</a:t>
            </a:r>
          </a:p>
        </p:txBody>
      </p:sp>
      <p:sp>
        <p:nvSpPr>
          <p:cNvPr id="4" name="Slide Number Placeholder 3">
            <a:extLst>
              <a:ext uri="{FF2B5EF4-FFF2-40B4-BE49-F238E27FC236}">
                <a16:creationId xmlns:a16="http://schemas.microsoft.com/office/drawing/2014/main" id="{438D2E3D-5946-4548-BC14-9FEFE5C69D07}"/>
              </a:ext>
            </a:extLst>
          </p:cNvPr>
          <p:cNvSpPr>
            <a:spLocks noGrp="1"/>
          </p:cNvSpPr>
          <p:nvPr>
            <p:ph type="sldNum" sz="quarter" idx="12"/>
          </p:nvPr>
        </p:nvSpPr>
        <p:spPr/>
        <p:txBody>
          <a:bodyPr/>
          <a:lstStyle/>
          <a:p>
            <a:fld id="{3FF2AABE-FC01-8D4F-B5BD-1FB1C036FF5C}" type="slidenum">
              <a:rPr lang="en-US" smtClean="0"/>
              <a:t>10</a:t>
            </a:fld>
            <a:endParaRPr lang="en-US" dirty="0"/>
          </a:p>
        </p:txBody>
      </p:sp>
      <p:grpSp>
        <p:nvGrpSpPr>
          <p:cNvPr id="10" name="Group 9">
            <a:extLst>
              <a:ext uri="{FF2B5EF4-FFF2-40B4-BE49-F238E27FC236}">
                <a16:creationId xmlns:a16="http://schemas.microsoft.com/office/drawing/2014/main" id="{1566D399-651B-2443-9DB7-2E90DAA25833}"/>
              </a:ext>
            </a:extLst>
          </p:cNvPr>
          <p:cNvGrpSpPr/>
          <p:nvPr/>
        </p:nvGrpSpPr>
        <p:grpSpPr>
          <a:xfrm>
            <a:off x="745817" y="1466469"/>
            <a:ext cx="6433456" cy="3448436"/>
            <a:chOff x="552451" y="1757972"/>
            <a:chExt cx="9588704" cy="3136869"/>
          </a:xfrm>
        </p:grpSpPr>
        <p:sp>
          <p:nvSpPr>
            <p:cNvPr id="5" name="Rectangle 4">
              <a:extLst>
                <a:ext uri="{FF2B5EF4-FFF2-40B4-BE49-F238E27FC236}">
                  <a16:creationId xmlns:a16="http://schemas.microsoft.com/office/drawing/2014/main" id="{8B53DB76-FA79-9D45-96B6-BA143D1432D5}"/>
                </a:ext>
              </a:extLst>
            </p:cNvPr>
            <p:cNvSpPr/>
            <p:nvPr/>
          </p:nvSpPr>
          <p:spPr>
            <a:xfrm>
              <a:off x="1521590" y="1757972"/>
              <a:ext cx="8619565" cy="223275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training set</a:t>
              </a:r>
            </a:p>
          </p:txBody>
        </p:sp>
        <p:cxnSp>
          <p:nvCxnSpPr>
            <p:cNvPr id="6" name="Straight Arrow Connector 5">
              <a:extLst>
                <a:ext uri="{FF2B5EF4-FFF2-40B4-BE49-F238E27FC236}">
                  <a16:creationId xmlns:a16="http://schemas.microsoft.com/office/drawing/2014/main" id="{5811A6B2-E4BA-A945-BB4D-139F54D4D06B}"/>
                </a:ext>
              </a:extLst>
            </p:cNvPr>
            <p:cNvCxnSpPr>
              <a:cxnSpLocks/>
            </p:cNvCxnSpPr>
            <p:nvPr/>
          </p:nvCxnSpPr>
          <p:spPr>
            <a:xfrm>
              <a:off x="1288687" y="1757972"/>
              <a:ext cx="0" cy="223275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4857E64-CBDC-664E-84F6-3B22265D3B20}"/>
                </a:ext>
              </a:extLst>
            </p:cNvPr>
            <p:cNvCxnSpPr>
              <a:cxnSpLocks/>
            </p:cNvCxnSpPr>
            <p:nvPr/>
          </p:nvCxnSpPr>
          <p:spPr>
            <a:xfrm>
              <a:off x="1521590" y="4222672"/>
              <a:ext cx="8462324"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1DC760-3177-9340-B6F7-75F7706B2DE4}"/>
                </a:ext>
              </a:extLst>
            </p:cNvPr>
            <p:cNvSpPr txBox="1"/>
            <p:nvPr/>
          </p:nvSpPr>
          <p:spPr>
            <a:xfrm>
              <a:off x="3856134" y="4254902"/>
              <a:ext cx="4238130" cy="639939"/>
            </a:xfrm>
            <a:prstGeom prst="rect">
              <a:avLst/>
            </a:prstGeom>
            <a:noFill/>
          </p:spPr>
          <p:txBody>
            <a:bodyPr wrap="none" rtlCol="0">
              <a:spAutoFit/>
            </a:bodyPr>
            <a:lstStyle/>
            <a:p>
              <a:r>
                <a:rPr lang="en-US" sz="3600" dirty="0"/>
                <a:t>nr. of features n</a:t>
              </a:r>
            </a:p>
          </p:txBody>
        </p:sp>
        <p:sp>
          <p:nvSpPr>
            <p:cNvPr id="9" name="TextBox 8">
              <a:extLst>
                <a:ext uri="{FF2B5EF4-FFF2-40B4-BE49-F238E27FC236}">
                  <a16:creationId xmlns:a16="http://schemas.microsoft.com/office/drawing/2014/main" id="{CD08A338-5338-7C46-8673-B0FDFCC7B2BB}"/>
                </a:ext>
              </a:extLst>
            </p:cNvPr>
            <p:cNvSpPr txBox="1"/>
            <p:nvPr/>
          </p:nvSpPr>
          <p:spPr>
            <a:xfrm>
              <a:off x="552451" y="2281147"/>
              <a:ext cx="553357" cy="646331"/>
            </a:xfrm>
            <a:prstGeom prst="rect">
              <a:avLst/>
            </a:prstGeom>
            <a:noFill/>
          </p:spPr>
          <p:txBody>
            <a:bodyPr wrap="none" rtlCol="0">
              <a:spAutoFit/>
            </a:bodyPr>
            <a:lstStyle/>
            <a:p>
              <a:r>
                <a:rPr lang="en-US" sz="3600" dirty="0"/>
                <a:t>m</a:t>
              </a:r>
            </a:p>
          </p:txBody>
        </p:sp>
      </p:gr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8ABDF8A-3D4D-2F47-AFF5-D0FD2FEF094C}"/>
                  </a:ext>
                </a:extLst>
              </p:cNvPr>
              <p:cNvSpPr/>
              <p:nvPr/>
            </p:nvSpPr>
            <p:spPr>
              <a:xfrm>
                <a:off x="8429247" y="2682465"/>
                <a:ext cx="3105906" cy="2329102"/>
              </a:xfrm>
              <a:prstGeom prst="ellipse">
                <a:avLst/>
              </a:prstGeom>
              <a:solidFill>
                <a:schemeClr val="accent4">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			</a:t>
                </a:r>
                <a:r>
                  <a:rPr lang="de-AT" sz="3600" dirty="0">
                    <a:ea typeface="Cambria Math" panose="02040503050406030204" pitchFamily="18" charset="0"/>
                  </a:rPr>
                  <a:t> </a:t>
                </a:r>
                <a14:m>
                  <m:oMath xmlns:m="http://schemas.openxmlformats.org/officeDocument/2006/math">
                    <m:r>
                      <a:rPr lang="de-AT" sz="3600" i="1" smtClean="0">
                        <a:solidFill>
                          <a:schemeClr val="tx1">
                            <a:lumMod val="85000"/>
                            <a:lumOff val="15000"/>
                          </a:schemeClr>
                        </a:solidFill>
                        <a:latin typeface="Cambria Math" panose="02040503050406030204" pitchFamily="18" charset="0"/>
                        <a:ea typeface="Cambria Math" panose="02040503050406030204" pitchFamily="18" charset="0"/>
                      </a:rPr>
                      <m:t>ℋ</m:t>
                    </m:r>
                  </m:oMath>
                </a14:m>
                <a:endParaRPr lang="en-US" sz="3600" dirty="0">
                  <a:solidFill>
                    <a:schemeClr val="tx1">
                      <a:lumMod val="85000"/>
                      <a:lumOff val="15000"/>
                    </a:schemeClr>
                  </a:solidFill>
                </a:endParaRPr>
              </a:p>
              <a:p>
                <a:pPr algn="ctr"/>
                <a:r>
                  <a:rPr lang="en-US" sz="3600" dirty="0">
                    <a:solidFill>
                      <a:schemeClr val="tx1"/>
                    </a:solidFill>
                  </a:rPr>
                  <a:t>hypospace/model</a:t>
                </a:r>
              </a:p>
              <a:p>
                <a:pPr algn="ctr"/>
                <a:endParaRPr lang="en-US" sz="3600" dirty="0">
                  <a:solidFill>
                    <a:schemeClr val="tx1"/>
                  </a:solidFill>
                </a:endParaRPr>
              </a:p>
            </p:txBody>
          </p:sp>
        </mc:Choice>
        <mc:Fallback xmlns="">
          <p:sp>
            <p:nvSpPr>
              <p:cNvPr id="11" name="Oval 10">
                <a:extLst>
                  <a:ext uri="{FF2B5EF4-FFF2-40B4-BE49-F238E27FC236}">
                    <a16:creationId xmlns:a16="http://schemas.microsoft.com/office/drawing/2014/main" id="{F8ABDF8A-3D4D-2F47-AFF5-D0FD2FEF094C}"/>
                  </a:ext>
                </a:extLst>
              </p:cNvPr>
              <p:cNvSpPr>
                <a:spLocks noRot="1" noChangeAspect="1" noMove="1" noResize="1" noEditPoints="1" noAdjustHandles="1" noChangeArrowheads="1" noChangeShapeType="1" noTextEdit="1"/>
              </p:cNvSpPr>
              <p:nvPr/>
            </p:nvSpPr>
            <p:spPr>
              <a:xfrm>
                <a:off x="8429247" y="2682465"/>
                <a:ext cx="3105906" cy="2329102"/>
              </a:xfrm>
              <a:prstGeom prst="ellipse">
                <a:avLst/>
              </a:prstGeom>
              <a:blipFill>
                <a:blip r:embed="rId3"/>
                <a:stretch>
                  <a:fillRect/>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672B4A43-6661-494A-92A5-FE5D586AB605}"/>
              </a:ext>
            </a:extLst>
          </p:cNvPr>
          <p:cNvCxnSpPr>
            <a:cxnSpLocks/>
          </p:cNvCxnSpPr>
          <p:nvPr/>
        </p:nvCxnSpPr>
        <p:spPr>
          <a:xfrm>
            <a:off x="8610600" y="5300941"/>
            <a:ext cx="2926080"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253392A-20D0-264D-AEE9-22E8A329D370}"/>
              </a:ext>
            </a:extLst>
          </p:cNvPr>
          <p:cNvSpPr txBox="1"/>
          <p:nvPr/>
        </p:nvSpPr>
        <p:spPr>
          <a:xfrm>
            <a:off x="8429247" y="5300941"/>
            <a:ext cx="3726785" cy="646331"/>
          </a:xfrm>
          <a:prstGeom prst="rect">
            <a:avLst/>
          </a:prstGeom>
          <a:noFill/>
        </p:spPr>
        <p:txBody>
          <a:bodyPr wrap="square" rtlCol="0">
            <a:spAutoFit/>
          </a:bodyPr>
          <a:lstStyle/>
          <a:p>
            <a:r>
              <a:rPr lang="en-US" sz="3600" dirty="0"/>
              <a:t>eff. dimension d</a:t>
            </a:r>
          </a:p>
        </p:txBody>
      </p:sp>
      <p:sp>
        <p:nvSpPr>
          <p:cNvPr id="17" name="TextBox 16">
            <a:extLst>
              <a:ext uri="{FF2B5EF4-FFF2-40B4-BE49-F238E27FC236}">
                <a16:creationId xmlns:a16="http://schemas.microsoft.com/office/drawing/2014/main" id="{50811C60-8614-C94A-88EE-178418264D58}"/>
              </a:ext>
            </a:extLst>
          </p:cNvPr>
          <p:cNvSpPr txBox="1"/>
          <p:nvPr/>
        </p:nvSpPr>
        <p:spPr>
          <a:xfrm>
            <a:off x="372618" y="4875551"/>
            <a:ext cx="6227859" cy="1569660"/>
          </a:xfrm>
          <a:prstGeom prst="rect">
            <a:avLst/>
          </a:prstGeom>
          <a:noFill/>
        </p:spPr>
        <p:txBody>
          <a:bodyPr wrap="none" rtlCol="0">
            <a:spAutoFit/>
          </a:bodyPr>
          <a:lstStyle/>
          <a:p>
            <a:r>
              <a:rPr lang="en-US" sz="4800" dirty="0"/>
              <a:t>crucial parameter is the </a:t>
            </a:r>
          </a:p>
          <a:p>
            <a:r>
              <a:rPr lang="en-US" sz="4800" dirty="0"/>
              <a:t>ratio d/m </a:t>
            </a:r>
          </a:p>
        </p:txBody>
      </p:sp>
      <p:sp>
        <p:nvSpPr>
          <p:cNvPr id="3" name="Date Placeholder 2">
            <a:extLst>
              <a:ext uri="{FF2B5EF4-FFF2-40B4-BE49-F238E27FC236}">
                <a16:creationId xmlns:a16="http://schemas.microsoft.com/office/drawing/2014/main" id="{57A119A8-71F3-3A43-9EDE-5131564FEF67}"/>
              </a:ext>
            </a:extLst>
          </p:cNvPr>
          <p:cNvSpPr>
            <a:spLocks noGrp="1"/>
          </p:cNvSpPr>
          <p:nvPr>
            <p:ph type="dt" sz="half" idx="10"/>
          </p:nvPr>
        </p:nvSpPr>
        <p:spPr/>
        <p:txBody>
          <a:bodyPr/>
          <a:lstStyle/>
          <a:p>
            <a:fld id="{44B76765-FD86-2B47-9C3D-9E4E836C2126}" type="datetime1">
              <a:rPr lang="en-US" smtClean="0"/>
              <a:t>6/28/23</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1BE960-4A85-884F-8FF4-84C03558E47B}"/>
                  </a:ext>
                </a:extLst>
              </p:cNvPr>
              <p:cNvSpPr txBox="1"/>
              <p:nvPr/>
            </p:nvSpPr>
            <p:spPr>
              <a:xfrm>
                <a:off x="838200" y="1433918"/>
                <a:ext cx="6433456" cy="50917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de-DE" sz="2400" b="1" i="1">
                                  <a:latin typeface="Cambria Math" panose="02040503050406030204" pitchFamily="18" charset="0"/>
                                </a:rPr>
                                <m:t>𝒙</m:t>
                              </m:r>
                            </m:e>
                            <m:sup>
                              <m:r>
                                <a:rPr lang="de-DE" sz="2400" i="1">
                                  <a:latin typeface="Cambria Math" panose="02040503050406030204" pitchFamily="18" charset="0"/>
                                </a:rPr>
                                <m:t>(1)</m:t>
                              </m:r>
                            </m:sup>
                          </m:sSup>
                          <m:r>
                            <a:rPr lang="de-DE" sz="2400" i="1">
                              <a:latin typeface="Cambria Math" panose="02040503050406030204" pitchFamily="18" charset="0"/>
                            </a:rPr>
                            <m:t>,</m:t>
                          </m:r>
                          <m:sSup>
                            <m:sSupPr>
                              <m:ctrlPr>
                                <a:rPr lang="en-GB" sz="2400" i="1">
                                  <a:latin typeface="Cambria Math" panose="02040503050406030204" pitchFamily="18" charset="0"/>
                                </a:rPr>
                              </m:ctrlPr>
                            </m:sSupPr>
                            <m:e>
                              <m:r>
                                <a:rPr lang="de-DE" sz="2400" i="1">
                                  <a:latin typeface="Cambria Math" panose="02040503050406030204" pitchFamily="18" charset="0"/>
                                </a:rPr>
                                <m:t>𝑦</m:t>
                              </m:r>
                            </m:e>
                            <m:sup>
                              <m:r>
                                <a:rPr lang="de-DE" sz="2400" b="1" i="1">
                                  <a:latin typeface="Cambria Math" panose="02040503050406030204" pitchFamily="18" charset="0"/>
                                </a:rPr>
                                <m:t>(</m:t>
                              </m:r>
                              <m:r>
                                <a:rPr lang="de-DE" sz="2400" i="1">
                                  <a:latin typeface="Cambria Math" panose="02040503050406030204" pitchFamily="18" charset="0"/>
                                </a:rPr>
                                <m:t>1)</m:t>
                              </m:r>
                            </m:sup>
                          </m:sSup>
                        </m:e>
                      </m:d>
                    </m:oMath>
                  </m:oMathPara>
                </a14:m>
                <a:endParaRPr lang="en-GB" sz="2400" dirty="0"/>
              </a:p>
            </p:txBody>
          </p:sp>
        </mc:Choice>
        <mc:Fallback xmlns="">
          <p:sp>
            <p:nvSpPr>
              <p:cNvPr id="18" name="TextBox 17">
                <a:extLst>
                  <a:ext uri="{FF2B5EF4-FFF2-40B4-BE49-F238E27FC236}">
                    <a16:creationId xmlns:a16="http://schemas.microsoft.com/office/drawing/2014/main" id="{F71BE960-4A85-884F-8FF4-84C03558E47B}"/>
                  </a:ext>
                </a:extLst>
              </p:cNvPr>
              <p:cNvSpPr txBox="1">
                <a:spLocks noRot="1" noChangeAspect="1" noMove="1" noResize="1" noEditPoints="1" noAdjustHandles="1" noChangeArrowheads="1" noChangeShapeType="1" noTextEdit="1"/>
              </p:cNvSpPr>
              <p:nvPr/>
            </p:nvSpPr>
            <p:spPr>
              <a:xfrm>
                <a:off x="838200" y="1433918"/>
                <a:ext cx="6433456" cy="509178"/>
              </a:xfrm>
              <a:prstGeom prst="rect">
                <a:avLst/>
              </a:prstGeom>
              <a:blipFill>
                <a:blip r:embed="rId4"/>
                <a:stretch>
                  <a:fillRect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B6B9B78-0FB2-5649-8B67-AD765CDE86B0}"/>
                  </a:ext>
                </a:extLst>
              </p:cNvPr>
              <p:cNvSpPr txBox="1"/>
              <p:nvPr/>
            </p:nvSpPr>
            <p:spPr>
              <a:xfrm>
                <a:off x="838200" y="3190359"/>
                <a:ext cx="6433456" cy="50917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de-DE" sz="2400" b="1" i="1">
                                  <a:latin typeface="Cambria Math" panose="02040503050406030204" pitchFamily="18" charset="0"/>
                                </a:rPr>
                                <m:t>𝒙</m:t>
                              </m:r>
                            </m:e>
                            <m:sup>
                              <m:r>
                                <a:rPr lang="de-DE" sz="2400" i="1">
                                  <a:latin typeface="Cambria Math" panose="02040503050406030204" pitchFamily="18" charset="0"/>
                                </a:rPr>
                                <m:t>(</m:t>
                              </m:r>
                              <m:r>
                                <a:rPr lang="de-DE" sz="2400" b="0" i="1" smtClean="0">
                                  <a:latin typeface="Cambria Math" panose="02040503050406030204" pitchFamily="18" charset="0"/>
                                </a:rPr>
                                <m:t>𝑚</m:t>
                              </m:r>
                              <m:r>
                                <a:rPr lang="de-DE" sz="2400" i="1">
                                  <a:latin typeface="Cambria Math" panose="02040503050406030204" pitchFamily="18" charset="0"/>
                                </a:rPr>
                                <m:t>)</m:t>
                              </m:r>
                            </m:sup>
                          </m:sSup>
                          <m:r>
                            <a:rPr lang="de-DE" sz="2400" i="1">
                              <a:latin typeface="Cambria Math" panose="02040503050406030204" pitchFamily="18" charset="0"/>
                            </a:rPr>
                            <m:t>,</m:t>
                          </m:r>
                          <m:sSup>
                            <m:sSupPr>
                              <m:ctrlPr>
                                <a:rPr lang="en-GB" sz="2400" i="1">
                                  <a:latin typeface="Cambria Math" panose="02040503050406030204" pitchFamily="18" charset="0"/>
                                </a:rPr>
                              </m:ctrlPr>
                            </m:sSupPr>
                            <m:e>
                              <m:r>
                                <a:rPr lang="de-DE" sz="2400" i="1">
                                  <a:latin typeface="Cambria Math" panose="02040503050406030204" pitchFamily="18" charset="0"/>
                                </a:rPr>
                                <m:t>𝑦</m:t>
                              </m:r>
                            </m:e>
                            <m:sup>
                              <m:r>
                                <a:rPr lang="de-DE" sz="2400" b="1" i="1">
                                  <a:latin typeface="Cambria Math" panose="02040503050406030204" pitchFamily="18" charset="0"/>
                                </a:rPr>
                                <m:t>(</m:t>
                              </m:r>
                              <m:r>
                                <a:rPr lang="de-DE" sz="2400" b="0" i="1" smtClean="0">
                                  <a:latin typeface="Cambria Math" panose="02040503050406030204" pitchFamily="18" charset="0"/>
                                </a:rPr>
                                <m:t>𝑚</m:t>
                              </m:r>
                              <m:r>
                                <a:rPr lang="de-DE" sz="2400" i="1">
                                  <a:latin typeface="Cambria Math" panose="02040503050406030204" pitchFamily="18" charset="0"/>
                                </a:rPr>
                                <m:t>)</m:t>
                              </m:r>
                            </m:sup>
                          </m:sSup>
                        </m:e>
                      </m:d>
                    </m:oMath>
                  </m:oMathPara>
                </a14:m>
                <a:endParaRPr lang="en-GB" sz="2400" dirty="0"/>
              </a:p>
            </p:txBody>
          </p:sp>
        </mc:Choice>
        <mc:Fallback xmlns="">
          <p:sp>
            <p:nvSpPr>
              <p:cNvPr id="19" name="TextBox 18">
                <a:extLst>
                  <a:ext uri="{FF2B5EF4-FFF2-40B4-BE49-F238E27FC236}">
                    <a16:creationId xmlns:a16="http://schemas.microsoft.com/office/drawing/2014/main" id="{DB6B9B78-0FB2-5649-8B67-AD765CDE86B0}"/>
                  </a:ext>
                </a:extLst>
              </p:cNvPr>
              <p:cNvSpPr txBox="1">
                <a:spLocks noRot="1" noChangeAspect="1" noMove="1" noResize="1" noEditPoints="1" noAdjustHandles="1" noChangeArrowheads="1" noChangeShapeType="1" noTextEdit="1"/>
              </p:cNvSpPr>
              <p:nvPr/>
            </p:nvSpPr>
            <p:spPr>
              <a:xfrm>
                <a:off x="838200" y="3190359"/>
                <a:ext cx="6433456" cy="509178"/>
              </a:xfrm>
              <a:prstGeom prst="rect">
                <a:avLst/>
              </a:prstGeom>
              <a:blipFill>
                <a:blip r:embed="rId5"/>
                <a:stretch>
                  <a:fillRect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70042CD-49C5-D641-9FEC-12DE298E67BF}"/>
                  </a:ext>
                </a:extLst>
              </p:cNvPr>
              <p:cNvSpPr txBox="1"/>
              <p:nvPr/>
            </p:nvSpPr>
            <p:spPr>
              <a:xfrm>
                <a:off x="885469" y="1960459"/>
                <a:ext cx="6433456" cy="50917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sSup>
                            <m:sSupPr>
                              <m:ctrlPr>
                                <a:rPr lang="en-GB" sz="2400" i="1">
                                  <a:latin typeface="Cambria Math" panose="02040503050406030204" pitchFamily="18" charset="0"/>
                                </a:rPr>
                              </m:ctrlPr>
                            </m:sSupPr>
                            <m:e>
                              <m:r>
                                <a:rPr lang="de-DE" sz="2400" b="1" i="1">
                                  <a:latin typeface="Cambria Math" panose="02040503050406030204" pitchFamily="18" charset="0"/>
                                </a:rPr>
                                <m:t>𝒙</m:t>
                              </m:r>
                            </m:e>
                            <m:sup>
                              <m:r>
                                <a:rPr lang="de-DE" sz="2400" i="1">
                                  <a:latin typeface="Cambria Math" panose="02040503050406030204" pitchFamily="18" charset="0"/>
                                </a:rPr>
                                <m:t>(</m:t>
                              </m:r>
                              <m:r>
                                <a:rPr lang="de-DE" sz="2400" b="0" i="1" smtClean="0">
                                  <a:latin typeface="Cambria Math" panose="02040503050406030204" pitchFamily="18" charset="0"/>
                                </a:rPr>
                                <m:t>2</m:t>
                              </m:r>
                              <m:r>
                                <a:rPr lang="de-DE" sz="2400" i="1">
                                  <a:latin typeface="Cambria Math" panose="02040503050406030204" pitchFamily="18" charset="0"/>
                                </a:rPr>
                                <m:t>)</m:t>
                              </m:r>
                            </m:sup>
                          </m:sSup>
                          <m:r>
                            <a:rPr lang="de-DE" sz="2400" i="1">
                              <a:latin typeface="Cambria Math" panose="02040503050406030204" pitchFamily="18" charset="0"/>
                            </a:rPr>
                            <m:t>,</m:t>
                          </m:r>
                          <m:sSup>
                            <m:sSupPr>
                              <m:ctrlPr>
                                <a:rPr lang="en-GB" sz="2400" i="1">
                                  <a:latin typeface="Cambria Math" panose="02040503050406030204" pitchFamily="18" charset="0"/>
                                </a:rPr>
                              </m:ctrlPr>
                            </m:sSupPr>
                            <m:e>
                              <m:r>
                                <a:rPr lang="de-DE" sz="2400" i="1">
                                  <a:latin typeface="Cambria Math" panose="02040503050406030204" pitchFamily="18" charset="0"/>
                                </a:rPr>
                                <m:t>𝑦</m:t>
                              </m:r>
                            </m:e>
                            <m:sup>
                              <m:r>
                                <a:rPr lang="de-DE" sz="2400" b="1" i="1">
                                  <a:latin typeface="Cambria Math" panose="02040503050406030204" pitchFamily="18" charset="0"/>
                                </a:rPr>
                                <m:t>(</m:t>
                              </m:r>
                              <m:r>
                                <a:rPr lang="de-DE" sz="2400" b="0" i="1" smtClean="0">
                                  <a:latin typeface="Cambria Math" panose="02040503050406030204" pitchFamily="18" charset="0"/>
                                </a:rPr>
                                <m:t>2</m:t>
                              </m:r>
                              <m:r>
                                <a:rPr lang="de-DE" sz="2400" i="1">
                                  <a:latin typeface="Cambria Math" panose="02040503050406030204" pitchFamily="18" charset="0"/>
                                </a:rPr>
                                <m:t>)</m:t>
                              </m:r>
                            </m:sup>
                          </m:sSup>
                        </m:e>
                      </m:d>
                    </m:oMath>
                  </m:oMathPara>
                </a14:m>
                <a:endParaRPr lang="en-GB" sz="2400" dirty="0"/>
              </a:p>
            </p:txBody>
          </p:sp>
        </mc:Choice>
        <mc:Fallback xmlns="">
          <p:sp>
            <p:nvSpPr>
              <p:cNvPr id="20" name="TextBox 19">
                <a:extLst>
                  <a:ext uri="{FF2B5EF4-FFF2-40B4-BE49-F238E27FC236}">
                    <a16:creationId xmlns:a16="http://schemas.microsoft.com/office/drawing/2014/main" id="{D70042CD-49C5-D641-9FEC-12DE298E67BF}"/>
                  </a:ext>
                </a:extLst>
              </p:cNvPr>
              <p:cNvSpPr txBox="1">
                <a:spLocks noRot="1" noChangeAspect="1" noMove="1" noResize="1" noEditPoints="1" noAdjustHandles="1" noChangeArrowheads="1" noChangeShapeType="1" noTextEdit="1"/>
              </p:cNvSpPr>
              <p:nvPr/>
            </p:nvSpPr>
            <p:spPr>
              <a:xfrm>
                <a:off x="885469" y="1960459"/>
                <a:ext cx="6433456" cy="509178"/>
              </a:xfrm>
              <a:prstGeom prst="rect">
                <a:avLst/>
              </a:prstGeom>
              <a:blipFill>
                <a:blip r:embed="rId6"/>
                <a:stretch>
                  <a:fillRect b="-4878"/>
                </a:stretch>
              </a:blipFill>
            </p:spPr>
            <p:txBody>
              <a:bodyPr/>
              <a:lstStyle/>
              <a:p>
                <a:r>
                  <a:rPr lang="en-GB">
                    <a:noFill/>
                  </a:rPr>
                  <a:t> </a:t>
                </a:r>
              </a:p>
            </p:txBody>
          </p:sp>
        </mc:Fallback>
      </mc:AlternateContent>
      <p:sp>
        <p:nvSpPr>
          <p:cNvPr id="12" name="Footer Placeholder 11">
            <a:extLst>
              <a:ext uri="{FF2B5EF4-FFF2-40B4-BE49-F238E27FC236}">
                <a16:creationId xmlns:a16="http://schemas.microsoft.com/office/drawing/2014/main" id="{F07C5968-B5A9-4DCB-6C8A-1346A6ABE42C}"/>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95403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CB10-CB3E-244D-B637-8E779EEB1EA1}"/>
              </a:ext>
            </a:extLst>
          </p:cNvPr>
          <p:cNvSpPr>
            <a:spLocks noGrp="1"/>
          </p:cNvSpPr>
          <p:nvPr>
            <p:ph type="title"/>
          </p:nvPr>
        </p:nvSpPr>
        <p:spPr>
          <a:xfrm>
            <a:off x="372618" y="140906"/>
            <a:ext cx="12282678" cy="1325563"/>
          </a:xfrm>
        </p:spPr>
        <p:txBody>
          <a:bodyPr>
            <a:noAutofit/>
          </a:bodyPr>
          <a:lstStyle/>
          <a:p>
            <a:r>
              <a:rPr lang="en-US" sz="8800" b="1" dirty="0"/>
              <a:t>Effective Data Size </a:t>
            </a:r>
          </a:p>
        </p:txBody>
      </p:sp>
      <p:sp>
        <p:nvSpPr>
          <p:cNvPr id="4" name="Slide Number Placeholder 3">
            <a:extLst>
              <a:ext uri="{FF2B5EF4-FFF2-40B4-BE49-F238E27FC236}">
                <a16:creationId xmlns:a16="http://schemas.microsoft.com/office/drawing/2014/main" id="{438D2E3D-5946-4548-BC14-9FEFE5C69D07}"/>
              </a:ext>
            </a:extLst>
          </p:cNvPr>
          <p:cNvSpPr>
            <a:spLocks noGrp="1"/>
          </p:cNvSpPr>
          <p:nvPr>
            <p:ph type="sldNum" sz="quarter" idx="12"/>
          </p:nvPr>
        </p:nvSpPr>
        <p:spPr/>
        <p:txBody>
          <a:bodyPr/>
          <a:lstStyle/>
          <a:p>
            <a:fld id="{3FF2AABE-FC01-8D4F-B5BD-1FB1C036FF5C}" type="slidenum">
              <a:rPr lang="en-US" smtClean="0"/>
              <a:t>11</a:t>
            </a:fld>
            <a:endParaRPr lang="en-US" dirty="0"/>
          </a:p>
        </p:txBody>
      </p:sp>
      <p:sp>
        <p:nvSpPr>
          <p:cNvPr id="3" name="Date Placeholder 2">
            <a:extLst>
              <a:ext uri="{FF2B5EF4-FFF2-40B4-BE49-F238E27FC236}">
                <a16:creationId xmlns:a16="http://schemas.microsoft.com/office/drawing/2014/main" id="{57A119A8-71F3-3A43-9EDE-5131564FEF67}"/>
              </a:ext>
            </a:extLst>
          </p:cNvPr>
          <p:cNvSpPr>
            <a:spLocks noGrp="1"/>
          </p:cNvSpPr>
          <p:nvPr>
            <p:ph type="dt" sz="half" idx="10"/>
          </p:nvPr>
        </p:nvSpPr>
        <p:spPr/>
        <p:txBody>
          <a:bodyPr/>
          <a:lstStyle/>
          <a:p>
            <a:fld id="{C4592B7E-55BA-2349-B4B8-10C16B8BBA2B}" type="datetime1">
              <a:rPr lang="en-US" smtClean="0"/>
              <a:t>6/28/23</a:t>
            </a:fld>
            <a:endParaRPr lang="en-US"/>
          </a:p>
        </p:txBody>
      </p:sp>
      <p:sp>
        <p:nvSpPr>
          <p:cNvPr id="12" name="TextBox 11">
            <a:extLst>
              <a:ext uri="{FF2B5EF4-FFF2-40B4-BE49-F238E27FC236}">
                <a16:creationId xmlns:a16="http://schemas.microsoft.com/office/drawing/2014/main" id="{FADFC5F6-656C-6140-DD64-B82A39E6040A}"/>
              </a:ext>
            </a:extLst>
          </p:cNvPr>
          <p:cNvSpPr txBox="1"/>
          <p:nvPr/>
        </p:nvSpPr>
        <p:spPr>
          <a:xfrm>
            <a:off x="477672" y="1466469"/>
            <a:ext cx="10009535" cy="707886"/>
          </a:xfrm>
          <a:prstGeom prst="rect">
            <a:avLst/>
          </a:prstGeom>
          <a:noFill/>
        </p:spPr>
        <p:txBody>
          <a:bodyPr wrap="none" rtlCol="0">
            <a:spAutoFit/>
          </a:bodyPr>
          <a:lstStyle/>
          <a:p>
            <a:r>
              <a:rPr lang="en-GB" sz="4000" dirty="0"/>
              <a:t>consider data points obtained from time series </a:t>
            </a:r>
          </a:p>
        </p:txBody>
      </p:sp>
      <p:sp>
        <p:nvSpPr>
          <p:cNvPr id="14" name="Freeform 13">
            <a:extLst>
              <a:ext uri="{FF2B5EF4-FFF2-40B4-BE49-F238E27FC236}">
                <a16:creationId xmlns:a16="http://schemas.microsoft.com/office/drawing/2014/main" id="{53AD787A-DB3F-4E4F-35D7-13FE882491CE}"/>
              </a:ext>
            </a:extLst>
          </p:cNvPr>
          <p:cNvSpPr/>
          <p:nvPr/>
        </p:nvSpPr>
        <p:spPr>
          <a:xfrm>
            <a:off x="914400" y="2792032"/>
            <a:ext cx="10072048" cy="2770672"/>
          </a:xfrm>
          <a:custGeom>
            <a:avLst/>
            <a:gdLst>
              <a:gd name="connsiteX0" fmla="*/ 0 w 10072048"/>
              <a:gd name="connsiteY0" fmla="*/ 300146 h 3092354"/>
              <a:gd name="connsiteX1" fmla="*/ 2115403 w 10072048"/>
              <a:gd name="connsiteY1" fmla="*/ 204611 h 3092354"/>
              <a:gd name="connsiteX2" fmla="*/ 3275463 w 10072048"/>
              <a:gd name="connsiteY2" fmla="*/ 2633913 h 3092354"/>
              <a:gd name="connsiteX3" fmla="*/ 5622878 w 10072048"/>
              <a:gd name="connsiteY3" fmla="*/ 2920516 h 3092354"/>
              <a:gd name="connsiteX4" fmla="*/ 7137779 w 10072048"/>
              <a:gd name="connsiteY4" fmla="*/ 682283 h 3092354"/>
              <a:gd name="connsiteX5" fmla="*/ 10072048 w 10072048"/>
              <a:gd name="connsiteY5" fmla="*/ 300146 h 309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048" h="3092354">
                <a:moveTo>
                  <a:pt x="0" y="300146"/>
                </a:moveTo>
                <a:cubicBezTo>
                  <a:pt x="784746" y="57898"/>
                  <a:pt x="1569493" y="-184350"/>
                  <a:pt x="2115403" y="204611"/>
                </a:cubicBezTo>
                <a:cubicBezTo>
                  <a:pt x="2661314" y="593572"/>
                  <a:pt x="2690884" y="2181262"/>
                  <a:pt x="3275463" y="2633913"/>
                </a:cubicBezTo>
                <a:cubicBezTo>
                  <a:pt x="3860042" y="3086564"/>
                  <a:pt x="4979159" y="3245788"/>
                  <a:pt x="5622878" y="2920516"/>
                </a:cubicBezTo>
                <a:cubicBezTo>
                  <a:pt x="6266597" y="2595244"/>
                  <a:pt x="6396251" y="1119011"/>
                  <a:pt x="7137779" y="682283"/>
                </a:cubicBezTo>
                <a:cubicBezTo>
                  <a:pt x="7879307" y="245555"/>
                  <a:pt x="8975677" y="272850"/>
                  <a:pt x="10072048" y="300146"/>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Freeform 20">
            <a:extLst>
              <a:ext uri="{FF2B5EF4-FFF2-40B4-BE49-F238E27FC236}">
                <a16:creationId xmlns:a16="http://schemas.microsoft.com/office/drawing/2014/main" id="{5BFE4CB5-4C5A-52F8-394A-BEB804497BAD}"/>
              </a:ext>
            </a:extLst>
          </p:cNvPr>
          <p:cNvSpPr/>
          <p:nvPr/>
        </p:nvSpPr>
        <p:spPr>
          <a:xfrm>
            <a:off x="1059976" y="2260115"/>
            <a:ext cx="10072048" cy="2770672"/>
          </a:xfrm>
          <a:custGeom>
            <a:avLst/>
            <a:gdLst>
              <a:gd name="connsiteX0" fmla="*/ 0 w 10072048"/>
              <a:gd name="connsiteY0" fmla="*/ 300146 h 3092354"/>
              <a:gd name="connsiteX1" fmla="*/ 2115403 w 10072048"/>
              <a:gd name="connsiteY1" fmla="*/ 204611 h 3092354"/>
              <a:gd name="connsiteX2" fmla="*/ 3275463 w 10072048"/>
              <a:gd name="connsiteY2" fmla="*/ 2633913 h 3092354"/>
              <a:gd name="connsiteX3" fmla="*/ 5622878 w 10072048"/>
              <a:gd name="connsiteY3" fmla="*/ 2920516 h 3092354"/>
              <a:gd name="connsiteX4" fmla="*/ 7137779 w 10072048"/>
              <a:gd name="connsiteY4" fmla="*/ 682283 h 3092354"/>
              <a:gd name="connsiteX5" fmla="*/ 10072048 w 10072048"/>
              <a:gd name="connsiteY5" fmla="*/ 300146 h 309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048" h="3092354">
                <a:moveTo>
                  <a:pt x="0" y="300146"/>
                </a:moveTo>
                <a:cubicBezTo>
                  <a:pt x="784746" y="57898"/>
                  <a:pt x="1569493" y="-184350"/>
                  <a:pt x="2115403" y="204611"/>
                </a:cubicBezTo>
                <a:cubicBezTo>
                  <a:pt x="2661314" y="593572"/>
                  <a:pt x="2690884" y="2181262"/>
                  <a:pt x="3275463" y="2633913"/>
                </a:cubicBezTo>
                <a:cubicBezTo>
                  <a:pt x="3860042" y="3086564"/>
                  <a:pt x="4979159" y="3245788"/>
                  <a:pt x="5622878" y="2920516"/>
                </a:cubicBezTo>
                <a:cubicBezTo>
                  <a:pt x="6266597" y="2595244"/>
                  <a:pt x="6396251" y="1119011"/>
                  <a:pt x="7137779" y="682283"/>
                </a:cubicBezTo>
                <a:cubicBezTo>
                  <a:pt x="7879307" y="245555"/>
                  <a:pt x="8975677" y="272850"/>
                  <a:pt x="10072048" y="300146"/>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27CF14C6-D8C5-8017-34EE-266EFF8B1911}"/>
              </a:ext>
            </a:extLst>
          </p:cNvPr>
          <p:cNvSpPr txBox="1"/>
          <p:nvPr/>
        </p:nvSpPr>
        <p:spPr>
          <a:xfrm>
            <a:off x="11087100" y="2092513"/>
            <a:ext cx="758541" cy="584775"/>
          </a:xfrm>
          <a:prstGeom prst="rect">
            <a:avLst/>
          </a:prstGeom>
          <a:noFill/>
        </p:spPr>
        <p:txBody>
          <a:bodyPr wrap="none" rtlCol="0">
            <a:spAutoFit/>
          </a:bodyPr>
          <a:lstStyle/>
          <a:p>
            <a:r>
              <a:rPr lang="en-GB" sz="3200" dirty="0"/>
              <a:t>y(t)</a:t>
            </a:r>
          </a:p>
        </p:txBody>
      </p:sp>
      <p:sp>
        <p:nvSpPr>
          <p:cNvPr id="22" name="TextBox 21">
            <a:extLst>
              <a:ext uri="{FF2B5EF4-FFF2-40B4-BE49-F238E27FC236}">
                <a16:creationId xmlns:a16="http://schemas.microsoft.com/office/drawing/2014/main" id="{328961D9-98BC-BBDB-1250-C24EE7E05CEF}"/>
              </a:ext>
            </a:extLst>
          </p:cNvPr>
          <p:cNvSpPr txBox="1"/>
          <p:nvPr/>
        </p:nvSpPr>
        <p:spPr>
          <a:xfrm>
            <a:off x="11087100" y="2971800"/>
            <a:ext cx="817853" cy="646331"/>
          </a:xfrm>
          <a:prstGeom prst="rect">
            <a:avLst/>
          </a:prstGeom>
          <a:noFill/>
        </p:spPr>
        <p:txBody>
          <a:bodyPr wrap="none" rtlCol="0">
            <a:spAutoFit/>
          </a:bodyPr>
          <a:lstStyle/>
          <a:p>
            <a:r>
              <a:rPr lang="en-GB" sz="3600" dirty="0"/>
              <a:t>x(t)</a:t>
            </a:r>
          </a:p>
        </p:txBody>
      </p:sp>
      <p:cxnSp>
        <p:nvCxnSpPr>
          <p:cNvPr id="24" name="Straight Connector 23">
            <a:extLst>
              <a:ext uri="{FF2B5EF4-FFF2-40B4-BE49-F238E27FC236}">
                <a16:creationId xmlns:a16="http://schemas.microsoft.com/office/drawing/2014/main" id="{24C99460-44C7-CADD-C380-DB2EB26081A7}"/>
              </a:ext>
            </a:extLst>
          </p:cNvPr>
          <p:cNvCxnSpPr/>
          <p:nvPr/>
        </p:nvCxnSpPr>
        <p:spPr>
          <a:xfrm>
            <a:off x="1314450" y="2260115"/>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B3E3-508A-5886-511D-1DCB22E5030B}"/>
              </a:ext>
            </a:extLst>
          </p:cNvPr>
          <p:cNvCxnSpPr/>
          <p:nvPr/>
        </p:nvCxnSpPr>
        <p:spPr>
          <a:xfrm>
            <a:off x="1657350" y="2260114"/>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F0CFDC-5DF3-22F6-F615-8088CEC88DA6}"/>
              </a:ext>
            </a:extLst>
          </p:cNvPr>
          <p:cNvCxnSpPr/>
          <p:nvPr/>
        </p:nvCxnSpPr>
        <p:spPr>
          <a:xfrm>
            <a:off x="2019300" y="2260113"/>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10B710-6BDA-596A-BD96-46B31AB88FE4}"/>
              </a:ext>
            </a:extLst>
          </p:cNvPr>
          <p:cNvCxnSpPr/>
          <p:nvPr/>
        </p:nvCxnSpPr>
        <p:spPr>
          <a:xfrm>
            <a:off x="2381250" y="2260113"/>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9A8021-D60A-4F5B-08C1-FE7B66D974B7}"/>
              </a:ext>
            </a:extLst>
          </p:cNvPr>
          <p:cNvCxnSpPr/>
          <p:nvPr/>
        </p:nvCxnSpPr>
        <p:spPr>
          <a:xfrm>
            <a:off x="2762250" y="2260114"/>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EB2722-E243-8C19-B16D-D2F3E4846776}"/>
              </a:ext>
            </a:extLst>
          </p:cNvPr>
          <p:cNvCxnSpPr/>
          <p:nvPr/>
        </p:nvCxnSpPr>
        <p:spPr>
          <a:xfrm>
            <a:off x="3105150" y="2260113"/>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E0F43E1-3076-DB42-E476-0F74A600F857}"/>
              </a:ext>
            </a:extLst>
          </p:cNvPr>
          <p:cNvCxnSpPr/>
          <p:nvPr/>
        </p:nvCxnSpPr>
        <p:spPr>
          <a:xfrm>
            <a:off x="3467100" y="2260112"/>
            <a:ext cx="0" cy="362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719344C-4970-2DA5-EA53-B16213CE6802}"/>
              </a:ext>
            </a:extLst>
          </p:cNvPr>
          <p:cNvCxnSpPr/>
          <p:nvPr/>
        </p:nvCxnSpPr>
        <p:spPr>
          <a:xfrm>
            <a:off x="3829050" y="2260112"/>
            <a:ext cx="0" cy="3626335"/>
          </a:xfrm>
          <a:prstGeom prst="line">
            <a:avLst/>
          </a:prstGeom>
        </p:spPr>
        <p:style>
          <a:lnRef idx="1">
            <a:schemeClr val="accent1"/>
          </a:lnRef>
          <a:fillRef idx="0">
            <a:schemeClr val="accent1"/>
          </a:fillRef>
          <a:effectRef idx="0">
            <a:schemeClr val="accent1"/>
          </a:effectRef>
          <a:fontRef idx="minor">
            <a:schemeClr val="tx1"/>
          </a:fontRef>
        </p:style>
      </p:cxnSp>
      <p:sp>
        <p:nvSpPr>
          <p:cNvPr id="32" name="Footer Placeholder 31">
            <a:extLst>
              <a:ext uri="{FF2B5EF4-FFF2-40B4-BE49-F238E27FC236}">
                <a16:creationId xmlns:a16="http://schemas.microsoft.com/office/drawing/2014/main" id="{790D5A44-E47A-010B-EF15-302AFA4E7C2F}"/>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95355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5B6C-41B9-AF4B-A790-3A001BB7CF59}"/>
              </a:ext>
            </a:extLst>
          </p:cNvPr>
          <p:cNvSpPr>
            <a:spLocks noGrp="1"/>
          </p:cNvSpPr>
          <p:nvPr>
            <p:ph type="title"/>
          </p:nvPr>
        </p:nvSpPr>
        <p:spPr>
          <a:xfrm>
            <a:off x="380999" y="365125"/>
            <a:ext cx="11353801" cy="1460500"/>
          </a:xfrm>
        </p:spPr>
        <p:txBody>
          <a:bodyPr>
            <a:normAutofit/>
          </a:bodyPr>
          <a:lstStyle/>
          <a:p>
            <a:r>
              <a:rPr lang="en-US" sz="8000" b="1" dirty="0"/>
              <a:t>Effective Dim. Linear Maps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60FF8C-E3F5-B345-BAB9-09D826BE0F64}"/>
                  </a:ext>
                </a:extLst>
              </p:cNvPr>
              <p:cNvSpPr>
                <a:spLocks noGrp="1"/>
              </p:cNvSpPr>
              <p:nvPr>
                <p:ph idx="1"/>
              </p:nvPr>
            </p:nvSpPr>
            <p:spPr>
              <a:xfrm>
                <a:off x="380999" y="2232088"/>
                <a:ext cx="11935692" cy="3733927"/>
              </a:xfrm>
            </p:spPr>
            <p:txBody>
              <a:bodyPr>
                <a:normAutofit/>
              </a:bodyPr>
              <a:lstStyle/>
              <a:p>
                <a:pPr>
                  <a:lnSpc>
                    <a:spcPct val="100000"/>
                  </a:lnSpc>
                </a:pPr>
                <a:r>
                  <a:rPr lang="en-US" sz="4000" dirty="0">
                    <a:solidFill>
                      <a:schemeClr val="tx1">
                        <a:lumMod val="85000"/>
                        <a:lumOff val="15000"/>
                      </a:schemeClr>
                    </a:solidFill>
                  </a:rPr>
                  <a:t>linear map can perfectly fit m data points with n features, as soon as n </a:t>
                </a:r>
                <a14:m>
                  <m:oMath xmlns:m="http://schemas.openxmlformats.org/officeDocument/2006/math">
                    <m:r>
                      <a:rPr lang="en-US" sz="4000" i="1" smtClean="0">
                        <a:solidFill>
                          <a:schemeClr val="tx1">
                            <a:lumMod val="85000"/>
                            <a:lumOff val="15000"/>
                          </a:schemeClr>
                        </a:solidFill>
                        <a:latin typeface="Cambria Math" panose="02040503050406030204" pitchFamily="18" charset="0"/>
                        <a:ea typeface="Cambria Math" panose="02040503050406030204" pitchFamily="18" charset="0"/>
                      </a:rPr>
                      <m:t>≥</m:t>
                    </m:r>
                  </m:oMath>
                </a14:m>
                <a:r>
                  <a:rPr lang="en-US" sz="4000" dirty="0">
                    <a:solidFill>
                      <a:schemeClr val="tx1">
                        <a:lumMod val="85000"/>
                        <a:lumOff val="15000"/>
                      </a:schemeClr>
                    </a:solidFill>
                  </a:rPr>
                  <a:t> m [Ch 6.1, </a:t>
                </a:r>
                <a:r>
                  <a:rPr lang="en-US" sz="4000" dirty="0" err="1">
                    <a:solidFill>
                      <a:schemeClr val="tx1">
                        <a:lumMod val="85000"/>
                        <a:lumOff val="15000"/>
                      </a:schemeClr>
                    </a:solidFill>
                  </a:rPr>
                  <a:t>mlbook.cs.aalto.fi</a:t>
                </a:r>
                <a:r>
                  <a:rPr lang="en-US" sz="4000" dirty="0">
                    <a:solidFill>
                      <a:schemeClr val="tx1">
                        <a:lumMod val="85000"/>
                        <a:lumOff val="15000"/>
                      </a:schemeClr>
                    </a:solidFill>
                  </a:rPr>
                  <a:t>]</a:t>
                </a:r>
              </a:p>
              <a:p>
                <a:pPr>
                  <a:lnSpc>
                    <a:spcPct val="160000"/>
                  </a:lnSpc>
                </a:pPr>
                <a:r>
                  <a:rPr lang="en-US" sz="4000" dirty="0" err="1">
                    <a:solidFill>
                      <a:schemeClr val="tx1">
                        <a:lumMod val="85000"/>
                        <a:lumOff val="15000"/>
                      </a:schemeClr>
                    </a:solidFill>
                  </a:rPr>
                  <a:t>eff.dim</a:t>
                </a:r>
                <a:r>
                  <a:rPr lang="en-US" sz="4000" dirty="0">
                    <a:solidFill>
                      <a:schemeClr val="tx1">
                        <a:lumMod val="85000"/>
                        <a:lumOff val="15000"/>
                      </a:schemeClr>
                    </a:solidFill>
                  </a:rPr>
                  <a:t>. of linear maps = nr. of features</a:t>
                </a:r>
              </a:p>
              <a:p>
                <a:pPr>
                  <a:lnSpc>
                    <a:spcPct val="160000"/>
                  </a:lnSpc>
                </a:pPr>
                <a:r>
                  <a:rPr lang="en-US" sz="4000" dirty="0">
                    <a:solidFill>
                      <a:schemeClr val="tx1">
                        <a:lumMod val="85000"/>
                        <a:lumOff val="15000"/>
                      </a:schemeClr>
                    </a:solidFill>
                  </a:rPr>
                  <a:t>d = n</a:t>
                </a:r>
              </a:p>
            </p:txBody>
          </p:sp>
        </mc:Choice>
        <mc:Fallback xmlns="">
          <p:sp>
            <p:nvSpPr>
              <p:cNvPr id="3" name="Content Placeholder 2">
                <a:extLst>
                  <a:ext uri="{FF2B5EF4-FFF2-40B4-BE49-F238E27FC236}">
                    <a16:creationId xmlns:a16="http://schemas.microsoft.com/office/drawing/2014/main" id="{F460FF8C-E3F5-B345-BAB9-09D826BE0F64}"/>
                  </a:ext>
                </a:extLst>
              </p:cNvPr>
              <p:cNvSpPr>
                <a:spLocks noGrp="1" noRot="1" noChangeAspect="1" noMove="1" noResize="1" noEditPoints="1" noAdjustHandles="1" noChangeArrowheads="1" noChangeShapeType="1" noTextEdit="1"/>
              </p:cNvSpPr>
              <p:nvPr>
                <p:ph idx="1"/>
              </p:nvPr>
            </p:nvSpPr>
            <p:spPr>
              <a:xfrm>
                <a:off x="380999" y="2232088"/>
                <a:ext cx="11935692" cy="3733927"/>
              </a:xfrm>
              <a:blipFill>
                <a:blip r:embed="rId3"/>
                <a:stretch>
                  <a:fillRect l="-1594" t="-271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5ABB5C0-556C-8149-87FD-11EE5C819CBC}"/>
              </a:ext>
            </a:extLst>
          </p:cNvPr>
          <p:cNvSpPr>
            <a:spLocks noGrp="1"/>
          </p:cNvSpPr>
          <p:nvPr>
            <p:ph type="sldNum" sz="quarter" idx="12"/>
          </p:nvPr>
        </p:nvSpPr>
        <p:spPr/>
        <p:txBody>
          <a:bodyPr/>
          <a:lstStyle/>
          <a:p>
            <a:fld id="{3FF2AABE-FC01-8D4F-B5BD-1FB1C036FF5C}" type="slidenum">
              <a:rPr lang="en-US" smtClean="0"/>
              <a:t>12</a:t>
            </a:fld>
            <a:endParaRPr lang="en-US"/>
          </a:p>
        </p:txBody>
      </p:sp>
      <p:sp>
        <p:nvSpPr>
          <p:cNvPr id="5" name="Date Placeholder 4">
            <a:extLst>
              <a:ext uri="{FF2B5EF4-FFF2-40B4-BE49-F238E27FC236}">
                <a16:creationId xmlns:a16="http://schemas.microsoft.com/office/drawing/2014/main" id="{C137F064-3044-1945-B54D-D6926A67A2AC}"/>
              </a:ext>
            </a:extLst>
          </p:cNvPr>
          <p:cNvSpPr>
            <a:spLocks noGrp="1"/>
          </p:cNvSpPr>
          <p:nvPr>
            <p:ph type="dt" sz="half" idx="10"/>
          </p:nvPr>
        </p:nvSpPr>
        <p:spPr/>
        <p:txBody>
          <a:bodyPr/>
          <a:lstStyle/>
          <a:p>
            <a:fld id="{39BA2B7E-466D-9742-9D8F-30DB8C468D51}" type="datetime1">
              <a:rPr lang="en-US" smtClean="0"/>
              <a:t>6/28/23</a:t>
            </a:fld>
            <a:endParaRPr lang="en-US"/>
          </a:p>
        </p:txBody>
      </p:sp>
      <p:sp>
        <p:nvSpPr>
          <p:cNvPr id="7" name="Footer Placeholder 6">
            <a:extLst>
              <a:ext uri="{FF2B5EF4-FFF2-40B4-BE49-F238E27FC236}">
                <a16:creationId xmlns:a16="http://schemas.microsoft.com/office/drawing/2014/main" id="{B4F1B12C-2E4B-F41C-935E-B7EBDDA6C9B9}"/>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33621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5B6C-41B9-AF4B-A790-3A001BB7CF59}"/>
              </a:ext>
            </a:extLst>
          </p:cNvPr>
          <p:cNvSpPr>
            <a:spLocks noGrp="1"/>
          </p:cNvSpPr>
          <p:nvPr>
            <p:ph type="title"/>
          </p:nvPr>
        </p:nvSpPr>
        <p:spPr/>
        <p:txBody>
          <a:bodyPr>
            <a:normAutofit fontScale="90000"/>
          </a:bodyPr>
          <a:lstStyle/>
          <a:p>
            <a:r>
              <a:rPr lang="en-US" sz="8000" b="1" dirty="0"/>
              <a:t>Effective Dim. Linear Maps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60FF8C-E3F5-B345-BAB9-09D826BE0F64}"/>
                  </a:ext>
                </a:extLst>
              </p:cNvPr>
              <p:cNvSpPr>
                <a:spLocks noGrp="1"/>
              </p:cNvSpPr>
              <p:nvPr>
                <p:ph idx="1"/>
              </p:nvPr>
            </p:nvSpPr>
            <p:spPr/>
            <p:txBody>
              <a:bodyPr>
                <a:normAutofit/>
              </a:bodyPr>
              <a:lstStyle/>
              <a:p>
                <a:pPr marL="0" indent="0">
                  <a:buNone/>
                </a:pPr>
                <a:r>
                  <a:rPr lang="en-US" sz="4800" dirty="0"/>
                  <a:t>we can perfectly fit (almost) any </a:t>
                </a:r>
                <a:r>
                  <a:rPr lang="en-US" sz="4800" dirty="0">
                    <a:solidFill>
                      <a:srgbClr val="FF0000"/>
                    </a:solidFill>
                  </a:rPr>
                  <a:t>m data points </a:t>
                </a:r>
                <a:r>
                  <a:rPr lang="en-US" sz="4800" dirty="0"/>
                  <a:t>using polynomials of </a:t>
                </a:r>
                <a:r>
                  <a:rPr lang="en-US" sz="4800" dirty="0">
                    <a:solidFill>
                      <a:srgbClr val="FF0000"/>
                    </a:solidFill>
                  </a:rPr>
                  <a:t>degree d</a:t>
                </a:r>
                <a:r>
                  <a:rPr lang="en-US" sz="4800" dirty="0"/>
                  <a:t> as soon as </a:t>
                </a:r>
              </a:p>
              <a:p>
                <a:pPr marL="0" indent="0">
                  <a:buNone/>
                </a:pPr>
                <a:endParaRPr lang="en-US" dirty="0"/>
              </a:p>
              <a:p>
                <a:pPr marL="0" indent="0" algn="ctr">
                  <a:buNone/>
                </a:pPr>
                <a:r>
                  <a:rPr lang="en-US" sz="8000" dirty="0">
                    <a:solidFill>
                      <a:srgbClr val="FF0000"/>
                    </a:solidFill>
                  </a:rPr>
                  <a:t>d </a:t>
                </a:r>
                <a14:m>
                  <m:oMath xmlns:m="http://schemas.openxmlformats.org/officeDocument/2006/math">
                    <m:r>
                      <a:rPr lang="en-US" sz="8000" i="1" smtClean="0">
                        <a:solidFill>
                          <a:srgbClr val="FF0000"/>
                        </a:solidFill>
                        <a:latin typeface="Cambria Math" panose="02040503050406030204" pitchFamily="18" charset="0"/>
                        <a:ea typeface="Cambria Math" panose="02040503050406030204" pitchFamily="18" charset="0"/>
                      </a:rPr>
                      <m:t>≥</m:t>
                    </m:r>
                  </m:oMath>
                </a14:m>
                <a:r>
                  <a:rPr lang="en-US" sz="8000" dirty="0">
                    <a:solidFill>
                      <a:srgbClr val="FF0000"/>
                    </a:solidFill>
                  </a:rPr>
                  <a:t> m-1 </a:t>
                </a:r>
              </a:p>
            </p:txBody>
          </p:sp>
        </mc:Choice>
        <mc:Fallback xmlns="">
          <p:sp>
            <p:nvSpPr>
              <p:cNvPr id="3" name="Content Placeholder 2">
                <a:extLst>
                  <a:ext uri="{FF2B5EF4-FFF2-40B4-BE49-F238E27FC236}">
                    <a16:creationId xmlns:a16="http://schemas.microsoft.com/office/drawing/2014/main" id="{F460FF8C-E3F5-B345-BAB9-09D826BE0F64}"/>
                  </a:ext>
                </a:extLst>
              </p:cNvPr>
              <p:cNvSpPr>
                <a:spLocks noGrp="1" noRot="1" noChangeAspect="1" noMove="1" noResize="1" noEditPoints="1" noAdjustHandles="1" noChangeArrowheads="1" noChangeShapeType="1" noTextEdit="1"/>
              </p:cNvSpPr>
              <p:nvPr>
                <p:ph idx="1"/>
              </p:nvPr>
            </p:nvSpPr>
            <p:spPr>
              <a:blipFill>
                <a:blip r:embed="rId2"/>
                <a:stretch>
                  <a:fillRect l="-2654" t="-4942" b="-291"/>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A5AAD65-FA99-9F8E-03BE-F0AF6ADB2573}"/>
              </a:ext>
            </a:extLst>
          </p:cNvPr>
          <p:cNvSpPr>
            <a:spLocks noGrp="1"/>
          </p:cNvSpPr>
          <p:nvPr>
            <p:ph type="ftr" sz="quarter" idx="11"/>
          </p:nvPr>
        </p:nvSpPr>
        <p:spPr/>
        <p:txBody>
          <a:bodyPr/>
          <a:lstStyle/>
          <a:p>
            <a:r>
              <a:rPr lang="en-US"/>
              <a:t>A. Jung - Regularization</a:t>
            </a:r>
          </a:p>
        </p:txBody>
      </p:sp>
      <p:sp>
        <p:nvSpPr>
          <p:cNvPr id="5" name="Slide Number Placeholder 4">
            <a:extLst>
              <a:ext uri="{FF2B5EF4-FFF2-40B4-BE49-F238E27FC236}">
                <a16:creationId xmlns:a16="http://schemas.microsoft.com/office/drawing/2014/main" id="{3DD65FE4-D32D-2657-C6ED-D07944091D0C}"/>
              </a:ext>
            </a:extLst>
          </p:cNvPr>
          <p:cNvSpPr>
            <a:spLocks noGrp="1"/>
          </p:cNvSpPr>
          <p:nvPr>
            <p:ph type="sldNum" sz="quarter" idx="12"/>
          </p:nvPr>
        </p:nvSpPr>
        <p:spPr/>
        <p:txBody>
          <a:bodyPr/>
          <a:lstStyle/>
          <a:p>
            <a:fld id="{3FF2AABE-FC01-8D4F-B5BD-1FB1C036FF5C}" type="slidenum">
              <a:rPr lang="en-US" smtClean="0"/>
              <a:t>13</a:t>
            </a:fld>
            <a:endParaRPr lang="en-US"/>
          </a:p>
        </p:txBody>
      </p:sp>
      <p:sp>
        <p:nvSpPr>
          <p:cNvPr id="6" name="Date Placeholder 5">
            <a:extLst>
              <a:ext uri="{FF2B5EF4-FFF2-40B4-BE49-F238E27FC236}">
                <a16:creationId xmlns:a16="http://schemas.microsoft.com/office/drawing/2014/main" id="{18EAC183-558B-B7B6-03DE-D5E6E7368F53}"/>
              </a:ext>
            </a:extLst>
          </p:cNvPr>
          <p:cNvSpPr>
            <a:spLocks noGrp="1"/>
          </p:cNvSpPr>
          <p:nvPr>
            <p:ph type="dt" sz="half" idx="10"/>
          </p:nvPr>
        </p:nvSpPr>
        <p:spPr/>
        <p:txBody>
          <a:bodyPr/>
          <a:lstStyle/>
          <a:p>
            <a:fld id="{496EAA99-0192-A14D-80F6-BBA8865FFD86}" type="datetime1">
              <a:rPr lang="en-US" smtClean="0"/>
              <a:t>6/28/23</a:t>
            </a:fld>
            <a:endParaRPr lang="en-US" dirty="0"/>
          </a:p>
        </p:txBody>
      </p:sp>
    </p:spTree>
    <p:extLst>
      <p:ext uri="{BB962C8B-B14F-4D97-AF65-F5344CB8AC3E}">
        <p14:creationId xmlns:p14="http://schemas.microsoft.com/office/powerpoint/2010/main" val="9325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7D099C13-C45A-DE4F-90C5-43128506A673}"/>
              </a:ext>
            </a:extLst>
          </p:cNvPr>
          <p:cNvCxnSpPr/>
          <p:nvPr/>
        </p:nvCxnSpPr>
        <p:spPr>
          <a:xfrm>
            <a:off x="1084521" y="5401340"/>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ABD466-F826-E340-A8DD-CC4907848E05}"/>
              </a:ext>
            </a:extLst>
          </p:cNvPr>
          <p:cNvCxnSpPr/>
          <p:nvPr/>
        </p:nvCxnSpPr>
        <p:spPr>
          <a:xfrm flipV="1">
            <a:off x="1701209" y="1690688"/>
            <a:ext cx="0" cy="426212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0601E5-0965-9346-AE3D-7868F9E64BF4}"/>
              </a:ext>
            </a:extLst>
          </p:cNvPr>
          <p:cNvSpPr txBox="1"/>
          <p:nvPr/>
        </p:nvSpPr>
        <p:spPr>
          <a:xfrm>
            <a:off x="9509513" y="5423411"/>
            <a:ext cx="1844287" cy="769441"/>
          </a:xfrm>
          <a:prstGeom prst="rect">
            <a:avLst/>
          </a:prstGeom>
          <a:noFill/>
        </p:spPr>
        <p:txBody>
          <a:bodyPr wrap="none" rtlCol="0">
            <a:spAutoFit/>
          </a:bodyPr>
          <a:lstStyle/>
          <a:p>
            <a:r>
              <a:rPr lang="en-US" sz="4400" dirty="0"/>
              <a:t>feature</a:t>
            </a:r>
          </a:p>
        </p:txBody>
      </p:sp>
      <p:sp>
        <p:nvSpPr>
          <p:cNvPr id="10" name="TextBox 9">
            <a:extLst>
              <a:ext uri="{FF2B5EF4-FFF2-40B4-BE49-F238E27FC236}">
                <a16:creationId xmlns:a16="http://schemas.microsoft.com/office/drawing/2014/main" id="{CC8B9F0E-8E41-0545-B41D-184B4EE8A1CF}"/>
              </a:ext>
            </a:extLst>
          </p:cNvPr>
          <p:cNvSpPr txBox="1"/>
          <p:nvPr/>
        </p:nvSpPr>
        <p:spPr>
          <a:xfrm>
            <a:off x="589032" y="2169042"/>
            <a:ext cx="990977" cy="584775"/>
          </a:xfrm>
          <a:prstGeom prst="rect">
            <a:avLst/>
          </a:prstGeom>
          <a:noFill/>
        </p:spPr>
        <p:txBody>
          <a:bodyPr wrap="none" rtlCol="0">
            <a:spAutoFit/>
          </a:bodyPr>
          <a:lstStyle/>
          <a:p>
            <a:r>
              <a:rPr lang="en-US" sz="3200" dirty="0"/>
              <a:t>label</a:t>
            </a:r>
          </a:p>
        </p:txBody>
      </p:sp>
      <p:sp>
        <p:nvSpPr>
          <p:cNvPr id="11" name="Oval 10">
            <a:extLst>
              <a:ext uri="{FF2B5EF4-FFF2-40B4-BE49-F238E27FC236}">
                <a16:creationId xmlns:a16="http://schemas.microsoft.com/office/drawing/2014/main" id="{78BD628F-3102-CD40-AEF9-11C058A78B44}"/>
              </a:ext>
            </a:extLst>
          </p:cNvPr>
          <p:cNvSpPr/>
          <p:nvPr/>
        </p:nvSpPr>
        <p:spPr>
          <a:xfrm>
            <a:off x="3428482" y="2045439"/>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7DE320-FF7F-8641-AB90-B7039BE8528A}"/>
              </a:ext>
            </a:extLst>
          </p:cNvPr>
          <p:cNvSpPr/>
          <p:nvPr/>
        </p:nvSpPr>
        <p:spPr>
          <a:xfrm>
            <a:off x="5319883" y="3957334"/>
            <a:ext cx="297712" cy="3296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140A6A-F70C-A946-B8AE-84FE5DF5B76A}"/>
              </a:ext>
            </a:extLst>
          </p:cNvPr>
          <p:cNvSpPr/>
          <p:nvPr/>
        </p:nvSpPr>
        <p:spPr>
          <a:xfrm>
            <a:off x="7020061" y="1828884"/>
            <a:ext cx="297712" cy="3296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2F4A755-1804-5A43-999E-8A794115B520}"/>
              </a:ext>
            </a:extLst>
          </p:cNvPr>
          <p:cNvSpPr/>
          <p:nvPr/>
        </p:nvSpPr>
        <p:spPr>
          <a:xfrm rot="19420786">
            <a:off x="8377811" y="3495427"/>
            <a:ext cx="297712" cy="329625"/>
          </a:xfrm>
          <a:prstGeom prst="ellipse">
            <a:avLst/>
          </a:prstGeom>
          <a:solidFill>
            <a:schemeClr val="accent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64401C3-D29C-EE4F-B49A-D17177115BD8}"/>
              </a:ext>
            </a:extLst>
          </p:cNvPr>
          <p:cNvCxnSpPr>
            <a:cxnSpLocks/>
          </p:cNvCxnSpPr>
          <p:nvPr/>
        </p:nvCxnSpPr>
        <p:spPr>
          <a:xfrm flipV="1">
            <a:off x="589032" y="1707621"/>
            <a:ext cx="3664313" cy="255535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A05448-C2B9-D643-9137-BA00A4548C44}"/>
              </a:ext>
            </a:extLst>
          </p:cNvPr>
          <p:cNvCxnSpPr>
            <a:cxnSpLocks/>
          </p:cNvCxnSpPr>
          <p:nvPr/>
        </p:nvCxnSpPr>
        <p:spPr>
          <a:xfrm>
            <a:off x="1367890" y="3631767"/>
            <a:ext cx="5521036" cy="709594"/>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A68EA-139B-3041-A352-6E98B0710684}"/>
              </a:ext>
            </a:extLst>
          </p:cNvPr>
          <p:cNvCxnSpPr>
            <a:cxnSpLocks/>
          </p:cNvCxnSpPr>
          <p:nvPr/>
        </p:nvCxnSpPr>
        <p:spPr>
          <a:xfrm flipH="1">
            <a:off x="743630" y="1540147"/>
            <a:ext cx="7634181" cy="3069682"/>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D13DA9E-161E-A649-84B8-F2F9116F21F0}"/>
              </a:ext>
            </a:extLst>
          </p:cNvPr>
          <p:cNvCxnSpPr>
            <a:cxnSpLocks/>
          </p:cNvCxnSpPr>
          <p:nvPr/>
        </p:nvCxnSpPr>
        <p:spPr>
          <a:xfrm flipH="1" flipV="1">
            <a:off x="5468739" y="985816"/>
            <a:ext cx="3793795" cy="3277164"/>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D6601FAB-E964-A34C-AC5B-5C3F025FCE5A}"/>
              </a:ext>
            </a:extLst>
          </p:cNvPr>
          <p:cNvSpPr>
            <a:spLocks noGrp="1"/>
          </p:cNvSpPr>
          <p:nvPr>
            <p:ph type="title"/>
          </p:nvPr>
        </p:nvSpPr>
        <p:spPr>
          <a:xfrm>
            <a:off x="838200" y="382058"/>
            <a:ext cx="10515600" cy="1325563"/>
          </a:xfrm>
        </p:spPr>
        <p:txBody>
          <a:bodyPr>
            <a:normAutofit/>
          </a:bodyPr>
          <a:lstStyle/>
          <a:p>
            <a:r>
              <a:rPr lang="en-US" sz="6000" b="1" dirty="0"/>
              <a:t>m=2, d=1</a:t>
            </a:r>
          </a:p>
        </p:txBody>
      </p:sp>
      <p:sp>
        <p:nvSpPr>
          <p:cNvPr id="16" name="Oval 15">
            <a:extLst>
              <a:ext uri="{FF2B5EF4-FFF2-40B4-BE49-F238E27FC236}">
                <a16:creationId xmlns:a16="http://schemas.microsoft.com/office/drawing/2014/main" id="{948BB7A3-3C81-4D49-B4CA-B2466089EC1C}"/>
              </a:ext>
            </a:extLst>
          </p:cNvPr>
          <p:cNvSpPr/>
          <p:nvPr/>
        </p:nvSpPr>
        <p:spPr>
          <a:xfrm>
            <a:off x="2166957" y="2916517"/>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3E2F28-CBE9-5C43-B85E-8E55FC6CDC39}"/>
              </a:ext>
            </a:extLst>
          </p:cNvPr>
          <p:cNvSpPr/>
          <p:nvPr/>
        </p:nvSpPr>
        <p:spPr>
          <a:xfrm>
            <a:off x="5632833" y="2430545"/>
            <a:ext cx="297712" cy="3296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B08D005-ACA4-4A4F-9062-FAFA593F6559}"/>
              </a:ext>
            </a:extLst>
          </p:cNvPr>
          <p:cNvSpPr/>
          <p:nvPr/>
        </p:nvSpPr>
        <p:spPr>
          <a:xfrm>
            <a:off x="4076857" y="3821752"/>
            <a:ext cx="297712" cy="3296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31CCA3D-F170-1A48-94A2-F6672F077DEE}"/>
              </a:ext>
            </a:extLst>
          </p:cNvPr>
          <p:cNvSpPr/>
          <p:nvPr/>
        </p:nvSpPr>
        <p:spPr>
          <a:xfrm rot="19420786">
            <a:off x="5492129" y="988524"/>
            <a:ext cx="297712" cy="329625"/>
          </a:xfrm>
          <a:prstGeom prst="ellipse">
            <a:avLst/>
          </a:prstGeom>
          <a:solidFill>
            <a:schemeClr val="accent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E5D34BAA-AF66-DA47-0929-B86B1AE861E4}"/>
              </a:ext>
            </a:extLst>
          </p:cNvPr>
          <p:cNvSpPr>
            <a:spLocks noGrp="1"/>
          </p:cNvSpPr>
          <p:nvPr>
            <p:ph type="ftr" sz="quarter" idx="11"/>
          </p:nvPr>
        </p:nvSpPr>
        <p:spPr/>
        <p:txBody>
          <a:bodyPr/>
          <a:lstStyle/>
          <a:p>
            <a:r>
              <a:rPr lang="en-US"/>
              <a:t>A. Jung - Regularization</a:t>
            </a:r>
          </a:p>
        </p:txBody>
      </p:sp>
      <p:sp>
        <p:nvSpPr>
          <p:cNvPr id="3" name="Slide Number Placeholder 2">
            <a:extLst>
              <a:ext uri="{FF2B5EF4-FFF2-40B4-BE49-F238E27FC236}">
                <a16:creationId xmlns:a16="http://schemas.microsoft.com/office/drawing/2014/main" id="{8C2AFA21-A365-E57A-8CAC-EE8A15EE0F0B}"/>
              </a:ext>
            </a:extLst>
          </p:cNvPr>
          <p:cNvSpPr>
            <a:spLocks noGrp="1"/>
          </p:cNvSpPr>
          <p:nvPr>
            <p:ph type="sldNum" sz="quarter" idx="12"/>
          </p:nvPr>
        </p:nvSpPr>
        <p:spPr/>
        <p:txBody>
          <a:bodyPr/>
          <a:lstStyle/>
          <a:p>
            <a:fld id="{3FF2AABE-FC01-8D4F-B5BD-1FB1C036FF5C}" type="slidenum">
              <a:rPr lang="en-US" smtClean="0"/>
              <a:t>14</a:t>
            </a:fld>
            <a:endParaRPr lang="en-US"/>
          </a:p>
        </p:txBody>
      </p:sp>
      <p:sp>
        <p:nvSpPr>
          <p:cNvPr id="4" name="Date Placeholder 3">
            <a:extLst>
              <a:ext uri="{FF2B5EF4-FFF2-40B4-BE49-F238E27FC236}">
                <a16:creationId xmlns:a16="http://schemas.microsoft.com/office/drawing/2014/main" id="{6898FC03-946F-337C-331A-DAD40445CBD3}"/>
              </a:ext>
            </a:extLst>
          </p:cNvPr>
          <p:cNvSpPr>
            <a:spLocks noGrp="1"/>
          </p:cNvSpPr>
          <p:nvPr>
            <p:ph type="dt" sz="half" idx="10"/>
          </p:nvPr>
        </p:nvSpPr>
        <p:spPr/>
        <p:txBody>
          <a:bodyPr/>
          <a:lstStyle/>
          <a:p>
            <a:fld id="{EF27212B-4A73-3644-BD4B-0173250C7A8B}" type="datetime1">
              <a:rPr lang="en-US" smtClean="0"/>
              <a:t>6/28/23</a:t>
            </a:fld>
            <a:endParaRPr lang="en-US" dirty="0"/>
          </a:p>
        </p:txBody>
      </p:sp>
    </p:spTree>
    <p:extLst>
      <p:ext uri="{BB962C8B-B14F-4D97-AF65-F5344CB8AC3E}">
        <p14:creationId xmlns:p14="http://schemas.microsoft.com/office/powerpoint/2010/main" val="93099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7D099C13-C45A-DE4F-90C5-43128506A673}"/>
              </a:ext>
            </a:extLst>
          </p:cNvPr>
          <p:cNvCxnSpPr/>
          <p:nvPr/>
        </p:nvCxnSpPr>
        <p:spPr>
          <a:xfrm>
            <a:off x="1084521" y="5401340"/>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ABD466-F826-E340-A8DD-CC4907848E05}"/>
              </a:ext>
            </a:extLst>
          </p:cNvPr>
          <p:cNvCxnSpPr/>
          <p:nvPr/>
        </p:nvCxnSpPr>
        <p:spPr>
          <a:xfrm flipV="1">
            <a:off x="1701209" y="1690688"/>
            <a:ext cx="0" cy="426212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8BD628F-3102-CD40-AEF9-11C058A78B44}"/>
              </a:ext>
            </a:extLst>
          </p:cNvPr>
          <p:cNvSpPr/>
          <p:nvPr/>
        </p:nvSpPr>
        <p:spPr>
          <a:xfrm>
            <a:off x="3409983" y="2580502"/>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6140A6A-F70C-A946-B8AE-84FE5DF5B76A}"/>
              </a:ext>
            </a:extLst>
          </p:cNvPr>
          <p:cNvSpPr/>
          <p:nvPr/>
        </p:nvSpPr>
        <p:spPr>
          <a:xfrm>
            <a:off x="6800821" y="3631509"/>
            <a:ext cx="297712" cy="3296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2F4A755-1804-5A43-999E-8A794115B520}"/>
              </a:ext>
            </a:extLst>
          </p:cNvPr>
          <p:cNvSpPr/>
          <p:nvPr/>
        </p:nvSpPr>
        <p:spPr>
          <a:xfrm rot="19420786">
            <a:off x="8492841" y="3598579"/>
            <a:ext cx="297712" cy="329625"/>
          </a:xfrm>
          <a:prstGeom prst="ellipse">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6601FAB-E964-A34C-AC5B-5C3F025FCE5A}"/>
              </a:ext>
            </a:extLst>
          </p:cNvPr>
          <p:cNvSpPr>
            <a:spLocks noGrp="1"/>
          </p:cNvSpPr>
          <p:nvPr>
            <p:ph type="title"/>
          </p:nvPr>
        </p:nvSpPr>
        <p:spPr>
          <a:xfrm>
            <a:off x="359795" y="-21393"/>
            <a:ext cx="10515600" cy="1325563"/>
          </a:xfrm>
        </p:spPr>
        <p:txBody>
          <a:bodyPr>
            <a:normAutofit/>
          </a:bodyPr>
          <a:lstStyle/>
          <a:p>
            <a:r>
              <a:rPr lang="en-US" sz="6000" b="1" dirty="0"/>
              <a:t>m=3, degree d=2 polynomial</a:t>
            </a:r>
          </a:p>
        </p:txBody>
      </p:sp>
      <p:sp>
        <p:nvSpPr>
          <p:cNvPr id="16" name="Oval 15">
            <a:extLst>
              <a:ext uri="{FF2B5EF4-FFF2-40B4-BE49-F238E27FC236}">
                <a16:creationId xmlns:a16="http://schemas.microsoft.com/office/drawing/2014/main" id="{948BB7A3-3C81-4D49-B4CA-B2466089EC1C}"/>
              </a:ext>
            </a:extLst>
          </p:cNvPr>
          <p:cNvSpPr/>
          <p:nvPr/>
        </p:nvSpPr>
        <p:spPr>
          <a:xfrm>
            <a:off x="2166957" y="2916517"/>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3E2F28-CBE9-5C43-B85E-8E55FC6CDC39}"/>
              </a:ext>
            </a:extLst>
          </p:cNvPr>
          <p:cNvSpPr/>
          <p:nvPr/>
        </p:nvSpPr>
        <p:spPr>
          <a:xfrm>
            <a:off x="5632833" y="2430545"/>
            <a:ext cx="297712" cy="3296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31CCA3D-F170-1A48-94A2-F6672F077DEE}"/>
              </a:ext>
            </a:extLst>
          </p:cNvPr>
          <p:cNvSpPr/>
          <p:nvPr/>
        </p:nvSpPr>
        <p:spPr>
          <a:xfrm rot="19420786">
            <a:off x="9366007" y="2844161"/>
            <a:ext cx="297712" cy="329625"/>
          </a:xfrm>
          <a:prstGeom prst="ellipse">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A9772E7-8F94-7740-8C70-09218D30CAE3}"/>
              </a:ext>
            </a:extLst>
          </p:cNvPr>
          <p:cNvSpPr>
            <a:spLocks noGrp="1"/>
          </p:cNvSpPr>
          <p:nvPr>
            <p:ph type="sldNum" sz="quarter" idx="12"/>
          </p:nvPr>
        </p:nvSpPr>
        <p:spPr/>
        <p:txBody>
          <a:bodyPr/>
          <a:lstStyle/>
          <a:p>
            <a:fld id="{3FF2AABE-FC01-8D4F-B5BD-1FB1C036FF5C}" type="slidenum">
              <a:rPr lang="en-US" smtClean="0"/>
              <a:t>15</a:t>
            </a:fld>
            <a:endParaRPr lang="en-US"/>
          </a:p>
        </p:txBody>
      </p:sp>
      <p:sp>
        <p:nvSpPr>
          <p:cNvPr id="21" name="Oval 20">
            <a:extLst>
              <a:ext uri="{FF2B5EF4-FFF2-40B4-BE49-F238E27FC236}">
                <a16:creationId xmlns:a16="http://schemas.microsoft.com/office/drawing/2014/main" id="{27786175-53CB-4D4D-BFBA-77D59189B17E}"/>
              </a:ext>
            </a:extLst>
          </p:cNvPr>
          <p:cNvSpPr/>
          <p:nvPr/>
        </p:nvSpPr>
        <p:spPr>
          <a:xfrm>
            <a:off x="2551420" y="1841034"/>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948A919F-3FED-9C4E-A1B8-A9C213EE716E}"/>
              </a:ext>
            </a:extLst>
          </p:cNvPr>
          <p:cNvSpPr/>
          <p:nvPr/>
        </p:nvSpPr>
        <p:spPr>
          <a:xfrm rot="301612">
            <a:off x="2155224" y="1540147"/>
            <a:ext cx="1808053" cy="2861905"/>
          </a:xfrm>
          <a:custGeom>
            <a:avLst/>
            <a:gdLst>
              <a:gd name="connsiteX0" fmla="*/ 0 w 1609344"/>
              <a:gd name="connsiteY0" fmla="*/ 1829975 h 1829975"/>
              <a:gd name="connsiteX1" fmla="*/ 658368 w 1609344"/>
              <a:gd name="connsiteY1" fmla="*/ 1175 h 1829975"/>
              <a:gd name="connsiteX2" fmla="*/ 1609344 w 1609344"/>
              <a:gd name="connsiteY2" fmla="*/ 1610519 h 1829975"/>
            </a:gdLst>
            <a:ahLst/>
            <a:cxnLst>
              <a:cxn ang="0">
                <a:pos x="connsiteX0" y="connsiteY0"/>
              </a:cxn>
              <a:cxn ang="0">
                <a:pos x="connsiteX1" y="connsiteY1"/>
              </a:cxn>
              <a:cxn ang="0">
                <a:pos x="connsiteX2" y="connsiteY2"/>
              </a:cxn>
            </a:cxnLst>
            <a:rect l="l" t="t" r="r" b="b"/>
            <a:pathLst>
              <a:path w="1609344" h="1829975">
                <a:moveTo>
                  <a:pt x="0" y="1829975"/>
                </a:moveTo>
                <a:cubicBezTo>
                  <a:pt x="195072" y="933863"/>
                  <a:pt x="390144" y="37751"/>
                  <a:pt x="658368" y="1175"/>
                </a:cubicBezTo>
                <a:cubicBezTo>
                  <a:pt x="926592" y="-35401"/>
                  <a:pt x="1267968" y="787559"/>
                  <a:pt x="1609344" y="1610519"/>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457E0B4-5155-5347-8146-26C4AD500E39}"/>
              </a:ext>
            </a:extLst>
          </p:cNvPr>
          <p:cNvSpPr/>
          <p:nvPr/>
        </p:nvSpPr>
        <p:spPr>
          <a:xfrm>
            <a:off x="6972188" y="2806286"/>
            <a:ext cx="297712" cy="3296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4973A199-5EC9-AF4D-A0F9-EA6B75CC7957}"/>
              </a:ext>
            </a:extLst>
          </p:cNvPr>
          <p:cNvSpPr/>
          <p:nvPr/>
        </p:nvSpPr>
        <p:spPr>
          <a:xfrm flipV="1">
            <a:off x="5632833" y="1500448"/>
            <a:ext cx="1637067" cy="4262123"/>
          </a:xfrm>
          <a:custGeom>
            <a:avLst/>
            <a:gdLst>
              <a:gd name="connsiteX0" fmla="*/ 0 w 1609344"/>
              <a:gd name="connsiteY0" fmla="*/ 1829975 h 1829975"/>
              <a:gd name="connsiteX1" fmla="*/ 658368 w 1609344"/>
              <a:gd name="connsiteY1" fmla="*/ 1175 h 1829975"/>
              <a:gd name="connsiteX2" fmla="*/ 1609344 w 1609344"/>
              <a:gd name="connsiteY2" fmla="*/ 1610519 h 1829975"/>
            </a:gdLst>
            <a:ahLst/>
            <a:cxnLst>
              <a:cxn ang="0">
                <a:pos x="connsiteX0" y="connsiteY0"/>
              </a:cxn>
              <a:cxn ang="0">
                <a:pos x="connsiteX1" y="connsiteY1"/>
              </a:cxn>
              <a:cxn ang="0">
                <a:pos x="connsiteX2" y="connsiteY2"/>
              </a:cxn>
            </a:cxnLst>
            <a:rect l="l" t="t" r="r" b="b"/>
            <a:pathLst>
              <a:path w="1609344" h="1829975">
                <a:moveTo>
                  <a:pt x="0" y="1829975"/>
                </a:moveTo>
                <a:cubicBezTo>
                  <a:pt x="195072" y="933863"/>
                  <a:pt x="390144" y="37751"/>
                  <a:pt x="658368" y="1175"/>
                </a:cubicBezTo>
                <a:cubicBezTo>
                  <a:pt x="926592" y="-35401"/>
                  <a:pt x="1267968" y="787559"/>
                  <a:pt x="1609344" y="1610519"/>
                </a:cubicBezTo>
              </a:path>
            </a:pathLst>
          </a:cu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52ADA60-5F17-7147-988F-41CB4360028C}"/>
              </a:ext>
            </a:extLst>
          </p:cNvPr>
          <p:cNvSpPr/>
          <p:nvPr/>
        </p:nvSpPr>
        <p:spPr>
          <a:xfrm rot="19420786">
            <a:off x="10050898" y="2368587"/>
            <a:ext cx="297712" cy="329625"/>
          </a:xfrm>
          <a:prstGeom prst="ellipse">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A3FE2E4B-EA7D-924B-8827-F1D0F39639AF}"/>
              </a:ext>
            </a:extLst>
          </p:cNvPr>
          <p:cNvSpPr/>
          <p:nvPr/>
        </p:nvSpPr>
        <p:spPr>
          <a:xfrm flipV="1">
            <a:off x="589032" y="1355265"/>
            <a:ext cx="10286359" cy="4262123"/>
          </a:xfrm>
          <a:custGeom>
            <a:avLst/>
            <a:gdLst>
              <a:gd name="connsiteX0" fmla="*/ 0 w 1609344"/>
              <a:gd name="connsiteY0" fmla="*/ 1829975 h 1829975"/>
              <a:gd name="connsiteX1" fmla="*/ 658368 w 1609344"/>
              <a:gd name="connsiteY1" fmla="*/ 1175 h 1829975"/>
              <a:gd name="connsiteX2" fmla="*/ 1609344 w 1609344"/>
              <a:gd name="connsiteY2" fmla="*/ 1610519 h 1829975"/>
            </a:gdLst>
            <a:ahLst/>
            <a:cxnLst>
              <a:cxn ang="0">
                <a:pos x="connsiteX0" y="connsiteY0"/>
              </a:cxn>
              <a:cxn ang="0">
                <a:pos x="connsiteX1" y="connsiteY1"/>
              </a:cxn>
              <a:cxn ang="0">
                <a:pos x="connsiteX2" y="connsiteY2"/>
              </a:cxn>
            </a:cxnLst>
            <a:rect l="l" t="t" r="r" b="b"/>
            <a:pathLst>
              <a:path w="1609344" h="1829975">
                <a:moveTo>
                  <a:pt x="0" y="1829975"/>
                </a:moveTo>
                <a:cubicBezTo>
                  <a:pt x="195072" y="933863"/>
                  <a:pt x="390144" y="37751"/>
                  <a:pt x="658368" y="1175"/>
                </a:cubicBezTo>
                <a:cubicBezTo>
                  <a:pt x="926592" y="-35401"/>
                  <a:pt x="1267968" y="787559"/>
                  <a:pt x="1609344" y="1610519"/>
                </a:cubicBezTo>
              </a:path>
            </a:pathLst>
          </a:cu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0D2E0F2-E530-D44C-8ABA-046292E999FD}"/>
              </a:ext>
            </a:extLst>
          </p:cNvPr>
          <p:cNvSpPr txBox="1"/>
          <p:nvPr/>
        </p:nvSpPr>
        <p:spPr>
          <a:xfrm>
            <a:off x="879074" y="896447"/>
            <a:ext cx="1651414" cy="707886"/>
          </a:xfrm>
          <a:prstGeom prst="rect">
            <a:avLst/>
          </a:prstGeom>
          <a:noFill/>
        </p:spPr>
        <p:txBody>
          <a:bodyPr wrap="none" rtlCol="0">
            <a:spAutoFit/>
          </a:bodyPr>
          <a:lstStyle/>
          <a:p>
            <a:r>
              <a:rPr lang="en-US" sz="4000" dirty="0"/>
              <a:t>label y </a:t>
            </a:r>
          </a:p>
        </p:txBody>
      </p:sp>
      <p:sp>
        <p:nvSpPr>
          <p:cNvPr id="20" name="TextBox 19">
            <a:extLst>
              <a:ext uri="{FF2B5EF4-FFF2-40B4-BE49-F238E27FC236}">
                <a16:creationId xmlns:a16="http://schemas.microsoft.com/office/drawing/2014/main" id="{1744CC17-E736-E440-8C7A-232F1D64C59C}"/>
              </a:ext>
            </a:extLst>
          </p:cNvPr>
          <p:cNvSpPr txBox="1"/>
          <p:nvPr/>
        </p:nvSpPr>
        <p:spPr>
          <a:xfrm>
            <a:off x="9262534" y="5552791"/>
            <a:ext cx="2146550" cy="707886"/>
          </a:xfrm>
          <a:prstGeom prst="rect">
            <a:avLst/>
          </a:prstGeom>
          <a:noFill/>
        </p:spPr>
        <p:txBody>
          <a:bodyPr wrap="none" rtlCol="0">
            <a:spAutoFit/>
          </a:bodyPr>
          <a:lstStyle/>
          <a:p>
            <a:r>
              <a:rPr lang="en-US" sz="4000" dirty="0"/>
              <a:t>feature x </a:t>
            </a:r>
          </a:p>
        </p:txBody>
      </p:sp>
      <p:sp>
        <p:nvSpPr>
          <p:cNvPr id="4" name="Date Placeholder 3">
            <a:extLst>
              <a:ext uri="{FF2B5EF4-FFF2-40B4-BE49-F238E27FC236}">
                <a16:creationId xmlns:a16="http://schemas.microsoft.com/office/drawing/2014/main" id="{216C5070-73F9-0240-8A76-9D572D000A7A}"/>
              </a:ext>
            </a:extLst>
          </p:cNvPr>
          <p:cNvSpPr>
            <a:spLocks noGrp="1"/>
          </p:cNvSpPr>
          <p:nvPr>
            <p:ph type="dt" sz="half" idx="10"/>
          </p:nvPr>
        </p:nvSpPr>
        <p:spPr/>
        <p:txBody>
          <a:bodyPr/>
          <a:lstStyle/>
          <a:p>
            <a:fld id="{74716FFF-7786-CB4C-8804-818A055FECEC}" type="datetime1">
              <a:rPr lang="en-US" smtClean="0"/>
              <a:t>6/28/23</a:t>
            </a:fld>
            <a:endParaRPr lang="en-US"/>
          </a:p>
        </p:txBody>
      </p:sp>
      <p:sp>
        <p:nvSpPr>
          <p:cNvPr id="7" name="Footer Placeholder 6">
            <a:extLst>
              <a:ext uri="{FF2B5EF4-FFF2-40B4-BE49-F238E27FC236}">
                <a16:creationId xmlns:a16="http://schemas.microsoft.com/office/drawing/2014/main" id="{5978032A-0599-AC7F-42E4-66EA7ACF077E}"/>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65509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5B6C-41B9-AF4B-A790-3A001BB7CF59}"/>
              </a:ext>
            </a:extLst>
          </p:cNvPr>
          <p:cNvSpPr>
            <a:spLocks noGrp="1"/>
          </p:cNvSpPr>
          <p:nvPr>
            <p:ph type="title"/>
          </p:nvPr>
        </p:nvSpPr>
        <p:spPr>
          <a:xfrm>
            <a:off x="380999" y="365125"/>
            <a:ext cx="12201145" cy="1460500"/>
          </a:xfrm>
        </p:spPr>
        <p:txBody>
          <a:bodyPr>
            <a:normAutofit/>
          </a:bodyPr>
          <a:lstStyle/>
          <a:p>
            <a:r>
              <a:rPr lang="en-US" sz="8000" b="1" dirty="0"/>
              <a:t>Data Hungry ML Methods</a:t>
            </a:r>
          </a:p>
        </p:txBody>
      </p:sp>
      <p:sp>
        <p:nvSpPr>
          <p:cNvPr id="3" name="Content Placeholder 2">
            <a:extLst>
              <a:ext uri="{FF2B5EF4-FFF2-40B4-BE49-F238E27FC236}">
                <a16:creationId xmlns:a16="http://schemas.microsoft.com/office/drawing/2014/main" id="{F460FF8C-E3F5-B345-BAB9-09D826BE0F64}"/>
              </a:ext>
            </a:extLst>
          </p:cNvPr>
          <p:cNvSpPr>
            <a:spLocks noGrp="1"/>
          </p:cNvSpPr>
          <p:nvPr>
            <p:ph idx="1"/>
          </p:nvPr>
        </p:nvSpPr>
        <p:spPr>
          <a:xfrm>
            <a:off x="256308" y="1749298"/>
            <a:ext cx="11935692" cy="4895849"/>
          </a:xfrm>
        </p:spPr>
        <p:txBody>
          <a:bodyPr>
            <a:noAutofit/>
          </a:bodyPr>
          <a:lstStyle/>
          <a:p>
            <a:pPr>
              <a:lnSpc>
                <a:spcPct val="150000"/>
              </a:lnSpc>
            </a:pPr>
            <a:r>
              <a:rPr lang="en-US" sz="3600" dirty="0"/>
              <a:t>millions of features for datapoints (e.g. megapixel image)</a:t>
            </a:r>
          </a:p>
          <a:p>
            <a:pPr>
              <a:lnSpc>
                <a:spcPct val="150000"/>
              </a:lnSpc>
            </a:pPr>
            <a:r>
              <a:rPr lang="en-US" sz="3600" dirty="0" err="1"/>
              <a:t>eff.dim</a:t>
            </a:r>
            <a:r>
              <a:rPr lang="en-US" sz="3600" dirty="0"/>
              <a:t>. d of linear maps is also millions </a:t>
            </a:r>
          </a:p>
          <a:p>
            <a:pPr>
              <a:lnSpc>
                <a:spcPct val="150000"/>
              </a:lnSpc>
            </a:pPr>
            <a:r>
              <a:rPr lang="en-US" sz="3600" dirty="0" err="1"/>
              <a:t>eff.dim</a:t>
            </a:r>
            <a:r>
              <a:rPr lang="en-US" sz="3600" dirty="0"/>
              <a:t> d of deep nets is millions … billions </a:t>
            </a:r>
          </a:p>
          <a:p>
            <a:pPr>
              <a:lnSpc>
                <a:spcPct val="150000"/>
              </a:lnSpc>
            </a:pPr>
            <a:r>
              <a:rPr lang="en-US" sz="3600" dirty="0"/>
              <a:t>can perfectly fit any set of </a:t>
            </a:r>
            <a:r>
              <a:rPr lang="en-US" sz="3600" dirty="0">
                <a:solidFill>
                  <a:srgbClr val="FF0000"/>
                </a:solidFill>
              </a:rPr>
              <a:t>100000s (!) of datapoints </a:t>
            </a:r>
          </a:p>
          <a:p>
            <a:pPr>
              <a:lnSpc>
                <a:spcPct val="150000"/>
              </a:lnSpc>
            </a:pPr>
            <a:r>
              <a:rPr lang="en-US" sz="3600" dirty="0"/>
              <a:t>training error will be zero (overfitting!)</a:t>
            </a:r>
          </a:p>
        </p:txBody>
      </p:sp>
      <p:sp>
        <p:nvSpPr>
          <p:cNvPr id="4" name="Slide Number Placeholder 3">
            <a:extLst>
              <a:ext uri="{FF2B5EF4-FFF2-40B4-BE49-F238E27FC236}">
                <a16:creationId xmlns:a16="http://schemas.microsoft.com/office/drawing/2014/main" id="{29BF10E1-C9EE-E241-94B3-48731641C2C4}"/>
              </a:ext>
            </a:extLst>
          </p:cNvPr>
          <p:cNvSpPr>
            <a:spLocks noGrp="1"/>
          </p:cNvSpPr>
          <p:nvPr>
            <p:ph type="sldNum" sz="quarter" idx="12"/>
          </p:nvPr>
        </p:nvSpPr>
        <p:spPr/>
        <p:txBody>
          <a:bodyPr/>
          <a:lstStyle/>
          <a:p>
            <a:fld id="{3FF2AABE-FC01-8D4F-B5BD-1FB1C036FF5C}" type="slidenum">
              <a:rPr lang="en-US" smtClean="0"/>
              <a:t>16</a:t>
            </a:fld>
            <a:endParaRPr lang="en-US"/>
          </a:p>
        </p:txBody>
      </p:sp>
      <p:sp>
        <p:nvSpPr>
          <p:cNvPr id="5" name="Date Placeholder 4">
            <a:extLst>
              <a:ext uri="{FF2B5EF4-FFF2-40B4-BE49-F238E27FC236}">
                <a16:creationId xmlns:a16="http://schemas.microsoft.com/office/drawing/2014/main" id="{080712B2-5AB0-2347-9124-5C50B5304F16}"/>
              </a:ext>
            </a:extLst>
          </p:cNvPr>
          <p:cNvSpPr>
            <a:spLocks noGrp="1"/>
          </p:cNvSpPr>
          <p:nvPr>
            <p:ph type="dt" sz="half" idx="10"/>
          </p:nvPr>
        </p:nvSpPr>
        <p:spPr/>
        <p:txBody>
          <a:bodyPr/>
          <a:lstStyle/>
          <a:p>
            <a:fld id="{F503F247-47E8-1B49-85A8-65CB1B89959D}" type="datetime1">
              <a:rPr lang="en-US" smtClean="0"/>
              <a:t>6/28/23</a:t>
            </a:fld>
            <a:endParaRPr lang="en-US"/>
          </a:p>
        </p:txBody>
      </p:sp>
      <p:sp>
        <p:nvSpPr>
          <p:cNvPr id="6" name="Footer Placeholder 5">
            <a:extLst>
              <a:ext uri="{FF2B5EF4-FFF2-40B4-BE49-F238E27FC236}">
                <a16:creationId xmlns:a16="http://schemas.microsoft.com/office/drawing/2014/main" id="{26B312F7-9635-6675-7EE4-8EDDB61C5A2B}"/>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77123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73BB268B-43E2-E948-B57A-8AA7620EA4FB}"/>
              </a:ext>
            </a:extLst>
          </p:cNvPr>
          <p:cNvCxnSpPr/>
          <p:nvPr/>
        </p:nvCxnSpPr>
        <p:spPr>
          <a:xfrm>
            <a:off x="603813" y="5397337"/>
            <a:ext cx="1039783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3AB42CF-765E-B54A-A995-28B105686CC5}"/>
              </a:ext>
            </a:extLst>
          </p:cNvPr>
          <p:cNvCxnSpPr>
            <a:cxnSpLocks/>
          </p:cNvCxnSpPr>
          <p:nvPr/>
        </p:nvCxnSpPr>
        <p:spPr>
          <a:xfrm flipV="1">
            <a:off x="1181516" y="1264710"/>
            <a:ext cx="0" cy="467614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8EFADB-ABDB-524A-B0CC-B364BAFBC599}"/>
              </a:ext>
            </a:extLst>
          </p:cNvPr>
          <p:cNvSpPr txBox="1"/>
          <p:nvPr/>
        </p:nvSpPr>
        <p:spPr>
          <a:xfrm>
            <a:off x="10243268" y="5525353"/>
            <a:ext cx="1516762" cy="830997"/>
          </a:xfrm>
          <a:prstGeom prst="rect">
            <a:avLst/>
          </a:prstGeom>
          <a:noFill/>
        </p:spPr>
        <p:txBody>
          <a:bodyPr wrap="none" rtlCol="0">
            <a:spAutoFit/>
          </a:bodyPr>
          <a:lstStyle/>
          <a:p>
            <a:r>
              <a:rPr lang="en-US" sz="4800" dirty="0"/>
              <a:t>d / m</a:t>
            </a:r>
          </a:p>
        </p:txBody>
      </p:sp>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17</a:t>
            </a:fld>
            <a:endParaRPr lang="en-US"/>
          </a:p>
        </p:txBody>
      </p:sp>
      <p:sp>
        <p:nvSpPr>
          <p:cNvPr id="13" name="Freeform 12">
            <a:extLst>
              <a:ext uri="{FF2B5EF4-FFF2-40B4-BE49-F238E27FC236}">
                <a16:creationId xmlns:a16="http://schemas.microsoft.com/office/drawing/2014/main" id="{D7B41979-C564-7D45-9321-C1DB8A8FFA30}"/>
              </a:ext>
            </a:extLst>
          </p:cNvPr>
          <p:cNvSpPr/>
          <p:nvPr/>
        </p:nvSpPr>
        <p:spPr>
          <a:xfrm>
            <a:off x="1385053" y="1095276"/>
            <a:ext cx="6378012" cy="4248559"/>
          </a:xfrm>
          <a:custGeom>
            <a:avLst/>
            <a:gdLst>
              <a:gd name="connsiteX0" fmla="*/ 0 w 4956048"/>
              <a:gd name="connsiteY0" fmla="*/ 0 h 4262006"/>
              <a:gd name="connsiteX1" fmla="*/ 18288 w 4956048"/>
              <a:gd name="connsiteY1" fmla="*/ 146304 h 4262006"/>
              <a:gd name="connsiteX2" fmla="*/ 91440 w 4956048"/>
              <a:gd name="connsiteY2" fmla="*/ 310896 h 4262006"/>
              <a:gd name="connsiteX3" fmla="*/ 109728 w 4956048"/>
              <a:gd name="connsiteY3" fmla="*/ 365760 h 4262006"/>
              <a:gd name="connsiteX4" fmla="*/ 237744 w 4956048"/>
              <a:gd name="connsiteY4" fmla="*/ 530352 h 4262006"/>
              <a:gd name="connsiteX5" fmla="*/ 329184 w 4956048"/>
              <a:gd name="connsiteY5" fmla="*/ 621792 h 4262006"/>
              <a:gd name="connsiteX6" fmla="*/ 420624 w 4956048"/>
              <a:gd name="connsiteY6" fmla="*/ 731520 h 4262006"/>
              <a:gd name="connsiteX7" fmla="*/ 493776 w 4956048"/>
              <a:gd name="connsiteY7" fmla="*/ 841248 h 4262006"/>
              <a:gd name="connsiteX8" fmla="*/ 548640 w 4956048"/>
              <a:gd name="connsiteY8" fmla="*/ 877824 h 4262006"/>
              <a:gd name="connsiteX9" fmla="*/ 694944 w 4956048"/>
              <a:gd name="connsiteY9" fmla="*/ 1060704 h 4262006"/>
              <a:gd name="connsiteX10" fmla="*/ 822960 w 4956048"/>
              <a:gd name="connsiteY10" fmla="*/ 1188720 h 4262006"/>
              <a:gd name="connsiteX11" fmla="*/ 914400 w 4956048"/>
              <a:gd name="connsiteY11" fmla="*/ 1298448 h 4262006"/>
              <a:gd name="connsiteX12" fmla="*/ 969264 w 4956048"/>
              <a:gd name="connsiteY12" fmla="*/ 1335024 h 4262006"/>
              <a:gd name="connsiteX13" fmla="*/ 1042416 w 4956048"/>
              <a:gd name="connsiteY13" fmla="*/ 1389888 h 4262006"/>
              <a:gd name="connsiteX14" fmla="*/ 1207008 w 4956048"/>
              <a:gd name="connsiteY14" fmla="*/ 1499616 h 4262006"/>
              <a:gd name="connsiteX15" fmla="*/ 1261872 w 4956048"/>
              <a:gd name="connsiteY15" fmla="*/ 1536192 h 4262006"/>
              <a:gd name="connsiteX16" fmla="*/ 1316736 w 4956048"/>
              <a:gd name="connsiteY16" fmla="*/ 1572768 h 4262006"/>
              <a:gd name="connsiteX17" fmla="*/ 1481328 w 4956048"/>
              <a:gd name="connsiteY17" fmla="*/ 1700784 h 4262006"/>
              <a:gd name="connsiteX18" fmla="*/ 1664208 w 4956048"/>
              <a:gd name="connsiteY18" fmla="*/ 1847088 h 4262006"/>
              <a:gd name="connsiteX19" fmla="*/ 1737360 w 4956048"/>
              <a:gd name="connsiteY19" fmla="*/ 1901952 h 4262006"/>
              <a:gd name="connsiteX20" fmla="*/ 1810512 w 4956048"/>
              <a:gd name="connsiteY20" fmla="*/ 1956816 h 4262006"/>
              <a:gd name="connsiteX21" fmla="*/ 1920240 w 4956048"/>
              <a:gd name="connsiteY21" fmla="*/ 2048256 h 4262006"/>
              <a:gd name="connsiteX22" fmla="*/ 1993392 w 4956048"/>
              <a:gd name="connsiteY22" fmla="*/ 2121408 h 4262006"/>
              <a:gd name="connsiteX23" fmla="*/ 2231136 w 4956048"/>
              <a:gd name="connsiteY23" fmla="*/ 2304288 h 4262006"/>
              <a:gd name="connsiteX24" fmla="*/ 2340864 w 4956048"/>
              <a:gd name="connsiteY24" fmla="*/ 2414016 h 4262006"/>
              <a:gd name="connsiteX25" fmla="*/ 2487168 w 4956048"/>
              <a:gd name="connsiteY25" fmla="*/ 2523744 h 4262006"/>
              <a:gd name="connsiteX26" fmla="*/ 2542032 w 4956048"/>
              <a:gd name="connsiteY26" fmla="*/ 2578608 h 4262006"/>
              <a:gd name="connsiteX27" fmla="*/ 2615184 w 4956048"/>
              <a:gd name="connsiteY27" fmla="*/ 2615184 h 4262006"/>
              <a:gd name="connsiteX28" fmla="*/ 2670048 w 4956048"/>
              <a:gd name="connsiteY28" fmla="*/ 2651760 h 4262006"/>
              <a:gd name="connsiteX29" fmla="*/ 2724912 w 4956048"/>
              <a:gd name="connsiteY29" fmla="*/ 2670048 h 4262006"/>
              <a:gd name="connsiteX30" fmla="*/ 2779776 w 4956048"/>
              <a:gd name="connsiteY30" fmla="*/ 2706624 h 4262006"/>
              <a:gd name="connsiteX31" fmla="*/ 2926080 w 4956048"/>
              <a:gd name="connsiteY31" fmla="*/ 2779776 h 4262006"/>
              <a:gd name="connsiteX32" fmla="*/ 3072384 w 4956048"/>
              <a:gd name="connsiteY32" fmla="*/ 2889504 h 4262006"/>
              <a:gd name="connsiteX33" fmla="*/ 3218688 w 4956048"/>
              <a:gd name="connsiteY33" fmla="*/ 3035808 h 4262006"/>
              <a:gd name="connsiteX34" fmla="*/ 3273552 w 4956048"/>
              <a:gd name="connsiteY34" fmla="*/ 3090672 h 4262006"/>
              <a:gd name="connsiteX35" fmla="*/ 3383280 w 4956048"/>
              <a:gd name="connsiteY35" fmla="*/ 3182112 h 4262006"/>
              <a:gd name="connsiteX36" fmla="*/ 3493008 w 4956048"/>
              <a:gd name="connsiteY36" fmla="*/ 3255264 h 4262006"/>
              <a:gd name="connsiteX37" fmla="*/ 3621024 w 4956048"/>
              <a:gd name="connsiteY37" fmla="*/ 3383280 h 4262006"/>
              <a:gd name="connsiteX38" fmla="*/ 3785616 w 4956048"/>
              <a:gd name="connsiteY38" fmla="*/ 3529584 h 4262006"/>
              <a:gd name="connsiteX39" fmla="*/ 3858768 w 4956048"/>
              <a:gd name="connsiteY39" fmla="*/ 3584448 h 4262006"/>
              <a:gd name="connsiteX40" fmla="*/ 4096512 w 4956048"/>
              <a:gd name="connsiteY40" fmla="*/ 3785616 h 4262006"/>
              <a:gd name="connsiteX41" fmla="*/ 4151376 w 4956048"/>
              <a:gd name="connsiteY41" fmla="*/ 3822192 h 4262006"/>
              <a:gd name="connsiteX42" fmla="*/ 4261104 w 4956048"/>
              <a:gd name="connsiteY42" fmla="*/ 3913632 h 4262006"/>
              <a:gd name="connsiteX43" fmla="*/ 4389120 w 4956048"/>
              <a:gd name="connsiteY43" fmla="*/ 4059936 h 4262006"/>
              <a:gd name="connsiteX44" fmla="*/ 4462272 w 4956048"/>
              <a:gd name="connsiteY44" fmla="*/ 4169664 h 4262006"/>
              <a:gd name="connsiteX45" fmla="*/ 4828032 w 4956048"/>
              <a:gd name="connsiteY45" fmla="*/ 4261104 h 4262006"/>
              <a:gd name="connsiteX46" fmla="*/ 4956048 w 4956048"/>
              <a:gd name="connsiteY46" fmla="*/ 4261104 h 42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956048" h="4262006">
                <a:moveTo>
                  <a:pt x="0" y="0"/>
                </a:moveTo>
                <a:cubicBezTo>
                  <a:pt x="6096" y="48768"/>
                  <a:pt x="7990" y="98247"/>
                  <a:pt x="18288" y="146304"/>
                </a:cubicBezTo>
                <a:cubicBezTo>
                  <a:pt x="53674" y="311439"/>
                  <a:pt x="38119" y="204253"/>
                  <a:pt x="91440" y="310896"/>
                </a:cubicBezTo>
                <a:cubicBezTo>
                  <a:pt x="100061" y="328138"/>
                  <a:pt x="100366" y="348909"/>
                  <a:pt x="109728" y="365760"/>
                </a:cubicBezTo>
                <a:cubicBezTo>
                  <a:pt x="202171" y="532158"/>
                  <a:pt x="148887" y="423723"/>
                  <a:pt x="237744" y="530352"/>
                </a:cubicBezTo>
                <a:cubicBezTo>
                  <a:pt x="313944" y="621792"/>
                  <a:pt x="228600" y="554736"/>
                  <a:pt x="329184" y="621792"/>
                </a:cubicBezTo>
                <a:cubicBezTo>
                  <a:pt x="459884" y="817842"/>
                  <a:pt x="256344" y="520303"/>
                  <a:pt x="420624" y="731520"/>
                </a:cubicBezTo>
                <a:cubicBezTo>
                  <a:pt x="447612" y="766219"/>
                  <a:pt x="457200" y="816864"/>
                  <a:pt x="493776" y="841248"/>
                </a:cubicBezTo>
                <a:cubicBezTo>
                  <a:pt x="512064" y="853440"/>
                  <a:pt x="533788" y="861622"/>
                  <a:pt x="548640" y="877824"/>
                </a:cubicBezTo>
                <a:cubicBezTo>
                  <a:pt x="601392" y="935371"/>
                  <a:pt x="639742" y="1005502"/>
                  <a:pt x="694944" y="1060704"/>
                </a:cubicBezTo>
                <a:cubicBezTo>
                  <a:pt x="737616" y="1103376"/>
                  <a:pt x="789485" y="1138508"/>
                  <a:pt x="822960" y="1188720"/>
                </a:cubicBezTo>
                <a:cubicBezTo>
                  <a:pt x="858924" y="1242666"/>
                  <a:pt x="861596" y="1254444"/>
                  <a:pt x="914400" y="1298448"/>
                </a:cubicBezTo>
                <a:cubicBezTo>
                  <a:pt x="931285" y="1312519"/>
                  <a:pt x="951379" y="1322249"/>
                  <a:pt x="969264" y="1335024"/>
                </a:cubicBezTo>
                <a:cubicBezTo>
                  <a:pt x="994067" y="1352740"/>
                  <a:pt x="1017446" y="1372409"/>
                  <a:pt x="1042416" y="1389888"/>
                </a:cubicBezTo>
                <a:lnTo>
                  <a:pt x="1207008" y="1499616"/>
                </a:lnTo>
                <a:lnTo>
                  <a:pt x="1261872" y="1536192"/>
                </a:lnTo>
                <a:cubicBezTo>
                  <a:pt x="1280160" y="1548384"/>
                  <a:pt x="1301194" y="1557226"/>
                  <a:pt x="1316736" y="1572768"/>
                </a:cubicBezTo>
                <a:cubicBezTo>
                  <a:pt x="1473721" y="1729753"/>
                  <a:pt x="1299813" y="1567673"/>
                  <a:pt x="1481328" y="1700784"/>
                </a:cubicBezTo>
                <a:cubicBezTo>
                  <a:pt x="1544282" y="1746950"/>
                  <a:pt x="1602823" y="1798857"/>
                  <a:pt x="1664208" y="1847088"/>
                </a:cubicBezTo>
                <a:cubicBezTo>
                  <a:pt x="1688175" y="1865919"/>
                  <a:pt x="1712976" y="1883664"/>
                  <a:pt x="1737360" y="1901952"/>
                </a:cubicBezTo>
                <a:cubicBezTo>
                  <a:pt x="1761744" y="1920240"/>
                  <a:pt x="1788959" y="1935263"/>
                  <a:pt x="1810512" y="1956816"/>
                </a:cubicBezTo>
                <a:cubicBezTo>
                  <a:pt x="2000758" y="2147062"/>
                  <a:pt x="1742012" y="1895489"/>
                  <a:pt x="1920240" y="2048256"/>
                </a:cubicBezTo>
                <a:cubicBezTo>
                  <a:pt x="1946422" y="2070698"/>
                  <a:pt x="1966901" y="2099332"/>
                  <a:pt x="1993392" y="2121408"/>
                </a:cubicBezTo>
                <a:cubicBezTo>
                  <a:pt x="1999112" y="2126175"/>
                  <a:pt x="2202107" y="2275259"/>
                  <a:pt x="2231136" y="2304288"/>
                </a:cubicBezTo>
                <a:cubicBezTo>
                  <a:pt x="2267712" y="2340864"/>
                  <a:pt x="2301590" y="2380353"/>
                  <a:pt x="2340864" y="2414016"/>
                </a:cubicBezTo>
                <a:cubicBezTo>
                  <a:pt x="2387148" y="2453688"/>
                  <a:pt x="2444063" y="2480639"/>
                  <a:pt x="2487168" y="2523744"/>
                </a:cubicBezTo>
                <a:cubicBezTo>
                  <a:pt x="2505456" y="2542032"/>
                  <a:pt x="2520986" y="2563575"/>
                  <a:pt x="2542032" y="2578608"/>
                </a:cubicBezTo>
                <a:cubicBezTo>
                  <a:pt x="2564216" y="2594454"/>
                  <a:pt x="2591514" y="2601658"/>
                  <a:pt x="2615184" y="2615184"/>
                </a:cubicBezTo>
                <a:cubicBezTo>
                  <a:pt x="2634267" y="2626089"/>
                  <a:pt x="2650389" y="2641930"/>
                  <a:pt x="2670048" y="2651760"/>
                </a:cubicBezTo>
                <a:cubicBezTo>
                  <a:pt x="2687290" y="2660381"/>
                  <a:pt x="2707670" y="2661427"/>
                  <a:pt x="2724912" y="2670048"/>
                </a:cubicBezTo>
                <a:cubicBezTo>
                  <a:pt x="2744571" y="2679878"/>
                  <a:pt x="2760480" y="2696099"/>
                  <a:pt x="2779776" y="2706624"/>
                </a:cubicBezTo>
                <a:cubicBezTo>
                  <a:pt x="2827643" y="2732733"/>
                  <a:pt x="2882461" y="2747061"/>
                  <a:pt x="2926080" y="2779776"/>
                </a:cubicBezTo>
                <a:cubicBezTo>
                  <a:pt x="2974848" y="2816352"/>
                  <a:pt x="3029279" y="2846399"/>
                  <a:pt x="3072384" y="2889504"/>
                </a:cubicBezTo>
                <a:lnTo>
                  <a:pt x="3218688" y="3035808"/>
                </a:lnTo>
                <a:cubicBezTo>
                  <a:pt x="3236976" y="3054096"/>
                  <a:pt x="3252033" y="3076326"/>
                  <a:pt x="3273552" y="3090672"/>
                </a:cubicBezTo>
                <a:cubicBezTo>
                  <a:pt x="3469602" y="3221372"/>
                  <a:pt x="3172063" y="3017832"/>
                  <a:pt x="3383280" y="3182112"/>
                </a:cubicBezTo>
                <a:cubicBezTo>
                  <a:pt x="3417979" y="3209100"/>
                  <a:pt x="3461924" y="3224180"/>
                  <a:pt x="3493008" y="3255264"/>
                </a:cubicBezTo>
                <a:cubicBezTo>
                  <a:pt x="3535680" y="3297936"/>
                  <a:pt x="3573901" y="3345581"/>
                  <a:pt x="3621024" y="3383280"/>
                </a:cubicBezTo>
                <a:cubicBezTo>
                  <a:pt x="3929466" y="3630033"/>
                  <a:pt x="3516942" y="3294494"/>
                  <a:pt x="3785616" y="3529584"/>
                </a:cubicBezTo>
                <a:cubicBezTo>
                  <a:pt x="3808555" y="3549655"/>
                  <a:pt x="3835240" y="3565072"/>
                  <a:pt x="3858768" y="3584448"/>
                </a:cubicBezTo>
                <a:cubicBezTo>
                  <a:pt x="3938903" y="3650441"/>
                  <a:pt x="4010136" y="3728032"/>
                  <a:pt x="4096512" y="3785616"/>
                </a:cubicBezTo>
                <a:cubicBezTo>
                  <a:pt x="4114800" y="3797808"/>
                  <a:pt x="4134491" y="3808121"/>
                  <a:pt x="4151376" y="3822192"/>
                </a:cubicBezTo>
                <a:cubicBezTo>
                  <a:pt x="4292188" y="3939535"/>
                  <a:pt x="4124887" y="3822821"/>
                  <a:pt x="4261104" y="3913632"/>
                </a:cubicBezTo>
                <a:cubicBezTo>
                  <a:pt x="4346448" y="4041648"/>
                  <a:pt x="4297680" y="3998976"/>
                  <a:pt x="4389120" y="4059936"/>
                </a:cubicBezTo>
                <a:cubicBezTo>
                  <a:pt x="4413504" y="4096512"/>
                  <a:pt x="4425696" y="4145280"/>
                  <a:pt x="4462272" y="4169664"/>
                </a:cubicBezTo>
                <a:cubicBezTo>
                  <a:pt x="4637266" y="4286326"/>
                  <a:pt x="4539687" y="4247373"/>
                  <a:pt x="4828032" y="4261104"/>
                </a:cubicBezTo>
                <a:cubicBezTo>
                  <a:pt x="4870656" y="4263134"/>
                  <a:pt x="4913376" y="4261104"/>
                  <a:pt x="4956048" y="4261104"/>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18FF4C-EDF5-F24A-82E2-68C585C380C0}"/>
              </a:ext>
            </a:extLst>
          </p:cNvPr>
          <p:cNvSpPr txBox="1"/>
          <p:nvPr/>
        </p:nvSpPr>
        <p:spPr>
          <a:xfrm>
            <a:off x="172934" y="312389"/>
            <a:ext cx="3238579" cy="769441"/>
          </a:xfrm>
          <a:prstGeom prst="rect">
            <a:avLst/>
          </a:prstGeom>
          <a:noFill/>
        </p:spPr>
        <p:txBody>
          <a:bodyPr wrap="none" rtlCol="0">
            <a:spAutoFit/>
          </a:bodyPr>
          <a:lstStyle/>
          <a:p>
            <a:r>
              <a:rPr lang="en-US" sz="4400" dirty="0">
                <a:solidFill>
                  <a:schemeClr val="accent1"/>
                </a:solidFill>
              </a:rPr>
              <a:t>training error</a:t>
            </a:r>
          </a:p>
        </p:txBody>
      </p:sp>
      <p:sp>
        <p:nvSpPr>
          <p:cNvPr id="17" name="TextBox 16">
            <a:extLst>
              <a:ext uri="{FF2B5EF4-FFF2-40B4-BE49-F238E27FC236}">
                <a16:creationId xmlns:a16="http://schemas.microsoft.com/office/drawing/2014/main" id="{E4BBBF1B-A131-E848-9EAF-0259AA0EA445}"/>
              </a:ext>
            </a:extLst>
          </p:cNvPr>
          <p:cNvSpPr txBox="1"/>
          <p:nvPr/>
        </p:nvSpPr>
        <p:spPr>
          <a:xfrm>
            <a:off x="7763070" y="600018"/>
            <a:ext cx="3275064" cy="769441"/>
          </a:xfrm>
          <a:prstGeom prst="rect">
            <a:avLst/>
          </a:prstGeom>
          <a:noFill/>
        </p:spPr>
        <p:txBody>
          <a:bodyPr wrap="none" rtlCol="0">
            <a:spAutoFit/>
          </a:bodyPr>
          <a:lstStyle/>
          <a:p>
            <a:r>
              <a:rPr lang="en-US" sz="4400" dirty="0">
                <a:solidFill>
                  <a:schemeClr val="accent2"/>
                </a:solidFill>
              </a:rPr>
              <a:t>expected loss</a:t>
            </a:r>
          </a:p>
        </p:txBody>
      </p:sp>
      <p:sp>
        <p:nvSpPr>
          <p:cNvPr id="19" name="Freeform 18">
            <a:extLst>
              <a:ext uri="{FF2B5EF4-FFF2-40B4-BE49-F238E27FC236}">
                <a16:creationId xmlns:a16="http://schemas.microsoft.com/office/drawing/2014/main" id="{3EEBF9D3-C95F-524A-AB48-7F6E70D93479}"/>
              </a:ext>
            </a:extLst>
          </p:cNvPr>
          <p:cNvSpPr/>
          <p:nvPr/>
        </p:nvSpPr>
        <p:spPr>
          <a:xfrm>
            <a:off x="2414016" y="1282998"/>
            <a:ext cx="5431536" cy="2249424"/>
          </a:xfrm>
          <a:custGeom>
            <a:avLst/>
            <a:gdLst>
              <a:gd name="connsiteX0" fmla="*/ 0 w 5431536"/>
              <a:gd name="connsiteY0" fmla="*/ 347472 h 2249424"/>
              <a:gd name="connsiteX1" fmla="*/ 128016 w 5431536"/>
              <a:gd name="connsiteY1" fmla="*/ 493776 h 2249424"/>
              <a:gd name="connsiteX2" fmla="*/ 237744 w 5431536"/>
              <a:gd name="connsiteY2" fmla="*/ 603504 h 2249424"/>
              <a:gd name="connsiteX3" fmla="*/ 274320 w 5431536"/>
              <a:gd name="connsiteY3" fmla="*/ 658368 h 2249424"/>
              <a:gd name="connsiteX4" fmla="*/ 347472 w 5431536"/>
              <a:gd name="connsiteY4" fmla="*/ 713232 h 2249424"/>
              <a:gd name="connsiteX5" fmla="*/ 493776 w 5431536"/>
              <a:gd name="connsiteY5" fmla="*/ 877824 h 2249424"/>
              <a:gd name="connsiteX6" fmla="*/ 548640 w 5431536"/>
              <a:gd name="connsiteY6" fmla="*/ 914400 h 2249424"/>
              <a:gd name="connsiteX7" fmla="*/ 603504 w 5431536"/>
              <a:gd name="connsiteY7" fmla="*/ 969264 h 2249424"/>
              <a:gd name="connsiteX8" fmla="*/ 676656 w 5431536"/>
              <a:gd name="connsiteY8" fmla="*/ 1005840 h 2249424"/>
              <a:gd name="connsiteX9" fmla="*/ 822960 w 5431536"/>
              <a:gd name="connsiteY9" fmla="*/ 1115568 h 2249424"/>
              <a:gd name="connsiteX10" fmla="*/ 877824 w 5431536"/>
              <a:gd name="connsiteY10" fmla="*/ 1152144 h 2249424"/>
              <a:gd name="connsiteX11" fmla="*/ 932688 w 5431536"/>
              <a:gd name="connsiteY11" fmla="*/ 1207008 h 2249424"/>
              <a:gd name="connsiteX12" fmla="*/ 987552 w 5431536"/>
              <a:gd name="connsiteY12" fmla="*/ 1243584 h 2249424"/>
              <a:gd name="connsiteX13" fmla="*/ 1097280 w 5431536"/>
              <a:gd name="connsiteY13" fmla="*/ 1353312 h 2249424"/>
              <a:gd name="connsiteX14" fmla="*/ 1170432 w 5431536"/>
              <a:gd name="connsiteY14" fmla="*/ 1389888 h 2249424"/>
              <a:gd name="connsiteX15" fmla="*/ 1298448 w 5431536"/>
              <a:gd name="connsiteY15" fmla="*/ 1481328 h 2249424"/>
              <a:gd name="connsiteX16" fmla="*/ 1408176 w 5431536"/>
              <a:gd name="connsiteY16" fmla="*/ 1554480 h 2249424"/>
              <a:gd name="connsiteX17" fmla="*/ 1463040 w 5431536"/>
              <a:gd name="connsiteY17" fmla="*/ 1591056 h 2249424"/>
              <a:gd name="connsiteX18" fmla="*/ 1517904 w 5431536"/>
              <a:gd name="connsiteY18" fmla="*/ 1645920 h 2249424"/>
              <a:gd name="connsiteX19" fmla="*/ 1572768 w 5431536"/>
              <a:gd name="connsiteY19" fmla="*/ 1682496 h 2249424"/>
              <a:gd name="connsiteX20" fmla="*/ 1645920 w 5431536"/>
              <a:gd name="connsiteY20" fmla="*/ 1737360 h 2249424"/>
              <a:gd name="connsiteX21" fmla="*/ 1737360 w 5431536"/>
              <a:gd name="connsiteY21" fmla="*/ 1773936 h 2249424"/>
              <a:gd name="connsiteX22" fmla="*/ 1865376 w 5431536"/>
              <a:gd name="connsiteY22" fmla="*/ 1847088 h 2249424"/>
              <a:gd name="connsiteX23" fmla="*/ 1975104 w 5431536"/>
              <a:gd name="connsiteY23" fmla="*/ 1883664 h 2249424"/>
              <a:gd name="connsiteX24" fmla="*/ 2029968 w 5431536"/>
              <a:gd name="connsiteY24" fmla="*/ 1920240 h 2249424"/>
              <a:gd name="connsiteX25" fmla="*/ 2121408 w 5431536"/>
              <a:gd name="connsiteY25" fmla="*/ 1938528 h 2249424"/>
              <a:gd name="connsiteX26" fmla="*/ 2194560 w 5431536"/>
              <a:gd name="connsiteY26" fmla="*/ 1956816 h 2249424"/>
              <a:gd name="connsiteX27" fmla="*/ 2304288 w 5431536"/>
              <a:gd name="connsiteY27" fmla="*/ 1993392 h 2249424"/>
              <a:gd name="connsiteX28" fmla="*/ 2450592 w 5431536"/>
              <a:gd name="connsiteY28" fmla="*/ 2029968 h 2249424"/>
              <a:gd name="connsiteX29" fmla="*/ 2615184 w 5431536"/>
              <a:gd name="connsiteY29" fmla="*/ 2103120 h 2249424"/>
              <a:gd name="connsiteX30" fmla="*/ 2761488 w 5431536"/>
              <a:gd name="connsiteY30" fmla="*/ 2176272 h 2249424"/>
              <a:gd name="connsiteX31" fmla="*/ 2926080 w 5431536"/>
              <a:gd name="connsiteY31" fmla="*/ 2249424 h 2249424"/>
              <a:gd name="connsiteX32" fmla="*/ 3273552 w 5431536"/>
              <a:gd name="connsiteY32" fmla="*/ 2121408 h 2249424"/>
              <a:gd name="connsiteX33" fmla="*/ 3438144 w 5431536"/>
              <a:gd name="connsiteY33" fmla="*/ 2029968 h 2249424"/>
              <a:gd name="connsiteX34" fmla="*/ 3566160 w 5431536"/>
              <a:gd name="connsiteY34" fmla="*/ 1956816 h 2249424"/>
              <a:gd name="connsiteX35" fmla="*/ 3621024 w 5431536"/>
              <a:gd name="connsiteY35" fmla="*/ 1938528 h 2249424"/>
              <a:gd name="connsiteX36" fmla="*/ 3785616 w 5431536"/>
              <a:gd name="connsiteY36" fmla="*/ 1847088 h 2249424"/>
              <a:gd name="connsiteX37" fmla="*/ 3858768 w 5431536"/>
              <a:gd name="connsiteY37" fmla="*/ 1828800 h 2249424"/>
              <a:gd name="connsiteX38" fmla="*/ 4005072 w 5431536"/>
              <a:gd name="connsiteY38" fmla="*/ 1773936 h 2249424"/>
              <a:gd name="connsiteX39" fmla="*/ 4059936 w 5431536"/>
              <a:gd name="connsiteY39" fmla="*/ 1737360 h 2249424"/>
              <a:gd name="connsiteX40" fmla="*/ 4114800 w 5431536"/>
              <a:gd name="connsiteY40" fmla="*/ 1719072 h 2249424"/>
              <a:gd name="connsiteX41" fmla="*/ 4334256 w 5431536"/>
              <a:gd name="connsiteY41" fmla="*/ 1481328 h 2249424"/>
              <a:gd name="connsiteX42" fmla="*/ 4498848 w 5431536"/>
              <a:gd name="connsiteY42" fmla="*/ 1316736 h 2249424"/>
              <a:gd name="connsiteX43" fmla="*/ 4645152 w 5431536"/>
              <a:gd name="connsiteY43" fmla="*/ 1152144 h 2249424"/>
              <a:gd name="connsiteX44" fmla="*/ 4700016 w 5431536"/>
              <a:gd name="connsiteY44" fmla="*/ 1078992 h 2249424"/>
              <a:gd name="connsiteX45" fmla="*/ 4901184 w 5431536"/>
              <a:gd name="connsiteY45" fmla="*/ 877824 h 2249424"/>
              <a:gd name="connsiteX46" fmla="*/ 4956048 w 5431536"/>
              <a:gd name="connsiteY46" fmla="*/ 822960 h 2249424"/>
              <a:gd name="connsiteX47" fmla="*/ 5010912 w 5431536"/>
              <a:gd name="connsiteY47" fmla="*/ 749808 h 2249424"/>
              <a:gd name="connsiteX48" fmla="*/ 5084064 w 5431536"/>
              <a:gd name="connsiteY48" fmla="*/ 640080 h 2249424"/>
              <a:gd name="connsiteX49" fmla="*/ 5102352 w 5431536"/>
              <a:gd name="connsiteY49" fmla="*/ 585216 h 2249424"/>
              <a:gd name="connsiteX50" fmla="*/ 5138928 w 5431536"/>
              <a:gd name="connsiteY50" fmla="*/ 438912 h 2249424"/>
              <a:gd name="connsiteX51" fmla="*/ 5157216 w 5431536"/>
              <a:gd name="connsiteY51" fmla="*/ 384048 h 2249424"/>
              <a:gd name="connsiteX52" fmla="*/ 5303520 w 5431536"/>
              <a:gd name="connsiteY52" fmla="*/ 237744 h 2249424"/>
              <a:gd name="connsiteX53" fmla="*/ 5340096 w 5431536"/>
              <a:gd name="connsiteY53" fmla="*/ 164592 h 2249424"/>
              <a:gd name="connsiteX54" fmla="*/ 5413248 w 5431536"/>
              <a:gd name="connsiteY54" fmla="*/ 54864 h 2249424"/>
              <a:gd name="connsiteX55" fmla="*/ 5431536 w 5431536"/>
              <a:gd name="connsiteY55" fmla="*/ 0 h 224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31536" h="2249424">
                <a:moveTo>
                  <a:pt x="0" y="347472"/>
                </a:moveTo>
                <a:cubicBezTo>
                  <a:pt x="42672" y="396240"/>
                  <a:pt x="83922" y="446290"/>
                  <a:pt x="128016" y="493776"/>
                </a:cubicBezTo>
                <a:cubicBezTo>
                  <a:pt x="163213" y="531681"/>
                  <a:pt x="209051" y="560465"/>
                  <a:pt x="237744" y="603504"/>
                </a:cubicBezTo>
                <a:cubicBezTo>
                  <a:pt x="249936" y="621792"/>
                  <a:pt x="258778" y="642826"/>
                  <a:pt x="274320" y="658368"/>
                </a:cubicBezTo>
                <a:cubicBezTo>
                  <a:pt x="295873" y="679921"/>
                  <a:pt x="325919" y="691679"/>
                  <a:pt x="347472" y="713232"/>
                </a:cubicBezTo>
                <a:cubicBezTo>
                  <a:pt x="457414" y="823174"/>
                  <a:pt x="263372" y="724221"/>
                  <a:pt x="493776" y="877824"/>
                </a:cubicBezTo>
                <a:cubicBezTo>
                  <a:pt x="512064" y="890016"/>
                  <a:pt x="531755" y="900329"/>
                  <a:pt x="548640" y="914400"/>
                </a:cubicBezTo>
                <a:cubicBezTo>
                  <a:pt x="568509" y="930957"/>
                  <a:pt x="582458" y="954231"/>
                  <a:pt x="603504" y="969264"/>
                </a:cubicBezTo>
                <a:cubicBezTo>
                  <a:pt x="625688" y="985110"/>
                  <a:pt x="653973" y="990718"/>
                  <a:pt x="676656" y="1005840"/>
                </a:cubicBezTo>
                <a:cubicBezTo>
                  <a:pt x="727378" y="1039655"/>
                  <a:pt x="772238" y="1081753"/>
                  <a:pt x="822960" y="1115568"/>
                </a:cubicBezTo>
                <a:cubicBezTo>
                  <a:pt x="841248" y="1127760"/>
                  <a:pt x="860939" y="1138073"/>
                  <a:pt x="877824" y="1152144"/>
                </a:cubicBezTo>
                <a:cubicBezTo>
                  <a:pt x="897693" y="1168701"/>
                  <a:pt x="912819" y="1190451"/>
                  <a:pt x="932688" y="1207008"/>
                </a:cubicBezTo>
                <a:cubicBezTo>
                  <a:pt x="949573" y="1221079"/>
                  <a:pt x="971124" y="1228982"/>
                  <a:pt x="987552" y="1243584"/>
                </a:cubicBezTo>
                <a:cubicBezTo>
                  <a:pt x="1026213" y="1277949"/>
                  <a:pt x="1051015" y="1330179"/>
                  <a:pt x="1097280" y="1353312"/>
                </a:cubicBezTo>
                <a:cubicBezTo>
                  <a:pt x="1121664" y="1365504"/>
                  <a:pt x="1146762" y="1376362"/>
                  <a:pt x="1170432" y="1389888"/>
                </a:cubicBezTo>
                <a:cubicBezTo>
                  <a:pt x="1216676" y="1416313"/>
                  <a:pt x="1254835" y="1450799"/>
                  <a:pt x="1298448" y="1481328"/>
                </a:cubicBezTo>
                <a:cubicBezTo>
                  <a:pt x="1334461" y="1506537"/>
                  <a:pt x="1371600" y="1530096"/>
                  <a:pt x="1408176" y="1554480"/>
                </a:cubicBezTo>
                <a:cubicBezTo>
                  <a:pt x="1426464" y="1566672"/>
                  <a:pt x="1447498" y="1575514"/>
                  <a:pt x="1463040" y="1591056"/>
                </a:cubicBezTo>
                <a:cubicBezTo>
                  <a:pt x="1481328" y="1609344"/>
                  <a:pt x="1498035" y="1629363"/>
                  <a:pt x="1517904" y="1645920"/>
                </a:cubicBezTo>
                <a:cubicBezTo>
                  <a:pt x="1534789" y="1659991"/>
                  <a:pt x="1554883" y="1669721"/>
                  <a:pt x="1572768" y="1682496"/>
                </a:cubicBezTo>
                <a:cubicBezTo>
                  <a:pt x="1597571" y="1700212"/>
                  <a:pt x="1619276" y="1722558"/>
                  <a:pt x="1645920" y="1737360"/>
                </a:cubicBezTo>
                <a:cubicBezTo>
                  <a:pt x="1674617" y="1753303"/>
                  <a:pt x="1707998" y="1759255"/>
                  <a:pt x="1737360" y="1773936"/>
                </a:cubicBezTo>
                <a:cubicBezTo>
                  <a:pt x="1869327" y="1839919"/>
                  <a:pt x="1705066" y="1782964"/>
                  <a:pt x="1865376" y="1847088"/>
                </a:cubicBezTo>
                <a:cubicBezTo>
                  <a:pt x="1901173" y="1861407"/>
                  <a:pt x="1943025" y="1862278"/>
                  <a:pt x="1975104" y="1883664"/>
                </a:cubicBezTo>
                <a:cubicBezTo>
                  <a:pt x="1993392" y="1895856"/>
                  <a:pt x="2009388" y="1912523"/>
                  <a:pt x="2029968" y="1920240"/>
                </a:cubicBezTo>
                <a:cubicBezTo>
                  <a:pt x="2059073" y="1931154"/>
                  <a:pt x="2091065" y="1931785"/>
                  <a:pt x="2121408" y="1938528"/>
                </a:cubicBezTo>
                <a:cubicBezTo>
                  <a:pt x="2145944" y="1943980"/>
                  <a:pt x="2170486" y="1949594"/>
                  <a:pt x="2194560" y="1956816"/>
                </a:cubicBezTo>
                <a:cubicBezTo>
                  <a:pt x="2231489" y="1967895"/>
                  <a:pt x="2266885" y="1984041"/>
                  <a:pt x="2304288" y="1993392"/>
                </a:cubicBezTo>
                <a:lnTo>
                  <a:pt x="2450592" y="2029968"/>
                </a:lnTo>
                <a:cubicBezTo>
                  <a:pt x="2701967" y="2180793"/>
                  <a:pt x="2409697" y="2017500"/>
                  <a:pt x="2615184" y="2103120"/>
                </a:cubicBezTo>
                <a:cubicBezTo>
                  <a:pt x="2665514" y="2124091"/>
                  <a:pt x="2709762" y="2159030"/>
                  <a:pt x="2761488" y="2176272"/>
                </a:cubicBezTo>
                <a:cubicBezTo>
                  <a:pt x="2892068" y="2219799"/>
                  <a:pt x="2839137" y="2191462"/>
                  <a:pt x="2926080" y="2249424"/>
                </a:cubicBezTo>
                <a:cubicBezTo>
                  <a:pt x="2996672" y="2225893"/>
                  <a:pt x="3214408" y="2156894"/>
                  <a:pt x="3273552" y="2121408"/>
                </a:cubicBezTo>
                <a:cubicBezTo>
                  <a:pt x="3502395" y="1984102"/>
                  <a:pt x="3245745" y="2134913"/>
                  <a:pt x="3438144" y="2029968"/>
                </a:cubicBezTo>
                <a:cubicBezTo>
                  <a:pt x="3481290" y="2006434"/>
                  <a:pt x="3522201" y="1978795"/>
                  <a:pt x="3566160" y="1956816"/>
                </a:cubicBezTo>
                <a:cubicBezTo>
                  <a:pt x="3583402" y="1948195"/>
                  <a:pt x="3603782" y="1947149"/>
                  <a:pt x="3621024" y="1938528"/>
                </a:cubicBezTo>
                <a:cubicBezTo>
                  <a:pt x="3690863" y="1903608"/>
                  <a:pt x="3715167" y="1873506"/>
                  <a:pt x="3785616" y="1847088"/>
                </a:cubicBezTo>
                <a:cubicBezTo>
                  <a:pt x="3809150" y="1838263"/>
                  <a:pt x="3835234" y="1837625"/>
                  <a:pt x="3858768" y="1828800"/>
                </a:cubicBezTo>
                <a:cubicBezTo>
                  <a:pt x="4050034" y="1757075"/>
                  <a:pt x="3817303" y="1820878"/>
                  <a:pt x="4005072" y="1773936"/>
                </a:cubicBezTo>
                <a:cubicBezTo>
                  <a:pt x="4023360" y="1761744"/>
                  <a:pt x="4040277" y="1747190"/>
                  <a:pt x="4059936" y="1737360"/>
                </a:cubicBezTo>
                <a:cubicBezTo>
                  <a:pt x="4077178" y="1728739"/>
                  <a:pt x="4099880" y="1731279"/>
                  <a:pt x="4114800" y="1719072"/>
                </a:cubicBezTo>
                <a:cubicBezTo>
                  <a:pt x="4303883" y="1564368"/>
                  <a:pt x="4209430" y="1615756"/>
                  <a:pt x="4334256" y="1481328"/>
                </a:cubicBezTo>
                <a:cubicBezTo>
                  <a:pt x="4387052" y="1424471"/>
                  <a:pt x="4450378" y="1377323"/>
                  <a:pt x="4498848" y="1316736"/>
                </a:cubicBezTo>
                <a:cubicBezTo>
                  <a:pt x="4745601" y="1008294"/>
                  <a:pt x="4410062" y="1420818"/>
                  <a:pt x="4645152" y="1152144"/>
                </a:cubicBezTo>
                <a:cubicBezTo>
                  <a:pt x="4665223" y="1129205"/>
                  <a:pt x="4679513" y="1101545"/>
                  <a:pt x="4700016" y="1078992"/>
                </a:cubicBezTo>
                <a:lnTo>
                  <a:pt x="4901184" y="877824"/>
                </a:lnTo>
                <a:cubicBezTo>
                  <a:pt x="4919472" y="859536"/>
                  <a:pt x="4940530" y="843651"/>
                  <a:pt x="4956048" y="822960"/>
                </a:cubicBezTo>
                <a:cubicBezTo>
                  <a:pt x="4974336" y="798576"/>
                  <a:pt x="4993433" y="774778"/>
                  <a:pt x="5010912" y="749808"/>
                </a:cubicBezTo>
                <a:cubicBezTo>
                  <a:pt x="5036121" y="713795"/>
                  <a:pt x="5070163" y="681783"/>
                  <a:pt x="5084064" y="640080"/>
                </a:cubicBezTo>
                <a:cubicBezTo>
                  <a:pt x="5090160" y="621792"/>
                  <a:pt x="5097280" y="603814"/>
                  <a:pt x="5102352" y="585216"/>
                </a:cubicBezTo>
                <a:cubicBezTo>
                  <a:pt x="5115579" y="536718"/>
                  <a:pt x="5123032" y="486601"/>
                  <a:pt x="5138928" y="438912"/>
                </a:cubicBezTo>
                <a:cubicBezTo>
                  <a:pt x="5145024" y="420624"/>
                  <a:pt x="5145009" y="398968"/>
                  <a:pt x="5157216" y="384048"/>
                </a:cubicBezTo>
                <a:cubicBezTo>
                  <a:pt x="5200889" y="330669"/>
                  <a:pt x="5272676" y="299431"/>
                  <a:pt x="5303520" y="237744"/>
                </a:cubicBezTo>
                <a:cubicBezTo>
                  <a:pt x="5315712" y="213360"/>
                  <a:pt x="5326070" y="187969"/>
                  <a:pt x="5340096" y="164592"/>
                </a:cubicBezTo>
                <a:cubicBezTo>
                  <a:pt x="5362713" y="126898"/>
                  <a:pt x="5399347" y="96567"/>
                  <a:pt x="5413248" y="54864"/>
                </a:cubicBezTo>
                <a:lnTo>
                  <a:pt x="5431536" y="0"/>
                </a:lnTo>
              </a:path>
            </a:pathLst>
          </a:cu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0EE2E1C-37FE-D34F-9F2D-1A3A38AE88AB}"/>
              </a:ext>
            </a:extLst>
          </p:cNvPr>
          <p:cNvSpPr txBox="1"/>
          <p:nvPr/>
        </p:nvSpPr>
        <p:spPr>
          <a:xfrm>
            <a:off x="0" y="2273954"/>
            <a:ext cx="5957400" cy="707886"/>
          </a:xfrm>
          <a:prstGeom prst="rect">
            <a:avLst/>
          </a:prstGeom>
          <a:noFill/>
        </p:spPr>
        <p:txBody>
          <a:bodyPr wrap="none" rtlCol="0">
            <a:spAutoFit/>
          </a:bodyPr>
          <a:lstStyle/>
          <a:p>
            <a:r>
              <a:rPr lang="en-US" sz="4000" dirty="0"/>
              <a:t>adjust model/data to reach </a:t>
            </a:r>
          </a:p>
        </p:txBody>
      </p:sp>
      <p:sp>
        <p:nvSpPr>
          <p:cNvPr id="21" name="Heart 20">
            <a:extLst>
              <a:ext uri="{FF2B5EF4-FFF2-40B4-BE49-F238E27FC236}">
                <a16:creationId xmlns:a16="http://schemas.microsoft.com/office/drawing/2014/main" id="{6352C331-9662-A844-B76C-8425C0E61C04}"/>
              </a:ext>
            </a:extLst>
          </p:cNvPr>
          <p:cNvSpPr/>
          <p:nvPr/>
        </p:nvSpPr>
        <p:spPr>
          <a:xfrm>
            <a:off x="4992624" y="2962656"/>
            <a:ext cx="810107" cy="789672"/>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highlight>
                <a:srgbClr val="FFFF00"/>
              </a:highlight>
            </a:endParaRPr>
          </a:p>
        </p:txBody>
      </p:sp>
      <p:cxnSp>
        <p:nvCxnSpPr>
          <p:cNvPr id="5" name="Straight Connector 4">
            <a:extLst>
              <a:ext uri="{FF2B5EF4-FFF2-40B4-BE49-F238E27FC236}">
                <a16:creationId xmlns:a16="http://schemas.microsoft.com/office/drawing/2014/main" id="{449DC82F-8786-9441-B87D-44D6926E4EA2}"/>
              </a:ext>
            </a:extLst>
          </p:cNvPr>
          <p:cNvCxnSpPr>
            <a:cxnSpLocks/>
          </p:cNvCxnSpPr>
          <p:nvPr/>
        </p:nvCxnSpPr>
        <p:spPr>
          <a:xfrm flipV="1">
            <a:off x="7233314" y="4700016"/>
            <a:ext cx="0" cy="113771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5E7B9D-129F-9E4B-BC2F-09BDD41A8B79}"/>
              </a:ext>
            </a:extLst>
          </p:cNvPr>
          <p:cNvSpPr txBox="1"/>
          <p:nvPr/>
        </p:nvSpPr>
        <p:spPr>
          <a:xfrm>
            <a:off x="6686607" y="4076351"/>
            <a:ext cx="4634667" cy="646331"/>
          </a:xfrm>
          <a:prstGeom prst="rect">
            <a:avLst/>
          </a:prstGeom>
          <a:noFill/>
        </p:spPr>
        <p:txBody>
          <a:bodyPr wrap="none" rtlCol="0">
            <a:spAutoFit/>
          </a:bodyPr>
          <a:lstStyle/>
          <a:p>
            <a:r>
              <a:rPr lang="en-US" sz="3600" dirty="0"/>
              <a:t>“critical value” (d/m=1) </a:t>
            </a:r>
          </a:p>
        </p:txBody>
      </p:sp>
      <p:sp>
        <p:nvSpPr>
          <p:cNvPr id="2" name="Date Placeholder 1">
            <a:extLst>
              <a:ext uri="{FF2B5EF4-FFF2-40B4-BE49-F238E27FC236}">
                <a16:creationId xmlns:a16="http://schemas.microsoft.com/office/drawing/2014/main" id="{9D59DC83-3F7B-0A41-80B8-A2461A9E9E57}"/>
              </a:ext>
            </a:extLst>
          </p:cNvPr>
          <p:cNvSpPr>
            <a:spLocks noGrp="1"/>
          </p:cNvSpPr>
          <p:nvPr>
            <p:ph type="dt" sz="half" idx="10"/>
          </p:nvPr>
        </p:nvSpPr>
        <p:spPr/>
        <p:txBody>
          <a:bodyPr/>
          <a:lstStyle/>
          <a:p>
            <a:fld id="{5ACE4F0D-90F9-1040-9303-3C2176EFC106}" type="datetime1">
              <a:rPr lang="en-US" smtClean="0"/>
              <a:t>6/28/23</a:t>
            </a:fld>
            <a:endParaRPr lang="en-US"/>
          </a:p>
        </p:txBody>
      </p:sp>
      <p:sp>
        <p:nvSpPr>
          <p:cNvPr id="4" name="Footer Placeholder 3">
            <a:extLst>
              <a:ext uri="{FF2B5EF4-FFF2-40B4-BE49-F238E27FC236}">
                <a16:creationId xmlns:a16="http://schemas.microsoft.com/office/drawing/2014/main" id="{72194CBC-F52F-BF1F-2556-1D8C85B6142A}"/>
              </a:ext>
            </a:extLst>
          </p:cNvPr>
          <p:cNvSpPr>
            <a:spLocks noGrp="1"/>
          </p:cNvSpPr>
          <p:nvPr>
            <p:ph type="ftr" sz="quarter" idx="11"/>
          </p:nvPr>
        </p:nvSpPr>
        <p:spPr/>
        <p:txBody>
          <a:bodyPr/>
          <a:lstStyle/>
          <a:p>
            <a:r>
              <a:rPr lang="en-US"/>
              <a:t>A. Jung - Regularization</a:t>
            </a:r>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68E0C13-74C8-44BC-A560-4570F277CAB5}"/>
                  </a:ext>
                </a:extLst>
              </p14:cNvPr>
              <p14:cNvContentPartPr/>
              <p14:nvPr/>
            </p14:nvContentPartPr>
            <p14:xfrm>
              <a:off x="397440" y="1761120"/>
              <a:ext cx="11605320" cy="4629240"/>
            </p14:xfrm>
          </p:contentPart>
        </mc:Choice>
        <mc:Fallback xmlns="">
          <p:pic>
            <p:nvPicPr>
              <p:cNvPr id="8" name="Ink 7">
                <a:extLst>
                  <a:ext uri="{FF2B5EF4-FFF2-40B4-BE49-F238E27FC236}">
                    <a16:creationId xmlns:a16="http://schemas.microsoft.com/office/drawing/2014/main" id="{A68E0C13-74C8-44BC-A560-4570F277CAB5}"/>
                  </a:ext>
                </a:extLst>
              </p:cNvPr>
              <p:cNvPicPr/>
              <p:nvPr/>
            </p:nvPicPr>
            <p:blipFill>
              <a:blip r:embed="rId3"/>
              <a:stretch>
                <a:fillRect/>
              </a:stretch>
            </p:blipFill>
            <p:spPr>
              <a:xfrm>
                <a:off x="388080" y="1751760"/>
                <a:ext cx="11624040" cy="4647960"/>
              </a:xfrm>
              <a:prstGeom prst="rect">
                <a:avLst/>
              </a:prstGeom>
            </p:spPr>
          </p:pic>
        </mc:Fallback>
      </mc:AlternateContent>
    </p:spTree>
    <p:extLst>
      <p:ext uri="{BB962C8B-B14F-4D97-AF65-F5344CB8AC3E}">
        <p14:creationId xmlns:p14="http://schemas.microsoft.com/office/powerpoint/2010/main" val="2726809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18</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510549" y="1421408"/>
            <a:ext cx="9790437" cy="830997"/>
          </a:xfrm>
          <a:prstGeom prst="rect">
            <a:avLst/>
          </a:prstGeom>
        </p:spPr>
        <p:txBody>
          <a:bodyPr wrap="none">
            <a:spAutoFit/>
          </a:bodyPr>
          <a:lstStyle/>
          <a:p>
            <a:r>
              <a:rPr lang="en-US" sz="4800" dirty="0"/>
              <a:t>how to bring d/m below critical value?</a:t>
            </a:r>
          </a:p>
        </p:txBody>
      </p:sp>
      <p:sp>
        <p:nvSpPr>
          <p:cNvPr id="4" name="TextBox 3">
            <a:extLst>
              <a:ext uri="{FF2B5EF4-FFF2-40B4-BE49-F238E27FC236}">
                <a16:creationId xmlns:a16="http://schemas.microsoft.com/office/drawing/2014/main" id="{D96BFC33-B5A0-0C42-ACFA-024F25A1E8BB}"/>
              </a:ext>
            </a:extLst>
          </p:cNvPr>
          <p:cNvSpPr txBox="1"/>
          <p:nvPr/>
        </p:nvSpPr>
        <p:spPr>
          <a:xfrm>
            <a:off x="703389" y="2770265"/>
            <a:ext cx="11253488" cy="20186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4400" dirty="0"/>
              <a:t>increase m by using more training data</a:t>
            </a:r>
          </a:p>
          <a:p>
            <a:pPr marL="285750" indent="-285750">
              <a:lnSpc>
                <a:spcPct val="150000"/>
              </a:lnSpc>
              <a:buFont typeface="Arial" panose="020B0604020202020204" pitchFamily="34" charset="0"/>
              <a:buChar char="•"/>
            </a:pPr>
            <a:r>
              <a:rPr lang="en-US" sz="4400" dirty="0"/>
              <a:t>decrease d by using smaller hypothesis space</a:t>
            </a:r>
          </a:p>
        </p:txBody>
      </p:sp>
      <p:sp>
        <p:nvSpPr>
          <p:cNvPr id="5" name="Date Placeholder 4">
            <a:extLst>
              <a:ext uri="{FF2B5EF4-FFF2-40B4-BE49-F238E27FC236}">
                <a16:creationId xmlns:a16="http://schemas.microsoft.com/office/drawing/2014/main" id="{008B45CA-9DE4-9F4C-B76C-6AC25742DA9F}"/>
              </a:ext>
            </a:extLst>
          </p:cNvPr>
          <p:cNvSpPr>
            <a:spLocks noGrp="1"/>
          </p:cNvSpPr>
          <p:nvPr>
            <p:ph type="dt" sz="half" idx="10"/>
          </p:nvPr>
        </p:nvSpPr>
        <p:spPr/>
        <p:txBody>
          <a:bodyPr/>
          <a:lstStyle/>
          <a:p>
            <a:fld id="{F9901BEA-BC05-FE4D-A7F5-D1A0B9AFB08E}" type="datetime1">
              <a:rPr lang="en-US" smtClean="0"/>
              <a:t>6/28/23</a:t>
            </a:fld>
            <a:endParaRPr lang="en-US"/>
          </a:p>
        </p:txBody>
      </p:sp>
      <p:sp>
        <p:nvSpPr>
          <p:cNvPr id="6" name="Footer Placeholder 5">
            <a:extLst>
              <a:ext uri="{FF2B5EF4-FFF2-40B4-BE49-F238E27FC236}">
                <a16:creationId xmlns:a16="http://schemas.microsoft.com/office/drawing/2014/main" id="{A766CD5A-4CAB-F85C-1214-BCD348BE3A9F}"/>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45066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19</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510549" y="1421408"/>
            <a:ext cx="9790437" cy="830997"/>
          </a:xfrm>
          <a:prstGeom prst="rect">
            <a:avLst/>
          </a:prstGeom>
        </p:spPr>
        <p:txBody>
          <a:bodyPr wrap="none">
            <a:spAutoFit/>
          </a:bodyPr>
          <a:lstStyle/>
          <a:p>
            <a:r>
              <a:rPr lang="en-US" sz="4800" dirty="0"/>
              <a:t>how to bring d/m below critical value?</a:t>
            </a:r>
          </a:p>
        </p:txBody>
      </p:sp>
      <p:sp>
        <p:nvSpPr>
          <p:cNvPr id="4" name="TextBox 3">
            <a:extLst>
              <a:ext uri="{FF2B5EF4-FFF2-40B4-BE49-F238E27FC236}">
                <a16:creationId xmlns:a16="http://schemas.microsoft.com/office/drawing/2014/main" id="{D96BFC33-B5A0-0C42-ACFA-024F25A1E8BB}"/>
              </a:ext>
            </a:extLst>
          </p:cNvPr>
          <p:cNvSpPr txBox="1"/>
          <p:nvPr/>
        </p:nvSpPr>
        <p:spPr>
          <a:xfrm>
            <a:off x="703389" y="2770265"/>
            <a:ext cx="11253488" cy="20186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4400" dirty="0">
                <a:solidFill>
                  <a:srgbClr val="FF0000"/>
                </a:solidFill>
              </a:rPr>
              <a:t>increase m by using more training data</a:t>
            </a:r>
          </a:p>
          <a:p>
            <a:pPr marL="285750" indent="-285750">
              <a:lnSpc>
                <a:spcPct val="150000"/>
              </a:lnSpc>
              <a:buFont typeface="Arial" panose="020B0604020202020204" pitchFamily="34" charset="0"/>
              <a:buChar char="•"/>
            </a:pPr>
            <a:r>
              <a:rPr lang="en-US" sz="4400" dirty="0"/>
              <a:t>decrease d by using smaller hypothesis space</a:t>
            </a:r>
          </a:p>
        </p:txBody>
      </p:sp>
      <p:sp>
        <p:nvSpPr>
          <p:cNvPr id="5" name="Date Placeholder 4">
            <a:extLst>
              <a:ext uri="{FF2B5EF4-FFF2-40B4-BE49-F238E27FC236}">
                <a16:creationId xmlns:a16="http://schemas.microsoft.com/office/drawing/2014/main" id="{B0795199-6184-754C-A4D5-859BB0CE081D}"/>
              </a:ext>
            </a:extLst>
          </p:cNvPr>
          <p:cNvSpPr>
            <a:spLocks noGrp="1"/>
          </p:cNvSpPr>
          <p:nvPr>
            <p:ph type="dt" sz="half" idx="10"/>
          </p:nvPr>
        </p:nvSpPr>
        <p:spPr/>
        <p:txBody>
          <a:bodyPr/>
          <a:lstStyle/>
          <a:p>
            <a:fld id="{0C830585-FDEC-A64A-95E0-4FF97A9050BF}" type="datetime1">
              <a:rPr lang="en-US" smtClean="0"/>
              <a:t>6/28/23</a:t>
            </a:fld>
            <a:endParaRPr lang="en-US"/>
          </a:p>
        </p:txBody>
      </p:sp>
      <p:sp>
        <p:nvSpPr>
          <p:cNvPr id="6" name="Footer Placeholder 5">
            <a:extLst>
              <a:ext uri="{FF2B5EF4-FFF2-40B4-BE49-F238E27FC236}">
                <a16:creationId xmlns:a16="http://schemas.microsoft.com/office/drawing/2014/main" id="{7C1141FE-F5D2-B9A9-00A1-CA6A602A2C71}"/>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424481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416169" y="245550"/>
            <a:ext cx="10515600" cy="1325563"/>
          </a:xfrm>
        </p:spPr>
        <p:txBody>
          <a:bodyPr>
            <a:normAutofit/>
          </a:bodyPr>
          <a:lstStyle/>
          <a:p>
            <a:r>
              <a:rPr lang="en-AT" sz="6000" b="1" dirty="0"/>
              <a:t>Learning Goals</a:t>
            </a:r>
          </a:p>
        </p:txBody>
      </p:sp>
      <p:sp>
        <p:nvSpPr>
          <p:cNvPr id="3" name="Content Placeholder 2">
            <a:extLst>
              <a:ext uri="{FF2B5EF4-FFF2-40B4-BE49-F238E27FC236}">
                <a16:creationId xmlns:a16="http://schemas.microsoft.com/office/drawing/2014/main" id="{C2CA35B9-79FE-E042-9603-AC992880B96C}"/>
              </a:ext>
            </a:extLst>
          </p:cNvPr>
          <p:cNvSpPr>
            <a:spLocks noGrp="1"/>
          </p:cNvSpPr>
          <p:nvPr>
            <p:ph idx="1"/>
          </p:nvPr>
        </p:nvSpPr>
        <p:spPr>
          <a:xfrm>
            <a:off x="320634" y="1586381"/>
            <a:ext cx="11775831" cy="4447313"/>
          </a:xfrm>
        </p:spPr>
        <p:txBody>
          <a:bodyPr>
            <a:noAutofit/>
          </a:bodyPr>
          <a:lstStyle/>
          <a:p>
            <a:pPr>
              <a:lnSpc>
                <a:spcPct val="150000"/>
              </a:lnSpc>
            </a:pPr>
            <a:r>
              <a:rPr lang="en-US" sz="3200" dirty="0"/>
              <a:t>develop intuition for </a:t>
            </a:r>
            <a:r>
              <a:rPr lang="en-US" sz="3200" dirty="0">
                <a:solidFill>
                  <a:srgbClr val="FF0000"/>
                </a:solidFill>
              </a:rPr>
              <a:t>effective data and model size</a:t>
            </a:r>
          </a:p>
          <a:p>
            <a:pPr>
              <a:lnSpc>
                <a:spcPct val="150000"/>
              </a:lnSpc>
            </a:pPr>
            <a:r>
              <a:rPr lang="en-US" sz="3200" dirty="0"/>
              <a:t>know to </a:t>
            </a:r>
            <a:r>
              <a:rPr lang="en-US" sz="3200" dirty="0">
                <a:solidFill>
                  <a:srgbClr val="FF0000"/>
                </a:solidFill>
              </a:rPr>
              <a:t>reduce model size </a:t>
            </a:r>
            <a:r>
              <a:rPr lang="en-US" sz="3200" dirty="0"/>
              <a:t>by </a:t>
            </a:r>
            <a:r>
              <a:rPr lang="en-US" sz="3200" dirty="0">
                <a:solidFill>
                  <a:srgbClr val="FF0000"/>
                </a:solidFill>
              </a:rPr>
              <a:t>model pruning</a:t>
            </a:r>
          </a:p>
          <a:p>
            <a:pPr>
              <a:lnSpc>
                <a:spcPct val="150000"/>
              </a:lnSpc>
            </a:pPr>
            <a:r>
              <a:rPr lang="en-US" sz="3200" dirty="0"/>
              <a:t>know to </a:t>
            </a:r>
            <a:r>
              <a:rPr lang="en-US" sz="3200" dirty="0">
                <a:solidFill>
                  <a:srgbClr val="FF0000"/>
                </a:solidFill>
              </a:rPr>
              <a:t>increase data size </a:t>
            </a:r>
            <a:r>
              <a:rPr lang="en-US" sz="3200" dirty="0"/>
              <a:t>by </a:t>
            </a:r>
            <a:r>
              <a:rPr lang="en-US" sz="3200" dirty="0">
                <a:solidFill>
                  <a:srgbClr val="FF0000"/>
                </a:solidFill>
              </a:rPr>
              <a:t>data augmentation</a:t>
            </a:r>
          </a:p>
          <a:p>
            <a:pPr>
              <a:lnSpc>
                <a:spcPct val="150000"/>
              </a:lnSpc>
            </a:pPr>
            <a:r>
              <a:rPr lang="en-US" sz="3200" dirty="0"/>
              <a:t>understand equiv. of regularization, model pruning and data </a:t>
            </a:r>
            <a:r>
              <a:rPr lang="en-US" sz="3200" dirty="0" err="1"/>
              <a:t>aug.</a:t>
            </a:r>
            <a:r>
              <a:rPr lang="en-US" sz="3200" dirty="0"/>
              <a:t> </a:t>
            </a:r>
          </a:p>
          <a:p>
            <a:pPr>
              <a:lnSpc>
                <a:spcPct val="150000"/>
              </a:lnSpc>
            </a:pPr>
            <a:r>
              <a:rPr lang="en-US" sz="3200" dirty="0"/>
              <a:t>basic idea of transfer- , multi-task – and semi-supervised learning</a:t>
            </a:r>
          </a:p>
        </p:txBody>
      </p:sp>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 Regularization</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2</a:t>
            </a:fld>
            <a:endParaRPr lang="en-AT" dirty="0"/>
          </a:p>
        </p:txBody>
      </p:sp>
      <p:sp>
        <p:nvSpPr>
          <p:cNvPr id="5" name="Date Placeholder 4">
            <a:extLst>
              <a:ext uri="{FF2B5EF4-FFF2-40B4-BE49-F238E27FC236}">
                <a16:creationId xmlns:a16="http://schemas.microsoft.com/office/drawing/2014/main" id="{47208ACE-28D9-D38D-D99E-011EDC361769}"/>
              </a:ext>
            </a:extLst>
          </p:cNvPr>
          <p:cNvSpPr>
            <a:spLocks noGrp="1"/>
          </p:cNvSpPr>
          <p:nvPr>
            <p:ph type="dt" sz="half" idx="10"/>
          </p:nvPr>
        </p:nvSpPr>
        <p:spPr/>
        <p:txBody>
          <a:bodyPr/>
          <a:lstStyle/>
          <a:p>
            <a:fld id="{8A290CFF-1F03-8A46-A47B-8594EC047F85}" type="datetime1">
              <a:rPr lang="en-US" smtClean="0"/>
              <a:t>6/28/23</a:t>
            </a:fld>
            <a:endParaRPr lang="en-US" dirty="0"/>
          </a:p>
        </p:txBody>
      </p:sp>
    </p:spTree>
    <p:extLst>
      <p:ext uri="{BB962C8B-B14F-4D97-AF65-F5344CB8AC3E}">
        <p14:creationId xmlns:p14="http://schemas.microsoft.com/office/powerpoint/2010/main" val="1640965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20</a:t>
            </a:fld>
            <a:endParaRPr lang="en-US"/>
          </a:p>
        </p:txBody>
      </p:sp>
      <p:sp>
        <p:nvSpPr>
          <p:cNvPr id="4" name="TextBox 3">
            <a:extLst>
              <a:ext uri="{FF2B5EF4-FFF2-40B4-BE49-F238E27FC236}">
                <a16:creationId xmlns:a16="http://schemas.microsoft.com/office/drawing/2014/main" id="{D96BFC33-B5A0-0C42-ACFA-024F25A1E8BB}"/>
              </a:ext>
            </a:extLst>
          </p:cNvPr>
          <p:cNvSpPr txBox="1"/>
          <p:nvPr/>
        </p:nvSpPr>
        <p:spPr>
          <a:xfrm>
            <a:off x="1319513" y="2300186"/>
            <a:ext cx="10235178" cy="1748107"/>
          </a:xfrm>
          <a:prstGeom prst="rect">
            <a:avLst/>
          </a:prstGeom>
          <a:noFill/>
        </p:spPr>
        <p:txBody>
          <a:bodyPr wrap="square" rtlCol="0">
            <a:spAutoFit/>
          </a:bodyPr>
          <a:lstStyle/>
          <a:p>
            <a:pPr>
              <a:lnSpc>
                <a:spcPct val="150000"/>
              </a:lnSpc>
            </a:pPr>
            <a:r>
              <a:rPr lang="en-US" sz="8000" dirty="0"/>
              <a:t>Data Augmentation</a:t>
            </a:r>
          </a:p>
        </p:txBody>
      </p:sp>
      <p:sp>
        <p:nvSpPr>
          <p:cNvPr id="2" name="Date Placeholder 1">
            <a:extLst>
              <a:ext uri="{FF2B5EF4-FFF2-40B4-BE49-F238E27FC236}">
                <a16:creationId xmlns:a16="http://schemas.microsoft.com/office/drawing/2014/main" id="{8B4649AD-6585-5D43-A047-61C84CB509A9}"/>
              </a:ext>
            </a:extLst>
          </p:cNvPr>
          <p:cNvSpPr>
            <a:spLocks noGrp="1"/>
          </p:cNvSpPr>
          <p:nvPr>
            <p:ph type="dt" sz="half" idx="10"/>
          </p:nvPr>
        </p:nvSpPr>
        <p:spPr/>
        <p:txBody>
          <a:bodyPr/>
          <a:lstStyle/>
          <a:p>
            <a:fld id="{FF117BE6-9389-9541-BC54-551C78CE81C0}" type="datetime1">
              <a:rPr lang="en-US" smtClean="0"/>
              <a:t>6/28/23</a:t>
            </a:fld>
            <a:endParaRPr lang="en-US"/>
          </a:p>
        </p:txBody>
      </p:sp>
      <p:sp>
        <p:nvSpPr>
          <p:cNvPr id="5" name="Footer Placeholder 4">
            <a:extLst>
              <a:ext uri="{FF2B5EF4-FFF2-40B4-BE49-F238E27FC236}">
                <a16:creationId xmlns:a16="http://schemas.microsoft.com/office/drawing/2014/main" id="{328717BB-8C06-F3CC-CE8E-3768430AC410}"/>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82706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0546545" cy="1172256"/>
          </a:xfrm>
        </p:spPr>
        <p:txBody>
          <a:bodyPr>
            <a:normAutofit/>
          </a:bodyPr>
          <a:lstStyle/>
          <a:p>
            <a:r>
              <a:rPr lang="en-US" sz="6000" b="1" dirty="0"/>
              <a:t>add a bit of noise to features</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9700341" y="4453158"/>
            <a:ext cx="2031133" cy="707886"/>
          </a:xfrm>
          <a:prstGeom prst="rect">
            <a:avLst/>
          </a:prstGeom>
          <a:noFill/>
        </p:spPr>
        <p:txBody>
          <a:bodyPr wrap="none" rtlCol="0">
            <a:spAutoFit/>
          </a:bodyPr>
          <a:lstStyle/>
          <a:p>
            <a:r>
              <a:rPr lang="de-AT" sz="4000" dirty="0"/>
              <a:t>feature x</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997324" y="5218179"/>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34135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92005" y="1465094"/>
            <a:ext cx="1535998" cy="707886"/>
          </a:xfrm>
          <a:prstGeom prst="rect">
            <a:avLst/>
          </a:prstGeom>
          <a:noFill/>
        </p:spPr>
        <p:txBody>
          <a:bodyPr wrap="none" rtlCol="0">
            <a:spAutoFit/>
          </a:bodyPr>
          <a:lstStyle/>
          <a:p>
            <a:r>
              <a:rPr lang="en-US" sz="4000" dirty="0"/>
              <a:t>label y</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1A20EE0-3D95-E94C-9E92-59AA215E7EFE}"/>
              </a:ext>
            </a:extLst>
          </p:cNvPr>
          <p:cNvSpPr/>
          <p:nvPr/>
        </p:nvSpPr>
        <p:spPr>
          <a:xfrm>
            <a:off x="7644593" y="148942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C6534-C770-2742-97C2-A94497D6EA4A}"/>
              </a:ext>
            </a:extLst>
          </p:cNvPr>
          <p:cNvSpPr txBox="1"/>
          <p:nvPr/>
        </p:nvSpPr>
        <p:spPr>
          <a:xfrm>
            <a:off x="8057351" y="1278681"/>
            <a:ext cx="3871829" cy="707886"/>
          </a:xfrm>
          <a:prstGeom prst="rect">
            <a:avLst/>
          </a:prstGeom>
          <a:noFill/>
        </p:spPr>
        <p:txBody>
          <a:bodyPr wrap="none" rtlCol="0">
            <a:spAutoFit/>
          </a:bodyPr>
          <a:lstStyle/>
          <a:p>
            <a:r>
              <a:rPr lang="en-US" sz="4000" dirty="0"/>
              <a:t>original datapoint</a:t>
            </a:r>
          </a:p>
        </p:txBody>
      </p:sp>
      <p:sp>
        <p:nvSpPr>
          <p:cNvPr id="42" name="Oval 41">
            <a:extLst>
              <a:ext uri="{FF2B5EF4-FFF2-40B4-BE49-F238E27FC236}">
                <a16:creationId xmlns:a16="http://schemas.microsoft.com/office/drawing/2014/main" id="{A733160A-79EF-EE4B-9BE0-4DD602AA9AA2}"/>
              </a:ext>
            </a:extLst>
          </p:cNvPr>
          <p:cNvSpPr/>
          <p:nvPr/>
        </p:nvSpPr>
        <p:spPr>
          <a:xfrm>
            <a:off x="7736048" y="2272958"/>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D3E58B8-36E4-3349-B7BA-2480BDC63CE3}"/>
              </a:ext>
            </a:extLst>
          </p:cNvPr>
          <p:cNvSpPr txBox="1"/>
          <p:nvPr/>
        </p:nvSpPr>
        <p:spPr>
          <a:xfrm>
            <a:off x="8154629" y="2083827"/>
            <a:ext cx="2561279" cy="707886"/>
          </a:xfrm>
          <a:prstGeom prst="rect">
            <a:avLst/>
          </a:prstGeom>
          <a:noFill/>
        </p:spPr>
        <p:txBody>
          <a:bodyPr wrap="none" rtlCol="0">
            <a:spAutoFit/>
          </a:bodyPr>
          <a:lstStyle/>
          <a:p>
            <a:r>
              <a:rPr lang="en-US" sz="4000" dirty="0"/>
              <a:t>augmented</a:t>
            </a:r>
          </a:p>
        </p:txBody>
      </p:sp>
      <p:sp>
        <p:nvSpPr>
          <p:cNvPr id="4" name="Slide Number Placeholder 3">
            <a:extLst>
              <a:ext uri="{FF2B5EF4-FFF2-40B4-BE49-F238E27FC236}">
                <a16:creationId xmlns:a16="http://schemas.microsoft.com/office/drawing/2014/main" id="{228A6FF2-0B92-8746-A960-546487B8C217}"/>
              </a:ext>
            </a:extLst>
          </p:cNvPr>
          <p:cNvSpPr>
            <a:spLocks noGrp="1"/>
          </p:cNvSpPr>
          <p:nvPr>
            <p:ph type="sldNum" sz="quarter" idx="12"/>
          </p:nvPr>
        </p:nvSpPr>
        <p:spPr/>
        <p:txBody>
          <a:bodyPr/>
          <a:lstStyle/>
          <a:p>
            <a:fld id="{5399C925-308B-6F4D-8762-6363D7B6E381}" type="slidenum">
              <a:rPr lang="en-US" smtClean="0"/>
              <a:t>21</a:t>
            </a:fld>
            <a:endParaRPr lang="en-US"/>
          </a:p>
        </p:txBody>
      </p:sp>
      <p:sp>
        <p:nvSpPr>
          <p:cNvPr id="5" name="TextBox 4">
            <a:extLst>
              <a:ext uri="{FF2B5EF4-FFF2-40B4-BE49-F238E27FC236}">
                <a16:creationId xmlns:a16="http://schemas.microsoft.com/office/drawing/2014/main" id="{BFAECB64-9D1B-E54D-85DD-205F8DD29D72}"/>
              </a:ext>
            </a:extLst>
          </p:cNvPr>
          <p:cNvSpPr txBox="1"/>
          <p:nvPr/>
        </p:nvSpPr>
        <p:spPr>
          <a:xfrm>
            <a:off x="2326935" y="5465760"/>
            <a:ext cx="7521674" cy="584775"/>
          </a:xfrm>
          <a:prstGeom prst="rect">
            <a:avLst/>
          </a:prstGeom>
          <a:noFill/>
        </p:spPr>
        <p:txBody>
          <a:bodyPr wrap="none" rtlCol="0">
            <a:spAutoFit/>
          </a:bodyPr>
          <a:lstStyle/>
          <a:p>
            <a:r>
              <a:rPr lang="en-US" sz="3200" dirty="0"/>
              <a:t>we have increased the dataset by factor 3 !  </a:t>
            </a:r>
          </a:p>
        </p:txBody>
      </p:sp>
      <p:sp>
        <p:nvSpPr>
          <p:cNvPr id="7" name="Date Placeholder 6">
            <a:extLst>
              <a:ext uri="{FF2B5EF4-FFF2-40B4-BE49-F238E27FC236}">
                <a16:creationId xmlns:a16="http://schemas.microsoft.com/office/drawing/2014/main" id="{14DACAA3-17E7-3649-978B-CD5D6F278C62}"/>
              </a:ext>
            </a:extLst>
          </p:cNvPr>
          <p:cNvSpPr>
            <a:spLocks noGrp="1"/>
          </p:cNvSpPr>
          <p:nvPr>
            <p:ph type="dt" sz="half" idx="10"/>
          </p:nvPr>
        </p:nvSpPr>
        <p:spPr/>
        <p:txBody>
          <a:bodyPr/>
          <a:lstStyle/>
          <a:p>
            <a:fld id="{593FA563-B615-B74E-8FA1-FE0CC3191335}" type="datetime1">
              <a:rPr lang="en-US" smtClean="0"/>
              <a:t>6/28/23</a:t>
            </a:fld>
            <a:endParaRPr lang="en-US"/>
          </a:p>
        </p:txBody>
      </p:sp>
      <p:sp>
        <p:nvSpPr>
          <p:cNvPr id="8" name="Footer Placeholder 7">
            <a:extLst>
              <a:ext uri="{FF2B5EF4-FFF2-40B4-BE49-F238E27FC236}">
                <a16:creationId xmlns:a16="http://schemas.microsoft.com/office/drawing/2014/main" id="{B88BDEB0-8D2C-7336-03E8-70381A108284}"/>
              </a:ext>
            </a:extLst>
          </p:cNvPr>
          <p:cNvSpPr>
            <a:spLocks noGrp="1"/>
          </p:cNvSpPr>
          <p:nvPr>
            <p:ph type="ftr" sz="quarter" idx="11"/>
          </p:nvPr>
        </p:nvSpPr>
        <p:spPr/>
        <p:txBody>
          <a:bodyPr/>
          <a:lstStyle/>
          <a:p>
            <a:r>
              <a:rPr lang="en-US"/>
              <a:t>A. Jung - Regularization</a:t>
            </a:r>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0ADACD-5C86-D2D8-34DB-F7ECA28E700E}"/>
                  </a:ext>
                </a:extLst>
              </p14:cNvPr>
              <p14:cNvContentPartPr/>
              <p14:nvPr/>
            </p14:nvContentPartPr>
            <p14:xfrm>
              <a:off x="119880" y="3351240"/>
              <a:ext cx="9794160" cy="2327040"/>
            </p14:xfrm>
          </p:contentPart>
        </mc:Choice>
        <mc:Fallback xmlns="">
          <p:pic>
            <p:nvPicPr>
              <p:cNvPr id="6" name="Ink 5">
                <a:extLst>
                  <a:ext uri="{FF2B5EF4-FFF2-40B4-BE49-F238E27FC236}">
                    <a16:creationId xmlns:a16="http://schemas.microsoft.com/office/drawing/2014/main" id="{7F0ADACD-5C86-D2D8-34DB-F7ECA28E700E}"/>
                  </a:ext>
                </a:extLst>
              </p:cNvPr>
              <p:cNvPicPr/>
              <p:nvPr/>
            </p:nvPicPr>
            <p:blipFill>
              <a:blip r:embed="rId3"/>
              <a:stretch>
                <a:fillRect/>
              </a:stretch>
            </p:blipFill>
            <p:spPr>
              <a:xfrm>
                <a:off x="110520" y="3341880"/>
                <a:ext cx="9812880" cy="2345760"/>
              </a:xfrm>
              <a:prstGeom prst="rect">
                <a:avLst/>
              </a:prstGeom>
            </p:spPr>
          </p:pic>
        </mc:Fallback>
      </mc:AlternateContent>
    </p:spTree>
    <p:extLst>
      <p:ext uri="{BB962C8B-B14F-4D97-AF65-F5344CB8AC3E}">
        <p14:creationId xmlns:p14="http://schemas.microsoft.com/office/powerpoint/2010/main" val="4194112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551915" y="557869"/>
            <a:ext cx="10546545" cy="1172256"/>
          </a:xfrm>
        </p:spPr>
        <p:txBody>
          <a:bodyPr>
            <a:normAutofit/>
          </a:bodyPr>
          <a:lstStyle/>
          <a:p>
            <a:r>
              <a:rPr lang="en-US" sz="6000" b="1" dirty="0"/>
              <a:t>rotated cat image is still cat image</a:t>
            </a:r>
          </a:p>
        </p:txBody>
      </p:sp>
      <p:sp>
        <p:nvSpPr>
          <p:cNvPr id="3" name="Slide Number Placeholder 2">
            <a:extLst>
              <a:ext uri="{FF2B5EF4-FFF2-40B4-BE49-F238E27FC236}">
                <a16:creationId xmlns:a16="http://schemas.microsoft.com/office/drawing/2014/main" id="{EC5706E8-3441-A049-AEFD-2AEE69DFBCD9}"/>
              </a:ext>
            </a:extLst>
          </p:cNvPr>
          <p:cNvSpPr>
            <a:spLocks noGrp="1"/>
          </p:cNvSpPr>
          <p:nvPr>
            <p:ph type="sldNum" sz="quarter" idx="12"/>
          </p:nvPr>
        </p:nvSpPr>
        <p:spPr/>
        <p:txBody>
          <a:bodyPr/>
          <a:lstStyle/>
          <a:p>
            <a:fld id="{5399C925-308B-6F4D-8762-6363D7B6E381}" type="slidenum">
              <a:rPr lang="en-US" smtClean="0"/>
              <a:t>22</a:t>
            </a:fld>
            <a:endParaRPr lang="en-US"/>
          </a:p>
        </p:txBody>
      </p:sp>
      <p:sp>
        <p:nvSpPr>
          <p:cNvPr id="6" name="Rectangle 5">
            <a:extLst>
              <a:ext uri="{FF2B5EF4-FFF2-40B4-BE49-F238E27FC236}">
                <a16:creationId xmlns:a16="http://schemas.microsoft.com/office/drawing/2014/main" id="{284B6153-4CB2-F644-B2C8-1F6FE2510F0E}"/>
              </a:ext>
            </a:extLst>
          </p:cNvPr>
          <p:cNvSpPr/>
          <p:nvPr/>
        </p:nvSpPr>
        <p:spPr>
          <a:xfrm>
            <a:off x="1015999" y="2118849"/>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at with solid fill">
            <a:extLst>
              <a:ext uri="{FF2B5EF4-FFF2-40B4-BE49-F238E27FC236}">
                <a16:creationId xmlns:a16="http://schemas.microsoft.com/office/drawing/2014/main" id="{BBEC7E18-DBD9-B345-96ED-1EFA93BEAD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9999" y="2533716"/>
            <a:ext cx="914400" cy="914400"/>
          </a:xfrm>
          <a:prstGeom prst="rect">
            <a:avLst/>
          </a:prstGeom>
        </p:spPr>
      </p:pic>
      <p:sp>
        <p:nvSpPr>
          <p:cNvPr id="7" name="Rectangle 6">
            <a:extLst>
              <a:ext uri="{FF2B5EF4-FFF2-40B4-BE49-F238E27FC236}">
                <a16:creationId xmlns:a16="http://schemas.microsoft.com/office/drawing/2014/main" id="{17340E58-F0FB-114B-9B3C-25B682CB8E7B}"/>
              </a:ext>
            </a:extLst>
          </p:cNvPr>
          <p:cNvSpPr/>
          <p:nvPr/>
        </p:nvSpPr>
        <p:spPr>
          <a:xfrm>
            <a:off x="3979333" y="4925356"/>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at with solid fill">
            <a:extLst>
              <a:ext uri="{FF2B5EF4-FFF2-40B4-BE49-F238E27FC236}">
                <a16:creationId xmlns:a16="http://schemas.microsoft.com/office/drawing/2014/main" id="{A6ECFE83-CFB5-1443-9C92-E75DFE714B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8827591">
            <a:off x="4233333" y="5340223"/>
            <a:ext cx="914400" cy="914400"/>
          </a:xfrm>
          <a:prstGeom prst="rect">
            <a:avLst/>
          </a:prstGeom>
        </p:spPr>
      </p:pic>
      <p:grpSp>
        <p:nvGrpSpPr>
          <p:cNvPr id="14" name="Group 13">
            <a:extLst>
              <a:ext uri="{FF2B5EF4-FFF2-40B4-BE49-F238E27FC236}">
                <a16:creationId xmlns:a16="http://schemas.microsoft.com/office/drawing/2014/main" id="{9BA1CBEA-CD41-7C41-A54F-780D235C5F2B}"/>
              </a:ext>
            </a:extLst>
          </p:cNvPr>
          <p:cNvGrpSpPr/>
          <p:nvPr/>
        </p:nvGrpSpPr>
        <p:grpSpPr>
          <a:xfrm>
            <a:off x="5825187" y="1892703"/>
            <a:ext cx="1490134" cy="1744134"/>
            <a:chOff x="5113867" y="2299103"/>
            <a:chExt cx="1490134" cy="1744134"/>
          </a:xfrm>
        </p:grpSpPr>
        <p:sp>
          <p:nvSpPr>
            <p:cNvPr id="15" name="Rectangle 14">
              <a:extLst>
                <a:ext uri="{FF2B5EF4-FFF2-40B4-BE49-F238E27FC236}">
                  <a16:creationId xmlns:a16="http://schemas.microsoft.com/office/drawing/2014/main" id="{7B917B89-6B3D-4248-A85E-11BB028C158E}"/>
                </a:ext>
              </a:extLst>
            </p:cNvPr>
            <p:cNvSpPr/>
            <p:nvPr/>
          </p:nvSpPr>
          <p:spPr>
            <a:xfrm>
              <a:off x="5113867" y="2299103"/>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at with solid fill">
              <a:extLst>
                <a:ext uri="{FF2B5EF4-FFF2-40B4-BE49-F238E27FC236}">
                  <a16:creationId xmlns:a16="http://schemas.microsoft.com/office/drawing/2014/main" id="{8DA28F42-8376-0A4D-81AA-960AACD986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544894">
              <a:off x="5367867" y="2713970"/>
              <a:ext cx="914400" cy="914400"/>
            </a:xfrm>
            <a:prstGeom prst="rect">
              <a:avLst/>
            </a:prstGeom>
          </p:spPr>
        </p:pic>
      </p:grpSp>
      <p:sp>
        <p:nvSpPr>
          <p:cNvPr id="18" name="Rectangle 17">
            <a:extLst>
              <a:ext uri="{FF2B5EF4-FFF2-40B4-BE49-F238E27FC236}">
                <a16:creationId xmlns:a16="http://schemas.microsoft.com/office/drawing/2014/main" id="{ED054F55-7906-CD4A-B2A1-D13319DE4DA0}"/>
              </a:ext>
            </a:extLst>
          </p:cNvPr>
          <p:cNvSpPr/>
          <p:nvPr/>
        </p:nvSpPr>
        <p:spPr>
          <a:xfrm>
            <a:off x="7865533" y="4396654"/>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Cat with solid fill">
            <a:extLst>
              <a:ext uri="{FF2B5EF4-FFF2-40B4-BE49-F238E27FC236}">
                <a16:creationId xmlns:a16="http://schemas.microsoft.com/office/drawing/2014/main" id="{92E27451-0B94-4942-B6B5-164E67E59A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6531291">
            <a:off x="8119533" y="4811521"/>
            <a:ext cx="914400" cy="914400"/>
          </a:xfrm>
          <a:prstGeom prst="rect">
            <a:avLst/>
          </a:prstGeom>
        </p:spPr>
      </p:pic>
      <p:cxnSp>
        <p:nvCxnSpPr>
          <p:cNvPr id="21" name="Straight Arrow Connector 20">
            <a:extLst>
              <a:ext uri="{FF2B5EF4-FFF2-40B4-BE49-F238E27FC236}">
                <a16:creationId xmlns:a16="http://schemas.microsoft.com/office/drawing/2014/main" id="{4F516ACD-D7AB-D043-9CC1-EA2DE6D768C1}"/>
              </a:ext>
            </a:extLst>
          </p:cNvPr>
          <p:cNvCxnSpPr/>
          <p:nvPr/>
        </p:nvCxnSpPr>
        <p:spPr>
          <a:xfrm>
            <a:off x="3251200" y="2764770"/>
            <a:ext cx="23706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717E0E-1335-3B4E-B328-8E217CFF5E2C}"/>
              </a:ext>
            </a:extLst>
          </p:cNvPr>
          <p:cNvCxnSpPr>
            <a:cxnSpLocks/>
          </p:cNvCxnSpPr>
          <p:nvPr/>
        </p:nvCxnSpPr>
        <p:spPr>
          <a:xfrm>
            <a:off x="2858763" y="3867620"/>
            <a:ext cx="1120570" cy="8206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248647-F6DE-2D40-8C7D-121CD76320BC}"/>
              </a:ext>
            </a:extLst>
          </p:cNvPr>
          <p:cNvCxnSpPr>
            <a:cxnSpLocks/>
          </p:cNvCxnSpPr>
          <p:nvPr/>
        </p:nvCxnSpPr>
        <p:spPr>
          <a:xfrm>
            <a:off x="2966302" y="3381461"/>
            <a:ext cx="4501298" cy="17695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Date Placeholder 26">
            <a:extLst>
              <a:ext uri="{FF2B5EF4-FFF2-40B4-BE49-F238E27FC236}">
                <a16:creationId xmlns:a16="http://schemas.microsoft.com/office/drawing/2014/main" id="{13AC5EDB-DA70-6E4F-93F9-BF6747EBA780}"/>
              </a:ext>
            </a:extLst>
          </p:cNvPr>
          <p:cNvSpPr>
            <a:spLocks noGrp="1"/>
          </p:cNvSpPr>
          <p:nvPr>
            <p:ph type="dt" sz="half" idx="10"/>
          </p:nvPr>
        </p:nvSpPr>
        <p:spPr/>
        <p:txBody>
          <a:bodyPr/>
          <a:lstStyle/>
          <a:p>
            <a:fld id="{4A6549AE-F33E-0843-8EDC-6EDCEBDDC555}" type="datetime1">
              <a:rPr lang="en-US" smtClean="0"/>
              <a:t>6/28/23</a:t>
            </a:fld>
            <a:endParaRPr lang="en-US"/>
          </a:p>
        </p:txBody>
      </p:sp>
      <p:sp>
        <p:nvSpPr>
          <p:cNvPr id="4" name="Footer Placeholder 3">
            <a:extLst>
              <a:ext uri="{FF2B5EF4-FFF2-40B4-BE49-F238E27FC236}">
                <a16:creationId xmlns:a16="http://schemas.microsoft.com/office/drawing/2014/main" id="{59224DEB-D147-2303-5B22-8C6378177D69}"/>
              </a:ext>
            </a:extLst>
          </p:cNvPr>
          <p:cNvSpPr>
            <a:spLocks noGrp="1"/>
          </p:cNvSpPr>
          <p:nvPr>
            <p:ph type="ftr" sz="quarter" idx="11"/>
          </p:nvPr>
        </p:nvSpPr>
        <p:spPr/>
        <p:txBody>
          <a:bodyPr/>
          <a:lstStyle/>
          <a:p>
            <a:r>
              <a:rPr lang="en-US"/>
              <a:t>A. Jung - Regularization</a:t>
            </a:r>
            <a:endParaRPr lang="en-US" dirty="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91AA87A-BF9B-F812-9632-D40740798A40}"/>
                  </a:ext>
                </a:extLst>
              </p14:cNvPr>
              <p14:cNvContentPartPr/>
              <p14:nvPr/>
            </p14:nvContentPartPr>
            <p14:xfrm>
              <a:off x="498240" y="455760"/>
              <a:ext cx="8011440" cy="3904920"/>
            </p14:xfrm>
          </p:contentPart>
        </mc:Choice>
        <mc:Fallback xmlns="">
          <p:pic>
            <p:nvPicPr>
              <p:cNvPr id="9" name="Ink 8">
                <a:extLst>
                  <a:ext uri="{FF2B5EF4-FFF2-40B4-BE49-F238E27FC236}">
                    <a16:creationId xmlns:a16="http://schemas.microsoft.com/office/drawing/2014/main" id="{791AA87A-BF9B-F812-9632-D40740798A40}"/>
                  </a:ext>
                </a:extLst>
              </p:cNvPr>
              <p:cNvPicPr/>
              <p:nvPr/>
            </p:nvPicPr>
            <p:blipFill>
              <a:blip r:embed="rId5"/>
              <a:stretch>
                <a:fillRect/>
              </a:stretch>
            </p:blipFill>
            <p:spPr>
              <a:xfrm>
                <a:off x="488880" y="446400"/>
                <a:ext cx="8030160" cy="3923640"/>
              </a:xfrm>
              <a:prstGeom prst="rect">
                <a:avLst/>
              </a:prstGeom>
            </p:spPr>
          </p:pic>
        </mc:Fallback>
      </mc:AlternateContent>
    </p:spTree>
    <p:extLst>
      <p:ext uri="{BB962C8B-B14F-4D97-AF65-F5344CB8AC3E}">
        <p14:creationId xmlns:p14="http://schemas.microsoft.com/office/powerpoint/2010/main" val="89571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551915" y="557869"/>
            <a:ext cx="10546545" cy="1172256"/>
          </a:xfrm>
        </p:spPr>
        <p:txBody>
          <a:bodyPr>
            <a:normAutofit/>
          </a:bodyPr>
          <a:lstStyle/>
          <a:p>
            <a:r>
              <a:rPr lang="en-US" sz="6000" b="1" dirty="0"/>
              <a:t>flipped cat image is still cat image</a:t>
            </a:r>
          </a:p>
        </p:txBody>
      </p:sp>
      <p:sp>
        <p:nvSpPr>
          <p:cNvPr id="3" name="Slide Number Placeholder 2">
            <a:extLst>
              <a:ext uri="{FF2B5EF4-FFF2-40B4-BE49-F238E27FC236}">
                <a16:creationId xmlns:a16="http://schemas.microsoft.com/office/drawing/2014/main" id="{CA627792-86A2-B74F-87D1-69FBD0558611}"/>
              </a:ext>
            </a:extLst>
          </p:cNvPr>
          <p:cNvSpPr>
            <a:spLocks noGrp="1"/>
          </p:cNvSpPr>
          <p:nvPr>
            <p:ph type="sldNum" sz="quarter" idx="12"/>
          </p:nvPr>
        </p:nvSpPr>
        <p:spPr/>
        <p:txBody>
          <a:bodyPr/>
          <a:lstStyle/>
          <a:p>
            <a:fld id="{5399C925-308B-6F4D-8762-6363D7B6E381}" type="slidenum">
              <a:rPr lang="en-US" smtClean="0"/>
              <a:t>23</a:t>
            </a:fld>
            <a:endParaRPr lang="en-US"/>
          </a:p>
        </p:txBody>
      </p:sp>
      <p:sp>
        <p:nvSpPr>
          <p:cNvPr id="4" name="Rectangle 3">
            <a:extLst>
              <a:ext uri="{FF2B5EF4-FFF2-40B4-BE49-F238E27FC236}">
                <a16:creationId xmlns:a16="http://schemas.microsoft.com/office/drawing/2014/main" id="{F0D4621C-F98B-474A-A324-9C762202E0DA}"/>
              </a:ext>
            </a:extLst>
          </p:cNvPr>
          <p:cNvSpPr/>
          <p:nvPr/>
        </p:nvSpPr>
        <p:spPr>
          <a:xfrm>
            <a:off x="1015999" y="2118849"/>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at with solid fill">
            <a:extLst>
              <a:ext uri="{FF2B5EF4-FFF2-40B4-BE49-F238E27FC236}">
                <a16:creationId xmlns:a16="http://schemas.microsoft.com/office/drawing/2014/main" id="{A4F51B23-CBB3-5247-B749-AC84B3C302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9999" y="2533716"/>
            <a:ext cx="914400" cy="914400"/>
          </a:xfrm>
          <a:prstGeom prst="rect">
            <a:avLst/>
          </a:prstGeom>
        </p:spPr>
      </p:pic>
      <p:sp>
        <p:nvSpPr>
          <p:cNvPr id="6" name="Rectangle 5">
            <a:extLst>
              <a:ext uri="{FF2B5EF4-FFF2-40B4-BE49-F238E27FC236}">
                <a16:creationId xmlns:a16="http://schemas.microsoft.com/office/drawing/2014/main" id="{FFD0135F-1F29-2D4B-B83D-89CB0BFE8BB7}"/>
              </a:ext>
            </a:extLst>
          </p:cNvPr>
          <p:cNvSpPr/>
          <p:nvPr/>
        </p:nvSpPr>
        <p:spPr>
          <a:xfrm>
            <a:off x="3979333" y="4925356"/>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t with solid fill">
            <a:extLst>
              <a:ext uri="{FF2B5EF4-FFF2-40B4-BE49-F238E27FC236}">
                <a16:creationId xmlns:a16="http://schemas.microsoft.com/office/drawing/2014/main" id="{693DA4E4-D3FE-6640-A361-6D0FE45B0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4233333" y="5340223"/>
            <a:ext cx="914400" cy="914400"/>
          </a:xfrm>
          <a:prstGeom prst="rect">
            <a:avLst/>
          </a:prstGeom>
        </p:spPr>
      </p:pic>
      <p:sp>
        <p:nvSpPr>
          <p:cNvPr id="9" name="Rectangle 8">
            <a:extLst>
              <a:ext uri="{FF2B5EF4-FFF2-40B4-BE49-F238E27FC236}">
                <a16:creationId xmlns:a16="http://schemas.microsoft.com/office/drawing/2014/main" id="{F0726175-4201-E546-8ECE-E249A61595F3}"/>
              </a:ext>
            </a:extLst>
          </p:cNvPr>
          <p:cNvSpPr/>
          <p:nvPr/>
        </p:nvSpPr>
        <p:spPr>
          <a:xfrm>
            <a:off x="5825187" y="1892703"/>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at with solid fill">
            <a:extLst>
              <a:ext uri="{FF2B5EF4-FFF2-40B4-BE49-F238E27FC236}">
                <a16:creationId xmlns:a16="http://schemas.microsoft.com/office/drawing/2014/main" id="{75449288-685E-FA4E-B123-4DBC548938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079187" y="2307570"/>
            <a:ext cx="914400" cy="914400"/>
          </a:xfrm>
          <a:prstGeom prst="rect">
            <a:avLst/>
          </a:prstGeom>
        </p:spPr>
      </p:pic>
      <p:cxnSp>
        <p:nvCxnSpPr>
          <p:cNvPr id="13" name="Straight Arrow Connector 12">
            <a:extLst>
              <a:ext uri="{FF2B5EF4-FFF2-40B4-BE49-F238E27FC236}">
                <a16:creationId xmlns:a16="http://schemas.microsoft.com/office/drawing/2014/main" id="{E3CC3C0C-F896-0B42-B079-5D4AC3182B1E}"/>
              </a:ext>
            </a:extLst>
          </p:cNvPr>
          <p:cNvCxnSpPr/>
          <p:nvPr/>
        </p:nvCxnSpPr>
        <p:spPr>
          <a:xfrm>
            <a:off x="3251200" y="2764770"/>
            <a:ext cx="23706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922FD7-835A-E04E-9528-69399EE27C06}"/>
              </a:ext>
            </a:extLst>
          </p:cNvPr>
          <p:cNvCxnSpPr>
            <a:cxnSpLocks/>
          </p:cNvCxnSpPr>
          <p:nvPr/>
        </p:nvCxnSpPr>
        <p:spPr>
          <a:xfrm>
            <a:off x="2858763" y="3867620"/>
            <a:ext cx="1120570" cy="8206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DE34D7F9-F236-384D-B361-30FABE50D6D9}"/>
              </a:ext>
            </a:extLst>
          </p:cNvPr>
          <p:cNvSpPr>
            <a:spLocks noGrp="1"/>
          </p:cNvSpPr>
          <p:nvPr>
            <p:ph type="dt" sz="half" idx="10"/>
          </p:nvPr>
        </p:nvSpPr>
        <p:spPr/>
        <p:txBody>
          <a:bodyPr/>
          <a:lstStyle/>
          <a:p>
            <a:fld id="{4EACB5B2-E69E-B742-9C58-E6453B26C534}" type="datetime1">
              <a:rPr lang="en-US" smtClean="0"/>
              <a:t>6/28/23</a:t>
            </a:fld>
            <a:endParaRPr lang="en-US"/>
          </a:p>
        </p:txBody>
      </p:sp>
      <p:sp>
        <p:nvSpPr>
          <p:cNvPr id="8" name="Footer Placeholder 7">
            <a:extLst>
              <a:ext uri="{FF2B5EF4-FFF2-40B4-BE49-F238E27FC236}">
                <a16:creationId xmlns:a16="http://schemas.microsoft.com/office/drawing/2014/main" id="{422F0482-37CA-E655-C523-CCD57B0BD48D}"/>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407051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551915" y="557869"/>
            <a:ext cx="10546545" cy="1172256"/>
          </a:xfrm>
        </p:spPr>
        <p:txBody>
          <a:bodyPr>
            <a:normAutofit/>
          </a:bodyPr>
          <a:lstStyle/>
          <a:p>
            <a:r>
              <a:rPr lang="en-US" sz="6000" b="1" dirty="0"/>
              <a:t>shifted cat image is still cat image</a:t>
            </a:r>
          </a:p>
        </p:txBody>
      </p:sp>
      <p:sp>
        <p:nvSpPr>
          <p:cNvPr id="3" name="Slide Number Placeholder 2">
            <a:extLst>
              <a:ext uri="{FF2B5EF4-FFF2-40B4-BE49-F238E27FC236}">
                <a16:creationId xmlns:a16="http://schemas.microsoft.com/office/drawing/2014/main" id="{936E467E-15AA-7443-8E84-3F084109F6D0}"/>
              </a:ext>
            </a:extLst>
          </p:cNvPr>
          <p:cNvSpPr>
            <a:spLocks noGrp="1"/>
          </p:cNvSpPr>
          <p:nvPr>
            <p:ph type="sldNum" sz="quarter" idx="12"/>
          </p:nvPr>
        </p:nvSpPr>
        <p:spPr/>
        <p:txBody>
          <a:bodyPr/>
          <a:lstStyle/>
          <a:p>
            <a:fld id="{5399C925-308B-6F4D-8762-6363D7B6E381}" type="slidenum">
              <a:rPr lang="en-US" smtClean="0"/>
              <a:t>24</a:t>
            </a:fld>
            <a:endParaRPr lang="en-US"/>
          </a:p>
        </p:txBody>
      </p:sp>
      <p:sp>
        <p:nvSpPr>
          <p:cNvPr id="4" name="Rectangle 3">
            <a:extLst>
              <a:ext uri="{FF2B5EF4-FFF2-40B4-BE49-F238E27FC236}">
                <a16:creationId xmlns:a16="http://schemas.microsoft.com/office/drawing/2014/main" id="{78D91DA0-DCF1-D742-B03B-AFF60B976BAF}"/>
              </a:ext>
            </a:extLst>
          </p:cNvPr>
          <p:cNvSpPr/>
          <p:nvPr/>
        </p:nvSpPr>
        <p:spPr>
          <a:xfrm>
            <a:off x="1015999" y="2118849"/>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at with solid fill">
            <a:extLst>
              <a:ext uri="{FF2B5EF4-FFF2-40B4-BE49-F238E27FC236}">
                <a16:creationId xmlns:a16="http://schemas.microsoft.com/office/drawing/2014/main" id="{EAC498A9-EFEE-DA4C-B1ED-837F063955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9999" y="2533716"/>
            <a:ext cx="914400" cy="914400"/>
          </a:xfrm>
          <a:prstGeom prst="rect">
            <a:avLst/>
          </a:prstGeom>
        </p:spPr>
      </p:pic>
      <p:sp>
        <p:nvSpPr>
          <p:cNvPr id="6" name="Rectangle 5">
            <a:extLst>
              <a:ext uri="{FF2B5EF4-FFF2-40B4-BE49-F238E27FC236}">
                <a16:creationId xmlns:a16="http://schemas.microsoft.com/office/drawing/2014/main" id="{F07D1851-2959-A34C-A3A6-19F03D4CDB2C}"/>
              </a:ext>
            </a:extLst>
          </p:cNvPr>
          <p:cNvSpPr/>
          <p:nvPr/>
        </p:nvSpPr>
        <p:spPr>
          <a:xfrm>
            <a:off x="3979333" y="4925356"/>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t with solid fill">
            <a:extLst>
              <a:ext uri="{FF2B5EF4-FFF2-40B4-BE49-F238E27FC236}">
                <a16:creationId xmlns:a16="http://schemas.microsoft.com/office/drawing/2014/main" id="{FF3A1471-7992-6741-987D-DD989E5C3B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333" y="4995838"/>
            <a:ext cx="914400" cy="914400"/>
          </a:xfrm>
          <a:prstGeom prst="rect">
            <a:avLst/>
          </a:prstGeom>
        </p:spPr>
      </p:pic>
      <p:sp>
        <p:nvSpPr>
          <p:cNvPr id="9" name="Rectangle 8">
            <a:extLst>
              <a:ext uri="{FF2B5EF4-FFF2-40B4-BE49-F238E27FC236}">
                <a16:creationId xmlns:a16="http://schemas.microsoft.com/office/drawing/2014/main" id="{5852E201-010A-5544-A46A-C207C213F10A}"/>
              </a:ext>
            </a:extLst>
          </p:cNvPr>
          <p:cNvSpPr/>
          <p:nvPr/>
        </p:nvSpPr>
        <p:spPr>
          <a:xfrm>
            <a:off x="5825187" y="1892703"/>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at with solid fill">
            <a:extLst>
              <a:ext uri="{FF2B5EF4-FFF2-40B4-BE49-F238E27FC236}">
                <a16:creationId xmlns:a16="http://schemas.microsoft.com/office/drawing/2014/main" id="{B451CEF2-AFEC-B941-9A2B-74D084ACF2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6934" y="1950142"/>
            <a:ext cx="914400" cy="914400"/>
          </a:xfrm>
          <a:prstGeom prst="rect">
            <a:avLst/>
          </a:prstGeom>
        </p:spPr>
      </p:pic>
      <p:sp>
        <p:nvSpPr>
          <p:cNvPr id="11" name="Rectangle 10">
            <a:extLst>
              <a:ext uri="{FF2B5EF4-FFF2-40B4-BE49-F238E27FC236}">
                <a16:creationId xmlns:a16="http://schemas.microsoft.com/office/drawing/2014/main" id="{AD52E81E-95B7-F640-8B61-C87CE2044E14}"/>
              </a:ext>
            </a:extLst>
          </p:cNvPr>
          <p:cNvSpPr/>
          <p:nvPr/>
        </p:nvSpPr>
        <p:spPr>
          <a:xfrm>
            <a:off x="7865533" y="4396654"/>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Cat with solid fill">
            <a:extLst>
              <a:ext uri="{FF2B5EF4-FFF2-40B4-BE49-F238E27FC236}">
                <a16:creationId xmlns:a16="http://schemas.microsoft.com/office/drawing/2014/main" id="{D07A0AFE-F4B2-9141-8AE4-2C6C66C6C7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3766" y="5194976"/>
            <a:ext cx="914400" cy="914400"/>
          </a:xfrm>
          <a:prstGeom prst="rect">
            <a:avLst/>
          </a:prstGeom>
        </p:spPr>
      </p:pic>
      <p:cxnSp>
        <p:nvCxnSpPr>
          <p:cNvPr id="13" name="Straight Arrow Connector 12">
            <a:extLst>
              <a:ext uri="{FF2B5EF4-FFF2-40B4-BE49-F238E27FC236}">
                <a16:creationId xmlns:a16="http://schemas.microsoft.com/office/drawing/2014/main" id="{885A923E-DE8E-004B-9DEF-E27032FA7078}"/>
              </a:ext>
            </a:extLst>
          </p:cNvPr>
          <p:cNvCxnSpPr/>
          <p:nvPr/>
        </p:nvCxnSpPr>
        <p:spPr>
          <a:xfrm>
            <a:off x="3251200" y="2764770"/>
            <a:ext cx="23706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3D3856-4E32-C449-B730-A572EE73CB7F}"/>
              </a:ext>
            </a:extLst>
          </p:cNvPr>
          <p:cNvCxnSpPr>
            <a:cxnSpLocks/>
          </p:cNvCxnSpPr>
          <p:nvPr/>
        </p:nvCxnSpPr>
        <p:spPr>
          <a:xfrm>
            <a:off x="2858763" y="3867620"/>
            <a:ext cx="1120570" cy="8206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51E53F-9563-0A4F-939C-2AF49A284A88}"/>
              </a:ext>
            </a:extLst>
          </p:cNvPr>
          <p:cNvCxnSpPr>
            <a:cxnSpLocks/>
          </p:cNvCxnSpPr>
          <p:nvPr/>
        </p:nvCxnSpPr>
        <p:spPr>
          <a:xfrm>
            <a:off x="2966302" y="3381461"/>
            <a:ext cx="4501298" cy="17695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A52D743D-996B-474A-944F-FD458369E6D6}"/>
              </a:ext>
            </a:extLst>
          </p:cNvPr>
          <p:cNvSpPr>
            <a:spLocks noGrp="1"/>
          </p:cNvSpPr>
          <p:nvPr>
            <p:ph type="dt" sz="half" idx="10"/>
          </p:nvPr>
        </p:nvSpPr>
        <p:spPr/>
        <p:txBody>
          <a:bodyPr/>
          <a:lstStyle/>
          <a:p>
            <a:fld id="{6955B3F9-3BD6-D940-9CB7-F97B70479470}" type="datetime1">
              <a:rPr lang="en-US" smtClean="0"/>
              <a:t>6/28/23</a:t>
            </a:fld>
            <a:endParaRPr lang="en-US"/>
          </a:p>
        </p:txBody>
      </p:sp>
      <p:sp>
        <p:nvSpPr>
          <p:cNvPr id="8" name="Footer Placeholder 7">
            <a:extLst>
              <a:ext uri="{FF2B5EF4-FFF2-40B4-BE49-F238E27FC236}">
                <a16:creationId xmlns:a16="http://schemas.microsoft.com/office/drawing/2014/main" id="{802ED398-B569-2F9F-C931-F920CF26680B}"/>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98599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551915" y="557869"/>
            <a:ext cx="10546545" cy="1172256"/>
          </a:xfrm>
        </p:spPr>
        <p:txBody>
          <a:bodyPr>
            <a:normAutofit/>
          </a:bodyPr>
          <a:lstStyle/>
          <a:p>
            <a:r>
              <a:rPr lang="en-US" sz="6000" b="1" dirty="0"/>
              <a:t>noisy cat image is still cat image</a:t>
            </a:r>
          </a:p>
        </p:txBody>
      </p:sp>
      <p:sp>
        <p:nvSpPr>
          <p:cNvPr id="3" name="Slide Number Placeholder 2">
            <a:extLst>
              <a:ext uri="{FF2B5EF4-FFF2-40B4-BE49-F238E27FC236}">
                <a16:creationId xmlns:a16="http://schemas.microsoft.com/office/drawing/2014/main" id="{936E467E-15AA-7443-8E84-3F084109F6D0}"/>
              </a:ext>
            </a:extLst>
          </p:cNvPr>
          <p:cNvSpPr>
            <a:spLocks noGrp="1"/>
          </p:cNvSpPr>
          <p:nvPr>
            <p:ph type="sldNum" sz="quarter" idx="12"/>
          </p:nvPr>
        </p:nvSpPr>
        <p:spPr/>
        <p:txBody>
          <a:bodyPr/>
          <a:lstStyle/>
          <a:p>
            <a:fld id="{5399C925-308B-6F4D-8762-6363D7B6E381}" type="slidenum">
              <a:rPr lang="en-US" smtClean="0"/>
              <a:t>25</a:t>
            </a:fld>
            <a:endParaRPr lang="en-US"/>
          </a:p>
        </p:txBody>
      </p:sp>
      <p:sp>
        <p:nvSpPr>
          <p:cNvPr id="4" name="Rectangle 3">
            <a:extLst>
              <a:ext uri="{FF2B5EF4-FFF2-40B4-BE49-F238E27FC236}">
                <a16:creationId xmlns:a16="http://schemas.microsoft.com/office/drawing/2014/main" id="{78D91DA0-DCF1-D742-B03B-AFF60B976BAF}"/>
              </a:ext>
            </a:extLst>
          </p:cNvPr>
          <p:cNvSpPr/>
          <p:nvPr/>
        </p:nvSpPr>
        <p:spPr>
          <a:xfrm>
            <a:off x="1015999" y="2118849"/>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at with solid fill">
            <a:extLst>
              <a:ext uri="{FF2B5EF4-FFF2-40B4-BE49-F238E27FC236}">
                <a16:creationId xmlns:a16="http://schemas.microsoft.com/office/drawing/2014/main" id="{EAC498A9-EFEE-DA4C-B1ED-837F063955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9999" y="2533716"/>
            <a:ext cx="914400" cy="914400"/>
          </a:xfrm>
          <a:prstGeom prst="rect">
            <a:avLst/>
          </a:prstGeom>
        </p:spPr>
      </p:pic>
      <p:cxnSp>
        <p:nvCxnSpPr>
          <p:cNvPr id="13" name="Straight Arrow Connector 12">
            <a:extLst>
              <a:ext uri="{FF2B5EF4-FFF2-40B4-BE49-F238E27FC236}">
                <a16:creationId xmlns:a16="http://schemas.microsoft.com/office/drawing/2014/main" id="{885A923E-DE8E-004B-9DEF-E27032FA7078}"/>
              </a:ext>
            </a:extLst>
          </p:cNvPr>
          <p:cNvCxnSpPr/>
          <p:nvPr/>
        </p:nvCxnSpPr>
        <p:spPr>
          <a:xfrm>
            <a:off x="3251200" y="2764770"/>
            <a:ext cx="23706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3D3856-4E32-C449-B730-A572EE73CB7F}"/>
              </a:ext>
            </a:extLst>
          </p:cNvPr>
          <p:cNvCxnSpPr>
            <a:cxnSpLocks/>
          </p:cNvCxnSpPr>
          <p:nvPr/>
        </p:nvCxnSpPr>
        <p:spPr>
          <a:xfrm>
            <a:off x="2858763" y="3867620"/>
            <a:ext cx="1120570" cy="8206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51E53F-9563-0A4F-939C-2AF49A284A88}"/>
              </a:ext>
            </a:extLst>
          </p:cNvPr>
          <p:cNvCxnSpPr>
            <a:cxnSpLocks/>
          </p:cNvCxnSpPr>
          <p:nvPr/>
        </p:nvCxnSpPr>
        <p:spPr>
          <a:xfrm>
            <a:off x="2966302" y="3381461"/>
            <a:ext cx="4501298" cy="17695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A52D743D-996B-474A-944F-FD458369E6D6}"/>
              </a:ext>
            </a:extLst>
          </p:cNvPr>
          <p:cNvSpPr>
            <a:spLocks noGrp="1"/>
          </p:cNvSpPr>
          <p:nvPr>
            <p:ph type="dt" sz="half" idx="10"/>
          </p:nvPr>
        </p:nvSpPr>
        <p:spPr/>
        <p:txBody>
          <a:bodyPr/>
          <a:lstStyle/>
          <a:p>
            <a:fld id="{1442C121-1778-3746-AA60-7E1E5432D549}" type="datetime1">
              <a:rPr lang="en-US" smtClean="0"/>
              <a:t>6/28/23</a:t>
            </a:fld>
            <a:endParaRPr lang="en-US"/>
          </a:p>
        </p:txBody>
      </p:sp>
      <p:sp>
        <p:nvSpPr>
          <p:cNvPr id="17" name="Rectangle 16">
            <a:extLst>
              <a:ext uri="{FF2B5EF4-FFF2-40B4-BE49-F238E27FC236}">
                <a16:creationId xmlns:a16="http://schemas.microsoft.com/office/drawing/2014/main" id="{7FB92ABF-64BC-AC12-F81C-1AE38F99044F}"/>
              </a:ext>
            </a:extLst>
          </p:cNvPr>
          <p:cNvSpPr/>
          <p:nvPr/>
        </p:nvSpPr>
        <p:spPr>
          <a:xfrm>
            <a:off x="5825068" y="1806391"/>
            <a:ext cx="1490134" cy="1744134"/>
          </a:xfrm>
          <a:prstGeom prst="rect">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at with solid fill">
            <a:extLst>
              <a:ext uri="{FF2B5EF4-FFF2-40B4-BE49-F238E27FC236}">
                <a16:creationId xmlns:a16="http://schemas.microsoft.com/office/drawing/2014/main" id="{0F66E78B-179D-EBBB-0B45-F1E87C2665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79068" y="2221258"/>
            <a:ext cx="914400" cy="914400"/>
          </a:xfrm>
          <a:prstGeom prst="rect">
            <a:avLst/>
          </a:prstGeom>
        </p:spPr>
      </p:pic>
      <p:sp>
        <p:nvSpPr>
          <p:cNvPr id="19" name="Rectangle 18">
            <a:extLst>
              <a:ext uri="{FF2B5EF4-FFF2-40B4-BE49-F238E27FC236}">
                <a16:creationId xmlns:a16="http://schemas.microsoft.com/office/drawing/2014/main" id="{E30C4DB1-5986-CFBF-A006-BC4F0A9DA444}"/>
              </a:ext>
            </a:extLst>
          </p:cNvPr>
          <p:cNvSpPr/>
          <p:nvPr/>
        </p:nvSpPr>
        <p:spPr>
          <a:xfrm>
            <a:off x="7573022" y="4100049"/>
            <a:ext cx="1490134" cy="1744134"/>
          </a:xfrm>
          <a:prstGeom prst="rect">
            <a:avLst/>
          </a:prstGeom>
          <a:pattFill prst="pct2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at with solid fill">
            <a:extLst>
              <a:ext uri="{FF2B5EF4-FFF2-40B4-BE49-F238E27FC236}">
                <a16:creationId xmlns:a16="http://schemas.microsoft.com/office/drawing/2014/main" id="{283FA637-AACC-EEC9-3A1D-BE5FE9A239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7022" y="4514916"/>
            <a:ext cx="914400" cy="914400"/>
          </a:xfrm>
          <a:prstGeom prst="rect">
            <a:avLst/>
          </a:prstGeom>
        </p:spPr>
      </p:pic>
      <p:sp>
        <p:nvSpPr>
          <p:cNvPr id="21" name="Rectangle 20">
            <a:extLst>
              <a:ext uri="{FF2B5EF4-FFF2-40B4-BE49-F238E27FC236}">
                <a16:creationId xmlns:a16="http://schemas.microsoft.com/office/drawing/2014/main" id="{508AF3C3-E152-0C1A-1BAB-DA335B807404}"/>
              </a:ext>
            </a:extLst>
          </p:cNvPr>
          <p:cNvSpPr/>
          <p:nvPr/>
        </p:nvSpPr>
        <p:spPr>
          <a:xfrm>
            <a:off x="4058502" y="4612216"/>
            <a:ext cx="1490134" cy="174413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at with solid fill">
            <a:extLst>
              <a:ext uri="{FF2B5EF4-FFF2-40B4-BE49-F238E27FC236}">
                <a16:creationId xmlns:a16="http://schemas.microsoft.com/office/drawing/2014/main" id="{6ED62FF7-DEBE-DE26-AC5B-52B7727809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2502" y="5027083"/>
            <a:ext cx="914400" cy="914400"/>
          </a:xfrm>
          <a:prstGeom prst="rect">
            <a:avLst/>
          </a:prstGeom>
        </p:spPr>
      </p:pic>
      <p:sp>
        <p:nvSpPr>
          <p:cNvPr id="8" name="Oval 7">
            <a:extLst>
              <a:ext uri="{FF2B5EF4-FFF2-40B4-BE49-F238E27FC236}">
                <a16:creationId xmlns:a16="http://schemas.microsoft.com/office/drawing/2014/main" id="{C2BD77DB-C754-7A78-8600-D93BE03BA351}"/>
              </a:ext>
            </a:extLst>
          </p:cNvPr>
          <p:cNvSpPr/>
          <p:nvPr/>
        </p:nvSpPr>
        <p:spPr>
          <a:xfrm>
            <a:off x="4312502" y="5027083"/>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ooter Placeholder 22">
            <a:extLst>
              <a:ext uri="{FF2B5EF4-FFF2-40B4-BE49-F238E27FC236}">
                <a16:creationId xmlns:a16="http://schemas.microsoft.com/office/drawing/2014/main" id="{D21B8D26-412F-FB5B-CAC5-ECD440251521}"/>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4030305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26</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510549" y="1421408"/>
            <a:ext cx="9790437" cy="830997"/>
          </a:xfrm>
          <a:prstGeom prst="rect">
            <a:avLst/>
          </a:prstGeom>
        </p:spPr>
        <p:txBody>
          <a:bodyPr wrap="none">
            <a:spAutoFit/>
          </a:bodyPr>
          <a:lstStyle/>
          <a:p>
            <a:r>
              <a:rPr lang="en-US" sz="4800" dirty="0"/>
              <a:t>how to bring d/m below critical value?</a:t>
            </a:r>
          </a:p>
        </p:txBody>
      </p:sp>
      <p:sp>
        <p:nvSpPr>
          <p:cNvPr id="4" name="TextBox 3">
            <a:extLst>
              <a:ext uri="{FF2B5EF4-FFF2-40B4-BE49-F238E27FC236}">
                <a16:creationId xmlns:a16="http://schemas.microsoft.com/office/drawing/2014/main" id="{D96BFC33-B5A0-0C42-ACFA-024F25A1E8BB}"/>
              </a:ext>
            </a:extLst>
          </p:cNvPr>
          <p:cNvSpPr txBox="1"/>
          <p:nvPr/>
        </p:nvSpPr>
        <p:spPr>
          <a:xfrm>
            <a:off x="703389" y="2770265"/>
            <a:ext cx="11253488" cy="20186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4400" dirty="0"/>
              <a:t>increase m by using more training data</a:t>
            </a:r>
          </a:p>
          <a:p>
            <a:pPr marL="285750" indent="-285750">
              <a:lnSpc>
                <a:spcPct val="150000"/>
              </a:lnSpc>
              <a:buFont typeface="Arial" panose="020B0604020202020204" pitchFamily="34" charset="0"/>
              <a:buChar char="•"/>
            </a:pPr>
            <a:r>
              <a:rPr lang="en-US" sz="4400" dirty="0">
                <a:solidFill>
                  <a:srgbClr val="FF0000"/>
                </a:solidFill>
              </a:rPr>
              <a:t>decrease d by using smaller hypothesis space</a:t>
            </a:r>
          </a:p>
        </p:txBody>
      </p:sp>
      <p:sp>
        <p:nvSpPr>
          <p:cNvPr id="5" name="Date Placeholder 4">
            <a:extLst>
              <a:ext uri="{FF2B5EF4-FFF2-40B4-BE49-F238E27FC236}">
                <a16:creationId xmlns:a16="http://schemas.microsoft.com/office/drawing/2014/main" id="{43BC5BC7-D9BD-A94A-B167-ADE2CB56076F}"/>
              </a:ext>
            </a:extLst>
          </p:cNvPr>
          <p:cNvSpPr>
            <a:spLocks noGrp="1"/>
          </p:cNvSpPr>
          <p:nvPr>
            <p:ph type="dt" sz="half" idx="10"/>
          </p:nvPr>
        </p:nvSpPr>
        <p:spPr/>
        <p:txBody>
          <a:bodyPr/>
          <a:lstStyle/>
          <a:p>
            <a:fld id="{F40C65E1-1C19-1D40-AE38-81E1F35005BE}" type="datetime1">
              <a:rPr lang="en-US" smtClean="0"/>
              <a:t>6/28/23</a:t>
            </a:fld>
            <a:endParaRPr lang="en-US"/>
          </a:p>
        </p:txBody>
      </p:sp>
      <p:sp>
        <p:nvSpPr>
          <p:cNvPr id="6" name="Footer Placeholder 5">
            <a:extLst>
              <a:ext uri="{FF2B5EF4-FFF2-40B4-BE49-F238E27FC236}">
                <a16:creationId xmlns:a16="http://schemas.microsoft.com/office/drawing/2014/main" id="{CBE5FB78-DE29-D37E-716E-FC7F78C67555}"/>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61075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27</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384229" y="634914"/>
            <a:ext cx="5476051" cy="830997"/>
          </a:xfrm>
          <a:prstGeom prst="rect">
            <a:avLst/>
          </a:prstGeom>
        </p:spPr>
        <p:txBody>
          <a:bodyPr wrap="none">
            <a:spAutoFit/>
          </a:bodyPr>
          <a:lstStyle/>
          <a:p>
            <a:r>
              <a:rPr lang="en-US" sz="4800" dirty="0">
                <a:solidFill>
                  <a:srgbClr val="FF0000"/>
                </a:solidFill>
              </a:rPr>
              <a:t>replace</a:t>
            </a:r>
            <a:r>
              <a:rPr lang="en-US" sz="4800" dirty="0"/>
              <a:t> original ERM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AEB926-27DB-3648-A4B3-610C7CB7D713}"/>
                  </a:ext>
                </a:extLst>
              </p:cNvPr>
              <p:cNvSpPr txBox="1"/>
              <p:nvPr/>
            </p:nvSpPr>
            <p:spPr>
              <a:xfrm>
                <a:off x="723405" y="1656399"/>
                <a:ext cx="10273753" cy="1604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accent1">
                                  <a:lumMod val="75000"/>
                                </a:schemeClr>
                              </a:solidFill>
                              <a:latin typeface="Cambria Math" panose="02040503050406030204" pitchFamily="18" charset="0"/>
                            </a:rPr>
                          </m:ctrlPr>
                        </m:sSubPr>
                        <m:e>
                          <m:r>
                            <m:rPr>
                              <m:nor/>
                            </m:rPr>
                            <a:rPr lang="de-AT" sz="3600" b="0" i="0" smtClean="0">
                              <a:solidFill>
                                <a:schemeClr val="accent1">
                                  <a:lumMod val="75000"/>
                                </a:schemeClr>
                              </a:solidFill>
                              <a:latin typeface="Cambria Math" panose="02040503050406030204" pitchFamily="18" charset="0"/>
                            </a:rPr>
                            <m:t>min</m:t>
                          </m:r>
                        </m:e>
                        <m:sub>
                          <m:r>
                            <a:rPr lang="de-AT" sz="3600" b="0" i="1" smtClean="0">
                              <a:solidFill>
                                <a:schemeClr val="accent1">
                                  <a:lumMod val="75000"/>
                                </a:schemeClr>
                              </a:solidFill>
                              <a:latin typeface="Cambria Math" panose="02040503050406030204" pitchFamily="18" charset="0"/>
                            </a:rPr>
                            <m:t>h</m:t>
                          </m:r>
                          <m:r>
                            <a:rPr lang="de-AT" sz="3600" b="0" i="1" smtClean="0">
                              <a:solidFill>
                                <a:schemeClr val="accent1">
                                  <a:lumMod val="75000"/>
                                </a:schemeClr>
                              </a:solidFill>
                              <a:latin typeface="Cambria Math" panose="02040503050406030204" pitchFamily="18" charset="0"/>
                              <a:ea typeface="Cambria Math" panose="02040503050406030204" pitchFamily="18" charset="0"/>
                            </a:rPr>
                            <m:t>𝜖</m:t>
                          </m:r>
                          <m:r>
                            <a:rPr lang="de-AT" sz="3600" b="0" i="1" smtClean="0">
                              <a:solidFill>
                                <a:schemeClr val="accent1">
                                  <a:lumMod val="75000"/>
                                </a:schemeClr>
                              </a:solidFill>
                              <a:latin typeface="Cambria Math" panose="02040503050406030204" pitchFamily="18" charset="0"/>
                              <a:ea typeface="Cambria Math" panose="02040503050406030204" pitchFamily="18" charset="0"/>
                            </a:rPr>
                            <m:t>ℋ</m:t>
                          </m:r>
                        </m:sub>
                      </m:sSub>
                      <m:f>
                        <m:fPr>
                          <m:ctrlPr>
                            <a:rPr lang="en-US" sz="3600" i="1" smtClean="0">
                              <a:solidFill>
                                <a:schemeClr val="accent1">
                                  <a:lumMod val="75000"/>
                                </a:schemeClr>
                              </a:solidFill>
                              <a:latin typeface="Cambria Math" panose="02040503050406030204" pitchFamily="18" charset="0"/>
                            </a:rPr>
                          </m:ctrlPr>
                        </m:fPr>
                        <m:num>
                          <m:r>
                            <a:rPr lang="de-AT" sz="3600" b="0" i="1" smtClean="0">
                              <a:solidFill>
                                <a:schemeClr val="accent1">
                                  <a:lumMod val="75000"/>
                                </a:schemeClr>
                              </a:solidFill>
                              <a:latin typeface="Cambria Math" panose="02040503050406030204" pitchFamily="18" charset="0"/>
                            </a:rPr>
                            <m:t>1</m:t>
                          </m:r>
                        </m:num>
                        <m:den>
                          <m:r>
                            <a:rPr lang="de-AT" sz="3600" b="0" i="1" smtClean="0">
                              <a:solidFill>
                                <a:schemeClr val="accent1">
                                  <a:lumMod val="75000"/>
                                </a:schemeClr>
                              </a:solidFill>
                              <a:latin typeface="Cambria Math" panose="02040503050406030204" pitchFamily="18" charset="0"/>
                            </a:rPr>
                            <m:t>𝑚</m:t>
                          </m:r>
                        </m:den>
                      </m:f>
                      <m:nary>
                        <m:naryPr>
                          <m:chr m:val="∑"/>
                          <m:ctrlPr>
                            <a:rPr lang="en-US" sz="3600" i="1" smtClean="0">
                              <a:solidFill>
                                <a:schemeClr val="accent1">
                                  <a:lumMod val="75000"/>
                                </a:schemeClr>
                              </a:solidFill>
                              <a:latin typeface="Cambria Math" panose="02040503050406030204" pitchFamily="18" charset="0"/>
                            </a:rPr>
                          </m:ctrlPr>
                        </m:naryPr>
                        <m:sub>
                          <m:r>
                            <m:rPr>
                              <m:brk m:alnAt="23"/>
                            </m:rPr>
                            <a:rPr lang="de-AT" sz="3600" b="0" i="1" smtClean="0">
                              <a:solidFill>
                                <a:schemeClr val="accent1">
                                  <a:lumMod val="75000"/>
                                </a:schemeClr>
                              </a:solidFill>
                              <a:latin typeface="Cambria Math" panose="02040503050406030204" pitchFamily="18" charset="0"/>
                            </a:rPr>
                            <m:t>𝑖</m:t>
                          </m:r>
                          <m:r>
                            <a:rPr lang="de-AT" sz="3600" b="0" i="1" smtClean="0">
                              <a:solidFill>
                                <a:schemeClr val="accent1">
                                  <a:lumMod val="75000"/>
                                </a:schemeClr>
                              </a:solidFill>
                              <a:latin typeface="Cambria Math" panose="02040503050406030204" pitchFamily="18" charset="0"/>
                            </a:rPr>
                            <m:t>=1</m:t>
                          </m:r>
                        </m:sub>
                        <m:sup>
                          <m:r>
                            <a:rPr lang="de-AT" sz="3600" b="0" i="1" smtClean="0">
                              <a:solidFill>
                                <a:schemeClr val="accent1">
                                  <a:lumMod val="75000"/>
                                </a:schemeClr>
                              </a:solidFill>
                              <a:latin typeface="Cambria Math" panose="02040503050406030204" pitchFamily="18" charset="0"/>
                            </a:rPr>
                            <m:t>𝑚</m:t>
                          </m:r>
                        </m:sup>
                        <m:e>
                          <m:r>
                            <a:rPr lang="de-DE" sz="3600" b="0" i="1" smtClean="0">
                              <a:solidFill>
                                <a:schemeClr val="accent1">
                                  <a:lumMod val="75000"/>
                                </a:schemeClr>
                              </a:solidFill>
                              <a:latin typeface="Cambria Math" panose="02040503050406030204" pitchFamily="18" charset="0"/>
                            </a:rPr>
                            <m:t>𝐿</m:t>
                          </m:r>
                          <m:d>
                            <m:dPr>
                              <m:ctrlPr>
                                <a:rPr lang="en-US" sz="360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360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r>
                                <a:rPr lang="de-AT" sz="3600" b="0" i="1" smtClean="0">
                                  <a:solidFill>
                                    <a:schemeClr val="accent1">
                                      <a:lumMod val="75000"/>
                                    </a:schemeClr>
                                  </a:solidFill>
                                  <a:latin typeface="Cambria Math" panose="02040503050406030204" pitchFamily="18" charset="0"/>
                                  <a:ea typeface="Cambria Math" panose="02040503050406030204" pitchFamily="18" charset="0"/>
                                </a:rPr>
                                <m:t>h</m:t>
                              </m:r>
                            </m:e>
                          </m:d>
                        </m:e>
                      </m:nary>
                    </m:oMath>
                  </m:oMathPara>
                </a14:m>
                <a:endParaRPr lang="en-US" sz="3600" dirty="0"/>
              </a:p>
            </p:txBody>
          </p:sp>
        </mc:Choice>
        <mc:Fallback xmlns="">
          <p:sp>
            <p:nvSpPr>
              <p:cNvPr id="5" name="TextBox 4">
                <a:extLst>
                  <a:ext uri="{FF2B5EF4-FFF2-40B4-BE49-F238E27FC236}">
                    <a16:creationId xmlns:a16="http://schemas.microsoft.com/office/drawing/2014/main" id="{C3AEB926-27DB-3648-A4B3-610C7CB7D713}"/>
                  </a:ext>
                </a:extLst>
              </p:cNvPr>
              <p:cNvSpPr txBox="1">
                <a:spLocks noRot="1" noChangeAspect="1" noMove="1" noResize="1" noEditPoints="1" noAdjustHandles="1" noChangeArrowheads="1" noChangeShapeType="1" noTextEdit="1"/>
              </p:cNvSpPr>
              <p:nvPr/>
            </p:nvSpPr>
            <p:spPr>
              <a:xfrm>
                <a:off x="723405" y="1656399"/>
                <a:ext cx="10273753" cy="1604606"/>
              </a:xfrm>
              <a:prstGeom prst="rect">
                <a:avLst/>
              </a:prstGeom>
              <a:blipFill>
                <a:blip r:embed="rId2"/>
                <a:stretch>
                  <a:fillRect t="-111811" b="-17007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02DD349-B413-704E-8455-0C06C1C147D3}"/>
                  </a:ext>
                </a:extLst>
              </p:cNvPr>
              <p:cNvSpPr/>
              <p:nvPr/>
            </p:nvSpPr>
            <p:spPr>
              <a:xfrm>
                <a:off x="384229" y="3451493"/>
                <a:ext cx="7632795" cy="855747"/>
              </a:xfrm>
              <a:prstGeom prst="rect">
                <a:avLst/>
              </a:prstGeom>
            </p:spPr>
            <p:txBody>
              <a:bodyPr wrap="none">
                <a:spAutoFit/>
              </a:bodyPr>
              <a:lstStyle/>
              <a:p>
                <a:r>
                  <a:rPr lang="en-US" sz="4800" dirty="0"/>
                  <a:t>with ERM on </a:t>
                </a:r>
                <a:r>
                  <a:rPr lang="en-US" sz="4800" dirty="0">
                    <a:solidFill>
                      <a:srgbClr val="FF0000"/>
                    </a:solidFill>
                  </a:rPr>
                  <a:t>smaller</a:t>
                </a:r>
                <a:r>
                  <a:rPr lang="en-US" sz="4800" dirty="0"/>
                  <a:t> </a:t>
                </a:r>
                <a14:m>
                  <m:oMath xmlns:m="http://schemas.openxmlformats.org/officeDocument/2006/math">
                    <m:acc>
                      <m:accPr>
                        <m:chr m:val="̂"/>
                        <m:ctrlPr>
                          <a:rPr lang="en-US" sz="4800" i="1" smtClean="0">
                            <a:latin typeface="Cambria Math" panose="02040503050406030204" pitchFamily="18" charset="0"/>
                          </a:rPr>
                        </m:ctrlPr>
                      </m:accPr>
                      <m:e>
                        <m:r>
                          <a:rPr lang="en-US" sz="4800" i="1" smtClean="0">
                            <a:latin typeface="Cambria Math" panose="02040503050406030204" pitchFamily="18" charset="0"/>
                            <a:ea typeface="Cambria Math" panose="02040503050406030204" pitchFamily="18" charset="0"/>
                          </a:rPr>
                          <m:t>ℋ</m:t>
                        </m:r>
                      </m:e>
                    </m:acc>
                    <m:r>
                      <a:rPr lang="en-US" sz="4800" i="1" smtClean="0">
                        <a:latin typeface="Cambria Math" panose="02040503050406030204" pitchFamily="18" charset="0"/>
                        <a:ea typeface="Cambria Math" panose="02040503050406030204" pitchFamily="18" charset="0"/>
                      </a:rPr>
                      <m:t>⊂</m:t>
                    </m:r>
                    <m:r>
                      <a:rPr lang="en-US" sz="4800" i="1" smtClean="0">
                        <a:latin typeface="Cambria Math" panose="02040503050406030204" pitchFamily="18" charset="0"/>
                        <a:ea typeface="Cambria Math" panose="02040503050406030204" pitchFamily="18" charset="0"/>
                      </a:rPr>
                      <m:t>ℋ</m:t>
                    </m:r>
                  </m:oMath>
                </a14:m>
                <a:r>
                  <a:rPr lang="en-US" sz="4800" dirty="0"/>
                  <a:t> </a:t>
                </a:r>
              </a:p>
            </p:txBody>
          </p:sp>
        </mc:Choice>
        <mc:Fallback xmlns="">
          <p:sp>
            <p:nvSpPr>
              <p:cNvPr id="6" name="Rectangle 5">
                <a:extLst>
                  <a:ext uri="{FF2B5EF4-FFF2-40B4-BE49-F238E27FC236}">
                    <a16:creationId xmlns:a16="http://schemas.microsoft.com/office/drawing/2014/main" id="{C02DD349-B413-704E-8455-0C06C1C147D3}"/>
                  </a:ext>
                </a:extLst>
              </p:cNvPr>
              <p:cNvSpPr>
                <a:spLocks noRot="1" noChangeAspect="1" noMove="1" noResize="1" noEditPoints="1" noAdjustHandles="1" noChangeArrowheads="1" noChangeShapeType="1" noTextEdit="1"/>
              </p:cNvSpPr>
              <p:nvPr/>
            </p:nvSpPr>
            <p:spPr>
              <a:xfrm>
                <a:off x="384229" y="3451493"/>
                <a:ext cx="7632795" cy="855747"/>
              </a:xfrm>
              <a:prstGeom prst="rect">
                <a:avLst/>
              </a:prstGeom>
              <a:blipFill>
                <a:blip r:embed="rId3"/>
                <a:stretch>
                  <a:fillRect l="-3654" t="-13043" b="-36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47D08A-BB30-834A-85F1-EB715F36E767}"/>
                  </a:ext>
                </a:extLst>
              </p:cNvPr>
              <p:cNvSpPr txBox="1"/>
              <p:nvPr/>
            </p:nvSpPr>
            <p:spPr>
              <a:xfrm>
                <a:off x="723404" y="4665722"/>
                <a:ext cx="10273753" cy="1604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chemeClr val="accent1">
                                  <a:lumMod val="75000"/>
                                </a:schemeClr>
                              </a:solidFill>
                              <a:latin typeface="Cambria Math" panose="02040503050406030204" pitchFamily="18" charset="0"/>
                            </a:rPr>
                          </m:ctrlPr>
                        </m:sSubPr>
                        <m:e>
                          <m:r>
                            <m:rPr>
                              <m:nor/>
                            </m:rPr>
                            <a:rPr lang="de-AT" sz="3600" b="0" i="0" smtClean="0">
                              <a:solidFill>
                                <a:schemeClr val="accent1">
                                  <a:lumMod val="75000"/>
                                </a:schemeClr>
                              </a:solidFill>
                              <a:latin typeface="Cambria Math" panose="02040503050406030204" pitchFamily="18" charset="0"/>
                            </a:rPr>
                            <m:t>min</m:t>
                          </m:r>
                        </m:e>
                        <m:sub>
                          <m:r>
                            <a:rPr lang="de-AT" sz="3600" b="0" i="1" smtClean="0">
                              <a:solidFill>
                                <a:schemeClr val="accent1">
                                  <a:lumMod val="75000"/>
                                </a:schemeClr>
                              </a:solidFill>
                              <a:latin typeface="Cambria Math" panose="02040503050406030204" pitchFamily="18" charset="0"/>
                            </a:rPr>
                            <m:t>h</m:t>
                          </m:r>
                          <m:r>
                            <a:rPr lang="de-AT" sz="3600" b="0" i="1" smtClean="0">
                              <a:solidFill>
                                <a:schemeClr val="accent1">
                                  <a:lumMod val="75000"/>
                                </a:schemeClr>
                              </a:solidFill>
                              <a:latin typeface="Cambria Math" panose="02040503050406030204" pitchFamily="18" charset="0"/>
                              <a:ea typeface="Cambria Math" panose="02040503050406030204" pitchFamily="18" charset="0"/>
                            </a:rPr>
                            <m:t>𝜖</m:t>
                          </m:r>
                          <m:acc>
                            <m:accPr>
                              <m:chr m:val="̂"/>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accPr>
                            <m:e>
                              <m:r>
                                <a:rPr lang="de-AT" sz="3600" b="0" i="1" smtClean="0">
                                  <a:solidFill>
                                    <a:schemeClr val="accent1">
                                      <a:lumMod val="75000"/>
                                    </a:schemeClr>
                                  </a:solidFill>
                                  <a:latin typeface="Cambria Math" panose="02040503050406030204" pitchFamily="18" charset="0"/>
                                  <a:ea typeface="Cambria Math" panose="02040503050406030204" pitchFamily="18" charset="0"/>
                                </a:rPr>
                                <m:t>ℋ</m:t>
                              </m:r>
                            </m:e>
                          </m:acc>
                        </m:sub>
                      </m:sSub>
                      <m:f>
                        <m:fPr>
                          <m:ctrlPr>
                            <a:rPr lang="en-US" sz="3600" i="1" smtClean="0">
                              <a:solidFill>
                                <a:schemeClr val="accent1">
                                  <a:lumMod val="75000"/>
                                </a:schemeClr>
                              </a:solidFill>
                              <a:latin typeface="Cambria Math" panose="02040503050406030204" pitchFamily="18" charset="0"/>
                            </a:rPr>
                          </m:ctrlPr>
                        </m:fPr>
                        <m:num>
                          <m:r>
                            <a:rPr lang="de-AT" sz="3600" b="0" i="1" smtClean="0">
                              <a:solidFill>
                                <a:schemeClr val="accent1">
                                  <a:lumMod val="75000"/>
                                </a:schemeClr>
                              </a:solidFill>
                              <a:latin typeface="Cambria Math" panose="02040503050406030204" pitchFamily="18" charset="0"/>
                            </a:rPr>
                            <m:t>1</m:t>
                          </m:r>
                        </m:num>
                        <m:den>
                          <m:r>
                            <a:rPr lang="de-AT" sz="3600" b="0" i="1" smtClean="0">
                              <a:solidFill>
                                <a:schemeClr val="accent1">
                                  <a:lumMod val="75000"/>
                                </a:schemeClr>
                              </a:solidFill>
                              <a:latin typeface="Cambria Math" panose="02040503050406030204" pitchFamily="18" charset="0"/>
                            </a:rPr>
                            <m:t>𝑚</m:t>
                          </m:r>
                        </m:den>
                      </m:f>
                      <m:nary>
                        <m:naryPr>
                          <m:chr m:val="∑"/>
                          <m:ctrlPr>
                            <a:rPr lang="en-US" sz="3600" i="1" smtClean="0">
                              <a:solidFill>
                                <a:schemeClr val="accent1">
                                  <a:lumMod val="75000"/>
                                </a:schemeClr>
                              </a:solidFill>
                              <a:latin typeface="Cambria Math" panose="02040503050406030204" pitchFamily="18" charset="0"/>
                            </a:rPr>
                          </m:ctrlPr>
                        </m:naryPr>
                        <m:sub>
                          <m:r>
                            <m:rPr>
                              <m:brk m:alnAt="23"/>
                            </m:rPr>
                            <a:rPr lang="de-AT" sz="3600" b="0" i="1" smtClean="0">
                              <a:solidFill>
                                <a:schemeClr val="accent1">
                                  <a:lumMod val="75000"/>
                                </a:schemeClr>
                              </a:solidFill>
                              <a:latin typeface="Cambria Math" panose="02040503050406030204" pitchFamily="18" charset="0"/>
                            </a:rPr>
                            <m:t>𝑖</m:t>
                          </m:r>
                          <m:r>
                            <a:rPr lang="de-AT" sz="3600" b="0" i="1" smtClean="0">
                              <a:solidFill>
                                <a:schemeClr val="accent1">
                                  <a:lumMod val="75000"/>
                                </a:schemeClr>
                              </a:solidFill>
                              <a:latin typeface="Cambria Math" panose="02040503050406030204" pitchFamily="18" charset="0"/>
                            </a:rPr>
                            <m:t>=1</m:t>
                          </m:r>
                        </m:sub>
                        <m:sup>
                          <m:r>
                            <a:rPr lang="de-AT" sz="3600" b="0" i="1" smtClean="0">
                              <a:solidFill>
                                <a:schemeClr val="accent1">
                                  <a:lumMod val="75000"/>
                                </a:schemeClr>
                              </a:solidFill>
                              <a:latin typeface="Cambria Math" panose="02040503050406030204" pitchFamily="18" charset="0"/>
                            </a:rPr>
                            <m:t>𝑚</m:t>
                          </m:r>
                        </m:sup>
                        <m:e>
                          <m:r>
                            <a:rPr lang="de-DE" sz="3600" b="0" i="1" smtClean="0">
                              <a:solidFill>
                                <a:schemeClr val="accent1">
                                  <a:lumMod val="75000"/>
                                </a:schemeClr>
                              </a:solidFill>
                              <a:latin typeface="Cambria Math" panose="02040503050406030204" pitchFamily="18" charset="0"/>
                            </a:rPr>
                            <m:t>𝐿</m:t>
                          </m:r>
                          <m:d>
                            <m:dPr>
                              <m:ctrlPr>
                                <a:rPr lang="en-US" sz="360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360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r>
                                <a:rPr lang="de-AT" sz="3600" b="0" i="1" smtClean="0">
                                  <a:solidFill>
                                    <a:schemeClr val="accent1">
                                      <a:lumMod val="75000"/>
                                    </a:schemeClr>
                                  </a:solidFill>
                                  <a:latin typeface="Cambria Math" panose="02040503050406030204" pitchFamily="18" charset="0"/>
                                  <a:ea typeface="Cambria Math" panose="02040503050406030204" pitchFamily="18" charset="0"/>
                                </a:rPr>
                                <m:t>h</m:t>
                              </m:r>
                            </m:e>
                          </m:d>
                        </m:e>
                      </m:nary>
                    </m:oMath>
                  </m:oMathPara>
                </a14:m>
                <a:endParaRPr lang="en-US" sz="3600" dirty="0"/>
              </a:p>
            </p:txBody>
          </p:sp>
        </mc:Choice>
        <mc:Fallback xmlns="">
          <p:sp>
            <p:nvSpPr>
              <p:cNvPr id="7" name="TextBox 6">
                <a:extLst>
                  <a:ext uri="{FF2B5EF4-FFF2-40B4-BE49-F238E27FC236}">
                    <a16:creationId xmlns:a16="http://schemas.microsoft.com/office/drawing/2014/main" id="{A647D08A-BB30-834A-85F1-EB715F36E767}"/>
                  </a:ext>
                </a:extLst>
              </p:cNvPr>
              <p:cNvSpPr txBox="1">
                <a:spLocks noRot="1" noChangeAspect="1" noMove="1" noResize="1" noEditPoints="1" noAdjustHandles="1" noChangeArrowheads="1" noChangeShapeType="1" noTextEdit="1"/>
              </p:cNvSpPr>
              <p:nvPr/>
            </p:nvSpPr>
            <p:spPr>
              <a:xfrm>
                <a:off x="723404" y="4665722"/>
                <a:ext cx="10273753" cy="1604606"/>
              </a:xfrm>
              <a:prstGeom prst="rect">
                <a:avLst/>
              </a:prstGeom>
              <a:blipFill>
                <a:blip r:embed="rId4"/>
                <a:stretch>
                  <a:fillRect t="-111811" b="-170079"/>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E63DDE53-8355-1D41-A39B-41C93898A860}"/>
              </a:ext>
            </a:extLst>
          </p:cNvPr>
          <p:cNvSpPr>
            <a:spLocks noGrp="1"/>
          </p:cNvSpPr>
          <p:nvPr>
            <p:ph type="dt" sz="half" idx="10"/>
          </p:nvPr>
        </p:nvSpPr>
        <p:spPr/>
        <p:txBody>
          <a:bodyPr/>
          <a:lstStyle/>
          <a:p>
            <a:fld id="{E045E76A-4873-034C-94B4-B0D736BEC7CD}" type="datetime1">
              <a:rPr lang="en-US" smtClean="0"/>
              <a:t>6/28/23</a:t>
            </a:fld>
            <a:endParaRPr lang="en-US"/>
          </a:p>
        </p:txBody>
      </p:sp>
      <p:sp>
        <p:nvSpPr>
          <p:cNvPr id="8" name="Footer Placeholder 7">
            <a:extLst>
              <a:ext uri="{FF2B5EF4-FFF2-40B4-BE49-F238E27FC236}">
                <a16:creationId xmlns:a16="http://schemas.microsoft.com/office/drawing/2014/main" id="{A8B8A5D1-38B5-E1E0-50C7-D15B0A02F061}"/>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665327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A4A2FF8-1AE2-D34A-89A8-97894707F6E3}"/>
              </a:ext>
            </a:extLst>
          </p:cNvPr>
          <p:cNvSpPr/>
          <p:nvPr/>
        </p:nvSpPr>
        <p:spPr>
          <a:xfrm>
            <a:off x="838200" y="1534887"/>
            <a:ext cx="10167532" cy="5186588"/>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							</a:t>
            </a:r>
          </a:p>
          <a:p>
            <a:pPr algn="ctr"/>
            <a:endParaRPr lang="en-US" sz="3600" dirty="0">
              <a:solidFill>
                <a:schemeClr val="tx1"/>
              </a:solidFill>
            </a:endParaRPr>
          </a:p>
          <a:p>
            <a:pPr algn="ctr"/>
            <a:endParaRPr lang="en-US" sz="3600" dirty="0">
              <a:solidFill>
                <a:schemeClr val="tx1"/>
              </a:solidFill>
            </a:endParaRPr>
          </a:p>
          <a:p>
            <a:pPr algn="ctr"/>
            <a:endParaRPr lang="en-US" sz="3600" dirty="0">
              <a:solidFill>
                <a:schemeClr val="tx1"/>
              </a:solidFill>
            </a:endParaRPr>
          </a:p>
          <a:p>
            <a:pPr algn="ctr"/>
            <a:endParaRPr lang="en-US" sz="3600" dirty="0">
              <a:solidFill>
                <a:schemeClr val="tx1"/>
              </a:solidFill>
            </a:endParaRPr>
          </a:p>
          <a:p>
            <a:pPr algn="ctr"/>
            <a:endParaRPr lang="en-US" sz="3600" dirty="0">
              <a:solidFill>
                <a:schemeClr val="tx1"/>
              </a:solidFill>
            </a:endParaRPr>
          </a:p>
          <a:p>
            <a:pPr algn="ctr"/>
            <a:r>
              <a:rPr lang="en-US" sz="3600" dirty="0">
                <a:solidFill>
                  <a:schemeClr val="tx1"/>
                </a:solidFill>
              </a:rPr>
              <a:t>			degree 3 </a:t>
            </a:r>
          </a:p>
          <a:p>
            <a:pPr algn="ctr"/>
            <a:r>
              <a:rPr lang="en-US" sz="3600" dirty="0">
                <a:solidFill>
                  <a:schemeClr val="tx1"/>
                </a:solidFill>
              </a:rPr>
              <a:t>		  </a:t>
            </a:r>
            <a:r>
              <a:rPr lang="en-US" sz="3600" dirty="0" err="1">
                <a:solidFill>
                  <a:schemeClr val="tx1"/>
                </a:solidFill>
              </a:rPr>
              <a:t>polyn</a:t>
            </a:r>
            <a:r>
              <a:rPr lang="en-US" sz="3600" dirty="0">
                <a:solidFill>
                  <a:schemeClr val="tx1"/>
                </a:solidFill>
              </a:rPr>
              <a:t>.</a:t>
            </a:r>
          </a:p>
        </p:txBody>
      </p:sp>
      <p:sp>
        <p:nvSpPr>
          <p:cNvPr id="5" name="Oval 4">
            <a:extLst>
              <a:ext uri="{FF2B5EF4-FFF2-40B4-BE49-F238E27FC236}">
                <a16:creationId xmlns:a16="http://schemas.microsoft.com/office/drawing/2014/main" id="{66D4860F-77B4-D242-9E69-2290C2BEA759}"/>
              </a:ext>
            </a:extLst>
          </p:cNvPr>
          <p:cNvSpPr/>
          <p:nvPr/>
        </p:nvSpPr>
        <p:spPr>
          <a:xfrm>
            <a:off x="952960" y="2155371"/>
            <a:ext cx="5790740" cy="3972379"/>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							</a:t>
            </a:r>
          </a:p>
          <a:p>
            <a:pPr algn="ctr"/>
            <a:endParaRPr lang="en-US" sz="3600" dirty="0">
              <a:solidFill>
                <a:schemeClr val="tx1"/>
              </a:solidFill>
            </a:endParaRPr>
          </a:p>
          <a:p>
            <a:pPr algn="ctr"/>
            <a:endParaRPr lang="en-US" sz="3600" dirty="0">
              <a:solidFill>
                <a:schemeClr val="tx1"/>
              </a:solidFill>
            </a:endParaRPr>
          </a:p>
          <a:p>
            <a:pPr algn="ctr"/>
            <a:r>
              <a:rPr lang="en-US" sz="3600" dirty="0">
                <a:solidFill>
                  <a:schemeClr val="tx1"/>
                </a:solidFill>
              </a:rPr>
              <a:t>	</a:t>
            </a:r>
          </a:p>
          <a:p>
            <a:pPr algn="ctr"/>
            <a:r>
              <a:rPr lang="en-US" sz="3600" dirty="0">
                <a:solidFill>
                  <a:schemeClr val="tx1"/>
                </a:solidFill>
              </a:rPr>
              <a:t>degree 2 </a:t>
            </a:r>
          </a:p>
          <a:p>
            <a:pPr algn="ctr"/>
            <a:r>
              <a:rPr lang="en-US" sz="3600" dirty="0" err="1">
                <a:solidFill>
                  <a:schemeClr val="tx1"/>
                </a:solidFill>
              </a:rPr>
              <a:t>polyn</a:t>
            </a:r>
            <a:r>
              <a:rPr lang="en-US" sz="3600" dirty="0">
                <a:solidFill>
                  <a:schemeClr val="tx1"/>
                </a:solidFill>
              </a:rPr>
              <a:t>.</a:t>
            </a:r>
          </a:p>
        </p:txBody>
      </p:sp>
      <p:sp>
        <p:nvSpPr>
          <p:cNvPr id="2" name="Title 1">
            <a:extLst>
              <a:ext uri="{FF2B5EF4-FFF2-40B4-BE49-F238E27FC236}">
                <a16:creationId xmlns:a16="http://schemas.microsoft.com/office/drawing/2014/main" id="{AE24BD63-1047-F04D-95EC-8B6B632D6382}"/>
              </a:ext>
            </a:extLst>
          </p:cNvPr>
          <p:cNvSpPr>
            <a:spLocks noGrp="1"/>
          </p:cNvSpPr>
          <p:nvPr>
            <p:ph type="title"/>
          </p:nvPr>
        </p:nvSpPr>
        <p:spPr/>
        <p:txBody>
          <a:bodyPr>
            <a:normAutofit/>
          </a:bodyPr>
          <a:lstStyle/>
          <a:p>
            <a:r>
              <a:rPr lang="en-US" sz="8800" b="1" dirty="0"/>
              <a:t>Nested Models</a:t>
            </a:r>
          </a:p>
        </p:txBody>
      </p:sp>
      <p:sp>
        <p:nvSpPr>
          <p:cNvPr id="4" name="Oval 3">
            <a:extLst>
              <a:ext uri="{FF2B5EF4-FFF2-40B4-BE49-F238E27FC236}">
                <a16:creationId xmlns:a16="http://schemas.microsoft.com/office/drawing/2014/main" id="{629B688C-20B2-9646-9B45-66EE62349A22}"/>
              </a:ext>
            </a:extLst>
          </p:cNvPr>
          <p:cNvSpPr/>
          <p:nvPr/>
        </p:nvSpPr>
        <p:spPr>
          <a:xfrm>
            <a:off x="1186268" y="2778090"/>
            <a:ext cx="3059162" cy="208559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degree 1 </a:t>
            </a:r>
            <a:r>
              <a:rPr lang="en-US" sz="3600" dirty="0" err="1">
                <a:solidFill>
                  <a:schemeClr val="tx1"/>
                </a:solidFill>
              </a:rPr>
              <a:t>polyn</a:t>
            </a:r>
            <a:r>
              <a:rPr lang="en-US" sz="3600" dirty="0">
                <a:solidFill>
                  <a:schemeClr val="tx1"/>
                </a:solidFill>
              </a:rPr>
              <a:t>.</a:t>
            </a:r>
          </a:p>
        </p:txBody>
      </p:sp>
      <p:sp>
        <p:nvSpPr>
          <p:cNvPr id="3" name="Slide Number Placeholder 2">
            <a:extLst>
              <a:ext uri="{FF2B5EF4-FFF2-40B4-BE49-F238E27FC236}">
                <a16:creationId xmlns:a16="http://schemas.microsoft.com/office/drawing/2014/main" id="{A1484B9E-A35B-7143-9B75-7652EFF1F38F}"/>
              </a:ext>
            </a:extLst>
          </p:cNvPr>
          <p:cNvSpPr>
            <a:spLocks noGrp="1"/>
          </p:cNvSpPr>
          <p:nvPr>
            <p:ph type="sldNum" sz="quarter" idx="12"/>
          </p:nvPr>
        </p:nvSpPr>
        <p:spPr/>
        <p:txBody>
          <a:bodyPr/>
          <a:lstStyle/>
          <a:p>
            <a:fld id="{3FF2AABE-FC01-8D4F-B5BD-1FB1C036FF5C}" type="slidenum">
              <a:rPr lang="en-US" smtClean="0"/>
              <a:t>28</a:t>
            </a:fld>
            <a:endParaRPr lang="en-US"/>
          </a:p>
        </p:txBody>
      </p:sp>
      <p:sp>
        <p:nvSpPr>
          <p:cNvPr id="7" name="Date Placeholder 6">
            <a:extLst>
              <a:ext uri="{FF2B5EF4-FFF2-40B4-BE49-F238E27FC236}">
                <a16:creationId xmlns:a16="http://schemas.microsoft.com/office/drawing/2014/main" id="{4B6EDA3C-EDE5-D645-B8CB-EACD9D0B09AD}"/>
              </a:ext>
            </a:extLst>
          </p:cNvPr>
          <p:cNvSpPr>
            <a:spLocks noGrp="1"/>
          </p:cNvSpPr>
          <p:nvPr>
            <p:ph type="dt" sz="half" idx="10"/>
          </p:nvPr>
        </p:nvSpPr>
        <p:spPr/>
        <p:txBody>
          <a:bodyPr/>
          <a:lstStyle/>
          <a:p>
            <a:fld id="{1CEE24D5-8BE2-5F46-95CE-7E6BF3B336D8}" type="datetime1">
              <a:rPr lang="en-US" smtClean="0"/>
              <a:t>6/28/23</a:t>
            </a:fld>
            <a:endParaRPr lang="en-US"/>
          </a:p>
        </p:txBody>
      </p:sp>
      <p:sp>
        <p:nvSpPr>
          <p:cNvPr id="8" name="Footer Placeholder 7">
            <a:extLst>
              <a:ext uri="{FF2B5EF4-FFF2-40B4-BE49-F238E27FC236}">
                <a16:creationId xmlns:a16="http://schemas.microsoft.com/office/drawing/2014/main" id="{4B982DA5-611D-FC6D-908A-18818B0A9300}"/>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91987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FBC36B2-3081-994C-9C64-65A223918C62}"/>
              </a:ext>
            </a:extLst>
          </p:cNvPr>
          <p:cNvSpPr/>
          <p:nvPr/>
        </p:nvSpPr>
        <p:spPr>
          <a:xfrm>
            <a:off x="709786" y="1578799"/>
            <a:ext cx="10039857" cy="4690836"/>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3200" dirty="0">
                <a:solidFill>
                  <a:schemeClr val="tx1"/>
                </a:solidFill>
              </a:rPr>
              <a:t>                          10000 iterations</a:t>
            </a:r>
          </a:p>
        </p:txBody>
      </p:sp>
      <p:sp>
        <p:nvSpPr>
          <p:cNvPr id="7" name="Oval 6">
            <a:extLst>
              <a:ext uri="{FF2B5EF4-FFF2-40B4-BE49-F238E27FC236}">
                <a16:creationId xmlns:a16="http://schemas.microsoft.com/office/drawing/2014/main" id="{A6A31BCD-39CD-3F49-AB1C-C9E1085307B9}"/>
              </a:ext>
            </a:extLst>
          </p:cNvPr>
          <p:cNvSpPr/>
          <p:nvPr/>
        </p:nvSpPr>
        <p:spPr>
          <a:xfrm>
            <a:off x="1105501" y="2802084"/>
            <a:ext cx="5670855" cy="2422525"/>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a:p>
            <a:pPr algn="ctr"/>
            <a:endParaRPr lang="en-US" sz="2000" dirty="0">
              <a:solidFill>
                <a:schemeClr val="tx1"/>
              </a:solidFill>
            </a:endParaRPr>
          </a:p>
          <a:p>
            <a:pPr algn="ctr"/>
            <a:r>
              <a:rPr lang="en-US" sz="3200" dirty="0">
                <a:solidFill>
                  <a:schemeClr val="tx1"/>
                </a:solidFill>
              </a:rPr>
              <a:t>100 iterations</a:t>
            </a:r>
          </a:p>
        </p:txBody>
      </p:sp>
      <p:sp>
        <p:nvSpPr>
          <p:cNvPr id="3" name="Slide Number Placeholder 2">
            <a:extLst>
              <a:ext uri="{FF2B5EF4-FFF2-40B4-BE49-F238E27FC236}">
                <a16:creationId xmlns:a16="http://schemas.microsoft.com/office/drawing/2014/main" id="{821BC198-763B-7A4C-89A9-717126C5C747}"/>
              </a:ext>
            </a:extLst>
          </p:cNvPr>
          <p:cNvSpPr>
            <a:spLocks noGrp="1"/>
          </p:cNvSpPr>
          <p:nvPr>
            <p:ph type="sldNum" sz="quarter" idx="12"/>
          </p:nvPr>
        </p:nvSpPr>
        <p:spPr/>
        <p:txBody>
          <a:bodyPr/>
          <a:lstStyle/>
          <a:p>
            <a:fld id="{3FF2AABE-FC01-8D4F-B5BD-1FB1C036FF5C}" type="slidenum">
              <a:rPr lang="en-US" smtClean="0"/>
              <a:t>29</a:t>
            </a:fld>
            <a:endParaRPr lang="en-US"/>
          </a:p>
        </p:txBody>
      </p:sp>
      <p:sp>
        <p:nvSpPr>
          <p:cNvPr id="2" name="Rectangle 1">
            <a:extLst>
              <a:ext uri="{FF2B5EF4-FFF2-40B4-BE49-F238E27FC236}">
                <a16:creationId xmlns:a16="http://schemas.microsoft.com/office/drawing/2014/main" id="{6F34AFF4-1F6D-C84F-8C07-1B6B9E08AE22}"/>
              </a:ext>
            </a:extLst>
          </p:cNvPr>
          <p:cNvSpPr/>
          <p:nvPr/>
        </p:nvSpPr>
        <p:spPr>
          <a:xfrm>
            <a:off x="500558" y="388593"/>
            <a:ext cx="11190884" cy="1015663"/>
          </a:xfrm>
          <a:prstGeom prst="rect">
            <a:avLst/>
          </a:prstGeom>
        </p:spPr>
        <p:txBody>
          <a:bodyPr wrap="none">
            <a:spAutoFit/>
          </a:bodyPr>
          <a:lstStyle/>
          <a:p>
            <a:r>
              <a:rPr lang="en-US" sz="6000" dirty="0"/>
              <a:t>Prune Hypospace by Early Stopping</a:t>
            </a:r>
          </a:p>
        </p:txBody>
      </p:sp>
      <p:sp>
        <p:nvSpPr>
          <p:cNvPr id="6" name="Oval 5">
            <a:extLst>
              <a:ext uri="{FF2B5EF4-FFF2-40B4-BE49-F238E27FC236}">
                <a16:creationId xmlns:a16="http://schemas.microsoft.com/office/drawing/2014/main" id="{0AA81703-8B10-0141-9932-7B9B0E6C089D}"/>
              </a:ext>
            </a:extLst>
          </p:cNvPr>
          <p:cNvSpPr/>
          <p:nvPr/>
        </p:nvSpPr>
        <p:spPr>
          <a:xfrm>
            <a:off x="1442357" y="3205761"/>
            <a:ext cx="3211286" cy="1045028"/>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10 iterations</a:t>
            </a:r>
          </a:p>
        </p:txBody>
      </p:sp>
      <p:sp>
        <p:nvSpPr>
          <p:cNvPr id="4" name="Date Placeholder 3">
            <a:extLst>
              <a:ext uri="{FF2B5EF4-FFF2-40B4-BE49-F238E27FC236}">
                <a16:creationId xmlns:a16="http://schemas.microsoft.com/office/drawing/2014/main" id="{C601D96F-AC38-A74C-8F92-4027E7BC2988}"/>
              </a:ext>
            </a:extLst>
          </p:cNvPr>
          <p:cNvSpPr>
            <a:spLocks noGrp="1"/>
          </p:cNvSpPr>
          <p:nvPr>
            <p:ph type="dt" sz="half" idx="10"/>
          </p:nvPr>
        </p:nvSpPr>
        <p:spPr/>
        <p:txBody>
          <a:bodyPr/>
          <a:lstStyle/>
          <a:p>
            <a:fld id="{EB378A85-99E2-EA48-9722-77B579BD289A}" type="datetime1">
              <a:rPr lang="en-US" smtClean="0"/>
              <a:t>6/28/23</a:t>
            </a:fld>
            <a:endParaRPr lang="en-US"/>
          </a:p>
        </p:txBody>
      </p:sp>
      <p:sp>
        <p:nvSpPr>
          <p:cNvPr id="9" name="Footer Placeholder 8">
            <a:extLst>
              <a:ext uri="{FF2B5EF4-FFF2-40B4-BE49-F238E27FC236}">
                <a16:creationId xmlns:a16="http://schemas.microsoft.com/office/drawing/2014/main" id="{5A8DEB7F-9A79-8C97-AF5C-D4C66939D38C}"/>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25524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 letter, whiteboard&#10;&#10;Description automatically generated">
            <a:extLst>
              <a:ext uri="{FF2B5EF4-FFF2-40B4-BE49-F238E27FC236}">
                <a16:creationId xmlns:a16="http://schemas.microsoft.com/office/drawing/2014/main" id="{80FC2640-27E3-6045-ADE5-62553EE94AC5}"/>
              </a:ext>
            </a:extLst>
          </p:cNvPr>
          <p:cNvPicPr>
            <a:picLocks noChangeAspect="1"/>
          </p:cNvPicPr>
          <p:nvPr/>
        </p:nvPicPr>
        <p:blipFill rotWithShape="1">
          <a:blip r:embed="rId2"/>
          <a:srcRect l="1542" t="15640"/>
          <a:stretch/>
        </p:blipFill>
        <p:spPr>
          <a:xfrm>
            <a:off x="656124" y="2724740"/>
            <a:ext cx="6359317" cy="2044528"/>
          </a:xfrm>
          <a:prstGeom prst="rect">
            <a:avLst/>
          </a:prstGeom>
        </p:spPr>
      </p:pic>
      <p:sp>
        <p:nvSpPr>
          <p:cNvPr id="2" name="Title 1">
            <a:extLst>
              <a:ext uri="{FF2B5EF4-FFF2-40B4-BE49-F238E27FC236}">
                <a16:creationId xmlns:a16="http://schemas.microsoft.com/office/drawing/2014/main" id="{AE24BD63-1047-F04D-95EC-8B6B632D6382}"/>
              </a:ext>
            </a:extLst>
          </p:cNvPr>
          <p:cNvSpPr>
            <a:spLocks noGrp="1"/>
          </p:cNvSpPr>
          <p:nvPr>
            <p:ph type="title"/>
          </p:nvPr>
        </p:nvSpPr>
        <p:spPr>
          <a:xfrm>
            <a:off x="302741" y="84143"/>
            <a:ext cx="11617115" cy="1325563"/>
          </a:xfrm>
        </p:spPr>
        <p:txBody>
          <a:bodyPr>
            <a:normAutofit fontScale="90000"/>
          </a:bodyPr>
          <a:lstStyle/>
          <a:p>
            <a:r>
              <a:rPr lang="en-US" sz="8800" b="1" dirty="0"/>
              <a:t>Empirical Risk Minimization</a:t>
            </a:r>
          </a:p>
        </p:txBody>
      </p:sp>
      <p:sp>
        <p:nvSpPr>
          <p:cNvPr id="3" name="Slide Number Placeholder 2">
            <a:extLst>
              <a:ext uri="{FF2B5EF4-FFF2-40B4-BE49-F238E27FC236}">
                <a16:creationId xmlns:a16="http://schemas.microsoft.com/office/drawing/2014/main" id="{A1484B9E-A35B-7143-9B75-7652EFF1F38F}"/>
              </a:ext>
            </a:extLst>
          </p:cNvPr>
          <p:cNvSpPr>
            <a:spLocks noGrp="1"/>
          </p:cNvSpPr>
          <p:nvPr>
            <p:ph type="sldNum" sz="quarter" idx="12"/>
          </p:nvPr>
        </p:nvSpPr>
        <p:spPr/>
        <p:txBody>
          <a:bodyPr/>
          <a:lstStyle/>
          <a:p>
            <a:fld id="{3FF2AABE-FC01-8D4F-B5BD-1FB1C036FF5C}" type="slidenum">
              <a:rPr lang="en-US" smtClean="0"/>
              <a:t>3</a:t>
            </a:fld>
            <a:endParaRPr lang="en-US"/>
          </a:p>
        </p:txBody>
      </p:sp>
      <p:sp>
        <p:nvSpPr>
          <p:cNvPr id="6" name="TextBox 5">
            <a:extLst>
              <a:ext uri="{FF2B5EF4-FFF2-40B4-BE49-F238E27FC236}">
                <a16:creationId xmlns:a16="http://schemas.microsoft.com/office/drawing/2014/main" id="{1FFD735C-03C9-EC41-AD6C-6750741C2F5D}"/>
              </a:ext>
            </a:extLst>
          </p:cNvPr>
          <p:cNvSpPr txBox="1"/>
          <p:nvPr/>
        </p:nvSpPr>
        <p:spPr>
          <a:xfrm>
            <a:off x="434788" y="1213306"/>
            <a:ext cx="11322424" cy="1077218"/>
          </a:xfrm>
          <a:prstGeom prst="rect">
            <a:avLst/>
          </a:prstGeom>
          <a:noFill/>
        </p:spPr>
        <p:txBody>
          <a:bodyPr wrap="square" rtlCol="0">
            <a:spAutoFit/>
          </a:bodyPr>
          <a:lstStyle/>
          <a:p>
            <a:r>
              <a:rPr lang="en-US" sz="3200" dirty="0"/>
              <a:t>learn </a:t>
            </a:r>
            <a:r>
              <a:rPr lang="en-US" sz="3200" dirty="0">
                <a:solidFill>
                  <a:srgbClr val="FF0000"/>
                </a:solidFill>
              </a:rPr>
              <a:t>hypothesis</a:t>
            </a:r>
            <a:r>
              <a:rPr lang="en-US" sz="3200" dirty="0"/>
              <a:t> out of model that incurs minimum </a:t>
            </a:r>
            <a:r>
              <a:rPr lang="en-US" sz="3200" dirty="0">
                <a:solidFill>
                  <a:srgbClr val="FF0000"/>
                </a:solidFill>
              </a:rPr>
              <a:t>loss</a:t>
            </a:r>
            <a:r>
              <a:rPr lang="en-US" sz="3200" dirty="0"/>
              <a:t> when predicting </a:t>
            </a:r>
            <a:r>
              <a:rPr lang="en-US" sz="3200" dirty="0">
                <a:solidFill>
                  <a:srgbClr val="FF0000"/>
                </a:solidFill>
              </a:rPr>
              <a:t>labels</a:t>
            </a:r>
            <a:r>
              <a:rPr lang="en-US" sz="3200" dirty="0"/>
              <a:t> of datapoints based on their </a:t>
            </a:r>
            <a:r>
              <a:rPr lang="en-US" sz="3200" dirty="0">
                <a:solidFill>
                  <a:srgbClr val="FF0000"/>
                </a:solidFill>
              </a:rPr>
              <a:t>features</a:t>
            </a:r>
            <a:endParaRPr lang="en-US" dirty="0">
              <a:solidFill>
                <a:srgbClr val="FF0000"/>
              </a:solidFill>
            </a:endParaRPr>
          </a:p>
        </p:txBody>
      </p:sp>
      <p:sp>
        <p:nvSpPr>
          <p:cNvPr id="4" name="TextBox 3">
            <a:extLst>
              <a:ext uri="{FF2B5EF4-FFF2-40B4-BE49-F238E27FC236}">
                <a16:creationId xmlns:a16="http://schemas.microsoft.com/office/drawing/2014/main" id="{E82C1AA1-69AD-7C44-8452-7185F2848B36}"/>
              </a:ext>
            </a:extLst>
          </p:cNvPr>
          <p:cNvSpPr txBox="1"/>
          <p:nvPr/>
        </p:nvSpPr>
        <p:spPr>
          <a:xfrm>
            <a:off x="1900375" y="5904916"/>
            <a:ext cx="4816447" cy="523220"/>
          </a:xfrm>
          <a:prstGeom prst="rect">
            <a:avLst/>
          </a:prstGeom>
          <a:noFill/>
        </p:spPr>
        <p:txBody>
          <a:bodyPr wrap="none" rtlCol="0">
            <a:spAutoFit/>
          </a:bodyPr>
          <a:lstStyle/>
          <a:p>
            <a:r>
              <a:rPr lang="en-US" sz="2800" dirty="0"/>
              <a:t>see Ch. 4.1 of mlbook.cs.aalto.fi</a:t>
            </a:r>
          </a:p>
        </p:txBody>
      </p:sp>
      <p:sp>
        <p:nvSpPr>
          <p:cNvPr id="5" name="Date Placeholder 4">
            <a:extLst>
              <a:ext uri="{FF2B5EF4-FFF2-40B4-BE49-F238E27FC236}">
                <a16:creationId xmlns:a16="http://schemas.microsoft.com/office/drawing/2014/main" id="{4CEE698A-F037-5B4B-82CF-43A4D2B7C51A}"/>
              </a:ext>
            </a:extLst>
          </p:cNvPr>
          <p:cNvSpPr>
            <a:spLocks noGrp="1"/>
          </p:cNvSpPr>
          <p:nvPr>
            <p:ph type="dt" sz="half" idx="10"/>
          </p:nvPr>
        </p:nvSpPr>
        <p:spPr/>
        <p:txBody>
          <a:bodyPr/>
          <a:lstStyle/>
          <a:p>
            <a:fld id="{571D9E01-8244-2A4E-BA8E-C9FE75101DC4}" type="datetime1">
              <a:rPr lang="en-US" smtClean="0"/>
              <a:t>6/28/23</a:t>
            </a:fld>
            <a:endParaRPr lang="en-US"/>
          </a:p>
        </p:txBody>
      </p:sp>
      <p:cxnSp>
        <p:nvCxnSpPr>
          <p:cNvPr id="9" name="Straight Arrow Connector 8">
            <a:extLst>
              <a:ext uri="{FF2B5EF4-FFF2-40B4-BE49-F238E27FC236}">
                <a16:creationId xmlns:a16="http://schemas.microsoft.com/office/drawing/2014/main" id="{75CFCE97-3BFD-6E4D-BE20-BD801B156747}"/>
              </a:ext>
            </a:extLst>
          </p:cNvPr>
          <p:cNvCxnSpPr>
            <a:cxnSpLocks/>
          </p:cNvCxnSpPr>
          <p:nvPr/>
        </p:nvCxnSpPr>
        <p:spPr>
          <a:xfrm flipH="1">
            <a:off x="6602944" y="3701458"/>
            <a:ext cx="2275556" cy="2153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98FD22-E5C9-F740-AD7D-998FF9A1A52B}"/>
              </a:ext>
            </a:extLst>
          </p:cNvPr>
          <p:cNvSpPr txBox="1"/>
          <p:nvPr/>
        </p:nvSpPr>
        <p:spPr>
          <a:xfrm>
            <a:off x="9061682" y="3365402"/>
            <a:ext cx="1985223" cy="584775"/>
          </a:xfrm>
          <a:prstGeom prst="rect">
            <a:avLst/>
          </a:prstGeom>
          <a:noFill/>
        </p:spPr>
        <p:txBody>
          <a:bodyPr wrap="none" rtlCol="0">
            <a:spAutoFit/>
          </a:bodyPr>
          <a:lstStyle/>
          <a:p>
            <a:r>
              <a:rPr lang="en-US" sz="3200" dirty="0"/>
              <a:t>hypothesis</a:t>
            </a:r>
          </a:p>
        </p:txBody>
      </p:sp>
      <p:cxnSp>
        <p:nvCxnSpPr>
          <p:cNvPr id="14" name="Straight Arrow Connector 13">
            <a:extLst>
              <a:ext uri="{FF2B5EF4-FFF2-40B4-BE49-F238E27FC236}">
                <a16:creationId xmlns:a16="http://schemas.microsoft.com/office/drawing/2014/main" id="{F12F48A0-929D-5E49-BADC-CDD3EB43B2B4}"/>
              </a:ext>
            </a:extLst>
          </p:cNvPr>
          <p:cNvCxnSpPr>
            <a:cxnSpLocks/>
          </p:cNvCxnSpPr>
          <p:nvPr/>
        </p:nvCxnSpPr>
        <p:spPr>
          <a:xfrm flipH="1" flipV="1">
            <a:off x="5176560" y="4307860"/>
            <a:ext cx="1426384" cy="13744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5CCF69-9178-3646-9155-7A4B2EE1251D}"/>
              </a:ext>
            </a:extLst>
          </p:cNvPr>
          <p:cNvSpPr txBox="1"/>
          <p:nvPr/>
        </p:nvSpPr>
        <p:spPr>
          <a:xfrm>
            <a:off x="7015441" y="4797591"/>
            <a:ext cx="3802901" cy="584775"/>
          </a:xfrm>
          <a:prstGeom prst="rect">
            <a:avLst/>
          </a:prstGeom>
          <a:noFill/>
        </p:spPr>
        <p:txBody>
          <a:bodyPr wrap="none" rtlCol="0">
            <a:spAutoFit/>
          </a:bodyPr>
          <a:lstStyle/>
          <a:p>
            <a:r>
              <a:rPr lang="en-US" sz="3200" dirty="0"/>
              <a:t>label of </a:t>
            </a:r>
            <a:r>
              <a:rPr lang="en-US" sz="3200" dirty="0" err="1"/>
              <a:t>i-th</a:t>
            </a:r>
            <a:r>
              <a:rPr lang="en-US" sz="3200" dirty="0"/>
              <a:t> datapoint</a:t>
            </a:r>
          </a:p>
        </p:txBody>
      </p:sp>
      <p:cxnSp>
        <p:nvCxnSpPr>
          <p:cNvPr id="16" name="Straight Arrow Connector 15">
            <a:extLst>
              <a:ext uri="{FF2B5EF4-FFF2-40B4-BE49-F238E27FC236}">
                <a16:creationId xmlns:a16="http://schemas.microsoft.com/office/drawing/2014/main" id="{6EBFC6F9-C663-8547-A792-540943C7D341}"/>
              </a:ext>
            </a:extLst>
          </p:cNvPr>
          <p:cNvCxnSpPr>
            <a:cxnSpLocks/>
          </p:cNvCxnSpPr>
          <p:nvPr/>
        </p:nvCxnSpPr>
        <p:spPr>
          <a:xfrm flipV="1">
            <a:off x="4403072" y="4250521"/>
            <a:ext cx="217914" cy="11557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CD290D0-5D8E-2846-863C-C67F2F6023B3}"/>
              </a:ext>
            </a:extLst>
          </p:cNvPr>
          <p:cNvSpPr txBox="1"/>
          <p:nvPr/>
        </p:nvSpPr>
        <p:spPr>
          <a:xfrm>
            <a:off x="3297336" y="5406282"/>
            <a:ext cx="2305439" cy="584775"/>
          </a:xfrm>
          <a:prstGeom prst="rect">
            <a:avLst/>
          </a:prstGeom>
          <a:noFill/>
        </p:spPr>
        <p:txBody>
          <a:bodyPr wrap="none" rtlCol="0">
            <a:spAutoFit/>
          </a:bodyPr>
          <a:lstStyle/>
          <a:p>
            <a:r>
              <a:rPr lang="en-GB" sz="3200" dirty="0"/>
              <a:t>loss function</a:t>
            </a:r>
          </a:p>
        </p:txBody>
      </p:sp>
      <p:cxnSp>
        <p:nvCxnSpPr>
          <p:cNvPr id="21" name="Straight Arrow Connector 20">
            <a:extLst>
              <a:ext uri="{FF2B5EF4-FFF2-40B4-BE49-F238E27FC236}">
                <a16:creationId xmlns:a16="http://schemas.microsoft.com/office/drawing/2014/main" id="{22DE3649-D00C-EB49-885D-15A52C8D6BA4}"/>
              </a:ext>
            </a:extLst>
          </p:cNvPr>
          <p:cNvCxnSpPr>
            <a:cxnSpLocks/>
            <a:stCxn id="15" idx="1"/>
          </p:cNvCxnSpPr>
          <p:nvPr/>
        </p:nvCxnSpPr>
        <p:spPr>
          <a:xfrm flipH="1" flipV="1">
            <a:off x="5896611" y="4250521"/>
            <a:ext cx="1118830" cy="8394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4A286B-DC41-904A-9EDD-6EDE2DCE3AC8}"/>
              </a:ext>
            </a:extLst>
          </p:cNvPr>
          <p:cNvSpPr txBox="1"/>
          <p:nvPr/>
        </p:nvSpPr>
        <p:spPr>
          <a:xfrm>
            <a:off x="6879771" y="5558683"/>
            <a:ext cx="4363823" cy="584775"/>
          </a:xfrm>
          <a:prstGeom prst="rect">
            <a:avLst/>
          </a:prstGeom>
          <a:noFill/>
        </p:spPr>
        <p:txBody>
          <a:bodyPr wrap="none" rtlCol="0">
            <a:spAutoFit/>
          </a:bodyPr>
          <a:lstStyle/>
          <a:p>
            <a:r>
              <a:rPr lang="en-US" sz="3200" dirty="0"/>
              <a:t>features of </a:t>
            </a:r>
            <a:r>
              <a:rPr lang="en-US" sz="3200" dirty="0" err="1"/>
              <a:t>i-th</a:t>
            </a:r>
            <a:r>
              <a:rPr lang="en-US" sz="3200" dirty="0"/>
              <a:t> datapoint</a:t>
            </a:r>
          </a:p>
        </p:txBody>
      </p:sp>
      <p:cxnSp>
        <p:nvCxnSpPr>
          <p:cNvPr id="24" name="Straight Arrow Connector 23">
            <a:extLst>
              <a:ext uri="{FF2B5EF4-FFF2-40B4-BE49-F238E27FC236}">
                <a16:creationId xmlns:a16="http://schemas.microsoft.com/office/drawing/2014/main" id="{5A04C61E-2841-AF4F-881A-F4A199213BA8}"/>
              </a:ext>
            </a:extLst>
          </p:cNvPr>
          <p:cNvCxnSpPr>
            <a:cxnSpLocks/>
          </p:cNvCxnSpPr>
          <p:nvPr/>
        </p:nvCxnSpPr>
        <p:spPr>
          <a:xfrm flipV="1">
            <a:off x="1652106" y="4592125"/>
            <a:ext cx="968320" cy="7958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8E34B5-74E2-B04A-AAB1-082269A3720A}"/>
              </a:ext>
            </a:extLst>
          </p:cNvPr>
          <p:cNvSpPr txBox="1"/>
          <p:nvPr/>
        </p:nvSpPr>
        <p:spPr>
          <a:xfrm>
            <a:off x="656124" y="5354042"/>
            <a:ext cx="1244251" cy="584775"/>
          </a:xfrm>
          <a:prstGeom prst="rect">
            <a:avLst/>
          </a:prstGeom>
          <a:noFill/>
        </p:spPr>
        <p:txBody>
          <a:bodyPr wrap="none" rtlCol="0">
            <a:spAutoFit/>
          </a:bodyPr>
          <a:lstStyle/>
          <a:p>
            <a:r>
              <a:rPr lang="en-GB" sz="3200" dirty="0"/>
              <a:t>model</a:t>
            </a:r>
          </a:p>
        </p:txBody>
      </p:sp>
      <p:cxnSp>
        <p:nvCxnSpPr>
          <p:cNvPr id="19" name="Straight Arrow Connector 18">
            <a:extLst>
              <a:ext uri="{FF2B5EF4-FFF2-40B4-BE49-F238E27FC236}">
                <a16:creationId xmlns:a16="http://schemas.microsoft.com/office/drawing/2014/main" id="{2F19E141-99C1-00FD-6CDF-ABB355C8C913}"/>
              </a:ext>
            </a:extLst>
          </p:cNvPr>
          <p:cNvCxnSpPr>
            <a:cxnSpLocks/>
          </p:cNvCxnSpPr>
          <p:nvPr/>
        </p:nvCxnSpPr>
        <p:spPr>
          <a:xfrm flipH="1">
            <a:off x="3581400" y="2513097"/>
            <a:ext cx="1039586" cy="3839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C40C2C7-7216-D6DD-BF00-C92EE7933767}"/>
              </a:ext>
            </a:extLst>
          </p:cNvPr>
          <p:cNvSpPr txBox="1"/>
          <p:nvPr/>
        </p:nvSpPr>
        <p:spPr>
          <a:xfrm>
            <a:off x="4654693" y="2135419"/>
            <a:ext cx="2062424" cy="584775"/>
          </a:xfrm>
          <a:prstGeom prst="rect">
            <a:avLst/>
          </a:prstGeom>
          <a:noFill/>
        </p:spPr>
        <p:txBody>
          <a:bodyPr wrap="none" rtlCol="0">
            <a:spAutoFit/>
          </a:bodyPr>
          <a:lstStyle/>
          <a:p>
            <a:r>
              <a:rPr lang="en-GB" sz="3200" dirty="0"/>
              <a:t>training set</a:t>
            </a:r>
          </a:p>
        </p:txBody>
      </p:sp>
      <p:sp>
        <p:nvSpPr>
          <p:cNvPr id="17" name="Footer Placeholder 16">
            <a:extLst>
              <a:ext uri="{FF2B5EF4-FFF2-40B4-BE49-F238E27FC236}">
                <a16:creationId xmlns:a16="http://schemas.microsoft.com/office/drawing/2014/main" id="{E7C03F3F-58A2-3EA7-3FBF-45FF3CF576FD}"/>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854417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47F83-8ADA-D343-B277-9213339C5B8D}"/>
              </a:ext>
            </a:extLst>
          </p:cNvPr>
          <p:cNvSpPr>
            <a:spLocks noGrp="1"/>
          </p:cNvSpPr>
          <p:nvPr>
            <p:ph idx="1"/>
          </p:nvPr>
        </p:nvSpPr>
        <p:spPr>
          <a:xfrm>
            <a:off x="791306" y="1914785"/>
            <a:ext cx="10682468" cy="3028429"/>
          </a:xfrm>
        </p:spPr>
        <p:txBody>
          <a:bodyPr>
            <a:normAutofit fontScale="92500" lnSpcReduction="20000"/>
          </a:bodyPr>
          <a:lstStyle/>
          <a:p>
            <a:pPr marL="0" indent="0">
              <a:buNone/>
            </a:pPr>
            <a:r>
              <a:rPr lang="en-US" sz="8800" dirty="0"/>
              <a:t>Soft Model Pruning </a:t>
            </a:r>
          </a:p>
          <a:p>
            <a:pPr marL="0" indent="0">
              <a:buNone/>
            </a:pPr>
            <a:r>
              <a:rPr lang="en-US" sz="8800" dirty="0"/>
              <a:t>via </a:t>
            </a:r>
          </a:p>
          <a:p>
            <a:pPr marL="0" indent="0">
              <a:buNone/>
            </a:pPr>
            <a:r>
              <a:rPr lang="en-US" sz="8800" dirty="0"/>
              <a:t>Regularization</a:t>
            </a:r>
          </a:p>
        </p:txBody>
      </p:sp>
      <p:sp>
        <p:nvSpPr>
          <p:cNvPr id="4" name="Slide Number Placeholder 3">
            <a:extLst>
              <a:ext uri="{FF2B5EF4-FFF2-40B4-BE49-F238E27FC236}">
                <a16:creationId xmlns:a16="http://schemas.microsoft.com/office/drawing/2014/main" id="{31F0B568-77AD-1244-A869-3E1B72DF86A1}"/>
              </a:ext>
            </a:extLst>
          </p:cNvPr>
          <p:cNvSpPr>
            <a:spLocks noGrp="1"/>
          </p:cNvSpPr>
          <p:nvPr>
            <p:ph type="sldNum" sz="quarter" idx="12"/>
          </p:nvPr>
        </p:nvSpPr>
        <p:spPr/>
        <p:txBody>
          <a:bodyPr/>
          <a:lstStyle/>
          <a:p>
            <a:fld id="{5399C925-308B-6F4D-8762-6363D7B6E381}" type="slidenum">
              <a:rPr lang="en-US" smtClean="0"/>
              <a:t>30</a:t>
            </a:fld>
            <a:endParaRPr lang="en-US"/>
          </a:p>
        </p:txBody>
      </p:sp>
      <p:sp>
        <p:nvSpPr>
          <p:cNvPr id="2" name="Date Placeholder 1">
            <a:extLst>
              <a:ext uri="{FF2B5EF4-FFF2-40B4-BE49-F238E27FC236}">
                <a16:creationId xmlns:a16="http://schemas.microsoft.com/office/drawing/2014/main" id="{46F55A8D-B1EE-B14A-95BD-2FBCB805D611}"/>
              </a:ext>
            </a:extLst>
          </p:cNvPr>
          <p:cNvSpPr>
            <a:spLocks noGrp="1"/>
          </p:cNvSpPr>
          <p:nvPr>
            <p:ph type="dt" sz="half" idx="10"/>
          </p:nvPr>
        </p:nvSpPr>
        <p:spPr/>
        <p:txBody>
          <a:bodyPr/>
          <a:lstStyle/>
          <a:p>
            <a:fld id="{A478228D-84F0-C54B-B125-3F185EB31353}" type="datetime1">
              <a:rPr lang="en-US" smtClean="0"/>
              <a:t>6/28/23</a:t>
            </a:fld>
            <a:endParaRPr lang="en-US"/>
          </a:p>
        </p:txBody>
      </p:sp>
      <p:sp>
        <p:nvSpPr>
          <p:cNvPr id="5" name="Footer Placeholder 4">
            <a:extLst>
              <a:ext uri="{FF2B5EF4-FFF2-40B4-BE49-F238E27FC236}">
                <a16:creationId xmlns:a16="http://schemas.microsoft.com/office/drawing/2014/main" id="{73778503-46A4-4B72-F364-E3E625AECBB7}"/>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24009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E3E9-E524-8C4D-AAD8-30A444334409}"/>
              </a:ext>
            </a:extLst>
          </p:cNvPr>
          <p:cNvSpPr>
            <a:spLocks noGrp="1"/>
          </p:cNvSpPr>
          <p:nvPr>
            <p:ph type="title"/>
          </p:nvPr>
        </p:nvSpPr>
        <p:spPr>
          <a:xfrm>
            <a:off x="200891" y="378980"/>
            <a:ext cx="10515600" cy="1325563"/>
          </a:xfrm>
        </p:spPr>
        <p:txBody>
          <a:bodyPr>
            <a:normAutofit/>
          </a:bodyPr>
          <a:lstStyle/>
          <a:p>
            <a:r>
              <a:rPr lang="en-US" sz="6000" b="1" dirty="0"/>
              <a:t>Regularized ERM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84BFEA-DDAD-6B42-AC56-EB09AFF566A5}"/>
                  </a:ext>
                </a:extLst>
              </p:cNvPr>
              <p:cNvSpPr txBox="1"/>
              <p:nvPr/>
            </p:nvSpPr>
            <p:spPr>
              <a:xfrm>
                <a:off x="454300" y="1636787"/>
                <a:ext cx="7765331" cy="1323439"/>
              </a:xfrm>
              <a:prstGeom prst="rect">
                <a:avLst/>
              </a:prstGeom>
              <a:noFill/>
            </p:spPr>
            <p:txBody>
              <a:bodyPr wrap="none" rtlCol="0">
                <a:spAutoFit/>
              </a:bodyPr>
              <a:lstStyle/>
              <a:p>
                <a:r>
                  <a:rPr lang="en-US" sz="4000" dirty="0"/>
                  <a:t>learn hypothesis </a:t>
                </a:r>
                <a14:m>
                  <m:oMath xmlns:m="http://schemas.openxmlformats.org/officeDocument/2006/math">
                    <m:r>
                      <a:rPr lang="de-AT" sz="4000" b="0" i="1" smtClean="0">
                        <a:latin typeface="Cambria Math" panose="02040503050406030204" pitchFamily="18" charset="0"/>
                      </a:rPr>
                      <m:t>h</m:t>
                    </m:r>
                  </m:oMath>
                </a14:m>
                <a:r>
                  <a:rPr lang="en-US" sz="4000" dirty="0"/>
                  <a:t> out of </a:t>
                </a:r>
              </a:p>
              <a:p>
                <a:r>
                  <a:rPr lang="en-US" sz="4000" dirty="0"/>
                  <a:t>model (</a:t>
                </a:r>
                <a:r>
                  <a:rPr lang="en-US" sz="4000" dirty="0" err="1"/>
                  <a:t>hypospace</a:t>
                </a:r>
                <a:r>
                  <a:rPr lang="en-US" sz="4000" dirty="0"/>
                  <a:t>) </a:t>
                </a:r>
                <a14:m>
                  <m:oMath xmlns:m="http://schemas.openxmlformats.org/officeDocument/2006/math">
                    <m:r>
                      <a:rPr lang="en-US" sz="4000" i="1" smtClean="0">
                        <a:latin typeface="Cambria Math" panose="02040503050406030204" pitchFamily="18" charset="0"/>
                        <a:ea typeface="Cambria Math" panose="02040503050406030204" pitchFamily="18" charset="0"/>
                      </a:rPr>
                      <m:t>ℋ</m:t>
                    </m:r>
                  </m:oMath>
                </a14:m>
                <a:r>
                  <a:rPr lang="en-US" sz="4000" dirty="0"/>
                  <a:t> by minimizing</a:t>
                </a:r>
              </a:p>
            </p:txBody>
          </p:sp>
        </mc:Choice>
        <mc:Fallback xmlns="">
          <p:sp>
            <p:nvSpPr>
              <p:cNvPr id="5" name="TextBox 4">
                <a:extLst>
                  <a:ext uri="{FF2B5EF4-FFF2-40B4-BE49-F238E27FC236}">
                    <a16:creationId xmlns:a16="http://schemas.microsoft.com/office/drawing/2014/main" id="{FD84BFEA-DDAD-6B42-AC56-EB09AFF566A5}"/>
                  </a:ext>
                </a:extLst>
              </p:cNvPr>
              <p:cNvSpPr txBox="1">
                <a:spLocks noRot="1" noChangeAspect="1" noMove="1" noResize="1" noEditPoints="1" noAdjustHandles="1" noChangeArrowheads="1" noChangeShapeType="1" noTextEdit="1"/>
              </p:cNvSpPr>
              <p:nvPr/>
            </p:nvSpPr>
            <p:spPr>
              <a:xfrm>
                <a:off x="454300" y="1636787"/>
                <a:ext cx="7765331" cy="1323439"/>
              </a:xfrm>
              <a:prstGeom prst="rect">
                <a:avLst/>
              </a:prstGeom>
              <a:blipFill>
                <a:blip r:embed="rId2"/>
                <a:stretch>
                  <a:fillRect l="-2941" t="-7619" r="-1797" b="-1904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58BBCF2-0790-DD4C-A9A7-DDCD06084DB9}"/>
              </a:ext>
            </a:extLst>
          </p:cNvPr>
          <p:cNvSpPr txBox="1"/>
          <p:nvPr/>
        </p:nvSpPr>
        <p:spPr>
          <a:xfrm>
            <a:off x="5560828" y="2977116"/>
            <a:ext cx="65" cy="276999"/>
          </a:xfrm>
          <a:prstGeom prst="rect">
            <a:avLst/>
          </a:prstGeom>
          <a:noFill/>
        </p:spPr>
        <p:txBody>
          <a:bodyPr wrap="none" lIns="0" tIns="0" rIns="0" bIns="0" rtlCol="0">
            <a:spAutoFit/>
          </a:bodyPr>
          <a:lstStyle/>
          <a:p>
            <a:endParaRPr lang="en-US" dirty="0"/>
          </a:p>
        </p:txBody>
      </p:sp>
      <p:sp>
        <p:nvSpPr>
          <p:cNvPr id="10" name="Left Brace 9">
            <a:extLst>
              <a:ext uri="{FF2B5EF4-FFF2-40B4-BE49-F238E27FC236}">
                <a16:creationId xmlns:a16="http://schemas.microsoft.com/office/drawing/2014/main" id="{A80B03D6-0500-044D-8269-6A998CCD6F0A}"/>
              </a:ext>
            </a:extLst>
          </p:cNvPr>
          <p:cNvSpPr/>
          <p:nvPr/>
        </p:nvSpPr>
        <p:spPr>
          <a:xfrm rot="16200000">
            <a:off x="3574743" y="2107783"/>
            <a:ext cx="735250" cy="6660213"/>
          </a:xfrm>
          <a:prstGeom prst="lef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F49FAB6-BB35-AC45-AF89-8B32DD66740E}"/>
              </a:ext>
            </a:extLst>
          </p:cNvPr>
          <p:cNvSpPr txBox="1"/>
          <p:nvPr/>
        </p:nvSpPr>
        <p:spPr>
          <a:xfrm>
            <a:off x="1000538" y="5752097"/>
            <a:ext cx="4707186" cy="1077218"/>
          </a:xfrm>
          <a:prstGeom prst="rect">
            <a:avLst/>
          </a:prstGeom>
          <a:noFill/>
        </p:spPr>
        <p:txBody>
          <a:bodyPr wrap="none" rtlCol="0">
            <a:spAutoFit/>
          </a:bodyPr>
          <a:lstStyle/>
          <a:p>
            <a:r>
              <a:rPr lang="en-US" sz="3200" dirty="0"/>
              <a:t>average loss on training set</a:t>
            </a:r>
          </a:p>
          <a:p>
            <a:r>
              <a:rPr lang="en-US" sz="3200" dirty="0"/>
              <a:t>(empirical risk of h)</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6167015-E4E6-D242-9974-C56A41F81E94}"/>
                  </a:ext>
                </a:extLst>
              </p:cNvPr>
              <p:cNvSpPr txBox="1"/>
              <p:nvPr/>
            </p:nvSpPr>
            <p:spPr>
              <a:xfrm>
                <a:off x="200891" y="2977116"/>
                <a:ext cx="10273753" cy="2360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5400" i="1" smtClean="0">
                              <a:solidFill>
                                <a:schemeClr val="accent1">
                                  <a:lumMod val="75000"/>
                                </a:schemeClr>
                              </a:solidFill>
                              <a:latin typeface="Cambria Math" panose="02040503050406030204" pitchFamily="18" charset="0"/>
                            </a:rPr>
                          </m:ctrlPr>
                        </m:fPr>
                        <m:num>
                          <m:r>
                            <a:rPr lang="de-AT" sz="5400" b="0" i="1" smtClean="0">
                              <a:solidFill>
                                <a:schemeClr val="accent1">
                                  <a:lumMod val="75000"/>
                                </a:schemeClr>
                              </a:solidFill>
                              <a:latin typeface="Cambria Math" panose="02040503050406030204" pitchFamily="18" charset="0"/>
                            </a:rPr>
                            <m:t>1</m:t>
                          </m:r>
                        </m:num>
                        <m:den>
                          <m:r>
                            <a:rPr lang="de-AT" sz="5400" b="0" i="1" smtClean="0">
                              <a:solidFill>
                                <a:schemeClr val="accent1">
                                  <a:lumMod val="75000"/>
                                </a:schemeClr>
                              </a:solidFill>
                              <a:latin typeface="Cambria Math" panose="02040503050406030204" pitchFamily="18" charset="0"/>
                            </a:rPr>
                            <m:t>𝑚</m:t>
                          </m:r>
                        </m:den>
                      </m:f>
                      <m:nary>
                        <m:naryPr>
                          <m:chr m:val="∑"/>
                          <m:ctrlPr>
                            <a:rPr lang="en-US" sz="5400" i="1" smtClean="0">
                              <a:solidFill>
                                <a:schemeClr val="accent1">
                                  <a:lumMod val="75000"/>
                                </a:schemeClr>
                              </a:solidFill>
                              <a:latin typeface="Cambria Math" panose="02040503050406030204" pitchFamily="18" charset="0"/>
                            </a:rPr>
                          </m:ctrlPr>
                        </m:naryPr>
                        <m:sub>
                          <m:r>
                            <m:rPr>
                              <m:brk m:alnAt="23"/>
                            </m:rPr>
                            <a:rPr lang="de-AT" sz="5400" b="0" i="1" smtClean="0">
                              <a:solidFill>
                                <a:schemeClr val="accent1">
                                  <a:lumMod val="75000"/>
                                </a:schemeClr>
                              </a:solidFill>
                              <a:latin typeface="Cambria Math" panose="02040503050406030204" pitchFamily="18" charset="0"/>
                            </a:rPr>
                            <m:t>𝑖</m:t>
                          </m:r>
                          <m:r>
                            <a:rPr lang="de-AT" sz="5400" b="0" i="1" smtClean="0">
                              <a:solidFill>
                                <a:schemeClr val="accent1">
                                  <a:lumMod val="75000"/>
                                </a:schemeClr>
                              </a:solidFill>
                              <a:latin typeface="Cambria Math" panose="02040503050406030204" pitchFamily="18" charset="0"/>
                            </a:rPr>
                            <m:t>=1</m:t>
                          </m:r>
                        </m:sub>
                        <m:sup>
                          <m:r>
                            <a:rPr lang="de-AT" sz="5400" b="0" i="1" smtClean="0">
                              <a:solidFill>
                                <a:schemeClr val="accent1">
                                  <a:lumMod val="75000"/>
                                </a:schemeClr>
                              </a:solidFill>
                              <a:latin typeface="Cambria Math" panose="02040503050406030204" pitchFamily="18" charset="0"/>
                            </a:rPr>
                            <m:t>𝑚</m:t>
                          </m:r>
                        </m:sup>
                        <m:e>
                          <m:r>
                            <a:rPr lang="de-DE" sz="5400" b="0" i="1" smtClean="0">
                              <a:solidFill>
                                <a:schemeClr val="accent1">
                                  <a:lumMod val="75000"/>
                                </a:schemeClr>
                              </a:solidFill>
                              <a:latin typeface="Cambria Math" panose="02040503050406030204" pitchFamily="18" charset="0"/>
                            </a:rPr>
                            <m:t>𝐿</m:t>
                          </m:r>
                          <m:d>
                            <m:dPr>
                              <m:ctrlPr>
                                <a:rPr lang="en-US" sz="540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54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540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5400" b="0" i="1" smtClean="0">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54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54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54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de-AT" sz="54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5400" b="0" i="1" smtClean="0">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54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54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5400" b="0" i="1" smtClean="0">
                                  <a:solidFill>
                                    <a:schemeClr val="accent1">
                                      <a:lumMod val="75000"/>
                                    </a:schemeClr>
                                  </a:solidFill>
                                  <a:latin typeface="Cambria Math" panose="02040503050406030204" pitchFamily="18" charset="0"/>
                                  <a:ea typeface="Cambria Math" panose="02040503050406030204" pitchFamily="18" charset="0"/>
                                </a:rPr>
                                <m:t>),</m:t>
                              </m:r>
                              <m:r>
                                <a:rPr lang="de-AT" sz="5400" b="0" i="1" smtClean="0">
                                  <a:solidFill>
                                    <a:schemeClr val="accent1">
                                      <a:lumMod val="75000"/>
                                    </a:schemeClr>
                                  </a:solidFill>
                                  <a:latin typeface="Cambria Math" panose="02040503050406030204" pitchFamily="18" charset="0"/>
                                  <a:ea typeface="Cambria Math" panose="02040503050406030204" pitchFamily="18" charset="0"/>
                                </a:rPr>
                                <m:t>h</m:t>
                              </m:r>
                            </m:e>
                          </m:d>
                        </m:e>
                      </m:nary>
                      <m:r>
                        <a:rPr lang="de-AT" sz="5400" b="0" i="0" smtClean="0">
                          <a:latin typeface="Cambria Math" panose="02040503050406030204" pitchFamily="18" charset="0"/>
                        </a:rPr>
                        <m:t>+</m:t>
                      </m:r>
                      <m:r>
                        <m:rPr>
                          <m:sty m:val="p"/>
                        </m:rPr>
                        <a:rPr lang="el-GR" sz="5400" b="0" i="1" smtClean="0">
                          <a:solidFill>
                            <a:schemeClr val="accent2">
                              <a:lumMod val="75000"/>
                            </a:schemeClr>
                          </a:solidFill>
                          <a:latin typeface="Cambria Math" panose="02040503050406030204" pitchFamily="18" charset="0"/>
                          <a:ea typeface="Cambria Math" panose="02040503050406030204" pitchFamily="18" charset="0"/>
                        </a:rPr>
                        <m:t>λ</m:t>
                      </m:r>
                      <m:r>
                        <a:rPr lang="el-GR" sz="5400" b="0" i="1" smtClean="0">
                          <a:solidFill>
                            <a:schemeClr val="accent2">
                              <a:lumMod val="75000"/>
                            </a:schemeClr>
                          </a:solidFill>
                          <a:latin typeface="Cambria Math" panose="02040503050406030204" pitchFamily="18" charset="0"/>
                          <a:ea typeface="Cambria Math" panose="02040503050406030204" pitchFamily="18" charset="0"/>
                        </a:rPr>
                        <m:t>ℛ</m:t>
                      </m:r>
                      <m:r>
                        <a:rPr lang="de-AT" sz="5400" b="0" i="1" smtClean="0">
                          <a:solidFill>
                            <a:schemeClr val="accent2">
                              <a:lumMod val="75000"/>
                            </a:schemeClr>
                          </a:solidFill>
                          <a:latin typeface="Cambria Math" panose="02040503050406030204" pitchFamily="18" charset="0"/>
                          <a:ea typeface="Cambria Math" panose="02040503050406030204" pitchFamily="18" charset="0"/>
                        </a:rPr>
                        <m:t>(</m:t>
                      </m:r>
                      <m:r>
                        <a:rPr lang="de-AT" sz="5400" b="0" i="1" smtClean="0">
                          <a:solidFill>
                            <a:schemeClr val="accent2">
                              <a:lumMod val="75000"/>
                            </a:schemeClr>
                          </a:solidFill>
                          <a:latin typeface="Cambria Math" panose="02040503050406030204" pitchFamily="18" charset="0"/>
                          <a:ea typeface="Cambria Math" panose="02040503050406030204" pitchFamily="18" charset="0"/>
                        </a:rPr>
                        <m:t>h</m:t>
                      </m:r>
                      <m:r>
                        <a:rPr lang="de-AT" sz="5400" b="0" i="1" smtClean="0">
                          <a:solidFill>
                            <a:schemeClr val="accent2">
                              <a:lumMod val="75000"/>
                            </a:schemeClr>
                          </a:solidFill>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14" name="TextBox 13">
                <a:extLst>
                  <a:ext uri="{FF2B5EF4-FFF2-40B4-BE49-F238E27FC236}">
                    <a16:creationId xmlns:a16="http://schemas.microsoft.com/office/drawing/2014/main" id="{E6167015-E4E6-D242-9974-C56A41F81E94}"/>
                  </a:ext>
                </a:extLst>
              </p:cNvPr>
              <p:cNvSpPr txBox="1">
                <a:spLocks noRot="1" noChangeAspect="1" noMove="1" noResize="1" noEditPoints="1" noAdjustHandles="1" noChangeArrowheads="1" noChangeShapeType="1" noTextEdit="1"/>
              </p:cNvSpPr>
              <p:nvPr/>
            </p:nvSpPr>
            <p:spPr>
              <a:xfrm>
                <a:off x="200891" y="2977116"/>
                <a:ext cx="10273753" cy="2360774"/>
              </a:xfrm>
              <a:prstGeom prst="rect">
                <a:avLst/>
              </a:prstGeom>
              <a:blipFill>
                <a:blip r:embed="rId3"/>
                <a:stretch>
                  <a:fillRect l="-12099" t="-113904" b="-172727"/>
                </a:stretch>
              </a:blipFill>
            </p:spPr>
            <p:txBody>
              <a:bodyPr/>
              <a:lstStyle/>
              <a:p>
                <a:r>
                  <a:rPr lang="en-GB">
                    <a:noFill/>
                  </a:rPr>
                  <a:t> </a:t>
                </a:r>
              </a:p>
            </p:txBody>
          </p:sp>
        </mc:Fallback>
      </mc:AlternateContent>
      <p:sp>
        <p:nvSpPr>
          <p:cNvPr id="15" name="Left Brace 14">
            <a:extLst>
              <a:ext uri="{FF2B5EF4-FFF2-40B4-BE49-F238E27FC236}">
                <a16:creationId xmlns:a16="http://schemas.microsoft.com/office/drawing/2014/main" id="{A65D06CA-98CC-E24E-8E2A-1F1FA4E7DD68}"/>
              </a:ext>
            </a:extLst>
          </p:cNvPr>
          <p:cNvSpPr/>
          <p:nvPr/>
        </p:nvSpPr>
        <p:spPr>
          <a:xfrm rot="16200000">
            <a:off x="8505934" y="4206705"/>
            <a:ext cx="735250" cy="1941328"/>
          </a:xfrm>
          <a:prstGeom prst="leftBrace">
            <a:avLst/>
          </a:pr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16" name="TextBox 15">
            <a:extLst>
              <a:ext uri="{FF2B5EF4-FFF2-40B4-BE49-F238E27FC236}">
                <a16:creationId xmlns:a16="http://schemas.microsoft.com/office/drawing/2014/main" id="{175C2F02-42EF-5549-BE27-EEE5830A02E9}"/>
              </a:ext>
            </a:extLst>
          </p:cNvPr>
          <p:cNvSpPr txBox="1"/>
          <p:nvPr/>
        </p:nvSpPr>
        <p:spPr>
          <a:xfrm>
            <a:off x="7272475" y="5762613"/>
            <a:ext cx="4827668" cy="1077218"/>
          </a:xfrm>
          <a:prstGeom prst="rect">
            <a:avLst/>
          </a:prstGeom>
          <a:noFill/>
        </p:spPr>
        <p:txBody>
          <a:bodyPr wrap="none" rtlCol="0">
            <a:spAutoFit/>
          </a:bodyPr>
          <a:lstStyle/>
          <a:p>
            <a:r>
              <a:rPr lang="en-US" sz="3200" dirty="0"/>
              <a:t>loss increase for datapoints </a:t>
            </a:r>
          </a:p>
          <a:p>
            <a:r>
              <a:rPr lang="en-US" sz="3200" dirty="0"/>
              <a:t>outside training set</a:t>
            </a:r>
          </a:p>
        </p:txBody>
      </p:sp>
      <p:sp>
        <p:nvSpPr>
          <p:cNvPr id="3" name="Slide Number Placeholder 2">
            <a:extLst>
              <a:ext uri="{FF2B5EF4-FFF2-40B4-BE49-F238E27FC236}">
                <a16:creationId xmlns:a16="http://schemas.microsoft.com/office/drawing/2014/main" id="{A61AD2E5-CE0B-8543-B12A-87381749AEE1}"/>
              </a:ext>
            </a:extLst>
          </p:cNvPr>
          <p:cNvSpPr>
            <a:spLocks noGrp="1"/>
          </p:cNvSpPr>
          <p:nvPr>
            <p:ph type="sldNum" sz="quarter" idx="12"/>
          </p:nvPr>
        </p:nvSpPr>
        <p:spPr/>
        <p:txBody>
          <a:bodyPr/>
          <a:lstStyle/>
          <a:p>
            <a:fld id="{5399C925-308B-6F4D-8762-6363D7B6E381}" type="slidenum">
              <a:rPr lang="en-US" smtClean="0"/>
              <a:t>31</a:t>
            </a:fld>
            <a:endParaRPr lang="en-US"/>
          </a:p>
        </p:txBody>
      </p:sp>
      <p:sp>
        <p:nvSpPr>
          <p:cNvPr id="4" name="Date Placeholder 3">
            <a:extLst>
              <a:ext uri="{FF2B5EF4-FFF2-40B4-BE49-F238E27FC236}">
                <a16:creationId xmlns:a16="http://schemas.microsoft.com/office/drawing/2014/main" id="{18EF41E0-A3C5-E341-B039-226AE4CC7893}"/>
              </a:ext>
            </a:extLst>
          </p:cNvPr>
          <p:cNvSpPr>
            <a:spLocks noGrp="1"/>
          </p:cNvSpPr>
          <p:nvPr>
            <p:ph type="dt" sz="half" idx="10"/>
          </p:nvPr>
        </p:nvSpPr>
        <p:spPr/>
        <p:txBody>
          <a:bodyPr/>
          <a:lstStyle/>
          <a:p>
            <a:fld id="{83F972F6-22A8-554A-85BD-343139758B9C}" type="datetime1">
              <a:rPr lang="en-US" smtClean="0"/>
              <a:t>6/28/23</a:t>
            </a:fld>
            <a:endParaRPr lang="en-US"/>
          </a:p>
        </p:txBody>
      </p:sp>
      <p:sp>
        <p:nvSpPr>
          <p:cNvPr id="7" name="Footer Placeholder 6">
            <a:extLst>
              <a:ext uri="{FF2B5EF4-FFF2-40B4-BE49-F238E27FC236}">
                <a16:creationId xmlns:a16="http://schemas.microsoft.com/office/drawing/2014/main" id="{949EC7CB-0460-C1A2-A409-7CA7DCD7CB04}"/>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4281305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E3E9-E524-8C4D-AAD8-30A444334409}"/>
              </a:ext>
            </a:extLst>
          </p:cNvPr>
          <p:cNvSpPr>
            <a:spLocks noGrp="1"/>
          </p:cNvSpPr>
          <p:nvPr>
            <p:ph type="title"/>
          </p:nvPr>
        </p:nvSpPr>
        <p:spPr>
          <a:xfrm>
            <a:off x="200891" y="378980"/>
            <a:ext cx="10515600" cy="1325563"/>
          </a:xfrm>
        </p:spPr>
        <p:txBody>
          <a:bodyPr>
            <a:normAutofit/>
          </a:bodyPr>
          <a:lstStyle/>
          <a:p>
            <a:r>
              <a:rPr lang="en-US" sz="6000" b="1" dirty="0"/>
              <a:t>Regularized Linear Regression</a:t>
            </a:r>
          </a:p>
        </p:txBody>
      </p:sp>
      <p:sp>
        <p:nvSpPr>
          <p:cNvPr id="9" name="TextBox 8">
            <a:extLst>
              <a:ext uri="{FF2B5EF4-FFF2-40B4-BE49-F238E27FC236}">
                <a16:creationId xmlns:a16="http://schemas.microsoft.com/office/drawing/2014/main" id="{358BBCF2-0790-DD4C-A9A7-DDCD06084DB9}"/>
              </a:ext>
            </a:extLst>
          </p:cNvPr>
          <p:cNvSpPr txBox="1"/>
          <p:nvPr/>
        </p:nvSpPr>
        <p:spPr>
          <a:xfrm>
            <a:off x="5560828" y="2977116"/>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6167015-E4E6-D242-9974-C56A41F81E94}"/>
                  </a:ext>
                </a:extLst>
              </p:cNvPr>
              <p:cNvSpPr txBox="1"/>
              <p:nvPr/>
            </p:nvSpPr>
            <p:spPr>
              <a:xfrm>
                <a:off x="423951" y="3286243"/>
                <a:ext cx="10273753" cy="14366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3200" i="1" smtClean="0">
                              <a:solidFill>
                                <a:schemeClr val="accent1">
                                  <a:lumMod val="75000"/>
                                </a:schemeClr>
                              </a:solidFill>
                              <a:latin typeface="Cambria Math" panose="02040503050406030204" pitchFamily="18" charset="0"/>
                            </a:rPr>
                          </m:ctrlPr>
                        </m:fPr>
                        <m:num>
                          <m:r>
                            <a:rPr lang="de-AT" sz="3200" b="0" i="1" smtClean="0">
                              <a:solidFill>
                                <a:schemeClr val="accent1">
                                  <a:lumMod val="75000"/>
                                </a:schemeClr>
                              </a:solidFill>
                              <a:latin typeface="Cambria Math" panose="02040503050406030204" pitchFamily="18" charset="0"/>
                            </a:rPr>
                            <m:t>1</m:t>
                          </m:r>
                        </m:num>
                        <m:den>
                          <m:r>
                            <a:rPr lang="de-AT" sz="3200" b="0" i="1" smtClean="0">
                              <a:solidFill>
                                <a:schemeClr val="accent1">
                                  <a:lumMod val="75000"/>
                                </a:schemeClr>
                              </a:solidFill>
                              <a:latin typeface="Cambria Math" panose="02040503050406030204" pitchFamily="18" charset="0"/>
                            </a:rPr>
                            <m:t>𝑚</m:t>
                          </m:r>
                        </m:den>
                      </m:f>
                      <m:nary>
                        <m:naryPr>
                          <m:chr m:val="∑"/>
                          <m:ctrlPr>
                            <a:rPr lang="en-US" sz="3200" i="1" smtClean="0">
                              <a:solidFill>
                                <a:schemeClr val="accent1">
                                  <a:lumMod val="75000"/>
                                </a:schemeClr>
                              </a:solidFill>
                              <a:latin typeface="Cambria Math" panose="02040503050406030204" pitchFamily="18" charset="0"/>
                            </a:rPr>
                          </m:ctrlPr>
                        </m:naryPr>
                        <m:sub>
                          <m:r>
                            <m:rPr>
                              <m:brk m:alnAt="23"/>
                            </m:rPr>
                            <a:rPr lang="de-AT" sz="3200" b="0" i="1" smtClean="0">
                              <a:solidFill>
                                <a:schemeClr val="accent1">
                                  <a:lumMod val="75000"/>
                                </a:schemeClr>
                              </a:solidFill>
                              <a:latin typeface="Cambria Math" panose="02040503050406030204" pitchFamily="18" charset="0"/>
                            </a:rPr>
                            <m:t>𝑖</m:t>
                          </m:r>
                          <m:r>
                            <a:rPr lang="de-AT" sz="3200" b="0" i="1" smtClean="0">
                              <a:solidFill>
                                <a:schemeClr val="accent1">
                                  <a:lumMod val="75000"/>
                                </a:schemeClr>
                              </a:solidFill>
                              <a:latin typeface="Cambria Math" panose="02040503050406030204" pitchFamily="18" charset="0"/>
                            </a:rPr>
                            <m:t>=1</m:t>
                          </m:r>
                        </m:sub>
                        <m:sup>
                          <m:r>
                            <a:rPr lang="de-AT" sz="3200" b="0" i="1" smtClean="0">
                              <a:solidFill>
                                <a:schemeClr val="accent1">
                                  <a:lumMod val="75000"/>
                                </a:schemeClr>
                              </a:solidFill>
                              <a:latin typeface="Cambria Math" panose="02040503050406030204" pitchFamily="18" charset="0"/>
                            </a:rPr>
                            <m:t>𝑚</m:t>
                          </m:r>
                        </m:sup>
                        <m:e>
                          <m:sSup>
                            <m:sSup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sSupPr>
                            <m:e>
                              <m:d>
                                <m:dPr>
                                  <m:ctrlPr>
                                    <a:rPr lang="en-US" sz="3200" i="1">
                                      <a:solidFill>
                                        <a:schemeClr val="accent1">
                                          <a:lumMod val="75000"/>
                                        </a:schemeClr>
                                      </a:solidFill>
                                      <a:latin typeface="Cambria Math" panose="02040503050406030204" pitchFamily="18" charset="0"/>
                                      <a:ea typeface="Cambria Math" panose="02040503050406030204" pitchFamily="18" charset="0"/>
                                    </a:rPr>
                                  </m:ctrlPr>
                                </m:dPr>
                                <m:e>
                                  <m:sSup>
                                    <m:sSupPr>
                                      <m:ctrlPr>
                                        <a:rPr lang="de-AT" sz="3200" i="1">
                                          <a:solidFill>
                                            <a:schemeClr val="accent1">
                                              <a:lumMod val="75000"/>
                                            </a:schemeClr>
                                          </a:solidFill>
                                          <a:latin typeface="Cambria Math" panose="02040503050406030204" pitchFamily="18" charset="0"/>
                                          <a:ea typeface="Cambria Math" panose="02040503050406030204" pitchFamily="18" charset="0"/>
                                        </a:rPr>
                                      </m:ctrlPr>
                                    </m:sSupPr>
                                    <m:e>
                                      <m:r>
                                        <a:rPr lang="de-AT" sz="3200" i="1">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3200" i="1">
                                              <a:solidFill>
                                                <a:schemeClr val="accent1">
                                                  <a:lumMod val="75000"/>
                                                </a:schemeClr>
                                              </a:solidFill>
                                              <a:latin typeface="Cambria Math" panose="02040503050406030204" pitchFamily="18" charset="0"/>
                                              <a:ea typeface="Cambria Math" panose="02040503050406030204" pitchFamily="18" charset="0"/>
                                            </a:rPr>
                                          </m:ctrlPr>
                                        </m:dPr>
                                        <m:e>
                                          <m:r>
                                            <a:rPr lang="de-AT" sz="32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200" i="1">
                                      <a:solidFill>
                                        <a:schemeClr val="accent1">
                                          <a:lumMod val="75000"/>
                                        </a:schemeClr>
                                      </a:solidFill>
                                      <a:latin typeface="Cambria Math" panose="02040503050406030204" pitchFamily="18" charset="0"/>
                                      <a:ea typeface="Cambria Math" panose="02040503050406030204" pitchFamily="18" charset="0"/>
                                    </a:rPr>
                                    <m:t>−</m:t>
                                  </m:r>
                                  <m:sSup>
                                    <m:sSupPr>
                                      <m:ctrlPr>
                                        <a:rPr lang="en-US" sz="3200" i="1">
                                          <a:solidFill>
                                            <a:schemeClr val="accent1">
                                              <a:lumMod val="75000"/>
                                            </a:schemeClr>
                                          </a:solidFill>
                                          <a:latin typeface="Cambria Math" panose="02040503050406030204" pitchFamily="18" charset="0"/>
                                          <a:ea typeface="Cambria Math" panose="02040503050406030204" pitchFamily="18" charset="0"/>
                                        </a:rPr>
                                      </m:ctrlPr>
                                    </m:sSupPr>
                                    <m:e>
                                      <m:sSup>
                                        <m:sSupPr>
                                          <m:ctrlPr>
                                            <a:rPr lang="en-US" sz="3200" i="1">
                                              <a:solidFill>
                                                <a:schemeClr val="accent1">
                                                  <a:lumMod val="75000"/>
                                                </a:schemeClr>
                                              </a:solidFill>
                                              <a:latin typeface="Cambria Math" panose="02040503050406030204" pitchFamily="18" charset="0"/>
                                              <a:ea typeface="Cambria Math" panose="02040503050406030204" pitchFamily="18" charset="0"/>
                                            </a:rPr>
                                          </m:ctrlPr>
                                        </m:sSupPr>
                                        <m:e>
                                          <m:r>
                                            <a:rPr lang="de-AT" sz="3200" i="1">
                                              <a:solidFill>
                                                <a:schemeClr val="accent1">
                                                  <a:lumMod val="75000"/>
                                                </a:schemeClr>
                                              </a:solidFill>
                                              <a:latin typeface="Cambria Math" panose="02040503050406030204" pitchFamily="18" charset="0"/>
                                              <a:ea typeface="Cambria Math" panose="02040503050406030204" pitchFamily="18" charset="0"/>
                                            </a:rPr>
                                            <m:t>𝑤</m:t>
                                          </m:r>
                                        </m:e>
                                        <m:sup>
                                          <m:r>
                                            <a:rPr lang="de-AT" sz="3200" i="1">
                                              <a:solidFill>
                                                <a:schemeClr val="accent1">
                                                  <a:lumMod val="75000"/>
                                                </a:schemeClr>
                                              </a:solidFill>
                                              <a:latin typeface="Cambria Math" panose="02040503050406030204" pitchFamily="18" charset="0"/>
                                              <a:ea typeface="Cambria Math" panose="02040503050406030204" pitchFamily="18" charset="0"/>
                                            </a:rPr>
                                            <m:t>𝑇</m:t>
                                          </m:r>
                                        </m:sup>
                                      </m:sSup>
                                      <m:r>
                                        <a:rPr lang="de-AT" sz="3200" i="1">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3200" i="1">
                                              <a:solidFill>
                                                <a:schemeClr val="accent1">
                                                  <a:lumMod val="75000"/>
                                                </a:schemeClr>
                                              </a:solidFill>
                                              <a:latin typeface="Cambria Math" panose="02040503050406030204" pitchFamily="18" charset="0"/>
                                              <a:ea typeface="Cambria Math" panose="02040503050406030204" pitchFamily="18" charset="0"/>
                                            </a:rPr>
                                          </m:ctrlPr>
                                        </m:dPr>
                                        <m:e>
                                          <m:r>
                                            <a:rPr lang="de-AT" sz="3200" i="1">
                                              <a:solidFill>
                                                <a:schemeClr val="accent1">
                                                  <a:lumMod val="75000"/>
                                                </a:schemeClr>
                                              </a:solidFill>
                                              <a:latin typeface="Cambria Math" panose="02040503050406030204" pitchFamily="18" charset="0"/>
                                              <a:ea typeface="Cambria Math" panose="02040503050406030204" pitchFamily="18" charset="0"/>
                                            </a:rPr>
                                            <m:t>𝑖</m:t>
                                          </m:r>
                                        </m:e>
                                      </m:d>
                                    </m:sup>
                                  </m:sSup>
                                </m:e>
                              </m:d>
                            </m:e>
                            <m:sup>
                              <m:r>
                                <a:rPr lang="de-AT" sz="3200" b="0" i="1" smtClean="0">
                                  <a:solidFill>
                                    <a:schemeClr val="accent1">
                                      <a:lumMod val="75000"/>
                                    </a:schemeClr>
                                  </a:solidFill>
                                  <a:latin typeface="Cambria Math" panose="02040503050406030204" pitchFamily="18" charset="0"/>
                                  <a:ea typeface="Cambria Math" panose="02040503050406030204" pitchFamily="18" charset="0"/>
                                </a:rPr>
                                <m:t>2</m:t>
                              </m:r>
                            </m:sup>
                          </m:sSup>
                        </m:e>
                      </m:nary>
                      <m:r>
                        <a:rPr lang="de-AT" sz="3200" b="0" i="0" smtClean="0">
                          <a:latin typeface="Cambria Math" panose="02040503050406030204" pitchFamily="18" charset="0"/>
                        </a:rPr>
                        <m:t>+</m:t>
                      </m:r>
                      <m:r>
                        <m:rPr>
                          <m:sty m:val="p"/>
                        </m:rPr>
                        <a:rPr lang="el-GR" sz="3200" b="0" i="1" smtClean="0">
                          <a:solidFill>
                            <a:schemeClr val="accent2">
                              <a:lumMod val="75000"/>
                            </a:schemeClr>
                          </a:solidFill>
                          <a:latin typeface="Cambria Math" panose="02040503050406030204" pitchFamily="18" charset="0"/>
                          <a:ea typeface="Cambria Math" panose="02040503050406030204" pitchFamily="18" charset="0"/>
                        </a:rPr>
                        <m:t>λ</m:t>
                      </m:r>
                      <m:r>
                        <a:rPr lang="el-GR" sz="3200" b="0" i="1" smtClean="0">
                          <a:solidFill>
                            <a:schemeClr val="accent2">
                              <a:lumMod val="75000"/>
                            </a:schemeClr>
                          </a:solidFill>
                          <a:latin typeface="Cambria Math" panose="02040503050406030204" pitchFamily="18" charset="0"/>
                          <a:ea typeface="Cambria Math" panose="02040503050406030204" pitchFamily="18" charset="0"/>
                        </a:rPr>
                        <m:t>ℛ</m:t>
                      </m:r>
                      <m:r>
                        <a:rPr lang="de-AT" sz="3200" b="0" i="1" smtClean="0">
                          <a:solidFill>
                            <a:schemeClr val="accent2">
                              <a:lumMod val="75000"/>
                            </a:schemeClr>
                          </a:solidFill>
                          <a:latin typeface="Cambria Math" panose="02040503050406030204" pitchFamily="18" charset="0"/>
                          <a:ea typeface="Cambria Math" panose="02040503050406030204" pitchFamily="18" charset="0"/>
                        </a:rPr>
                        <m:t>(</m:t>
                      </m:r>
                      <m:r>
                        <a:rPr lang="de-AT" sz="3200" b="0" i="1" smtClean="0">
                          <a:solidFill>
                            <a:schemeClr val="accent2">
                              <a:lumMod val="75000"/>
                            </a:schemeClr>
                          </a:solidFill>
                          <a:latin typeface="Cambria Math" panose="02040503050406030204" pitchFamily="18" charset="0"/>
                          <a:ea typeface="Cambria Math" panose="02040503050406030204" pitchFamily="18" charset="0"/>
                        </a:rPr>
                        <m:t>𝑤</m:t>
                      </m:r>
                      <m:r>
                        <a:rPr lang="de-AT" sz="3200" b="0" i="1" smtClean="0">
                          <a:solidFill>
                            <a:schemeClr val="accent2">
                              <a:lumMod val="75000"/>
                            </a:schemeClr>
                          </a:solidFill>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14" name="TextBox 13">
                <a:extLst>
                  <a:ext uri="{FF2B5EF4-FFF2-40B4-BE49-F238E27FC236}">
                    <a16:creationId xmlns:a16="http://schemas.microsoft.com/office/drawing/2014/main" id="{E6167015-E4E6-D242-9974-C56A41F81E94}"/>
                  </a:ext>
                </a:extLst>
              </p:cNvPr>
              <p:cNvSpPr txBox="1">
                <a:spLocks noRot="1" noChangeAspect="1" noMove="1" noResize="1" noEditPoints="1" noAdjustHandles="1" noChangeArrowheads="1" noChangeShapeType="1" noTextEdit="1"/>
              </p:cNvSpPr>
              <p:nvPr/>
            </p:nvSpPr>
            <p:spPr>
              <a:xfrm>
                <a:off x="423951" y="3286243"/>
                <a:ext cx="10273753" cy="1436675"/>
              </a:xfrm>
              <a:prstGeom prst="rect">
                <a:avLst/>
              </a:prstGeom>
              <a:blipFill>
                <a:blip r:embed="rId2"/>
                <a:stretch>
                  <a:fillRect t="-109649" b="-16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54010F-B9A6-6140-A761-8BC7D293CC53}"/>
                  </a:ext>
                </a:extLst>
              </p:cNvPr>
              <p:cNvSpPr txBox="1"/>
              <p:nvPr/>
            </p:nvSpPr>
            <p:spPr>
              <a:xfrm>
                <a:off x="764661" y="4702595"/>
                <a:ext cx="10501144" cy="173842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3600" dirty="0">
                    <a:solidFill>
                      <a:srgbClr val="FF0000"/>
                    </a:solidFill>
                  </a:rPr>
                  <a:t>ridge regression </a:t>
                </a:r>
                <a:r>
                  <a:rPr lang="en-US" sz="3600" dirty="0"/>
                  <a:t>uses </a:t>
                </a:r>
                <a14:m>
                  <m:oMath xmlns:m="http://schemas.openxmlformats.org/officeDocument/2006/math">
                    <m:r>
                      <a:rPr lang="de-AT" sz="3600" i="1" smtClean="0">
                        <a:latin typeface="Cambria Math" panose="02040503050406030204" pitchFamily="18" charset="0"/>
                        <a:ea typeface="Cambria Math" panose="02040503050406030204" pitchFamily="18" charset="0"/>
                      </a:rPr>
                      <m:t>ℛ</m:t>
                    </m:r>
                    <m:d>
                      <m:dPr>
                        <m:ctrlPr>
                          <a:rPr lang="de-AT" sz="3600" i="1">
                            <a:latin typeface="Cambria Math" panose="02040503050406030204" pitchFamily="18" charset="0"/>
                          </a:rPr>
                        </m:ctrlPr>
                      </m:dPr>
                      <m:e>
                        <m:r>
                          <a:rPr lang="de-AT" sz="3600" b="0" i="1" smtClean="0">
                            <a:latin typeface="Cambria Math" panose="02040503050406030204" pitchFamily="18" charset="0"/>
                          </a:rPr>
                          <m:t>𝑤</m:t>
                        </m:r>
                      </m:e>
                    </m:d>
                    <m:r>
                      <a:rPr lang="de-AT" sz="3600" i="1">
                        <a:latin typeface="Cambria Math" panose="02040503050406030204" pitchFamily="18" charset="0"/>
                      </a:rPr>
                      <m:t>=</m:t>
                    </m:r>
                    <m:sSubSup>
                      <m:sSubSupPr>
                        <m:ctrlPr>
                          <a:rPr lang="de-AT" sz="3600" i="1" smtClean="0">
                            <a:latin typeface="Cambria Math" panose="02040503050406030204" pitchFamily="18" charset="0"/>
                          </a:rPr>
                        </m:ctrlPr>
                      </m:sSubSupPr>
                      <m:e>
                        <m:d>
                          <m:dPr>
                            <m:begChr m:val="‖"/>
                            <m:endChr m:val="‖"/>
                            <m:ctrlPr>
                              <a:rPr lang="de-AT" sz="3600" i="1" smtClean="0">
                                <a:latin typeface="Cambria Math" panose="02040503050406030204" pitchFamily="18" charset="0"/>
                              </a:rPr>
                            </m:ctrlPr>
                          </m:dPr>
                          <m:e>
                            <m:r>
                              <a:rPr lang="de-AT" sz="3600" b="0" i="1" smtClean="0">
                                <a:latin typeface="Cambria Math" panose="02040503050406030204" pitchFamily="18" charset="0"/>
                              </a:rPr>
                              <m:t>𝑤</m:t>
                            </m:r>
                          </m:e>
                        </m:d>
                      </m:e>
                      <m:sub>
                        <m:r>
                          <a:rPr lang="de-AT" sz="3600" b="0" i="1" smtClean="0">
                            <a:latin typeface="Cambria Math" panose="02040503050406030204" pitchFamily="18" charset="0"/>
                          </a:rPr>
                          <m:t>2</m:t>
                        </m:r>
                      </m:sub>
                      <m:sup>
                        <m:r>
                          <a:rPr lang="de-AT" sz="3600" b="0" i="1" smtClean="0">
                            <a:latin typeface="Cambria Math" panose="02040503050406030204" pitchFamily="18" charset="0"/>
                          </a:rPr>
                          <m:t>2</m:t>
                        </m:r>
                      </m:sup>
                    </m:sSubSup>
                    <m:r>
                      <a:rPr lang="de-AT" sz="3600" b="0" i="1" smtClean="0">
                        <a:latin typeface="Cambria Math" panose="02040503050406030204" pitchFamily="18" charset="0"/>
                      </a:rPr>
                      <m:t>=</m:t>
                    </m:r>
                    <m:sSubSup>
                      <m:sSubSupPr>
                        <m:ctrlPr>
                          <a:rPr lang="de-AT" sz="3600" b="0" i="1" smtClean="0">
                            <a:latin typeface="Cambria Math" panose="02040503050406030204" pitchFamily="18" charset="0"/>
                          </a:rPr>
                        </m:ctrlPr>
                      </m:sSubSupPr>
                      <m:e>
                        <m:r>
                          <a:rPr lang="de-AT" sz="3600" b="0" i="1" smtClean="0">
                            <a:latin typeface="Cambria Math" panose="02040503050406030204" pitchFamily="18" charset="0"/>
                          </a:rPr>
                          <m:t>𝑤</m:t>
                        </m:r>
                      </m:e>
                      <m:sub>
                        <m:r>
                          <a:rPr lang="de-AT" sz="3600" b="0" i="1" smtClean="0">
                            <a:latin typeface="Cambria Math" panose="02040503050406030204" pitchFamily="18" charset="0"/>
                          </a:rPr>
                          <m:t>1</m:t>
                        </m:r>
                      </m:sub>
                      <m:sup>
                        <m:r>
                          <a:rPr lang="de-AT" sz="3600" b="0" i="1" smtClean="0">
                            <a:latin typeface="Cambria Math" panose="02040503050406030204" pitchFamily="18" charset="0"/>
                          </a:rPr>
                          <m:t>2</m:t>
                        </m:r>
                      </m:sup>
                    </m:sSubSup>
                    <m:r>
                      <a:rPr lang="de-AT" sz="3600" b="0" i="1" smtClean="0">
                        <a:latin typeface="Cambria Math" panose="02040503050406030204" pitchFamily="18" charset="0"/>
                      </a:rPr>
                      <m:t>+…+</m:t>
                    </m:r>
                    <m:sSubSup>
                      <m:sSubSupPr>
                        <m:ctrlPr>
                          <a:rPr lang="de-AT" sz="3600" i="1">
                            <a:latin typeface="Cambria Math" panose="02040503050406030204" pitchFamily="18" charset="0"/>
                          </a:rPr>
                        </m:ctrlPr>
                      </m:sSubSupPr>
                      <m:e>
                        <m:r>
                          <a:rPr lang="de-AT" sz="3600" i="1">
                            <a:latin typeface="Cambria Math" panose="02040503050406030204" pitchFamily="18" charset="0"/>
                          </a:rPr>
                          <m:t>𝑤</m:t>
                        </m:r>
                      </m:e>
                      <m:sub>
                        <m:r>
                          <a:rPr lang="de-AT" sz="3600" b="0" i="1" smtClean="0">
                            <a:latin typeface="Cambria Math" panose="02040503050406030204" pitchFamily="18" charset="0"/>
                          </a:rPr>
                          <m:t>𝑛</m:t>
                        </m:r>
                      </m:sub>
                      <m:sup>
                        <m:r>
                          <a:rPr lang="de-AT" sz="3600" i="1">
                            <a:latin typeface="Cambria Math" panose="02040503050406030204" pitchFamily="18" charset="0"/>
                          </a:rPr>
                          <m:t>2</m:t>
                        </m:r>
                      </m:sup>
                    </m:sSubSup>
                  </m:oMath>
                </a14:m>
                <a:endParaRPr lang="en-US" sz="3600" dirty="0"/>
              </a:p>
              <a:p>
                <a:pPr marL="285750" indent="-285750">
                  <a:lnSpc>
                    <a:spcPct val="150000"/>
                  </a:lnSpc>
                  <a:buFont typeface="Arial" panose="020B0604020202020204" pitchFamily="34" charset="0"/>
                  <a:buChar char="•"/>
                </a:pPr>
                <a:r>
                  <a:rPr lang="en-US" sz="3600" dirty="0">
                    <a:solidFill>
                      <a:srgbClr val="FF0000"/>
                    </a:solidFill>
                  </a:rPr>
                  <a:t>Lasso</a:t>
                </a:r>
                <a:r>
                  <a:rPr lang="en-US" sz="3600" dirty="0"/>
                  <a:t> uses </a:t>
                </a:r>
                <a14:m>
                  <m:oMath xmlns:m="http://schemas.openxmlformats.org/officeDocument/2006/math">
                    <m:r>
                      <a:rPr lang="de-AT" sz="3600" i="1">
                        <a:latin typeface="Cambria Math" panose="02040503050406030204" pitchFamily="18" charset="0"/>
                        <a:ea typeface="Cambria Math" panose="02040503050406030204" pitchFamily="18" charset="0"/>
                      </a:rPr>
                      <m:t>ℛ</m:t>
                    </m:r>
                    <m:d>
                      <m:dPr>
                        <m:ctrlPr>
                          <a:rPr lang="de-AT" sz="3600" i="1">
                            <a:latin typeface="Cambria Math" panose="02040503050406030204" pitchFamily="18" charset="0"/>
                          </a:rPr>
                        </m:ctrlPr>
                      </m:dPr>
                      <m:e>
                        <m:r>
                          <a:rPr lang="de-AT" sz="3600" i="1">
                            <a:latin typeface="Cambria Math" panose="02040503050406030204" pitchFamily="18" charset="0"/>
                          </a:rPr>
                          <m:t>𝑤</m:t>
                        </m:r>
                      </m:e>
                    </m:d>
                    <m:r>
                      <a:rPr lang="de-AT" sz="3600" i="1">
                        <a:latin typeface="Cambria Math" panose="02040503050406030204" pitchFamily="18" charset="0"/>
                      </a:rPr>
                      <m:t>=</m:t>
                    </m:r>
                    <m:sSub>
                      <m:sSubPr>
                        <m:ctrlPr>
                          <a:rPr lang="de-AT" sz="3600" i="1" smtClean="0">
                            <a:latin typeface="Cambria Math" panose="02040503050406030204" pitchFamily="18" charset="0"/>
                          </a:rPr>
                        </m:ctrlPr>
                      </m:sSubPr>
                      <m:e>
                        <m:d>
                          <m:dPr>
                            <m:begChr m:val="‖"/>
                            <m:endChr m:val="‖"/>
                            <m:ctrlPr>
                              <a:rPr lang="de-AT" sz="3600" i="1" smtClean="0">
                                <a:latin typeface="Cambria Math" panose="02040503050406030204" pitchFamily="18" charset="0"/>
                              </a:rPr>
                            </m:ctrlPr>
                          </m:dPr>
                          <m:e>
                            <m:r>
                              <a:rPr lang="de-AT" sz="3600" b="0" i="1" smtClean="0">
                                <a:latin typeface="Cambria Math" panose="02040503050406030204" pitchFamily="18" charset="0"/>
                              </a:rPr>
                              <m:t>𝑤</m:t>
                            </m:r>
                          </m:e>
                        </m:d>
                      </m:e>
                      <m:sub>
                        <m:r>
                          <a:rPr lang="de-AT" sz="3600" b="0" i="1" smtClean="0">
                            <a:latin typeface="Cambria Math" panose="02040503050406030204" pitchFamily="18" charset="0"/>
                          </a:rPr>
                          <m:t>1</m:t>
                        </m:r>
                      </m:sub>
                    </m:sSub>
                    <m:r>
                      <a:rPr lang="de-AT" sz="3600" b="0" i="1" smtClean="0">
                        <a:latin typeface="Cambria Math" panose="02040503050406030204" pitchFamily="18" charset="0"/>
                      </a:rPr>
                      <m:t>=</m:t>
                    </m:r>
                  </m:oMath>
                </a14:m>
                <a:r>
                  <a:rPr lang="de-AT" sz="3600" dirty="0"/>
                  <a:t> </a:t>
                </a:r>
                <a14:m>
                  <m:oMath xmlns:m="http://schemas.openxmlformats.org/officeDocument/2006/math">
                    <m:d>
                      <m:dPr>
                        <m:begChr m:val="|"/>
                        <m:endChr m:val="|"/>
                        <m:ctrlPr>
                          <a:rPr lang="de-AT" sz="3600" i="1" smtClean="0">
                            <a:latin typeface="Cambria Math" panose="02040503050406030204" pitchFamily="18" charset="0"/>
                          </a:rPr>
                        </m:ctrlPr>
                      </m:dPr>
                      <m:e>
                        <m:sSub>
                          <m:sSubPr>
                            <m:ctrlPr>
                              <a:rPr lang="de-AT" sz="3600" i="1" smtClean="0">
                                <a:latin typeface="Cambria Math" panose="02040503050406030204" pitchFamily="18" charset="0"/>
                              </a:rPr>
                            </m:ctrlPr>
                          </m:sSubPr>
                          <m:e>
                            <m:r>
                              <a:rPr lang="de-AT" sz="3600" b="0" i="1" smtClean="0">
                                <a:latin typeface="Cambria Math" panose="02040503050406030204" pitchFamily="18" charset="0"/>
                              </a:rPr>
                              <m:t>𝑤</m:t>
                            </m:r>
                          </m:e>
                          <m:sub>
                            <m:r>
                              <a:rPr lang="de-AT" sz="3600" b="0" i="1" smtClean="0">
                                <a:latin typeface="Cambria Math" panose="02040503050406030204" pitchFamily="18" charset="0"/>
                              </a:rPr>
                              <m:t>1</m:t>
                            </m:r>
                          </m:sub>
                        </m:sSub>
                      </m:e>
                    </m:d>
                    <m:r>
                      <a:rPr lang="de-AT" sz="3600" i="1">
                        <a:latin typeface="Cambria Math" panose="02040503050406030204" pitchFamily="18" charset="0"/>
                      </a:rPr>
                      <m:t>+…+</m:t>
                    </m:r>
                    <m:d>
                      <m:dPr>
                        <m:begChr m:val="|"/>
                        <m:endChr m:val="|"/>
                        <m:ctrlPr>
                          <a:rPr lang="de-AT" sz="3600" i="1">
                            <a:latin typeface="Cambria Math" panose="02040503050406030204" pitchFamily="18" charset="0"/>
                          </a:rPr>
                        </m:ctrlPr>
                      </m:dPr>
                      <m:e>
                        <m:sSub>
                          <m:sSubPr>
                            <m:ctrlPr>
                              <a:rPr lang="de-AT" sz="3600" i="1">
                                <a:latin typeface="Cambria Math" panose="02040503050406030204" pitchFamily="18" charset="0"/>
                              </a:rPr>
                            </m:ctrlPr>
                          </m:sSubPr>
                          <m:e>
                            <m:r>
                              <a:rPr lang="de-AT" sz="3600" i="1">
                                <a:latin typeface="Cambria Math" panose="02040503050406030204" pitchFamily="18" charset="0"/>
                              </a:rPr>
                              <m:t>𝑤</m:t>
                            </m:r>
                          </m:e>
                          <m:sub>
                            <m:r>
                              <a:rPr lang="de-AT" sz="3600" b="0" i="1" smtClean="0">
                                <a:latin typeface="Cambria Math" panose="02040503050406030204" pitchFamily="18" charset="0"/>
                              </a:rPr>
                              <m:t>𝑛</m:t>
                            </m:r>
                          </m:sub>
                        </m:sSub>
                      </m:e>
                    </m:d>
                  </m:oMath>
                </a14:m>
                <a:endParaRPr lang="en-US" sz="3600" dirty="0"/>
              </a:p>
            </p:txBody>
          </p:sp>
        </mc:Choice>
        <mc:Fallback xmlns="">
          <p:sp>
            <p:nvSpPr>
              <p:cNvPr id="3" name="TextBox 2">
                <a:extLst>
                  <a:ext uri="{FF2B5EF4-FFF2-40B4-BE49-F238E27FC236}">
                    <a16:creationId xmlns:a16="http://schemas.microsoft.com/office/drawing/2014/main" id="{F454010F-B9A6-6140-A761-8BC7D293CC53}"/>
                  </a:ext>
                </a:extLst>
              </p:cNvPr>
              <p:cNvSpPr txBox="1">
                <a:spLocks noRot="1" noChangeAspect="1" noMove="1" noResize="1" noEditPoints="1" noAdjustHandles="1" noChangeArrowheads="1" noChangeShapeType="1" noTextEdit="1"/>
              </p:cNvSpPr>
              <p:nvPr/>
            </p:nvSpPr>
            <p:spPr>
              <a:xfrm>
                <a:off x="764661" y="4702595"/>
                <a:ext cx="10501144" cy="1738425"/>
              </a:xfrm>
              <a:prstGeom prst="rect">
                <a:avLst/>
              </a:prstGeom>
              <a:blipFill>
                <a:blip r:embed="rId3"/>
                <a:stretch>
                  <a:fillRect l="-1570" b="-7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35DF06-41C4-C347-B31F-FFE0B4D33FE3}"/>
                  </a:ext>
                </a:extLst>
              </p:cNvPr>
              <p:cNvSpPr txBox="1"/>
              <p:nvPr/>
            </p:nvSpPr>
            <p:spPr>
              <a:xfrm>
                <a:off x="764661" y="1642007"/>
                <a:ext cx="11236730" cy="16645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3600" dirty="0"/>
                  <a:t>squared error loss </a:t>
                </a:r>
              </a:p>
              <a:p>
                <a:pPr marL="285750" indent="-285750">
                  <a:lnSpc>
                    <a:spcPct val="150000"/>
                  </a:lnSpc>
                  <a:buFont typeface="Arial" panose="020B0604020202020204" pitchFamily="34" charset="0"/>
                  <a:buChar char="•"/>
                </a:pPr>
                <a:r>
                  <a:rPr lang="en-US" sz="3600" dirty="0"/>
                  <a:t>linear hypothesis map </a:t>
                </a:r>
                <a14:m>
                  <m:oMath xmlns:m="http://schemas.openxmlformats.org/officeDocument/2006/math">
                    <m:r>
                      <a:rPr lang="de-AT" sz="3600" b="0" i="1" smtClean="0">
                        <a:latin typeface="Cambria Math" panose="02040503050406030204" pitchFamily="18" charset="0"/>
                      </a:rPr>
                      <m:t>h</m:t>
                    </m:r>
                    <m:d>
                      <m:dPr>
                        <m:ctrlPr>
                          <a:rPr lang="de-AT" sz="3600" b="0" i="1" smtClean="0">
                            <a:latin typeface="Cambria Math" panose="02040503050406030204" pitchFamily="18" charset="0"/>
                          </a:rPr>
                        </m:ctrlPr>
                      </m:dPr>
                      <m:e>
                        <m:r>
                          <a:rPr lang="de-AT" sz="3600" b="0" i="1" smtClean="0">
                            <a:latin typeface="Cambria Math" panose="02040503050406030204" pitchFamily="18" charset="0"/>
                          </a:rPr>
                          <m:t>𝑥</m:t>
                        </m:r>
                      </m:e>
                    </m:d>
                    <m:r>
                      <a:rPr lang="de-AT" sz="3600" b="0" i="1" smtClean="0">
                        <a:latin typeface="Cambria Math" panose="02040503050406030204" pitchFamily="18" charset="0"/>
                      </a:rPr>
                      <m:t>=</m:t>
                    </m:r>
                    <m:sSup>
                      <m:sSupPr>
                        <m:ctrlPr>
                          <a:rPr lang="de-AT" sz="3600" b="0" i="1" smtClean="0">
                            <a:latin typeface="Cambria Math" panose="02040503050406030204" pitchFamily="18" charset="0"/>
                          </a:rPr>
                        </m:ctrlPr>
                      </m:sSupPr>
                      <m:e>
                        <m:r>
                          <a:rPr lang="de-AT" sz="3600" b="0" i="1" smtClean="0">
                            <a:latin typeface="Cambria Math" panose="02040503050406030204" pitchFamily="18" charset="0"/>
                          </a:rPr>
                          <m:t>𝑤</m:t>
                        </m:r>
                      </m:e>
                      <m:sup>
                        <m:r>
                          <a:rPr lang="de-AT" sz="3600" b="0" i="1" smtClean="0">
                            <a:latin typeface="Cambria Math" panose="02040503050406030204" pitchFamily="18" charset="0"/>
                          </a:rPr>
                          <m:t>𝑇</m:t>
                        </m:r>
                      </m:sup>
                    </m:sSup>
                    <m:r>
                      <a:rPr lang="de-AT" sz="3600" b="0" i="1" smtClean="0">
                        <a:latin typeface="Cambria Math" panose="02040503050406030204" pitchFamily="18" charset="0"/>
                      </a:rPr>
                      <m:t>𝑥</m:t>
                    </m:r>
                    <m:r>
                      <a:rPr lang="de-AT" sz="3600" b="0" i="1" smtClean="0">
                        <a:latin typeface="Cambria Math" panose="02040503050406030204" pitchFamily="18" charset="0"/>
                      </a:rPr>
                      <m:t>=</m:t>
                    </m:r>
                    <m:sSub>
                      <m:sSubPr>
                        <m:ctrlPr>
                          <a:rPr lang="de-AT" sz="3600" b="0" i="1" smtClean="0">
                            <a:latin typeface="Cambria Math" panose="02040503050406030204" pitchFamily="18" charset="0"/>
                          </a:rPr>
                        </m:ctrlPr>
                      </m:sSubPr>
                      <m:e>
                        <m:r>
                          <a:rPr lang="de-AT" sz="3600" b="0" i="1" smtClean="0">
                            <a:latin typeface="Cambria Math" panose="02040503050406030204" pitchFamily="18" charset="0"/>
                          </a:rPr>
                          <m:t>𝑤</m:t>
                        </m:r>
                      </m:e>
                      <m:sub>
                        <m:r>
                          <a:rPr lang="de-AT" sz="3600" b="0" i="1" smtClean="0">
                            <a:latin typeface="Cambria Math" panose="02040503050406030204" pitchFamily="18" charset="0"/>
                          </a:rPr>
                          <m:t>1</m:t>
                        </m:r>
                      </m:sub>
                    </m:sSub>
                    <m:sSub>
                      <m:sSubPr>
                        <m:ctrlPr>
                          <a:rPr lang="de-AT" sz="3600" b="0" i="1" smtClean="0">
                            <a:latin typeface="Cambria Math" panose="02040503050406030204" pitchFamily="18" charset="0"/>
                          </a:rPr>
                        </m:ctrlPr>
                      </m:sSubPr>
                      <m:e>
                        <m:r>
                          <a:rPr lang="de-AT" sz="3600" b="0" i="1" smtClean="0">
                            <a:latin typeface="Cambria Math" panose="02040503050406030204" pitchFamily="18" charset="0"/>
                          </a:rPr>
                          <m:t>𝑥</m:t>
                        </m:r>
                      </m:e>
                      <m:sub>
                        <m:r>
                          <a:rPr lang="de-AT" sz="3600" b="0" i="1" smtClean="0">
                            <a:latin typeface="Cambria Math" panose="02040503050406030204" pitchFamily="18" charset="0"/>
                          </a:rPr>
                          <m:t>1</m:t>
                        </m:r>
                      </m:sub>
                    </m:sSub>
                    <m:r>
                      <a:rPr lang="de-AT" sz="3600" b="0" i="1" smtClean="0">
                        <a:latin typeface="Cambria Math" panose="02040503050406030204" pitchFamily="18" charset="0"/>
                      </a:rPr>
                      <m:t>+…+</m:t>
                    </m:r>
                    <m:sSub>
                      <m:sSubPr>
                        <m:ctrlPr>
                          <a:rPr lang="de-AT" sz="3600" i="1">
                            <a:latin typeface="Cambria Math" panose="02040503050406030204" pitchFamily="18" charset="0"/>
                          </a:rPr>
                        </m:ctrlPr>
                      </m:sSubPr>
                      <m:e>
                        <m:r>
                          <a:rPr lang="de-AT" sz="3600" i="1">
                            <a:latin typeface="Cambria Math" panose="02040503050406030204" pitchFamily="18" charset="0"/>
                          </a:rPr>
                          <m:t>𝑤</m:t>
                        </m:r>
                      </m:e>
                      <m:sub>
                        <m:r>
                          <a:rPr lang="de-AT" sz="3600" b="0" i="1" smtClean="0">
                            <a:latin typeface="Cambria Math" panose="02040503050406030204" pitchFamily="18" charset="0"/>
                          </a:rPr>
                          <m:t>𝑛</m:t>
                        </m:r>
                      </m:sub>
                    </m:sSub>
                    <m:sSub>
                      <m:sSubPr>
                        <m:ctrlPr>
                          <a:rPr lang="de-AT" sz="3600" i="1">
                            <a:latin typeface="Cambria Math" panose="02040503050406030204" pitchFamily="18" charset="0"/>
                          </a:rPr>
                        </m:ctrlPr>
                      </m:sSubPr>
                      <m:e>
                        <m:r>
                          <a:rPr lang="de-AT" sz="3600" i="1">
                            <a:latin typeface="Cambria Math" panose="02040503050406030204" pitchFamily="18" charset="0"/>
                          </a:rPr>
                          <m:t>𝑥</m:t>
                        </m:r>
                      </m:e>
                      <m:sub>
                        <m:r>
                          <a:rPr lang="de-AT" sz="3600" b="0" i="1" smtClean="0">
                            <a:latin typeface="Cambria Math" panose="02040503050406030204" pitchFamily="18" charset="0"/>
                          </a:rPr>
                          <m:t>𝑛</m:t>
                        </m:r>
                      </m:sub>
                    </m:sSub>
                  </m:oMath>
                </a14:m>
                <a:endParaRPr lang="en-US" sz="3600" dirty="0"/>
              </a:p>
            </p:txBody>
          </p:sp>
        </mc:Choice>
        <mc:Fallback xmlns="">
          <p:sp>
            <p:nvSpPr>
              <p:cNvPr id="12" name="TextBox 11">
                <a:extLst>
                  <a:ext uri="{FF2B5EF4-FFF2-40B4-BE49-F238E27FC236}">
                    <a16:creationId xmlns:a16="http://schemas.microsoft.com/office/drawing/2014/main" id="{0B35DF06-41C4-C347-B31F-FFE0B4D33FE3}"/>
                  </a:ext>
                </a:extLst>
              </p:cNvPr>
              <p:cNvSpPr txBox="1">
                <a:spLocks noRot="1" noChangeAspect="1" noMove="1" noResize="1" noEditPoints="1" noAdjustHandles="1" noChangeArrowheads="1" noChangeShapeType="1" noTextEdit="1"/>
              </p:cNvSpPr>
              <p:nvPr/>
            </p:nvSpPr>
            <p:spPr>
              <a:xfrm>
                <a:off x="764661" y="1642007"/>
                <a:ext cx="11236730" cy="1664558"/>
              </a:xfrm>
              <a:prstGeom prst="rect">
                <a:avLst/>
              </a:prstGeom>
              <a:blipFill>
                <a:blip r:embed="rId4"/>
                <a:stretch>
                  <a:fillRect l="-1467" b="-121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FC5EA3-746A-4E45-A942-BCFA48CBC573}"/>
              </a:ext>
            </a:extLst>
          </p:cNvPr>
          <p:cNvSpPr>
            <a:spLocks noGrp="1"/>
          </p:cNvSpPr>
          <p:nvPr>
            <p:ph type="sldNum" sz="quarter" idx="12"/>
          </p:nvPr>
        </p:nvSpPr>
        <p:spPr/>
        <p:txBody>
          <a:bodyPr/>
          <a:lstStyle/>
          <a:p>
            <a:fld id="{5399C925-308B-6F4D-8762-6363D7B6E381}" type="slidenum">
              <a:rPr lang="en-US" smtClean="0"/>
              <a:t>32</a:t>
            </a:fld>
            <a:endParaRPr lang="en-US"/>
          </a:p>
        </p:txBody>
      </p:sp>
      <p:sp>
        <p:nvSpPr>
          <p:cNvPr id="5" name="Date Placeholder 4">
            <a:extLst>
              <a:ext uri="{FF2B5EF4-FFF2-40B4-BE49-F238E27FC236}">
                <a16:creationId xmlns:a16="http://schemas.microsoft.com/office/drawing/2014/main" id="{9AB33D94-9EAC-F54E-892B-D5156FB84EA4}"/>
              </a:ext>
            </a:extLst>
          </p:cNvPr>
          <p:cNvSpPr>
            <a:spLocks noGrp="1"/>
          </p:cNvSpPr>
          <p:nvPr>
            <p:ph type="dt" sz="half" idx="10"/>
          </p:nvPr>
        </p:nvSpPr>
        <p:spPr/>
        <p:txBody>
          <a:bodyPr/>
          <a:lstStyle/>
          <a:p>
            <a:fld id="{608E9D51-85CD-3B4E-812C-8BC716F554D2}" type="datetime1">
              <a:rPr lang="en-US" smtClean="0"/>
              <a:t>6/28/23</a:t>
            </a:fld>
            <a:endParaRPr lang="en-US"/>
          </a:p>
        </p:txBody>
      </p:sp>
      <p:sp>
        <p:nvSpPr>
          <p:cNvPr id="7" name="Footer Placeholder 6">
            <a:extLst>
              <a:ext uri="{FF2B5EF4-FFF2-40B4-BE49-F238E27FC236}">
                <a16:creationId xmlns:a16="http://schemas.microsoft.com/office/drawing/2014/main" id="{CE1FCD65-F81B-B147-3DF9-4831934E5575}"/>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60261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E3E9-E524-8C4D-AAD8-30A444334409}"/>
              </a:ext>
            </a:extLst>
          </p:cNvPr>
          <p:cNvSpPr>
            <a:spLocks noGrp="1"/>
          </p:cNvSpPr>
          <p:nvPr>
            <p:ph type="title"/>
          </p:nvPr>
        </p:nvSpPr>
        <p:spPr>
          <a:xfrm>
            <a:off x="318345" y="303841"/>
            <a:ext cx="11873655" cy="1325563"/>
          </a:xfrm>
        </p:spPr>
        <p:txBody>
          <a:bodyPr>
            <a:noAutofit/>
          </a:bodyPr>
          <a:lstStyle/>
          <a:p>
            <a:r>
              <a:rPr lang="en-US" sz="6600" b="1" dirty="0"/>
              <a:t>Regularization = Implicit Pruning!</a:t>
            </a:r>
          </a:p>
        </p:txBody>
      </p:sp>
      <p:sp>
        <p:nvSpPr>
          <p:cNvPr id="9" name="TextBox 8">
            <a:extLst>
              <a:ext uri="{FF2B5EF4-FFF2-40B4-BE49-F238E27FC236}">
                <a16:creationId xmlns:a16="http://schemas.microsoft.com/office/drawing/2014/main" id="{358BBCF2-0790-DD4C-A9A7-DDCD06084DB9}"/>
              </a:ext>
            </a:extLst>
          </p:cNvPr>
          <p:cNvSpPr txBox="1"/>
          <p:nvPr/>
        </p:nvSpPr>
        <p:spPr>
          <a:xfrm>
            <a:off x="5560828" y="2977116"/>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6167015-E4E6-D242-9974-C56A41F81E94}"/>
                  </a:ext>
                </a:extLst>
              </p:cNvPr>
              <p:cNvSpPr txBox="1"/>
              <p:nvPr/>
            </p:nvSpPr>
            <p:spPr>
              <a:xfrm>
                <a:off x="184562" y="1636787"/>
                <a:ext cx="10273753" cy="14366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1">
                                  <a:lumMod val="75000"/>
                                </a:schemeClr>
                              </a:solidFill>
                              <a:latin typeface="Cambria Math" panose="02040503050406030204" pitchFamily="18" charset="0"/>
                            </a:rPr>
                          </m:ctrlPr>
                        </m:sSubPr>
                        <m:e>
                          <m:r>
                            <m:rPr>
                              <m:nor/>
                            </m:rPr>
                            <a:rPr lang="de-AT" sz="3200" b="0" i="0" smtClean="0">
                              <a:solidFill>
                                <a:schemeClr val="accent1">
                                  <a:lumMod val="75000"/>
                                </a:schemeClr>
                              </a:solidFill>
                              <a:latin typeface="Cambria Math" panose="02040503050406030204" pitchFamily="18" charset="0"/>
                            </a:rPr>
                            <m:t>min</m:t>
                          </m:r>
                        </m:e>
                        <m:sub>
                          <m:r>
                            <a:rPr lang="de-AT" sz="3200" b="0" i="1" smtClean="0">
                              <a:solidFill>
                                <a:schemeClr val="accent1">
                                  <a:lumMod val="75000"/>
                                </a:schemeClr>
                              </a:solidFill>
                              <a:latin typeface="Cambria Math" panose="02040503050406030204" pitchFamily="18" charset="0"/>
                            </a:rPr>
                            <m:t>h</m:t>
                          </m:r>
                          <m:r>
                            <a:rPr lang="de-AT" sz="3200" b="0" i="1" smtClean="0">
                              <a:solidFill>
                                <a:schemeClr val="accent1">
                                  <a:lumMod val="75000"/>
                                </a:schemeClr>
                              </a:solidFill>
                              <a:latin typeface="Cambria Math" panose="02040503050406030204" pitchFamily="18" charset="0"/>
                              <a:ea typeface="Cambria Math" panose="02040503050406030204" pitchFamily="18" charset="0"/>
                            </a:rPr>
                            <m:t>𝜖</m:t>
                          </m:r>
                          <m:r>
                            <a:rPr lang="de-AT" sz="3200" b="0" i="1" smtClean="0">
                              <a:solidFill>
                                <a:schemeClr val="accent1">
                                  <a:lumMod val="75000"/>
                                </a:schemeClr>
                              </a:solidFill>
                              <a:latin typeface="Cambria Math" panose="02040503050406030204" pitchFamily="18" charset="0"/>
                              <a:ea typeface="Cambria Math" panose="02040503050406030204" pitchFamily="18" charset="0"/>
                            </a:rPr>
                            <m:t>ℋ</m:t>
                          </m:r>
                        </m:sub>
                      </m:sSub>
                      <m:f>
                        <m:fPr>
                          <m:ctrlPr>
                            <a:rPr lang="en-US" sz="3200" i="1" smtClean="0">
                              <a:solidFill>
                                <a:schemeClr val="accent1">
                                  <a:lumMod val="75000"/>
                                </a:schemeClr>
                              </a:solidFill>
                              <a:latin typeface="Cambria Math" panose="02040503050406030204" pitchFamily="18" charset="0"/>
                            </a:rPr>
                          </m:ctrlPr>
                        </m:fPr>
                        <m:num>
                          <m:r>
                            <a:rPr lang="de-AT" sz="3200" b="0" i="1" smtClean="0">
                              <a:solidFill>
                                <a:schemeClr val="accent1">
                                  <a:lumMod val="75000"/>
                                </a:schemeClr>
                              </a:solidFill>
                              <a:latin typeface="Cambria Math" panose="02040503050406030204" pitchFamily="18" charset="0"/>
                            </a:rPr>
                            <m:t>1</m:t>
                          </m:r>
                        </m:num>
                        <m:den>
                          <m:r>
                            <a:rPr lang="de-AT" sz="3200" b="0" i="1" smtClean="0">
                              <a:solidFill>
                                <a:schemeClr val="accent1">
                                  <a:lumMod val="75000"/>
                                </a:schemeClr>
                              </a:solidFill>
                              <a:latin typeface="Cambria Math" panose="02040503050406030204" pitchFamily="18" charset="0"/>
                            </a:rPr>
                            <m:t>𝑚</m:t>
                          </m:r>
                        </m:den>
                      </m:f>
                      <m:nary>
                        <m:naryPr>
                          <m:chr m:val="∑"/>
                          <m:ctrlPr>
                            <a:rPr lang="en-US" sz="3200" i="1" smtClean="0">
                              <a:solidFill>
                                <a:schemeClr val="accent1">
                                  <a:lumMod val="75000"/>
                                </a:schemeClr>
                              </a:solidFill>
                              <a:latin typeface="Cambria Math" panose="02040503050406030204" pitchFamily="18" charset="0"/>
                            </a:rPr>
                          </m:ctrlPr>
                        </m:naryPr>
                        <m:sub>
                          <m:r>
                            <m:rPr>
                              <m:brk m:alnAt="23"/>
                            </m:rPr>
                            <a:rPr lang="de-AT" sz="3200" b="0" i="1" smtClean="0">
                              <a:solidFill>
                                <a:schemeClr val="accent1">
                                  <a:lumMod val="75000"/>
                                </a:schemeClr>
                              </a:solidFill>
                              <a:latin typeface="Cambria Math" panose="02040503050406030204" pitchFamily="18" charset="0"/>
                            </a:rPr>
                            <m:t>𝑖</m:t>
                          </m:r>
                          <m:r>
                            <a:rPr lang="de-AT" sz="3200" b="0" i="1" smtClean="0">
                              <a:solidFill>
                                <a:schemeClr val="accent1">
                                  <a:lumMod val="75000"/>
                                </a:schemeClr>
                              </a:solidFill>
                              <a:latin typeface="Cambria Math" panose="02040503050406030204" pitchFamily="18" charset="0"/>
                            </a:rPr>
                            <m:t>=1</m:t>
                          </m:r>
                        </m:sub>
                        <m:sup>
                          <m:r>
                            <a:rPr lang="de-AT" sz="3200" b="0" i="1" smtClean="0">
                              <a:solidFill>
                                <a:schemeClr val="accent1">
                                  <a:lumMod val="75000"/>
                                </a:schemeClr>
                              </a:solidFill>
                              <a:latin typeface="Cambria Math" panose="02040503050406030204" pitchFamily="18" charset="0"/>
                            </a:rPr>
                            <m:t>𝑚</m:t>
                          </m:r>
                        </m:sup>
                        <m:e>
                          <m:r>
                            <a:rPr lang="de-DE" sz="3200" b="0" i="1" smtClean="0">
                              <a:solidFill>
                                <a:schemeClr val="accent1">
                                  <a:lumMod val="75000"/>
                                </a:schemeClr>
                              </a:solidFill>
                              <a:latin typeface="Cambria Math" panose="02040503050406030204" pitchFamily="18" charset="0"/>
                            </a:rPr>
                            <m:t>𝐿</m:t>
                          </m:r>
                          <m:d>
                            <m:dPr>
                              <m:ctrlPr>
                                <a:rPr lang="en-US" sz="320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320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r>
                                <a:rPr lang="de-AT" sz="3200" b="0" i="1" smtClean="0">
                                  <a:solidFill>
                                    <a:schemeClr val="accent1">
                                      <a:lumMod val="75000"/>
                                    </a:schemeClr>
                                  </a:solidFill>
                                  <a:latin typeface="Cambria Math" panose="02040503050406030204" pitchFamily="18" charset="0"/>
                                  <a:ea typeface="Cambria Math" panose="02040503050406030204" pitchFamily="18" charset="0"/>
                                </a:rPr>
                                <m:t>h</m:t>
                              </m:r>
                            </m:e>
                          </m:d>
                        </m:e>
                      </m:nary>
                      <m:r>
                        <a:rPr lang="de-AT" sz="3200" b="0" i="0" smtClean="0">
                          <a:latin typeface="Cambria Math" panose="02040503050406030204" pitchFamily="18" charset="0"/>
                        </a:rPr>
                        <m:t>+</m:t>
                      </m:r>
                      <m:r>
                        <m:rPr>
                          <m:sty m:val="p"/>
                        </m:rPr>
                        <a:rPr lang="el-GR" sz="3200" b="0" i="1" smtClean="0">
                          <a:solidFill>
                            <a:schemeClr val="accent2">
                              <a:lumMod val="75000"/>
                            </a:schemeClr>
                          </a:solidFill>
                          <a:latin typeface="Cambria Math" panose="02040503050406030204" pitchFamily="18" charset="0"/>
                          <a:ea typeface="Cambria Math" panose="02040503050406030204" pitchFamily="18" charset="0"/>
                        </a:rPr>
                        <m:t>λ</m:t>
                      </m:r>
                      <m:r>
                        <a:rPr lang="el-GR" sz="3200" b="0" i="1" smtClean="0">
                          <a:solidFill>
                            <a:schemeClr val="accent2">
                              <a:lumMod val="75000"/>
                            </a:schemeClr>
                          </a:solidFill>
                          <a:latin typeface="Cambria Math" panose="02040503050406030204" pitchFamily="18" charset="0"/>
                          <a:ea typeface="Cambria Math" panose="02040503050406030204" pitchFamily="18" charset="0"/>
                        </a:rPr>
                        <m:t>ℛ</m:t>
                      </m:r>
                      <m:r>
                        <a:rPr lang="de-AT" sz="3200" b="0" i="1" smtClean="0">
                          <a:solidFill>
                            <a:schemeClr val="accent2">
                              <a:lumMod val="75000"/>
                            </a:schemeClr>
                          </a:solidFill>
                          <a:latin typeface="Cambria Math" panose="02040503050406030204" pitchFamily="18" charset="0"/>
                          <a:ea typeface="Cambria Math" panose="02040503050406030204" pitchFamily="18" charset="0"/>
                        </a:rPr>
                        <m:t>(</m:t>
                      </m:r>
                      <m:r>
                        <a:rPr lang="de-AT" sz="3200" b="0" i="1" smtClean="0">
                          <a:solidFill>
                            <a:schemeClr val="accent2">
                              <a:lumMod val="75000"/>
                            </a:schemeClr>
                          </a:solidFill>
                          <a:latin typeface="Cambria Math" panose="02040503050406030204" pitchFamily="18" charset="0"/>
                          <a:ea typeface="Cambria Math" panose="02040503050406030204" pitchFamily="18" charset="0"/>
                        </a:rPr>
                        <m:t>h</m:t>
                      </m:r>
                      <m:r>
                        <a:rPr lang="de-AT" sz="3200" b="0" i="1" smtClean="0">
                          <a:solidFill>
                            <a:schemeClr val="accent2">
                              <a:lumMod val="75000"/>
                            </a:schemeClr>
                          </a:solidFill>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14" name="TextBox 13">
                <a:extLst>
                  <a:ext uri="{FF2B5EF4-FFF2-40B4-BE49-F238E27FC236}">
                    <a16:creationId xmlns:a16="http://schemas.microsoft.com/office/drawing/2014/main" id="{E6167015-E4E6-D242-9974-C56A41F81E94}"/>
                  </a:ext>
                </a:extLst>
              </p:cNvPr>
              <p:cNvSpPr txBox="1">
                <a:spLocks noRot="1" noChangeAspect="1" noMove="1" noResize="1" noEditPoints="1" noAdjustHandles="1" noChangeArrowheads="1" noChangeShapeType="1" noTextEdit="1"/>
              </p:cNvSpPr>
              <p:nvPr/>
            </p:nvSpPr>
            <p:spPr>
              <a:xfrm>
                <a:off x="184562" y="1636787"/>
                <a:ext cx="10273753" cy="1436675"/>
              </a:xfrm>
              <a:prstGeom prst="rect">
                <a:avLst/>
              </a:prstGeom>
              <a:blipFill>
                <a:blip r:embed="rId3"/>
                <a:stretch>
                  <a:fillRect t="-110619" b="-16814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D7CFF61-DE99-984F-BE83-872CA09033C1}"/>
              </a:ext>
            </a:extLst>
          </p:cNvPr>
          <p:cNvSpPr txBox="1"/>
          <p:nvPr/>
        </p:nvSpPr>
        <p:spPr>
          <a:xfrm>
            <a:off x="4309853" y="3212002"/>
            <a:ext cx="3334567" cy="769441"/>
          </a:xfrm>
          <a:prstGeom prst="rect">
            <a:avLst/>
          </a:prstGeom>
          <a:noFill/>
        </p:spPr>
        <p:txBody>
          <a:bodyPr wrap="none" rtlCol="0">
            <a:spAutoFit/>
          </a:bodyPr>
          <a:lstStyle/>
          <a:p>
            <a:r>
              <a:rPr lang="en-US" sz="4400" dirty="0"/>
              <a:t>equivalent to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B44128-01D4-8A4E-B5B2-8CB490BCC626}"/>
                  </a:ext>
                </a:extLst>
              </p:cNvPr>
              <p:cNvSpPr txBox="1"/>
              <p:nvPr/>
            </p:nvSpPr>
            <p:spPr>
              <a:xfrm>
                <a:off x="0" y="4193954"/>
                <a:ext cx="10273753" cy="14366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1">
                                  <a:lumMod val="75000"/>
                                </a:schemeClr>
                              </a:solidFill>
                              <a:latin typeface="Cambria Math" panose="02040503050406030204" pitchFamily="18" charset="0"/>
                            </a:rPr>
                          </m:ctrlPr>
                        </m:sSubPr>
                        <m:e>
                          <m:r>
                            <m:rPr>
                              <m:nor/>
                            </m:rPr>
                            <a:rPr lang="de-AT" sz="3200" b="0" i="0" smtClean="0">
                              <a:solidFill>
                                <a:schemeClr val="accent1">
                                  <a:lumMod val="75000"/>
                                </a:schemeClr>
                              </a:solidFill>
                              <a:latin typeface="Cambria Math" panose="02040503050406030204" pitchFamily="18" charset="0"/>
                            </a:rPr>
                            <m:t>min</m:t>
                          </m:r>
                        </m:e>
                        <m:sub>
                          <m:r>
                            <a:rPr lang="de-AT" sz="3200" b="0" i="1" smtClean="0">
                              <a:solidFill>
                                <a:schemeClr val="accent1">
                                  <a:lumMod val="75000"/>
                                </a:schemeClr>
                              </a:solidFill>
                              <a:latin typeface="Cambria Math" panose="02040503050406030204" pitchFamily="18" charset="0"/>
                            </a:rPr>
                            <m:t>h</m:t>
                          </m:r>
                          <m:r>
                            <a:rPr lang="de-AT" sz="3200" b="0" i="1" smtClean="0">
                              <a:solidFill>
                                <a:schemeClr val="accent1">
                                  <a:lumMod val="75000"/>
                                </a:schemeClr>
                              </a:solidFill>
                              <a:latin typeface="Cambria Math" panose="02040503050406030204" pitchFamily="18" charset="0"/>
                              <a:ea typeface="Cambria Math" panose="02040503050406030204" pitchFamily="18" charset="0"/>
                            </a:rPr>
                            <m:t>𝜖</m:t>
                          </m:r>
                          <m:sSup>
                            <m:sSup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200" b="0" i="1" smtClean="0">
                                  <a:solidFill>
                                    <a:schemeClr val="accent1">
                                      <a:lumMod val="75000"/>
                                    </a:schemeClr>
                                  </a:solidFill>
                                  <a:latin typeface="Cambria Math" panose="02040503050406030204" pitchFamily="18" charset="0"/>
                                  <a:ea typeface="Cambria Math" panose="02040503050406030204" pitchFamily="18" charset="0"/>
                                </a:rPr>
                                <m:t>ℋ</m:t>
                              </m:r>
                            </m:e>
                            <m:sup>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r>
                                <a:rPr lang="de-AT" sz="3200" b="0" i="1" smtClean="0">
                                  <a:solidFill>
                                    <a:schemeClr val="accent1">
                                      <a:lumMod val="75000"/>
                                    </a:schemeClr>
                                  </a:solidFill>
                                  <a:latin typeface="Cambria Math" panose="02040503050406030204" pitchFamily="18" charset="0"/>
                                  <a:ea typeface="Cambria Math" panose="02040503050406030204" pitchFamily="18" charset="0"/>
                                </a:rPr>
                                <m:t>𝜆</m:t>
                              </m:r>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sup>
                          </m:sSup>
                        </m:sub>
                      </m:sSub>
                      <m:f>
                        <m:fPr>
                          <m:ctrlPr>
                            <a:rPr lang="en-US" sz="3200" i="1" smtClean="0">
                              <a:solidFill>
                                <a:schemeClr val="accent1">
                                  <a:lumMod val="75000"/>
                                </a:schemeClr>
                              </a:solidFill>
                              <a:latin typeface="Cambria Math" panose="02040503050406030204" pitchFamily="18" charset="0"/>
                            </a:rPr>
                          </m:ctrlPr>
                        </m:fPr>
                        <m:num>
                          <m:r>
                            <a:rPr lang="de-AT" sz="3200" b="0" i="1" smtClean="0">
                              <a:solidFill>
                                <a:schemeClr val="accent1">
                                  <a:lumMod val="75000"/>
                                </a:schemeClr>
                              </a:solidFill>
                              <a:latin typeface="Cambria Math" panose="02040503050406030204" pitchFamily="18" charset="0"/>
                            </a:rPr>
                            <m:t>1</m:t>
                          </m:r>
                        </m:num>
                        <m:den>
                          <m:r>
                            <a:rPr lang="de-AT" sz="3200" b="0" i="1" smtClean="0">
                              <a:solidFill>
                                <a:schemeClr val="accent1">
                                  <a:lumMod val="75000"/>
                                </a:schemeClr>
                              </a:solidFill>
                              <a:latin typeface="Cambria Math" panose="02040503050406030204" pitchFamily="18" charset="0"/>
                            </a:rPr>
                            <m:t>𝑚</m:t>
                          </m:r>
                        </m:den>
                      </m:f>
                      <m:nary>
                        <m:naryPr>
                          <m:chr m:val="∑"/>
                          <m:ctrlPr>
                            <a:rPr lang="en-US" sz="3200" i="1" smtClean="0">
                              <a:solidFill>
                                <a:schemeClr val="accent1">
                                  <a:lumMod val="75000"/>
                                </a:schemeClr>
                              </a:solidFill>
                              <a:latin typeface="Cambria Math" panose="02040503050406030204" pitchFamily="18" charset="0"/>
                            </a:rPr>
                          </m:ctrlPr>
                        </m:naryPr>
                        <m:sub>
                          <m:r>
                            <m:rPr>
                              <m:brk m:alnAt="23"/>
                            </m:rPr>
                            <a:rPr lang="de-AT" sz="3200" b="0" i="1" smtClean="0">
                              <a:solidFill>
                                <a:schemeClr val="accent1">
                                  <a:lumMod val="75000"/>
                                </a:schemeClr>
                              </a:solidFill>
                              <a:latin typeface="Cambria Math" panose="02040503050406030204" pitchFamily="18" charset="0"/>
                            </a:rPr>
                            <m:t>𝑖</m:t>
                          </m:r>
                          <m:r>
                            <a:rPr lang="de-AT" sz="3200" b="0" i="1" smtClean="0">
                              <a:solidFill>
                                <a:schemeClr val="accent1">
                                  <a:lumMod val="75000"/>
                                </a:schemeClr>
                              </a:solidFill>
                              <a:latin typeface="Cambria Math" panose="02040503050406030204" pitchFamily="18" charset="0"/>
                            </a:rPr>
                            <m:t>=1</m:t>
                          </m:r>
                        </m:sub>
                        <m:sup>
                          <m:r>
                            <a:rPr lang="de-AT" sz="3200" b="0" i="1" smtClean="0">
                              <a:solidFill>
                                <a:schemeClr val="accent1">
                                  <a:lumMod val="75000"/>
                                </a:schemeClr>
                              </a:solidFill>
                              <a:latin typeface="Cambria Math" panose="02040503050406030204" pitchFamily="18" charset="0"/>
                            </a:rPr>
                            <m:t>𝑚</m:t>
                          </m:r>
                        </m:sup>
                        <m:e>
                          <m:r>
                            <a:rPr lang="de-DE" sz="3200" b="0" i="1" smtClean="0">
                              <a:solidFill>
                                <a:schemeClr val="accent1">
                                  <a:lumMod val="75000"/>
                                </a:schemeClr>
                              </a:solidFill>
                              <a:latin typeface="Cambria Math" panose="02040503050406030204" pitchFamily="18" charset="0"/>
                            </a:rPr>
                            <m:t>𝐿</m:t>
                          </m:r>
                          <m:d>
                            <m:dPr>
                              <m:ctrlPr>
                                <a:rPr lang="en-US" sz="320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320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32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2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200" b="0" i="1" smtClean="0">
                                  <a:solidFill>
                                    <a:schemeClr val="accent1">
                                      <a:lumMod val="75000"/>
                                    </a:schemeClr>
                                  </a:solidFill>
                                  <a:latin typeface="Cambria Math" panose="02040503050406030204" pitchFamily="18" charset="0"/>
                                  <a:ea typeface="Cambria Math" panose="02040503050406030204" pitchFamily="18" charset="0"/>
                                </a:rPr>
                                <m:t>),</m:t>
                              </m:r>
                              <m:r>
                                <a:rPr lang="de-AT" sz="3200" b="0" i="1" smtClean="0">
                                  <a:solidFill>
                                    <a:schemeClr val="accent1">
                                      <a:lumMod val="75000"/>
                                    </a:schemeClr>
                                  </a:solidFill>
                                  <a:latin typeface="Cambria Math" panose="02040503050406030204" pitchFamily="18" charset="0"/>
                                  <a:ea typeface="Cambria Math" panose="02040503050406030204" pitchFamily="18" charset="0"/>
                                </a:rPr>
                                <m:t>h</m:t>
                              </m:r>
                            </m:e>
                          </m:d>
                        </m:e>
                      </m:nary>
                    </m:oMath>
                  </m:oMathPara>
                </a14:m>
                <a:endParaRPr lang="en-US" sz="3200" dirty="0"/>
              </a:p>
            </p:txBody>
          </p:sp>
        </mc:Choice>
        <mc:Fallback xmlns="">
          <p:sp>
            <p:nvSpPr>
              <p:cNvPr id="12" name="TextBox 11">
                <a:extLst>
                  <a:ext uri="{FF2B5EF4-FFF2-40B4-BE49-F238E27FC236}">
                    <a16:creationId xmlns:a16="http://schemas.microsoft.com/office/drawing/2014/main" id="{27B44128-01D4-8A4E-B5B2-8CB490BCC626}"/>
                  </a:ext>
                </a:extLst>
              </p:cNvPr>
              <p:cNvSpPr txBox="1">
                <a:spLocks noRot="1" noChangeAspect="1" noMove="1" noResize="1" noEditPoints="1" noAdjustHandles="1" noChangeArrowheads="1" noChangeShapeType="1" noTextEdit="1"/>
              </p:cNvSpPr>
              <p:nvPr/>
            </p:nvSpPr>
            <p:spPr>
              <a:xfrm>
                <a:off x="0" y="4193954"/>
                <a:ext cx="10273753" cy="1436675"/>
              </a:xfrm>
              <a:prstGeom prst="rect">
                <a:avLst/>
              </a:prstGeom>
              <a:blipFill>
                <a:blip r:embed="rId4"/>
                <a:stretch>
                  <a:fillRect t="-109649" b="-16666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37EDE8-3169-D544-BE8B-C6F6E45A0504}"/>
              </a:ext>
            </a:extLst>
          </p:cNvPr>
          <p:cNvSpPr>
            <a:spLocks noGrp="1"/>
          </p:cNvSpPr>
          <p:nvPr>
            <p:ph type="sldNum" sz="quarter" idx="12"/>
          </p:nvPr>
        </p:nvSpPr>
        <p:spPr/>
        <p:txBody>
          <a:bodyPr/>
          <a:lstStyle/>
          <a:p>
            <a:fld id="{5399C925-308B-6F4D-8762-6363D7B6E381}" type="slidenum">
              <a:rPr lang="en-US" smtClean="0"/>
              <a:t>33</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B6F8486-FD37-EF4A-A3FA-A3C0CB52ABAE}"/>
                  </a:ext>
                </a:extLst>
              </p:cNvPr>
              <p:cNvSpPr txBox="1"/>
              <p:nvPr/>
            </p:nvSpPr>
            <p:spPr>
              <a:xfrm>
                <a:off x="1802309" y="5803784"/>
                <a:ext cx="7169527" cy="801245"/>
              </a:xfrm>
              <a:prstGeom prst="rect">
                <a:avLst/>
              </a:prstGeom>
              <a:noFill/>
            </p:spPr>
            <p:txBody>
              <a:bodyPr wrap="none" rtlCol="0">
                <a:spAutoFit/>
              </a:bodyPr>
              <a:lstStyle/>
              <a:p>
                <a:r>
                  <a:rPr lang="en-US" sz="4400" dirty="0"/>
                  <a:t>with pruned model </a:t>
                </a:r>
                <a14:m>
                  <m:oMath xmlns:m="http://schemas.openxmlformats.org/officeDocument/2006/math">
                    <m:sSup>
                      <m:sSupPr>
                        <m:ctrlPr>
                          <a:rPr lang="de-AT"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ℋ</m:t>
                        </m:r>
                      </m:e>
                      <m:sup>
                        <m:r>
                          <a:rPr lang="de-AT" sz="4400" i="1">
                            <a:solidFill>
                              <a:schemeClr val="accent1">
                                <a:lumMod val="75000"/>
                              </a:schemeClr>
                            </a:solidFill>
                            <a:latin typeface="Cambria Math" panose="02040503050406030204" pitchFamily="18" charset="0"/>
                            <a:ea typeface="Cambria Math" panose="02040503050406030204" pitchFamily="18" charset="0"/>
                          </a:rPr>
                          <m:t>(</m:t>
                        </m:r>
                        <m:r>
                          <a:rPr lang="de-AT" sz="4400" i="1">
                            <a:solidFill>
                              <a:schemeClr val="accent1">
                                <a:lumMod val="75000"/>
                              </a:schemeClr>
                            </a:solidFill>
                            <a:latin typeface="Cambria Math" panose="02040503050406030204" pitchFamily="18" charset="0"/>
                            <a:ea typeface="Cambria Math" panose="02040503050406030204" pitchFamily="18" charset="0"/>
                          </a:rPr>
                          <m:t>𝜆</m:t>
                        </m:r>
                        <m:r>
                          <a:rPr lang="de-AT" sz="4400" i="1">
                            <a:solidFill>
                              <a:schemeClr val="accent1">
                                <a:lumMod val="75000"/>
                              </a:schemeClr>
                            </a:solidFill>
                            <a:latin typeface="Cambria Math" panose="02040503050406030204" pitchFamily="18" charset="0"/>
                            <a:ea typeface="Cambria Math" panose="02040503050406030204" pitchFamily="18" charset="0"/>
                          </a:rPr>
                          <m:t>)</m:t>
                        </m:r>
                      </m:sup>
                    </m:sSup>
                    <m:r>
                      <a:rPr lang="de-AT" sz="4400" i="1" smtClean="0">
                        <a:solidFill>
                          <a:schemeClr val="accent1">
                            <a:lumMod val="75000"/>
                          </a:schemeClr>
                        </a:solidFill>
                        <a:latin typeface="Cambria Math" panose="02040503050406030204" pitchFamily="18" charset="0"/>
                        <a:ea typeface="Cambria Math" panose="02040503050406030204" pitchFamily="18" charset="0"/>
                      </a:rPr>
                      <m:t>⊂</m:t>
                    </m:r>
                    <m:r>
                      <a:rPr lang="de-AT" sz="4400" i="1">
                        <a:solidFill>
                          <a:schemeClr val="accent1">
                            <a:lumMod val="75000"/>
                          </a:schemeClr>
                        </a:solidFill>
                        <a:latin typeface="Cambria Math" panose="02040503050406030204" pitchFamily="18" charset="0"/>
                        <a:ea typeface="Cambria Math" panose="02040503050406030204" pitchFamily="18" charset="0"/>
                      </a:rPr>
                      <m:t>ℋ</m:t>
                    </m:r>
                  </m:oMath>
                </a14:m>
                <a:endParaRPr lang="en-US" sz="4400" dirty="0"/>
              </a:p>
            </p:txBody>
          </p:sp>
        </mc:Choice>
        <mc:Fallback xmlns="">
          <p:sp>
            <p:nvSpPr>
              <p:cNvPr id="10" name="TextBox 9">
                <a:extLst>
                  <a:ext uri="{FF2B5EF4-FFF2-40B4-BE49-F238E27FC236}">
                    <a16:creationId xmlns:a16="http://schemas.microsoft.com/office/drawing/2014/main" id="{DB6F8486-FD37-EF4A-A3FA-A3C0CB52ABAE}"/>
                  </a:ext>
                </a:extLst>
              </p:cNvPr>
              <p:cNvSpPr txBox="1">
                <a:spLocks noRot="1" noChangeAspect="1" noMove="1" noResize="1" noEditPoints="1" noAdjustHandles="1" noChangeArrowheads="1" noChangeShapeType="1" noTextEdit="1"/>
              </p:cNvSpPr>
              <p:nvPr/>
            </p:nvSpPr>
            <p:spPr>
              <a:xfrm>
                <a:off x="1802309" y="5803784"/>
                <a:ext cx="7169527" cy="801245"/>
              </a:xfrm>
              <a:prstGeom prst="rect">
                <a:avLst/>
              </a:prstGeom>
              <a:blipFill>
                <a:blip r:embed="rId5"/>
                <a:stretch>
                  <a:fillRect l="-3540" t="-9231" r="-177" b="-35385"/>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39D6D32D-3206-554D-A10E-493B08919C3A}"/>
              </a:ext>
            </a:extLst>
          </p:cNvPr>
          <p:cNvSpPr>
            <a:spLocks noGrp="1"/>
          </p:cNvSpPr>
          <p:nvPr>
            <p:ph type="dt" sz="half" idx="10"/>
          </p:nvPr>
        </p:nvSpPr>
        <p:spPr/>
        <p:txBody>
          <a:bodyPr/>
          <a:lstStyle/>
          <a:p>
            <a:fld id="{96C13993-990A-AC49-BBA4-52A58BB07224}" type="datetime1">
              <a:rPr lang="en-US" smtClean="0"/>
              <a:t>6/28/23</a:t>
            </a:fld>
            <a:endParaRPr lang="en-US"/>
          </a:p>
        </p:txBody>
      </p:sp>
      <p:sp>
        <p:nvSpPr>
          <p:cNvPr id="7" name="Footer Placeholder 6">
            <a:extLst>
              <a:ext uri="{FF2B5EF4-FFF2-40B4-BE49-F238E27FC236}">
                <a16:creationId xmlns:a16="http://schemas.microsoft.com/office/drawing/2014/main" id="{FBB91114-CFE9-5BDF-5E78-72B12B8019D9}"/>
              </a:ext>
            </a:extLst>
          </p:cNvPr>
          <p:cNvSpPr>
            <a:spLocks noGrp="1"/>
          </p:cNvSpPr>
          <p:nvPr>
            <p:ph type="ftr" sz="quarter" idx="11"/>
          </p:nvPr>
        </p:nvSpPr>
        <p:spPr/>
        <p:txBody>
          <a:bodyPr/>
          <a:lstStyle/>
          <a:p>
            <a:r>
              <a:rPr lang="en-US"/>
              <a:t>A. Jung - Regularization</a:t>
            </a:r>
            <a:endParaRPr lang="en-US" dirty="0"/>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3E927D28-4A0B-972D-52BF-A969EEAECE7A}"/>
                  </a:ext>
                </a:extLst>
              </p14:cNvPr>
              <p14:cNvContentPartPr/>
              <p14:nvPr/>
            </p14:nvContentPartPr>
            <p14:xfrm>
              <a:off x="3035520" y="1904400"/>
              <a:ext cx="5803200" cy="3466440"/>
            </p14:xfrm>
          </p:contentPart>
        </mc:Choice>
        <mc:Fallback xmlns="">
          <p:pic>
            <p:nvPicPr>
              <p:cNvPr id="5" name="Ink 4">
                <a:extLst>
                  <a:ext uri="{FF2B5EF4-FFF2-40B4-BE49-F238E27FC236}">
                    <a16:creationId xmlns:a16="http://schemas.microsoft.com/office/drawing/2014/main" id="{3E927D28-4A0B-972D-52BF-A969EEAECE7A}"/>
                  </a:ext>
                </a:extLst>
              </p:cNvPr>
              <p:cNvPicPr/>
              <p:nvPr/>
            </p:nvPicPr>
            <p:blipFill>
              <a:blip r:embed="rId7"/>
              <a:stretch>
                <a:fillRect/>
              </a:stretch>
            </p:blipFill>
            <p:spPr>
              <a:xfrm>
                <a:off x="3026160" y="1895040"/>
                <a:ext cx="5821920" cy="3485160"/>
              </a:xfrm>
              <a:prstGeom prst="rect">
                <a:avLst/>
              </a:prstGeom>
            </p:spPr>
          </p:pic>
        </mc:Fallback>
      </mc:AlternateContent>
    </p:spTree>
    <p:extLst>
      <p:ext uri="{BB962C8B-B14F-4D97-AF65-F5344CB8AC3E}">
        <p14:creationId xmlns:p14="http://schemas.microsoft.com/office/powerpoint/2010/main" val="4072644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E3E9-E524-8C4D-AAD8-30A444334409}"/>
              </a:ext>
            </a:extLst>
          </p:cNvPr>
          <p:cNvSpPr>
            <a:spLocks noGrp="1"/>
          </p:cNvSpPr>
          <p:nvPr>
            <p:ph type="title"/>
          </p:nvPr>
        </p:nvSpPr>
        <p:spPr>
          <a:xfrm>
            <a:off x="318345" y="303841"/>
            <a:ext cx="11095061" cy="1325563"/>
          </a:xfrm>
        </p:spPr>
        <p:txBody>
          <a:bodyPr>
            <a:normAutofit fontScale="90000"/>
          </a:bodyPr>
          <a:lstStyle/>
          <a:p>
            <a:r>
              <a:rPr lang="en-US" sz="6000" dirty="0"/>
              <a:t>Regularization = “Soft” Model Selection</a:t>
            </a:r>
          </a:p>
        </p:txBody>
      </p:sp>
      <p:sp>
        <p:nvSpPr>
          <p:cNvPr id="9" name="TextBox 8">
            <a:extLst>
              <a:ext uri="{FF2B5EF4-FFF2-40B4-BE49-F238E27FC236}">
                <a16:creationId xmlns:a16="http://schemas.microsoft.com/office/drawing/2014/main" id="{358BBCF2-0790-DD4C-A9A7-DDCD06084DB9}"/>
              </a:ext>
            </a:extLst>
          </p:cNvPr>
          <p:cNvSpPr txBox="1"/>
          <p:nvPr/>
        </p:nvSpPr>
        <p:spPr>
          <a:xfrm>
            <a:off x="5560828" y="2977116"/>
            <a:ext cx="65" cy="276999"/>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F3E22659-7ECD-1C44-B1E2-0FBF4EA15CDB}"/>
              </a:ext>
            </a:extLst>
          </p:cNvPr>
          <p:cNvCxnSpPr/>
          <p:nvPr/>
        </p:nvCxnSpPr>
        <p:spPr>
          <a:xfrm>
            <a:off x="1564820" y="1798005"/>
            <a:ext cx="9062357" cy="1959429"/>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A701D2-370D-0D4F-89AF-D83A70C5EF1A}"/>
              </a:ext>
            </a:extLst>
          </p:cNvPr>
          <p:cNvCxnSpPr>
            <a:cxnSpLocks/>
          </p:cNvCxnSpPr>
          <p:nvPr/>
        </p:nvCxnSpPr>
        <p:spPr>
          <a:xfrm flipV="1">
            <a:off x="1564821" y="4402431"/>
            <a:ext cx="9062357" cy="215172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Diamond 10">
                <a:extLst>
                  <a:ext uri="{FF2B5EF4-FFF2-40B4-BE49-F238E27FC236}">
                    <a16:creationId xmlns:a16="http://schemas.microsoft.com/office/drawing/2014/main" id="{DA3C211D-FF13-8B4D-BC16-B0F9379AF7B7}"/>
                  </a:ext>
                </a:extLst>
              </p:cNvPr>
              <p:cNvSpPr/>
              <p:nvPr/>
            </p:nvSpPr>
            <p:spPr>
              <a:xfrm>
                <a:off x="2286002" y="2297488"/>
                <a:ext cx="2726266" cy="3747712"/>
              </a:xfrm>
              <a:prstGeom prst="diamond">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de-AT" sz="3600" i="1" smtClean="0">
                              <a:solidFill>
                                <a:schemeClr val="tx1"/>
                              </a:solidFill>
                              <a:latin typeface="Cambria Math" panose="02040503050406030204" pitchFamily="18" charset="0"/>
                              <a:ea typeface="Cambria Math" panose="02040503050406030204" pitchFamily="18" charset="0"/>
                            </a:rPr>
                          </m:ctrlPr>
                        </m:sSupPr>
                        <m:e>
                          <m:r>
                            <a:rPr lang="de-AT" sz="3600" i="1">
                              <a:solidFill>
                                <a:schemeClr val="tx1"/>
                              </a:solidFill>
                              <a:latin typeface="Cambria Math" panose="02040503050406030204" pitchFamily="18" charset="0"/>
                              <a:ea typeface="Cambria Math" panose="02040503050406030204" pitchFamily="18" charset="0"/>
                            </a:rPr>
                            <m:t>ℋ</m:t>
                          </m:r>
                        </m:e>
                        <m:sup>
                          <m:r>
                            <a:rPr lang="de-AT" sz="3600" i="1">
                              <a:solidFill>
                                <a:schemeClr val="tx1"/>
                              </a:solidFill>
                              <a:latin typeface="Cambria Math" panose="02040503050406030204" pitchFamily="18" charset="0"/>
                              <a:ea typeface="Cambria Math" panose="02040503050406030204" pitchFamily="18" charset="0"/>
                            </a:rPr>
                            <m:t>(</m:t>
                          </m:r>
                          <m:sSub>
                            <m:sSubPr>
                              <m:ctrlPr>
                                <a:rPr lang="de-AT" sz="3600" i="1" smtClean="0">
                                  <a:solidFill>
                                    <a:schemeClr val="tx1"/>
                                  </a:solidFill>
                                  <a:latin typeface="Cambria Math" panose="02040503050406030204" pitchFamily="18" charset="0"/>
                                  <a:ea typeface="Cambria Math" panose="02040503050406030204" pitchFamily="18" charset="0"/>
                                </a:rPr>
                              </m:ctrlPr>
                            </m:sSubPr>
                            <m:e>
                              <m:r>
                                <a:rPr lang="de-AT" sz="3600" i="1" smtClean="0">
                                  <a:solidFill>
                                    <a:schemeClr val="tx1"/>
                                  </a:solidFill>
                                  <a:latin typeface="Cambria Math" panose="02040503050406030204" pitchFamily="18" charset="0"/>
                                  <a:ea typeface="Cambria Math" panose="02040503050406030204" pitchFamily="18" charset="0"/>
                                </a:rPr>
                                <m:t>𝜆</m:t>
                              </m:r>
                            </m:e>
                            <m:sub>
                              <m:r>
                                <a:rPr lang="de-AT" sz="3600" b="0" i="1" smtClean="0">
                                  <a:solidFill>
                                    <a:schemeClr val="tx1"/>
                                  </a:solidFill>
                                  <a:latin typeface="Cambria Math" panose="02040503050406030204" pitchFamily="18" charset="0"/>
                                  <a:ea typeface="Cambria Math" panose="02040503050406030204" pitchFamily="18" charset="0"/>
                                </a:rPr>
                                <m:t>1</m:t>
                              </m:r>
                            </m:sub>
                          </m:sSub>
                          <m:r>
                            <a:rPr lang="de-AT" sz="3600" i="1">
                              <a:solidFill>
                                <a:schemeClr val="tx1"/>
                              </a:solidFill>
                              <a:latin typeface="Cambria Math" panose="02040503050406030204" pitchFamily="18" charset="0"/>
                              <a:ea typeface="Cambria Math" panose="02040503050406030204" pitchFamily="18" charset="0"/>
                            </a:rPr>
                            <m:t>)</m:t>
                          </m:r>
                        </m:sup>
                      </m:sSup>
                    </m:oMath>
                  </m:oMathPara>
                </a14:m>
                <a:endParaRPr lang="en-US" sz="3600" dirty="0"/>
              </a:p>
            </p:txBody>
          </p:sp>
        </mc:Choice>
        <mc:Fallback xmlns="">
          <p:sp>
            <p:nvSpPr>
              <p:cNvPr id="11" name="Diamond 10">
                <a:extLst>
                  <a:ext uri="{FF2B5EF4-FFF2-40B4-BE49-F238E27FC236}">
                    <a16:creationId xmlns:a16="http://schemas.microsoft.com/office/drawing/2014/main" id="{DA3C211D-FF13-8B4D-BC16-B0F9379AF7B7}"/>
                  </a:ext>
                </a:extLst>
              </p:cNvPr>
              <p:cNvSpPr>
                <a:spLocks noRot="1" noChangeAspect="1" noMove="1" noResize="1" noEditPoints="1" noAdjustHandles="1" noChangeArrowheads="1" noChangeShapeType="1" noTextEdit="1"/>
              </p:cNvSpPr>
              <p:nvPr/>
            </p:nvSpPr>
            <p:spPr>
              <a:xfrm>
                <a:off x="2286002" y="2297488"/>
                <a:ext cx="2726266" cy="3747712"/>
              </a:xfrm>
              <a:prstGeom prst="diamond">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Diamond 14">
                <a:extLst>
                  <a:ext uri="{FF2B5EF4-FFF2-40B4-BE49-F238E27FC236}">
                    <a16:creationId xmlns:a16="http://schemas.microsoft.com/office/drawing/2014/main" id="{57F7704A-64ED-7141-94AA-A9BDB840935E}"/>
                  </a:ext>
                </a:extLst>
              </p:cNvPr>
              <p:cNvSpPr/>
              <p:nvPr/>
            </p:nvSpPr>
            <p:spPr>
              <a:xfrm>
                <a:off x="5560828" y="2810932"/>
                <a:ext cx="1726489" cy="2606733"/>
              </a:xfrm>
              <a:prstGeom prst="diamond">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de-AT" sz="3600" i="1" smtClean="0">
                              <a:solidFill>
                                <a:schemeClr val="tx1"/>
                              </a:solidFill>
                              <a:latin typeface="Cambria Math" panose="02040503050406030204" pitchFamily="18" charset="0"/>
                              <a:ea typeface="Cambria Math" panose="02040503050406030204" pitchFamily="18" charset="0"/>
                            </a:rPr>
                          </m:ctrlPr>
                        </m:sSupPr>
                        <m:e>
                          <m:r>
                            <a:rPr lang="de-AT" sz="3600" i="1">
                              <a:solidFill>
                                <a:schemeClr val="tx1"/>
                              </a:solidFill>
                              <a:latin typeface="Cambria Math" panose="02040503050406030204" pitchFamily="18" charset="0"/>
                              <a:ea typeface="Cambria Math" panose="02040503050406030204" pitchFamily="18" charset="0"/>
                            </a:rPr>
                            <m:t>ℋ</m:t>
                          </m:r>
                        </m:e>
                        <m:sup>
                          <m:r>
                            <a:rPr lang="de-AT" sz="3600" i="1">
                              <a:solidFill>
                                <a:schemeClr val="tx1"/>
                              </a:solidFill>
                              <a:latin typeface="Cambria Math" panose="02040503050406030204" pitchFamily="18" charset="0"/>
                              <a:ea typeface="Cambria Math" panose="02040503050406030204" pitchFamily="18" charset="0"/>
                            </a:rPr>
                            <m:t>(</m:t>
                          </m:r>
                          <m:sSub>
                            <m:sSubPr>
                              <m:ctrlPr>
                                <a:rPr lang="de-AT" sz="3600" i="1">
                                  <a:solidFill>
                                    <a:schemeClr val="tx1"/>
                                  </a:solidFill>
                                  <a:latin typeface="Cambria Math" panose="02040503050406030204" pitchFamily="18" charset="0"/>
                                  <a:ea typeface="Cambria Math" panose="02040503050406030204" pitchFamily="18" charset="0"/>
                                </a:rPr>
                              </m:ctrlPr>
                            </m:sSubPr>
                            <m:e>
                              <m:r>
                                <a:rPr lang="de-AT" sz="3600" i="1">
                                  <a:solidFill>
                                    <a:schemeClr val="tx1"/>
                                  </a:solidFill>
                                  <a:latin typeface="Cambria Math" panose="02040503050406030204" pitchFamily="18" charset="0"/>
                                  <a:ea typeface="Cambria Math" panose="02040503050406030204" pitchFamily="18" charset="0"/>
                                </a:rPr>
                                <m:t>𝜆</m:t>
                              </m:r>
                            </m:e>
                            <m:sub>
                              <m:r>
                                <a:rPr lang="de-AT" sz="3600" b="0" i="1" smtClean="0">
                                  <a:solidFill>
                                    <a:schemeClr val="tx1"/>
                                  </a:solidFill>
                                  <a:latin typeface="Cambria Math" panose="02040503050406030204" pitchFamily="18" charset="0"/>
                                  <a:ea typeface="Cambria Math" panose="02040503050406030204" pitchFamily="18" charset="0"/>
                                </a:rPr>
                                <m:t>2</m:t>
                              </m:r>
                            </m:sub>
                          </m:sSub>
                          <m:r>
                            <a:rPr lang="de-AT" sz="3600" i="1">
                              <a:solidFill>
                                <a:schemeClr val="tx1"/>
                              </a:solidFill>
                              <a:latin typeface="Cambria Math" panose="02040503050406030204" pitchFamily="18" charset="0"/>
                              <a:ea typeface="Cambria Math" panose="02040503050406030204" pitchFamily="18" charset="0"/>
                            </a:rPr>
                            <m:t>)</m:t>
                          </m:r>
                        </m:sup>
                      </m:sSup>
                    </m:oMath>
                  </m:oMathPara>
                </a14:m>
                <a:endParaRPr lang="en-US" sz="3600" dirty="0"/>
              </a:p>
            </p:txBody>
          </p:sp>
        </mc:Choice>
        <mc:Fallback xmlns="">
          <p:sp>
            <p:nvSpPr>
              <p:cNvPr id="15" name="Diamond 14">
                <a:extLst>
                  <a:ext uri="{FF2B5EF4-FFF2-40B4-BE49-F238E27FC236}">
                    <a16:creationId xmlns:a16="http://schemas.microsoft.com/office/drawing/2014/main" id="{57F7704A-64ED-7141-94AA-A9BDB840935E}"/>
                  </a:ext>
                </a:extLst>
              </p:cNvPr>
              <p:cNvSpPr>
                <a:spLocks noRot="1" noChangeAspect="1" noMove="1" noResize="1" noEditPoints="1" noAdjustHandles="1" noChangeArrowheads="1" noChangeShapeType="1" noTextEdit="1"/>
              </p:cNvSpPr>
              <p:nvPr/>
            </p:nvSpPr>
            <p:spPr>
              <a:xfrm>
                <a:off x="5560828" y="2810932"/>
                <a:ext cx="1726489" cy="2606733"/>
              </a:xfrm>
              <a:prstGeom prst="diamond">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Diamond 16">
                <a:extLst>
                  <a:ext uri="{FF2B5EF4-FFF2-40B4-BE49-F238E27FC236}">
                    <a16:creationId xmlns:a16="http://schemas.microsoft.com/office/drawing/2014/main" id="{0B4352EB-9659-8F4C-A417-BE853D1D1E26}"/>
                  </a:ext>
                </a:extLst>
              </p:cNvPr>
              <p:cNvSpPr/>
              <p:nvPr/>
            </p:nvSpPr>
            <p:spPr>
              <a:xfrm>
                <a:off x="7643628" y="3265937"/>
                <a:ext cx="1726489" cy="1661663"/>
              </a:xfrm>
              <a:prstGeom prst="diamond">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de-AT" sz="3600" i="1" smtClean="0">
                              <a:solidFill>
                                <a:schemeClr val="tx1"/>
                              </a:solidFill>
                              <a:latin typeface="Cambria Math" panose="02040503050406030204" pitchFamily="18" charset="0"/>
                              <a:ea typeface="Cambria Math" panose="02040503050406030204" pitchFamily="18" charset="0"/>
                            </a:rPr>
                          </m:ctrlPr>
                        </m:sSupPr>
                        <m:e>
                          <m:r>
                            <a:rPr lang="de-AT" sz="3600" i="1">
                              <a:solidFill>
                                <a:schemeClr val="tx1"/>
                              </a:solidFill>
                              <a:latin typeface="Cambria Math" panose="02040503050406030204" pitchFamily="18" charset="0"/>
                              <a:ea typeface="Cambria Math" panose="02040503050406030204" pitchFamily="18" charset="0"/>
                            </a:rPr>
                            <m:t>ℋ</m:t>
                          </m:r>
                        </m:e>
                        <m:sup>
                          <m:r>
                            <a:rPr lang="de-AT" sz="3600" i="1">
                              <a:solidFill>
                                <a:schemeClr val="tx1"/>
                              </a:solidFill>
                              <a:latin typeface="Cambria Math" panose="02040503050406030204" pitchFamily="18" charset="0"/>
                              <a:ea typeface="Cambria Math" panose="02040503050406030204" pitchFamily="18" charset="0"/>
                            </a:rPr>
                            <m:t>(</m:t>
                          </m:r>
                          <m:sSub>
                            <m:sSubPr>
                              <m:ctrlPr>
                                <a:rPr lang="de-AT" sz="3600" i="1">
                                  <a:solidFill>
                                    <a:schemeClr val="tx1"/>
                                  </a:solidFill>
                                  <a:latin typeface="Cambria Math" panose="02040503050406030204" pitchFamily="18" charset="0"/>
                                  <a:ea typeface="Cambria Math" panose="02040503050406030204" pitchFamily="18" charset="0"/>
                                </a:rPr>
                              </m:ctrlPr>
                            </m:sSubPr>
                            <m:e>
                              <m:r>
                                <a:rPr lang="de-AT" sz="3600" i="1">
                                  <a:solidFill>
                                    <a:schemeClr val="tx1"/>
                                  </a:solidFill>
                                  <a:latin typeface="Cambria Math" panose="02040503050406030204" pitchFamily="18" charset="0"/>
                                  <a:ea typeface="Cambria Math" panose="02040503050406030204" pitchFamily="18" charset="0"/>
                                </a:rPr>
                                <m:t>𝜆</m:t>
                              </m:r>
                            </m:e>
                            <m:sub>
                              <m:r>
                                <a:rPr lang="de-AT" sz="3600" b="0" i="1" smtClean="0">
                                  <a:solidFill>
                                    <a:schemeClr val="tx1"/>
                                  </a:solidFill>
                                  <a:latin typeface="Cambria Math" panose="02040503050406030204" pitchFamily="18" charset="0"/>
                                  <a:ea typeface="Cambria Math" panose="02040503050406030204" pitchFamily="18" charset="0"/>
                                </a:rPr>
                                <m:t>3</m:t>
                              </m:r>
                            </m:sub>
                          </m:sSub>
                          <m:r>
                            <a:rPr lang="de-AT" sz="3600" i="1">
                              <a:solidFill>
                                <a:schemeClr val="tx1"/>
                              </a:solidFill>
                              <a:latin typeface="Cambria Math" panose="02040503050406030204" pitchFamily="18" charset="0"/>
                              <a:ea typeface="Cambria Math" panose="02040503050406030204" pitchFamily="18" charset="0"/>
                            </a:rPr>
                            <m:t>)</m:t>
                          </m:r>
                        </m:sup>
                      </m:sSup>
                    </m:oMath>
                  </m:oMathPara>
                </a14:m>
                <a:endParaRPr lang="en-US" sz="3600" dirty="0"/>
              </a:p>
            </p:txBody>
          </p:sp>
        </mc:Choice>
        <mc:Fallback xmlns="">
          <p:sp>
            <p:nvSpPr>
              <p:cNvPr id="17" name="Diamond 16">
                <a:extLst>
                  <a:ext uri="{FF2B5EF4-FFF2-40B4-BE49-F238E27FC236}">
                    <a16:creationId xmlns:a16="http://schemas.microsoft.com/office/drawing/2014/main" id="{0B4352EB-9659-8F4C-A417-BE853D1D1E26}"/>
                  </a:ext>
                </a:extLst>
              </p:cNvPr>
              <p:cNvSpPr>
                <a:spLocks noRot="1" noChangeAspect="1" noMove="1" noResize="1" noEditPoints="1" noAdjustHandles="1" noChangeArrowheads="1" noChangeShapeType="1" noTextEdit="1"/>
              </p:cNvSpPr>
              <p:nvPr/>
            </p:nvSpPr>
            <p:spPr>
              <a:xfrm>
                <a:off x="7643628" y="3265937"/>
                <a:ext cx="1726489" cy="1661663"/>
              </a:xfrm>
              <a:prstGeom prst="diamond">
                <a:avLst/>
              </a:prstGeom>
              <a:blipFill>
                <a:blip r:embed="rId5"/>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B3B378E-B09B-CB48-B00E-018DA3A03CD5}"/>
              </a:ext>
            </a:extLst>
          </p:cNvPr>
          <p:cNvCxnSpPr/>
          <p:nvPr/>
        </p:nvCxnSpPr>
        <p:spPr>
          <a:xfrm>
            <a:off x="8229601" y="6062133"/>
            <a:ext cx="29467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888E5FA-A524-1540-B95D-6E352E21FBA0}"/>
                  </a:ext>
                </a:extLst>
              </p:cNvPr>
              <p:cNvSpPr/>
              <p:nvPr/>
            </p:nvSpPr>
            <p:spPr>
              <a:xfrm>
                <a:off x="10627177" y="5338650"/>
                <a:ext cx="53559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sz="3600" i="1">
                          <a:latin typeface="Cambria Math" panose="02040503050406030204" pitchFamily="18" charset="0"/>
                          <a:ea typeface="Cambria Math" panose="02040503050406030204" pitchFamily="18" charset="0"/>
                        </a:rPr>
                        <m:t>𝜆</m:t>
                      </m:r>
                    </m:oMath>
                  </m:oMathPara>
                </a14:m>
                <a:endParaRPr lang="en-US" sz="3600" dirty="0"/>
              </a:p>
            </p:txBody>
          </p:sp>
        </mc:Choice>
        <mc:Fallback xmlns="">
          <p:sp>
            <p:nvSpPr>
              <p:cNvPr id="19" name="Rectangle 18">
                <a:extLst>
                  <a:ext uri="{FF2B5EF4-FFF2-40B4-BE49-F238E27FC236}">
                    <a16:creationId xmlns:a16="http://schemas.microsoft.com/office/drawing/2014/main" id="{1888E5FA-A524-1540-B95D-6E352E21FBA0}"/>
                  </a:ext>
                </a:extLst>
              </p:cNvPr>
              <p:cNvSpPr>
                <a:spLocks noRot="1" noChangeAspect="1" noMove="1" noResize="1" noEditPoints="1" noAdjustHandles="1" noChangeArrowheads="1" noChangeShapeType="1" noTextEdit="1"/>
              </p:cNvSpPr>
              <p:nvPr/>
            </p:nvSpPr>
            <p:spPr>
              <a:xfrm>
                <a:off x="10627177" y="5338650"/>
                <a:ext cx="535596" cy="646331"/>
              </a:xfrm>
              <a:prstGeom prst="rect">
                <a:avLst/>
              </a:prstGeom>
              <a:blipFill>
                <a:blip r:embed="rId6"/>
                <a:stretch>
                  <a:fillRect l="-2326" r="-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D1E3CED-D2EB-3A4A-B476-E6A62162B4FC}"/>
                  </a:ext>
                </a:extLst>
              </p:cNvPr>
              <p:cNvSpPr/>
              <p:nvPr/>
            </p:nvSpPr>
            <p:spPr>
              <a:xfrm>
                <a:off x="3649135" y="1440335"/>
                <a:ext cx="541879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AT" sz="3600" i="1" smtClean="0">
                              <a:latin typeface="Cambria Math" panose="02040503050406030204" pitchFamily="18" charset="0"/>
                              <a:ea typeface="Cambria Math" panose="02040503050406030204" pitchFamily="18" charset="0"/>
                            </a:rPr>
                          </m:ctrlPr>
                        </m:sSubPr>
                        <m:e>
                          <m:r>
                            <a:rPr lang="de-AT" sz="3600" i="1">
                              <a:latin typeface="Cambria Math" panose="02040503050406030204" pitchFamily="18" charset="0"/>
                              <a:ea typeface="Cambria Math" panose="02040503050406030204" pitchFamily="18" charset="0"/>
                            </a:rPr>
                            <m:t>𝜆</m:t>
                          </m:r>
                        </m:e>
                        <m:sub>
                          <m:r>
                            <a:rPr lang="de-AT" sz="3600" i="1">
                              <a:latin typeface="Cambria Math" panose="02040503050406030204" pitchFamily="18" charset="0"/>
                              <a:ea typeface="Cambria Math" panose="02040503050406030204" pitchFamily="18" charset="0"/>
                            </a:rPr>
                            <m:t>1</m:t>
                          </m:r>
                        </m:sub>
                      </m:sSub>
                      <m:r>
                        <a:rPr lang="de-AT" sz="3600" b="0" i="1" smtClean="0">
                          <a:latin typeface="Cambria Math" panose="02040503050406030204" pitchFamily="18" charset="0"/>
                          <a:ea typeface="Cambria Math" panose="02040503050406030204" pitchFamily="18" charset="0"/>
                        </a:rPr>
                        <m:t>      </m:t>
                      </m:r>
                      <m:r>
                        <a:rPr lang="de-AT" sz="3600" b="0" i="0" smtClean="0">
                          <a:latin typeface="Cambria Math" panose="02040503050406030204" pitchFamily="18" charset="0"/>
                          <a:ea typeface="Cambria Math" panose="02040503050406030204" pitchFamily="18" charset="0"/>
                        </a:rPr>
                        <m:t>&lt;</m:t>
                      </m:r>
                      <m:r>
                        <a:rPr lang="de-AT" sz="3600" b="0" i="1" smtClean="0">
                          <a:latin typeface="Cambria Math" panose="02040503050406030204" pitchFamily="18" charset="0"/>
                          <a:ea typeface="Cambria Math" panose="02040503050406030204" pitchFamily="18" charset="0"/>
                        </a:rPr>
                        <m:t>      </m:t>
                      </m:r>
                      <m:sSub>
                        <m:sSubPr>
                          <m:ctrlPr>
                            <a:rPr lang="de-AT" sz="3600" i="1">
                              <a:latin typeface="Cambria Math" panose="02040503050406030204" pitchFamily="18" charset="0"/>
                              <a:ea typeface="Cambria Math" panose="02040503050406030204" pitchFamily="18" charset="0"/>
                            </a:rPr>
                          </m:ctrlPr>
                        </m:sSubPr>
                        <m:e>
                          <m:r>
                            <a:rPr lang="de-AT" sz="3600" i="1">
                              <a:latin typeface="Cambria Math" panose="02040503050406030204" pitchFamily="18" charset="0"/>
                              <a:ea typeface="Cambria Math" panose="02040503050406030204" pitchFamily="18" charset="0"/>
                            </a:rPr>
                            <m:t>𝜆</m:t>
                          </m:r>
                        </m:e>
                        <m:sub>
                          <m:r>
                            <a:rPr lang="de-AT" sz="3600" b="0" i="1" smtClean="0">
                              <a:latin typeface="Cambria Math" panose="02040503050406030204" pitchFamily="18" charset="0"/>
                              <a:ea typeface="Cambria Math" panose="02040503050406030204" pitchFamily="18" charset="0"/>
                            </a:rPr>
                            <m:t>2</m:t>
                          </m:r>
                        </m:sub>
                      </m:sSub>
                      <m:r>
                        <m:rPr>
                          <m:nor/>
                        </m:rPr>
                        <a:rPr lang="de-AT" sz="3600" b="0" i="0" smtClean="0">
                          <a:latin typeface="Cambria Math" panose="02040503050406030204" pitchFamily="18" charset="0"/>
                          <a:ea typeface="Cambria Math" panose="02040503050406030204" pitchFamily="18" charset="0"/>
                        </a:rPr>
                        <m:t>     &lt;</m:t>
                      </m:r>
                      <m:r>
                        <m:rPr>
                          <m:nor/>
                        </m:rPr>
                        <a:rPr lang="de-AT" sz="3600" dirty="0">
                          <a:ea typeface="Cambria Math" panose="02040503050406030204" pitchFamily="18" charset="0"/>
                        </a:rPr>
                        <m:t> </m:t>
                      </m:r>
                      <m:r>
                        <a:rPr lang="de-AT" sz="3600" b="0" i="1" dirty="0" smtClean="0">
                          <a:latin typeface="Cambria Math" panose="02040503050406030204" pitchFamily="18" charset="0"/>
                          <a:ea typeface="Cambria Math" panose="02040503050406030204" pitchFamily="18" charset="0"/>
                        </a:rPr>
                        <m:t>          </m:t>
                      </m:r>
                      <m:sSub>
                        <m:sSubPr>
                          <m:ctrlPr>
                            <a:rPr lang="de-AT" sz="3600" i="1">
                              <a:latin typeface="Cambria Math" panose="02040503050406030204" pitchFamily="18" charset="0"/>
                              <a:ea typeface="Cambria Math" panose="02040503050406030204" pitchFamily="18" charset="0"/>
                            </a:rPr>
                          </m:ctrlPr>
                        </m:sSubPr>
                        <m:e>
                          <m:r>
                            <a:rPr lang="de-AT" sz="3600" i="1">
                              <a:latin typeface="Cambria Math" panose="02040503050406030204" pitchFamily="18" charset="0"/>
                              <a:ea typeface="Cambria Math" panose="02040503050406030204" pitchFamily="18" charset="0"/>
                            </a:rPr>
                            <m:t>𝜆</m:t>
                          </m:r>
                        </m:e>
                        <m:sub>
                          <m:r>
                            <a:rPr lang="de-AT" sz="3600" i="1">
                              <a:latin typeface="Cambria Math" panose="02040503050406030204" pitchFamily="18" charset="0"/>
                              <a:ea typeface="Cambria Math" panose="02040503050406030204" pitchFamily="18" charset="0"/>
                            </a:rPr>
                            <m:t>3</m:t>
                          </m:r>
                        </m:sub>
                      </m:sSub>
                    </m:oMath>
                  </m:oMathPara>
                </a14:m>
                <a:endParaRPr lang="en-US" sz="3600" dirty="0"/>
              </a:p>
            </p:txBody>
          </p:sp>
        </mc:Choice>
        <mc:Fallback xmlns="">
          <p:sp>
            <p:nvSpPr>
              <p:cNvPr id="20" name="Rectangle 19">
                <a:extLst>
                  <a:ext uri="{FF2B5EF4-FFF2-40B4-BE49-F238E27FC236}">
                    <a16:creationId xmlns:a16="http://schemas.microsoft.com/office/drawing/2014/main" id="{1D1E3CED-D2EB-3A4A-B476-E6A62162B4FC}"/>
                  </a:ext>
                </a:extLst>
              </p:cNvPr>
              <p:cNvSpPr>
                <a:spLocks noRot="1" noChangeAspect="1" noMove="1" noResize="1" noEditPoints="1" noAdjustHandles="1" noChangeArrowheads="1" noChangeShapeType="1" noTextEdit="1"/>
              </p:cNvSpPr>
              <p:nvPr/>
            </p:nvSpPr>
            <p:spPr>
              <a:xfrm>
                <a:off x="3649135" y="1440335"/>
                <a:ext cx="5418791" cy="646331"/>
              </a:xfrm>
              <a:prstGeom prst="rect">
                <a:avLst/>
              </a:prstGeom>
              <a:blipFill>
                <a:blip r:embed="rId7"/>
                <a:stretch>
                  <a:fillRect t="-11538" b="-2884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034A4A59-8B86-014B-8FCE-E4F3693B795F}"/>
              </a:ext>
            </a:extLst>
          </p:cNvPr>
          <p:cNvSpPr>
            <a:spLocks noGrp="1"/>
          </p:cNvSpPr>
          <p:nvPr>
            <p:ph type="sldNum" sz="quarter" idx="12"/>
          </p:nvPr>
        </p:nvSpPr>
        <p:spPr/>
        <p:txBody>
          <a:bodyPr/>
          <a:lstStyle/>
          <a:p>
            <a:fld id="{5399C925-308B-6F4D-8762-6363D7B6E381}" type="slidenum">
              <a:rPr lang="en-US" smtClean="0"/>
              <a:t>34</a:t>
            </a:fld>
            <a:endParaRPr lang="en-US"/>
          </a:p>
        </p:txBody>
      </p:sp>
      <p:sp>
        <p:nvSpPr>
          <p:cNvPr id="4" name="Date Placeholder 3">
            <a:extLst>
              <a:ext uri="{FF2B5EF4-FFF2-40B4-BE49-F238E27FC236}">
                <a16:creationId xmlns:a16="http://schemas.microsoft.com/office/drawing/2014/main" id="{24849BD8-6504-1442-8567-2F367223B3A8}"/>
              </a:ext>
            </a:extLst>
          </p:cNvPr>
          <p:cNvSpPr>
            <a:spLocks noGrp="1"/>
          </p:cNvSpPr>
          <p:nvPr>
            <p:ph type="dt" sz="half" idx="10"/>
          </p:nvPr>
        </p:nvSpPr>
        <p:spPr/>
        <p:txBody>
          <a:bodyPr/>
          <a:lstStyle/>
          <a:p>
            <a:fld id="{734AB62A-2691-3849-A7B4-B2A352EB3190}" type="datetime1">
              <a:rPr lang="en-US" smtClean="0"/>
              <a:t>6/28/23</a:t>
            </a:fld>
            <a:endParaRPr lang="en-US"/>
          </a:p>
        </p:txBody>
      </p:sp>
      <p:sp>
        <p:nvSpPr>
          <p:cNvPr id="6" name="Footer Placeholder 5">
            <a:extLst>
              <a:ext uri="{FF2B5EF4-FFF2-40B4-BE49-F238E27FC236}">
                <a16:creationId xmlns:a16="http://schemas.microsoft.com/office/drawing/2014/main" id="{B77E3703-53D1-ED6A-6170-05EB8D431B34}"/>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46711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47F83-8ADA-D343-B277-9213339C5B8D}"/>
              </a:ext>
            </a:extLst>
          </p:cNvPr>
          <p:cNvSpPr>
            <a:spLocks noGrp="1"/>
          </p:cNvSpPr>
          <p:nvPr>
            <p:ph idx="1"/>
          </p:nvPr>
        </p:nvSpPr>
        <p:spPr>
          <a:xfrm>
            <a:off x="739123" y="364227"/>
            <a:ext cx="9416970" cy="1241666"/>
          </a:xfrm>
        </p:spPr>
        <p:txBody>
          <a:bodyPr>
            <a:noAutofit/>
          </a:bodyPr>
          <a:lstStyle/>
          <a:p>
            <a:pPr marL="0" indent="0">
              <a:buNone/>
            </a:pPr>
            <a:endParaRPr lang="en-US" sz="8000" dirty="0"/>
          </a:p>
          <a:p>
            <a:pPr marL="0" indent="0">
              <a:buNone/>
            </a:pPr>
            <a:r>
              <a:rPr lang="en-US" sz="8000" dirty="0"/>
              <a:t>Regularization </a:t>
            </a:r>
          </a:p>
          <a:p>
            <a:pPr marL="0" indent="0">
              <a:buNone/>
            </a:pPr>
            <a:r>
              <a:rPr lang="en-US" sz="8000" dirty="0"/>
              <a:t>does implicit </a:t>
            </a:r>
          </a:p>
          <a:p>
            <a:pPr marL="0" indent="0">
              <a:buNone/>
            </a:pPr>
            <a:r>
              <a:rPr lang="en-US" sz="8000" dirty="0"/>
              <a:t>Data Augmentation</a:t>
            </a:r>
          </a:p>
        </p:txBody>
      </p:sp>
      <p:sp>
        <p:nvSpPr>
          <p:cNvPr id="4" name="Slide Number Placeholder 3">
            <a:extLst>
              <a:ext uri="{FF2B5EF4-FFF2-40B4-BE49-F238E27FC236}">
                <a16:creationId xmlns:a16="http://schemas.microsoft.com/office/drawing/2014/main" id="{31F0B568-77AD-1244-A869-3E1B72DF86A1}"/>
              </a:ext>
            </a:extLst>
          </p:cNvPr>
          <p:cNvSpPr>
            <a:spLocks noGrp="1"/>
          </p:cNvSpPr>
          <p:nvPr>
            <p:ph type="sldNum" sz="quarter" idx="12"/>
          </p:nvPr>
        </p:nvSpPr>
        <p:spPr/>
        <p:txBody>
          <a:bodyPr/>
          <a:lstStyle/>
          <a:p>
            <a:fld id="{5399C925-308B-6F4D-8762-6363D7B6E381}" type="slidenum">
              <a:rPr lang="en-US" smtClean="0"/>
              <a:t>35</a:t>
            </a:fld>
            <a:endParaRPr lang="en-US"/>
          </a:p>
        </p:txBody>
      </p:sp>
      <p:sp>
        <p:nvSpPr>
          <p:cNvPr id="2" name="Date Placeholder 1">
            <a:extLst>
              <a:ext uri="{FF2B5EF4-FFF2-40B4-BE49-F238E27FC236}">
                <a16:creationId xmlns:a16="http://schemas.microsoft.com/office/drawing/2014/main" id="{63E6B5AA-82FC-D24F-8659-6DE6338CA389}"/>
              </a:ext>
            </a:extLst>
          </p:cNvPr>
          <p:cNvSpPr>
            <a:spLocks noGrp="1"/>
          </p:cNvSpPr>
          <p:nvPr>
            <p:ph type="dt" sz="half" idx="10"/>
          </p:nvPr>
        </p:nvSpPr>
        <p:spPr/>
        <p:txBody>
          <a:bodyPr/>
          <a:lstStyle/>
          <a:p>
            <a:fld id="{846B1024-EBB6-784A-9BE9-A8F38AC07DE7}" type="datetime1">
              <a:rPr lang="en-US" smtClean="0"/>
              <a:t>6/28/23</a:t>
            </a:fld>
            <a:endParaRPr lang="en-US"/>
          </a:p>
        </p:txBody>
      </p:sp>
      <p:sp>
        <p:nvSpPr>
          <p:cNvPr id="5" name="Footer Placeholder 4">
            <a:extLst>
              <a:ext uri="{FF2B5EF4-FFF2-40B4-BE49-F238E27FC236}">
                <a16:creationId xmlns:a16="http://schemas.microsoft.com/office/drawing/2014/main" id="{5D95CDCF-A207-8A20-B33F-27531933F112}"/>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3715099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0546545" cy="1172256"/>
          </a:xfrm>
        </p:spPr>
        <p:txBody>
          <a:bodyPr>
            <a:normAutofit fontScale="90000"/>
          </a:bodyPr>
          <a:lstStyle/>
          <a:p>
            <a:r>
              <a:rPr lang="en-US" sz="6000" b="1" dirty="0"/>
              <a:t>augment with (infinitely many) realizations of RV!</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9820020" y="5772955"/>
            <a:ext cx="2031133" cy="707886"/>
          </a:xfrm>
          <a:prstGeom prst="rect">
            <a:avLst/>
          </a:prstGeom>
          <a:noFill/>
        </p:spPr>
        <p:txBody>
          <a:bodyPr wrap="none" rtlCol="0">
            <a:spAutoFit/>
          </a:bodyPr>
          <a:lstStyle/>
          <a:p>
            <a:r>
              <a:rPr lang="de-AT" sz="4000" dirty="0"/>
              <a:t>feature x</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848468" y="6415212"/>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458413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92005" y="1465094"/>
            <a:ext cx="1535998" cy="707886"/>
          </a:xfrm>
          <a:prstGeom prst="rect">
            <a:avLst/>
          </a:prstGeom>
          <a:noFill/>
        </p:spPr>
        <p:txBody>
          <a:bodyPr wrap="none" rtlCol="0">
            <a:spAutoFit/>
          </a:bodyPr>
          <a:lstStyle/>
          <a:p>
            <a:r>
              <a:rPr lang="en-US" sz="4000" dirty="0"/>
              <a:t>label y</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1A20EE0-3D95-E94C-9E92-59AA215E7EFE}"/>
              </a:ext>
            </a:extLst>
          </p:cNvPr>
          <p:cNvSpPr/>
          <p:nvPr/>
        </p:nvSpPr>
        <p:spPr>
          <a:xfrm>
            <a:off x="7701391" y="1960253"/>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AC6534-C770-2742-97C2-A94497D6EA4A}"/>
              </a:ext>
            </a:extLst>
          </p:cNvPr>
          <p:cNvSpPr txBox="1"/>
          <p:nvPr/>
        </p:nvSpPr>
        <p:spPr>
          <a:xfrm>
            <a:off x="8105282" y="1760004"/>
            <a:ext cx="3871829" cy="707886"/>
          </a:xfrm>
          <a:prstGeom prst="rect">
            <a:avLst/>
          </a:prstGeom>
          <a:noFill/>
        </p:spPr>
        <p:txBody>
          <a:bodyPr wrap="none" rtlCol="0">
            <a:spAutoFit/>
          </a:bodyPr>
          <a:lstStyle/>
          <a:p>
            <a:r>
              <a:rPr lang="en-US" sz="4000" dirty="0"/>
              <a:t>original datapoint</a:t>
            </a:r>
          </a:p>
        </p:txBody>
      </p:sp>
      <p:sp>
        <p:nvSpPr>
          <p:cNvPr id="42" name="Oval 41">
            <a:extLst>
              <a:ext uri="{FF2B5EF4-FFF2-40B4-BE49-F238E27FC236}">
                <a16:creationId xmlns:a16="http://schemas.microsoft.com/office/drawing/2014/main" id="{A733160A-79EF-EE4B-9BE0-4DD602AA9AA2}"/>
              </a:ext>
            </a:extLst>
          </p:cNvPr>
          <p:cNvSpPr/>
          <p:nvPr/>
        </p:nvSpPr>
        <p:spPr>
          <a:xfrm>
            <a:off x="7705577" y="2644854"/>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D3E58B8-36E4-3349-B7BA-2480BDC63CE3}"/>
              </a:ext>
            </a:extLst>
          </p:cNvPr>
          <p:cNvSpPr txBox="1"/>
          <p:nvPr/>
        </p:nvSpPr>
        <p:spPr>
          <a:xfrm>
            <a:off x="8139398" y="2467889"/>
            <a:ext cx="2561279" cy="707886"/>
          </a:xfrm>
          <a:prstGeom prst="rect">
            <a:avLst/>
          </a:prstGeom>
          <a:noFill/>
        </p:spPr>
        <p:txBody>
          <a:bodyPr wrap="none" rtlCol="0">
            <a:spAutoFit/>
          </a:bodyPr>
          <a:lstStyle/>
          <a:p>
            <a:r>
              <a:rPr lang="en-US" sz="4000" dirty="0"/>
              <a:t>augmented</a:t>
            </a:r>
          </a:p>
        </p:txBody>
      </p:sp>
      <p:sp>
        <p:nvSpPr>
          <p:cNvPr id="4" name="Slide Number Placeholder 3">
            <a:extLst>
              <a:ext uri="{FF2B5EF4-FFF2-40B4-BE49-F238E27FC236}">
                <a16:creationId xmlns:a16="http://schemas.microsoft.com/office/drawing/2014/main" id="{E5040A76-A163-4E43-9853-5801EBC80ADB}"/>
              </a:ext>
            </a:extLst>
          </p:cNvPr>
          <p:cNvSpPr>
            <a:spLocks noGrp="1"/>
          </p:cNvSpPr>
          <p:nvPr>
            <p:ph type="sldNum" sz="quarter" idx="12"/>
          </p:nvPr>
        </p:nvSpPr>
        <p:spPr/>
        <p:txBody>
          <a:bodyPr/>
          <a:lstStyle/>
          <a:p>
            <a:fld id="{5399C925-308B-6F4D-8762-6363D7B6E381}" type="slidenum">
              <a:rPr lang="en-US" smtClean="0"/>
              <a:t>36</a:t>
            </a:fld>
            <a:endParaRPr lang="en-US"/>
          </a:p>
        </p:txBody>
      </p:sp>
      <p:sp>
        <p:nvSpPr>
          <p:cNvPr id="5" name="Date Placeholder 4">
            <a:extLst>
              <a:ext uri="{FF2B5EF4-FFF2-40B4-BE49-F238E27FC236}">
                <a16:creationId xmlns:a16="http://schemas.microsoft.com/office/drawing/2014/main" id="{E17E8C53-106E-8442-AE61-A22FB5E01394}"/>
              </a:ext>
            </a:extLst>
          </p:cNvPr>
          <p:cNvSpPr>
            <a:spLocks noGrp="1"/>
          </p:cNvSpPr>
          <p:nvPr>
            <p:ph type="dt" sz="half" idx="10"/>
          </p:nvPr>
        </p:nvSpPr>
        <p:spPr/>
        <p:txBody>
          <a:bodyPr/>
          <a:lstStyle/>
          <a:p>
            <a:fld id="{51CE000E-4699-7E45-9D86-D4A44549F61E}" type="datetime1">
              <a:rPr lang="en-US" smtClean="0"/>
              <a:t>6/28/23</a:t>
            </a:fld>
            <a:endParaRPr lang="en-US"/>
          </a:p>
        </p:txBody>
      </p:sp>
      <p:sp>
        <p:nvSpPr>
          <p:cNvPr id="22" name="Oval 21">
            <a:extLst>
              <a:ext uri="{FF2B5EF4-FFF2-40B4-BE49-F238E27FC236}">
                <a16:creationId xmlns:a16="http://schemas.microsoft.com/office/drawing/2014/main" id="{B2851782-F908-5C41-A3A1-D96DF9111A55}"/>
              </a:ext>
            </a:extLst>
          </p:cNvPr>
          <p:cNvSpPr/>
          <p:nvPr/>
        </p:nvSpPr>
        <p:spPr>
          <a:xfrm>
            <a:off x="4857060"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B5FA33D-56A6-6A43-A57E-7829F8C95B97}"/>
              </a:ext>
            </a:extLst>
          </p:cNvPr>
          <p:cNvSpPr/>
          <p:nvPr/>
        </p:nvSpPr>
        <p:spPr>
          <a:xfrm>
            <a:off x="4606083" y="2124234"/>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8762DC0-3F79-9E4E-9CF7-1629569A6610}"/>
              </a:ext>
            </a:extLst>
          </p:cNvPr>
          <p:cNvSpPr/>
          <p:nvPr/>
        </p:nvSpPr>
        <p:spPr>
          <a:xfrm>
            <a:off x="3889575" y="2138264"/>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2FE0E2D-24ED-1643-9969-5CEE15BD5362}"/>
              </a:ext>
            </a:extLst>
          </p:cNvPr>
          <p:cNvSpPr/>
          <p:nvPr/>
        </p:nvSpPr>
        <p:spPr>
          <a:xfrm>
            <a:off x="5119749" y="216802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F2D0161-83B8-A94B-9CDF-4D77C00F34C6}"/>
              </a:ext>
            </a:extLst>
          </p:cNvPr>
          <p:cNvSpPr/>
          <p:nvPr/>
        </p:nvSpPr>
        <p:spPr>
          <a:xfrm>
            <a:off x="6993453" y="4865354"/>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8C9ACF-1186-A34B-B225-36279A0D60D8}"/>
              </a:ext>
            </a:extLst>
          </p:cNvPr>
          <p:cNvSpPr txBox="1"/>
          <p:nvPr/>
        </p:nvSpPr>
        <p:spPr>
          <a:xfrm>
            <a:off x="7436351" y="4642288"/>
            <a:ext cx="413896" cy="646331"/>
          </a:xfrm>
          <a:prstGeom prst="rect">
            <a:avLst/>
          </a:prstGeom>
          <a:noFill/>
        </p:spPr>
        <p:txBody>
          <a:bodyPr wrap="none" rtlCol="0">
            <a:spAutoFit/>
          </a:bodyPr>
          <a:lstStyle/>
          <a:p>
            <a:r>
              <a:rPr lang="en-US" sz="3600" dirty="0"/>
              <a:t>=</a:t>
            </a:r>
          </a:p>
        </p:txBody>
      </p:sp>
      <p:sp>
        <p:nvSpPr>
          <p:cNvPr id="37" name="Oval 36">
            <a:extLst>
              <a:ext uri="{FF2B5EF4-FFF2-40B4-BE49-F238E27FC236}">
                <a16:creationId xmlns:a16="http://schemas.microsoft.com/office/drawing/2014/main" id="{6FD94056-B7E6-F442-BA7C-88EC476D3998}"/>
              </a:ext>
            </a:extLst>
          </p:cNvPr>
          <p:cNvSpPr/>
          <p:nvPr/>
        </p:nvSpPr>
        <p:spPr>
          <a:xfrm>
            <a:off x="7956426" y="4849728"/>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F8FA6F-AC77-9D45-866C-EA73CD53E07A}"/>
              </a:ext>
            </a:extLst>
          </p:cNvPr>
          <p:cNvSpPr txBox="1"/>
          <p:nvPr/>
        </p:nvSpPr>
        <p:spPr>
          <a:xfrm>
            <a:off x="8360317" y="4633077"/>
            <a:ext cx="2201180" cy="707886"/>
          </a:xfrm>
          <a:prstGeom prst="rect">
            <a:avLst/>
          </a:prstGeom>
          <a:noFill/>
        </p:spPr>
        <p:txBody>
          <a:bodyPr wrap="none" rtlCol="0">
            <a:spAutoFit/>
          </a:bodyPr>
          <a:lstStyle/>
          <a:p>
            <a:r>
              <a:rPr lang="en-US" sz="4000" dirty="0"/>
              <a:t>+ ”noise” </a:t>
            </a:r>
          </a:p>
        </p:txBody>
      </p:sp>
      <p:sp>
        <p:nvSpPr>
          <p:cNvPr id="8" name="Rectangle 7">
            <a:extLst>
              <a:ext uri="{FF2B5EF4-FFF2-40B4-BE49-F238E27FC236}">
                <a16:creationId xmlns:a16="http://schemas.microsoft.com/office/drawing/2014/main" id="{FFF872CE-F65D-3844-849A-BC8F7C35EFF5}"/>
              </a:ext>
            </a:extLst>
          </p:cNvPr>
          <p:cNvSpPr/>
          <p:nvPr/>
        </p:nvSpPr>
        <p:spPr>
          <a:xfrm>
            <a:off x="6655981" y="4344261"/>
            <a:ext cx="3905516" cy="1205934"/>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id="{1EE7EDBE-B55C-0BAC-424C-310B1AF30126}"/>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524008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033-5B8A-5445-ABF5-4AC314915908}"/>
              </a:ext>
            </a:extLst>
          </p:cNvPr>
          <p:cNvSpPr>
            <a:spLocks noGrp="1"/>
          </p:cNvSpPr>
          <p:nvPr>
            <p:ph type="title"/>
          </p:nvPr>
        </p:nvSpPr>
        <p:spPr>
          <a:xfrm>
            <a:off x="404958" y="149655"/>
            <a:ext cx="10546545" cy="1172256"/>
          </a:xfrm>
        </p:spPr>
        <p:txBody>
          <a:bodyPr>
            <a:normAutofit/>
          </a:bodyPr>
          <a:lstStyle/>
          <a:p>
            <a:r>
              <a:rPr lang="en-US" sz="6000" b="1" dirty="0"/>
              <a:t>Regularization =Implicit Data Aug.</a:t>
            </a:r>
          </a:p>
        </p:txBody>
      </p:sp>
      <p:sp>
        <p:nvSpPr>
          <p:cNvPr id="16" name="Oval 15">
            <a:extLst>
              <a:ext uri="{FF2B5EF4-FFF2-40B4-BE49-F238E27FC236}">
                <a16:creationId xmlns:a16="http://schemas.microsoft.com/office/drawing/2014/main" id="{8963DA07-1658-AE4C-B0D3-BE08B4F549BC}"/>
              </a:ext>
            </a:extLst>
          </p:cNvPr>
          <p:cNvSpPr/>
          <p:nvPr/>
        </p:nvSpPr>
        <p:spPr>
          <a:xfrm>
            <a:off x="2860866" y="4466740"/>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766AD2-24B1-E646-ADC8-578BD09D6631}"/>
              </a:ext>
            </a:extLst>
          </p:cNvPr>
          <p:cNvSpPr/>
          <p:nvPr/>
        </p:nvSpPr>
        <p:spPr>
          <a:xfrm>
            <a:off x="4383358" y="2151116"/>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608904-6A29-5B49-A0A9-03D8AF657411}"/>
              </a:ext>
            </a:extLst>
          </p:cNvPr>
          <p:cNvSpPr/>
          <p:nvPr/>
        </p:nvSpPr>
        <p:spPr>
          <a:xfrm>
            <a:off x="5473631" y="365337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AFAF9E-662A-734E-B7BA-4DB344EEEB65}"/>
              </a:ext>
            </a:extLst>
          </p:cNvPr>
          <p:cNvSpPr txBox="1"/>
          <p:nvPr/>
        </p:nvSpPr>
        <p:spPr>
          <a:xfrm>
            <a:off x="9820020" y="5772955"/>
            <a:ext cx="2031133" cy="707886"/>
          </a:xfrm>
          <a:prstGeom prst="rect">
            <a:avLst/>
          </a:prstGeom>
          <a:noFill/>
        </p:spPr>
        <p:txBody>
          <a:bodyPr wrap="none" rtlCol="0">
            <a:spAutoFit/>
          </a:bodyPr>
          <a:lstStyle/>
          <a:p>
            <a:r>
              <a:rPr lang="de-AT" sz="4000" dirty="0"/>
              <a:t>feature x</a:t>
            </a:r>
            <a:endParaRPr lang="en-US" sz="4000" dirty="0"/>
          </a:p>
        </p:txBody>
      </p:sp>
      <p:cxnSp>
        <p:nvCxnSpPr>
          <p:cNvPr id="26" name="Straight Arrow Connector 25">
            <a:extLst>
              <a:ext uri="{FF2B5EF4-FFF2-40B4-BE49-F238E27FC236}">
                <a16:creationId xmlns:a16="http://schemas.microsoft.com/office/drawing/2014/main" id="{A06D7F81-B1E5-074C-9A3C-3DE471A9CCD5}"/>
              </a:ext>
            </a:extLst>
          </p:cNvPr>
          <p:cNvCxnSpPr/>
          <p:nvPr/>
        </p:nvCxnSpPr>
        <p:spPr>
          <a:xfrm>
            <a:off x="848468" y="6415212"/>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420D5D-F634-504B-ACB9-83B92C5B31CB}"/>
              </a:ext>
            </a:extLst>
          </p:cNvPr>
          <p:cNvCxnSpPr>
            <a:cxnSpLocks/>
          </p:cNvCxnSpPr>
          <p:nvPr/>
        </p:nvCxnSpPr>
        <p:spPr>
          <a:xfrm flipV="1">
            <a:off x="1701209" y="2052195"/>
            <a:ext cx="0" cy="458413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256298-C97A-A844-8A35-98B9B28C73A9}"/>
              </a:ext>
            </a:extLst>
          </p:cNvPr>
          <p:cNvSpPr txBox="1"/>
          <p:nvPr/>
        </p:nvSpPr>
        <p:spPr>
          <a:xfrm>
            <a:off x="892005" y="1465094"/>
            <a:ext cx="1535998" cy="707886"/>
          </a:xfrm>
          <a:prstGeom prst="rect">
            <a:avLst/>
          </a:prstGeom>
          <a:noFill/>
        </p:spPr>
        <p:txBody>
          <a:bodyPr wrap="none" rtlCol="0">
            <a:spAutoFit/>
          </a:bodyPr>
          <a:lstStyle/>
          <a:p>
            <a:r>
              <a:rPr lang="en-US" sz="4000" dirty="0"/>
              <a:t>label y</a:t>
            </a:r>
          </a:p>
        </p:txBody>
      </p:sp>
      <p:sp>
        <p:nvSpPr>
          <p:cNvPr id="29" name="Oval 28">
            <a:extLst>
              <a:ext uri="{FF2B5EF4-FFF2-40B4-BE49-F238E27FC236}">
                <a16:creationId xmlns:a16="http://schemas.microsoft.com/office/drawing/2014/main" id="{A41A3686-EA3D-6246-8C2F-0960D288C510}"/>
              </a:ext>
            </a:extLst>
          </p:cNvPr>
          <p:cNvSpPr/>
          <p:nvPr/>
        </p:nvSpPr>
        <p:spPr>
          <a:xfrm>
            <a:off x="5771343" y="361386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0D184B-2082-EA4D-B7E5-198DD006479E}"/>
              </a:ext>
            </a:extLst>
          </p:cNvPr>
          <p:cNvSpPr/>
          <p:nvPr/>
        </p:nvSpPr>
        <p:spPr>
          <a:xfrm>
            <a:off x="4098973"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9E0726-FDE3-3045-A551-C5A9E2EAD201}"/>
              </a:ext>
            </a:extLst>
          </p:cNvPr>
          <p:cNvSpPr/>
          <p:nvPr/>
        </p:nvSpPr>
        <p:spPr>
          <a:xfrm>
            <a:off x="4701849" y="2151115"/>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5AA782-BD65-6D49-884E-792A792CFE91}"/>
              </a:ext>
            </a:extLst>
          </p:cNvPr>
          <p:cNvSpPr/>
          <p:nvPr/>
        </p:nvSpPr>
        <p:spPr>
          <a:xfrm>
            <a:off x="5145368" y="3645121"/>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C67674-76F7-2E4E-A9FB-E7435235174B}"/>
              </a:ext>
            </a:extLst>
          </p:cNvPr>
          <p:cNvSpPr/>
          <p:nvPr/>
        </p:nvSpPr>
        <p:spPr>
          <a:xfrm>
            <a:off x="3166528" y="447747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CE3039-E501-9541-BFE2-59B672FDE51A}"/>
              </a:ext>
            </a:extLst>
          </p:cNvPr>
          <p:cNvSpPr/>
          <p:nvPr/>
        </p:nvSpPr>
        <p:spPr>
          <a:xfrm>
            <a:off x="2506204" y="4466739"/>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AE02E07-4F8F-844E-9B60-E247167BD5DD}"/>
              </a:ext>
            </a:extLst>
          </p:cNvPr>
          <p:cNvSpPr/>
          <p:nvPr/>
        </p:nvSpPr>
        <p:spPr>
          <a:xfrm>
            <a:off x="8226055" y="157170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65B13F-4888-2B4E-B190-EF045C5836EB}"/>
              </a:ext>
            </a:extLst>
          </p:cNvPr>
          <p:cNvSpPr txBox="1"/>
          <p:nvPr/>
        </p:nvSpPr>
        <p:spPr>
          <a:xfrm>
            <a:off x="8523767" y="1318628"/>
            <a:ext cx="3206968" cy="707886"/>
          </a:xfrm>
          <a:prstGeom prst="rect">
            <a:avLst/>
          </a:prstGeom>
          <a:noFill/>
        </p:spPr>
        <p:txBody>
          <a:bodyPr wrap="none" rtlCol="0">
            <a:spAutoFit/>
          </a:bodyPr>
          <a:lstStyle/>
          <a:p>
            <a:r>
              <a:rPr lang="en-US" sz="4000" dirty="0"/>
              <a:t>raw datapoint </a:t>
            </a:r>
          </a:p>
        </p:txBody>
      </p:sp>
      <p:sp>
        <p:nvSpPr>
          <p:cNvPr id="38" name="Oval 37">
            <a:extLst>
              <a:ext uri="{FF2B5EF4-FFF2-40B4-BE49-F238E27FC236}">
                <a16:creationId xmlns:a16="http://schemas.microsoft.com/office/drawing/2014/main" id="{F435E079-8B12-384F-8908-B61E4F6B802C}"/>
              </a:ext>
            </a:extLst>
          </p:cNvPr>
          <p:cNvSpPr/>
          <p:nvPr/>
        </p:nvSpPr>
        <p:spPr>
          <a:xfrm>
            <a:off x="8226055" y="2151116"/>
            <a:ext cx="297712" cy="329625"/>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A1398DC-9A72-6842-BE53-0E8DD296A6E8}"/>
              </a:ext>
            </a:extLst>
          </p:cNvPr>
          <p:cNvSpPr txBox="1"/>
          <p:nvPr/>
        </p:nvSpPr>
        <p:spPr>
          <a:xfrm>
            <a:off x="8657085" y="2071112"/>
            <a:ext cx="2847254" cy="1323439"/>
          </a:xfrm>
          <a:prstGeom prst="rect">
            <a:avLst/>
          </a:prstGeom>
          <a:noFill/>
        </p:spPr>
        <p:txBody>
          <a:bodyPr wrap="none" rtlCol="0">
            <a:spAutoFit/>
          </a:bodyPr>
          <a:lstStyle/>
          <a:p>
            <a:r>
              <a:rPr lang="en-US" sz="4000" dirty="0"/>
              <a:t>“perturbed” </a:t>
            </a:r>
          </a:p>
          <a:p>
            <a:r>
              <a:rPr lang="en-US" sz="4000" dirty="0"/>
              <a:t>datapoint</a:t>
            </a:r>
          </a:p>
        </p:txBody>
      </p:sp>
      <p:cxnSp>
        <p:nvCxnSpPr>
          <p:cNvPr id="41" name="Straight Connector 40">
            <a:extLst>
              <a:ext uri="{FF2B5EF4-FFF2-40B4-BE49-F238E27FC236}">
                <a16:creationId xmlns:a16="http://schemas.microsoft.com/office/drawing/2014/main" id="{8F688513-E38C-134C-A161-EAA066A45F2A}"/>
              </a:ext>
            </a:extLst>
          </p:cNvPr>
          <p:cNvCxnSpPr>
            <a:cxnSpLocks/>
          </p:cNvCxnSpPr>
          <p:nvPr/>
        </p:nvCxnSpPr>
        <p:spPr>
          <a:xfrm flipV="1">
            <a:off x="687661" y="2467435"/>
            <a:ext cx="6413668" cy="1886421"/>
          </a:xfrm>
          <a:prstGeom prst="line">
            <a:avLst/>
          </a:prstGeom>
          <a:ln w="476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1872CA8-EBC3-094B-A9A7-E164D7B4C349}"/>
              </a:ext>
            </a:extLst>
          </p:cNvPr>
          <p:cNvCxnSpPr>
            <a:cxnSpLocks/>
            <a:stCxn id="17" idx="4"/>
          </p:cNvCxnSpPr>
          <p:nvPr/>
        </p:nvCxnSpPr>
        <p:spPr>
          <a:xfrm>
            <a:off x="4532214" y="2480741"/>
            <a:ext cx="0" cy="756558"/>
          </a:xfrm>
          <a:prstGeom prst="line">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F6F26CC-C4C7-5641-8E2B-CF45D27647B9}"/>
              </a:ext>
            </a:extLst>
          </p:cNvPr>
          <p:cNvCxnSpPr>
            <a:cxnSpLocks/>
          </p:cNvCxnSpPr>
          <p:nvPr/>
        </p:nvCxnSpPr>
        <p:spPr>
          <a:xfrm>
            <a:off x="5622931" y="2888563"/>
            <a:ext cx="0" cy="756558"/>
          </a:xfrm>
          <a:prstGeom prst="line">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4E2010A-B028-4E4A-AD46-4FFC73563605}"/>
              </a:ext>
            </a:extLst>
          </p:cNvPr>
          <p:cNvCxnSpPr>
            <a:cxnSpLocks/>
          </p:cNvCxnSpPr>
          <p:nvPr/>
        </p:nvCxnSpPr>
        <p:spPr>
          <a:xfrm>
            <a:off x="5929564" y="2857311"/>
            <a:ext cx="0" cy="756558"/>
          </a:xfrm>
          <a:prstGeom prst="line">
            <a:avLst/>
          </a:prstGeom>
          <a:ln w="38100">
            <a:solidFill>
              <a:schemeClr val="accent2">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788BA74-571F-E34F-BB47-4CDC3E0C38DA}"/>
              </a:ext>
            </a:extLst>
          </p:cNvPr>
          <p:cNvCxnSpPr>
            <a:cxnSpLocks/>
          </p:cNvCxnSpPr>
          <p:nvPr/>
        </p:nvCxnSpPr>
        <p:spPr>
          <a:xfrm>
            <a:off x="5251835" y="3022123"/>
            <a:ext cx="0" cy="756558"/>
          </a:xfrm>
          <a:prstGeom prst="line">
            <a:avLst/>
          </a:prstGeom>
          <a:ln w="38100">
            <a:solidFill>
              <a:schemeClr val="accent2">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56E8223-F713-224F-BF47-2A6117545A46}"/>
              </a:ext>
            </a:extLst>
          </p:cNvPr>
          <p:cNvCxnSpPr>
            <a:cxnSpLocks/>
          </p:cNvCxnSpPr>
          <p:nvPr/>
        </p:nvCxnSpPr>
        <p:spPr>
          <a:xfrm>
            <a:off x="4850705" y="2354552"/>
            <a:ext cx="0" cy="756558"/>
          </a:xfrm>
          <a:prstGeom prst="line">
            <a:avLst/>
          </a:prstGeom>
          <a:ln w="38100">
            <a:solidFill>
              <a:schemeClr val="accent2">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B4AAF9A-005B-B04F-A956-09082E2185DB}"/>
                  </a:ext>
                </a:extLst>
              </p:cNvPr>
              <p:cNvSpPr txBox="1"/>
              <p:nvPr/>
            </p:nvSpPr>
            <p:spPr>
              <a:xfrm>
                <a:off x="4309372" y="4174551"/>
                <a:ext cx="6317531" cy="1604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solidFill>
                                <a:schemeClr val="accent1">
                                  <a:lumMod val="75000"/>
                                </a:schemeClr>
                              </a:solidFill>
                              <a:latin typeface="Cambria Math" panose="02040503050406030204" pitchFamily="18" charset="0"/>
                            </a:rPr>
                          </m:ctrlPr>
                        </m:fPr>
                        <m:num>
                          <m:r>
                            <a:rPr lang="de-AT" sz="3600" b="0" i="1" smtClean="0">
                              <a:solidFill>
                                <a:schemeClr val="accent1">
                                  <a:lumMod val="75000"/>
                                </a:schemeClr>
                              </a:solidFill>
                              <a:latin typeface="Cambria Math" panose="02040503050406030204" pitchFamily="18" charset="0"/>
                            </a:rPr>
                            <m:t>1</m:t>
                          </m:r>
                        </m:num>
                        <m:den>
                          <m:r>
                            <a:rPr lang="de-AT" sz="3600" b="0" i="1" smtClean="0">
                              <a:solidFill>
                                <a:schemeClr val="accent1">
                                  <a:lumMod val="75000"/>
                                </a:schemeClr>
                              </a:solidFill>
                              <a:latin typeface="Cambria Math" panose="02040503050406030204" pitchFamily="18" charset="0"/>
                            </a:rPr>
                            <m:t>𝑚</m:t>
                          </m:r>
                        </m:den>
                      </m:f>
                      <m:nary>
                        <m:naryPr>
                          <m:chr m:val="∑"/>
                          <m:ctrlPr>
                            <a:rPr lang="en-US" sz="3600" i="1" smtClean="0">
                              <a:solidFill>
                                <a:schemeClr val="accent1">
                                  <a:lumMod val="75000"/>
                                </a:schemeClr>
                              </a:solidFill>
                              <a:latin typeface="Cambria Math" panose="02040503050406030204" pitchFamily="18" charset="0"/>
                            </a:rPr>
                          </m:ctrlPr>
                        </m:naryPr>
                        <m:sub>
                          <m:r>
                            <m:rPr>
                              <m:brk m:alnAt="23"/>
                            </m:rPr>
                            <a:rPr lang="de-AT" sz="3600" b="0" i="1" smtClean="0">
                              <a:solidFill>
                                <a:schemeClr val="accent1">
                                  <a:lumMod val="75000"/>
                                </a:schemeClr>
                              </a:solidFill>
                              <a:latin typeface="Cambria Math" panose="02040503050406030204" pitchFamily="18" charset="0"/>
                            </a:rPr>
                            <m:t>𝑖</m:t>
                          </m:r>
                          <m:r>
                            <a:rPr lang="de-AT" sz="3600" b="0" i="1" smtClean="0">
                              <a:solidFill>
                                <a:schemeClr val="accent1">
                                  <a:lumMod val="75000"/>
                                </a:schemeClr>
                              </a:solidFill>
                              <a:latin typeface="Cambria Math" panose="02040503050406030204" pitchFamily="18" charset="0"/>
                            </a:rPr>
                            <m:t>=1</m:t>
                          </m:r>
                        </m:sub>
                        <m:sup>
                          <m:r>
                            <a:rPr lang="de-AT" sz="3600" b="0" i="1" smtClean="0">
                              <a:solidFill>
                                <a:schemeClr val="accent1">
                                  <a:lumMod val="75000"/>
                                </a:schemeClr>
                              </a:solidFill>
                              <a:latin typeface="Cambria Math" panose="02040503050406030204" pitchFamily="18" charset="0"/>
                            </a:rPr>
                            <m:t>𝑚</m:t>
                          </m:r>
                        </m:sup>
                        <m:e>
                          <m:r>
                            <a:rPr lang="de-DE" sz="3600" b="0" i="1" smtClean="0">
                              <a:solidFill>
                                <a:schemeClr val="accent1">
                                  <a:lumMod val="75000"/>
                                </a:schemeClr>
                              </a:solidFill>
                              <a:latin typeface="Cambria Math" panose="02040503050406030204" pitchFamily="18" charset="0"/>
                            </a:rPr>
                            <m:t>𝐿</m:t>
                          </m:r>
                          <m:d>
                            <m:dPr>
                              <m:ctrlPr>
                                <a:rPr lang="en-US" sz="360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360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3600" b="0" i="1" smtClean="0">
                                          <a:solidFill>
                                            <a:schemeClr val="accent1">
                                              <a:lumMod val="75000"/>
                                            </a:schemeClr>
                                          </a:solidFill>
                                          <a:latin typeface="Cambria Math" panose="02040503050406030204" pitchFamily="18" charset="0"/>
                                          <a:ea typeface="Cambria Math" panose="02040503050406030204" pitchFamily="18" charset="0"/>
                                        </a:rPr>
                                      </m:ctrlPr>
                                    </m:dPr>
                                    <m:e>
                                      <m:r>
                                        <a:rPr lang="de-AT" sz="3600" b="0" i="1" smtClean="0">
                                          <a:solidFill>
                                            <a:schemeClr val="accent1">
                                              <a:lumMod val="75000"/>
                                            </a:schemeClr>
                                          </a:solidFill>
                                          <a:latin typeface="Cambria Math" panose="02040503050406030204" pitchFamily="18" charset="0"/>
                                          <a:ea typeface="Cambria Math" panose="02040503050406030204" pitchFamily="18" charset="0"/>
                                        </a:rPr>
                                        <m:t>𝑖</m:t>
                                      </m:r>
                                    </m:e>
                                  </m:d>
                                </m:sup>
                              </m:sSup>
                              <m:r>
                                <a:rPr lang="de-AT" sz="3600" b="0" i="1" smtClean="0">
                                  <a:solidFill>
                                    <a:schemeClr val="accent1">
                                      <a:lumMod val="75000"/>
                                    </a:schemeClr>
                                  </a:solidFill>
                                  <a:latin typeface="Cambria Math" panose="02040503050406030204" pitchFamily="18" charset="0"/>
                                  <a:ea typeface="Cambria Math" panose="02040503050406030204" pitchFamily="18" charset="0"/>
                                </a:rPr>
                                <m:t>),</m:t>
                              </m:r>
                              <m:r>
                                <a:rPr lang="de-AT" sz="3600" b="0" i="1" smtClean="0">
                                  <a:solidFill>
                                    <a:schemeClr val="accent1">
                                      <a:lumMod val="75000"/>
                                    </a:schemeClr>
                                  </a:solidFill>
                                  <a:latin typeface="Cambria Math" panose="02040503050406030204" pitchFamily="18" charset="0"/>
                                  <a:ea typeface="Cambria Math" panose="02040503050406030204" pitchFamily="18" charset="0"/>
                                </a:rPr>
                                <m:t>h</m:t>
                              </m:r>
                            </m:e>
                          </m:d>
                        </m:e>
                      </m:nary>
                      <m:r>
                        <a:rPr lang="de-AT" sz="3600" b="0" i="0" smtClean="0">
                          <a:latin typeface="Cambria Math" panose="02040503050406030204" pitchFamily="18" charset="0"/>
                        </a:rPr>
                        <m:t>+</m:t>
                      </m:r>
                      <m:r>
                        <m:rPr>
                          <m:sty m:val="p"/>
                        </m:rPr>
                        <a:rPr lang="el-GR" sz="3600" b="0" i="1" smtClean="0">
                          <a:solidFill>
                            <a:schemeClr val="accent2">
                              <a:lumMod val="75000"/>
                            </a:schemeClr>
                          </a:solidFill>
                          <a:latin typeface="Cambria Math" panose="02040503050406030204" pitchFamily="18" charset="0"/>
                          <a:ea typeface="Cambria Math" panose="02040503050406030204" pitchFamily="18" charset="0"/>
                        </a:rPr>
                        <m:t>λ</m:t>
                      </m:r>
                      <m:r>
                        <a:rPr lang="el-GR" sz="3600" b="0" i="1" smtClean="0">
                          <a:solidFill>
                            <a:schemeClr val="accent2">
                              <a:lumMod val="75000"/>
                            </a:schemeClr>
                          </a:solidFill>
                          <a:latin typeface="Cambria Math" panose="02040503050406030204" pitchFamily="18" charset="0"/>
                          <a:ea typeface="Cambria Math" panose="02040503050406030204" pitchFamily="18" charset="0"/>
                        </a:rPr>
                        <m:t>ℛ</m:t>
                      </m:r>
                      <m:r>
                        <a:rPr lang="de-AT" sz="3600" b="0" i="1" smtClean="0">
                          <a:solidFill>
                            <a:schemeClr val="accent2">
                              <a:lumMod val="75000"/>
                            </a:schemeClr>
                          </a:solidFill>
                          <a:latin typeface="Cambria Math" panose="02040503050406030204" pitchFamily="18" charset="0"/>
                          <a:ea typeface="Cambria Math" panose="02040503050406030204" pitchFamily="18" charset="0"/>
                        </a:rPr>
                        <m:t>(</m:t>
                      </m:r>
                      <m:r>
                        <a:rPr lang="de-AT" sz="3600" b="0" i="1" smtClean="0">
                          <a:solidFill>
                            <a:schemeClr val="accent2">
                              <a:lumMod val="75000"/>
                            </a:schemeClr>
                          </a:solidFill>
                          <a:latin typeface="Cambria Math" panose="02040503050406030204" pitchFamily="18" charset="0"/>
                          <a:ea typeface="Cambria Math" panose="02040503050406030204" pitchFamily="18" charset="0"/>
                        </a:rPr>
                        <m:t>h</m:t>
                      </m:r>
                      <m:r>
                        <a:rPr lang="de-AT" sz="3600" b="0" i="1" smtClean="0">
                          <a:solidFill>
                            <a:schemeClr val="accent2">
                              <a:lumMod val="75000"/>
                            </a:schemeClr>
                          </a:solidFill>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53" name="TextBox 52">
                <a:extLst>
                  <a:ext uri="{FF2B5EF4-FFF2-40B4-BE49-F238E27FC236}">
                    <a16:creationId xmlns:a16="http://schemas.microsoft.com/office/drawing/2014/main" id="{EB4AAF9A-005B-B04F-A956-09082E2185DB}"/>
                  </a:ext>
                </a:extLst>
              </p:cNvPr>
              <p:cNvSpPr txBox="1">
                <a:spLocks noRot="1" noChangeAspect="1" noMove="1" noResize="1" noEditPoints="1" noAdjustHandles="1" noChangeArrowheads="1" noChangeShapeType="1" noTextEdit="1"/>
              </p:cNvSpPr>
              <p:nvPr/>
            </p:nvSpPr>
            <p:spPr>
              <a:xfrm>
                <a:off x="4309372" y="4174551"/>
                <a:ext cx="6317531" cy="1604606"/>
              </a:xfrm>
              <a:prstGeom prst="rect">
                <a:avLst/>
              </a:prstGeom>
              <a:blipFill>
                <a:blip r:embed="rId3"/>
                <a:stretch>
                  <a:fillRect l="-17470" t="-110156" r="-602" b="-167969"/>
                </a:stretch>
              </a:blipFill>
            </p:spPr>
            <p:txBody>
              <a:bodyPr/>
              <a:lstStyle/>
              <a:p>
                <a:r>
                  <a:rPr lang="en-GB">
                    <a:noFill/>
                  </a:rPr>
                  <a:t> </a:t>
                </a:r>
              </a:p>
            </p:txBody>
          </p:sp>
        </mc:Fallback>
      </mc:AlternateContent>
      <p:sp>
        <p:nvSpPr>
          <p:cNvPr id="56" name="TextBox 55">
            <a:extLst>
              <a:ext uri="{FF2B5EF4-FFF2-40B4-BE49-F238E27FC236}">
                <a16:creationId xmlns:a16="http://schemas.microsoft.com/office/drawing/2014/main" id="{BA18C474-46E5-B143-8B5B-B7562481827F}"/>
              </a:ext>
            </a:extLst>
          </p:cNvPr>
          <p:cNvSpPr txBox="1"/>
          <p:nvPr/>
        </p:nvSpPr>
        <p:spPr>
          <a:xfrm>
            <a:off x="6777078" y="1922003"/>
            <a:ext cx="987771" cy="707886"/>
          </a:xfrm>
          <a:prstGeom prst="rect">
            <a:avLst/>
          </a:prstGeom>
          <a:noFill/>
        </p:spPr>
        <p:txBody>
          <a:bodyPr wrap="none" rtlCol="0">
            <a:spAutoFit/>
          </a:bodyPr>
          <a:lstStyle/>
          <a:p>
            <a:r>
              <a:rPr lang="en-US" sz="4000" dirty="0"/>
              <a:t>h(x)</a:t>
            </a:r>
          </a:p>
        </p:txBody>
      </p:sp>
      <p:cxnSp>
        <p:nvCxnSpPr>
          <p:cNvPr id="57" name="Straight Connector 56">
            <a:extLst>
              <a:ext uri="{FF2B5EF4-FFF2-40B4-BE49-F238E27FC236}">
                <a16:creationId xmlns:a16="http://schemas.microsoft.com/office/drawing/2014/main" id="{D725A2E6-3362-4B4D-AC11-CBD01D90A49B}"/>
              </a:ext>
            </a:extLst>
          </p:cNvPr>
          <p:cNvCxnSpPr>
            <a:cxnSpLocks/>
          </p:cNvCxnSpPr>
          <p:nvPr/>
        </p:nvCxnSpPr>
        <p:spPr>
          <a:xfrm>
            <a:off x="4269235" y="2510284"/>
            <a:ext cx="0" cy="756558"/>
          </a:xfrm>
          <a:prstGeom prst="line">
            <a:avLst/>
          </a:prstGeom>
          <a:ln w="38100">
            <a:solidFill>
              <a:schemeClr val="accent2">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F820DDD-00EE-6940-A4FE-CFF681E4E0B9}"/>
              </a:ext>
            </a:extLst>
          </p:cNvPr>
          <p:cNvCxnSpPr>
            <a:cxnSpLocks/>
            <a:endCxn id="35" idx="0"/>
          </p:cNvCxnSpPr>
          <p:nvPr/>
        </p:nvCxnSpPr>
        <p:spPr>
          <a:xfrm>
            <a:off x="3315384" y="3645121"/>
            <a:ext cx="0" cy="832355"/>
          </a:xfrm>
          <a:prstGeom prst="line">
            <a:avLst/>
          </a:prstGeom>
          <a:ln w="38100">
            <a:solidFill>
              <a:schemeClr val="accent2">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A38477-1F8A-4E40-940F-70EA36C4AFD7}"/>
              </a:ext>
            </a:extLst>
          </p:cNvPr>
          <p:cNvCxnSpPr>
            <a:cxnSpLocks/>
          </p:cNvCxnSpPr>
          <p:nvPr/>
        </p:nvCxnSpPr>
        <p:spPr>
          <a:xfrm>
            <a:off x="3009722" y="3653371"/>
            <a:ext cx="0" cy="881868"/>
          </a:xfrm>
          <a:prstGeom prst="line">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20FCA7B-096C-6A45-8A32-087868C13F20}"/>
              </a:ext>
            </a:extLst>
          </p:cNvPr>
          <p:cNvCxnSpPr>
            <a:cxnSpLocks/>
          </p:cNvCxnSpPr>
          <p:nvPr/>
        </p:nvCxnSpPr>
        <p:spPr>
          <a:xfrm>
            <a:off x="2655060" y="3745128"/>
            <a:ext cx="0" cy="832355"/>
          </a:xfrm>
          <a:prstGeom prst="line">
            <a:avLst/>
          </a:prstGeom>
          <a:ln w="38100">
            <a:solidFill>
              <a:schemeClr val="accent2">
                <a:lumMod val="7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E494504-788C-7349-A92D-6BAA479C4E0F}"/>
              </a:ext>
            </a:extLst>
          </p:cNvPr>
          <p:cNvSpPr>
            <a:spLocks noGrp="1"/>
          </p:cNvSpPr>
          <p:nvPr>
            <p:ph type="sldNum" sz="quarter" idx="12"/>
          </p:nvPr>
        </p:nvSpPr>
        <p:spPr/>
        <p:txBody>
          <a:bodyPr/>
          <a:lstStyle/>
          <a:p>
            <a:fld id="{5399C925-308B-6F4D-8762-6363D7B6E381}" type="slidenum">
              <a:rPr lang="en-US" smtClean="0"/>
              <a:t>37</a:t>
            </a:fld>
            <a:endParaRPr lang="en-US"/>
          </a:p>
        </p:txBody>
      </p:sp>
      <p:sp>
        <p:nvSpPr>
          <p:cNvPr id="4" name="TextBox 3">
            <a:extLst>
              <a:ext uri="{FF2B5EF4-FFF2-40B4-BE49-F238E27FC236}">
                <a16:creationId xmlns:a16="http://schemas.microsoft.com/office/drawing/2014/main" id="{809B262F-F06C-3348-BCD1-56D770FDAFDA}"/>
              </a:ext>
            </a:extLst>
          </p:cNvPr>
          <p:cNvSpPr txBox="1"/>
          <p:nvPr/>
        </p:nvSpPr>
        <p:spPr>
          <a:xfrm>
            <a:off x="2424528" y="5834510"/>
            <a:ext cx="6361998" cy="584775"/>
          </a:xfrm>
          <a:prstGeom prst="rect">
            <a:avLst/>
          </a:prstGeom>
          <a:noFill/>
        </p:spPr>
        <p:txBody>
          <a:bodyPr wrap="none" rtlCol="0">
            <a:spAutoFit/>
          </a:bodyPr>
          <a:lstStyle/>
          <a:p>
            <a:r>
              <a:rPr lang="en-US" sz="3200" dirty="0"/>
              <a:t>see Chapter 7.3 of </a:t>
            </a:r>
            <a:r>
              <a:rPr lang="en-US" sz="3200" dirty="0" err="1"/>
              <a:t>mlbook.cs.aalto.fi</a:t>
            </a:r>
            <a:r>
              <a:rPr lang="en-US" sz="3200" dirty="0"/>
              <a:t> </a:t>
            </a:r>
          </a:p>
        </p:txBody>
      </p:sp>
      <p:sp>
        <p:nvSpPr>
          <p:cNvPr id="5" name="Date Placeholder 4">
            <a:extLst>
              <a:ext uri="{FF2B5EF4-FFF2-40B4-BE49-F238E27FC236}">
                <a16:creationId xmlns:a16="http://schemas.microsoft.com/office/drawing/2014/main" id="{7B7FC397-DCBE-9849-AE99-008A138943C2}"/>
              </a:ext>
            </a:extLst>
          </p:cNvPr>
          <p:cNvSpPr>
            <a:spLocks noGrp="1"/>
          </p:cNvSpPr>
          <p:nvPr>
            <p:ph type="dt" sz="half" idx="10"/>
          </p:nvPr>
        </p:nvSpPr>
        <p:spPr/>
        <p:txBody>
          <a:bodyPr/>
          <a:lstStyle/>
          <a:p>
            <a:fld id="{69B21E83-322C-0045-B6E4-F4F143F4480F}" type="datetime1">
              <a:rPr lang="en-US" smtClean="0"/>
              <a:t>6/28/23</a:t>
            </a:fld>
            <a:endParaRPr lang="en-US"/>
          </a:p>
        </p:txBody>
      </p:sp>
      <p:sp>
        <p:nvSpPr>
          <p:cNvPr id="6" name="Footer Placeholder 5">
            <a:extLst>
              <a:ext uri="{FF2B5EF4-FFF2-40B4-BE49-F238E27FC236}">
                <a16:creationId xmlns:a16="http://schemas.microsoft.com/office/drawing/2014/main" id="{996987D2-1F4B-7723-E97A-7DC25D8BADC6}"/>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698406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1E8C-0D49-0E4B-BC63-60C061D655E2}"/>
              </a:ext>
            </a:extLst>
          </p:cNvPr>
          <p:cNvSpPr>
            <a:spLocks noGrp="1"/>
          </p:cNvSpPr>
          <p:nvPr>
            <p:ph type="title"/>
          </p:nvPr>
        </p:nvSpPr>
        <p:spPr>
          <a:xfrm>
            <a:off x="419100" y="67413"/>
            <a:ext cx="10515600" cy="1325563"/>
          </a:xfrm>
        </p:spPr>
        <p:txBody>
          <a:bodyPr>
            <a:normAutofit/>
          </a:bodyPr>
          <a:lstStyle/>
          <a:p>
            <a:r>
              <a:rPr lang="en-US" sz="6000" b="1" dirty="0"/>
              <a:t>To sum up, </a:t>
            </a:r>
          </a:p>
        </p:txBody>
      </p:sp>
      <p:sp>
        <p:nvSpPr>
          <p:cNvPr id="3" name="Content Placeholder 2">
            <a:extLst>
              <a:ext uri="{FF2B5EF4-FFF2-40B4-BE49-F238E27FC236}">
                <a16:creationId xmlns:a16="http://schemas.microsoft.com/office/drawing/2014/main" id="{3A7CA33A-5F14-F04B-8946-6406BCFF47D8}"/>
              </a:ext>
            </a:extLst>
          </p:cNvPr>
          <p:cNvSpPr>
            <a:spLocks noGrp="1"/>
          </p:cNvSpPr>
          <p:nvPr>
            <p:ph idx="1"/>
          </p:nvPr>
        </p:nvSpPr>
        <p:spPr>
          <a:xfrm>
            <a:off x="419100" y="1024232"/>
            <a:ext cx="11772900" cy="5514680"/>
          </a:xfrm>
        </p:spPr>
        <p:txBody>
          <a:bodyPr>
            <a:normAutofit/>
          </a:bodyPr>
          <a:lstStyle/>
          <a:p>
            <a:pPr>
              <a:lnSpc>
                <a:spcPct val="150000"/>
              </a:lnSpc>
            </a:pPr>
            <a:r>
              <a:rPr lang="en-US" sz="4000" dirty="0"/>
              <a:t>large ratio d/m leads to overfitting </a:t>
            </a:r>
          </a:p>
          <a:p>
            <a:pPr>
              <a:lnSpc>
                <a:spcPct val="150000"/>
              </a:lnSpc>
            </a:pPr>
            <a:r>
              <a:rPr lang="en-US" sz="4000" dirty="0"/>
              <a:t>reduce d by using smaller model (“pruning”)</a:t>
            </a:r>
          </a:p>
          <a:p>
            <a:pPr>
              <a:lnSpc>
                <a:spcPct val="150000"/>
              </a:lnSpc>
            </a:pPr>
            <a:r>
              <a:rPr lang="en-US" sz="4000" dirty="0"/>
              <a:t>increase m by using more data points </a:t>
            </a:r>
          </a:p>
          <a:p>
            <a:pPr>
              <a:lnSpc>
                <a:spcPct val="150000"/>
              </a:lnSpc>
            </a:pPr>
            <a:r>
              <a:rPr lang="en-US" sz="4000" dirty="0"/>
              <a:t>regularization is a soft model pruning</a:t>
            </a:r>
          </a:p>
          <a:p>
            <a:pPr>
              <a:lnSpc>
                <a:spcPct val="150000"/>
              </a:lnSpc>
            </a:pPr>
            <a:r>
              <a:rPr lang="en-US" sz="4000" dirty="0"/>
              <a:t>regularization does implicit data augmentation</a:t>
            </a:r>
          </a:p>
        </p:txBody>
      </p:sp>
      <p:sp>
        <p:nvSpPr>
          <p:cNvPr id="4" name="Slide Number Placeholder 3">
            <a:extLst>
              <a:ext uri="{FF2B5EF4-FFF2-40B4-BE49-F238E27FC236}">
                <a16:creationId xmlns:a16="http://schemas.microsoft.com/office/drawing/2014/main" id="{7459C0D3-B32E-CE44-93BF-89BC0521F548}"/>
              </a:ext>
            </a:extLst>
          </p:cNvPr>
          <p:cNvSpPr>
            <a:spLocks noGrp="1"/>
          </p:cNvSpPr>
          <p:nvPr>
            <p:ph type="sldNum" sz="quarter" idx="12"/>
          </p:nvPr>
        </p:nvSpPr>
        <p:spPr/>
        <p:txBody>
          <a:bodyPr/>
          <a:lstStyle/>
          <a:p>
            <a:fld id="{3FF2AABE-FC01-8D4F-B5BD-1FB1C036FF5C}" type="slidenum">
              <a:rPr lang="en-US" smtClean="0"/>
              <a:t>38</a:t>
            </a:fld>
            <a:endParaRPr lang="en-US"/>
          </a:p>
        </p:txBody>
      </p:sp>
      <p:sp>
        <p:nvSpPr>
          <p:cNvPr id="5" name="Date Placeholder 4">
            <a:extLst>
              <a:ext uri="{FF2B5EF4-FFF2-40B4-BE49-F238E27FC236}">
                <a16:creationId xmlns:a16="http://schemas.microsoft.com/office/drawing/2014/main" id="{C3F2127F-906D-314D-84BA-299DB4F1F7E2}"/>
              </a:ext>
            </a:extLst>
          </p:cNvPr>
          <p:cNvSpPr>
            <a:spLocks noGrp="1"/>
          </p:cNvSpPr>
          <p:nvPr>
            <p:ph type="dt" sz="half" idx="10"/>
          </p:nvPr>
        </p:nvSpPr>
        <p:spPr/>
        <p:txBody>
          <a:bodyPr/>
          <a:lstStyle/>
          <a:p>
            <a:fld id="{792EAF2A-B8EE-0146-9A81-F1875E608BA4}" type="datetime1">
              <a:rPr lang="en-US" smtClean="0"/>
              <a:t>6/28/23</a:t>
            </a:fld>
            <a:endParaRPr lang="en-US"/>
          </a:p>
        </p:txBody>
      </p:sp>
      <p:sp>
        <p:nvSpPr>
          <p:cNvPr id="7" name="Footer Placeholder 6">
            <a:extLst>
              <a:ext uri="{FF2B5EF4-FFF2-40B4-BE49-F238E27FC236}">
                <a16:creationId xmlns:a16="http://schemas.microsoft.com/office/drawing/2014/main" id="{AB9FCF22-AFDC-EC63-6A82-281182DFD55C}"/>
              </a:ext>
            </a:extLst>
          </p:cNvPr>
          <p:cNvSpPr>
            <a:spLocks noGrp="1"/>
          </p:cNvSpPr>
          <p:nvPr>
            <p:ph type="ftr" sz="quarter" idx="11"/>
          </p:nvPr>
        </p:nvSpPr>
        <p:spPr/>
        <p:txBody>
          <a:bodyPr/>
          <a:lstStyle/>
          <a:p>
            <a:r>
              <a:rPr lang="en-US"/>
              <a:t>A. Jung - Regularization</a:t>
            </a:r>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E7FA8B4-8868-0C6D-B31E-548A66A0285C}"/>
                  </a:ext>
                </a:extLst>
              </p14:cNvPr>
              <p14:cNvContentPartPr/>
              <p14:nvPr/>
            </p14:nvContentPartPr>
            <p14:xfrm>
              <a:off x="2158920" y="771120"/>
              <a:ext cx="8872920" cy="3228480"/>
            </p14:xfrm>
          </p:contentPart>
        </mc:Choice>
        <mc:Fallback xmlns="">
          <p:pic>
            <p:nvPicPr>
              <p:cNvPr id="6" name="Ink 5">
                <a:extLst>
                  <a:ext uri="{FF2B5EF4-FFF2-40B4-BE49-F238E27FC236}">
                    <a16:creationId xmlns:a16="http://schemas.microsoft.com/office/drawing/2014/main" id="{DE7FA8B4-8868-0C6D-B31E-548A66A0285C}"/>
                  </a:ext>
                </a:extLst>
              </p:cNvPr>
              <p:cNvPicPr/>
              <p:nvPr/>
            </p:nvPicPr>
            <p:blipFill>
              <a:blip r:embed="rId3"/>
              <a:stretch>
                <a:fillRect/>
              </a:stretch>
            </p:blipFill>
            <p:spPr>
              <a:xfrm>
                <a:off x="2149560" y="761760"/>
                <a:ext cx="8891640" cy="3247200"/>
              </a:xfrm>
              <a:prstGeom prst="rect">
                <a:avLst/>
              </a:prstGeom>
            </p:spPr>
          </p:pic>
        </mc:Fallback>
      </mc:AlternateContent>
    </p:spTree>
    <p:extLst>
      <p:ext uri="{BB962C8B-B14F-4D97-AF65-F5344CB8AC3E}">
        <p14:creationId xmlns:p14="http://schemas.microsoft.com/office/powerpoint/2010/main" val="2742826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A8A176-6920-B047-AA2C-D8CE6B3D5E77}"/>
              </a:ext>
            </a:extLst>
          </p:cNvPr>
          <p:cNvSpPr>
            <a:spLocks noGrp="1"/>
          </p:cNvSpPr>
          <p:nvPr>
            <p:ph type="dt" sz="half" idx="10"/>
          </p:nvPr>
        </p:nvSpPr>
        <p:spPr/>
        <p:txBody>
          <a:bodyPr/>
          <a:lstStyle/>
          <a:p>
            <a:fld id="{E86ED7F7-85E0-294E-9E03-EC639273B468}" type="datetime1">
              <a:rPr lang="en-US" smtClean="0"/>
              <a:t>6/28/23</a:t>
            </a:fld>
            <a:endParaRPr lang="en-US"/>
          </a:p>
        </p:txBody>
      </p:sp>
      <p:sp>
        <p:nvSpPr>
          <p:cNvPr id="5" name="Slide Number Placeholder 4">
            <a:extLst>
              <a:ext uri="{FF2B5EF4-FFF2-40B4-BE49-F238E27FC236}">
                <a16:creationId xmlns:a16="http://schemas.microsoft.com/office/drawing/2014/main" id="{C0626417-D1B9-A746-A58F-D624000C9C1D}"/>
              </a:ext>
            </a:extLst>
          </p:cNvPr>
          <p:cNvSpPr>
            <a:spLocks noGrp="1"/>
          </p:cNvSpPr>
          <p:nvPr>
            <p:ph type="sldNum" sz="quarter" idx="12"/>
          </p:nvPr>
        </p:nvSpPr>
        <p:spPr/>
        <p:txBody>
          <a:bodyPr/>
          <a:lstStyle/>
          <a:p>
            <a:fld id="{5399C925-308B-6F4D-8762-6363D7B6E381}" type="slidenum">
              <a:rPr lang="en-US" smtClean="0"/>
              <a:t>39</a:t>
            </a:fld>
            <a:endParaRPr lang="en-US"/>
          </a:p>
        </p:txBody>
      </p:sp>
      <p:sp>
        <p:nvSpPr>
          <p:cNvPr id="6" name="Title 1">
            <a:extLst>
              <a:ext uri="{FF2B5EF4-FFF2-40B4-BE49-F238E27FC236}">
                <a16:creationId xmlns:a16="http://schemas.microsoft.com/office/drawing/2014/main" id="{124EFC95-F3B2-FA41-A5B2-29DFC96E4D19}"/>
              </a:ext>
            </a:extLst>
          </p:cNvPr>
          <p:cNvSpPr txBox="1">
            <a:spLocks/>
          </p:cNvSpPr>
          <p:nvPr/>
        </p:nvSpPr>
        <p:spPr>
          <a:xfrm>
            <a:off x="838199" y="1628808"/>
            <a:ext cx="11710481" cy="32739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Transfer Learning </a:t>
            </a:r>
          </a:p>
          <a:p>
            <a:r>
              <a:rPr lang="en-US" sz="8000" b="1" dirty="0"/>
              <a:t>via </a:t>
            </a:r>
          </a:p>
          <a:p>
            <a:r>
              <a:rPr lang="en-US" sz="8000" b="1" dirty="0"/>
              <a:t>Regularization</a:t>
            </a:r>
          </a:p>
        </p:txBody>
      </p:sp>
      <p:sp>
        <p:nvSpPr>
          <p:cNvPr id="2" name="Footer Placeholder 1">
            <a:extLst>
              <a:ext uri="{FF2B5EF4-FFF2-40B4-BE49-F238E27FC236}">
                <a16:creationId xmlns:a16="http://schemas.microsoft.com/office/drawing/2014/main" id="{DBA1AFB8-BB70-B4AC-8F53-FE6523B256DF}"/>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66424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554510" y="215093"/>
            <a:ext cx="11069955" cy="1325563"/>
          </a:xfrm>
        </p:spPr>
        <p:txBody>
          <a:bodyPr>
            <a:normAutofit fontScale="90000"/>
          </a:bodyPr>
          <a:lstStyle/>
          <a:p>
            <a:r>
              <a:rPr lang="en-AT" sz="8000" b="1" dirty="0"/>
              <a:t>ERM is only Approximation!</a:t>
            </a:r>
          </a:p>
        </p:txBody>
      </p:sp>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 Regularization</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4</a:t>
            </a:fld>
            <a:endParaRPr lang="en-AT" dirty="0"/>
          </a:p>
        </p:txBody>
      </p:sp>
      <p:cxnSp>
        <p:nvCxnSpPr>
          <p:cNvPr id="5" name="Straight Arrow Connector 4">
            <a:extLst>
              <a:ext uri="{FF2B5EF4-FFF2-40B4-BE49-F238E27FC236}">
                <a16:creationId xmlns:a16="http://schemas.microsoft.com/office/drawing/2014/main" id="{E03CD2F2-783D-4B4E-BA91-41F23CC8DDA8}"/>
              </a:ext>
            </a:extLst>
          </p:cNvPr>
          <p:cNvCxnSpPr/>
          <p:nvPr/>
        </p:nvCxnSpPr>
        <p:spPr>
          <a:xfrm>
            <a:off x="1631156" y="5567363"/>
            <a:ext cx="892968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E9FCD2-FDBE-4246-A7F1-C718A56A01DD}"/>
              </a:ext>
            </a:extLst>
          </p:cNvPr>
          <p:cNvSpPr txBox="1"/>
          <p:nvPr/>
        </p:nvSpPr>
        <p:spPr>
          <a:xfrm>
            <a:off x="9617869" y="5567363"/>
            <a:ext cx="2387577" cy="584775"/>
          </a:xfrm>
          <a:prstGeom prst="rect">
            <a:avLst/>
          </a:prstGeom>
          <a:noFill/>
        </p:spPr>
        <p:txBody>
          <a:bodyPr wrap="none" rtlCol="0">
            <a:spAutoFit/>
          </a:bodyPr>
          <a:lstStyle/>
          <a:p>
            <a:r>
              <a:rPr lang="en-GB" sz="3200" dirty="0"/>
              <a:t>hypothesis h </a:t>
            </a:r>
          </a:p>
        </p:txBody>
      </p:sp>
      <p:sp>
        <p:nvSpPr>
          <p:cNvPr id="15" name="Freeform 14">
            <a:extLst>
              <a:ext uri="{FF2B5EF4-FFF2-40B4-BE49-F238E27FC236}">
                <a16:creationId xmlns:a16="http://schemas.microsoft.com/office/drawing/2014/main" id="{BB380B78-E1AE-7748-8C55-84AFE4D28C2F}"/>
              </a:ext>
            </a:extLst>
          </p:cNvPr>
          <p:cNvSpPr/>
          <p:nvPr/>
        </p:nvSpPr>
        <p:spPr>
          <a:xfrm>
            <a:off x="1738312" y="1883057"/>
            <a:ext cx="7348538" cy="3565829"/>
          </a:xfrm>
          <a:custGeom>
            <a:avLst/>
            <a:gdLst>
              <a:gd name="connsiteX0" fmla="*/ 0 w 5686425"/>
              <a:gd name="connsiteY0" fmla="*/ 228600 h 2572640"/>
              <a:gd name="connsiteX1" fmla="*/ 3114675 w 5686425"/>
              <a:gd name="connsiteY1" fmla="*/ 2571750 h 2572640"/>
              <a:gd name="connsiteX2" fmla="*/ 5686425 w 5686425"/>
              <a:gd name="connsiteY2" fmla="*/ 0 h 2572640"/>
            </a:gdLst>
            <a:ahLst/>
            <a:cxnLst>
              <a:cxn ang="0">
                <a:pos x="connsiteX0" y="connsiteY0"/>
              </a:cxn>
              <a:cxn ang="0">
                <a:pos x="connsiteX1" y="connsiteY1"/>
              </a:cxn>
              <a:cxn ang="0">
                <a:pos x="connsiteX2" y="connsiteY2"/>
              </a:cxn>
            </a:cxnLst>
            <a:rect l="l" t="t" r="r" b="b"/>
            <a:pathLst>
              <a:path w="5686425" h="2572640">
                <a:moveTo>
                  <a:pt x="0" y="228600"/>
                </a:moveTo>
                <a:cubicBezTo>
                  <a:pt x="1083469" y="1419225"/>
                  <a:pt x="2166938" y="2609850"/>
                  <a:pt x="3114675" y="2571750"/>
                </a:cubicBezTo>
                <a:cubicBezTo>
                  <a:pt x="4062412" y="2533650"/>
                  <a:pt x="4874418" y="1266825"/>
                  <a:pt x="5686425"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Picture 16" descr="A picture containing text, watch&#10;&#10;Description automatically generated">
            <a:extLst>
              <a:ext uri="{FF2B5EF4-FFF2-40B4-BE49-F238E27FC236}">
                <a16:creationId xmlns:a16="http://schemas.microsoft.com/office/drawing/2014/main" id="{01CBE154-EFA7-D744-AD8E-CF77C69E24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4510" y="1898890"/>
            <a:ext cx="1079500" cy="558800"/>
          </a:xfrm>
          <a:prstGeom prst="rect">
            <a:avLst/>
          </a:prstGeom>
        </p:spPr>
      </p:pic>
      <p:sp>
        <p:nvSpPr>
          <p:cNvPr id="20" name="Freeform 19">
            <a:extLst>
              <a:ext uri="{FF2B5EF4-FFF2-40B4-BE49-F238E27FC236}">
                <a16:creationId xmlns:a16="http://schemas.microsoft.com/office/drawing/2014/main" id="{ED2E28B5-64C3-3E4F-9D93-D784840321D0}"/>
              </a:ext>
            </a:extLst>
          </p:cNvPr>
          <p:cNvSpPr/>
          <p:nvPr/>
        </p:nvSpPr>
        <p:spPr>
          <a:xfrm>
            <a:off x="4987764" y="1813894"/>
            <a:ext cx="3900488" cy="2008214"/>
          </a:xfrm>
          <a:custGeom>
            <a:avLst/>
            <a:gdLst>
              <a:gd name="connsiteX0" fmla="*/ 0 w 3328988"/>
              <a:gd name="connsiteY0" fmla="*/ 400050 h 1619278"/>
              <a:gd name="connsiteX1" fmla="*/ 1757363 w 3328988"/>
              <a:gd name="connsiteY1" fmla="*/ 1614487 h 1619278"/>
              <a:gd name="connsiteX2" fmla="*/ 3328988 w 3328988"/>
              <a:gd name="connsiteY2" fmla="*/ 0 h 1619278"/>
            </a:gdLst>
            <a:ahLst/>
            <a:cxnLst>
              <a:cxn ang="0">
                <a:pos x="connsiteX0" y="connsiteY0"/>
              </a:cxn>
              <a:cxn ang="0">
                <a:pos x="connsiteX1" y="connsiteY1"/>
              </a:cxn>
              <a:cxn ang="0">
                <a:pos x="connsiteX2" y="connsiteY2"/>
              </a:cxn>
            </a:cxnLst>
            <a:rect l="l" t="t" r="r" b="b"/>
            <a:pathLst>
              <a:path w="3328988" h="1619278">
                <a:moveTo>
                  <a:pt x="0" y="400050"/>
                </a:moveTo>
                <a:cubicBezTo>
                  <a:pt x="601266" y="1040606"/>
                  <a:pt x="1202532" y="1681162"/>
                  <a:pt x="1757363" y="1614487"/>
                </a:cubicBezTo>
                <a:cubicBezTo>
                  <a:pt x="2312194" y="1547812"/>
                  <a:pt x="2820591" y="773906"/>
                  <a:pt x="3328988" y="0"/>
                </a:cubicBezTo>
              </a:path>
            </a:pathLst>
          </a:custGeom>
          <a:noFill/>
          <a:ln w="508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Text&#10;&#10;Description automatically generated with medium confidence">
            <a:extLst>
              <a:ext uri="{FF2B5EF4-FFF2-40B4-BE49-F238E27FC236}">
                <a16:creationId xmlns:a16="http://schemas.microsoft.com/office/drawing/2014/main" id="{B12E8E45-D598-614C-B4CF-A8E3EEAB48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50335" y="1695417"/>
            <a:ext cx="2266254" cy="613777"/>
          </a:xfrm>
          <a:prstGeom prst="rect">
            <a:avLst/>
          </a:prstGeom>
        </p:spPr>
      </p:pic>
      <p:sp>
        <p:nvSpPr>
          <p:cNvPr id="23" name="Rectangle 22">
            <a:extLst>
              <a:ext uri="{FF2B5EF4-FFF2-40B4-BE49-F238E27FC236}">
                <a16:creationId xmlns:a16="http://schemas.microsoft.com/office/drawing/2014/main" id="{3C0A4383-6F4E-204E-A6A6-2107E8893BA4}"/>
              </a:ext>
            </a:extLst>
          </p:cNvPr>
          <p:cNvSpPr/>
          <p:nvPr/>
        </p:nvSpPr>
        <p:spPr>
          <a:xfrm>
            <a:off x="7486649" y="1790047"/>
            <a:ext cx="1228725" cy="4362087"/>
          </a:xfrm>
          <a:prstGeom prst="rect">
            <a:avLst/>
          </a:prstGeom>
          <a:solidFill>
            <a:schemeClr val="accent1">
              <a:alpha val="216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E9DDEB72-39C0-694E-96CA-56F7D596AC81}"/>
              </a:ext>
            </a:extLst>
          </p:cNvPr>
          <p:cNvCxnSpPr/>
          <p:nvPr/>
        </p:nvCxnSpPr>
        <p:spPr>
          <a:xfrm>
            <a:off x="7486649" y="5014913"/>
            <a:ext cx="1228725"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2889860D-29B7-214D-A45B-BE469B5FF0EC}"/>
              </a:ext>
            </a:extLst>
          </p:cNvPr>
          <p:cNvPicPr>
            <a:picLocks noChangeAspect="1"/>
          </p:cNvPicPr>
          <p:nvPr/>
        </p:nvPicPr>
        <p:blipFill>
          <a:blip r:embed="rId4"/>
          <a:stretch>
            <a:fillRect/>
          </a:stretch>
        </p:blipFill>
        <p:spPr>
          <a:xfrm>
            <a:off x="7923211" y="4506909"/>
            <a:ext cx="355600" cy="342900"/>
          </a:xfrm>
          <a:prstGeom prst="rect">
            <a:avLst/>
          </a:prstGeom>
        </p:spPr>
      </p:pic>
      <p:sp>
        <p:nvSpPr>
          <p:cNvPr id="3" name="Date Placeholder 2">
            <a:extLst>
              <a:ext uri="{FF2B5EF4-FFF2-40B4-BE49-F238E27FC236}">
                <a16:creationId xmlns:a16="http://schemas.microsoft.com/office/drawing/2014/main" id="{8D0D9A8D-323E-8449-AB39-8BE7C181F8A9}"/>
              </a:ext>
            </a:extLst>
          </p:cNvPr>
          <p:cNvSpPr>
            <a:spLocks noGrp="1"/>
          </p:cNvSpPr>
          <p:nvPr>
            <p:ph type="dt" sz="half" idx="10"/>
          </p:nvPr>
        </p:nvSpPr>
        <p:spPr/>
        <p:txBody>
          <a:bodyPr/>
          <a:lstStyle/>
          <a:p>
            <a:fld id="{1FEC73FC-0976-434F-B884-B0BC49A8FB6E}" type="datetime1">
              <a:rPr lang="en-US" smtClean="0"/>
              <a:t>6/28/23</a:t>
            </a:fld>
            <a:endParaRPr lang="en-US"/>
          </a:p>
        </p:txBody>
      </p:sp>
    </p:spTree>
    <p:extLst>
      <p:ext uri="{BB962C8B-B14F-4D97-AF65-F5344CB8AC3E}">
        <p14:creationId xmlns:p14="http://schemas.microsoft.com/office/powerpoint/2010/main" val="111300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8A91-8FEE-2F4C-94D5-9AA18F35A4BD}"/>
                  </a:ext>
                </a:extLst>
              </p:cNvPr>
              <p:cNvSpPr>
                <a:spLocks noGrp="1"/>
              </p:cNvSpPr>
              <p:nvPr>
                <p:ph idx="1"/>
              </p:nvPr>
            </p:nvSpPr>
            <p:spPr>
              <a:xfrm>
                <a:off x="419100" y="981075"/>
                <a:ext cx="11353800" cy="4895850"/>
              </a:xfrm>
            </p:spPr>
            <p:txBody>
              <a:bodyPr>
                <a:normAutofit fontScale="92500" lnSpcReduction="20000"/>
              </a:bodyPr>
              <a:lstStyle/>
              <a:p>
                <a:pPr>
                  <a:lnSpc>
                    <a:spcPct val="150000"/>
                  </a:lnSpc>
                </a:pPr>
                <a:r>
                  <a:rPr lang="en-US" sz="3500" dirty="0"/>
                  <a:t>Problem I: classify image as “shows border collie” vs. “not”</a:t>
                </a:r>
              </a:p>
              <a:p>
                <a:pPr>
                  <a:lnSpc>
                    <a:spcPct val="150000"/>
                  </a:lnSpc>
                </a:pPr>
                <a:r>
                  <a:rPr lang="en-US" sz="3500" dirty="0"/>
                  <a:t>Problem II: classify image as “shows a dog” vs. “not” </a:t>
                </a:r>
              </a:p>
              <a:p>
                <a:pPr>
                  <a:lnSpc>
                    <a:spcPct val="150000"/>
                  </a:lnSpc>
                </a:pPr>
                <a:r>
                  <a:rPr lang="en-US" sz="3500" dirty="0"/>
                  <a:t>ML Problem I is our main interest</a:t>
                </a:r>
              </a:p>
              <a:p>
                <a:pPr>
                  <a:lnSpc>
                    <a:spcPct val="150000"/>
                  </a:lnSpc>
                </a:pPr>
                <a:r>
                  <a:rPr lang="en-US" sz="3500" dirty="0"/>
                  <a:t>only little training data </a:t>
                </a:r>
                <a14:m>
                  <m:oMath xmlns:m="http://schemas.openxmlformats.org/officeDocument/2006/math">
                    <m:sSup>
                      <m:sSupPr>
                        <m:ctrlPr>
                          <a:rPr lang="en-US" sz="3500" i="1" smtClean="0">
                            <a:latin typeface="Cambria Math" panose="02040503050406030204" pitchFamily="18" charset="0"/>
                          </a:rPr>
                        </m:ctrlPr>
                      </m:sSupPr>
                      <m:e>
                        <m:r>
                          <a:rPr lang="en-US" sz="3500" i="1" smtClean="0">
                            <a:latin typeface="Cambria Math" panose="02040503050406030204" pitchFamily="18" charset="0"/>
                            <a:ea typeface="Cambria Math" panose="02040503050406030204" pitchFamily="18" charset="0"/>
                          </a:rPr>
                          <m:t>𝒟</m:t>
                        </m:r>
                      </m:e>
                      <m:sup>
                        <m:r>
                          <a:rPr lang="de-AT" sz="3500" b="0" i="1" smtClean="0">
                            <a:latin typeface="Cambria Math" panose="02040503050406030204" pitchFamily="18" charset="0"/>
                          </a:rPr>
                          <m:t>(1)</m:t>
                        </m:r>
                      </m:sup>
                    </m:sSup>
                    <m:r>
                      <a:rPr lang="de-AT" sz="3500" b="0" i="1" smtClean="0">
                        <a:latin typeface="Cambria Math" panose="02040503050406030204" pitchFamily="18" charset="0"/>
                      </a:rPr>
                      <m:t> </m:t>
                    </m:r>
                  </m:oMath>
                </a14:m>
                <a:r>
                  <a:rPr lang="en-US" sz="3500" dirty="0"/>
                  <a:t>for Problem I </a:t>
                </a:r>
              </a:p>
              <a:p>
                <a:pPr>
                  <a:lnSpc>
                    <a:spcPct val="150000"/>
                  </a:lnSpc>
                </a:pPr>
                <a:r>
                  <a:rPr lang="en-US" sz="3500" dirty="0"/>
                  <a:t>much more labeled data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m:t>
                        </m:r>
                        <m:r>
                          <a:rPr lang="de-AT" sz="3500" b="0" i="1" smtClean="0">
                            <a:latin typeface="Cambria Math" panose="02040503050406030204" pitchFamily="18" charset="0"/>
                          </a:rPr>
                          <m:t>2</m:t>
                        </m:r>
                        <m:r>
                          <a:rPr lang="de-AT" sz="3500" i="1">
                            <a:latin typeface="Cambria Math" panose="02040503050406030204" pitchFamily="18" charset="0"/>
                          </a:rPr>
                          <m:t>)</m:t>
                        </m:r>
                      </m:sup>
                    </m:sSup>
                  </m:oMath>
                </a14:m>
                <a:r>
                  <a:rPr lang="en-US" sz="3500" dirty="0"/>
                  <a:t> for Problem II </a:t>
                </a:r>
              </a:p>
              <a:p>
                <a:pPr>
                  <a:lnSpc>
                    <a:spcPct val="150000"/>
                  </a:lnSpc>
                </a:pPr>
                <a:r>
                  <a:rPr lang="en-US" sz="3500" dirty="0">
                    <a:solidFill>
                      <a:srgbClr val="FF0000"/>
                    </a:solidFill>
                  </a:rPr>
                  <a:t>pre-train a hypothesis </a:t>
                </a:r>
                <a:r>
                  <a:rPr lang="en-US" sz="3500" dirty="0"/>
                  <a:t>on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m:t>
                        </m:r>
                        <m:r>
                          <a:rPr lang="de-AT" sz="3500" b="0" i="1" smtClean="0">
                            <a:latin typeface="Cambria Math" panose="02040503050406030204" pitchFamily="18" charset="0"/>
                          </a:rPr>
                          <m:t>2</m:t>
                        </m:r>
                        <m:r>
                          <a:rPr lang="de-AT" sz="3500" i="1">
                            <a:latin typeface="Cambria Math" panose="02040503050406030204" pitchFamily="18" charset="0"/>
                          </a:rPr>
                          <m:t>)</m:t>
                        </m:r>
                      </m:sup>
                    </m:sSup>
                    <m:r>
                      <a:rPr lang="de-AT" sz="3500" i="1">
                        <a:latin typeface="Cambria Math" panose="02040503050406030204" pitchFamily="18" charset="0"/>
                      </a:rPr>
                      <m:t> </m:t>
                    </m:r>
                  </m:oMath>
                </a14:m>
                <a:r>
                  <a:rPr lang="en-US" sz="3500" dirty="0"/>
                  <a:t>, fine-tune on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(1)</m:t>
                        </m:r>
                      </m:sup>
                    </m:sSup>
                    <m:r>
                      <a:rPr lang="de-AT" sz="3500" i="1">
                        <a:latin typeface="Cambria Math" panose="02040503050406030204" pitchFamily="18" charset="0"/>
                      </a:rPr>
                      <m:t> </m:t>
                    </m:r>
                  </m:oMath>
                </a14:m>
                <a:endParaRPr lang="en-US" sz="35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F4C88A91-8FEE-2F4C-94D5-9AA18F35A4BD}"/>
                  </a:ext>
                </a:extLst>
              </p:cNvPr>
              <p:cNvSpPr>
                <a:spLocks noGrp="1" noRot="1" noChangeAspect="1" noMove="1" noResize="1" noEditPoints="1" noAdjustHandles="1" noChangeArrowheads="1" noChangeShapeType="1" noTextEdit="1"/>
              </p:cNvSpPr>
              <p:nvPr>
                <p:ph idx="1"/>
              </p:nvPr>
            </p:nvSpPr>
            <p:spPr>
              <a:xfrm>
                <a:off x="419100" y="981075"/>
                <a:ext cx="11353800" cy="4895850"/>
              </a:xfrm>
              <a:blipFill>
                <a:blip r:embed="rId2"/>
                <a:stretch>
                  <a:fillRect l="-1230"/>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68110B08-C682-4E4D-82D4-1CA2F0A56527}"/>
              </a:ext>
            </a:extLst>
          </p:cNvPr>
          <p:cNvSpPr>
            <a:spLocks noGrp="1"/>
          </p:cNvSpPr>
          <p:nvPr>
            <p:ph type="dt" sz="half" idx="10"/>
          </p:nvPr>
        </p:nvSpPr>
        <p:spPr/>
        <p:txBody>
          <a:bodyPr/>
          <a:lstStyle/>
          <a:p>
            <a:fld id="{FD7CF319-0981-634E-89A5-D9818F46B089}" type="datetime1">
              <a:rPr lang="en-US" smtClean="0"/>
              <a:t>6/28/23</a:t>
            </a:fld>
            <a:endParaRPr lang="en-US"/>
          </a:p>
        </p:txBody>
      </p:sp>
      <p:sp>
        <p:nvSpPr>
          <p:cNvPr id="5" name="Slide Number Placeholder 4">
            <a:extLst>
              <a:ext uri="{FF2B5EF4-FFF2-40B4-BE49-F238E27FC236}">
                <a16:creationId xmlns:a16="http://schemas.microsoft.com/office/drawing/2014/main" id="{2EE7403E-5618-9848-ADD7-1F98ECB94446}"/>
              </a:ext>
            </a:extLst>
          </p:cNvPr>
          <p:cNvSpPr>
            <a:spLocks noGrp="1"/>
          </p:cNvSpPr>
          <p:nvPr>
            <p:ph type="sldNum" sz="quarter" idx="12"/>
          </p:nvPr>
        </p:nvSpPr>
        <p:spPr/>
        <p:txBody>
          <a:bodyPr/>
          <a:lstStyle/>
          <a:p>
            <a:fld id="{5399C925-308B-6F4D-8762-6363D7B6E381}" type="slidenum">
              <a:rPr lang="en-US" smtClean="0"/>
              <a:t>40</a:t>
            </a:fld>
            <a:endParaRPr lang="en-US"/>
          </a:p>
        </p:txBody>
      </p:sp>
      <p:sp>
        <p:nvSpPr>
          <p:cNvPr id="2" name="Footer Placeholder 1">
            <a:extLst>
              <a:ext uri="{FF2B5EF4-FFF2-40B4-BE49-F238E27FC236}">
                <a16:creationId xmlns:a16="http://schemas.microsoft.com/office/drawing/2014/main" id="{F70671A2-919A-0E87-5416-2BB0238E4B0F}"/>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426301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8A91-8FEE-2F4C-94D5-9AA18F35A4BD}"/>
                  </a:ext>
                </a:extLst>
              </p:cNvPr>
              <p:cNvSpPr>
                <a:spLocks noGrp="1"/>
              </p:cNvSpPr>
              <p:nvPr>
                <p:ph idx="1"/>
              </p:nvPr>
            </p:nvSpPr>
            <p:spPr>
              <a:xfrm>
                <a:off x="7760963" y="4758663"/>
                <a:ext cx="2451691" cy="133682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4800" i="1" smtClean="0">
                              <a:latin typeface="Cambria Math" panose="02040503050406030204" pitchFamily="18" charset="0"/>
                            </a:rPr>
                          </m:ctrlPr>
                        </m:sSupPr>
                        <m:e>
                          <m:r>
                            <a:rPr lang="en-US" sz="4800" i="1" smtClean="0">
                              <a:latin typeface="Cambria Math" panose="02040503050406030204" pitchFamily="18" charset="0"/>
                              <a:ea typeface="Cambria Math" panose="02040503050406030204" pitchFamily="18" charset="0"/>
                            </a:rPr>
                            <m:t>𝒟</m:t>
                          </m:r>
                        </m:e>
                        <m:sup>
                          <m:r>
                            <a:rPr lang="de-AT" sz="4800" b="0" i="1" smtClean="0">
                              <a:latin typeface="Cambria Math" panose="02040503050406030204" pitchFamily="18" charset="0"/>
                            </a:rPr>
                            <m:t>(2)</m:t>
                          </m:r>
                        </m:sup>
                      </m:sSup>
                    </m:oMath>
                  </m:oMathPara>
                </a14:m>
                <a:endParaRPr lang="en-US" sz="4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4C88A91-8FEE-2F4C-94D5-9AA18F35A4BD}"/>
                  </a:ext>
                </a:extLst>
              </p:cNvPr>
              <p:cNvSpPr>
                <a:spLocks noGrp="1" noRot="1" noChangeAspect="1" noMove="1" noResize="1" noEditPoints="1" noAdjustHandles="1" noChangeArrowheads="1" noChangeShapeType="1" noTextEdit="1"/>
              </p:cNvSpPr>
              <p:nvPr>
                <p:ph idx="1"/>
              </p:nvPr>
            </p:nvSpPr>
            <p:spPr>
              <a:xfrm>
                <a:off x="7760963" y="4758663"/>
                <a:ext cx="2451691" cy="1336824"/>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110B08-C682-4E4D-82D4-1CA2F0A56527}"/>
              </a:ext>
            </a:extLst>
          </p:cNvPr>
          <p:cNvSpPr>
            <a:spLocks noGrp="1"/>
          </p:cNvSpPr>
          <p:nvPr>
            <p:ph type="dt" sz="half" idx="10"/>
          </p:nvPr>
        </p:nvSpPr>
        <p:spPr/>
        <p:txBody>
          <a:bodyPr/>
          <a:lstStyle/>
          <a:p>
            <a:fld id="{72FD22B2-B030-604E-898B-6E95FA17052C}" type="datetime1">
              <a:rPr lang="en-US" smtClean="0"/>
              <a:t>6/28/23</a:t>
            </a:fld>
            <a:endParaRPr lang="en-US"/>
          </a:p>
        </p:txBody>
      </p:sp>
      <p:sp>
        <p:nvSpPr>
          <p:cNvPr id="5" name="Slide Number Placeholder 4">
            <a:extLst>
              <a:ext uri="{FF2B5EF4-FFF2-40B4-BE49-F238E27FC236}">
                <a16:creationId xmlns:a16="http://schemas.microsoft.com/office/drawing/2014/main" id="{2EE7403E-5618-9848-ADD7-1F98ECB94446}"/>
              </a:ext>
            </a:extLst>
          </p:cNvPr>
          <p:cNvSpPr>
            <a:spLocks noGrp="1"/>
          </p:cNvSpPr>
          <p:nvPr>
            <p:ph type="sldNum" sz="quarter" idx="12"/>
          </p:nvPr>
        </p:nvSpPr>
        <p:spPr/>
        <p:txBody>
          <a:bodyPr/>
          <a:lstStyle/>
          <a:p>
            <a:fld id="{5399C925-308B-6F4D-8762-6363D7B6E381}" type="slidenum">
              <a:rPr lang="en-US" smtClean="0"/>
              <a:t>41</a:t>
            </a:fld>
            <a:endParaRPr lang="en-US"/>
          </a:p>
        </p:txBody>
      </p:sp>
      <p:pic>
        <p:nvPicPr>
          <p:cNvPr id="1026" name="Picture 2">
            <a:extLst>
              <a:ext uri="{FF2B5EF4-FFF2-40B4-BE49-F238E27FC236}">
                <a16:creationId xmlns:a16="http://schemas.microsoft.com/office/drawing/2014/main" id="{CC754C25-9913-0D42-B195-755D1920888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3800" y="2126850"/>
            <a:ext cx="739030" cy="1035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234F10-8D11-FB43-A82A-37F75B23417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64045" y="3162403"/>
            <a:ext cx="868997" cy="10509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7F65443-9785-5F4C-BEB6-9D9A31F2B860}"/>
                  </a:ext>
                </a:extLst>
              </p:cNvPr>
              <p:cNvSpPr txBox="1">
                <a:spLocks/>
              </p:cNvSpPr>
              <p:nvPr/>
            </p:nvSpPr>
            <p:spPr>
              <a:xfrm>
                <a:off x="753502" y="4797573"/>
                <a:ext cx="2451691" cy="1336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4800" i="1" smtClean="0">
                              <a:latin typeface="Cambria Math" panose="02040503050406030204" pitchFamily="18" charset="0"/>
                            </a:rPr>
                          </m:ctrlPr>
                        </m:sSupPr>
                        <m:e>
                          <m:r>
                            <a:rPr lang="en-US" sz="4800" i="1" smtClean="0">
                              <a:latin typeface="Cambria Math" panose="02040503050406030204" pitchFamily="18" charset="0"/>
                              <a:ea typeface="Cambria Math" panose="02040503050406030204" pitchFamily="18" charset="0"/>
                            </a:rPr>
                            <m:t>𝒟</m:t>
                          </m:r>
                        </m:e>
                        <m:sup>
                          <m:r>
                            <a:rPr lang="de-AT" sz="4800" i="1" smtClean="0">
                              <a:latin typeface="Cambria Math" panose="02040503050406030204" pitchFamily="18" charset="0"/>
                            </a:rPr>
                            <m:t>(1)</m:t>
                          </m:r>
                        </m:sup>
                      </m:sSup>
                    </m:oMath>
                  </m:oMathPara>
                </a14:m>
                <a:endParaRPr lang="en-US" sz="4800" dirty="0"/>
              </a:p>
              <a:p>
                <a:pPr marL="0" indent="0">
                  <a:buFont typeface="Arial" panose="020B0604020202020204" pitchFamily="34" charset="0"/>
                  <a:buNone/>
                </a:pPr>
                <a:endParaRPr lang="en-US" dirty="0"/>
              </a:p>
            </p:txBody>
          </p:sp>
        </mc:Choice>
        <mc:Fallback xmlns="">
          <p:sp>
            <p:nvSpPr>
              <p:cNvPr id="10" name="Content Placeholder 2">
                <a:extLst>
                  <a:ext uri="{FF2B5EF4-FFF2-40B4-BE49-F238E27FC236}">
                    <a16:creationId xmlns:a16="http://schemas.microsoft.com/office/drawing/2014/main" id="{D7F65443-9785-5F4C-BEB6-9D9A31F2B860}"/>
                  </a:ext>
                </a:extLst>
              </p:cNvPr>
              <p:cNvSpPr txBox="1">
                <a:spLocks noRot="1" noChangeAspect="1" noMove="1" noResize="1" noEditPoints="1" noAdjustHandles="1" noChangeArrowheads="1" noChangeShapeType="1" noTextEdit="1"/>
              </p:cNvSpPr>
              <p:nvPr/>
            </p:nvSpPr>
            <p:spPr>
              <a:xfrm>
                <a:off x="753502" y="4797573"/>
                <a:ext cx="2451691" cy="1336824"/>
              </a:xfrm>
              <a:prstGeom prst="rect">
                <a:avLst/>
              </a:prstGeom>
              <a:blipFill>
                <a:blip r:embed="rId5"/>
                <a:stretch>
                  <a:fillRect/>
                </a:stretch>
              </a:blipFill>
            </p:spPr>
            <p:txBody>
              <a:bodyPr/>
              <a:lstStyle/>
              <a:p>
                <a:r>
                  <a:rPr lang="en-US">
                    <a:noFill/>
                  </a:rPr>
                  <a:t> </a:t>
                </a:r>
              </a:p>
            </p:txBody>
          </p:sp>
        </mc:Fallback>
      </mc:AlternateContent>
      <p:pic>
        <p:nvPicPr>
          <p:cNvPr id="8" name="Picture 7" descr="Graphical user interface, application&#10;&#10;Description automatically generated">
            <a:extLst>
              <a:ext uri="{FF2B5EF4-FFF2-40B4-BE49-F238E27FC236}">
                <a16:creationId xmlns:a16="http://schemas.microsoft.com/office/drawing/2014/main" id="{DE2D9DE5-AB69-0048-BBA0-6362B317715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84530" y="136525"/>
            <a:ext cx="4898213" cy="4898213"/>
          </a:xfrm>
          <a:prstGeom prst="rect">
            <a:avLst/>
          </a:prstGeom>
        </p:spPr>
      </p:pic>
      <p:sp>
        <p:nvSpPr>
          <p:cNvPr id="11" name="Freeform 10">
            <a:extLst>
              <a:ext uri="{FF2B5EF4-FFF2-40B4-BE49-F238E27FC236}">
                <a16:creationId xmlns:a16="http://schemas.microsoft.com/office/drawing/2014/main" id="{C67A7CEC-FC52-5E4E-9B99-5BAF1F721DB3}"/>
              </a:ext>
            </a:extLst>
          </p:cNvPr>
          <p:cNvSpPr/>
          <p:nvPr/>
        </p:nvSpPr>
        <p:spPr>
          <a:xfrm>
            <a:off x="463054" y="1041991"/>
            <a:ext cx="3152016" cy="3934046"/>
          </a:xfrm>
          <a:custGeom>
            <a:avLst/>
            <a:gdLst>
              <a:gd name="connsiteX0" fmla="*/ 578937 w 3152016"/>
              <a:gd name="connsiteY0" fmla="*/ 3615069 h 3934046"/>
              <a:gd name="connsiteX1" fmla="*/ 430081 w 3152016"/>
              <a:gd name="connsiteY1" fmla="*/ 3402418 h 3934046"/>
              <a:gd name="connsiteX2" fmla="*/ 408816 w 3152016"/>
              <a:gd name="connsiteY2" fmla="*/ 3317358 h 3934046"/>
              <a:gd name="connsiteX3" fmla="*/ 366286 w 3152016"/>
              <a:gd name="connsiteY3" fmla="*/ 3232297 h 3934046"/>
              <a:gd name="connsiteX4" fmla="*/ 345020 w 3152016"/>
              <a:gd name="connsiteY4" fmla="*/ 3147237 h 3934046"/>
              <a:gd name="connsiteX5" fmla="*/ 217430 w 3152016"/>
              <a:gd name="connsiteY5" fmla="*/ 2785730 h 3934046"/>
              <a:gd name="connsiteX6" fmla="*/ 196165 w 3152016"/>
              <a:gd name="connsiteY6" fmla="*/ 2594344 h 3934046"/>
              <a:gd name="connsiteX7" fmla="*/ 153634 w 3152016"/>
              <a:gd name="connsiteY7" fmla="*/ 2402958 h 3934046"/>
              <a:gd name="connsiteX8" fmla="*/ 111104 w 3152016"/>
              <a:gd name="connsiteY8" fmla="*/ 2105246 h 3934046"/>
              <a:gd name="connsiteX9" fmla="*/ 89839 w 3152016"/>
              <a:gd name="connsiteY9" fmla="*/ 1956390 h 3934046"/>
              <a:gd name="connsiteX10" fmla="*/ 26044 w 3152016"/>
              <a:gd name="connsiteY10" fmla="*/ 1403497 h 3934046"/>
              <a:gd name="connsiteX11" fmla="*/ 26044 w 3152016"/>
              <a:gd name="connsiteY11" fmla="*/ 786809 h 3934046"/>
              <a:gd name="connsiteX12" fmla="*/ 68574 w 3152016"/>
              <a:gd name="connsiteY12" fmla="*/ 616688 h 3934046"/>
              <a:gd name="connsiteX13" fmla="*/ 89839 w 3152016"/>
              <a:gd name="connsiteY13" fmla="*/ 552893 h 3934046"/>
              <a:gd name="connsiteX14" fmla="*/ 132369 w 3152016"/>
              <a:gd name="connsiteY14" fmla="*/ 510362 h 3934046"/>
              <a:gd name="connsiteX15" fmla="*/ 323755 w 3152016"/>
              <a:gd name="connsiteY15" fmla="*/ 297711 h 3934046"/>
              <a:gd name="connsiteX16" fmla="*/ 493876 w 3152016"/>
              <a:gd name="connsiteY16" fmla="*/ 170121 h 3934046"/>
              <a:gd name="connsiteX17" fmla="*/ 621467 w 3152016"/>
              <a:gd name="connsiteY17" fmla="*/ 127590 h 3934046"/>
              <a:gd name="connsiteX18" fmla="*/ 685262 w 3152016"/>
              <a:gd name="connsiteY18" fmla="*/ 85060 h 3934046"/>
              <a:gd name="connsiteX19" fmla="*/ 961709 w 3152016"/>
              <a:gd name="connsiteY19" fmla="*/ 42530 h 3934046"/>
              <a:gd name="connsiteX20" fmla="*/ 1301951 w 3152016"/>
              <a:gd name="connsiteY20" fmla="*/ 0 h 3934046"/>
              <a:gd name="connsiteX21" fmla="*/ 2024965 w 3152016"/>
              <a:gd name="connsiteY21" fmla="*/ 21265 h 3934046"/>
              <a:gd name="connsiteX22" fmla="*/ 2088760 w 3152016"/>
              <a:gd name="connsiteY22" fmla="*/ 63795 h 3934046"/>
              <a:gd name="connsiteX23" fmla="*/ 2258881 w 3152016"/>
              <a:gd name="connsiteY23" fmla="*/ 191386 h 3934046"/>
              <a:gd name="connsiteX24" fmla="*/ 2471532 w 3152016"/>
              <a:gd name="connsiteY24" fmla="*/ 425302 h 3934046"/>
              <a:gd name="connsiteX25" fmla="*/ 2662918 w 3152016"/>
              <a:gd name="connsiteY25" fmla="*/ 659218 h 3934046"/>
              <a:gd name="connsiteX26" fmla="*/ 2896834 w 3152016"/>
              <a:gd name="connsiteY26" fmla="*/ 1041990 h 3934046"/>
              <a:gd name="connsiteX27" fmla="*/ 2960630 w 3152016"/>
              <a:gd name="connsiteY27" fmla="*/ 1148316 h 3934046"/>
              <a:gd name="connsiteX28" fmla="*/ 3045690 w 3152016"/>
              <a:gd name="connsiteY28" fmla="*/ 1360967 h 3934046"/>
              <a:gd name="connsiteX29" fmla="*/ 3066955 w 3152016"/>
              <a:gd name="connsiteY29" fmla="*/ 1467293 h 3934046"/>
              <a:gd name="connsiteX30" fmla="*/ 3109486 w 3152016"/>
              <a:gd name="connsiteY30" fmla="*/ 1658679 h 3934046"/>
              <a:gd name="connsiteX31" fmla="*/ 3152016 w 3152016"/>
              <a:gd name="connsiteY31" fmla="*/ 2232837 h 3934046"/>
              <a:gd name="connsiteX32" fmla="*/ 3130751 w 3152016"/>
              <a:gd name="connsiteY32" fmla="*/ 2551814 h 3934046"/>
              <a:gd name="connsiteX33" fmla="*/ 3088220 w 3152016"/>
              <a:gd name="connsiteY33" fmla="*/ 2679404 h 3934046"/>
              <a:gd name="connsiteX34" fmla="*/ 3045690 w 3152016"/>
              <a:gd name="connsiteY34" fmla="*/ 2806995 h 3934046"/>
              <a:gd name="connsiteX35" fmla="*/ 3003160 w 3152016"/>
              <a:gd name="connsiteY35" fmla="*/ 2934586 h 3934046"/>
              <a:gd name="connsiteX36" fmla="*/ 2981895 w 3152016"/>
              <a:gd name="connsiteY36" fmla="*/ 2998381 h 3934046"/>
              <a:gd name="connsiteX37" fmla="*/ 2875569 w 3152016"/>
              <a:gd name="connsiteY37" fmla="*/ 3168502 h 3934046"/>
              <a:gd name="connsiteX38" fmla="*/ 2854304 w 3152016"/>
              <a:gd name="connsiteY38" fmla="*/ 3232297 h 3934046"/>
              <a:gd name="connsiteX39" fmla="*/ 2811774 w 3152016"/>
              <a:gd name="connsiteY39" fmla="*/ 3317358 h 3934046"/>
              <a:gd name="connsiteX40" fmla="*/ 2790509 w 3152016"/>
              <a:gd name="connsiteY40" fmla="*/ 3381153 h 3934046"/>
              <a:gd name="connsiteX41" fmla="*/ 2747979 w 3152016"/>
              <a:gd name="connsiteY41" fmla="*/ 3444949 h 3934046"/>
              <a:gd name="connsiteX42" fmla="*/ 2726713 w 3152016"/>
              <a:gd name="connsiteY42" fmla="*/ 3508744 h 3934046"/>
              <a:gd name="connsiteX43" fmla="*/ 2535327 w 3152016"/>
              <a:gd name="connsiteY43" fmla="*/ 3678865 h 3934046"/>
              <a:gd name="connsiteX44" fmla="*/ 2471532 w 3152016"/>
              <a:gd name="connsiteY44" fmla="*/ 3700130 h 3934046"/>
              <a:gd name="connsiteX45" fmla="*/ 2386472 w 3152016"/>
              <a:gd name="connsiteY45" fmla="*/ 3763925 h 3934046"/>
              <a:gd name="connsiteX46" fmla="*/ 2173820 w 3152016"/>
              <a:gd name="connsiteY46" fmla="*/ 3827721 h 3934046"/>
              <a:gd name="connsiteX47" fmla="*/ 1982434 w 3152016"/>
              <a:gd name="connsiteY47" fmla="*/ 3870251 h 3934046"/>
              <a:gd name="connsiteX48" fmla="*/ 1897374 w 3152016"/>
              <a:gd name="connsiteY48" fmla="*/ 3891516 h 3934046"/>
              <a:gd name="connsiteX49" fmla="*/ 1663458 w 3152016"/>
              <a:gd name="connsiteY49" fmla="*/ 3934046 h 3934046"/>
              <a:gd name="connsiteX50" fmla="*/ 1068034 w 3152016"/>
              <a:gd name="connsiteY50" fmla="*/ 3912781 h 3934046"/>
              <a:gd name="connsiteX51" fmla="*/ 940444 w 3152016"/>
              <a:gd name="connsiteY51" fmla="*/ 3870251 h 3934046"/>
              <a:gd name="connsiteX52" fmla="*/ 876648 w 3152016"/>
              <a:gd name="connsiteY52" fmla="*/ 3848986 h 3934046"/>
              <a:gd name="connsiteX53" fmla="*/ 749058 w 3152016"/>
              <a:gd name="connsiteY53" fmla="*/ 3763925 h 3934046"/>
              <a:gd name="connsiteX54" fmla="*/ 663997 w 3152016"/>
              <a:gd name="connsiteY54" fmla="*/ 3657600 h 3934046"/>
              <a:gd name="connsiteX55" fmla="*/ 621467 w 3152016"/>
              <a:gd name="connsiteY55" fmla="*/ 3615069 h 3934046"/>
              <a:gd name="connsiteX56" fmla="*/ 600202 w 3152016"/>
              <a:gd name="connsiteY56" fmla="*/ 3551274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52016" h="3934046">
                <a:moveTo>
                  <a:pt x="578937" y="3615069"/>
                </a:moveTo>
                <a:cubicBezTo>
                  <a:pt x="529318" y="3544185"/>
                  <a:pt x="473009" y="3477542"/>
                  <a:pt x="430081" y="3402418"/>
                </a:cubicBezTo>
                <a:cubicBezTo>
                  <a:pt x="415581" y="3377043"/>
                  <a:pt x="419078" y="3344723"/>
                  <a:pt x="408816" y="3317358"/>
                </a:cubicBezTo>
                <a:cubicBezTo>
                  <a:pt x="397685" y="3287676"/>
                  <a:pt x="377417" y="3261979"/>
                  <a:pt x="366286" y="3232297"/>
                </a:cubicBezTo>
                <a:cubicBezTo>
                  <a:pt x="356024" y="3204932"/>
                  <a:pt x="354747" y="3174797"/>
                  <a:pt x="345020" y="3147237"/>
                </a:cubicBezTo>
                <a:cubicBezTo>
                  <a:pt x="204843" y="2750070"/>
                  <a:pt x="269556" y="2994233"/>
                  <a:pt x="217430" y="2785730"/>
                </a:cubicBezTo>
                <a:cubicBezTo>
                  <a:pt x="210342" y="2721935"/>
                  <a:pt x="206718" y="2657659"/>
                  <a:pt x="196165" y="2594344"/>
                </a:cubicBezTo>
                <a:cubicBezTo>
                  <a:pt x="185421" y="2529882"/>
                  <a:pt x="166451" y="2467040"/>
                  <a:pt x="153634" y="2402958"/>
                </a:cubicBezTo>
                <a:cubicBezTo>
                  <a:pt x="131223" y="2290904"/>
                  <a:pt x="126783" y="2222842"/>
                  <a:pt x="111104" y="2105246"/>
                </a:cubicBezTo>
                <a:cubicBezTo>
                  <a:pt x="104480" y="2055563"/>
                  <a:pt x="94826" y="2006264"/>
                  <a:pt x="89839" y="1956390"/>
                </a:cubicBezTo>
                <a:cubicBezTo>
                  <a:pt x="35837" y="1416372"/>
                  <a:pt x="100363" y="1626459"/>
                  <a:pt x="26044" y="1403497"/>
                </a:cubicBezTo>
                <a:cubicBezTo>
                  <a:pt x="-4458" y="1128979"/>
                  <a:pt x="-12664" y="1148082"/>
                  <a:pt x="26044" y="786809"/>
                </a:cubicBezTo>
                <a:cubicBezTo>
                  <a:pt x="32271" y="728689"/>
                  <a:pt x="50090" y="672141"/>
                  <a:pt x="68574" y="616688"/>
                </a:cubicBezTo>
                <a:cubicBezTo>
                  <a:pt x="75662" y="595423"/>
                  <a:pt x="78307" y="572114"/>
                  <a:pt x="89839" y="552893"/>
                </a:cubicBezTo>
                <a:cubicBezTo>
                  <a:pt x="100154" y="535701"/>
                  <a:pt x="119534" y="525764"/>
                  <a:pt x="132369" y="510362"/>
                </a:cubicBezTo>
                <a:cubicBezTo>
                  <a:pt x="298831" y="310608"/>
                  <a:pt x="58119" y="563347"/>
                  <a:pt x="323755" y="297711"/>
                </a:cubicBezTo>
                <a:cubicBezTo>
                  <a:pt x="391141" y="230325"/>
                  <a:pt x="396997" y="214157"/>
                  <a:pt x="493876" y="170121"/>
                </a:cubicBezTo>
                <a:cubicBezTo>
                  <a:pt x="534689" y="151570"/>
                  <a:pt x="580500" y="145798"/>
                  <a:pt x="621467" y="127590"/>
                </a:cubicBezTo>
                <a:cubicBezTo>
                  <a:pt x="644822" y="117210"/>
                  <a:pt x="661332" y="94034"/>
                  <a:pt x="685262" y="85060"/>
                </a:cubicBezTo>
                <a:cubicBezTo>
                  <a:pt x="735250" y="66315"/>
                  <a:pt x="933406" y="46573"/>
                  <a:pt x="961709" y="42530"/>
                </a:cubicBezTo>
                <a:cubicBezTo>
                  <a:pt x="1269490" y="-1439"/>
                  <a:pt x="864782" y="43716"/>
                  <a:pt x="1301951" y="0"/>
                </a:cubicBezTo>
                <a:cubicBezTo>
                  <a:pt x="1542956" y="7088"/>
                  <a:pt x="1784645" y="1780"/>
                  <a:pt x="2024965" y="21265"/>
                </a:cubicBezTo>
                <a:cubicBezTo>
                  <a:pt x="2050439" y="23330"/>
                  <a:pt x="2068091" y="48763"/>
                  <a:pt x="2088760" y="63795"/>
                </a:cubicBezTo>
                <a:cubicBezTo>
                  <a:pt x="2146086" y="105487"/>
                  <a:pt x="2214600" y="136035"/>
                  <a:pt x="2258881" y="191386"/>
                </a:cubicBezTo>
                <a:cubicBezTo>
                  <a:pt x="2519227" y="516818"/>
                  <a:pt x="2129353" y="37499"/>
                  <a:pt x="2471532" y="425302"/>
                </a:cubicBezTo>
                <a:cubicBezTo>
                  <a:pt x="2538187" y="500844"/>
                  <a:pt x="2607035" y="575393"/>
                  <a:pt x="2662918" y="659218"/>
                </a:cubicBezTo>
                <a:cubicBezTo>
                  <a:pt x="2977147" y="1130563"/>
                  <a:pt x="2732560" y="740822"/>
                  <a:pt x="2896834" y="1041990"/>
                </a:cubicBezTo>
                <a:cubicBezTo>
                  <a:pt x="2916626" y="1078275"/>
                  <a:pt x="2943151" y="1110861"/>
                  <a:pt x="2960630" y="1148316"/>
                </a:cubicBezTo>
                <a:cubicBezTo>
                  <a:pt x="2992915" y="1217498"/>
                  <a:pt x="3045690" y="1360967"/>
                  <a:pt x="3045690" y="1360967"/>
                </a:cubicBezTo>
                <a:cubicBezTo>
                  <a:pt x="3052778" y="1396409"/>
                  <a:pt x="3058189" y="1432228"/>
                  <a:pt x="3066955" y="1467293"/>
                </a:cubicBezTo>
                <a:cubicBezTo>
                  <a:pt x="3104094" y="1615850"/>
                  <a:pt x="3080227" y="1424615"/>
                  <a:pt x="3109486" y="1658679"/>
                </a:cubicBezTo>
                <a:cubicBezTo>
                  <a:pt x="3135367" y="1865723"/>
                  <a:pt x="3139099" y="2013245"/>
                  <a:pt x="3152016" y="2232837"/>
                </a:cubicBezTo>
                <a:cubicBezTo>
                  <a:pt x="3144928" y="2339163"/>
                  <a:pt x="3145821" y="2446323"/>
                  <a:pt x="3130751" y="2551814"/>
                </a:cubicBezTo>
                <a:cubicBezTo>
                  <a:pt x="3124411" y="2596194"/>
                  <a:pt x="3102397" y="2636874"/>
                  <a:pt x="3088220" y="2679404"/>
                </a:cubicBezTo>
                <a:lnTo>
                  <a:pt x="3045690" y="2806995"/>
                </a:lnTo>
                <a:lnTo>
                  <a:pt x="3003160" y="2934586"/>
                </a:lnTo>
                <a:cubicBezTo>
                  <a:pt x="2996072" y="2955851"/>
                  <a:pt x="2995344" y="2980449"/>
                  <a:pt x="2981895" y="2998381"/>
                </a:cubicBezTo>
                <a:cubicBezTo>
                  <a:pt x="2920836" y="3079792"/>
                  <a:pt x="2914489" y="3077688"/>
                  <a:pt x="2875569" y="3168502"/>
                </a:cubicBezTo>
                <a:cubicBezTo>
                  <a:pt x="2866739" y="3189105"/>
                  <a:pt x="2863134" y="3211694"/>
                  <a:pt x="2854304" y="3232297"/>
                </a:cubicBezTo>
                <a:cubicBezTo>
                  <a:pt x="2841817" y="3261434"/>
                  <a:pt x="2824261" y="3288221"/>
                  <a:pt x="2811774" y="3317358"/>
                </a:cubicBezTo>
                <a:cubicBezTo>
                  <a:pt x="2802944" y="3337961"/>
                  <a:pt x="2800533" y="3361104"/>
                  <a:pt x="2790509" y="3381153"/>
                </a:cubicBezTo>
                <a:cubicBezTo>
                  <a:pt x="2779079" y="3404012"/>
                  <a:pt x="2759409" y="3422090"/>
                  <a:pt x="2747979" y="3444949"/>
                </a:cubicBezTo>
                <a:cubicBezTo>
                  <a:pt x="2737954" y="3464998"/>
                  <a:pt x="2740475" y="3491050"/>
                  <a:pt x="2726713" y="3508744"/>
                </a:cubicBezTo>
                <a:cubicBezTo>
                  <a:pt x="2690844" y="3554861"/>
                  <a:pt x="2602515" y="3645271"/>
                  <a:pt x="2535327" y="3678865"/>
                </a:cubicBezTo>
                <a:cubicBezTo>
                  <a:pt x="2515278" y="3688889"/>
                  <a:pt x="2492797" y="3693042"/>
                  <a:pt x="2471532" y="3700130"/>
                </a:cubicBezTo>
                <a:cubicBezTo>
                  <a:pt x="2443179" y="3721395"/>
                  <a:pt x="2418172" y="3748075"/>
                  <a:pt x="2386472" y="3763925"/>
                </a:cubicBezTo>
                <a:cubicBezTo>
                  <a:pt x="2319087" y="3797618"/>
                  <a:pt x="2245048" y="3807370"/>
                  <a:pt x="2173820" y="3827721"/>
                </a:cubicBezTo>
                <a:cubicBezTo>
                  <a:pt x="1980685" y="3882902"/>
                  <a:pt x="2302246" y="3806289"/>
                  <a:pt x="1982434" y="3870251"/>
                </a:cubicBezTo>
                <a:cubicBezTo>
                  <a:pt x="1953776" y="3875983"/>
                  <a:pt x="1926129" y="3886288"/>
                  <a:pt x="1897374" y="3891516"/>
                </a:cubicBezTo>
                <a:cubicBezTo>
                  <a:pt x="1617993" y="3942312"/>
                  <a:pt x="1856382" y="3885815"/>
                  <a:pt x="1663458" y="3934046"/>
                </a:cubicBezTo>
                <a:cubicBezTo>
                  <a:pt x="1464983" y="3926958"/>
                  <a:pt x="1265867" y="3930237"/>
                  <a:pt x="1068034" y="3912781"/>
                </a:cubicBezTo>
                <a:cubicBezTo>
                  <a:pt x="1023377" y="3908841"/>
                  <a:pt x="982974" y="3884428"/>
                  <a:pt x="940444" y="3870251"/>
                </a:cubicBezTo>
                <a:lnTo>
                  <a:pt x="876648" y="3848986"/>
                </a:lnTo>
                <a:cubicBezTo>
                  <a:pt x="714430" y="3686766"/>
                  <a:pt x="902929" y="3856247"/>
                  <a:pt x="749058" y="3763925"/>
                </a:cubicBezTo>
                <a:cubicBezTo>
                  <a:pt x="709560" y="3740226"/>
                  <a:pt x="690745" y="3691035"/>
                  <a:pt x="663997" y="3657600"/>
                </a:cubicBezTo>
                <a:cubicBezTo>
                  <a:pt x="651473" y="3641944"/>
                  <a:pt x="635644" y="3629246"/>
                  <a:pt x="621467" y="3615069"/>
                </a:cubicBezTo>
                <a:lnTo>
                  <a:pt x="600202" y="3551274"/>
                </a:lnTo>
              </a:path>
            </a:pathLst>
          </a:cu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D88B207-99F4-9045-95ED-4B11EDEAF02C}"/>
                  </a:ext>
                </a:extLst>
              </p:cNvPr>
              <p:cNvSpPr txBox="1"/>
              <p:nvPr/>
            </p:nvSpPr>
            <p:spPr>
              <a:xfrm>
                <a:off x="6388673" y="5658061"/>
                <a:ext cx="5375189" cy="805670"/>
              </a:xfrm>
              <a:prstGeom prst="rect">
                <a:avLst/>
              </a:prstGeom>
              <a:noFill/>
            </p:spPr>
            <p:txBody>
              <a:bodyPr wrap="none" rtlCol="0">
                <a:spAutoFit/>
              </a:bodyPr>
              <a:lstStyle/>
              <a:p>
                <a:r>
                  <a:rPr lang="en-US" sz="4400" dirty="0"/>
                  <a:t>pre-train hypothesis </a:t>
                </a:r>
                <a14:m>
                  <m:oMath xmlns:m="http://schemas.openxmlformats.org/officeDocument/2006/math">
                    <m:acc>
                      <m:accPr>
                        <m:chr m:val="̂"/>
                        <m:ctrlPr>
                          <a:rPr lang="en-US" sz="4400" i="1" smtClean="0">
                            <a:latin typeface="Cambria Math" panose="02040503050406030204" pitchFamily="18" charset="0"/>
                          </a:rPr>
                        </m:ctrlPr>
                      </m:accPr>
                      <m:e>
                        <m:r>
                          <a:rPr lang="de-AT" sz="4400" b="0" i="1" smtClean="0">
                            <a:latin typeface="Cambria Math" panose="02040503050406030204" pitchFamily="18" charset="0"/>
                          </a:rPr>
                          <m:t>h</m:t>
                        </m:r>
                      </m:e>
                    </m:acc>
                  </m:oMath>
                </a14:m>
                <a:r>
                  <a:rPr lang="en-US" sz="4400" dirty="0"/>
                  <a:t> </a:t>
                </a:r>
              </a:p>
            </p:txBody>
          </p:sp>
        </mc:Choice>
        <mc:Fallback xmlns="">
          <p:sp>
            <p:nvSpPr>
              <p:cNvPr id="12" name="TextBox 11">
                <a:extLst>
                  <a:ext uri="{FF2B5EF4-FFF2-40B4-BE49-F238E27FC236}">
                    <a16:creationId xmlns:a16="http://schemas.microsoft.com/office/drawing/2014/main" id="{DD88B207-99F4-9045-95ED-4B11EDEAF02C}"/>
                  </a:ext>
                </a:extLst>
              </p:cNvPr>
              <p:cNvSpPr txBox="1">
                <a:spLocks noRot="1" noChangeAspect="1" noMove="1" noResize="1" noEditPoints="1" noAdjustHandles="1" noChangeArrowheads="1" noChangeShapeType="1" noTextEdit="1"/>
              </p:cNvSpPr>
              <p:nvPr/>
            </p:nvSpPr>
            <p:spPr>
              <a:xfrm>
                <a:off x="6388673" y="5658061"/>
                <a:ext cx="5375189" cy="805670"/>
              </a:xfrm>
              <a:prstGeom prst="rect">
                <a:avLst/>
              </a:prstGeom>
              <a:blipFill>
                <a:blip r:embed="rId7"/>
                <a:stretch>
                  <a:fillRect l="-4717" t="-14063" b="-35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FEC49DB-F21E-4845-9F1C-6EFC75A34AF2}"/>
                  </a:ext>
                </a:extLst>
              </p:cNvPr>
              <p:cNvSpPr txBox="1"/>
              <p:nvPr/>
            </p:nvSpPr>
            <p:spPr>
              <a:xfrm>
                <a:off x="107889" y="5658061"/>
                <a:ext cx="5694636" cy="805670"/>
              </a:xfrm>
              <a:prstGeom prst="rect">
                <a:avLst/>
              </a:prstGeom>
              <a:noFill/>
            </p:spPr>
            <p:txBody>
              <a:bodyPr wrap="none" rtlCol="0">
                <a:spAutoFit/>
              </a:bodyPr>
              <a:lstStyle/>
              <a:p>
                <a:r>
                  <a:rPr lang="en-US" sz="4400" dirty="0"/>
                  <a:t>learn h by fine-tuning </a:t>
                </a:r>
                <a14:m>
                  <m:oMath xmlns:m="http://schemas.openxmlformats.org/officeDocument/2006/math">
                    <m:acc>
                      <m:accPr>
                        <m:chr m:val="̂"/>
                        <m:ctrlPr>
                          <a:rPr lang="en-US" sz="4400" i="1" smtClean="0">
                            <a:latin typeface="Cambria Math" panose="02040503050406030204" pitchFamily="18" charset="0"/>
                          </a:rPr>
                        </m:ctrlPr>
                      </m:accPr>
                      <m:e>
                        <m:r>
                          <a:rPr lang="de-AT" sz="4400" b="0" i="1" smtClean="0">
                            <a:latin typeface="Cambria Math" panose="02040503050406030204" pitchFamily="18" charset="0"/>
                          </a:rPr>
                          <m:t>h</m:t>
                        </m:r>
                      </m:e>
                    </m:acc>
                  </m:oMath>
                </a14:m>
                <a:r>
                  <a:rPr lang="en-US" sz="4400" dirty="0"/>
                  <a:t> </a:t>
                </a:r>
              </a:p>
            </p:txBody>
          </p:sp>
        </mc:Choice>
        <mc:Fallback xmlns="">
          <p:sp>
            <p:nvSpPr>
              <p:cNvPr id="16" name="TextBox 15">
                <a:extLst>
                  <a:ext uri="{FF2B5EF4-FFF2-40B4-BE49-F238E27FC236}">
                    <a16:creationId xmlns:a16="http://schemas.microsoft.com/office/drawing/2014/main" id="{9FEC49DB-F21E-4845-9F1C-6EFC75A34AF2}"/>
                  </a:ext>
                </a:extLst>
              </p:cNvPr>
              <p:cNvSpPr txBox="1">
                <a:spLocks noRot="1" noChangeAspect="1" noMove="1" noResize="1" noEditPoints="1" noAdjustHandles="1" noChangeArrowheads="1" noChangeShapeType="1" noTextEdit="1"/>
              </p:cNvSpPr>
              <p:nvPr/>
            </p:nvSpPr>
            <p:spPr>
              <a:xfrm>
                <a:off x="107889" y="5658061"/>
                <a:ext cx="5694636" cy="805670"/>
              </a:xfrm>
              <a:prstGeom prst="rect">
                <a:avLst/>
              </a:prstGeom>
              <a:blipFill>
                <a:blip r:embed="rId8"/>
                <a:stretch>
                  <a:fillRect l="-4454" t="-14063" b="-35938"/>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673ACE9A-2005-90FB-197F-6B02C717BAD1}"/>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99368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A5F27A-9329-6944-B2BB-B7497875DAD6}"/>
              </a:ext>
            </a:extLst>
          </p:cNvPr>
          <p:cNvSpPr>
            <a:spLocks noGrp="1"/>
          </p:cNvSpPr>
          <p:nvPr>
            <p:ph type="dt" sz="half" idx="10"/>
          </p:nvPr>
        </p:nvSpPr>
        <p:spPr/>
        <p:txBody>
          <a:bodyPr/>
          <a:lstStyle/>
          <a:p>
            <a:fld id="{7F1EA72A-4249-0843-B98B-CB874E83CD9D}" type="datetime1">
              <a:rPr lang="en-US" smtClean="0"/>
              <a:t>6/28/23</a:t>
            </a:fld>
            <a:endParaRPr lang="en-US"/>
          </a:p>
        </p:txBody>
      </p:sp>
      <p:sp>
        <p:nvSpPr>
          <p:cNvPr id="5" name="Slide Number Placeholder 4">
            <a:extLst>
              <a:ext uri="{FF2B5EF4-FFF2-40B4-BE49-F238E27FC236}">
                <a16:creationId xmlns:a16="http://schemas.microsoft.com/office/drawing/2014/main" id="{482FF003-6DDC-9149-8ACD-D330B050FB6D}"/>
              </a:ext>
            </a:extLst>
          </p:cNvPr>
          <p:cNvSpPr>
            <a:spLocks noGrp="1"/>
          </p:cNvSpPr>
          <p:nvPr>
            <p:ph type="sldNum" sz="quarter" idx="12"/>
          </p:nvPr>
        </p:nvSpPr>
        <p:spPr/>
        <p:txBody>
          <a:bodyPr/>
          <a:lstStyle/>
          <a:p>
            <a:fld id="{5399C925-308B-6F4D-8762-6363D7B6E381}" type="slidenum">
              <a:rPr lang="en-US" smtClean="0"/>
              <a:t>42</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582B22-DE83-CC41-864A-DD9739F3E605}"/>
                  </a:ext>
                </a:extLst>
              </p:cNvPr>
              <p:cNvSpPr/>
              <p:nvPr/>
            </p:nvSpPr>
            <p:spPr>
              <a:xfrm>
                <a:off x="838200" y="1977319"/>
                <a:ext cx="10024091" cy="1940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400" i="1" smtClean="0">
                              <a:solidFill>
                                <a:schemeClr val="accent1">
                                  <a:lumMod val="75000"/>
                                </a:schemeClr>
                              </a:solidFill>
                              <a:latin typeface="Cambria Math" panose="02040503050406030204" pitchFamily="18" charset="0"/>
                            </a:rPr>
                          </m:ctrlPr>
                        </m:sSubPr>
                        <m:e>
                          <m:r>
                            <m:rPr>
                              <m:nor/>
                            </m:rPr>
                            <a:rPr lang="de-AT" sz="4400">
                              <a:solidFill>
                                <a:schemeClr val="accent1">
                                  <a:lumMod val="75000"/>
                                </a:schemeClr>
                              </a:solidFill>
                              <a:latin typeface="Cambria Math" panose="02040503050406030204" pitchFamily="18" charset="0"/>
                            </a:rPr>
                            <m:t>min</m:t>
                          </m:r>
                        </m:e>
                        <m:sub>
                          <m:r>
                            <a:rPr lang="de-AT" sz="4400" i="1">
                              <a:solidFill>
                                <a:schemeClr val="accent1">
                                  <a:lumMod val="75000"/>
                                </a:schemeClr>
                              </a:solidFill>
                              <a:latin typeface="Cambria Math" panose="02040503050406030204" pitchFamily="18" charset="0"/>
                            </a:rPr>
                            <m:t>h</m:t>
                          </m:r>
                          <m:r>
                            <a:rPr lang="de-AT" sz="4400" i="1">
                              <a:solidFill>
                                <a:schemeClr val="accent1">
                                  <a:lumMod val="75000"/>
                                </a:schemeClr>
                              </a:solidFill>
                              <a:latin typeface="Cambria Math" panose="02040503050406030204" pitchFamily="18" charset="0"/>
                              <a:ea typeface="Cambria Math" panose="02040503050406030204" pitchFamily="18" charset="0"/>
                            </a:rPr>
                            <m:t>𝜖</m:t>
                          </m:r>
                          <m:r>
                            <a:rPr lang="de-AT" sz="4400" i="1">
                              <a:solidFill>
                                <a:schemeClr val="accent1">
                                  <a:lumMod val="75000"/>
                                </a:schemeClr>
                              </a:solidFill>
                              <a:latin typeface="Cambria Math" panose="02040503050406030204" pitchFamily="18" charset="0"/>
                              <a:ea typeface="Cambria Math" panose="02040503050406030204" pitchFamily="18" charset="0"/>
                            </a:rPr>
                            <m:t>ℋ</m:t>
                          </m:r>
                        </m:sub>
                      </m:sSub>
                      <m:f>
                        <m:fPr>
                          <m:ctrlPr>
                            <a:rPr lang="en-US" sz="4400" i="1">
                              <a:solidFill>
                                <a:schemeClr val="accent1">
                                  <a:lumMod val="75000"/>
                                </a:schemeClr>
                              </a:solidFill>
                              <a:latin typeface="Cambria Math" panose="02040503050406030204" pitchFamily="18" charset="0"/>
                            </a:rPr>
                          </m:ctrlPr>
                        </m:fPr>
                        <m:num>
                          <m:r>
                            <a:rPr lang="de-AT" sz="4400" i="1">
                              <a:solidFill>
                                <a:schemeClr val="accent1">
                                  <a:lumMod val="75000"/>
                                </a:schemeClr>
                              </a:solidFill>
                              <a:latin typeface="Cambria Math" panose="02040503050406030204" pitchFamily="18" charset="0"/>
                            </a:rPr>
                            <m:t>1</m:t>
                          </m:r>
                        </m:num>
                        <m:den>
                          <m:r>
                            <a:rPr lang="de-AT" sz="4400" i="1">
                              <a:solidFill>
                                <a:schemeClr val="accent1">
                                  <a:lumMod val="75000"/>
                                </a:schemeClr>
                              </a:solidFill>
                              <a:latin typeface="Cambria Math" panose="02040503050406030204" pitchFamily="18" charset="0"/>
                            </a:rPr>
                            <m:t>𝑚</m:t>
                          </m:r>
                        </m:den>
                      </m:f>
                      <m:nary>
                        <m:naryPr>
                          <m:chr m:val="∑"/>
                          <m:ctrlPr>
                            <a:rPr lang="en-US" sz="4400" i="1">
                              <a:solidFill>
                                <a:schemeClr val="accent1">
                                  <a:lumMod val="75000"/>
                                </a:schemeClr>
                              </a:solidFill>
                              <a:latin typeface="Cambria Math" panose="02040503050406030204" pitchFamily="18" charset="0"/>
                            </a:rPr>
                          </m:ctrlPr>
                        </m:naryPr>
                        <m:sub>
                          <m:r>
                            <m:rPr>
                              <m:brk m:alnAt="23"/>
                            </m:rPr>
                            <a:rPr lang="de-AT" sz="4400" i="1">
                              <a:solidFill>
                                <a:schemeClr val="accent1">
                                  <a:lumMod val="75000"/>
                                </a:schemeClr>
                              </a:solidFill>
                              <a:latin typeface="Cambria Math" panose="02040503050406030204" pitchFamily="18" charset="0"/>
                            </a:rPr>
                            <m:t>𝑖</m:t>
                          </m:r>
                          <m:r>
                            <a:rPr lang="de-AT" sz="4400" i="1">
                              <a:solidFill>
                                <a:schemeClr val="accent1">
                                  <a:lumMod val="75000"/>
                                </a:schemeClr>
                              </a:solidFill>
                              <a:latin typeface="Cambria Math" panose="02040503050406030204" pitchFamily="18" charset="0"/>
                            </a:rPr>
                            <m:t>=1</m:t>
                          </m:r>
                        </m:sub>
                        <m:sup>
                          <m:r>
                            <a:rPr lang="de-AT" sz="4400" i="1">
                              <a:solidFill>
                                <a:schemeClr val="accent1">
                                  <a:lumMod val="75000"/>
                                </a:schemeClr>
                              </a:solidFill>
                              <a:latin typeface="Cambria Math" panose="02040503050406030204" pitchFamily="18" charset="0"/>
                            </a:rPr>
                            <m:t>𝑚</m:t>
                          </m:r>
                        </m:sup>
                        <m:e>
                          <m:r>
                            <a:rPr lang="de-DE" sz="4400" b="0" i="1" smtClean="0">
                              <a:solidFill>
                                <a:schemeClr val="accent1">
                                  <a:lumMod val="75000"/>
                                </a:schemeClr>
                              </a:solidFill>
                              <a:latin typeface="Cambria Math" panose="02040503050406030204" pitchFamily="18" charset="0"/>
                            </a:rPr>
                            <m:t>𝐿</m:t>
                          </m:r>
                          <m:d>
                            <m:dPr>
                              <m:ctrlPr>
                                <a:rPr lang="en-US"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m:t>
                              </m:r>
                              <m:sSup>
                                <m:sSupPr>
                                  <m:ctrlPr>
                                    <a:rPr lang="en-US"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4400" i="1">
                                  <a:solidFill>
                                    <a:schemeClr val="accent1">
                                      <a:lumMod val="75000"/>
                                    </a:schemeClr>
                                  </a:solidFill>
                                  <a:latin typeface="Cambria Math" panose="02040503050406030204" pitchFamily="18" charset="0"/>
                                  <a:ea typeface="Cambria Math" panose="02040503050406030204" pitchFamily="18" charset="0"/>
                                </a:rPr>
                                <m:t>,</m:t>
                              </m:r>
                              <m:sSup>
                                <m:sSupPr>
                                  <m:ctrlPr>
                                    <a:rPr lang="de-AT"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4400" i="1">
                                  <a:solidFill>
                                    <a:schemeClr val="accent1">
                                      <a:lumMod val="75000"/>
                                    </a:schemeClr>
                                  </a:solidFill>
                                  <a:latin typeface="Cambria Math" panose="02040503050406030204" pitchFamily="18" charset="0"/>
                                  <a:ea typeface="Cambria Math" panose="02040503050406030204" pitchFamily="18" charset="0"/>
                                </a:rPr>
                                <m:t>),</m:t>
                              </m:r>
                              <m:r>
                                <a:rPr lang="de-AT" sz="4400" i="1">
                                  <a:solidFill>
                                    <a:schemeClr val="accent1">
                                      <a:lumMod val="75000"/>
                                    </a:schemeClr>
                                  </a:solidFill>
                                  <a:latin typeface="Cambria Math" panose="02040503050406030204" pitchFamily="18" charset="0"/>
                                  <a:ea typeface="Cambria Math" panose="02040503050406030204" pitchFamily="18" charset="0"/>
                                </a:rPr>
                                <m:t>h</m:t>
                              </m:r>
                            </m:e>
                          </m:d>
                        </m:e>
                      </m:nary>
                      <m:r>
                        <a:rPr lang="de-AT" sz="4400">
                          <a:latin typeface="Cambria Math" panose="02040503050406030204" pitchFamily="18" charset="0"/>
                        </a:rPr>
                        <m:t>+</m:t>
                      </m:r>
                      <m:r>
                        <m:rPr>
                          <m:sty m:val="p"/>
                        </m:rPr>
                        <a:rPr lang="el-GR" sz="4400" i="1">
                          <a:solidFill>
                            <a:schemeClr val="accent2">
                              <a:lumMod val="75000"/>
                            </a:schemeClr>
                          </a:solidFill>
                          <a:latin typeface="Cambria Math" panose="02040503050406030204" pitchFamily="18" charset="0"/>
                          <a:ea typeface="Cambria Math" panose="02040503050406030204" pitchFamily="18" charset="0"/>
                        </a:rPr>
                        <m:t>λ</m:t>
                      </m:r>
                      <m:r>
                        <a:rPr lang="de-AT" sz="4400" b="0" i="1" smtClean="0">
                          <a:solidFill>
                            <a:schemeClr val="accent2">
                              <a:lumMod val="75000"/>
                            </a:schemeClr>
                          </a:solidFill>
                          <a:latin typeface="Cambria Math" panose="02040503050406030204" pitchFamily="18" charset="0"/>
                          <a:ea typeface="Cambria Math" panose="02040503050406030204" pitchFamily="18" charset="0"/>
                        </a:rPr>
                        <m:t>𝑑</m:t>
                      </m:r>
                      <m:r>
                        <a:rPr lang="de-AT" sz="4400" b="0" i="1" smtClean="0">
                          <a:solidFill>
                            <a:schemeClr val="accent2">
                              <a:lumMod val="75000"/>
                            </a:schemeClr>
                          </a:solidFill>
                          <a:latin typeface="Cambria Math" panose="02040503050406030204" pitchFamily="18" charset="0"/>
                          <a:ea typeface="Cambria Math" panose="02040503050406030204" pitchFamily="18" charset="0"/>
                        </a:rPr>
                        <m:t>(</m:t>
                      </m:r>
                      <m:r>
                        <a:rPr lang="de-AT" sz="4400" b="0" i="1" smtClean="0">
                          <a:solidFill>
                            <a:schemeClr val="accent2">
                              <a:lumMod val="75000"/>
                            </a:schemeClr>
                          </a:solidFill>
                          <a:latin typeface="Cambria Math" panose="02040503050406030204" pitchFamily="18" charset="0"/>
                          <a:ea typeface="Cambria Math" panose="02040503050406030204" pitchFamily="18" charset="0"/>
                        </a:rPr>
                        <m:t>h</m:t>
                      </m:r>
                      <m:r>
                        <a:rPr lang="de-AT" sz="4400" b="0" i="1" smtClean="0">
                          <a:solidFill>
                            <a:schemeClr val="accent2">
                              <a:lumMod val="75000"/>
                            </a:schemeClr>
                          </a:solidFill>
                          <a:latin typeface="Cambria Math" panose="02040503050406030204" pitchFamily="18" charset="0"/>
                          <a:ea typeface="Cambria Math" panose="02040503050406030204" pitchFamily="18" charset="0"/>
                        </a:rPr>
                        <m:t>,</m:t>
                      </m:r>
                      <m:acc>
                        <m:accPr>
                          <m:chr m:val="̂"/>
                          <m:ctrlPr>
                            <a:rPr lang="de-AT" sz="4400" b="0" i="1" smtClean="0">
                              <a:solidFill>
                                <a:schemeClr val="accent2">
                                  <a:lumMod val="75000"/>
                                </a:schemeClr>
                              </a:solidFill>
                              <a:latin typeface="Cambria Math" panose="02040503050406030204" pitchFamily="18" charset="0"/>
                              <a:ea typeface="Cambria Math" panose="02040503050406030204" pitchFamily="18" charset="0"/>
                            </a:rPr>
                          </m:ctrlPr>
                        </m:accPr>
                        <m:e>
                          <m:r>
                            <a:rPr lang="de-AT" sz="4400" b="0" i="1" smtClean="0">
                              <a:solidFill>
                                <a:schemeClr val="accent2">
                                  <a:lumMod val="75000"/>
                                </a:schemeClr>
                              </a:solidFill>
                              <a:latin typeface="Cambria Math" panose="02040503050406030204" pitchFamily="18" charset="0"/>
                              <a:ea typeface="Cambria Math" panose="02040503050406030204" pitchFamily="18" charset="0"/>
                            </a:rPr>
                            <m:t>h</m:t>
                          </m:r>
                        </m:e>
                      </m:acc>
                      <m:r>
                        <a:rPr lang="de-AT" sz="4400" b="0" i="1" smtClean="0">
                          <a:solidFill>
                            <a:schemeClr val="accent1">
                              <a:lumMod val="75000"/>
                            </a:schemeClr>
                          </a:solidFill>
                          <a:latin typeface="Cambria Math" panose="02040503050406030204" pitchFamily="18" charset="0"/>
                        </a:rPr>
                        <m:t>)</m:t>
                      </m:r>
                    </m:oMath>
                  </m:oMathPara>
                </a14:m>
                <a:endParaRPr lang="en-US" sz="4400" dirty="0"/>
              </a:p>
            </p:txBody>
          </p:sp>
        </mc:Choice>
        <mc:Fallback xmlns="">
          <p:sp>
            <p:nvSpPr>
              <p:cNvPr id="6" name="Rectangle 5">
                <a:extLst>
                  <a:ext uri="{FF2B5EF4-FFF2-40B4-BE49-F238E27FC236}">
                    <a16:creationId xmlns:a16="http://schemas.microsoft.com/office/drawing/2014/main" id="{11582B22-DE83-CC41-864A-DD9739F3E605}"/>
                  </a:ext>
                </a:extLst>
              </p:cNvPr>
              <p:cNvSpPr>
                <a:spLocks noRot="1" noChangeAspect="1" noMove="1" noResize="1" noEditPoints="1" noAdjustHandles="1" noChangeArrowheads="1" noChangeShapeType="1" noTextEdit="1"/>
              </p:cNvSpPr>
              <p:nvPr/>
            </p:nvSpPr>
            <p:spPr>
              <a:xfrm>
                <a:off x="838200" y="1977319"/>
                <a:ext cx="10024091" cy="1940724"/>
              </a:xfrm>
              <a:prstGeom prst="rect">
                <a:avLst/>
              </a:prstGeom>
              <a:blipFill>
                <a:blip r:embed="rId2"/>
                <a:stretch>
                  <a:fillRect t="-112338" r="-633" b="-170130"/>
                </a:stretch>
              </a:blipFill>
            </p:spPr>
            <p:txBody>
              <a:bodyPr/>
              <a:lstStyle/>
              <a:p>
                <a:r>
                  <a:rPr lang="en-GB">
                    <a:noFill/>
                  </a:rPr>
                  <a:t> </a:t>
                </a:r>
              </a:p>
            </p:txBody>
          </p:sp>
        </mc:Fallback>
      </mc:AlternateContent>
      <p:sp>
        <p:nvSpPr>
          <p:cNvPr id="7" name="Left Brace 6">
            <a:extLst>
              <a:ext uri="{FF2B5EF4-FFF2-40B4-BE49-F238E27FC236}">
                <a16:creationId xmlns:a16="http://schemas.microsoft.com/office/drawing/2014/main" id="{12E0A84E-E694-3642-BD0D-D80AE455FCDE}"/>
              </a:ext>
            </a:extLst>
          </p:cNvPr>
          <p:cNvSpPr/>
          <p:nvPr/>
        </p:nvSpPr>
        <p:spPr>
          <a:xfrm rot="16200000">
            <a:off x="5078651" y="1543682"/>
            <a:ext cx="679315" cy="5428036"/>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1DA0A1-D898-9644-AD09-FE04EAF0AF36}"/>
                  </a:ext>
                </a:extLst>
              </p:cNvPr>
              <p:cNvSpPr txBox="1"/>
              <p:nvPr/>
            </p:nvSpPr>
            <p:spPr>
              <a:xfrm>
                <a:off x="3340142" y="4943501"/>
                <a:ext cx="3371629" cy="605294"/>
              </a:xfrm>
              <a:prstGeom prst="rect">
                <a:avLst/>
              </a:prstGeom>
              <a:noFill/>
            </p:spPr>
            <p:txBody>
              <a:bodyPr wrap="none" rtlCol="0">
                <a:spAutoFit/>
              </a:bodyPr>
              <a:lstStyle/>
              <a:p>
                <a:r>
                  <a:rPr lang="en-US" sz="3200" dirty="0"/>
                  <a:t>fine tuning on </a:t>
                </a:r>
                <a14:m>
                  <m:oMath xmlns:m="http://schemas.openxmlformats.org/officeDocument/2006/math">
                    <m:sSup>
                      <m:sSupPr>
                        <m:ctrlPr>
                          <a:rPr lang="en-US" sz="3200" i="1" smtClean="0">
                            <a:latin typeface="Cambria Math" panose="02040503050406030204" pitchFamily="18" charset="0"/>
                          </a:rPr>
                        </m:ctrlPr>
                      </m:sSupPr>
                      <m:e>
                        <m:r>
                          <a:rPr lang="en-US" sz="3200" i="1" smtClean="0">
                            <a:latin typeface="Cambria Math" panose="02040503050406030204" pitchFamily="18" charset="0"/>
                            <a:ea typeface="Cambria Math" panose="02040503050406030204" pitchFamily="18" charset="0"/>
                          </a:rPr>
                          <m:t>𝒟</m:t>
                        </m:r>
                      </m:e>
                      <m:sup>
                        <m:r>
                          <a:rPr lang="de-AT" sz="3200" b="0" i="1" smtClean="0">
                            <a:latin typeface="Cambria Math" panose="02040503050406030204" pitchFamily="18" charset="0"/>
                          </a:rPr>
                          <m:t>(1)</m:t>
                        </m:r>
                      </m:sup>
                    </m:sSup>
                  </m:oMath>
                </a14:m>
                <a:endParaRPr lang="en-US" sz="3200" dirty="0"/>
              </a:p>
            </p:txBody>
          </p:sp>
        </mc:Choice>
        <mc:Fallback xmlns="">
          <p:sp>
            <p:nvSpPr>
              <p:cNvPr id="8" name="TextBox 7">
                <a:extLst>
                  <a:ext uri="{FF2B5EF4-FFF2-40B4-BE49-F238E27FC236}">
                    <a16:creationId xmlns:a16="http://schemas.microsoft.com/office/drawing/2014/main" id="{C41DA0A1-D898-9644-AD09-FE04EAF0AF36}"/>
                  </a:ext>
                </a:extLst>
              </p:cNvPr>
              <p:cNvSpPr txBox="1">
                <a:spLocks noRot="1" noChangeAspect="1" noMove="1" noResize="1" noEditPoints="1" noAdjustHandles="1" noChangeArrowheads="1" noChangeShapeType="1" noTextEdit="1"/>
              </p:cNvSpPr>
              <p:nvPr/>
            </p:nvSpPr>
            <p:spPr>
              <a:xfrm>
                <a:off x="3340142" y="4943501"/>
                <a:ext cx="3371629" cy="605294"/>
              </a:xfrm>
              <a:prstGeom prst="rect">
                <a:avLst/>
              </a:prstGeom>
              <a:blipFill>
                <a:blip r:embed="rId3"/>
                <a:stretch>
                  <a:fillRect l="-4511" t="-10417" b="-33333"/>
                </a:stretch>
              </a:blipFill>
            </p:spPr>
            <p:txBody>
              <a:bodyPr/>
              <a:lstStyle/>
              <a:p>
                <a:r>
                  <a:rPr lang="en-US">
                    <a:noFill/>
                  </a:rPr>
                  <a:t> </a:t>
                </a:r>
              </a:p>
            </p:txBody>
          </p:sp>
        </mc:Fallback>
      </mc:AlternateContent>
      <p:sp>
        <p:nvSpPr>
          <p:cNvPr id="9" name="Left Brace 8">
            <a:extLst>
              <a:ext uri="{FF2B5EF4-FFF2-40B4-BE49-F238E27FC236}">
                <a16:creationId xmlns:a16="http://schemas.microsoft.com/office/drawing/2014/main" id="{B4357436-2B1C-0846-8A33-0AD7F3F032DE}"/>
              </a:ext>
            </a:extLst>
          </p:cNvPr>
          <p:cNvSpPr/>
          <p:nvPr/>
        </p:nvSpPr>
        <p:spPr>
          <a:xfrm rot="16200000">
            <a:off x="9642542" y="2800982"/>
            <a:ext cx="679316" cy="291343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D78298-9E12-D84D-A636-E1836AD4B6B1}"/>
                  </a:ext>
                </a:extLst>
              </p:cNvPr>
              <p:cNvSpPr txBox="1"/>
              <p:nvPr/>
            </p:nvSpPr>
            <p:spPr>
              <a:xfrm>
                <a:off x="8075582" y="4661210"/>
                <a:ext cx="3835281" cy="1616596"/>
              </a:xfrm>
              <a:prstGeom prst="rect">
                <a:avLst/>
              </a:prstGeom>
              <a:noFill/>
            </p:spPr>
            <p:txBody>
              <a:bodyPr wrap="none" rtlCol="0">
                <a:spAutoFit/>
              </a:bodyPr>
              <a:lstStyle/>
              <a:p>
                <a:r>
                  <a:rPr lang="en-US" sz="3200" dirty="0"/>
                  <a:t>distance to</a:t>
                </a:r>
              </a:p>
              <a:p>
                <a:r>
                  <a:rPr lang="en-US" sz="3200" dirty="0"/>
                  <a:t>hypothesis </a:t>
                </a:r>
                <a14:m>
                  <m:oMath xmlns:m="http://schemas.openxmlformats.org/officeDocument/2006/math">
                    <m:acc>
                      <m:accPr>
                        <m:chr m:val="̂"/>
                        <m:ctrlPr>
                          <a:rPr lang="de-AT" sz="3200" i="1">
                            <a:solidFill>
                              <a:schemeClr val="accent2">
                                <a:lumMod val="75000"/>
                              </a:schemeClr>
                            </a:solidFill>
                            <a:latin typeface="Cambria Math" panose="02040503050406030204" pitchFamily="18" charset="0"/>
                            <a:ea typeface="Cambria Math" panose="02040503050406030204" pitchFamily="18" charset="0"/>
                          </a:rPr>
                        </m:ctrlPr>
                      </m:accPr>
                      <m:e>
                        <m:r>
                          <a:rPr lang="de-AT" sz="3200" i="1">
                            <a:solidFill>
                              <a:schemeClr val="accent2">
                                <a:lumMod val="75000"/>
                              </a:schemeClr>
                            </a:solidFill>
                            <a:latin typeface="Cambria Math" panose="02040503050406030204" pitchFamily="18" charset="0"/>
                            <a:ea typeface="Cambria Math" panose="02040503050406030204" pitchFamily="18" charset="0"/>
                          </a:rPr>
                          <m:t>h</m:t>
                        </m:r>
                      </m:e>
                    </m:acc>
                  </m:oMath>
                </a14:m>
                <a:r>
                  <a:rPr lang="en-US" sz="3200" dirty="0"/>
                  <a:t> which is </a:t>
                </a:r>
              </a:p>
              <a:p>
                <a:r>
                  <a:rPr lang="en-US" sz="3200" dirty="0"/>
                  <a:t>pre-trained on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𝒟</m:t>
                        </m:r>
                      </m:e>
                      <m:sup>
                        <m:r>
                          <a:rPr lang="de-AT" sz="3200" i="1">
                            <a:latin typeface="Cambria Math" panose="02040503050406030204" pitchFamily="18" charset="0"/>
                          </a:rPr>
                          <m:t>(</m:t>
                        </m:r>
                        <m:r>
                          <a:rPr lang="de-AT" sz="3200" b="0" i="1" smtClean="0">
                            <a:latin typeface="Cambria Math" panose="02040503050406030204" pitchFamily="18" charset="0"/>
                          </a:rPr>
                          <m:t>2)</m:t>
                        </m:r>
                      </m:sup>
                    </m:sSup>
                  </m:oMath>
                </a14:m>
                <a:endParaRPr lang="en-US" sz="3200" dirty="0"/>
              </a:p>
            </p:txBody>
          </p:sp>
        </mc:Choice>
        <mc:Fallback xmlns="">
          <p:sp>
            <p:nvSpPr>
              <p:cNvPr id="10" name="TextBox 9">
                <a:extLst>
                  <a:ext uri="{FF2B5EF4-FFF2-40B4-BE49-F238E27FC236}">
                    <a16:creationId xmlns:a16="http://schemas.microsoft.com/office/drawing/2014/main" id="{A8D78298-9E12-D84D-A636-E1836AD4B6B1}"/>
                  </a:ext>
                </a:extLst>
              </p:cNvPr>
              <p:cNvSpPr txBox="1">
                <a:spLocks noRot="1" noChangeAspect="1" noMove="1" noResize="1" noEditPoints="1" noAdjustHandles="1" noChangeArrowheads="1" noChangeShapeType="1" noTextEdit="1"/>
              </p:cNvSpPr>
              <p:nvPr/>
            </p:nvSpPr>
            <p:spPr>
              <a:xfrm>
                <a:off x="8075582" y="4661210"/>
                <a:ext cx="3835281" cy="1616596"/>
              </a:xfrm>
              <a:prstGeom prst="rect">
                <a:avLst/>
              </a:prstGeom>
              <a:blipFill>
                <a:blip r:embed="rId4"/>
                <a:stretch>
                  <a:fillRect l="-3974" t="-5469" r="-3311" b="-10938"/>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5DC84DA2-4FF7-0C1B-DE55-D598324AAF7D}"/>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347167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A8A176-6920-B047-AA2C-D8CE6B3D5E77}"/>
              </a:ext>
            </a:extLst>
          </p:cNvPr>
          <p:cNvSpPr>
            <a:spLocks noGrp="1"/>
          </p:cNvSpPr>
          <p:nvPr>
            <p:ph type="dt" sz="half" idx="10"/>
          </p:nvPr>
        </p:nvSpPr>
        <p:spPr/>
        <p:txBody>
          <a:bodyPr/>
          <a:lstStyle/>
          <a:p>
            <a:fld id="{7FFA1E64-EDAB-8447-8C5D-8002659E68F4}" type="datetime1">
              <a:rPr lang="en-US" smtClean="0"/>
              <a:t>6/28/23</a:t>
            </a:fld>
            <a:endParaRPr lang="en-US"/>
          </a:p>
        </p:txBody>
      </p:sp>
      <p:sp>
        <p:nvSpPr>
          <p:cNvPr id="5" name="Slide Number Placeholder 4">
            <a:extLst>
              <a:ext uri="{FF2B5EF4-FFF2-40B4-BE49-F238E27FC236}">
                <a16:creationId xmlns:a16="http://schemas.microsoft.com/office/drawing/2014/main" id="{C0626417-D1B9-A746-A58F-D624000C9C1D}"/>
              </a:ext>
            </a:extLst>
          </p:cNvPr>
          <p:cNvSpPr>
            <a:spLocks noGrp="1"/>
          </p:cNvSpPr>
          <p:nvPr>
            <p:ph type="sldNum" sz="quarter" idx="12"/>
          </p:nvPr>
        </p:nvSpPr>
        <p:spPr/>
        <p:txBody>
          <a:bodyPr/>
          <a:lstStyle/>
          <a:p>
            <a:fld id="{5399C925-308B-6F4D-8762-6363D7B6E381}" type="slidenum">
              <a:rPr lang="en-US" smtClean="0"/>
              <a:t>43</a:t>
            </a:fld>
            <a:endParaRPr lang="en-US"/>
          </a:p>
        </p:txBody>
      </p:sp>
      <p:sp>
        <p:nvSpPr>
          <p:cNvPr id="6" name="Title 1">
            <a:extLst>
              <a:ext uri="{FF2B5EF4-FFF2-40B4-BE49-F238E27FC236}">
                <a16:creationId xmlns:a16="http://schemas.microsoft.com/office/drawing/2014/main" id="{124EFC95-F3B2-FA41-A5B2-29DFC96E4D19}"/>
              </a:ext>
            </a:extLst>
          </p:cNvPr>
          <p:cNvSpPr txBox="1">
            <a:spLocks/>
          </p:cNvSpPr>
          <p:nvPr/>
        </p:nvSpPr>
        <p:spPr>
          <a:xfrm>
            <a:off x="838199" y="1628808"/>
            <a:ext cx="11710481" cy="32739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Multi-Task Learning </a:t>
            </a:r>
          </a:p>
          <a:p>
            <a:r>
              <a:rPr lang="en-US" sz="8000" b="1" dirty="0"/>
              <a:t>via </a:t>
            </a:r>
          </a:p>
          <a:p>
            <a:r>
              <a:rPr lang="en-US" sz="8000" b="1" dirty="0"/>
              <a:t>Regularization</a:t>
            </a:r>
          </a:p>
        </p:txBody>
      </p:sp>
      <p:sp>
        <p:nvSpPr>
          <p:cNvPr id="2" name="Footer Placeholder 1">
            <a:extLst>
              <a:ext uri="{FF2B5EF4-FFF2-40B4-BE49-F238E27FC236}">
                <a16:creationId xmlns:a16="http://schemas.microsoft.com/office/drawing/2014/main" id="{0726244F-D190-BCD8-9DEB-FA58F84FFCF9}"/>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3000777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8A91-8FEE-2F4C-94D5-9AA18F35A4BD}"/>
                  </a:ext>
                </a:extLst>
              </p:cNvPr>
              <p:cNvSpPr>
                <a:spLocks noGrp="1"/>
              </p:cNvSpPr>
              <p:nvPr>
                <p:ph idx="1"/>
              </p:nvPr>
            </p:nvSpPr>
            <p:spPr>
              <a:xfrm>
                <a:off x="419100" y="981075"/>
                <a:ext cx="11353800" cy="4895850"/>
              </a:xfrm>
            </p:spPr>
            <p:txBody>
              <a:bodyPr>
                <a:normAutofit/>
              </a:bodyPr>
              <a:lstStyle/>
              <a:p>
                <a:pPr>
                  <a:lnSpc>
                    <a:spcPct val="150000"/>
                  </a:lnSpc>
                </a:pPr>
                <a:r>
                  <a:rPr lang="en-US" sz="3500" dirty="0"/>
                  <a:t>Problem I: classify image as “shows border colly” vs. “not”</a:t>
                </a:r>
              </a:p>
              <a:p>
                <a:pPr>
                  <a:lnSpc>
                    <a:spcPct val="150000"/>
                  </a:lnSpc>
                </a:pPr>
                <a:r>
                  <a:rPr lang="en-US" sz="3500" dirty="0"/>
                  <a:t>Problem II: classify image as “shows husky” vs. “not” </a:t>
                </a:r>
              </a:p>
              <a:p>
                <a:pPr>
                  <a:lnSpc>
                    <a:spcPct val="150000"/>
                  </a:lnSpc>
                </a:pPr>
                <a:r>
                  <a:rPr lang="en-US" sz="3500" dirty="0"/>
                  <a:t>training data </a:t>
                </a:r>
                <a14:m>
                  <m:oMath xmlns:m="http://schemas.openxmlformats.org/officeDocument/2006/math">
                    <m:sSup>
                      <m:sSupPr>
                        <m:ctrlPr>
                          <a:rPr lang="en-US" sz="3500" i="1" smtClean="0">
                            <a:latin typeface="Cambria Math" panose="02040503050406030204" pitchFamily="18" charset="0"/>
                          </a:rPr>
                        </m:ctrlPr>
                      </m:sSupPr>
                      <m:e>
                        <m:r>
                          <a:rPr lang="en-US" sz="3500" i="1" smtClean="0">
                            <a:latin typeface="Cambria Math" panose="02040503050406030204" pitchFamily="18" charset="0"/>
                            <a:ea typeface="Cambria Math" panose="02040503050406030204" pitchFamily="18" charset="0"/>
                          </a:rPr>
                          <m:t>𝒟</m:t>
                        </m:r>
                      </m:e>
                      <m:sup>
                        <m:r>
                          <a:rPr lang="de-AT" sz="3500" b="0" i="1" smtClean="0">
                            <a:latin typeface="Cambria Math" panose="02040503050406030204" pitchFamily="18" charset="0"/>
                          </a:rPr>
                          <m:t>(1)</m:t>
                        </m:r>
                      </m:sup>
                    </m:sSup>
                    <m:r>
                      <a:rPr lang="de-AT" sz="3500" b="0" i="1" smtClean="0">
                        <a:latin typeface="Cambria Math" panose="02040503050406030204" pitchFamily="18" charset="0"/>
                      </a:rPr>
                      <m:t> </m:t>
                    </m:r>
                  </m:oMath>
                </a14:m>
                <a:r>
                  <a:rPr lang="en-US" sz="3500" dirty="0"/>
                  <a:t>for Problem I and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m:t>
                        </m:r>
                        <m:r>
                          <a:rPr lang="de-AT" sz="3500" b="0" i="1" smtClean="0">
                            <a:latin typeface="Cambria Math" panose="02040503050406030204" pitchFamily="18" charset="0"/>
                          </a:rPr>
                          <m:t>2</m:t>
                        </m:r>
                        <m:r>
                          <a:rPr lang="de-AT" sz="3500" i="1">
                            <a:latin typeface="Cambria Math" panose="02040503050406030204" pitchFamily="18" charset="0"/>
                          </a:rPr>
                          <m:t>)</m:t>
                        </m:r>
                      </m:sup>
                    </m:sSup>
                  </m:oMath>
                </a14:m>
                <a:r>
                  <a:rPr lang="en-US" sz="3500" dirty="0"/>
                  <a:t> for Problem II </a:t>
                </a:r>
              </a:p>
              <a:p>
                <a:pPr>
                  <a:lnSpc>
                    <a:spcPct val="150000"/>
                  </a:lnSpc>
                </a:pPr>
                <a:r>
                  <a:rPr lang="en-US" sz="3500" dirty="0">
                    <a:solidFill>
                      <a:srgbClr val="FF0000"/>
                    </a:solidFill>
                  </a:rPr>
                  <a:t>jointly learn </a:t>
                </a:r>
                <a:r>
                  <a:rPr lang="en-US" sz="3500" dirty="0"/>
                  <a:t>hypothesis </a:t>
                </a:r>
                <a14:m>
                  <m:oMath xmlns:m="http://schemas.openxmlformats.org/officeDocument/2006/math">
                    <m:sSup>
                      <m:sSupPr>
                        <m:ctrlPr>
                          <a:rPr lang="en-US" sz="3500" i="1" smtClean="0">
                            <a:latin typeface="Cambria Math" panose="02040503050406030204" pitchFamily="18" charset="0"/>
                          </a:rPr>
                        </m:ctrlPr>
                      </m:sSupPr>
                      <m:e>
                        <m:r>
                          <a:rPr lang="de-AT" sz="3500" b="0" i="1" smtClean="0">
                            <a:latin typeface="Cambria Math" panose="02040503050406030204" pitchFamily="18" charset="0"/>
                          </a:rPr>
                          <m:t>h</m:t>
                        </m:r>
                      </m:e>
                      <m:sup>
                        <m:r>
                          <a:rPr lang="de-AT" sz="3500" b="0" i="1" smtClean="0">
                            <a:latin typeface="Cambria Math" panose="02040503050406030204" pitchFamily="18" charset="0"/>
                          </a:rPr>
                          <m:t>(1)</m:t>
                        </m:r>
                      </m:sup>
                    </m:sSup>
                  </m:oMath>
                </a14:m>
                <a:r>
                  <a:rPr lang="en-US" sz="3500" dirty="0"/>
                  <a:t> on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(1)</m:t>
                        </m:r>
                      </m:sup>
                    </m:sSup>
                  </m:oMath>
                </a14:m>
                <a:r>
                  <a:rPr lang="en-US" sz="3500" i="1" dirty="0">
                    <a:latin typeface="Cambria Math" panose="02040503050406030204" pitchFamily="18" charset="0"/>
                    <a:ea typeface="Cambria Math" panose="02040503050406030204" pitchFamily="18" charset="0"/>
                  </a:rPr>
                  <a:t> </a:t>
                </a:r>
                <a:r>
                  <a:rPr lang="en-US" sz="3500" dirty="0">
                    <a:latin typeface="Cambria Math" panose="02040503050406030204" pitchFamily="18" charset="0"/>
                    <a:ea typeface="Cambria Math" panose="02040503050406030204" pitchFamily="18" charset="0"/>
                  </a:rPr>
                  <a:t>and</a:t>
                </a:r>
                <a:r>
                  <a:rPr lang="en-US" sz="3500" dirty="0">
                    <a:ea typeface="Cambria Math" panose="02040503050406030204" pitchFamily="18" charset="0"/>
                  </a:rPr>
                  <a:t> </a:t>
                </a:r>
                <a14:m>
                  <m:oMath xmlns:m="http://schemas.openxmlformats.org/officeDocument/2006/math">
                    <m:sSup>
                      <m:sSupPr>
                        <m:ctrlPr>
                          <a:rPr lang="en-US" sz="3500" i="1">
                            <a:latin typeface="Cambria Math" panose="02040503050406030204" pitchFamily="18" charset="0"/>
                          </a:rPr>
                        </m:ctrlPr>
                      </m:sSupPr>
                      <m:e>
                        <m:r>
                          <a:rPr lang="de-AT" sz="3500" i="1">
                            <a:latin typeface="Cambria Math" panose="02040503050406030204" pitchFamily="18" charset="0"/>
                          </a:rPr>
                          <m:t>h</m:t>
                        </m:r>
                      </m:e>
                      <m:sup>
                        <m:r>
                          <a:rPr lang="de-AT" sz="3500" i="1">
                            <a:latin typeface="Cambria Math" panose="02040503050406030204" pitchFamily="18" charset="0"/>
                          </a:rPr>
                          <m:t>(</m:t>
                        </m:r>
                        <m:r>
                          <a:rPr lang="de-AT" sz="3500" b="0" i="1" smtClean="0">
                            <a:latin typeface="Cambria Math" panose="02040503050406030204" pitchFamily="18" charset="0"/>
                          </a:rPr>
                          <m:t>2</m:t>
                        </m:r>
                        <m:r>
                          <a:rPr lang="de-AT" sz="3500" i="1">
                            <a:latin typeface="Cambria Math" panose="02040503050406030204" pitchFamily="18" charset="0"/>
                          </a:rPr>
                          <m:t>)</m:t>
                        </m:r>
                      </m:sup>
                    </m:sSup>
                  </m:oMath>
                </a14:m>
                <a:r>
                  <a:rPr lang="en-US" sz="3500" dirty="0"/>
                  <a:t> on </a:t>
                </a:r>
                <a14:m>
                  <m:oMath xmlns:m="http://schemas.openxmlformats.org/officeDocument/2006/math">
                    <m:sSup>
                      <m:sSupPr>
                        <m:ctrlPr>
                          <a:rPr lang="en-US" sz="3500" i="1">
                            <a:latin typeface="Cambria Math" panose="02040503050406030204" pitchFamily="18" charset="0"/>
                            <a:ea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ea typeface="Cambria Math" panose="02040503050406030204" pitchFamily="18" charset="0"/>
                          </a:rPr>
                          <m:t>(2)</m:t>
                        </m:r>
                      </m:sup>
                    </m:sSup>
                    <m:r>
                      <a:rPr lang="de-AT" sz="3500" i="1">
                        <a:latin typeface="Cambria Math" panose="02040503050406030204" pitchFamily="18" charset="0"/>
                        <a:ea typeface="Cambria Math" panose="02040503050406030204" pitchFamily="18" charset="0"/>
                      </a:rPr>
                      <m:t> </m:t>
                    </m:r>
                  </m:oMath>
                </a14:m>
                <a:endParaRPr lang="en-US" sz="3500" i="1" dirty="0">
                  <a:latin typeface="Cambria Math" panose="02040503050406030204" pitchFamily="18" charset="0"/>
                  <a:ea typeface="Cambria Math" panose="02040503050406030204" pitchFamily="18" charset="0"/>
                </a:endParaRPr>
              </a:p>
              <a:p>
                <a:pPr>
                  <a:lnSpc>
                    <a:spcPct val="150000"/>
                  </a:lnSpc>
                </a:pPr>
                <a:r>
                  <a:rPr lang="en-US" sz="3500" dirty="0"/>
                  <a:t>require </a:t>
                </a:r>
                <a14:m>
                  <m:oMath xmlns:m="http://schemas.openxmlformats.org/officeDocument/2006/math">
                    <m:sSup>
                      <m:sSupPr>
                        <m:ctrlPr>
                          <a:rPr lang="en-US" sz="3500" i="1">
                            <a:latin typeface="Cambria Math" panose="02040503050406030204" pitchFamily="18" charset="0"/>
                          </a:rPr>
                        </m:ctrlPr>
                      </m:sSupPr>
                      <m:e>
                        <m:r>
                          <a:rPr lang="de-AT" sz="3500" i="1">
                            <a:latin typeface="Cambria Math" panose="02040503050406030204" pitchFamily="18" charset="0"/>
                          </a:rPr>
                          <m:t>h</m:t>
                        </m:r>
                      </m:e>
                      <m:sup>
                        <m:r>
                          <a:rPr lang="de-AT" sz="3500" i="1">
                            <a:latin typeface="Cambria Math" panose="02040503050406030204" pitchFamily="18" charset="0"/>
                          </a:rPr>
                          <m:t>(1)</m:t>
                        </m:r>
                      </m:sup>
                    </m:sSup>
                  </m:oMath>
                </a14:m>
                <a:r>
                  <a:rPr lang="en-US" sz="3500" dirty="0"/>
                  <a:t> to be “similar” to </a:t>
                </a:r>
                <a14:m>
                  <m:oMath xmlns:m="http://schemas.openxmlformats.org/officeDocument/2006/math">
                    <m:sSup>
                      <m:sSupPr>
                        <m:ctrlPr>
                          <a:rPr lang="en-US" sz="3500" i="1">
                            <a:latin typeface="Cambria Math" panose="02040503050406030204" pitchFamily="18" charset="0"/>
                          </a:rPr>
                        </m:ctrlPr>
                      </m:sSupPr>
                      <m:e>
                        <m:r>
                          <a:rPr lang="de-AT" sz="3500" i="1">
                            <a:latin typeface="Cambria Math" panose="02040503050406030204" pitchFamily="18" charset="0"/>
                          </a:rPr>
                          <m:t>h</m:t>
                        </m:r>
                      </m:e>
                      <m:sup>
                        <m:r>
                          <a:rPr lang="de-AT" sz="3500" i="1">
                            <a:latin typeface="Cambria Math" panose="02040503050406030204" pitchFamily="18" charset="0"/>
                          </a:rPr>
                          <m:t>(2)</m:t>
                        </m:r>
                      </m:sup>
                    </m:sSup>
                  </m:oMath>
                </a14:m>
                <a:r>
                  <a:rPr lang="en-US" sz="3500" dirty="0"/>
                  <a:t> </a:t>
                </a:r>
              </a:p>
              <a:p>
                <a:endParaRPr lang="en-US" dirty="0"/>
              </a:p>
            </p:txBody>
          </p:sp>
        </mc:Choice>
        <mc:Fallback xmlns="">
          <p:sp>
            <p:nvSpPr>
              <p:cNvPr id="3" name="Content Placeholder 2">
                <a:extLst>
                  <a:ext uri="{FF2B5EF4-FFF2-40B4-BE49-F238E27FC236}">
                    <a16:creationId xmlns:a16="http://schemas.microsoft.com/office/drawing/2014/main" id="{F4C88A91-8FEE-2F4C-94D5-9AA18F35A4BD}"/>
                  </a:ext>
                </a:extLst>
              </p:cNvPr>
              <p:cNvSpPr>
                <a:spLocks noGrp="1" noRot="1" noChangeAspect="1" noMove="1" noResize="1" noEditPoints="1" noAdjustHandles="1" noChangeArrowheads="1" noChangeShapeType="1" noTextEdit="1"/>
              </p:cNvSpPr>
              <p:nvPr>
                <p:ph idx="1"/>
              </p:nvPr>
            </p:nvSpPr>
            <p:spPr>
              <a:xfrm>
                <a:off x="419100" y="981075"/>
                <a:ext cx="11353800" cy="4895850"/>
              </a:xfrm>
              <a:blipFill>
                <a:blip r:embed="rId2"/>
                <a:stretch>
                  <a:fillRect l="-1454"/>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68110B08-C682-4E4D-82D4-1CA2F0A56527}"/>
              </a:ext>
            </a:extLst>
          </p:cNvPr>
          <p:cNvSpPr>
            <a:spLocks noGrp="1"/>
          </p:cNvSpPr>
          <p:nvPr>
            <p:ph type="dt" sz="half" idx="10"/>
          </p:nvPr>
        </p:nvSpPr>
        <p:spPr/>
        <p:txBody>
          <a:bodyPr/>
          <a:lstStyle/>
          <a:p>
            <a:fld id="{46A32C9E-5E03-4C4C-900F-23EB90AC57A0}" type="datetime1">
              <a:rPr lang="en-US" smtClean="0"/>
              <a:t>6/28/23</a:t>
            </a:fld>
            <a:endParaRPr lang="en-US"/>
          </a:p>
        </p:txBody>
      </p:sp>
      <p:sp>
        <p:nvSpPr>
          <p:cNvPr id="5" name="Slide Number Placeholder 4">
            <a:extLst>
              <a:ext uri="{FF2B5EF4-FFF2-40B4-BE49-F238E27FC236}">
                <a16:creationId xmlns:a16="http://schemas.microsoft.com/office/drawing/2014/main" id="{2EE7403E-5618-9848-ADD7-1F98ECB94446}"/>
              </a:ext>
            </a:extLst>
          </p:cNvPr>
          <p:cNvSpPr>
            <a:spLocks noGrp="1"/>
          </p:cNvSpPr>
          <p:nvPr>
            <p:ph type="sldNum" sz="quarter" idx="12"/>
          </p:nvPr>
        </p:nvSpPr>
        <p:spPr/>
        <p:txBody>
          <a:bodyPr/>
          <a:lstStyle/>
          <a:p>
            <a:fld id="{5399C925-308B-6F4D-8762-6363D7B6E381}" type="slidenum">
              <a:rPr lang="en-US" smtClean="0"/>
              <a:t>44</a:t>
            </a:fld>
            <a:endParaRPr lang="en-US" dirty="0"/>
          </a:p>
        </p:txBody>
      </p:sp>
      <p:sp>
        <p:nvSpPr>
          <p:cNvPr id="2" name="Footer Placeholder 1">
            <a:extLst>
              <a:ext uri="{FF2B5EF4-FFF2-40B4-BE49-F238E27FC236}">
                <a16:creationId xmlns:a16="http://schemas.microsoft.com/office/drawing/2014/main" id="{751D2F5D-94AB-B26E-1942-14C2BB9E99AB}"/>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783117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8A91-8FEE-2F4C-94D5-9AA18F35A4BD}"/>
                  </a:ext>
                </a:extLst>
              </p:cNvPr>
              <p:cNvSpPr>
                <a:spLocks noGrp="1"/>
              </p:cNvSpPr>
              <p:nvPr>
                <p:ph idx="1"/>
              </p:nvPr>
            </p:nvSpPr>
            <p:spPr>
              <a:xfrm>
                <a:off x="7931084" y="4210493"/>
                <a:ext cx="2451691" cy="133682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4800" i="1" smtClean="0">
                              <a:latin typeface="Cambria Math" panose="02040503050406030204" pitchFamily="18" charset="0"/>
                            </a:rPr>
                          </m:ctrlPr>
                        </m:sSupPr>
                        <m:e>
                          <m:r>
                            <a:rPr lang="en-US" sz="4800" i="1" smtClean="0">
                              <a:latin typeface="Cambria Math" panose="02040503050406030204" pitchFamily="18" charset="0"/>
                              <a:ea typeface="Cambria Math" panose="02040503050406030204" pitchFamily="18" charset="0"/>
                            </a:rPr>
                            <m:t>𝒟</m:t>
                          </m:r>
                        </m:e>
                        <m:sup>
                          <m:r>
                            <a:rPr lang="de-AT" sz="4800" b="0" i="1" smtClean="0">
                              <a:latin typeface="Cambria Math" panose="02040503050406030204" pitchFamily="18" charset="0"/>
                            </a:rPr>
                            <m:t>(2)</m:t>
                          </m:r>
                        </m:sup>
                      </m:sSup>
                    </m:oMath>
                  </m:oMathPara>
                </a14:m>
                <a:endParaRPr lang="en-US" sz="4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4C88A91-8FEE-2F4C-94D5-9AA18F35A4BD}"/>
                  </a:ext>
                </a:extLst>
              </p:cNvPr>
              <p:cNvSpPr>
                <a:spLocks noGrp="1" noRot="1" noChangeAspect="1" noMove="1" noResize="1" noEditPoints="1" noAdjustHandles="1" noChangeArrowheads="1" noChangeShapeType="1" noTextEdit="1"/>
              </p:cNvSpPr>
              <p:nvPr>
                <p:ph idx="1"/>
              </p:nvPr>
            </p:nvSpPr>
            <p:spPr>
              <a:xfrm>
                <a:off x="7931084" y="4210493"/>
                <a:ext cx="2451691" cy="1336824"/>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110B08-C682-4E4D-82D4-1CA2F0A56527}"/>
              </a:ext>
            </a:extLst>
          </p:cNvPr>
          <p:cNvSpPr>
            <a:spLocks noGrp="1"/>
          </p:cNvSpPr>
          <p:nvPr>
            <p:ph type="dt" sz="half" idx="10"/>
          </p:nvPr>
        </p:nvSpPr>
        <p:spPr/>
        <p:txBody>
          <a:bodyPr/>
          <a:lstStyle/>
          <a:p>
            <a:fld id="{292BC8CD-A3C7-BA45-AF57-AC419B5C040B}" type="datetime1">
              <a:rPr lang="en-US" smtClean="0"/>
              <a:t>6/28/23</a:t>
            </a:fld>
            <a:endParaRPr lang="en-US"/>
          </a:p>
        </p:txBody>
      </p:sp>
      <p:sp>
        <p:nvSpPr>
          <p:cNvPr id="5" name="Slide Number Placeholder 4">
            <a:extLst>
              <a:ext uri="{FF2B5EF4-FFF2-40B4-BE49-F238E27FC236}">
                <a16:creationId xmlns:a16="http://schemas.microsoft.com/office/drawing/2014/main" id="{2EE7403E-5618-9848-ADD7-1F98ECB94446}"/>
              </a:ext>
            </a:extLst>
          </p:cNvPr>
          <p:cNvSpPr>
            <a:spLocks noGrp="1"/>
          </p:cNvSpPr>
          <p:nvPr>
            <p:ph type="sldNum" sz="quarter" idx="12"/>
          </p:nvPr>
        </p:nvSpPr>
        <p:spPr/>
        <p:txBody>
          <a:bodyPr/>
          <a:lstStyle/>
          <a:p>
            <a:fld id="{5399C925-308B-6F4D-8762-6363D7B6E381}" type="slidenum">
              <a:rPr lang="en-US" smtClean="0"/>
              <a:t>45</a:t>
            </a:fld>
            <a:endParaRPr lang="en-US"/>
          </a:p>
        </p:txBody>
      </p:sp>
      <p:pic>
        <p:nvPicPr>
          <p:cNvPr id="1026" name="Picture 2">
            <a:extLst>
              <a:ext uri="{FF2B5EF4-FFF2-40B4-BE49-F238E27FC236}">
                <a16:creationId xmlns:a16="http://schemas.microsoft.com/office/drawing/2014/main" id="{CC754C25-9913-0D42-B195-755D1920888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9257" y="1550078"/>
            <a:ext cx="739030" cy="1035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234F10-8D11-FB43-A82A-37F75B23417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86210" y="2585631"/>
            <a:ext cx="868997" cy="10509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7F65443-9785-5F4C-BEB6-9D9A31F2B860}"/>
                  </a:ext>
                </a:extLst>
              </p:cNvPr>
              <p:cNvSpPr txBox="1">
                <a:spLocks/>
              </p:cNvSpPr>
              <p:nvPr/>
            </p:nvSpPr>
            <p:spPr>
              <a:xfrm>
                <a:off x="838200" y="4210493"/>
                <a:ext cx="2451691" cy="1336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4800" i="1" smtClean="0">
                              <a:latin typeface="Cambria Math" panose="02040503050406030204" pitchFamily="18" charset="0"/>
                            </a:rPr>
                          </m:ctrlPr>
                        </m:sSupPr>
                        <m:e>
                          <m:r>
                            <a:rPr lang="en-US" sz="4800" i="1" smtClean="0">
                              <a:latin typeface="Cambria Math" panose="02040503050406030204" pitchFamily="18" charset="0"/>
                              <a:ea typeface="Cambria Math" panose="02040503050406030204" pitchFamily="18" charset="0"/>
                            </a:rPr>
                            <m:t>𝒟</m:t>
                          </m:r>
                        </m:e>
                        <m:sup>
                          <m:r>
                            <a:rPr lang="de-AT" sz="4800" i="1" smtClean="0">
                              <a:latin typeface="Cambria Math" panose="02040503050406030204" pitchFamily="18" charset="0"/>
                            </a:rPr>
                            <m:t>(1)</m:t>
                          </m:r>
                        </m:sup>
                      </m:sSup>
                    </m:oMath>
                  </m:oMathPara>
                </a14:m>
                <a:endParaRPr lang="en-US" sz="4800" dirty="0"/>
              </a:p>
              <a:p>
                <a:pPr marL="0" indent="0">
                  <a:buFont typeface="Arial" panose="020B0604020202020204" pitchFamily="34" charset="0"/>
                  <a:buNone/>
                </a:pPr>
                <a:endParaRPr lang="en-US" dirty="0"/>
              </a:p>
            </p:txBody>
          </p:sp>
        </mc:Choice>
        <mc:Fallback xmlns="">
          <p:sp>
            <p:nvSpPr>
              <p:cNvPr id="10" name="Content Placeholder 2">
                <a:extLst>
                  <a:ext uri="{FF2B5EF4-FFF2-40B4-BE49-F238E27FC236}">
                    <a16:creationId xmlns:a16="http://schemas.microsoft.com/office/drawing/2014/main" id="{D7F65443-9785-5F4C-BEB6-9D9A31F2B860}"/>
                  </a:ext>
                </a:extLst>
              </p:cNvPr>
              <p:cNvSpPr txBox="1">
                <a:spLocks noRot="1" noChangeAspect="1" noMove="1" noResize="1" noEditPoints="1" noAdjustHandles="1" noChangeArrowheads="1" noChangeShapeType="1" noTextEdit="1"/>
              </p:cNvSpPr>
              <p:nvPr/>
            </p:nvSpPr>
            <p:spPr>
              <a:xfrm>
                <a:off x="838200" y="4210493"/>
                <a:ext cx="2451691" cy="1336824"/>
              </a:xfrm>
              <a:prstGeom prst="rect">
                <a:avLst/>
              </a:prstGeom>
              <a:blipFill>
                <a:blip r:embed="rId5"/>
                <a:stretch>
                  <a:fillRect/>
                </a:stretch>
              </a:blipFill>
            </p:spPr>
            <p:txBody>
              <a:bodyPr/>
              <a:lstStyle/>
              <a:p>
                <a:r>
                  <a:rPr lang="en-US">
                    <a:noFill/>
                  </a:rPr>
                  <a:t> </a:t>
                </a:r>
              </a:p>
            </p:txBody>
          </p:sp>
        </mc:Fallback>
      </mc:AlternateContent>
      <p:sp>
        <p:nvSpPr>
          <p:cNvPr id="11" name="Freeform 10">
            <a:extLst>
              <a:ext uri="{FF2B5EF4-FFF2-40B4-BE49-F238E27FC236}">
                <a16:creationId xmlns:a16="http://schemas.microsoft.com/office/drawing/2014/main" id="{C67A7CEC-FC52-5E4E-9B99-5BAF1F721DB3}"/>
              </a:ext>
            </a:extLst>
          </p:cNvPr>
          <p:cNvSpPr/>
          <p:nvPr/>
        </p:nvSpPr>
        <p:spPr>
          <a:xfrm>
            <a:off x="463054" y="1041991"/>
            <a:ext cx="3118346" cy="3168502"/>
          </a:xfrm>
          <a:custGeom>
            <a:avLst/>
            <a:gdLst>
              <a:gd name="connsiteX0" fmla="*/ 578937 w 3152016"/>
              <a:gd name="connsiteY0" fmla="*/ 3615069 h 3934046"/>
              <a:gd name="connsiteX1" fmla="*/ 430081 w 3152016"/>
              <a:gd name="connsiteY1" fmla="*/ 3402418 h 3934046"/>
              <a:gd name="connsiteX2" fmla="*/ 408816 w 3152016"/>
              <a:gd name="connsiteY2" fmla="*/ 3317358 h 3934046"/>
              <a:gd name="connsiteX3" fmla="*/ 366286 w 3152016"/>
              <a:gd name="connsiteY3" fmla="*/ 3232297 h 3934046"/>
              <a:gd name="connsiteX4" fmla="*/ 345020 w 3152016"/>
              <a:gd name="connsiteY4" fmla="*/ 3147237 h 3934046"/>
              <a:gd name="connsiteX5" fmla="*/ 217430 w 3152016"/>
              <a:gd name="connsiteY5" fmla="*/ 2785730 h 3934046"/>
              <a:gd name="connsiteX6" fmla="*/ 196165 w 3152016"/>
              <a:gd name="connsiteY6" fmla="*/ 2594344 h 3934046"/>
              <a:gd name="connsiteX7" fmla="*/ 153634 w 3152016"/>
              <a:gd name="connsiteY7" fmla="*/ 2402958 h 3934046"/>
              <a:gd name="connsiteX8" fmla="*/ 111104 w 3152016"/>
              <a:gd name="connsiteY8" fmla="*/ 2105246 h 3934046"/>
              <a:gd name="connsiteX9" fmla="*/ 89839 w 3152016"/>
              <a:gd name="connsiteY9" fmla="*/ 1956390 h 3934046"/>
              <a:gd name="connsiteX10" fmla="*/ 26044 w 3152016"/>
              <a:gd name="connsiteY10" fmla="*/ 1403497 h 3934046"/>
              <a:gd name="connsiteX11" fmla="*/ 26044 w 3152016"/>
              <a:gd name="connsiteY11" fmla="*/ 786809 h 3934046"/>
              <a:gd name="connsiteX12" fmla="*/ 68574 w 3152016"/>
              <a:gd name="connsiteY12" fmla="*/ 616688 h 3934046"/>
              <a:gd name="connsiteX13" fmla="*/ 89839 w 3152016"/>
              <a:gd name="connsiteY13" fmla="*/ 552893 h 3934046"/>
              <a:gd name="connsiteX14" fmla="*/ 132369 w 3152016"/>
              <a:gd name="connsiteY14" fmla="*/ 510362 h 3934046"/>
              <a:gd name="connsiteX15" fmla="*/ 323755 w 3152016"/>
              <a:gd name="connsiteY15" fmla="*/ 297711 h 3934046"/>
              <a:gd name="connsiteX16" fmla="*/ 493876 w 3152016"/>
              <a:gd name="connsiteY16" fmla="*/ 170121 h 3934046"/>
              <a:gd name="connsiteX17" fmla="*/ 621467 w 3152016"/>
              <a:gd name="connsiteY17" fmla="*/ 127590 h 3934046"/>
              <a:gd name="connsiteX18" fmla="*/ 685262 w 3152016"/>
              <a:gd name="connsiteY18" fmla="*/ 85060 h 3934046"/>
              <a:gd name="connsiteX19" fmla="*/ 961709 w 3152016"/>
              <a:gd name="connsiteY19" fmla="*/ 42530 h 3934046"/>
              <a:gd name="connsiteX20" fmla="*/ 1301951 w 3152016"/>
              <a:gd name="connsiteY20" fmla="*/ 0 h 3934046"/>
              <a:gd name="connsiteX21" fmla="*/ 2024965 w 3152016"/>
              <a:gd name="connsiteY21" fmla="*/ 21265 h 3934046"/>
              <a:gd name="connsiteX22" fmla="*/ 2088760 w 3152016"/>
              <a:gd name="connsiteY22" fmla="*/ 63795 h 3934046"/>
              <a:gd name="connsiteX23" fmla="*/ 2258881 w 3152016"/>
              <a:gd name="connsiteY23" fmla="*/ 191386 h 3934046"/>
              <a:gd name="connsiteX24" fmla="*/ 2471532 w 3152016"/>
              <a:gd name="connsiteY24" fmla="*/ 425302 h 3934046"/>
              <a:gd name="connsiteX25" fmla="*/ 2662918 w 3152016"/>
              <a:gd name="connsiteY25" fmla="*/ 659218 h 3934046"/>
              <a:gd name="connsiteX26" fmla="*/ 2896834 w 3152016"/>
              <a:gd name="connsiteY26" fmla="*/ 1041990 h 3934046"/>
              <a:gd name="connsiteX27" fmla="*/ 2960630 w 3152016"/>
              <a:gd name="connsiteY27" fmla="*/ 1148316 h 3934046"/>
              <a:gd name="connsiteX28" fmla="*/ 3045690 w 3152016"/>
              <a:gd name="connsiteY28" fmla="*/ 1360967 h 3934046"/>
              <a:gd name="connsiteX29" fmla="*/ 3066955 w 3152016"/>
              <a:gd name="connsiteY29" fmla="*/ 1467293 h 3934046"/>
              <a:gd name="connsiteX30" fmla="*/ 3109486 w 3152016"/>
              <a:gd name="connsiteY30" fmla="*/ 1658679 h 3934046"/>
              <a:gd name="connsiteX31" fmla="*/ 3152016 w 3152016"/>
              <a:gd name="connsiteY31" fmla="*/ 2232837 h 3934046"/>
              <a:gd name="connsiteX32" fmla="*/ 3130751 w 3152016"/>
              <a:gd name="connsiteY32" fmla="*/ 2551814 h 3934046"/>
              <a:gd name="connsiteX33" fmla="*/ 3088220 w 3152016"/>
              <a:gd name="connsiteY33" fmla="*/ 2679404 h 3934046"/>
              <a:gd name="connsiteX34" fmla="*/ 3045690 w 3152016"/>
              <a:gd name="connsiteY34" fmla="*/ 2806995 h 3934046"/>
              <a:gd name="connsiteX35" fmla="*/ 3003160 w 3152016"/>
              <a:gd name="connsiteY35" fmla="*/ 2934586 h 3934046"/>
              <a:gd name="connsiteX36" fmla="*/ 2981895 w 3152016"/>
              <a:gd name="connsiteY36" fmla="*/ 2998381 h 3934046"/>
              <a:gd name="connsiteX37" fmla="*/ 2875569 w 3152016"/>
              <a:gd name="connsiteY37" fmla="*/ 3168502 h 3934046"/>
              <a:gd name="connsiteX38" fmla="*/ 2854304 w 3152016"/>
              <a:gd name="connsiteY38" fmla="*/ 3232297 h 3934046"/>
              <a:gd name="connsiteX39" fmla="*/ 2811774 w 3152016"/>
              <a:gd name="connsiteY39" fmla="*/ 3317358 h 3934046"/>
              <a:gd name="connsiteX40" fmla="*/ 2790509 w 3152016"/>
              <a:gd name="connsiteY40" fmla="*/ 3381153 h 3934046"/>
              <a:gd name="connsiteX41" fmla="*/ 2747979 w 3152016"/>
              <a:gd name="connsiteY41" fmla="*/ 3444949 h 3934046"/>
              <a:gd name="connsiteX42" fmla="*/ 2726713 w 3152016"/>
              <a:gd name="connsiteY42" fmla="*/ 3508744 h 3934046"/>
              <a:gd name="connsiteX43" fmla="*/ 2535327 w 3152016"/>
              <a:gd name="connsiteY43" fmla="*/ 3678865 h 3934046"/>
              <a:gd name="connsiteX44" fmla="*/ 2471532 w 3152016"/>
              <a:gd name="connsiteY44" fmla="*/ 3700130 h 3934046"/>
              <a:gd name="connsiteX45" fmla="*/ 2386472 w 3152016"/>
              <a:gd name="connsiteY45" fmla="*/ 3763925 h 3934046"/>
              <a:gd name="connsiteX46" fmla="*/ 2173820 w 3152016"/>
              <a:gd name="connsiteY46" fmla="*/ 3827721 h 3934046"/>
              <a:gd name="connsiteX47" fmla="*/ 1982434 w 3152016"/>
              <a:gd name="connsiteY47" fmla="*/ 3870251 h 3934046"/>
              <a:gd name="connsiteX48" fmla="*/ 1897374 w 3152016"/>
              <a:gd name="connsiteY48" fmla="*/ 3891516 h 3934046"/>
              <a:gd name="connsiteX49" fmla="*/ 1663458 w 3152016"/>
              <a:gd name="connsiteY49" fmla="*/ 3934046 h 3934046"/>
              <a:gd name="connsiteX50" fmla="*/ 1068034 w 3152016"/>
              <a:gd name="connsiteY50" fmla="*/ 3912781 h 3934046"/>
              <a:gd name="connsiteX51" fmla="*/ 940444 w 3152016"/>
              <a:gd name="connsiteY51" fmla="*/ 3870251 h 3934046"/>
              <a:gd name="connsiteX52" fmla="*/ 876648 w 3152016"/>
              <a:gd name="connsiteY52" fmla="*/ 3848986 h 3934046"/>
              <a:gd name="connsiteX53" fmla="*/ 749058 w 3152016"/>
              <a:gd name="connsiteY53" fmla="*/ 3763925 h 3934046"/>
              <a:gd name="connsiteX54" fmla="*/ 663997 w 3152016"/>
              <a:gd name="connsiteY54" fmla="*/ 3657600 h 3934046"/>
              <a:gd name="connsiteX55" fmla="*/ 621467 w 3152016"/>
              <a:gd name="connsiteY55" fmla="*/ 3615069 h 3934046"/>
              <a:gd name="connsiteX56" fmla="*/ 600202 w 3152016"/>
              <a:gd name="connsiteY56" fmla="*/ 3551274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52016" h="3934046">
                <a:moveTo>
                  <a:pt x="578937" y="3615069"/>
                </a:moveTo>
                <a:cubicBezTo>
                  <a:pt x="529318" y="3544185"/>
                  <a:pt x="473009" y="3477542"/>
                  <a:pt x="430081" y="3402418"/>
                </a:cubicBezTo>
                <a:cubicBezTo>
                  <a:pt x="415581" y="3377043"/>
                  <a:pt x="419078" y="3344723"/>
                  <a:pt x="408816" y="3317358"/>
                </a:cubicBezTo>
                <a:cubicBezTo>
                  <a:pt x="397685" y="3287676"/>
                  <a:pt x="377417" y="3261979"/>
                  <a:pt x="366286" y="3232297"/>
                </a:cubicBezTo>
                <a:cubicBezTo>
                  <a:pt x="356024" y="3204932"/>
                  <a:pt x="354747" y="3174797"/>
                  <a:pt x="345020" y="3147237"/>
                </a:cubicBezTo>
                <a:cubicBezTo>
                  <a:pt x="204843" y="2750070"/>
                  <a:pt x="269556" y="2994233"/>
                  <a:pt x="217430" y="2785730"/>
                </a:cubicBezTo>
                <a:cubicBezTo>
                  <a:pt x="210342" y="2721935"/>
                  <a:pt x="206718" y="2657659"/>
                  <a:pt x="196165" y="2594344"/>
                </a:cubicBezTo>
                <a:cubicBezTo>
                  <a:pt x="185421" y="2529882"/>
                  <a:pt x="166451" y="2467040"/>
                  <a:pt x="153634" y="2402958"/>
                </a:cubicBezTo>
                <a:cubicBezTo>
                  <a:pt x="131223" y="2290904"/>
                  <a:pt x="126783" y="2222842"/>
                  <a:pt x="111104" y="2105246"/>
                </a:cubicBezTo>
                <a:cubicBezTo>
                  <a:pt x="104480" y="2055563"/>
                  <a:pt x="94826" y="2006264"/>
                  <a:pt x="89839" y="1956390"/>
                </a:cubicBezTo>
                <a:cubicBezTo>
                  <a:pt x="35837" y="1416372"/>
                  <a:pt x="100363" y="1626459"/>
                  <a:pt x="26044" y="1403497"/>
                </a:cubicBezTo>
                <a:cubicBezTo>
                  <a:pt x="-4458" y="1128979"/>
                  <a:pt x="-12664" y="1148082"/>
                  <a:pt x="26044" y="786809"/>
                </a:cubicBezTo>
                <a:cubicBezTo>
                  <a:pt x="32271" y="728689"/>
                  <a:pt x="50090" y="672141"/>
                  <a:pt x="68574" y="616688"/>
                </a:cubicBezTo>
                <a:cubicBezTo>
                  <a:pt x="75662" y="595423"/>
                  <a:pt x="78307" y="572114"/>
                  <a:pt x="89839" y="552893"/>
                </a:cubicBezTo>
                <a:cubicBezTo>
                  <a:pt x="100154" y="535701"/>
                  <a:pt x="119534" y="525764"/>
                  <a:pt x="132369" y="510362"/>
                </a:cubicBezTo>
                <a:cubicBezTo>
                  <a:pt x="298831" y="310608"/>
                  <a:pt x="58119" y="563347"/>
                  <a:pt x="323755" y="297711"/>
                </a:cubicBezTo>
                <a:cubicBezTo>
                  <a:pt x="391141" y="230325"/>
                  <a:pt x="396997" y="214157"/>
                  <a:pt x="493876" y="170121"/>
                </a:cubicBezTo>
                <a:cubicBezTo>
                  <a:pt x="534689" y="151570"/>
                  <a:pt x="580500" y="145798"/>
                  <a:pt x="621467" y="127590"/>
                </a:cubicBezTo>
                <a:cubicBezTo>
                  <a:pt x="644822" y="117210"/>
                  <a:pt x="661332" y="94034"/>
                  <a:pt x="685262" y="85060"/>
                </a:cubicBezTo>
                <a:cubicBezTo>
                  <a:pt x="735250" y="66315"/>
                  <a:pt x="933406" y="46573"/>
                  <a:pt x="961709" y="42530"/>
                </a:cubicBezTo>
                <a:cubicBezTo>
                  <a:pt x="1269490" y="-1439"/>
                  <a:pt x="864782" y="43716"/>
                  <a:pt x="1301951" y="0"/>
                </a:cubicBezTo>
                <a:cubicBezTo>
                  <a:pt x="1542956" y="7088"/>
                  <a:pt x="1784645" y="1780"/>
                  <a:pt x="2024965" y="21265"/>
                </a:cubicBezTo>
                <a:cubicBezTo>
                  <a:pt x="2050439" y="23330"/>
                  <a:pt x="2068091" y="48763"/>
                  <a:pt x="2088760" y="63795"/>
                </a:cubicBezTo>
                <a:cubicBezTo>
                  <a:pt x="2146086" y="105487"/>
                  <a:pt x="2214600" y="136035"/>
                  <a:pt x="2258881" y="191386"/>
                </a:cubicBezTo>
                <a:cubicBezTo>
                  <a:pt x="2519227" y="516818"/>
                  <a:pt x="2129353" y="37499"/>
                  <a:pt x="2471532" y="425302"/>
                </a:cubicBezTo>
                <a:cubicBezTo>
                  <a:pt x="2538187" y="500844"/>
                  <a:pt x="2607035" y="575393"/>
                  <a:pt x="2662918" y="659218"/>
                </a:cubicBezTo>
                <a:cubicBezTo>
                  <a:pt x="2977147" y="1130563"/>
                  <a:pt x="2732560" y="740822"/>
                  <a:pt x="2896834" y="1041990"/>
                </a:cubicBezTo>
                <a:cubicBezTo>
                  <a:pt x="2916626" y="1078275"/>
                  <a:pt x="2943151" y="1110861"/>
                  <a:pt x="2960630" y="1148316"/>
                </a:cubicBezTo>
                <a:cubicBezTo>
                  <a:pt x="2992915" y="1217498"/>
                  <a:pt x="3045690" y="1360967"/>
                  <a:pt x="3045690" y="1360967"/>
                </a:cubicBezTo>
                <a:cubicBezTo>
                  <a:pt x="3052778" y="1396409"/>
                  <a:pt x="3058189" y="1432228"/>
                  <a:pt x="3066955" y="1467293"/>
                </a:cubicBezTo>
                <a:cubicBezTo>
                  <a:pt x="3104094" y="1615850"/>
                  <a:pt x="3080227" y="1424615"/>
                  <a:pt x="3109486" y="1658679"/>
                </a:cubicBezTo>
                <a:cubicBezTo>
                  <a:pt x="3135367" y="1865723"/>
                  <a:pt x="3139099" y="2013245"/>
                  <a:pt x="3152016" y="2232837"/>
                </a:cubicBezTo>
                <a:cubicBezTo>
                  <a:pt x="3144928" y="2339163"/>
                  <a:pt x="3145821" y="2446323"/>
                  <a:pt x="3130751" y="2551814"/>
                </a:cubicBezTo>
                <a:cubicBezTo>
                  <a:pt x="3124411" y="2596194"/>
                  <a:pt x="3102397" y="2636874"/>
                  <a:pt x="3088220" y="2679404"/>
                </a:cubicBezTo>
                <a:lnTo>
                  <a:pt x="3045690" y="2806995"/>
                </a:lnTo>
                <a:lnTo>
                  <a:pt x="3003160" y="2934586"/>
                </a:lnTo>
                <a:cubicBezTo>
                  <a:pt x="2996072" y="2955851"/>
                  <a:pt x="2995344" y="2980449"/>
                  <a:pt x="2981895" y="2998381"/>
                </a:cubicBezTo>
                <a:cubicBezTo>
                  <a:pt x="2920836" y="3079792"/>
                  <a:pt x="2914489" y="3077688"/>
                  <a:pt x="2875569" y="3168502"/>
                </a:cubicBezTo>
                <a:cubicBezTo>
                  <a:pt x="2866739" y="3189105"/>
                  <a:pt x="2863134" y="3211694"/>
                  <a:pt x="2854304" y="3232297"/>
                </a:cubicBezTo>
                <a:cubicBezTo>
                  <a:pt x="2841817" y="3261434"/>
                  <a:pt x="2824261" y="3288221"/>
                  <a:pt x="2811774" y="3317358"/>
                </a:cubicBezTo>
                <a:cubicBezTo>
                  <a:pt x="2802944" y="3337961"/>
                  <a:pt x="2800533" y="3361104"/>
                  <a:pt x="2790509" y="3381153"/>
                </a:cubicBezTo>
                <a:cubicBezTo>
                  <a:pt x="2779079" y="3404012"/>
                  <a:pt x="2759409" y="3422090"/>
                  <a:pt x="2747979" y="3444949"/>
                </a:cubicBezTo>
                <a:cubicBezTo>
                  <a:pt x="2737954" y="3464998"/>
                  <a:pt x="2740475" y="3491050"/>
                  <a:pt x="2726713" y="3508744"/>
                </a:cubicBezTo>
                <a:cubicBezTo>
                  <a:pt x="2690844" y="3554861"/>
                  <a:pt x="2602515" y="3645271"/>
                  <a:pt x="2535327" y="3678865"/>
                </a:cubicBezTo>
                <a:cubicBezTo>
                  <a:pt x="2515278" y="3688889"/>
                  <a:pt x="2492797" y="3693042"/>
                  <a:pt x="2471532" y="3700130"/>
                </a:cubicBezTo>
                <a:cubicBezTo>
                  <a:pt x="2443179" y="3721395"/>
                  <a:pt x="2418172" y="3748075"/>
                  <a:pt x="2386472" y="3763925"/>
                </a:cubicBezTo>
                <a:cubicBezTo>
                  <a:pt x="2319087" y="3797618"/>
                  <a:pt x="2245048" y="3807370"/>
                  <a:pt x="2173820" y="3827721"/>
                </a:cubicBezTo>
                <a:cubicBezTo>
                  <a:pt x="1980685" y="3882902"/>
                  <a:pt x="2302246" y="3806289"/>
                  <a:pt x="1982434" y="3870251"/>
                </a:cubicBezTo>
                <a:cubicBezTo>
                  <a:pt x="1953776" y="3875983"/>
                  <a:pt x="1926129" y="3886288"/>
                  <a:pt x="1897374" y="3891516"/>
                </a:cubicBezTo>
                <a:cubicBezTo>
                  <a:pt x="1617993" y="3942312"/>
                  <a:pt x="1856382" y="3885815"/>
                  <a:pt x="1663458" y="3934046"/>
                </a:cubicBezTo>
                <a:cubicBezTo>
                  <a:pt x="1464983" y="3926958"/>
                  <a:pt x="1265867" y="3930237"/>
                  <a:pt x="1068034" y="3912781"/>
                </a:cubicBezTo>
                <a:cubicBezTo>
                  <a:pt x="1023377" y="3908841"/>
                  <a:pt x="982974" y="3884428"/>
                  <a:pt x="940444" y="3870251"/>
                </a:cubicBezTo>
                <a:lnTo>
                  <a:pt x="876648" y="3848986"/>
                </a:lnTo>
                <a:cubicBezTo>
                  <a:pt x="714430" y="3686766"/>
                  <a:pt x="902929" y="3856247"/>
                  <a:pt x="749058" y="3763925"/>
                </a:cubicBezTo>
                <a:cubicBezTo>
                  <a:pt x="709560" y="3740226"/>
                  <a:pt x="690745" y="3691035"/>
                  <a:pt x="663997" y="3657600"/>
                </a:cubicBezTo>
                <a:cubicBezTo>
                  <a:pt x="651473" y="3641944"/>
                  <a:pt x="635644" y="3629246"/>
                  <a:pt x="621467" y="3615069"/>
                </a:cubicBezTo>
                <a:lnTo>
                  <a:pt x="600202" y="3551274"/>
                </a:lnTo>
              </a:path>
            </a:pathLst>
          </a:cu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FF0EF61-E4E7-1840-9CED-CB9F8BA5B531}"/>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96516" y="964903"/>
            <a:ext cx="1214084" cy="16187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A6F055-96B2-EF4E-B161-EA984EA9814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813438" y="3020986"/>
            <a:ext cx="1292352" cy="969264"/>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3">
            <a:extLst>
              <a:ext uri="{FF2B5EF4-FFF2-40B4-BE49-F238E27FC236}">
                <a16:creationId xmlns:a16="http://schemas.microsoft.com/office/drawing/2014/main" id="{BBE2EC59-2224-B640-917D-03CEEED2BF24}"/>
              </a:ext>
            </a:extLst>
          </p:cNvPr>
          <p:cNvSpPr/>
          <p:nvPr/>
        </p:nvSpPr>
        <p:spPr>
          <a:xfrm>
            <a:off x="6861904" y="355759"/>
            <a:ext cx="3891439" cy="3854733"/>
          </a:xfrm>
          <a:custGeom>
            <a:avLst/>
            <a:gdLst>
              <a:gd name="connsiteX0" fmla="*/ 578937 w 3152016"/>
              <a:gd name="connsiteY0" fmla="*/ 3615069 h 3934046"/>
              <a:gd name="connsiteX1" fmla="*/ 430081 w 3152016"/>
              <a:gd name="connsiteY1" fmla="*/ 3402418 h 3934046"/>
              <a:gd name="connsiteX2" fmla="*/ 408816 w 3152016"/>
              <a:gd name="connsiteY2" fmla="*/ 3317358 h 3934046"/>
              <a:gd name="connsiteX3" fmla="*/ 366286 w 3152016"/>
              <a:gd name="connsiteY3" fmla="*/ 3232297 h 3934046"/>
              <a:gd name="connsiteX4" fmla="*/ 345020 w 3152016"/>
              <a:gd name="connsiteY4" fmla="*/ 3147237 h 3934046"/>
              <a:gd name="connsiteX5" fmla="*/ 217430 w 3152016"/>
              <a:gd name="connsiteY5" fmla="*/ 2785730 h 3934046"/>
              <a:gd name="connsiteX6" fmla="*/ 196165 w 3152016"/>
              <a:gd name="connsiteY6" fmla="*/ 2594344 h 3934046"/>
              <a:gd name="connsiteX7" fmla="*/ 153634 w 3152016"/>
              <a:gd name="connsiteY7" fmla="*/ 2402958 h 3934046"/>
              <a:gd name="connsiteX8" fmla="*/ 111104 w 3152016"/>
              <a:gd name="connsiteY8" fmla="*/ 2105246 h 3934046"/>
              <a:gd name="connsiteX9" fmla="*/ 89839 w 3152016"/>
              <a:gd name="connsiteY9" fmla="*/ 1956390 h 3934046"/>
              <a:gd name="connsiteX10" fmla="*/ 26044 w 3152016"/>
              <a:gd name="connsiteY10" fmla="*/ 1403497 h 3934046"/>
              <a:gd name="connsiteX11" fmla="*/ 26044 w 3152016"/>
              <a:gd name="connsiteY11" fmla="*/ 786809 h 3934046"/>
              <a:gd name="connsiteX12" fmla="*/ 68574 w 3152016"/>
              <a:gd name="connsiteY12" fmla="*/ 616688 h 3934046"/>
              <a:gd name="connsiteX13" fmla="*/ 89839 w 3152016"/>
              <a:gd name="connsiteY13" fmla="*/ 552893 h 3934046"/>
              <a:gd name="connsiteX14" fmla="*/ 132369 w 3152016"/>
              <a:gd name="connsiteY14" fmla="*/ 510362 h 3934046"/>
              <a:gd name="connsiteX15" fmla="*/ 323755 w 3152016"/>
              <a:gd name="connsiteY15" fmla="*/ 297711 h 3934046"/>
              <a:gd name="connsiteX16" fmla="*/ 493876 w 3152016"/>
              <a:gd name="connsiteY16" fmla="*/ 170121 h 3934046"/>
              <a:gd name="connsiteX17" fmla="*/ 621467 w 3152016"/>
              <a:gd name="connsiteY17" fmla="*/ 127590 h 3934046"/>
              <a:gd name="connsiteX18" fmla="*/ 685262 w 3152016"/>
              <a:gd name="connsiteY18" fmla="*/ 85060 h 3934046"/>
              <a:gd name="connsiteX19" fmla="*/ 961709 w 3152016"/>
              <a:gd name="connsiteY19" fmla="*/ 42530 h 3934046"/>
              <a:gd name="connsiteX20" fmla="*/ 1301951 w 3152016"/>
              <a:gd name="connsiteY20" fmla="*/ 0 h 3934046"/>
              <a:gd name="connsiteX21" fmla="*/ 2024965 w 3152016"/>
              <a:gd name="connsiteY21" fmla="*/ 21265 h 3934046"/>
              <a:gd name="connsiteX22" fmla="*/ 2088760 w 3152016"/>
              <a:gd name="connsiteY22" fmla="*/ 63795 h 3934046"/>
              <a:gd name="connsiteX23" fmla="*/ 2258881 w 3152016"/>
              <a:gd name="connsiteY23" fmla="*/ 191386 h 3934046"/>
              <a:gd name="connsiteX24" fmla="*/ 2471532 w 3152016"/>
              <a:gd name="connsiteY24" fmla="*/ 425302 h 3934046"/>
              <a:gd name="connsiteX25" fmla="*/ 2662918 w 3152016"/>
              <a:gd name="connsiteY25" fmla="*/ 659218 h 3934046"/>
              <a:gd name="connsiteX26" fmla="*/ 2896834 w 3152016"/>
              <a:gd name="connsiteY26" fmla="*/ 1041990 h 3934046"/>
              <a:gd name="connsiteX27" fmla="*/ 2960630 w 3152016"/>
              <a:gd name="connsiteY27" fmla="*/ 1148316 h 3934046"/>
              <a:gd name="connsiteX28" fmla="*/ 3045690 w 3152016"/>
              <a:gd name="connsiteY28" fmla="*/ 1360967 h 3934046"/>
              <a:gd name="connsiteX29" fmla="*/ 3066955 w 3152016"/>
              <a:gd name="connsiteY29" fmla="*/ 1467293 h 3934046"/>
              <a:gd name="connsiteX30" fmla="*/ 3109486 w 3152016"/>
              <a:gd name="connsiteY30" fmla="*/ 1658679 h 3934046"/>
              <a:gd name="connsiteX31" fmla="*/ 3152016 w 3152016"/>
              <a:gd name="connsiteY31" fmla="*/ 2232837 h 3934046"/>
              <a:gd name="connsiteX32" fmla="*/ 3130751 w 3152016"/>
              <a:gd name="connsiteY32" fmla="*/ 2551814 h 3934046"/>
              <a:gd name="connsiteX33" fmla="*/ 3088220 w 3152016"/>
              <a:gd name="connsiteY33" fmla="*/ 2679404 h 3934046"/>
              <a:gd name="connsiteX34" fmla="*/ 3045690 w 3152016"/>
              <a:gd name="connsiteY34" fmla="*/ 2806995 h 3934046"/>
              <a:gd name="connsiteX35" fmla="*/ 3003160 w 3152016"/>
              <a:gd name="connsiteY35" fmla="*/ 2934586 h 3934046"/>
              <a:gd name="connsiteX36" fmla="*/ 2981895 w 3152016"/>
              <a:gd name="connsiteY36" fmla="*/ 2998381 h 3934046"/>
              <a:gd name="connsiteX37" fmla="*/ 2875569 w 3152016"/>
              <a:gd name="connsiteY37" fmla="*/ 3168502 h 3934046"/>
              <a:gd name="connsiteX38" fmla="*/ 2854304 w 3152016"/>
              <a:gd name="connsiteY38" fmla="*/ 3232297 h 3934046"/>
              <a:gd name="connsiteX39" fmla="*/ 2811774 w 3152016"/>
              <a:gd name="connsiteY39" fmla="*/ 3317358 h 3934046"/>
              <a:gd name="connsiteX40" fmla="*/ 2790509 w 3152016"/>
              <a:gd name="connsiteY40" fmla="*/ 3381153 h 3934046"/>
              <a:gd name="connsiteX41" fmla="*/ 2747979 w 3152016"/>
              <a:gd name="connsiteY41" fmla="*/ 3444949 h 3934046"/>
              <a:gd name="connsiteX42" fmla="*/ 2726713 w 3152016"/>
              <a:gd name="connsiteY42" fmla="*/ 3508744 h 3934046"/>
              <a:gd name="connsiteX43" fmla="*/ 2535327 w 3152016"/>
              <a:gd name="connsiteY43" fmla="*/ 3678865 h 3934046"/>
              <a:gd name="connsiteX44" fmla="*/ 2471532 w 3152016"/>
              <a:gd name="connsiteY44" fmla="*/ 3700130 h 3934046"/>
              <a:gd name="connsiteX45" fmla="*/ 2386472 w 3152016"/>
              <a:gd name="connsiteY45" fmla="*/ 3763925 h 3934046"/>
              <a:gd name="connsiteX46" fmla="*/ 2173820 w 3152016"/>
              <a:gd name="connsiteY46" fmla="*/ 3827721 h 3934046"/>
              <a:gd name="connsiteX47" fmla="*/ 1982434 w 3152016"/>
              <a:gd name="connsiteY47" fmla="*/ 3870251 h 3934046"/>
              <a:gd name="connsiteX48" fmla="*/ 1897374 w 3152016"/>
              <a:gd name="connsiteY48" fmla="*/ 3891516 h 3934046"/>
              <a:gd name="connsiteX49" fmla="*/ 1663458 w 3152016"/>
              <a:gd name="connsiteY49" fmla="*/ 3934046 h 3934046"/>
              <a:gd name="connsiteX50" fmla="*/ 1068034 w 3152016"/>
              <a:gd name="connsiteY50" fmla="*/ 3912781 h 3934046"/>
              <a:gd name="connsiteX51" fmla="*/ 940444 w 3152016"/>
              <a:gd name="connsiteY51" fmla="*/ 3870251 h 3934046"/>
              <a:gd name="connsiteX52" fmla="*/ 876648 w 3152016"/>
              <a:gd name="connsiteY52" fmla="*/ 3848986 h 3934046"/>
              <a:gd name="connsiteX53" fmla="*/ 749058 w 3152016"/>
              <a:gd name="connsiteY53" fmla="*/ 3763925 h 3934046"/>
              <a:gd name="connsiteX54" fmla="*/ 663997 w 3152016"/>
              <a:gd name="connsiteY54" fmla="*/ 3657600 h 3934046"/>
              <a:gd name="connsiteX55" fmla="*/ 621467 w 3152016"/>
              <a:gd name="connsiteY55" fmla="*/ 3615069 h 3934046"/>
              <a:gd name="connsiteX56" fmla="*/ 600202 w 3152016"/>
              <a:gd name="connsiteY56" fmla="*/ 3551274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52016" h="3934046">
                <a:moveTo>
                  <a:pt x="578937" y="3615069"/>
                </a:moveTo>
                <a:cubicBezTo>
                  <a:pt x="529318" y="3544185"/>
                  <a:pt x="473009" y="3477542"/>
                  <a:pt x="430081" y="3402418"/>
                </a:cubicBezTo>
                <a:cubicBezTo>
                  <a:pt x="415581" y="3377043"/>
                  <a:pt x="419078" y="3344723"/>
                  <a:pt x="408816" y="3317358"/>
                </a:cubicBezTo>
                <a:cubicBezTo>
                  <a:pt x="397685" y="3287676"/>
                  <a:pt x="377417" y="3261979"/>
                  <a:pt x="366286" y="3232297"/>
                </a:cubicBezTo>
                <a:cubicBezTo>
                  <a:pt x="356024" y="3204932"/>
                  <a:pt x="354747" y="3174797"/>
                  <a:pt x="345020" y="3147237"/>
                </a:cubicBezTo>
                <a:cubicBezTo>
                  <a:pt x="204843" y="2750070"/>
                  <a:pt x="269556" y="2994233"/>
                  <a:pt x="217430" y="2785730"/>
                </a:cubicBezTo>
                <a:cubicBezTo>
                  <a:pt x="210342" y="2721935"/>
                  <a:pt x="206718" y="2657659"/>
                  <a:pt x="196165" y="2594344"/>
                </a:cubicBezTo>
                <a:cubicBezTo>
                  <a:pt x="185421" y="2529882"/>
                  <a:pt x="166451" y="2467040"/>
                  <a:pt x="153634" y="2402958"/>
                </a:cubicBezTo>
                <a:cubicBezTo>
                  <a:pt x="131223" y="2290904"/>
                  <a:pt x="126783" y="2222842"/>
                  <a:pt x="111104" y="2105246"/>
                </a:cubicBezTo>
                <a:cubicBezTo>
                  <a:pt x="104480" y="2055563"/>
                  <a:pt x="94826" y="2006264"/>
                  <a:pt x="89839" y="1956390"/>
                </a:cubicBezTo>
                <a:cubicBezTo>
                  <a:pt x="35837" y="1416372"/>
                  <a:pt x="100363" y="1626459"/>
                  <a:pt x="26044" y="1403497"/>
                </a:cubicBezTo>
                <a:cubicBezTo>
                  <a:pt x="-4458" y="1128979"/>
                  <a:pt x="-12664" y="1148082"/>
                  <a:pt x="26044" y="786809"/>
                </a:cubicBezTo>
                <a:cubicBezTo>
                  <a:pt x="32271" y="728689"/>
                  <a:pt x="50090" y="672141"/>
                  <a:pt x="68574" y="616688"/>
                </a:cubicBezTo>
                <a:cubicBezTo>
                  <a:pt x="75662" y="595423"/>
                  <a:pt x="78307" y="572114"/>
                  <a:pt x="89839" y="552893"/>
                </a:cubicBezTo>
                <a:cubicBezTo>
                  <a:pt x="100154" y="535701"/>
                  <a:pt x="119534" y="525764"/>
                  <a:pt x="132369" y="510362"/>
                </a:cubicBezTo>
                <a:cubicBezTo>
                  <a:pt x="298831" y="310608"/>
                  <a:pt x="58119" y="563347"/>
                  <a:pt x="323755" y="297711"/>
                </a:cubicBezTo>
                <a:cubicBezTo>
                  <a:pt x="391141" y="230325"/>
                  <a:pt x="396997" y="214157"/>
                  <a:pt x="493876" y="170121"/>
                </a:cubicBezTo>
                <a:cubicBezTo>
                  <a:pt x="534689" y="151570"/>
                  <a:pt x="580500" y="145798"/>
                  <a:pt x="621467" y="127590"/>
                </a:cubicBezTo>
                <a:cubicBezTo>
                  <a:pt x="644822" y="117210"/>
                  <a:pt x="661332" y="94034"/>
                  <a:pt x="685262" y="85060"/>
                </a:cubicBezTo>
                <a:cubicBezTo>
                  <a:pt x="735250" y="66315"/>
                  <a:pt x="933406" y="46573"/>
                  <a:pt x="961709" y="42530"/>
                </a:cubicBezTo>
                <a:cubicBezTo>
                  <a:pt x="1269490" y="-1439"/>
                  <a:pt x="864782" y="43716"/>
                  <a:pt x="1301951" y="0"/>
                </a:cubicBezTo>
                <a:cubicBezTo>
                  <a:pt x="1542956" y="7088"/>
                  <a:pt x="1784645" y="1780"/>
                  <a:pt x="2024965" y="21265"/>
                </a:cubicBezTo>
                <a:cubicBezTo>
                  <a:pt x="2050439" y="23330"/>
                  <a:pt x="2068091" y="48763"/>
                  <a:pt x="2088760" y="63795"/>
                </a:cubicBezTo>
                <a:cubicBezTo>
                  <a:pt x="2146086" y="105487"/>
                  <a:pt x="2214600" y="136035"/>
                  <a:pt x="2258881" y="191386"/>
                </a:cubicBezTo>
                <a:cubicBezTo>
                  <a:pt x="2519227" y="516818"/>
                  <a:pt x="2129353" y="37499"/>
                  <a:pt x="2471532" y="425302"/>
                </a:cubicBezTo>
                <a:cubicBezTo>
                  <a:pt x="2538187" y="500844"/>
                  <a:pt x="2607035" y="575393"/>
                  <a:pt x="2662918" y="659218"/>
                </a:cubicBezTo>
                <a:cubicBezTo>
                  <a:pt x="2977147" y="1130563"/>
                  <a:pt x="2732560" y="740822"/>
                  <a:pt x="2896834" y="1041990"/>
                </a:cubicBezTo>
                <a:cubicBezTo>
                  <a:pt x="2916626" y="1078275"/>
                  <a:pt x="2943151" y="1110861"/>
                  <a:pt x="2960630" y="1148316"/>
                </a:cubicBezTo>
                <a:cubicBezTo>
                  <a:pt x="2992915" y="1217498"/>
                  <a:pt x="3045690" y="1360967"/>
                  <a:pt x="3045690" y="1360967"/>
                </a:cubicBezTo>
                <a:cubicBezTo>
                  <a:pt x="3052778" y="1396409"/>
                  <a:pt x="3058189" y="1432228"/>
                  <a:pt x="3066955" y="1467293"/>
                </a:cubicBezTo>
                <a:cubicBezTo>
                  <a:pt x="3104094" y="1615850"/>
                  <a:pt x="3080227" y="1424615"/>
                  <a:pt x="3109486" y="1658679"/>
                </a:cubicBezTo>
                <a:cubicBezTo>
                  <a:pt x="3135367" y="1865723"/>
                  <a:pt x="3139099" y="2013245"/>
                  <a:pt x="3152016" y="2232837"/>
                </a:cubicBezTo>
                <a:cubicBezTo>
                  <a:pt x="3144928" y="2339163"/>
                  <a:pt x="3145821" y="2446323"/>
                  <a:pt x="3130751" y="2551814"/>
                </a:cubicBezTo>
                <a:cubicBezTo>
                  <a:pt x="3124411" y="2596194"/>
                  <a:pt x="3102397" y="2636874"/>
                  <a:pt x="3088220" y="2679404"/>
                </a:cubicBezTo>
                <a:lnTo>
                  <a:pt x="3045690" y="2806995"/>
                </a:lnTo>
                <a:lnTo>
                  <a:pt x="3003160" y="2934586"/>
                </a:lnTo>
                <a:cubicBezTo>
                  <a:pt x="2996072" y="2955851"/>
                  <a:pt x="2995344" y="2980449"/>
                  <a:pt x="2981895" y="2998381"/>
                </a:cubicBezTo>
                <a:cubicBezTo>
                  <a:pt x="2920836" y="3079792"/>
                  <a:pt x="2914489" y="3077688"/>
                  <a:pt x="2875569" y="3168502"/>
                </a:cubicBezTo>
                <a:cubicBezTo>
                  <a:pt x="2866739" y="3189105"/>
                  <a:pt x="2863134" y="3211694"/>
                  <a:pt x="2854304" y="3232297"/>
                </a:cubicBezTo>
                <a:cubicBezTo>
                  <a:pt x="2841817" y="3261434"/>
                  <a:pt x="2824261" y="3288221"/>
                  <a:pt x="2811774" y="3317358"/>
                </a:cubicBezTo>
                <a:cubicBezTo>
                  <a:pt x="2802944" y="3337961"/>
                  <a:pt x="2800533" y="3361104"/>
                  <a:pt x="2790509" y="3381153"/>
                </a:cubicBezTo>
                <a:cubicBezTo>
                  <a:pt x="2779079" y="3404012"/>
                  <a:pt x="2759409" y="3422090"/>
                  <a:pt x="2747979" y="3444949"/>
                </a:cubicBezTo>
                <a:cubicBezTo>
                  <a:pt x="2737954" y="3464998"/>
                  <a:pt x="2740475" y="3491050"/>
                  <a:pt x="2726713" y="3508744"/>
                </a:cubicBezTo>
                <a:cubicBezTo>
                  <a:pt x="2690844" y="3554861"/>
                  <a:pt x="2602515" y="3645271"/>
                  <a:pt x="2535327" y="3678865"/>
                </a:cubicBezTo>
                <a:cubicBezTo>
                  <a:pt x="2515278" y="3688889"/>
                  <a:pt x="2492797" y="3693042"/>
                  <a:pt x="2471532" y="3700130"/>
                </a:cubicBezTo>
                <a:cubicBezTo>
                  <a:pt x="2443179" y="3721395"/>
                  <a:pt x="2418172" y="3748075"/>
                  <a:pt x="2386472" y="3763925"/>
                </a:cubicBezTo>
                <a:cubicBezTo>
                  <a:pt x="2319087" y="3797618"/>
                  <a:pt x="2245048" y="3807370"/>
                  <a:pt x="2173820" y="3827721"/>
                </a:cubicBezTo>
                <a:cubicBezTo>
                  <a:pt x="1980685" y="3882902"/>
                  <a:pt x="2302246" y="3806289"/>
                  <a:pt x="1982434" y="3870251"/>
                </a:cubicBezTo>
                <a:cubicBezTo>
                  <a:pt x="1953776" y="3875983"/>
                  <a:pt x="1926129" y="3886288"/>
                  <a:pt x="1897374" y="3891516"/>
                </a:cubicBezTo>
                <a:cubicBezTo>
                  <a:pt x="1617993" y="3942312"/>
                  <a:pt x="1856382" y="3885815"/>
                  <a:pt x="1663458" y="3934046"/>
                </a:cubicBezTo>
                <a:cubicBezTo>
                  <a:pt x="1464983" y="3926958"/>
                  <a:pt x="1265867" y="3930237"/>
                  <a:pt x="1068034" y="3912781"/>
                </a:cubicBezTo>
                <a:cubicBezTo>
                  <a:pt x="1023377" y="3908841"/>
                  <a:pt x="982974" y="3884428"/>
                  <a:pt x="940444" y="3870251"/>
                </a:cubicBezTo>
                <a:lnTo>
                  <a:pt x="876648" y="3848986"/>
                </a:lnTo>
                <a:cubicBezTo>
                  <a:pt x="714430" y="3686766"/>
                  <a:pt x="902929" y="3856247"/>
                  <a:pt x="749058" y="3763925"/>
                </a:cubicBezTo>
                <a:cubicBezTo>
                  <a:pt x="709560" y="3740226"/>
                  <a:pt x="690745" y="3691035"/>
                  <a:pt x="663997" y="3657600"/>
                </a:cubicBezTo>
                <a:cubicBezTo>
                  <a:pt x="651473" y="3641944"/>
                  <a:pt x="635644" y="3629246"/>
                  <a:pt x="621467" y="3615069"/>
                </a:cubicBezTo>
                <a:lnTo>
                  <a:pt x="600202" y="3551274"/>
                </a:lnTo>
              </a:path>
            </a:pathLst>
          </a:cu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CD0D54F-C50A-B747-8901-CE76EC21DB30}"/>
                  </a:ext>
                </a:extLst>
              </p:cNvPr>
              <p:cNvSpPr txBox="1"/>
              <p:nvPr/>
            </p:nvSpPr>
            <p:spPr>
              <a:xfrm>
                <a:off x="3173714" y="4729538"/>
                <a:ext cx="7738913" cy="1600438"/>
              </a:xfrm>
              <a:prstGeom prst="rect">
                <a:avLst/>
              </a:prstGeom>
              <a:noFill/>
            </p:spPr>
            <p:txBody>
              <a:bodyPr wrap="none" rtlCol="0">
                <a:spAutoFit/>
              </a:bodyPr>
              <a:lstStyle/>
              <a:p>
                <a:r>
                  <a:rPr lang="en-US" sz="4800" dirty="0"/>
                  <a:t>jointly learn similar  </a:t>
                </a:r>
              </a:p>
              <a:p>
                <a14:m>
                  <m:oMath xmlns:m="http://schemas.openxmlformats.org/officeDocument/2006/math">
                    <m:sSup>
                      <m:sSupPr>
                        <m:ctrlPr>
                          <a:rPr lang="en-US" sz="4800" i="1" smtClean="0">
                            <a:latin typeface="Cambria Math" panose="02040503050406030204" pitchFamily="18" charset="0"/>
                          </a:rPr>
                        </m:ctrlPr>
                      </m:sSupPr>
                      <m:e>
                        <m:r>
                          <a:rPr lang="de-AT" sz="4800" b="0" i="1" smtClean="0">
                            <a:latin typeface="Cambria Math" panose="02040503050406030204" pitchFamily="18" charset="0"/>
                          </a:rPr>
                          <m:t>h</m:t>
                        </m:r>
                      </m:e>
                      <m:sup>
                        <m:r>
                          <a:rPr lang="de-AT" sz="4800" b="0" i="1" smtClean="0">
                            <a:latin typeface="Cambria Math" panose="02040503050406030204" pitchFamily="18" charset="0"/>
                          </a:rPr>
                          <m:t>(1)</m:t>
                        </m:r>
                      </m:sup>
                    </m:sSup>
                  </m:oMath>
                </a14:m>
                <a:r>
                  <a:rPr lang="en-US" sz="4800" dirty="0"/>
                  <a:t> and </a:t>
                </a:r>
                <a14:m>
                  <m:oMath xmlns:m="http://schemas.openxmlformats.org/officeDocument/2006/math">
                    <m:sSup>
                      <m:sSupPr>
                        <m:ctrlPr>
                          <a:rPr lang="en-US" sz="4800" i="1">
                            <a:latin typeface="Cambria Math" panose="02040503050406030204" pitchFamily="18" charset="0"/>
                          </a:rPr>
                        </m:ctrlPr>
                      </m:sSupPr>
                      <m:e>
                        <m:r>
                          <a:rPr lang="de-AT" sz="4800" i="1">
                            <a:latin typeface="Cambria Math" panose="02040503050406030204" pitchFamily="18" charset="0"/>
                          </a:rPr>
                          <m:t>h</m:t>
                        </m:r>
                      </m:e>
                      <m:sup>
                        <m:r>
                          <a:rPr lang="de-AT" sz="4800" i="1">
                            <a:latin typeface="Cambria Math" panose="02040503050406030204" pitchFamily="18" charset="0"/>
                          </a:rPr>
                          <m:t>(</m:t>
                        </m:r>
                        <m:r>
                          <a:rPr lang="de-AT" sz="4800" b="0" i="1" smtClean="0">
                            <a:latin typeface="Cambria Math" panose="02040503050406030204" pitchFamily="18" charset="0"/>
                          </a:rPr>
                          <m:t>2</m:t>
                        </m:r>
                        <m:r>
                          <a:rPr lang="de-AT" sz="4800" i="1">
                            <a:latin typeface="Cambria Math" panose="02040503050406030204" pitchFamily="18" charset="0"/>
                          </a:rPr>
                          <m:t>)</m:t>
                        </m:r>
                      </m:sup>
                    </m:sSup>
                  </m:oMath>
                </a14:m>
                <a:r>
                  <a:rPr lang="en-US" sz="4800" dirty="0"/>
                  <a:t> for each dataset </a:t>
                </a:r>
                <a:endParaRPr lang="en-US" dirty="0"/>
              </a:p>
            </p:txBody>
          </p:sp>
        </mc:Choice>
        <mc:Fallback xmlns="">
          <p:sp>
            <p:nvSpPr>
              <p:cNvPr id="2" name="TextBox 1">
                <a:extLst>
                  <a:ext uri="{FF2B5EF4-FFF2-40B4-BE49-F238E27FC236}">
                    <a16:creationId xmlns:a16="http://schemas.microsoft.com/office/drawing/2014/main" id="{CCD0D54F-C50A-B747-8901-CE76EC21DB30}"/>
                  </a:ext>
                </a:extLst>
              </p:cNvPr>
              <p:cNvSpPr txBox="1">
                <a:spLocks noRot="1" noChangeAspect="1" noMove="1" noResize="1" noEditPoints="1" noAdjustHandles="1" noChangeArrowheads="1" noChangeShapeType="1" noTextEdit="1"/>
              </p:cNvSpPr>
              <p:nvPr/>
            </p:nvSpPr>
            <p:spPr>
              <a:xfrm>
                <a:off x="3173714" y="4729538"/>
                <a:ext cx="7738913" cy="1600438"/>
              </a:xfrm>
              <a:prstGeom prst="rect">
                <a:avLst/>
              </a:prstGeom>
              <a:blipFill>
                <a:blip r:embed="rId8"/>
                <a:stretch>
                  <a:fillRect l="-3607" t="-8661" r="-2623" b="-19685"/>
                </a:stretch>
              </a:blipFill>
            </p:spPr>
            <p:txBody>
              <a:bodyPr/>
              <a:lstStyle/>
              <a:p>
                <a:r>
                  <a:rPr lang="en-GB">
                    <a:noFill/>
                  </a:rPr>
                  <a:t> </a:t>
                </a:r>
              </a:p>
            </p:txBody>
          </p:sp>
        </mc:Fallback>
      </mc:AlternateContent>
      <p:sp>
        <p:nvSpPr>
          <p:cNvPr id="6" name="Footer Placeholder 5">
            <a:extLst>
              <a:ext uri="{FF2B5EF4-FFF2-40B4-BE49-F238E27FC236}">
                <a16:creationId xmlns:a16="http://schemas.microsoft.com/office/drawing/2014/main" id="{F70C9681-F64E-E254-0D79-556540C42521}"/>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425831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A5F27A-9329-6944-B2BB-B7497875DAD6}"/>
              </a:ext>
            </a:extLst>
          </p:cNvPr>
          <p:cNvSpPr>
            <a:spLocks noGrp="1"/>
          </p:cNvSpPr>
          <p:nvPr>
            <p:ph type="dt" sz="half" idx="10"/>
          </p:nvPr>
        </p:nvSpPr>
        <p:spPr/>
        <p:txBody>
          <a:bodyPr/>
          <a:lstStyle/>
          <a:p>
            <a:fld id="{30390354-01AB-8348-833A-8637577173FF}" type="datetime1">
              <a:rPr lang="en-US" smtClean="0"/>
              <a:t>6/28/23</a:t>
            </a:fld>
            <a:endParaRPr lang="en-US"/>
          </a:p>
        </p:txBody>
      </p:sp>
      <p:sp>
        <p:nvSpPr>
          <p:cNvPr id="5" name="Slide Number Placeholder 4">
            <a:extLst>
              <a:ext uri="{FF2B5EF4-FFF2-40B4-BE49-F238E27FC236}">
                <a16:creationId xmlns:a16="http://schemas.microsoft.com/office/drawing/2014/main" id="{482FF003-6DDC-9149-8ACD-D330B050FB6D}"/>
              </a:ext>
            </a:extLst>
          </p:cNvPr>
          <p:cNvSpPr>
            <a:spLocks noGrp="1"/>
          </p:cNvSpPr>
          <p:nvPr>
            <p:ph type="sldNum" sz="quarter" idx="12"/>
          </p:nvPr>
        </p:nvSpPr>
        <p:spPr/>
        <p:txBody>
          <a:bodyPr/>
          <a:lstStyle/>
          <a:p>
            <a:fld id="{5399C925-308B-6F4D-8762-6363D7B6E381}" type="slidenum">
              <a:rPr lang="en-US" smtClean="0"/>
              <a:t>46</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582B22-DE83-CC41-864A-DD9739F3E605}"/>
                  </a:ext>
                </a:extLst>
              </p:cNvPr>
              <p:cNvSpPr/>
              <p:nvPr/>
            </p:nvSpPr>
            <p:spPr>
              <a:xfrm>
                <a:off x="14904" y="2159049"/>
                <a:ext cx="11176259" cy="24598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de-AT" sz="4400" i="1" smtClean="0">
                              <a:latin typeface="Cambria Math" panose="02040503050406030204" pitchFamily="18" charset="0"/>
                            </a:rPr>
                          </m:ctrlPr>
                        </m:mPr>
                        <m:mr>
                          <m:e>
                            <m:r>
                              <m:rPr>
                                <m:brk m:alnAt="7"/>
                              </m:rPr>
                              <a:rPr lang="de-AT" sz="4400" b="0" i="1" smtClean="0">
                                <a:latin typeface="Cambria Math" panose="02040503050406030204" pitchFamily="18" charset="0"/>
                              </a:rPr>
                              <m:t>𝑚</m:t>
                            </m:r>
                            <m:r>
                              <a:rPr lang="de-AT" sz="4400" b="0" i="1" smtClean="0">
                                <a:latin typeface="Cambria Math" panose="02040503050406030204" pitchFamily="18" charset="0"/>
                              </a:rPr>
                              <m:t>𝑖𝑛</m:t>
                            </m:r>
                          </m:e>
                          <m:e>
                            <m:eqArr>
                              <m:eqArrPr>
                                <m:ctrlPr>
                                  <a:rPr lang="de-AT" sz="4400" i="1" smtClean="0">
                                    <a:latin typeface="Cambria Math" panose="02040503050406030204" pitchFamily="18" charset="0"/>
                                    <a:ea typeface="Cambria Math" panose="02040503050406030204" pitchFamily="18" charset="0"/>
                                  </a:rPr>
                                </m:ctrlPr>
                              </m:eqArrPr>
                              <m:e>
                                <m:acc>
                                  <m:accPr>
                                    <m:chr m:val="̂"/>
                                    <m:ctrlPr>
                                      <a:rPr lang="de-AT" sz="4400" i="1" smtClean="0">
                                        <a:latin typeface="Cambria Math" panose="02040503050406030204" pitchFamily="18" charset="0"/>
                                        <a:ea typeface="Cambria Math" panose="02040503050406030204" pitchFamily="18" charset="0"/>
                                      </a:rPr>
                                    </m:ctrlPr>
                                  </m:accPr>
                                  <m:e>
                                    <m:r>
                                      <a:rPr lang="de-DE" sz="4400" b="0" i="1" smtClean="0">
                                        <a:latin typeface="Cambria Math" panose="02040503050406030204" pitchFamily="18" charset="0"/>
                                        <a:ea typeface="Cambria Math" panose="02040503050406030204" pitchFamily="18" charset="0"/>
                                      </a:rPr>
                                      <m:t>𝐿</m:t>
                                    </m:r>
                                  </m:e>
                                </m:acc>
                                <m:d>
                                  <m:dPr>
                                    <m:ctrlPr>
                                      <a:rPr lang="de-AT" sz="4400" b="0" i="1" smtClean="0">
                                        <a:latin typeface="Cambria Math" panose="02040503050406030204" pitchFamily="18" charset="0"/>
                                        <a:ea typeface="Cambria Math" panose="02040503050406030204" pitchFamily="18" charset="0"/>
                                      </a:rPr>
                                    </m:ctrlPr>
                                  </m:dPr>
                                  <m:e>
                                    <m:sSup>
                                      <m:sSupPr>
                                        <m:ctrlPr>
                                          <a:rPr lang="de-AT" sz="4400" i="1">
                                            <a:latin typeface="Cambria Math" panose="02040503050406030204" pitchFamily="18" charset="0"/>
                                          </a:rPr>
                                        </m:ctrlPr>
                                      </m:sSupPr>
                                      <m:e>
                                        <m:r>
                                          <a:rPr lang="de-AT" sz="4400" i="1">
                                            <a:latin typeface="Cambria Math" panose="02040503050406030204" pitchFamily="18" charset="0"/>
                                          </a:rPr>
                                          <m:t>h</m:t>
                                        </m:r>
                                      </m:e>
                                      <m:sup>
                                        <m:d>
                                          <m:dPr>
                                            <m:ctrlPr>
                                              <a:rPr lang="de-AT" sz="4400" i="1">
                                                <a:latin typeface="Cambria Math" panose="02040503050406030204" pitchFamily="18" charset="0"/>
                                              </a:rPr>
                                            </m:ctrlPr>
                                          </m:dPr>
                                          <m:e>
                                            <m:r>
                                              <a:rPr lang="de-AT" sz="4400" i="1">
                                                <a:latin typeface="Cambria Math" panose="02040503050406030204" pitchFamily="18" charset="0"/>
                                              </a:rPr>
                                              <m:t>1</m:t>
                                            </m:r>
                                          </m:e>
                                        </m:d>
                                      </m:sup>
                                    </m:sSup>
                                  </m:e>
                                  <m:e>
                                    <m:sSup>
                                      <m:sSupPr>
                                        <m:ctrlPr>
                                          <a:rPr lang="de-AT" sz="4400" i="1">
                                            <a:latin typeface="Cambria Math" panose="02040503050406030204" pitchFamily="18" charset="0"/>
                                          </a:rPr>
                                        </m:ctrlPr>
                                      </m:sSupPr>
                                      <m:e>
                                        <m:r>
                                          <a:rPr lang="de-AT" sz="4400" i="1">
                                            <a:latin typeface="Cambria Math" panose="02040503050406030204" pitchFamily="18" charset="0"/>
                                            <a:ea typeface="Cambria Math" panose="02040503050406030204" pitchFamily="18" charset="0"/>
                                          </a:rPr>
                                          <m:t>𝒟</m:t>
                                        </m:r>
                                      </m:e>
                                      <m:sup>
                                        <m:d>
                                          <m:dPr>
                                            <m:ctrlPr>
                                              <a:rPr lang="de-AT" sz="4400" i="1">
                                                <a:latin typeface="Cambria Math" panose="02040503050406030204" pitchFamily="18" charset="0"/>
                                              </a:rPr>
                                            </m:ctrlPr>
                                          </m:dPr>
                                          <m:e>
                                            <m:r>
                                              <a:rPr lang="de-AT" sz="4400" i="1">
                                                <a:latin typeface="Cambria Math" panose="02040503050406030204" pitchFamily="18" charset="0"/>
                                              </a:rPr>
                                              <m:t>1</m:t>
                                            </m:r>
                                          </m:e>
                                        </m:d>
                                      </m:sup>
                                    </m:sSup>
                                  </m:e>
                                </m:d>
                                <m:r>
                                  <a:rPr lang="de-AT" sz="4400">
                                    <a:latin typeface="Cambria Math" panose="02040503050406030204" pitchFamily="18" charset="0"/>
                                  </a:rPr>
                                  <m:t>+</m:t>
                                </m:r>
                                <m:acc>
                                  <m:accPr>
                                    <m:chr m:val="̂"/>
                                    <m:ctrlPr>
                                      <a:rPr lang="de-AT" sz="4400" i="1">
                                        <a:latin typeface="Cambria Math" panose="02040503050406030204" pitchFamily="18" charset="0"/>
                                        <a:ea typeface="Cambria Math" panose="02040503050406030204" pitchFamily="18" charset="0"/>
                                      </a:rPr>
                                    </m:ctrlPr>
                                  </m:accPr>
                                  <m:e>
                                    <m:r>
                                      <a:rPr lang="de-DE" sz="4400" i="1">
                                        <a:latin typeface="Cambria Math" panose="02040503050406030204" pitchFamily="18" charset="0"/>
                                        <a:ea typeface="Cambria Math" panose="02040503050406030204" pitchFamily="18" charset="0"/>
                                      </a:rPr>
                                      <m:t>𝐿</m:t>
                                    </m:r>
                                  </m:e>
                                </m:acc>
                                <m:d>
                                  <m:dPr>
                                    <m:ctrlPr>
                                      <a:rPr lang="de-AT" sz="4400" i="1">
                                        <a:latin typeface="Cambria Math" panose="02040503050406030204" pitchFamily="18" charset="0"/>
                                        <a:ea typeface="Cambria Math" panose="02040503050406030204" pitchFamily="18" charset="0"/>
                                      </a:rPr>
                                    </m:ctrlPr>
                                  </m:dPr>
                                  <m:e>
                                    <m:sSup>
                                      <m:sSupPr>
                                        <m:ctrlPr>
                                          <a:rPr lang="de-AT" sz="4400" i="1">
                                            <a:latin typeface="Cambria Math" panose="02040503050406030204" pitchFamily="18" charset="0"/>
                                          </a:rPr>
                                        </m:ctrlPr>
                                      </m:sSupPr>
                                      <m:e>
                                        <m:r>
                                          <a:rPr lang="de-AT" sz="4400" i="1">
                                            <a:latin typeface="Cambria Math" panose="02040503050406030204" pitchFamily="18" charset="0"/>
                                          </a:rPr>
                                          <m:t>h</m:t>
                                        </m:r>
                                      </m:e>
                                      <m:sup>
                                        <m:d>
                                          <m:dPr>
                                            <m:ctrlPr>
                                              <a:rPr lang="de-AT" sz="4400" i="1">
                                                <a:latin typeface="Cambria Math" panose="02040503050406030204" pitchFamily="18" charset="0"/>
                                              </a:rPr>
                                            </m:ctrlPr>
                                          </m:dPr>
                                          <m:e>
                                            <m:r>
                                              <a:rPr lang="de-AT" sz="4400" b="0" i="1" smtClean="0">
                                                <a:latin typeface="Cambria Math" panose="02040503050406030204" pitchFamily="18" charset="0"/>
                                              </a:rPr>
                                              <m:t>2</m:t>
                                            </m:r>
                                          </m:e>
                                        </m:d>
                                      </m:sup>
                                    </m:sSup>
                                  </m:e>
                                  <m:e>
                                    <m:sSup>
                                      <m:sSupPr>
                                        <m:ctrlPr>
                                          <a:rPr lang="de-AT" sz="4400" i="1">
                                            <a:latin typeface="Cambria Math" panose="02040503050406030204" pitchFamily="18" charset="0"/>
                                          </a:rPr>
                                        </m:ctrlPr>
                                      </m:sSupPr>
                                      <m:e>
                                        <m:r>
                                          <a:rPr lang="de-AT" sz="4400" i="1">
                                            <a:latin typeface="Cambria Math" panose="02040503050406030204" pitchFamily="18" charset="0"/>
                                            <a:ea typeface="Cambria Math" panose="02040503050406030204" pitchFamily="18" charset="0"/>
                                          </a:rPr>
                                          <m:t>𝒟</m:t>
                                        </m:r>
                                      </m:e>
                                      <m:sup>
                                        <m:d>
                                          <m:dPr>
                                            <m:ctrlPr>
                                              <a:rPr lang="de-AT" sz="4400" i="1">
                                                <a:latin typeface="Cambria Math" panose="02040503050406030204" pitchFamily="18" charset="0"/>
                                              </a:rPr>
                                            </m:ctrlPr>
                                          </m:dPr>
                                          <m:e>
                                            <m:r>
                                              <a:rPr lang="de-AT" sz="4400" b="0" i="1" smtClean="0">
                                                <a:latin typeface="Cambria Math" panose="02040503050406030204" pitchFamily="18" charset="0"/>
                                              </a:rPr>
                                              <m:t>2</m:t>
                                            </m:r>
                                          </m:e>
                                        </m:d>
                                      </m:sup>
                                    </m:sSup>
                                  </m:e>
                                </m:d>
                              </m:e>
                              <m:e>
                                <m:r>
                                  <a:rPr lang="de-AT" sz="4400" b="0" i="1" smtClean="0">
                                    <a:latin typeface="Cambria Math" panose="02040503050406030204" pitchFamily="18" charset="0"/>
                                  </a:rPr>
                                  <m:t>+</m:t>
                                </m:r>
                                <m:r>
                                  <m:rPr>
                                    <m:sty m:val="p"/>
                                  </m:rPr>
                                  <a:rPr lang="el-GR" sz="4400" i="1">
                                    <a:solidFill>
                                      <a:schemeClr val="accent2">
                                        <a:lumMod val="75000"/>
                                      </a:schemeClr>
                                    </a:solidFill>
                                    <a:latin typeface="Cambria Math" panose="02040503050406030204" pitchFamily="18" charset="0"/>
                                    <a:ea typeface="Cambria Math" panose="02040503050406030204" pitchFamily="18" charset="0"/>
                                  </a:rPr>
                                  <m:t>λ</m:t>
                                </m:r>
                                <m:r>
                                  <a:rPr lang="de-AT" sz="4400" i="1">
                                    <a:solidFill>
                                      <a:schemeClr val="accent2">
                                        <a:lumMod val="75000"/>
                                      </a:schemeClr>
                                    </a:solidFill>
                                    <a:latin typeface="Cambria Math" panose="02040503050406030204" pitchFamily="18" charset="0"/>
                                    <a:ea typeface="Cambria Math" panose="02040503050406030204" pitchFamily="18" charset="0"/>
                                  </a:rPr>
                                  <m:t>𝑑</m:t>
                                </m:r>
                                <m:r>
                                  <a:rPr lang="de-AT" sz="4400" i="1">
                                    <a:solidFill>
                                      <a:schemeClr val="accent2">
                                        <a:lumMod val="75000"/>
                                      </a:schemeClr>
                                    </a:solidFill>
                                    <a:latin typeface="Cambria Math" panose="02040503050406030204" pitchFamily="18" charset="0"/>
                                    <a:ea typeface="Cambria Math" panose="02040503050406030204" pitchFamily="18" charset="0"/>
                                  </a:rPr>
                                  <m:t>(</m:t>
                                </m:r>
                                <m:sSup>
                                  <m:sSupPr>
                                    <m:ctrlPr>
                                      <a:rPr lang="de-AT" sz="4400" i="1" smtClean="0">
                                        <a:latin typeface="Cambria Math" panose="02040503050406030204" pitchFamily="18" charset="0"/>
                                      </a:rPr>
                                    </m:ctrlPr>
                                  </m:sSupPr>
                                  <m:e>
                                    <m:r>
                                      <a:rPr lang="de-AT" sz="4400" i="1">
                                        <a:latin typeface="Cambria Math" panose="02040503050406030204" pitchFamily="18" charset="0"/>
                                      </a:rPr>
                                      <m:t>h</m:t>
                                    </m:r>
                                  </m:e>
                                  <m:sup>
                                    <m:r>
                                      <a:rPr lang="de-AT" sz="4400" i="1">
                                        <a:latin typeface="Cambria Math" panose="02040503050406030204" pitchFamily="18" charset="0"/>
                                      </a:rPr>
                                      <m:t>(1)</m:t>
                                    </m:r>
                                  </m:sup>
                                </m:sSup>
                                <m:r>
                                  <a:rPr lang="de-AT" sz="4400" i="1">
                                    <a:solidFill>
                                      <a:schemeClr val="accent2">
                                        <a:lumMod val="75000"/>
                                      </a:schemeClr>
                                    </a:solidFill>
                                    <a:latin typeface="Cambria Math" panose="02040503050406030204" pitchFamily="18" charset="0"/>
                                    <a:ea typeface="Cambria Math" panose="02040503050406030204" pitchFamily="18" charset="0"/>
                                  </a:rPr>
                                  <m:t>,</m:t>
                                </m:r>
                                <m:sSup>
                                  <m:sSupPr>
                                    <m:ctrlPr>
                                      <a:rPr lang="de-AT" sz="4400" i="1">
                                        <a:latin typeface="Cambria Math" panose="02040503050406030204" pitchFamily="18" charset="0"/>
                                      </a:rPr>
                                    </m:ctrlPr>
                                  </m:sSupPr>
                                  <m:e>
                                    <m:r>
                                      <a:rPr lang="de-AT" sz="4400" i="1">
                                        <a:latin typeface="Cambria Math" panose="02040503050406030204" pitchFamily="18" charset="0"/>
                                      </a:rPr>
                                      <m:t>h</m:t>
                                    </m:r>
                                  </m:e>
                                  <m:sup>
                                    <m:r>
                                      <a:rPr lang="de-AT" sz="4400" i="1">
                                        <a:latin typeface="Cambria Math" panose="02040503050406030204" pitchFamily="18" charset="0"/>
                                      </a:rPr>
                                      <m:t>(</m:t>
                                    </m:r>
                                    <m:r>
                                      <a:rPr lang="de-AT" sz="4400" b="0" i="1" smtClean="0">
                                        <a:latin typeface="Cambria Math" panose="02040503050406030204" pitchFamily="18" charset="0"/>
                                      </a:rPr>
                                      <m:t>2</m:t>
                                    </m:r>
                                    <m:r>
                                      <a:rPr lang="de-AT" sz="4400" i="1">
                                        <a:latin typeface="Cambria Math" panose="02040503050406030204" pitchFamily="18" charset="0"/>
                                      </a:rPr>
                                      <m:t>)</m:t>
                                    </m:r>
                                  </m:sup>
                                </m:sSup>
                                <m:r>
                                  <a:rPr lang="de-AT" sz="4400" i="1">
                                    <a:solidFill>
                                      <a:schemeClr val="accent1">
                                        <a:lumMod val="75000"/>
                                      </a:schemeClr>
                                    </a:solidFill>
                                    <a:latin typeface="Cambria Math" panose="02040503050406030204" pitchFamily="18" charset="0"/>
                                  </a:rPr>
                                  <m:t>)</m:t>
                                </m:r>
                              </m:e>
                            </m:eqArr>
                          </m:e>
                        </m:mr>
                        <m:mr>
                          <m:e>
                            <m:sSup>
                              <m:sSupPr>
                                <m:ctrlPr>
                                  <a:rPr lang="de-AT" sz="4400" i="1" smtClean="0">
                                    <a:latin typeface="Cambria Math" panose="02040503050406030204" pitchFamily="18" charset="0"/>
                                  </a:rPr>
                                </m:ctrlPr>
                              </m:sSupPr>
                              <m:e>
                                <m:r>
                                  <a:rPr lang="de-AT" sz="4400" b="0" i="1" smtClean="0">
                                    <a:latin typeface="Cambria Math" panose="02040503050406030204" pitchFamily="18" charset="0"/>
                                  </a:rPr>
                                  <m:t>h</m:t>
                                </m:r>
                              </m:e>
                              <m:sup>
                                <m:r>
                                  <a:rPr lang="de-AT" sz="4400" b="0" i="1" smtClean="0">
                                    <a:latin typeface="Cambria Math" panose="02040503050406030204" pitchFamily="18" charset="0"/>
                                  </a:rPr>
                                  <m:t>(1)</m:t>
                                </m:r>
                              </m:sup>
                            </m:sSup>
                            <m:r>
                              <a:rPr lang="de-AT" sz="4400" b="0" i="1" smtClean="0">
                                <a:latin typeface="Cambria Math" panose="02040503050406030204" pitchFamily="18" charset="0"/>
                              </a:rPr>
                              <m:t>,</m:t>
                            </m:r>
                            <m:sSup>
                              <m:sSupPr>
                                <m:ctrlPr>
                                  <a:rPr lang="de-AT" sz="4400" b="0" i="1" smtClean="0">
                                    <a:latin typeface="Cambria Math" panose="02040503050406030204" pitchFamily="18" charset="0"/>
                                  </a:rPr>
                                </m:ctrlPr>
                              </m:sSupPr>
                              <m:e>
                                <m:r>
                                  <a:rPr lang="de-AT" sz="4400" b="0" i="1" smtClean="0">
                                    <a:latin typeface="Cambria Math" panose="02040503050406030204" pitchFamily="18" charset="0"/>
                                  </a:rPr>
                                  <m:t>h</m:t>
                                </m:r>
                              </m:e>
                              <m:sup>
                                <m:r>
                                  <a:rPr lang="de-AT" sz="4400" b="0" i="1" smtClean="0">
                                    <a:latin typeface="Cambria Math" panose="02040503050406030204" pitchFamily="18" charset="0"/>
                                  </a:rPr>
                                  <m:t>(2)</m:t>
                                </m:r>
                              </m:sup>
                            </m:sSup>
                          </m:e>
                          <m:e/>
                        </m:mr>
                      </m:m>
                    </m:oMath>
                  </m:oMathPara>
                </a14:m>
                <a:endParaRPr lang="en-US" sz="4400" dirty="0"/>
              </a:p>
            </p:txBody>
          </p:sp>
        </mc:Choice>
        <mc:Fallback xmlns="">
          <p:sp>
            <p:nvSpPr>
              <p:cNvPr id="6" name="Rectangle 5">
                <a:extLst>
                  <a:ext uri="{FF2B5EF4-FFF2-40B4-BE49-F238E27FC236}">
                    <a16:creationId xmlns:a16="http://schemas.microsoft.com/office/drawing/2014/main" id="{11582B22-DE83-CC41-864A-DD9739F3E605}"/>
                  </a:ext>
                </a:extLst>
              </p:cNvPr>
              <p:cNvSpPr>
                <a:spLocks noRot="1" noChangeAspect="1" noMove="1" noResize="1" noEditPoints="1" noAdjustHandles="1" noChangeArrowheads="1" noChangeShapeType="1" noTextEdit="1"/>
              </p:cNvSpPr>
              <p:nvPr/>
            </p:nvSpPr>
            <p:spPr>
              <a:xfrm>
                <a:off x="14904" y="2159049"/>
                <a:ext cx="11176259" cy="2459841"/>
              </a:xfrm>
              <a:prstGeom prst="rect">
                <a:avLst/>
              </a:prstGeom>
              <a:blipFill>
                <a:blip r:embed="rId2"/>
                <a:stretch>
                  <a:fillRect t="-2051" b="-10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D78298-9E12-D84D-A636-E1836AD4B6B1}"/>
                  </a:ext>
                </a:extLst>
              </p:cNvPr>
              <p:cNvSpPr txBox="1"/>
              <p:nvPr/>
            </p:nvSpPr>
            <p:spPr>
              <a:xfrm>
                <a:off x="5402793" y="5167371"/>
                <a:ext cx="6415613" cy="605294"/>
              </a:xfrm>
              <a:prstGeom prst="rect">
                <a:avLst/>
              </a:prstGeom>
              <a:noFill/>
            </p:spPr>
            <p:txBody>
              <a:bodyPr wrap="square" rtlCol="0">
                <a:spAutoFit/>
              </a:bodyPr>
              <a:lstStyle/>
              <a:p>
                <a:r>
                  <a:rPr lang="en-US" sz="3200" dirty="0"/>
                  <a:t>“distance” between </a:t>
                </a:r>
                <a14:m>
                  <m:oMath xmlns:m="http://schemas.openxmlformats.org/officeDocument/2006/math">
                    <m:sSup>
                      <m:sSupPr>
                        <m:ctrlPr>
                          <a:rPr lang="de-AT" sz="3200" i="1">
                            <a:latin typeface="Cambria Math" panose="02040503050406030204" pitchFamily="18" charset="0"/>
                          </a:rPr>
                        </m:ctrlPr>
                      </m:sSupPr>
                      <m:e>
                        <m:r>
                          <a:rPr lang="de-AT" sz="3200" i="1">
                            <a:latin typeface="Cambria Math" panose="02040503050406030204" pitchFamily="18" charset="0"/>
                          </a:rPr>
                          <m:t>h</m:t>
                        </m:r>
                      </m:e>
                      <m:sup>
                        <m:r>
                          <a:rPr lang="de-AT" sz="3200" i="1">
                            <a:latin typeface="Cambria Math" panose="02040503050406030204" pitchFamily="18" charset="0"/>
                          </a:rPr>
                          <m:t>(1)</m:t>
                        </m:r>
                      </m:sup>
                    </m:sSup>
                  </m:oMath>
                </a14:m>
                <a:r>
                  <a:rPr lang="en-US" sz="3200" dirty="0"/>
                  <a:t> and </a:t>
                </a:r>
                <a14:m>
                  <m:oMath xmlns:m="http://schemas.openxmlformats.org/officeDocument/2006/math">
                    <m:sSup>
                      <m:sSupPr>
                        <m:ctrlPr>
                          <a:rPr lang="de-AT" sz="3200" i="1">
                            <a:latin typeface="Cambria Math" panose="02040503050406030204" pitchFamily="18" charset="0"/>
                          </a:rPr>
                        </m:ctrlPr>
                      </m:sSupPr>
                      <m:e>
                        <m:r>
                          <a:rPr lang="de-AT" sz="3200" i="1">
                            <a:latin typeface="Cambria Math" panose="02040503050406030204" pitchFamily="18" charset="0"/>
                          </a:rPr>
                          <m:t>h</m:t>
                        </m:r>
                      </m:e>
                      <m:sup>
                        <m:r>
                          <a:rPr lang="de-AT" sz="3200" i="1">
                            <a:latin typeface="Cambria Math" panose="02040503050406030204" pitchFamily="18" charset="0"/>
                          </a:rPr>
                          <m:t>(</m:t>
                        </m:r>
                        <m:r>
                          <a:rPr lang="de-AT" sz="3200" b="0" i="1" smtClean="0">
                            <a:latin typeface="Cambria Math" panose="02040503050406030204" pitchFamily="18" charset="0"/>
                          </a:rPr>
                          <m:t>2</m:t>
                        </m:r>
                        <m:r>
                          <a:rPr lang="de-AT" sz="3200" i="1">
                            <a:latin typeface="Cambria Math" panose="02040503050406030204" pitchFamily="18" charset="0"/>
                          </a:rPr>
                          <m:t>)</m:t>
                        </m:r>
                      </m:sup>
                    </m:sSup>
                  </m:oMath>
                </a14:m>
                <a:r>
                  <a:rPr lang="en-US" sz="3200" dirty="0"/>
                  <a:t> </a:t>
                </a:r>
              </a:p>
            </p:txBody>
          </p:sp>
        </mc:Choice>
        <mc:Fallback xmlns="">
          <p:sp>
            <p:nvSpPr>
              <p:cNvPr id="10" name="TextBox 9">
                <a:extLst>
                  <a:ext uri="{FF2B5EF4-FFF2-40B4-BE49-F238E27FC236}">
                    <a16:creationId xmlns:a16="http://schemas.microsoft.com/office/drawing/2014/main" id="{A8D78298-9E12-D84D-A636-E1836AD4B6B1}"/>
                  </a:ext>
                </a:extLst>
              </p:cNvPr>
              <p:cNvSpPr txBox="1">
                <a:spLocks noRot="1" noChangeAspect="1" noMove="1" noResize="1" noEditPoints="1" noAdjustHandles="1" noChangeArrowheads="1" noChangeShapeType="1" noTextEdit="1"/>
              </p:cNvSpPr>
              <p:nvPr/>
            </p:nvSpPr>
            <p:spPr>
              <a:xfrm>
                <a:off x="5402793" y="5167371"/>
                <a:ext cx="6415613" cy="605294"/>
              </a:xfrm>
              <a:prstGeom prst="rect">
                <a:avLst/>
              </a:prstGeom>
              <a:blipFill>
                <a:blip r:embed="rId3"/>
                <a:stretch>
                  <a:fillRect l="-2372" t="-10417" b="-3125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783B3CE-E727-944A-82CA-990D0059BF83}"/>
              </a:ext>
            </a:extLst>
          </p:cNvPr>
          <p:cNvCxnSpPr/>
          <p:nvPr/>
        </p:nvCxnSpPr>
        <p:spPr>
          <a:xfrm flipH="1" flipV="1">
            <a:off x="7065818" y="3857105"/>
            <a:ext cx="764771" cy="1310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7BD736-1620-B64D-9A1A-F18AC7EE44C7}"/>
              </a:ext>
            </a:extLst>
          </p:cNvPr>
          <p:cNvCxnSpPr>
            <a:cxnSpLocks/>
          </p:cNvCxnSpPr>
          <p:nvPr/>
        </p:nvCxnSpPr>
        <p:spPr>
          <a:xfrm>
            <a:off x="4027252" y="1516483"/>
            <a:ext cx="350424" cy="5464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5C8D34-D98F-2E4D-846B-AB4BA739F0D8}"/>
                  </a:ext>
                </a:extLst>
              </p:cNvPr>
              <p:cNvSpPr txBox="1"/>
              <p:nvPr/>
            </p:nvSpPr>
            <p:spPr>
              <a:xfrm>
                <a:off x="7237379" y="926924"/>
                <a:ext cx="3699474" cy="605294"/>
              </a:xfrm>
              <a:prstGeom prst="rect">
                <a:avLst/>
              </a:prstGeom>
              <a:noFill/>
            </p:spPr>
            <p:txBody>
              <a:bodyPr wrap="none" rtlCol="0">
                <a:spAutoFit/>
              </a:bodyPr>
              <a:lstStyle/>
              <a:p>
                <a:r>
                  <a:rPr lang="en-US" sz="3200" dirty="0"/>
                  <a:t>training error of </a:t>
                </a:r>
                <a14:m>
                  <m:oMath xmlns:m="http://schemas.openxmlformats.org/officeDocument/2006/math">
                    <m:sSup>
                      <m:sSupPr>
                        <m:ctrlPr>
                          <a:rPr lang="de-AT" sz="3200" i="1">
                            <a:latin typeface="Cambria Math" panose="02040503050406030204" pitchFamily="18" charset="0"/>
                          </a:rPr>
                        </m:ctrlPr>
                      </m:sSupPr>
                      <m:e>
                        <m:r>
                          <a:rPr lang="de-AT" sz="3200" i="1">
                            <a:latin typeface="Cambria Math" panose="02040503050406030204" pitchFamily="18" charset="0"/>
                          </a:rPr>
                          <m:t>h</m:t>
                        </m:r>
                      </m:e>
                      <m:sup>
                        <m:r>
                          <a:rPr lang="de-AT" sz="3200" i="1">
                            <a:latin typeface="Cambria Math" panose="02040503050406030204" pitchFamily="18" charset="0"/>
                          </a:rPr>
                          <m:t>(</m:t>
                        </m:r>
                        <m:r>
                          <a:rPr lang="de-AT" sz="3200" b="0" i="1" smtClean="0">
                            <a:latin typeface="Cambria Math" panose="02040503050406030204" pitchFamily="18" charset="0"/>
                          </a:rPr>
                          <m:t>2</m:t>
                        </m:r>
                        <m:r>
                          <a:rPr lang="de-AT" sz="3200" i="1">
                            <a:latin typeface="Cambria Math" panose="02040503050406030204" pitchFamily="18" charset="0"/>
                          </a:rPr>
                          <m:t>)</m:t>
                        </m:r>
                      </m:sup>
                    </m:sSup>
                  </m:oMath>
                </a14:m>
                <a:r>
                  <a:rPr lang="en-US" sz="3200" dirty="0"/>
                  <a:t> </a:t>
                </a:r>
              </a:p>
            </p:txBody>
          </p:sp>
        </mc:Choice>
        <mc:Fallback xmlns="">
          <p:sp>
            <p:nvSpPr>
              <p:cNvPr id="13" name="TextBox 12">
                <a:extLst>
                  <a:ext uri="{FF2B5EF4-FFF2-40B4-BE49-F238E27FC236}">
                    <a16:creationId xmlns:a16="http://schemas.microsoft.com/office/drawing/2014/main" id="{815C8D34-D98F-2E4D-846B-AB4BA739F0D8}"/>
                  </a:ext>
                </a:extLst>
              </p:cNvPr>
              <p:cNvSpPr txBox="1">
                <a:spLocks noRot="1" noChangeAspect="1" noMove="1" noResize="1" noEditPoints="1" noAdjustHandles="1" noChangeArrowheads="1" noChangeShapeType="1" noTextEdit="1"/>
              </p:cNvSpPr>
              <p:nvPr/>
            </p:nvSpPr>
            <p:spPr>
              <a:xfrm>
                <a:off x="7237379" y="926924"/>
                <a:ext cx="3699474" cy="605294"/>
              </a:xfrm>
              <a:prstGeom prst="rect">
                <a:avLst/>
              </a:prstGeom>
              <a:blipFill>
                <a:blip r:embed="rId4"/>
                <a:stretch>
                  <a:fillRect l="-4096" t="-8163" b="-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A53CB84-CCD4-ED40-ABBD-F1ED99E72097}"/>
                  </a:ext>
                </a:extLst>
              </p:cNvPr>
              <p:cNvSpPr txBox="1"/>
              <p:nvPr/>
            </p:nvSpPr>
            <p:spPr>
              <a:xfrm>
                <a:off x="1669915" y="819824"/>
                <a:ext cx="3699474" cy="605294"/>
              </a:xfrm>
              <a:prstGeom prst="rect">
                <a:avLst/>
              </a:prstGeom>
              <a:noFill/>
            </p:spPr>
            <p:txBody>
              <a:bodyPr wrap="none" rtlCol="0">
                <a:spAutoFit/>
              </a:bodyPr>
              <a:lstStyle/>
              <a:p>
                <a:r>
                  <a:rPr lang="en-US" sz="3200" dirty="0"/>
                  <a:t>training error of </a:t>
                </a:r>
                <a14:m>
                  <m:oMath xmlns:m="http://schemas.openxmlformats.org/officeDocument/2006/math">
                    <m:sSup>
                      <m:sSupPr>
                        <m:ctrlPr>
                          <a:rPr lang="de-AT" sz="3200" i="1">
                            <a:latin typeface="Cambria Math" panose="02040503050406030204" pitchFamily="18" charset="0"/>
                          </a:rPr>
                        </m:ctrlPr>
                      </m:sSupPr>
                      <m:e>
                        <m:r>
                          <a:rPr lang="de-AT" sz="3200" i="1">
                            <a:latin typeface="Cambria Math" panose="02040503050406030204" pitchFamily="18" charset="0"/>
                          </a:rPr>
                          <m:t>h</m:t>
                        </m:r>
                      </m:e>
                      <m:sup>
                        <m:r>
                          <a:rPr lang="de-AT" sz="3200" i="1">
                            <a:latin typeface="Cambria Math" panose="02040503050406030204" pitchFamily="18" charset="0"/>
                          </a:rPr>
                          <m:t>(1)</m:t>
                        </m:r>
                      </m:sup>
                    </m:sSup>
                  </m:oMath>
                </a14:m>
                <a:r>
                  <a:rPr lang="en-US" sz="3200" dirty="0"/>
                  <a:t> </a:t>
                </a:r>
              </a:p>
            </p:txBody>
          </p:sp>
        </mc:Choice>
        <mc:Fallback xmlns="">
          <p:sp>
            <p:nvSpPr>
              <p:cNvPr id="14" name="TextBox 13">
                <a:extLst>
                  <a:ext uri="{FF2B5EF4-FFF2-40B4-BE49-F238E27FC236}">
                    <a16:creationId xmlns:a16="http://schemas.microsoft.com/office/drawing/2014/main" id="{AA53CB84-CCD4-ED40-ABBD-F1ED99E72097}"/>
                  </a:ext>
                </a:extLst>
              </p:cNvPr>
              <p:cNvSpPr txBox="1">
                <a:spLocks noRot="1" noChangeAspect="1" noMove="1" noResize="1" noEditPoints="1" noAdjustHandles="1" noChangeArrowheads="1" noChangeShapeType="1" noTextEdit="1"/>
              </p:cNvSpPr>
              <p:nvPr/>
            </p:nvSpPr>
            <p:spPr>
              <a:xfrm>
                <a:off x="1669915" y="819824"/>
                <a:ext cx="3699474" cy="605294"/>
              </a:xfrm>
              <a:prstGeom prst="rect">
                <a:avLst/>
              </a:prstGeom>
              <a:blipFill>
                <a:blip r:embed="rId5"/>
                <a:stretch>
                  <a:fillRect l="-4110" t="-8163" b="-30612"/>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C25F743B-D371-2944-8BC8-867E7BF2CBC4}"/>
              </a:ext>
            </a:extLst>
          </p:cNvPr>
          <p:cNvCxnSpPr/>
          <p:nvPr/>
        </p:nvCxnSpPr>
        <p:spPr>
          <a:xfrm flipH="1">
            <a:off x="7448203" y="1532218"/>
            <a:ext cx="917584" cy="6268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BD0C504-A3E5-4687-D091-640C00B936AC}"/>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650317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A8A176-6920-B047-AA2C-D8CE6B3D5E77}"/>
              </a:ext>
            </a:extLst>
          </p:cNvPr>
          <p:cNvSpPr>
            <a:spLocks noGrp="1"/>
          </p:cNvSpPr>
          <p:nvPr>
            <p:ph type="dt" sz="half" idx="10"/>
          </p:nvPr>
        </p:nvSpPr>
        <p:spPr/>
        <p:txBody>
          <a:bodyPr/>
          <a:lstStyle/>
          <a:p>
            <a:fld id="{7AC2FC3B-B0AB-6349-9BA1-63A26BBB297A}" type="datetime1">
              <a:rPr lang="en-US" smtClean="0"/>
              <a:t>6/28/23</a:t>
            </a:fld>
            <a:endParaRPr lang="en-US"/>
          </a:p>
        </p:txBody>
      </p:sp>
      <p:sp>
        <p:nvSpPr>
          <p:cNvPr id="5" name="Slide Number Placeholder 4">
            <a:extLst>
              <a:ext uri="{FF2B5EF4-FFF2-40B4-BE49-F238E27FC236}">
                <a16:creationId xmlns:a16="http://schemas.microsoft.com/office/drawing/2014/main" id="{C0626417-D1B9-A746-A58F-D624000C9C1D}"/>
              </a:ext>
            </a:extLst>
          </p:cNvPr>
          <p:cNvSpPr>
            <a:spLocks noGrp="1"/>
          </p:cNvSpPr>
          <p:nvPr>
            <p:ph type="sldNum" sz="quarter" idx="12"/>
          </p:nvPr>
        </p:nvSpPr>
        <p:spPr/>
        <p:txBody>
          <a:bodyPr/>
          <a:lstStyle/>
          <a:p>
            <a:fld id="{5399C925-308B-6F4D-8762-6363D7B6E381}" type="slidenum">
              <a:rPr lang="en-US" smtClean="0"/>
              <a:t>47</a:t>
            </a:fld>
            <a:endParaRPr lang="en-US"/>
          </a:p>
        </p:txBody>
      </p:sp>
      <p:sp>
        <p:nvSpPr>
          <p:cNvPr id="6" name="Title 1">
            <a:extLst>
              <a:ext uri="{FF2B5EF4-FFF2-40B4-BE49-F238E27FC236}">
                <a16:creationId xmlns:a16="http://schemas.microsoft.com/office/drawing/2014/main" id="{124EFC95-F3B2-FA41-A5B2-29DFC96E4D19}"/>
              </a:ext>
            </a:extLst>
          </p:cNvPr>
          <p:cNvSpPr txBox="1">
            <a:spLocks/>
          </p:cNvSpPr>
          <p:nvPr/>
        </p:nvSpPr>
        <p:spPr>
          <a:xfrm>
            <a:off x="481519" y="1645434"/>
            <a:ext cx="11710481" cy="32739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Semi-Supervised Learning </a:t>
            </a:r>
          </a:p>
          <a:p>
            <a:r>
              <a:rPr lang="en-US" sz="8000" b="1" dirty="0"/>
              <a:t>via </a:t>
            </a:r>
          </a:p>
          <a:p>
            <a:r>
              <a:rPr lang="en-US" sz="8000" b="1" dirty="0"/>
              <a:t>Regularization</a:t>
            </a:r>
          </a:p>
        </p:txBody>
      </p:sp>
      <p:sp>
        <p:nvSpPr>
          <p:cNvPr id="2" name="Footer Placeholder 1">
            <a:extLst>
              <a:ext uri="{FF2B5EF4-FFF2-40B4-BE49-F238E27FC236}">
                <a16:creationId xmlns:a16="http://schemas.microsoft.com/office/drawing/2014/main" id="{7F7C5184-3A22-9962-A2A1-F0F88F635237}"/>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235598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8A91-8FEE-2F4C-94D5-9AA18F35A4BD}"/>
                  </a:ext>
                </a:extLst>
              </p:cNvPr>
              <p:cNvSpPr>
                <a:spLocks noGrp="1"/>
              </p:cNvSpPr>
              <p:nvPr>
                <p:ph idx="1"/>
              </p:nvPr>
            </p:nvSpPr>
            <p:spPr>
              <a:xfrm>
                <a:off x="302722" y="316056"/>
                <a:ext cx="11353800" cy="3660521"/>
              </a:xfrm>
            </p:spPr>
            <p:txBody>
              <a:bodyPr>
                <a:normAutofit lnSpcReduction="10000"/>
              </a:bodyPr>
              <a:lstStyle/>
              <a:p>
                <a:pPr>
                  <a:lnSpc>
                    <a:spcPct val="150000"/>
                  </a:lnSpc>
                </a:pPr>
                <a:r>
                  <a:rPr lang="en-US" sz="3500" dirty="0"/>
                  <a:t>classify image as “shows border colly” vs. “not”</a:t>
                </a:r>
              </a:p>
              <a:p>
                <a:pPr>
                  <a:lnSpc>
                    <a:spcPct val="150000"/>
                  </a:lnSpc>
                </a:pPr>
                <a:r>
                  <a:rPr lang="en-US" sz="3500" dirty="0"/>
                  <a:t>small labeled dataset </a:t>
                </a:r>
                <a14:m>
                  <m:oMath xmlns:m="http://schemas.openxmlformats.org/officeDocument/2006/math">
                    <m:sSup>
                      <m:sSupPr>
                        <m:ctrlPr>
                          <a:rPr lang="en-US" sz="3500" i="1" smtClean="0">
                            <a:latin typeface="Cambria Math" panose="02040503050406030204" pitchFamily="18" charset="0"/>
                          </a:rPr>
                        </m:ctrlPr>
                      </m:sSupPr>
                      <m:e>
                        <m:r>
                          <a:rPr lang="en-US" sz="3500" i="1" smtClean="0">
                            <a:latin typeface="Cambria Math" panose="02040503050406030204" pitchFamily="18" charset="0"/>
                            <a:ea typeface="Cambria Math" panose="02040503050406030204" pitchFamily="18" charset="0"/>
                          </a:rPr>
                          <m:t>𝒟</m:t>
                        </m:r>
                      </m:e>
                      <m:sup>
                        <m:r>
                          <a:rPr lang="de-AT" sz="3500" b="0" i="1" smtClean="0">
                            <a:latin typeface="Cambria Math" panose="02040503050406030204" pitchFamily="18" charset="0"/>
                          </a:rPr>
                          <m:t>(1)</m:t>
                        </m:r>
                      </m:sup>
                    </m:sSup>
                  </m:oMath>
                </a14:m>
                <a:endParaRPr lang="en-US" sz="3500" dirty="0"/>
              </a:p>
              <a:p>
                <a:pPr>
                  <a:lnSpc>
                    <a:spcPct val="150000"/>
                  </a:lnSpc>
                </a:pPr>
                <a:r>
                  <a:rPr lang="en-US" sz="3500" dirty="0"/>
                  <a:t>massive image database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m:t>
                        </m:r>
                        <m:r>
                          <a:rPr lang="de-AT" sz="3500" b="0" i="1" smtClean="0">
                            <a:latin typeface="Cambria Math" panose="02040503050406030204" pitchFamily="18" charset="0"/>
                          </a:rPr>
                          <m:t>2</m:t>
                        </m:r>
                        <m:r>
                          <a:rPr lang="de-AT" sz="3500" i="1">
                            <a:latin typeface="Cambria Math" panose="02040503050406030204" pitchFamily="18" charset="0"/>
                          </a:rPr>
                          <m:t>)</m:t>
                        </m:r>
                      </m:sup>
                    </m:sSup>
                  </m:oMath>
                </a14:m>
                <a:r>
                  <a:rPr lang="en-US" sz="3500" dirty="0"/>
                  <a:t> with unlabeled images</a:t>
                </a:r>
              </a:p>
              <a:p>
                <a:pPr>
                  <a:lnSpc>
                    <a:spcPct val="150000"/>
                  </a:lnSpc>
                </a:pPr>
                <a:r>
                  <a:rPr lang="en-US" sz="3500" dirty="0"/>
                  <a:t>train hypothesis h(.) on </a:t>
                </a:r>
                <a14:m>
                  <m:oMath xmlns:m="http://schemas.openxmlformats.org/officeDocument/2006/math">
                    <m:sSup>
                      <m:sSupPr>
                        <m:ctrlPr>
                          <a:rPr lang="en-US" sz="3500" i="1">
                            <a:latin typeface="Cambria Math" panose="02040503050406030204" pitchFamily="18" charset="0"/>
                          </a:rPr>
                        </m:ctrlPr>
                      </m:sSupPr>
                      <m:e>
                        <m:r>
                          <a:rPr lang="en-US" sz="3500" i="1">
                            <a:latin typeface="Cambria Math" panose="02040503050406030204" pitchFamily="18" charset="0"/>
                            <a:ea typeface="Cambria Math" panose="02040503050406030204" pitchFamily="18" charset="0"/>
                          </a:rPr>
                          <m:t>𝒟</m:t>
                        </m:r>
                      </m:e>
                      <m:sup>
                        <m:r>
                          <a:rPr lang="de-AT" sz="3500" i="1">
                            <a:latin typeface="Cambria Math" panose="02040503050406030204" pitchFamily="18" charset="0"/>
                          </a:rPr>
                          <m:t>(</m:t>
                        </m:r>
                        <m:r>
                          <a:rPr lang="de-AT" sz="3500" b="0" i="1" smtClean="0">
                            <a:latin typeface="Cambria Math" panose="02040503050406030204" pitchFamily="18" charset="0"/>
                          </a:rPr>
                          <m:t>1</m:t>
                        </m:r>
                        <m:r>
                          <a:rPr lang="de-AT" sz="3500" i="1">
                            <a:latin typeface="Cambria Math" panose="02040503050406030204" pitchFamily="18" charset="0"/>
                          </a:rPr>
                          <m:t>)</m:t>
                        </m:r>
                      </m:sup>
                    </m:sSup>
                    <m:r>
                      <a:rPr lang="de-AT" sz="3500" i="1">
                        <a:latin typeface="Cambria Math" panose="02040503050406030204" pitchFamily="18" charset="0"/>
                      </a:rPr>
                      <m:t> </m:t>
                    </m:r>
                  </m:oMath>
                </a14:m>
                <a:r>
                  <a:rPr lang="en-US" sz="3500" dirty="0"/>
                  <a:t>with following structure: </a:t>
                </a:r>
              </a:p>
              <a:p>
                <a:pPr marL="0" indent="0">
                  <a:lnSpc>
                    <a:spcPct val="150000"/>
                  </a:lnSpc>
                  <a:buNone/>
                </a:pPr>
                <a:endParaRPr lang="en-US" sz="3500" b="1" dirty="0"/>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F4C88A91-8FEE-2F4C-94D5-9AA18F35A4BD}"/>
                  </a:ext>
                </a:extLst>
              </p:cNvPr>
              <p:cNvSpPr>
                <a:spLocks noGrp="1" noRot="1" noChangeAspect="1" noMove="1" noResize="1" noEditPoints="1" noAdjustHandles="1" noChangeArrowheads="1" noChangeShapeType="1" noTextEdit="1"/>
              </p:cNvSpPr>
              <p:nvPr>
                <p:ph idx="1"/>
              </p:nvPr>
            </p:nvSpPr>
            <p:spPr>
              <a:xfrm>
                <a:off x="302722" y="316056"/>
                <a:ext cx="11353800" cy="3660521"/>
              </a:xfrm>
              <a:blipFill>
                <a:blip r:embed="rId2"/>
                <a:stretch>
                  <a:fillRect l="-1454" b="-10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110B08-C682-4E4D-82D4-1CA2F0A56527}"/>
              </a:ext>
            </a:extLst>
          </p:cNvPr>
          <p:cNvSpPr>
            <a:spLocks noGrp="1"/>
          </p:cNvSpPr>
          <p:nvPr>
            <p:ph type="dt" sz="half" idx="10"/>
          </p:nvPr>
        </p:nvSpPr>
        <p:spPr/>
        <p:txBody>
          <a:bodyPr/>
          <a:lstStyle/>
          <a:p>
            <a:fld id="{660E66A8-AFD8-C948-A650-5B2DBF4D09B5}" type="datetime1">
              <a:rPr lang="en-US" smtClean="0"/>
              <a:t>6/28/23</a:t>
            </a:fld>
            <a:endParaRPr lang="en-US"/>
          </a:p>
        </p:txBody>
      </p:sp>
      <p:sp>
        <p:nvSpPr>
          <p:cNvPr id="5" name="Slide Number Placeholder 4">
            <a:extLst>
              <a:ext uri="{FF2B5EF4-FFF2-40B4-BE49-F238E27FC236}">
                <a16:creationId xmlns:a16="http://schemas.microsoft.com/office/drawing/2014/main" id="{2EE7403E-5618-9848-ADD7-1F98ECB94446}"/>
              </a:ext>
            </a:extLst>
          </p:cNvPr>
          <p:cNvSpPr>
            <a:spLocks noGrp="1"/>
          </p:cNvSpPr>
          <p:nvPr>
            <p:ph type="sldNum" sz="quarter" idx="12"/>
          </p:nvPr>
        </p:nvSpPr>
        <p:spPr/>
        <p:txBody>
          <a:bodyPr/>
          <a:lstStyle/>
          <a:p>
            <a:fld id="{5399C925-308B-6F4D-8762-6363D7B6E381}" type="slidenum">
              <a:rPr lang="en-US" smtClean="0"/>
              <a:t>48</a:t>
            </a:fld>
            <a:endParaRPr lang="en-US" dirty="0"/>
          </a:p>
        </p:txBody>
      </p:sp>
      <p:cxnSp>
        <p:nvCxnSpPr>
          <p:cNvPr id="6" name="Straight Arrow Connector 5">
            <a:extLst>
              <a:ext uri="{FF2B5EF4-FFF2-40B4-BE49-F238E27FC236}">
                <a16:creationId xmlns:a16="http://schemas.microsoft.com/office/drawing/2014/main" id="{B0D7382F-C422-5D45-8F4C-1FF17D9B3A25}"/>
              </a:ext>
            </a:extLst>
          </p:cNvPr>
          <p:cNvCxnSpPr/>
          <p:nvPr/>
        </p:nvCxnSpPr>
        <p:spPr>
          <a:xfrm>
            <a:off x="1284766" y="5018556"/>
            <a:ext cx="724593"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B7D5EF-38E1-C74C-BF15-53AAD879DFF7}"/>
              </a:ext>
            </a:extLst>
          </p:cNvPr>
          <p:cNvSpPr/>
          <p:nvPr/>
        </p:nvSpPr>
        <p:spPr>
          <a:xfrm>
            <a:off x="2009359" y="4146696"/>
            <a:ext cx="4086641" cy="1743633"/>
          </a:xfrm>
          <a:prstGeom prst="rect">
            <a:avLst/>
          </a:prstGeom>
          <a:solidFill>
            <a:schemeClr val="accent1">
              <a:alpha val="48000"/>
            </a:schemeClr>
          </a:solidFill>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75000"/>
                    <a:lumOff val="25000"/>
                  </a:schemeClr>
                </a:solidFill>
              </a:rPr>
              <a:t>feature map</a:t>
            </a:r>
          </a:p>
          <a:p>
            <a:pPr algn="ctr"/>
            <a:r>
              <a:rPr lang="en-US" sz="4000" dirty="0">
                <a:solidFill>
                  <a:schemeClr val="tx1">
                    <a:lumMod val="75000"/>
                    <a:lumOff val="25000"/>
                  </a:schemeClr>
                </a:solidFill>
              </a:rPr>
              <a:t>g(.)</a:t>
            </a:r>
          </a:p>
        </p:txBody>
      </p:sp>
      <p:cxnSp>
        <p:nvCxnSpPr>
          <p:cNvPr id="8" name="Straight Arrow Connector 7">
            <a:extLst>
              <a:ext uri="{FF2B5EF4-FFF2-40B4-BE49-F238E27FC236}">
                <a16:creationId xmlns:a16="http://schemas.microsoft.com/office/drawing/2014/main" id="{2F349FE2-72E0-3941-AABC-6EFECB8FD729}"/>
              </a:ext>
            </a:extLst>
          </p:cNvPr>
          <p:cNvCxnSpPr>
            <a:cxnSpLocks/>
          </p:cNvCxnSpPr>
          <p:nvPr/>
        </p:nvCxnSpPr>
        <p:spPr>
          <a:xfrm>
            <a:off x="6096000" y="5018556"/>
            <a:ext cx="91370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A7A372F-9AA3-264E-9229-6E1418694F51}"/>
              </a:ext>
            </a:extLst>
          </p:cNvPr>
          <p:cNvSpPr txBox="1"/>
          <p:nvPr/>
        </p:nvSpPr>
        <p:spPr>
          <a:xfrm>
            <a:off x="560173" y="4603013"/>
            <a:ext cx="535478" cy="830997"/>
          </a:xfrm>
          <a:prstGeom prst="rect">
            <a:avLst/>
          </a:prstGeom>
          <a:noFill/>
        </p:spPr>
        <p:txBody>
          <a:bodyPr wrap="square" rtlCol="0">
            <a:spAutoFit/>
          </a:bodyPr>
          <a:lstStyle/>
          <a:p>
            <a:r>
              <a:rPr lang="en-US" sz="4800" dirty="0"/>
              <a:t>x</a:t>
            </a:r>
          </a:p>
        </p:txBody>
      </p:sp>
      <p:sp>
        <p:nvSpPr>
          <p:cNvPr id="10" name="TextBox 9">
            <a:extLst>
              <a:ext uri="{FF2B5EF4-FFF2-40B4-BE49-F238E27FC236}">
                <a16:creationId xmlns:a16="http://schemas.microsoft.com/office/drawing/2014/main" id="{8A0FD968-11BD-B049-9310-D0CA2D52D2B8}"/>
              </a:ext>
            </a:extLst>
          </p:cNvPr>
          <p:cNvSpPr txBox="1"/>
          <p:nvPr/>
        </p:nvSpPr>
        <p:spPr>
          <a:xfrm>
            <a:off x="6285115" y="4082068"/>
            <a:ext cx="535478" cy="830997"/>
          </a:xfrm>
          <a:prstGeom prst="rect">
            <a:avLst/>
          </a:prstGeom>
          <a:noFill/>
        </p:spPr>
        <p:txBody>
          <a:bodyPr wrap="square" rtlCol="0">
            <a:spAutoFit/>
          </a:bodyPr>
          <a:lstStyle/>
          <a:p>
            <a:r>
              <a:rPr lang="en-US" sz="4800" dirty="0"/>
              <a:t>z</a:t>
            </a:r>
          </a:p>
        </p:txBody>
      </p:sp>
      <p:sp>
        <p:nvSpPr>
          <p:cNvPr id="12" name="Rectangle 11">
            <a:extLst>
              <a:ext uri="{FF2B5EF4-FFF2-40B4-BE49-F238E27FC236}">
                <a16:creationId xmlns:a16="http://schemas.microsoft.com/office/drawing/2014/main" id="{89490891-CDCF-C94F-A58D-90BA2BD02C7F}"/>
              </a:ext>
            </a:extLst>
          </p:cNvPr>
          <p:cNvSpPr/>
          <p:nvPr/>
        </p:nvSpPr>
        <p:spPr>
          <a:xfrm>
            <a:off x="7009708" y="4146696"/>
            <a:ext cx="2538329" cy="1743633"/>
          </a:xfrm>
          <a:prstGeom prst="rect">
            <a:avLst/>
          </a:prstGeom>
          <a:solidFill>
            <a:schemeClr val="accent1">
              <a:alpha val="48000"/>
            </a:schemeClr>
          </a:solidFill>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75000"/>
                    <a:lumOff val="25000"/>
                  </a:schemeClr>
                </a:solidFill>
              </a:rPr>
              <a:t>lin. map</a:t>
            </a:r>
          </a:p>
          <a:p>
            <a:pPr algn="ctr"/>
            <a:r>
              <a:rPr lang="en-US" sz="4000" dirty="0">
                <a:solidFill>
                  <a:schemeClr val="tx1">
                    <a:lumMod val="75000"/>
                    <a:lumOff val="25000"/>
                  </a:schemeClr>
                </a:solidFill>
              </a:rPr>
              <a:t>f(.)</a:t>
            </a:r>
          </a:p>
        </p:txBody>
      </p:sp>
      <p:cxnSp>
        <p:nvCxnSpPr>
          <p:cNvPr id="13" name="Straight Arrow Connector 12">
            <a:extLst>
              <a:ext uri="{FF2B5EF4-FFF2-40B4-BE49-F238E27FC236}">
                <a16:creationId xmlns:a16="http://schemas.microsoft.com/office/drawing/2014/main" id="{9A3DD684-D7E8-6249-8C93-B71058D12C80}"/>
              </a:ext>
            </a:extLst>
          </p:cNvPr>
          <p:cNvCxnSpPr>
            <a:cxnSpLocks/>
          </p:cNvCxnSpPr>
          <p:nvPr/>
        </p:nvCxnSpPr>
        <p:spPr>
          <a:xfrm>
            <a:off x="9525346" y="5018511"/>
            <a:ext cx="91370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B341124-21D5-A348-90E4-980EE0C2247C}"/>
              </a:ext>
            </a:extLst>
          </p:cNvPr>
          <p:cNvSpPr txBox="1"/>
          <p:nvPr/>
        </p:nvSpPr>
        <p:spPr>
          <a:xfrm>
            <a:off x="10439054" y="4497566"/>
            <a:ext cx="1217468" cy="646331"/>
          </a:xfrm>
          <a:prstGeom prst="rect">
            <a:avLst/>
          </a:prstGeom>
          <a:noFill/>
        </p:spPr>
        <p:txBody>
          <a:bodyPr wrap="square" rtlCol="0">
            <a:spAutoFit/>
          </a:bodyPr>
          <a:lstStyle/>
          <a:p>
            <a:r>
              <a:rPr lang="en-US" sz="3600" dirty="0"/>
              <a:t>h(x)</a:t>
            </a:r>
          </a:p>
        </p:txBody>
      </p:sp>
      <p:sp>
        <p:nvSpPr>
          <p:cNvPr id="2" name="TextBox 1">
            <a:extLst>
              <a:ext uri="{FF2B5EF4-FFF2-40B4-BE49-F238E27FC236}">
                <a16:creationId xmlns:a16="http://schemas.microsoft.com/office/drawing/2014/main" id="{42170074-5773-121E-CBF1-75C311EAF4AE}"/>
              </a:ext>
            </a:extLst>
          </p:cNvPr>
          <p:cNvSpPr txBox="1"/>
          <p:nvPr/>
        </p:nvSpPr>
        <p:spPr>
          <a:xfrm>
            <a:off x="4052679" y="5995820"/>
            <a:ext cx="3200876" cy="523220"/>
          </a:xfrm>
          <a:prstGeom prst="rect">
            <a:avLst/>
          </a:prstGeom>
          <a:noFill/>
        </p:spPr>
        <p:txBody>
          <a:bodyPr wrap="none" rtlCol="0">
            <a:spAutoFit/>
          </a:bodyPr>
          <a:lstStyle/>
          <a:p>
            <a:r>
              <a:rPr lang="en-GB" sz="2800" dirty="0"/>
              <a:t>“chain” or “pipeline”</a:t>
            </a:r>
          </a:p>
        </p:txBody>
      </p:sp>
      <p:sp>
        <p:nvSpPr>
          <p:cNvPr id="11" name="Footer Placeholder 10">
            <a:extLst>
              <a:ext uri="{FF2B5EF4-FFF2-40B4-BE49-F238E27FC236}">
                <a16:creationId xmlns:a16="http://schemas.microsoft.com/office/drawing/2014/main" id="{641BC732-FB26-6EC7-541F-C981515868EB}"/>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359156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8A91-8FEE-2F4C-94D5-9AA18F35A4BD}"/>
                  </a:ext>
                </a:extLst>
              </p:cNvPr>
              <p:cNvSpPr>
                <a:spLocks noGrp="1"/>
              </p:cNvSpPr>
              <p:nvPr>
                <p:ph idx="1"/>
              </p:nvPr>
            </p:nvSpPr>
            <p:spPr>
              <a:xfrm>
                <a:off x="7760963" y="4758663"/>
                <a:ext cx="2451691" cy="133682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4800" i="1" smtClean="0">
                              <a:latin typeface="Cambria Math" panose="02040503050406030204" pitchFamily="18" charset="0"/>
                            </a:rPr>
                          </m:ctrlPr>
                        </m:sSupPr>
                        <m:e>
                          <m:r>
                            <a:rPr lang="en-US" sz="4800" i="1" smtClean="0">
                              <a:latin typeface="Cambria Math" panose="02040503050406030204" pitchFamily="18" charset="0"/>
                              <a:ea typeface="Cambria Math" panose="02040503050406030204" pitchFamily="18" charset="0"/>
                            </a:rPr>
                            <m:t>𝒟</m:t>
                          </m:r>
                        </m:e>
                        <m:sup>
                          <m:r>
                            <a:rPr lang="de-AT" sz="4800" b="0" i="1" smtClean="0">
                              <a:latin typeface="Cambria Math" panose="02040503050406030204" pitchFamily="18" charset="0"/>
                            </a:rPr>
                            <m:t>(2)</m:t>
                          </m:r>
                        </m:sup>
                      </m:sSup>
                    </m:oMath>
                  </m:oMathPara>
                </a14:m>
                <a:endParaRPr lang="en-US" sz="4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4C88A91-8FEE-2F4C-94D5-9AA18F35A4BD}"/>
                  </a:ext>
                </a:extLst>
              </p:cNvPr>
              <p:cNvSpPr>
                <a:spLocks noGrp="1" noRot="1" noChangeAspect="1" noMove="1" noResize="1" noEditPoints="1" noAdjustHandles="1" noChangeArrowheads="1" noChangeShapeType="1" noTextEdit="1"/>
              </p:cNvSpPr>
              <p:nvPr>
                <p:ph idx="1"/>
              </p:nvPr>
            </p:nvSpPr>
            <p:spPr>
              <a:xfrm>
                <a:off x="7760963" y="4758663"/>
                <a:ext cx="2451691" cy="1336824"/>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110B08-C682-4E4D-82D4-1CA2F0A56527}"/>
              </a:ext>
            </a:extLst>
          </p:cNvPr>
          <p:cNvSpPr>
            <a:spLocks noGrp="1"/>
          </p:cNvSpPr>
          <p:nvPr>
            <p:ph type="dt" sz="half" idx="10"/>
          </p:nvPr>
        </p:nvSpPr>
        <p:spPr/>
        <p:txBody>
          <a:bodyPr/>
          <a:lstStyle/>
          <a:p>
            <a:fld id="{DC9EB80D-E183-1543-9A51-BCEF89CA4228}" type="datetime1">
              <a:rPr lang="en-US" smtClean="0"/>
              <a:t>6/28/23</a:t>
            </a:fld>
            <a:endParaRPr lang="en-US"/>
          </a:p>
        </p:txBody>
      </p:sp>
      <p:sp>
        <p:nvSpPr>
          <p:cNvPr id="5" name="Slide Number Placeholder 4">
            <a:extLst>
              <a:ext uri="{FF2B5EF4-FFF2-40B4-BE49-F238E27FC236}">
                <a16:creationId xmlns:a16="http://schemas.microsoft.com/office/drawing/2014/main" id="{2EE7403E-5618-9848-ADD7-1F98ECB94446}"/>
              </a:ext>
            </a:extLst>
          </p:cNvPr>
          <p:cNvSpPr>
            <a:spLocks noGrp="1"/>
          </p:cNvSpPr>
          <p:nvPr>
            <p:ph type="sldNum" sz="quarter" idx="12"/>
          </p:nvPr>
        </p:nvSpPr>
        <p:spPr/>
        <p:txBody>
          <a:bodyPr/>
          <a:lstStyle/>
          <a:p>
            <a:fld id="{5399C925-308B-6F4D-8762-6363D7B6E381}" type="slidenum">
              <a:rPr lang="en-US" smtClean="0"/>
              <a:t>49</a:t>
            </a:fld>
            <a:endParaRPr lang="en-US"/>
          </a:p>
        </p:txBody>
      </p:sp>
      <p:pic>
        <p:nvPicPr>
          <p:cNvPr id="1026" name="Picture 2">
            <a:extLst>
              <a:ext uri="{FF2B5EF4-FFF2-40B4-BE49-F238E27FC236}">
                <a16:creationId xmlns:a16="http://schemas.microsoft.com/office/drawing/2014/main" id="{CC754C25-9913-0D42-B195-755D1920888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3800" y="2126850"/>
            <a:ext cx="739030" cy="1035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234F10-8D11-FB43-A82A-37F75B23417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64045" y="3162403"/>
            <a:ext cx="868997" cy="10509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7F65443-9785-5F4C-BEB6-9D9A31F2B860}"/>
                  </a:ext>
                </a:extLst>
              </p:cNvPr>
              <p:cNvSpPr txBox="1">
                <a:spLocks/>
              </p:cNvSpPr>
              <p:nvPr/>
            </p:nvSpPr>
            <p:spPr>
              <a:xfrm>
                <a:off x="753502" y="4797573"/>
                <a:ext cx="2451691" cy="1336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4800" i="1" smtClean="0">
                              <a:latin typeface="Cambria Math" panose="02040503050406030204" pitchFamily="18" charset="0"/>
                            </a:rPr>
                          </m:ctrlPr>
                        </m:sSupPr>
                        <m:e>
                          <m:r>
                            <a:rPr lang="en-US" sz="4800" i="1" smtClean="0">
                              <a:latin typeface="Cambria Math" panose="02040503050406030204" pitchFamily="18" charset="0"/>
                              <a:ea typeface="Cambria Math" panose="02040503050406030204" pitchFamily="18" charset="0"/>
                            </a:rPr>
                            <m:t>𝒟</m:t>
                          </m:r>
                        </m:e>
                        <m:sup>
                          <m:r>
                            <a:rPr lang="de-AT" sz="4800" i="1" smtClean="0">
                              <a:latin typeface="Cambria Math" panose="02040503050406030204" pitchFamily="18" charset="0"/>
                            </a:rPr>
                            <m:t>(1)</m:t>
                          </m:r>
                        </m:sup>
                      </m:sSup>
                    </m:oMath>
                  </m:oMathPara>
                </a14:m>
                <a:endParaRPr lang="en-US" sz="4800" dirty="0"/>
              </a:p>
              <a:p>
                <a:pPr marL="0" indent="0">
                  <a:buFont typeface="Arial" panose="020B0604020202020204" pitchFamily="34" charset="0"/>
                  <a:buNone/>
                </a:pPr>
                <a:endParaRPr lang="en-US" dirty="0"/>
              </a:p>
            </p:txBody>
          </p:sp>
        </mc:Choice>
        <mc:Fallback xmlns="">
          <p:sp>
            <p:nvSpPr>
              <p:cNvPr id="10" name="Content Placeholder 2">
                <a:extLst>
                  <a:ext uri="{FF2B5EF4-FFF2-40B4-BE49-F238E27FC236}">
                    <a16:creationId xmlns:a16="http://schemas.microsoft.com/office/drawing/2014/main" id="{D7F65443-9785-5F4C-BEB6-9D9A31F2B860}"/>
                  </a:ext>
                </a:extLst>
              </p:cNvPr>
              <p:cNvSpPr txBox="1">
                <a:spLocks noRot="1" noChangeAspect="1" noMove="1" noResize="1" noEditPoints="1" noAdjustHandles="1" noChangeArrowheads="1" noChangeShapeType="1" noTextEdit="1"/>
              </p:cNvSpPr>
              <p:nvPr/>
            </p:nvSpPr>
            <p:spPr>
              <a:xfrm>
                <a:off x="753502" y="4797573"/>
                <a:ext cx="2451691" cy="1336824"/>
              </a:xfrm>
              <a:prstGeom prst="rect">
                <a:avLst/>
              </a:prstGeom>
              <a:blipFill>
                <a:blip r:embed="rId5"/>
                <a:stretch>
                  <a:fillRect/>
                </a:stretch>
              </a:blipFill>
            </p:spPr>
            <p:txBody>
              <a:bodyPr/>
              <a:lstStyle/>
              <a:p>
                <a:r>
                  <a:rPr lang="en-US">
                    <a:noFill/>
                  </a:rPr>
                  <a:t> </a:t>
                </a:r>
              </a:p>
            </p:txBody>
          </p:sp>
        </mc:Fallback>
      </mc:AlternateContent>
      <p:sp>
        <p:nvSpPr>
          <p:cNvPr id="11" name="Freeform 10">
            <a:extLst>
              <a:ext uri="{FF2B5EF4-FFF2-40B4-BE49-F238E27FC236}">
                <a16:creationId xmlns:a16="http://schemas.microsoft.com/office/drawing/2014/main" id="{C67A7CEC-FC52-5E4E-9B99-5BAF1F721DB3}"/>
              </a:ext>
            </a:extLst>
          </p:cNvPr>
          <p:cNvSpPr/>
          <p:nvPr/>
        </p:nvSpPr>
        <p:spPr>
          <a:xfrm>
            <a:off x="463054" y="1041991"/>
            <a:ext cx="3152016" cy="3934046"/>
          </a:xfrm>
          <a:custGeom>
            <a:avLst/>
            <a:gdLst>
              <a:gd name="connsiteX0" fmla="*/ 578937 w 3152016"/>
              <a:gd name="connsiteY0" fmla="*/ 3615069 h 3934046"/>
              <a:gd name="connsiteX1" fmla="*/ 430081 w 3152016"/>
              <a:gd name="connsiteY1" fmla="*/ 3402418 h 3934046"/>
              <a:gd name="connsiteX2" fmla="*/ 408816 w 3152016"/>
              <a:gd name="connsiteY2" fmla="*/ 3317358 h 3934046"/>
              <a:gd name="connsiteX3" fmla="*/ 366286 w 3152016"/>
              <a:gd name="connsiteY3" fmla="*/ 3232297 h 3934046"/>
              <a:gd name="connsiteX4" fmla="*/ 345020 w 3152016"/>
              <a:gd name="connsiteY4" fmla="*/ 3147237 h 3934046"/>
              <a:gd name="connsiteX5" fmla="*/ 217430 w 3152016"/>
              <a:gd name="connsiteY5" fmla="*/ 2785730 h 3934046"/>
              <a:gd name="connsiteX6" fmla="*/ 196165 w 3152016"/>
              <a:gd name="connsiteY6" fmla="*/ 2594344 h 3934046"/>
              <a:gd name="connsiteX7" fmla="*/ 153634 w 3152016"/>
              <a:gd name="connsiteY7" fmla="*/ 2402958 h 3934046"/>
              <a:gd name="connsiteX8" fmla="*/ 111104 w 3152016"/>
              <a:gd name="connsiteY8" fmla="*/ 2105246 h 3934046"/>
              <a:gd name="connsiteX9" fmla="*/ 89839 w 3152016"/>
              <a:gd name="connsiteY9" fmla="*/ 1956390 h 3934046"/>
              <a:gd name="connsiteX10" fmla="*/ 26044 w 3152016"/>
              <a:gd name="connsiteY10" fmla="*/ 1403497 h 3934046"/>
              <a:gd name="connsiteX11" fmla="*/ 26044 w 3152016"/>
              <a:gd name="connsiteY11" fmla="*/ 786809 h 3934046"/>
              <a:gd name="connsiteX12" fmla="*/ 68574 w 3152016"/>
              <a:gd name="connsiteY12" fmla="*/ 616688 h 3934046"/>
              <a:gd name="connsiteX13" fmla="*/ 89839 w 3152016"/>
              <a:gd name="connsiteY13" fmla="*/ 552893 h 3934046"/>
              <a:gd name="connsiteX14" fmla="*/ 132369 w 3152016"/>
              <a:gd name="connsiteY14" fmla="*/ 510362 h 3934046"/>
              <a:gd name="connsiteX15" fmla="*/ 323755 w 3152016"/>
              <a:gd name="connsiteY15" fmla="*/ 297711 h 3934046"/>
              <a:gd name="connsiteX16" fmla="*/ 493876 w 3152016"/>
              <a:gd name="connsiteY16" fmla="*/ 170121 h 3934046"/>
              <a:gd name="connsiteX17" fmla="*/ 621467 w 3152016"/>
              <a:gd name="connsiteY17" fmla="*/ 127590 h 3934046"/>
              <a:gd name="connsiteX18" fmla="*/ 685262 w 3152016"/>
              <a:gd name="connsiteY18" fmla="*/ 85060 h 3934046"/>
              <a:gd name="connsiteX19" fmla="*/ 961709 w 3152016"/>
              <a:gd name="connsiteY19" fmla="*/ 42530 h 3934046"/>
              <a:gd name="connsiteX20" fmla="*/ 1301951 w 3152016"/>
              <a:gd name="connsiteY20" fmla="*/ 0 h 3934046"/>
              <a:gd name="connsiteX21" fmla="*/ 2024965 w 3152016"/>
              <a:gd name="connsiteY21" fmla="*/ 21265 h 3934046"/>
              <a:gd name="connsiteX22" fmla="*/ 2088760 w 3152016"/>
              <a:gd name="connsiteY22" fmla="*/ 63795 h 3934046"/>
              <a:gd name="connsiteX23" fmla="*/ 2258881 w 3152016"/>
              <a:gd name="connsiteY23" fmla="*/ 191386 h 3934046"/>
              <a:gd name="connsiteX24" fmla="*/ 2471532 w 3152016"/>
              <a:gd name="connsiteY24" fmla="*/ 425302 h 3934046"/>
              <a:gd name="connsiteX25" fmla="*/ 2662918 w 3152016"/>
              <a:gd name="connsiteY25" fmla="*/ 659218 h 3934046"/>
              <a:gd name="connsiteX26" fmla="*/ 2896834 w 3152016"/>
              <a:gd name="connsiteY26" fmla="*/ 1041990 h 3934046"/>
              <a:gd name="connsiteX27" fmla="*/ 2960630 w 3152016"/>
              <a:gd name="connsiteY27" fmla="*/ 1148316 h 3934046"/>
              <a:gd name="connsiteX28" fmla="*/ 3045690 w 3152016"/>
              <a:gd name="connsiteY28" fmla="*/ 1360967 h 3934046"/>
              <a:gd name="connsiteX29" fmla="*/ 3066955 w 3152016"/>
              <a:gd name="connsiteY29" fmla="*/ 1467293 h 3934046"/>
              <a:gd name="connsiteX30" fmla="*/ 3109486 w 3152016"/>
              <a:gd name="connsiteY30" fmla="*/ 1658679 h 3934046"/>
              <a:gd name="connsiteX31" fmla="*/ 3152016 w 3152016"/>
              <a:gd name="connsiteY31" fmla="*/ 2232837 h 3934046"/>
              <a:gd name="connsiteX32" fmla="*/ 3130751 w 3152016"/>
              <a:gd name="connsiteY32" fmla="*/ 2551814 h 3934046"/>
              <a:gd name="connsiteX33" fmla="*/ 3088220 w 3152016"/>
              <a:gd name="connsiteY33" fmla="*/ 2679404 h 3934046"/>
              <a:gd name="connsiteX34" fmla="*/ 3045690 w 3152016"/>
              <a:gd name="connsiteY34" fmla="*/ 2806995 h 3934046"/>
              <a:gd name="connsiteX35" fmla="*/ 3003160 w 3152016"/>
              <a:gd name="connsiteY35" fmla="*/ 2934586 h 3934046"/>
              <a:gd name="connsiteX36" fmla="*/ 2981895 w 3152016"/>
              <a:gd name="connsiteY36" fmla="*/ 2998381 h 3934046"/>
              <a:gd name="connsiteX37" fmla="*/ 2875569 w 3152016"/>
              <a:gd name="connsiteY37" fmla="*/ 3168502 h 3934046"/>
              <a:gd name="connsiteX38" fmla="*/ 2854304 w 3152016"/>
              <a:gd name="connsiteY38" fmla="*/ 3232297 h 3934046"/>
              <a:gd name="connsiteX39" fmla="*/ 2811774 w 3152016"/>
              <a:gd name="connsiteY39" fmla="*/ 3317358 h 3934046"/>
              <a:gd name="connsiteX40" fmla="*/ 2790509 w 3152016"/>
              <a:gd name="connsiteY40" fmla="*/ 3381153 h 3934046"/>
              <a:gd name="connsiteX41" fmla="*/ 2747979 w 3152016"/>
              <a:gd name="connsiteY41" fmla="*/ 3444949 h 3934046"/>
              <a:gd name="connsiteX42" fmla="*/ 2726713 w 3152016"/>
              <a:gd name="connsiteY42" fmla="*/ 3508744 h 3934046"/>
              <a:gd name="connsiteX43" fmla="*/ 2535327 w 3152016"/>
              <a:gd name="connsiteY43" fmla="*/ 3678865 h 3934046"/>
              <a:gd name="connsiteX44" fmla="*/ 2471532 w 3152016"/>
              <a:gd name="connsiteY44" fmla="*/ 3700130 h 3934046"/>
              <a:gd name="connsiteX45" fmla="*/ 2386472 w 3152016"/>
              <a:gd name="connsiteY45" fmla="*/ 3763925 h 3934046"/>
              <a:gd name="connsiteX46" fmla="*/ 2173820 w 3152016"/>
              <a:gd name="connsiteY46" fmla="*/ 3827721 h 3934046"/>
              <a:gd name="connsiteX47" fmla="*/ 1982434 w 3152016"/>
              <a:gd name="connsiteY47" fmla="*/ 3870251 h 3934046"/>
              <a:gd name="connsiteX48" fmla="*/ 1897374 w 3152016"/>
              <a:gd name="connsiteY48" fmla="*/ 3891516 h 3934046"/>
              <a:gd name="connsiteX49" fmla="*/ 1663458 w 3152016"/>
              <a:gd name="connsiteY49" fmla="*/ 3934046 h 3934046"/>
              <a:gd name="connsiteX50" fmla="*/ 1068034 w 3152016"/>
              <a:gd name="connsiteY50" fmla="*/ 3912781 h 3934046"/>
              <a:gd name="connsiteX51" fmla="*/ 940444 w 3152016"/>
              <a:gd name="connsiteY51" fmla="*/ 3870251 h 3934046"/>
              <a:gd name="connsiteX52" fmla="*/ 876648 w 3152016"/>
              <a:gd name="connsiteY52" fmla="*/ 3848986 h 3934046"/>
              <a:gd name="connsiteX53" fmla="*/ 749058 w 3152016"/>
              <a:gd name="connsiteY53" fmla="*/ 3763925 h 3934046"/>
              <a:gd name="connsiteX54" fmla="*/ 663997 w 3152016"/>
              <a:gd name="connsiteY54" fmla="*/ 3657600 h 3934046"/>
              <a:gd name="connsiteX55" fmla="*/ 621467 w 3152016"/>
              <a:gd name="connsiteY55" fmla="*/ 3615069 h 3934046"/>
              <a:gd name="connsiteX56" fmla="*/ 600202 w 3152016"/>
              <a:gd name="connsiteY56" fmla="*/ 3551274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52016" h="3934046">
                <a:moveTo>
                  <a:pt x="578937" y="3615069"/>
                </a:moveTo>
                <a:cubicBezTo>
                  <a:pt x="529318" y="3544185"/>
                  <a:pt x="473009" y="3477542"/>
                  <a:pt x="430081" y="3402418"/>
                </a:cubicBezTo>
                <a:cubicBezTo>
                  <a:pt x="415581" y="3377043"/>
                  <a:pt x="419078" y="3344723"/>
                  <a:pt x="408816" y="3317358"/>
                </a:cubicBezTo>
                <a:cubicBezTo>
                  <a:pt x="397685" y="3287676"/>
                  <a:pt x="377417" y="3261979"/>
                  <a:pt x="366286" y="3232297"/>
                </a:cubicBezTo>
                <a:cubicBezTo>
                  <a:pt x="356024" y="3204932"/>
                  <a:pt x="354747" y="3174797"/>
                  <a:pt x="345020" y="3147237"/>
                </a:cubicBezTo>
                <a:cubicBezTo>
                  <a:pt x="204843" y="2750070"/>
                  <a:pt x="269556" y="2994233"/>
                  <a:pt x="217430" y="2785730"/>
                </a:cubicBezTo>
                <a:cubicBezTo>
                  <a:pt x="210342" y="2721935"/>
                  <a:pt x="206718" y="2657659"/>
                  <a:pt x="196165" y="2594344"/>
                </a:cubicBezTo>
                <a:cubicBezTo>
                  <a:pt x="185421" y="2529882"/>
                  <a:pt x="166451" y="2467040"/>
                  <a:pt x="153634" y="2402958"/>
                </a:cubicBezTo>
                <a:cubicBezTo>
                  <a:pt x="131223" y="2290904"/>
                  <a:pt x="126783" y="2222842"/>
                  <a:pt x="111104" y="2105246"/>
                </a:cubicBezTo>
                <a:cubicBezTo>
                  <a:pt x="104480" y="2055563"/>
                  <a:pt x="94826" y="2006264"/>
                  <a:pt x="89839" y="1956390"/>
                </a:cubicBezTo>
                <a:cubicBezTo>
                  <a:pt x="35837" y="1416372"/>
                  <a:pt x="100363" y="1626459"/>
                  <a:pt x="26044" y="1403497"/>
                </a:cubicBezTo>
                <a:cubicBezTo>
                  <a:pt x="-4458" y="1128979"/>
                  <a:pt x="-12664" y="1148082"/>
                  <a:pt x="26044" y="786809"/>
                </a:cubicBezTo>
                <a:cubicBezTo>
                  <a:pt x="32271" y="728689"/>
                  <a:pt x="50090" y="672141"/>
                  <a:pt x="68574" y="616688"/>
                </a:cubicBezTo>
                <a:cubicBezTo>
                  <a:pt x="75662" y="595423"/>
                  <a:pt x="78307" y="572114"/>
                  <a:pt x="89839" y="552893"/>
                </a:cubicBezTo>
                <a:cubicBezTo>
                  <a:pt x="100154" y="535701"/>
                  <a:pt x="119534" y="525764"/>
                  <a:pt x="132369" y="510362"/>
                </a:cubicBezTo>
                <a:cubicBezTo>
                  <a:pt x="298831" y="310608"/>
                  <a:pt x="58119" y="563347"/>
                  <a:pt x="323755" y="297711"/>
                </a:cubicBezTo>
                <a:cubicBezTo>
                  <a:pt x="391141" y="230325"/>
                  <a:pt x="396997" y="214157"/>
                  <a:pt x="493876" y="170121"/>
                </a:cubicBezTo>
                <a:cubicBezTo>
                  <a:pt x="534689" y="151570"/>
                  <a:pt x="580500" y="145798"/>
                  <a:pt x="621467" y="127590"/>
                </a:cubicBezTo>
                <a:cubicBezTo>
                  <a:pt x="644822" y="117210"/>
                  <a:pt x="661332" y="94034"/>
                  <a:pt x="685262" y="85060"/>
                </a:cubicBezTo>
                <a:cubicBezTo>
                  <a:pt x="735250" y="66315"/>
                  <a:pt x="933406" y="46573"/>
                  <a:pt x="961709" y="42530"/>
                </a:cubicBezTo>
                <a:cubicBezTo>
                  <a:pt x="1269490" y="-1439"/>
                  <a:pt x="864782" y="43716"/>
                  <a:pt x="1301951" y="0"/>
                </a:cubicBezTo>
                <a:cubicBezTo>
                  <a:pt x="1542956" y="7088"/>
                  <a:pt x="1784645" y="1780"/>
                  <a:pt x="2024965" y="21265"/>
                </a:cubicBezTo>
                <a:cubicBezTo>
                  <a:pt x="2050439" y="23330"/>
                  <a:pt x="2068091" y="48763"/>
                  <a:pt x="2088760" y="63795"/>
                </a:cubicBezTo>
                <a:cubicBezTo>
                  <a:pt x="2146086" y="105487"/>
                  <a:pt x="2214600" y="136035"/>
                  <a:pt x="2258881" y="191386"/>
                </a:cubicBezTo>
                <a:cubicBezTo>
                  <a:pt x="2519227" y="516818"/>
                  <a:pt x="2129353" y="37499"/>
                  <a:pt x="2471532" y="425302"/>
                </a:cubicBezTo>
                <a:cubicBezTo>
                  <a:pt x="2538187" y="500844"/>
                  <a:pt x="2607035" y="575393"/>
                  <a:pt x="2662918" y="659218"/>
                </a:cubicBezTo>
                <a:cubicBezTo>
                  <a:pt x="2977147" y="1130563"/>
                  <a:pt x="2732560" y="740822"/>
                  <a:pt x="2896834" y="1041990"/>
                </a:cubicBezTo>
                <a:cubicBezTo>
                  <a:pt x="2916626" y="1078275"/>
                  <a:pt x="2943151" y="1110861"/>
                  <a:pt x="2960630" y="1148316"/>
                </a:cubicBezTo>
                <a:cubicBezTo>
                  <a:pt x="2992915" y="1217498"/>
                  <a:pt x="3045690" y="1360967"/>
                  <a:pt x="3045690" y="1360967"/>
                </a:cubicBezTo>
                <a:cubicBezTo>
                  <a:pt x="3052778" y="1396409"/>
                  <a:pt x="3058189" y="1432228"/>
                  <a:pt x="3066955" y="1467293"/>
                </a:cubicBezTo>
                <a:cubicBezTo>
                  <a:pt x="3104094" y="1615850"/>
                  <a:pt x="3080227" y="1424615"/>
                  <a:pt x="3109486" y="1658679"/>
                </a:cubicBezTo>
                <a:cubicBezTo>
                  <a:pt x="3135367" y="1865723"/>
                  <a:pt x="3139099" y="2013245"/>
                  <a:pt x="3152016" y="2232837"/>
                </a:cubicBezTo>
                <a:cubicBezTo>
                  <a:pt x="3144928" y="2339163"/>
                  <a:pt x="3145821" y="2446323"/>
                  <a:pt x="3130751" y="2551814"/>
                </a:cubicBezTo>
                <a:cubicBezTo>
                  <a:pt x="3124411" y="2596194"/>
                  <a:pt x="3102397" y="2636874"/>
                  <a:pt x="3088220" y="2679404"/>
                </a:cubicBezTo>
                <a:lnTo>
                  <a:pt x="3045690" y="2806995"/>
                </a:lnTo>
                <a:lnTo>
                  <a:pt x="3003160" y="2934586"/>
                </a:lnTo>
                <a:cubicBezTo>
                  <a:pt x="2996072" y="2955851"/>
                  <a:pt x="2995344" y="2980449"/>
                  <a:pt x="2981895" y="2998381"/>
                </a:cubicBezTo>
                <a:cubicBezTo>
                  <a:pt x="2920836" y="3079792"/>
                  <a:pt x="2914489" y="3077688"/>
                  <a:pt x="2875569" y="3168502"/>
                </a:cubicBezTo>
                <a:cubicBezTo>
                  <a:pt x="2866739" y="3189105"/>
                  <a:pt x="2863134" y="3211694"/>
                  <a:pt x="2854304" y="3232297"/>
                </a:cubicBezTo>
                <a:cubicBezTo>
                  <a:pt x="2841817" y="3261434"/>
                  <a:pt x="2824261" y="3288221"/>
                  <a:pt x="2811774" y="3317358"/>
                </a:cubicBezTo>
                <a:cubicBezTo>
                  <a:pt x="2802944" y="3337961"/>
                  <a:pt x="2800533" y="3361104"/>
                  <a:pt x="2790509" y="3381153"/>
                </a:cubicBezTo>
                <a:cubicBezTo>
                  <a:pt x="2779079" y="3404012"/>
                  <a:pt x="2759409" y="3422090"/>
                  <a:pt x="2747979" y="3444949"/>
                </a:cubicBezTo>
                <a:cubicBezTo>
                  <a:pt x="2737954" y="3464998"/>
                  <a:pt x="2740475" y="3491050"/>
                  <a:pt x="2726713" y="3508744"/>
                </a:cubicBezTo>
                <a:cubicBezTo>
                  <a:pt x="2690844" y="3554861"/>
                  <a:pt x="2602515" y="3645271"/>
                  <a:pt x="2535327" y="3678865"/>
                </a:cubicBezTo>
                <a:cubicBezTo>
                  <a:pt x="2515278" y="3688889"/>
                  <a:pt x="2492797" y="3693042"/>
                  <a:pt x="2471532" y="3700130"/>
                </a:cubicBezTo>
                <a:cubicBezTo>
                  <a:pt x="2443179" y="3721395"/>
                  <a:pt x="2418172" y="3748075"/>
                  <a:pt x="2386472" y="3763925"/>
                </a:cubicBezTo>
                <a:cubicBezTo>
                  <a:pt x="2319087" y="3797618"/>
                  <a:pt x="2245048" y="3807370"/>
                  <a:pt x="2173820" y="3827721"/>
                </a:cubicBezTo>
                <a:cubicBezTo>
                  <a:pt x="1980685" y="3882902"/>
                  <a:pt x="2302246" y="3806289"/>
                  <a:pt x="1982434" y="3870251"/>
                </a:cubicBezTo>
                <a:cubicBezTo>
                  <a:pt x="1953776" y="3875983"/>
                  <a:pt x="1926129" y="3886288"/>
                  <a:pt x="1897374" y="3891516"/>
                </a:cubicBezTo>
                <a:cubicBezTo>
                  <a:pt x="1617993" y="3942312"/>
                  <a:pt x="1856382" y="3885815"/>
                  <a:pt x="1663458" y="3934046"/>
                </a:cubicBezTo>
                <a:cubicBezTo>
                  <a:pt x="1464983" y="3926958"/>
                  <a:pt x="1265867" y="3930237"/>
                  <a:pt x="1068034" y="3912781"/>
                </a:cubicBezTo>
                <a:cubicBezTo>
                  <a:pt x="1023377" y="3908841"/>
                  <a:pt x="982974" y="3884428"/>
                  <a:pt x="940444" y="3870251"/>
                </a:cubicBezTo>
                <a:lnTo>
                  <a:pt x="876648" y="3848986"/>
                </a:lnTo>
                <a:cubicBezTo>
                  <a:pt x="714430" y="3686766"/>
                  <a:pt x="902929" y="3856247"/>
                  <a:pt x="749058" y="3763925"/>
                </a:cubicBezTo>
                <a:cubicBezTo>
                  <a:pt x="709560" y="3740226"/>
                  <a:pt x="690745" y="3691035"/>
                  <a:pt x="663997" y="3657600"/>
                </a:cubicBezTo>
                <a:cubicBezTo>
                  <a:pt x="651473" y="3641944"/>
                  <a:pt x="635644" y="3629246"/>
                  <a:pt x="621467" y="3615069"/>
                </a:cubicBezTo>
                <a:lnTo>
                  <a:pt x="600202" y="3551274"/>
                </a:lnTo>
              </a:path>
            </a:pathLst>
          </a:cu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88B207-99F4-9045-95ED-4B11EDEAF02C}"/>
              </a:ext>
            </a:extLst>
          </p:cNvPr>
          <p:cNvSpPr txBox="1"/>
          <p:nvPr/>
        </p:nvSpPr>
        <p:spPr>
          <a:xfrm>
            <a:off x="6388673" y="5658061"/>
            <a:ext cx="5301964" cy="769441"/>
          </a:xfrm>
          <a:prstGeom prst="rect">
            <a:avLst/>
          </a:prstGeom>
          <a:noFill/>
        </p:spPr>
        <p:txBody>
          <a:bodyPr wrap="none" rtlCol="0">
            <a:spAutoFit/>
          </a:bodyPr>
          <a:lstStyle/>
          <a:p>
            <a:r>
              <a:rPr lang="de-AT" sz="4400" dirty="0" err="1"/>
              <a:t>learn</a:t>
            </a:r>
            <a:r>
              <a:rPr lang="de-AT" sz="4400" dirty="0"/>
              <a:t> </a:t>
            </a:r>
            <a:r>
              <a:rPr lang="de-AT" sz="4400" dirty="0" err="1"/>
              <a:t>feature</a:t>
            </a:r>
            <a:r>
              <a:rPr lang="de-AT" sz="4400" dirty="0"/>
              <a:t> </a:t>
            </a:r>
            <a:r>
              <a:rPr lang="de-AT" sz="4400" dirty="0" err="1"/>
              <a:t>map</a:t>
            </a:r>
            <a:r>
              <a:rPr lang="de-AT" sz="4400" dirty="0"/>
              <a:t> </a:t>
            </a:r>
            <a:r>
              <a:rPr lang="de-AT" sz="4400" dirty="0" err="1"/>
              <a:t>g</a:t>
            </a:r>
            <a:r>
              <a:rPr lang="de-AT" sz="4400" dirty="0"/>
              <a:t>(.) </a:t>
            </a:r>
          </a:p>
        </p:txBody>
      </p:sp>
      <p:sp>
        <p:nvSpPr>
          <p:cNvPr id="16" name="TextBox 15">
            <a:extLst>
              <a:ext uri="{FF2B5EF4-FFF2-40B4-BE49-F238E27FC236}">
                <a16:creationId xmlns:a16="http://schemas.microsoft.com/office/drawing/2014/main" id="{9FEC49DB-F21E-4845-9F1C-6EFC75A34AF2}"/>
              </a:ext>
            </a:extLst>
          </p:cNvPr>
          <p:cNvSpPr txBox="1"/>
          <p:nvPr/>
        </p:nvSpPr>
        <p:spPr>
          <a:xfrm>
            <a:off x="107889" y="5658061"/>
            <a:ext cx="5825634" cy="769441"/>
          </a:xfrm>
          <a:prstGeom prst="rect">
            <a:avLst/>
          </a:prstGeom>
          <a:noFill/>
        </p:spPr>
        <p:txBody>
          <a:bodyPr wrap="none" rtlCol="0">
            <a:spAutoFit/>
          </a:bodyPr>
          <a:lstStyle/>
          <a:p>
            <a:r>
              <a:rPr lang="en-US" sz="4400" dirty="0"/>
              <a:t>learn linear classifier f(.) </a:t>
            </a:r>
          </a:p>
        </p:txBody>
      </p:sp>
      <p:pic>
        <p:nvPicPr>
          <p:cNvPr id="6" name="Picture 5" descr="A collage of animals&#10;&#10;Description automatically generated with low confidence">
            <a:extLst>
              <a:ext uri="{FF2B5EF4-FFF2-40B4-BE49-F238E27FC236}">
                <a16:creationId xmlns:a16="http://schemas.microsoft.com/office/drawing/2014/main" id="{F0061B24-FE10-0446-A90A-C5E9F6D9E2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003650" y="1188295"/>
            <a:ext cx="6793232" cy="3144900"/>
          </a:xfrm>
          <a:prstGeom prst="rect">
            <a:avLst/>
          </a:prstGeom>
        </p:spPr>
      </p:pic>
      <p:sp>
        <p:nvSpPr>
          <p:cNvPr id="2" name="Footer Placeholder 1">
            <a:extLst>
              <a:ext uri="{FF2B5EF4-FFF2-40B4-BE49-F238E27FC236}">
                <a16:creationId xmlns:a16="http://schemas.microsoft.com/office/drawing/2014/main" id="{93EB15B5-25E9-AE06-6DD0-1D4779D0E2E1}"/>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427347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687661" y="-55752"/>
                <a:ext cx="10515600" cy="1325563"/>
              </a:xfrm>
            </p:spPr>
            <p:txBody>
              <a:bodyPr>
                <a:normAutofit/>
              </a:bodyPr>
              <a:lstStyle/>
              <a:p>
                <a:r>
                  <a:rPr lang="en-US" sz="4800" b="1" dirty="0"/>
                  <a:t>Train and Validate Model  </a:t>
                </a:r>
                <a14:m>
                  <m:oMath xmlns:m="http://schemas.openxmlformats.org/officeDocument/2006/math">
                    <m:sSup>
                      <m:sSupPr>
                        <m:ctrlPr>
                          <a:rPr lang="de-AT" sz="4800" i="1">
                            <a:latin typeface="Cambria Math" panose="02040503050406030204" pitchFamily="18" charset="0"/>
                            <a:ea typeface="Cambria Math" panose="02040503050406030204" pitchFamily="18" charset="0"/>
                          </a:rPr>
                        </m:ctrlPr>
                      </m:sSupPr>
                      <m:e>
                        <m:r>
                          <a:rPr lang="de-AT" sz="4800" i="1">
                            <a:latin typeface="Cambria Math" panose="02040503050406030204" pitchFamily="18" charset="0"/>
                            <a:ea typeface="Cambria Math" panose="02040503050406030204" pitchFamily="18" charset="0"/>
                          </a:rPr>
                          <m:t>ℋ</m:t>
                        </m:r>
                      </m:e>
                      <m:sup>
                        <m:r>
                          <a:rPr lang="de-DE" sz="4800" i="1">
                            <a:latin typeface="Cambria Math" panose="02040503050406030204" pitchFamily="18" charset="0"/>
                            <a:ea typeface="Cambria Math" panose="02040503050406030204" pitchFamily="18" charset="0"/>
                          </a:rPr>
                          <m:t>(</m:t>
                        </m:r>
                        <m:r>
                          <a:rPr lang="de-DE" sz="4800" b="0" i="1" smtClean="0">
                            <a:latin typeface="Cambria Math" panose="02040503050406030204" pitchFamily="18" charset="0"/>
                            <a:ea typeface="Cambria Math" panose="02040503050406030204" pitchFamily="18" charset="0"/>
                          </a:rPr>
                          <m:t>3</m:t>
                        </m:r>
                        <m:r>
                          <a:rPr lang="de-DE" sz="4800" i="1">
                            <a:latin typeface="Cambria Math" panose="02040503050406030204" pitchFamily="18" charset="0"/>
                            <a:ea typeface="Cambria Math" panose="02040503050406030204" pitchFamily="18" charset="0"/>
                          </a:rPr>
                          <m:t>)</m:t>
                        </m:r>
                      </m:sup>
                    </m:sSup>
                  </m:oMath>
                </a14:m>
                <a:endParaRPr lang="en-US" sz="4800" b="1" dirty="0"/>
              </a:p>
            </p:txBody>
          </p:sp>
        </mc:Choice>
        <mc:Fallback xmlns="">
          <p:sp>
            <p:nvSpPr>
              <p:cNvPr id="2" name="Title 1">
                <a:extLst>
                  <a:ext uri="{FF2B5EF4-FFF2-40B4-BE49-F238E27FC236}">
                    <a16:creationId xmlns:a16="http://schemas.microsoft.com/office/drawing/2014/main" id="{6515E916-E4D6-4D4E-9FE6-76844DAD5941}"/>
                  </a:ext>
                </a:extLst>
              </p:cNvPr>
              <p:cNvSpPr>
                <a:spLocks noGrp="1" noRot="1" noChangeAspect="1" noMove="1" noResize="1" noEditPoints="1" noAdjustHandles="1" noChangeArrowheads="1" noChangeShapeType="1" noTextEdit="1"/>
              </p:cNvSpPr>
              <p:nvPr>
                <p:ph type="title"/>
              </p:nvPr>
            </p:nvSpPr>
            <p:spPr>
              <a:xfrm>
                <a:off x="687661" y="-55752"/>
                <a:ext cx="10515600" cy="1325563"/>
              </a:xfrm>
              <a:blipFill>
                <a:blip r:embed="rId3"/>
                <a:stretch>
                  <a:fillRect l="-2654" b="-5714"/>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64702016-7915-6240-AFA1-053DB3A06BB5}"/>
              </a:ext>
            </a:extLst>
          </p:cNvPr>
          <p:cNvSpPr txBox="1"/>
          <p:nvPr/>
        </p:nvSpPr>
        <p:spPr>
          <a:xfrm>
            <a:off x="9088504" y="5804167"/>
            <a:ext cx="2031133" cy="707886"/>
          </a:xfrm>
          <a:prstGeom prst="rect">
            <a:avLst/>
          </a:prstGeom>
          <a:noFill/>
        </p:spPr>
        <p:txBody>
          <a:bodyPr wrap="none" rtlCol="0">
            <a:spAutoFit/>
          </a:bodyPr>
          <a:lstStyle/>
          <a:p>
            <a:r>
              <a:rPr lang="de-AT" sz="4000" dirty="0"/>
              <a:t>feature x</a:t>
            </a:r>
            <a:endParaRPr lang="en-US" sz="4000" dirty="0"/>
          </a:p>
        </p:txBody>
      </p:sp>
      <p:cxnSp>
        <p:nvCxnSpPr>
          <p:cNvPr id="16" name="Straight Arrow Connector 15">
            <a:extLst>
              <a:ext uri="{FF2B5EF4-FFF2-40B4-BE49-F238E27FC236}">
                <a16:creationId xmlns:a16="http://schemas.microsoft.com/office/drawing/2014/main" id="{45A6F9AA-928D-204A-A21C-64F6E63824E0}"/>
              </a:ext>
            </a:extLst>
          </p:cNvPr>
          <p:cNvCxnSpPr/>
          <p:nvPr/>
        </p:nvCxnSpPr>
        <p:spPr>
          <a:xfrm>
            <a:off x="982228" y="5854473"/>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48DB81-327D-3B49-B95F-8236008A6C14}"/>
              </a:ext>
            </a:extLst>
          </p:cNvPr>
          <p:cNvCxnSpPr/>
          <p:nvPr/>
        </p:nvCxnSpPr>
        <p:spPr>
          <a:xfrm flipV="1">
            <a:off x="1701209" y="2052195"/>
            <a:ext cx="0" cy="426212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21EE23-5196-214C-B8FE-F26CB64D7AB4}"/>
              </a:ext>
            </a:extLst>
          </p:cNvPr>
          <p:cNvSpPr txBox="1"/>
          <p:nvPr/>
        </p:nvSpPr>
        <p:spPr>
          <a:xfrm rot="16200000">
            <a:off x="273606" y="3691049"/>
            <a:ext cx="1535998" cy="707886"/>
          </a:xfrm>
          <a:prstGeom prst="rect">
            <a:avLst/>
          </a:prstGeom>
          <a:noFill/>
        </p:spPr>
        <p:txBody>
          <a:bodyPr wrap="none" rtlCol="0">
            <a:spAutoFit/>
          </a:bodyPr>
          <a:lstStyle/>
          <a:p>
            <a:r>
              <a:rPr lang="en-US" sz="4000" dirty="0"/>
              <a:t>label y</a:t>
            </a:r>
          </a:p>
        </p:txBody>
      </p:sp>
      <p:sp>
        <p:nvSpPr>
          <p:cNvPr id="19" name="Oval 18">
            <a:extLst>
              <a:ext uri="{FF2B5EF4-FFF2-40B4-BE49-F238E27FC236}">
                <a16:creationId xmlns:a16="http://schemas.microsoft.com/office/drawing/2014/main" id="{DC92980C-DE98-D841-A6C2-AFA4B8520E11}"/>
              </a:ext>
            </a:extLst>
          </p:cNvPr>
          <p:cNvSpPr/>
          <p:nvPr/>
        </p:nvSpPr>
        <p:spPr>
          <a:xfrm>
            <a:off x="3741152" y="4306336"/>
            <a:ext cx="297712" cy="3296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1F0204D-9AE7-894B-8CA0-6A947D59485E}"/>
              </a:ext>
            </a:extLst>
          </p:cNvPr>
          <p:cNvSpPr/>
          <p:nvPr/>
        </p:nvSpPr>
        <p:spPr>
          <a:xfrm>
            <a:off x="5882100" y="2542574"/>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1BD83C-BC50-1540-B45C-E57D4ECABD62}"/>
              </a:ext>
            </a:extLst>
          </p:cNvPr>
          <p:cNvSpPr/>
          <p:nvPr/>
        </p:nvSpPr>
        <p:spPr>
          <a:xfrm>
            <a:off x="7063254" y="1492554"/>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1D0D0D-9F69-4544-A54B-3B21141EBF54}"/>
              </a:ext>
            </a:extLst>
          </p:cNvPr>
          <p:cNvSpPr/>
          <p:nvPr/>
        </p:nvSpPr>
        <p:spPr>
          <a:xfrm>
            <a:off x="7807261" y="298210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C115384-6D08-3C4E-97BE-96D9C22963F2}"/>
                  </a:ext>
                </a:extLst>
              </p:cNvPr>
              <p:cNvSpPr txBox="1"/>
              <p:nvPr/>
            </p:nvSpPr>
            <p:spPr>
              <a:xfrm>
                <a:off x="7684658" y="3259596"/>
                <a:ext cx="1403846" cy="480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i="1" smtClean="0">
                              <a:latin typeface="Cambria Math" panose="02040503050406030204" pitchFamily="18" charset="0"/>
                            </a:rPr>
                          </m:ctrlPr>
                        </m:sSupPr>
                        <m:e>
                          <m:r>
                            <a:rPr lang="de-AT" sz="3000" b="0" i="1" smtClean="0">
                              <a:latin typeface="Cambria Math" panose="02040503050406030204" pitchFamily="18" charset="0"/>
                            </a:rPr>
                            <m:t>𝑥</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r>
                        <a:rPr lang="de-AT" sz="3000" b="0" i="1" smtClean="0">
                          <a:latin typeface="Cambria Math" panose="02040503050406030204" pitchFamily="18" charset="0"/>
                        </a:rPr>
                        <m:t>,</m:t>
                      </m:r>
                      <m:sSup>
                        <m:sSupPr>
                          <m:ctrlPr>
                            <a:rPr lang="de-AT" sz="3000" b="0" i="1" smtClean="0">
                              <a:latin typeface="Cambria Math" panose="02040503050406030204" pitchFamily="18" charset="0"/>
                            </a:rPr>
                          </m:ctrlPr>
                        </m:sSupPr>
                        <m:e>
                          <m:r>
                            <a:rPr lang="de-AT" sz="3000" b="0" i="1" smtClean="0">
                              <a:latin typeface="Cambria Math" panose="02040503050406030204" pitchFamily="18" charset="0"/>
                            </a:rPr>
                            <m:t>𝑦</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oMath>
                  </m:oMathPara>
                </a14:m>
                <a:endParaRPr lang="en-US" sz="3000" dirty="0"/>
              </a:p>
            </p:txBody>
          </p:sp>
        </mc:Choice>
        <mc:Fallback xmlns="">
          <p:sp>
            <p:nvSpPr>
              <p:cNvPr id="28" name="TextBox 27">
                <a:extLst>
                  <a:ext uri="{FF2B5EF4-FFF2-40B4-BE49-F238E27FC236}">
                    <a16:creationId xmlns:a16="http://schemas.microsoft.com/office/drawing/2014/main" id="{5C115384-6D08-3C4E-97BE-96D9C22963F2}"/>
                  </a:ext>
                </a:extLst>
              </p:cNvPr>
              <p:cNvSpPr txBox="1">
                <a:spLocks noRot="1" noChangeAspect="1" noMove="1" noResize="1" noEditPoints="1" noAdjustHandles="1" noChangeArrowheads="1" noChangeShapeType="1" noTextEdit="1"/>
              </p:cNvSpPr>
              <p:nvPr/>
            </p:nvSpPr>
            <p:spPr>
              <a:xfrm>
                <a:off x="7684658" y="3259596"/>
                <a:ext cx="1403846" cy="480837"/>
              </a:xfrm>
              <a:prstGeom prst="rect">
                <a:avLst/>
              </a:prstGeom>
              <a:blipFill>
                <a:blip r:embed="rId4"/>
                <a:stretch>
                  <a:fillRect l="-2679" t="-2564" r="-3571"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E095EBD-52A5-9445-B563-037FC21C48A5}"/>
                  </a:ext>
                </a:extLst>
              </p:cNvPr>
              <p:cNvSpPr txBox="1"/>
              <p:nvPr/>
            </p:nvSpPr>
            <p:spPr>
              <a:xfrm>
                <a:off x="6646638" y="3885913"/>
                <a:ext cx="5404428" cy="1431610"/>
              </a:xfrm>
              <a:prstGeom prst="rect">
                <a:avLst/>
              </a:prstGeom>
              <a:noFill/>
            </p:spPr>
            <p:txBody>
              <a:bodyPr wrap="none" rtlCol="0">
                <a:spAutoFit/>
              </a:bodyPr>
              <a:lstStyle/>
              <a:p>
                <a:r>
                  <a:rPr lang="en-US" sz="3600" dirty="0"/>
                  <a:t>training error</a:t>
                </a:r>
              </a:p>
              <a:p>
                <a:r>
                  <a:rPr lang="en-US" sz="3600" dirty="0"/>
                  <a:t> </a:t>
                </a:r>
                <a14:m>
                  <m:oMath xmlns:m="http://schemas.openxmlformats.org/officeDocument/2006/math">
                    <m:sSub>
                      <m:sSubPr>
                        <m:ctrlPr>
                          <a:rPr lang="en-US" sz="3600" i="1" smtClean="0">
                            <a:latin typeface="Cambria Math" panose="02040503050406030204" pitchFamily="18" charset="0"/>
                          </a:rPr>
                        </m:ctrlPr>
                      </m:sSubPr>
                      <m:e>
                        <m:r>
                          <a:rPr lang="de-AT" sz="3600" b="0" i="1" smtClean="0">
                            <a:latin typeface="Cambria Math" panose="02040503050406030204" pitchFamily="18" charset="0"/>
                          </a:rPr>
                          <m:t>𝐸</m:t>
                        </m:r>
                      </m:e>
                      <m:sub>
                        <m:r>
                          <a:rPr lang="de-AT" sz="3600" b="0" i="1" smtClean="0">
                            <a:latin typeface="Cambria Math" panose="02040503050406030204" pitchFamily="18" charset="0"/>
                          </a:rPr>
                          <m:t>𝑡</m:t>
                        </m:r>
                      </m:sub>
                    </m:sSub>
                    <m:r>
                      <a:rPr lang="de-AT" sz="3600" b="0" i="1" smtClean="0">
                        <a:latin typeface="Cambria Math" panose="02040503050406030204" pitchFamily="18" charset="0"/>
                      </a:rPr>
                      <m:t>=</m:t>
                    </m:r>
                    <m:f>
                      <m:fPr>
                        <m:ctrlPr>
                          <a:rPr lang="de-AT" sz="3600" b="0" i="1" smtClean="0">
                            <a:latin typeface="Cambria Math" panose="02040503050406030204" pitchFamily="18" charset="0"/>
                          </a:rPr>
                        </m:ctrlPr>
                      </m:fPr>
                      <m:num>
                        <m:r>
                          <a:rPr lang="de-AT" sz="3600" b="0" i="1" smtClean="0">
                            <a:latin typeface="Cambria Math" panose="02040503050406030204" pitchFamily="18" charset="0"/>
                          </a:rPr>
                          <m:t>1</m:t>
                        </m:r>
                      </m:num>
                      <m:den>
                        <m:r>
                          <a:rPr lang="de-AT" sz="3600" b="0" i="1" smtClean="0">
                            <a:latin typeface="Cambria Math" panose="02040503050406030204" pitchFamily="18" charset="0"/>
                          </a:rPr>
                          <m:t>3</m:t>
                        </m:r>
                      </m:den>
                    </m:f>
                    <m:nary>
                      <m:naryPr>
                        <m:chr m:val="∑"/>
                        <m:ctrlPr>
                          <a:rPr lang="de-AT" sz="3600" b="0" i="1" smtClean="0">
                            <a:latin typeface="Cambria Math" panose="02040503050406030204" pitchFamily="18" charset="0"/>
                          </a:rPr>
                        </m:ctrlPr>
                      </m:naryPr>
                      <m:sub>
                        <m:r>
                          <m:rPr>
                            <m:brk m:alnAt="23"/>
                          </m:rPr>
                          <a:rPr lang="de-AT" sz="3600" b="0" i="1" smtClean="0">
                            <a:latin typeface="Cambria Math" panose="02040503050406030204" pitchFamily="18" charset="0"/>
                          </a:rPr>
                          <m:t>𝑖</m:t>
                        </m:r>
                        <m:r>
                          <a:rPr lang="de-AT" sz="3600" b="0" i="1" smtClean="0">
                            <a:latin typeface="Cambria Math" panose="02040503050406030204" pitchFamily="18" charset="0"/>
                          </a:rPr>
                          <m:t>=1</m:t>
                        </m:r>
                      </m:sub>
                      <m:sup>
                        <m:r>
                          <a:rPr lang="de-AT" sz="3600" b="0" i="1" smtClean="0">
                            <a:latin typeface="Cambria Math" panose="02040503050406030204" pitchFamily="18" charset="0"/>
                          </a:rPr>
                          <m:t>3</m:t>
                        </m:r>
                      </m:sup>
                      <m:e>
                        <m:r>
                          <a:rPr lang="de-AT" sz="3600" b="0" i="1" smtClean="0">
                            <a:latin typeface="Cambria Math" panose="02040503050406030204" pitchFamily="18" charset="0"/>
                          </a:rPr>
                          <m:t>(</m:t>
                        </m:r>
                        <m:sSup>
                          <m:sSupPr>
                            <m:ctrlPr>
                              <a:rPr lang="de-AT" sz="3600" i="1">
                                <a:latin typeface="Cambria Math" panose="02040503050406030204" pitchFamily="18" charset="0"/>
                              </a:rPr>
                            </m:ctrlPr>
                          </m:sSupPr>
                          <m:e>
                            <m:acc>
                              <m:accPr>
                                <m:chr m:val="̂"/>
                                <m:ctrlPr>
                                  <a:rPr lang="de-AT" sz="3600" i="1">
                                    <a:latin typeface="Cambria Math" panose="02040503050406030204" pitchFamily="18" charset="0"/>
                                  </a:rPr>
                                </m:ctrlPr>
                              </m:accPr>
                              <m:e>
                                <m:r>
                                  <a:rPr lang="de-AT" sz="3600" i="1">
                                    <a:latin typeface="Cambria Math" panose="02040503050406030204" pitchFamily="18" charset="0"/>
                                  </a:rPr>
                                  <m:t>𝑦</m:t>
                                </m:r>
                              </m:e>
                            </m:acc>
                          </m:e>
                          <m:sup>
                            <m:d>
                              <m:dPr>
                                <m:ctrlPr>
                                  <a:rPr lang="de-AT" sz="3600" i="1">
                                    <a:latin typeface="Cambria Math" panose="02040503050406030204" pitchFamily="18" charset="0"/>
                                  </a:rPr>
                                </m:ctrlPr>
                              </m:dPr>
                              <m:e>
                                <m:r>
                                  <a:rPr lang="de-AT" sz="3600" i="1">
                                    <a:latin typeface="Cambria Math" panose="02040503050406030204" pitchFamily="18" charset="0"/>
                                  </a:rPr>
                                  <m:t>𝑖</m:t>
                                </m:r>
                              </m:e>
                            </m:d>
                          </m:sup>
                        </m:sSup>
                        <m:r>
                          <a:rPr lang="de-AT" sz="3600" i="1">
                            <a:latin typeface="Cambria Math" panose="02040503050406030204" pitchFamily="18" charset="0"/>
                          </a:rPr>
                          <m:t>−</m:t>
                        </m:r>
                        <m:sSup>
                          <m:sSupPr>
                            <m:ctrlPr>
                              <a:rPr lang="de-AT" sz="3600" i="1">
                                <a:latin typeface="Cambria Math" panose="02040503050406030204" pitchFamily="18" charset="0"/>
                              </a:rPr>
                            </m:ctrlPr>
                          </m:sSupPr>
                          <m:e>
                            <m:r>
                              <a:rPr lang="de-AT" sz="3600" i="1">
                                <a:latin typeface="Cambria Math" panose="02040503050406030204" pitchFamily="18" charset="0"/>
                              </a:rPr>
                              <m:t>𝑦</m:t>
                            </m:r>
                          </m:e>
                          <m:sup>
                            <m:d>
                              <m:dPr>
                                <m:ctrlPr>
                                  <a:rPr lang="de-AT" sz="3600" i="1">
                                    <a:latin typeface="Cambria Math" panose="02040503050406030204" pitchFamily="18" charset="0"/>
                                  </a:rPr>
                                </m:ctrlPr>
                              </m:dPr>
                              <m:e>
                                <m:r>
                                  <a:rPr lang="de-AT" sz="3600" i="1">
                                    <a:latin typeface="Cambria Math" panose="02040503050406030204" pitchFamily="18" charset="0"/>
                                  </a:rPr>
                                  <m:t>𝑖</m:t>
                                </m:r>
                              </m:e>
                            </m:d>
                          </m:sup>
                        </m:sSup>
                        <m:sSup>
                          <m:sSupPr>
                            <m:ctrlPr>
                              <a:rPr lang="de-AT" sz="3600" i="1" smtClean="0">
                                <a:latin typeface="Cambria Math" panose="02040503050406030204" pitchFamily="18" charset="0"/>
                              </a:rPr>
                            </m:ctrlPr>
                          </m:sSupPr>
                          <m:e>
                            <m:r>
                              <a:rPr lang="de-AT" sz="3600" b="0" i="1" smtClean="0">
                                <a:latin typeface="Cambria Math" panose="02040503050406030204" pitchFamily="18" charset="0"/>
                              </a:rPr>
                              <m:t>)</m:t>
                            </m:r>
                          </m:e>
                          <m:sup>
                            <m:r>
                              <a:rPr lang="de-AT" sz="3600" b="0" i="1" smtClean="0">
                                <a:latin typeface="Cambria Math" panose="02040503050406030204" pitchFamily="18" charset="0"/>
                              </a:rPr>
                              <m:t>2</m:t>
                            </m:r>
                          </m:sup>
                        </m:sSup>
                      </m:e>
                    </m:nary>
                  </m:oMath>
                </a14:m>
                <a:r>
                  <a:rPr lang="en-US" sz="3600" dirty="0"/>
                  <a:t>  </a:t>
                </a:r>
              </a:p>
            </p:txBody>
          </p:sp>
        </mc:Choice>
        <mc:Fallback xmlns="">
          <p:sp>
            <p:nvSpPr>
              <p:cNvPr id="30" name="TextBox 29">
                <a:extLst>
                  <a:ext uri="{FF2B5EF4-FFF2-40B4-BE49-F238E27FC236}">
                    <a16:creationId xmlns:a16="http://schemas.microsoft.com/office/drawing/2014/main" id="{FE095EBD-52A5-9445-B563-037FC21C48A5}"/>
                  </a:ext>
                </a:extLst>
              </p:cNvPr>
              <p:cNvSpPr txBox="1">
                <a:spLocks noRot="1" noChangeAspect="1" noMove="1" noResize="1" noEditPoints="1" noAdjustHandles="1" noChangeArrowheads="1" noChangeShapeType="1" noTextEdit="1"/>
              </p:cNvSpPr>
              <p:nvPr/>
            </p:nvSpPr>
            <p:spPr>
              <a:xfrm>
                <a:off x="6646638" y="3885913"/>
                <a:ext cx="5404428" cy="1431610"/>
              </a:xfrm>
              <a:prstGeom prst="rect">
                <a:avLst/>
              </a:prstGeom>
              <a:blipFill>
                <a:blip r:embed="rId5"/>
                <a:stretch>
                  <a:fillRect l="-3279" t="-15789" b="-86842"/>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644E22F-35C5-8745-8440-4E169CFC3236}"/>
              </a:ext>
            </a:extLst>
          </p:cNvPr>
          <p:cNvCxnSpPr>
            <a:cxnSpLocks/>
          </p:cNvCxnSpPr>
          <p:nvPr/>
        </p:nvCxnSpPr>
        <p:spPr>
          <a:xfrm>
            <a:off x="3890008" y="897467"/>
            <a:ext cx="0" cy="3528618"/>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523A32B-2E38-0A4C-9629-94B02B38B792}"/>
                  </a:ext>
                </a:extLst>
              </p:cNvPr>
              <p:cNvSpPr txBox="1"/>
              <p:nvPr/>
            </p:nvSpPr>
            <p:spPr>
              <a:xfrm>
                <a:off x="1755625" y="4477742"/>
                <a:ext cx="4185441" cy="1247777"/>
              </a:xfrm>
              <a:prstGeom prst="rect">
                <a:avLst/>
              </a:prstGeom>
              <a:noFill/>
            </p:spPr>
            <p:txBody>
              <a:bodyPr wrap="none" rtlCol="0">
                <a:spAutoFit/>
              </a:bodyPr>
              <a:lstStyle/>
              <a:p>
                <a:r>
                  <a:rPr lang="en-US" sz="3600" dirty="0">
                    <a:solidFill>
                      <a:schemeClr val="accent2"/>
                    </a:solidFill>
                  </a:rPr>
                  <a:t>validation error</a:t>
                </a:r>
              </a:p>
              <a:p>
                <a:r>
                  <a:rPr lang="en-US" sz="3600" dirty="0">
                    <a:solidFill>
                      <a:schemeClr val="accent2"/>
                    </a:solidFill>
                  </a:rPr>
                  <a:t> </a:t>
                </a:r>
                <a14:m>
                  <m:oMath xmlns:m="http://schemas.openxmlformats.org/officeDocument/2006/math">
                    <m:sSub>
                      <m:sSubPr>
                        <m:ctrlPr>
                          <a:rPr lang="en-US" sz="3600" i="1" smtClean="0">
                            <a:solidFill>
                              <a:schemeClr val="accent2"/>
                            </a:solidFill>
                            <a:latin typeface="Cambria Math" panose="02040503050406030204" pitchFamily="18" charset="0"/>
                          </a:rPr>
                        </m:ctrlPr>
                      </m:sSubPr>
                      <m:e>
                        <m:r>
                          <a:rPr lang="de-AT" sz="3600" b="0" i="1" smtClean="0">
                            <a:solidFill>
                              <a:schemeClr val="accent2"/>
                            </a:solidFill>
                            <a:latin typeface="Cambria Math" panose="02040503050406030204" pitchFamily="18" charset="0"/>
                          </a:rPr>
                          <m:t>𝐸</m:t>
                        </m:r>
                      </m:e>
                      <m:sub>
                        <m:r>
                          <a:rPr lang="de-AT" sz="3600" b="0" i="1" smtClean="0">
                            <a:solidFill>
                              <a:schemeClr val="accent2"/>
                            </a:solidFill>
                            <a:latin typeface="Cambria Math" panose="02040503050406030204" pitchFamily="18" charset="0"/>
                          </a:rPr>
                          <m:t>𝑣</m:t>
                        </m:r>
                      </m:sub>
                    </m:sSub>
                    <m:r>
                      <a:rPr lang="de-AT" sz="3600" b="0" i="1" smtClean="0">
                        <a:solidFill>
                          <a:schemeClr val="accent2"/>
                        </a:solidFill>
                        <a:latin typeface="Cambria Math" panose="02040503050406030204" pitchFamily="18" charset="0"/>
                      </a:rPr>
                      <m:t>=</m:t>
                    </m:r>
                    <m:r>
                      <a:rPr lang="de-AT" sz="3600" i="1">
                        <a:solidFill>
                          <a:schemeClr val="accent2"/>
                        </a:solidFill>
                        <a:latin typeface="Cambria Math" panose="02040503050406030204" pitchFamily="18" charset="0"/>
                      </a:rPr>
                      <m:t>(</m:t>
                    </m:r>
                    <m:sSup>
                      <m:sSupPr>
                        <m:ctrlPr>
                          <a:rPr lang="de-AT" sz="3600" i="1">
                            <a:solidFill>
                              <a:schemeClr val="accent2"/>
                            </a:solidFill>
                            <a:latin typeface="Cambria Math" panose="02040503050406030204" pitchFamily="18" charset="0"/>
                          </a:rPr>
                        </m:ctrlPr>
                      </m:sSupPr>
                      <m:e>
                        <m:acc>
                          <m:accPr>
                            <m:chr m:val="̂"/>
                            <m:ctrlPr>
                              <a:rPr lang="de-AT" sz="3600" i="1">
                                <a:solidFill>
                                  <a:schemeClr val="accent2"/>
                                </a:solidFill>
                                <a:latin typeface="Cambria Math" panose="02040503050406030204" pitchFamily="18" charset="0"/>
                              </a:rPr>
                            </m:ctrlPr>
                          </m:accPr>
                          <m:e>
                            <m:r>
                              <a:rPr lang="de-AT" sz="3600" i="1">
                                <a:solidFill>
                                  <a:schemeClr val="accent2"/>
                                </a:solidFill>
                                <a:latin typeface="Cambria Math" panose="02040503050406030204" pitchFamily="18" charset="0"/>
                              </a:rPr>
                              <m:t>𝑦</m:t>
                            </m:r>
                          </m:e>
                        </m:acc>
                      </m:e>
                      <m:sup>
                        <m:d>
                          <m:dPr>
                            <m:ctrlPr>
                              <a:rPr lang="de-AT" sz="3600" i="1">
                                <a:solidFill>
                                  <a:schemeClr val="accent2"/>
                                </a:solidFill>
                                <a:latin typeface="Cambria Math" panose="02040503050406030204" pitchFamily="18" charset="0"/>
                              </a:rPr>
                            </m:ctrlPr>
                          </m:dPr>
                          <m:e>
                            <m:r>
                              <a:rPr lang="de-AT" sz="3600" b="0" i="1" smtClean="0">
                                <a:solidFill>
                                  <a:schemeClr val="accent2"/>
                                </a:solidFill>
                                <a:latin typeface="Cambria Math" panose="02040503050406030204" pitchFamily="18" charset="0"/>
                              </a:rPr>
                              <m:t>4</m:t>
                            </m:r>
                          </m:e>
                        </m:d>
                      </m:sup>
                    </m:sSup>
                    <m:r>
                      <a:rPr lang="de-AT" sz="3600" i="1">
                        <a:solidFill>
                          <a:schemeClr val="accent2"/>
                        </a:solidFill>
                        <a:latin typeface="Cambria Math" panose="02040503050406030204" pitchFamily="18" charset="0"/>
                      </a:rPr>
                      <m:t>−</m:t>
                    </m:r>
                    <m:sSup>
                      <m:sSupPr>
                        <m:ctrlPr>
                          <a:rPr lang="de-AT" sz="3600" i="1">
                            <a:solidFill>
                              <a:schemeClr val="accent2"/>
                            </a:solidFill>
                            <a:latin typeface="Cambria Math" panose="02040503050406030204" pitchFamily="18" charset="0"/>
                          </a:rPr>
                        </m:ctrlPr>
                      </m:sSupPr>
                      <m:e>
                        <m:r>
                          <a:rPr lang="de-AT" sz="3600" i="1">
                            <a:solidFill>
                              <a:schemeClr val="accent2"/>
                            </a:solidFill>
                            <a:latin typeface="Cambria Math" panose="02040503050406030204" pitchFamily="18" charset="0"/>
                          </a:rPr>
                          <m:t>𝑦</m:t>
                        </m:r>
                      </m:e>
                      <m:sup>
                        <m:d>
                          <m:dPr>
                            <m:ctrlPr>
                              <a:rPr lang="de-AT" sz="3600" i="1">
                                <a:solidFill>
                                  <a:schemeClr val="accent2"/>
                                </a:solidFill>
                                <a:latin typeface="Cambria Math" panose="02040503050406030204" pitchFamily="18" charset="0"/>
                              </a:rPr>
                            </m:ctrlPr>
                          </m:dPr>
                          <m:e>
                            <m:r>
                              <a:rPr lang="de-AT" sz="3600" b="0" i="1" smtClean="0">
                                <a:solidFill>
                                  <a:schemeClr val="accent2"/>
                                </a:solidFill>
                                <a:latin typeface="Cambria Math" panose="02040503050406030204" pitchFamily="18" charset="0"/>
                              </a:rPr>
                              <m:t>4</m:t>
                            </m:r>
                          </m:e>
                        </m:d>
                      </m:sup>
                    </m:sSup>
                    <m:sSup>
                      <m:sSupPr>
                        <m:ctrlPr>
                          <a:rPr lang="de-AT" sz="3600" i="1">
                            <a:solidFill>
                              <a:schemeClr val="accent2"/>
                            </a:solidFill>
                            <a:latin typeface="Cambria Math" panose="02040503050406030204" pitchFamily="18" charset="0"/>
                          </a:rPr>
                        </m:ctrlPr>
                      </m:sSupPr>
                      <m:e>
                        <m:r>
                          <a:rPr lang="de-AT" sz="3600" i="1">
                            <a:solidFill>
                              <a:schemeClr val="accent2"/>
                            </a:solidFill>
                            <a:latin typeface="Cambria Math" panose="02040503050406030204" pitchFamily="18" charset="0"/>
                          </a:rPr>
                          <m:t>)</m:t>
                        </m:r>
                      </m:e>
                      <m:sup>
                        <m:r>
                          <a:rPr lang="de-AT" sz="3600" i="1">
                            <a:solidFill>
                              <a:schemeClr val="accent2"/>
                            </a:solidFill>
                            <a:latin typeface="Cambria Math" panose="02040503050406030204" pitchFamily="18" charset="0"/>
                          </a:rPr>
                          <m:t>2</m:t>
                        </m:r>
                      </m:sup>
                    </m:sSup>
                  </m:oMath>
                </a14:m>
                <a:endParaRPr lang="en-US" sz="3600" dirty="0"/>
              </a:p>
            </p:txBody>
          </p:sp>
        </mc:Choice>
        <mc:Fallback xmlns="">
          <p:sp>
            <p:nvSpPr>
              <p:cNvPr id="32" name="TextBox 31">
                <a:extLst>
                  <a:ext uri="{FF2B5EF4-FFF2-40B4-BE49-F238E27FC236}">
                    <a16:creationId xmlns:a16="http://schemas.microsoft.com/office/drawing/2014/main" id="{2523A32B-2E38-0A4C-9629-94B02B38B792}"/>
                  </a:ext>
                </a:extLst>
              </p:cNvPr>
              <p:cNvSpPr txBox="1">
                <a:spLocks noRot="1" noChangeAspect="1" noMove="1" noResize="1" noEditPoints="1" noAdjustHandles="1" noChangeArrowheads="1" noChangeShapeType="1" noTextEdit="1"/>
              </p:cNvSpPr>
              <p:nvPr/>
            </p:nvSpPr>
            <p:spPr>
              <a:xfrm>
                <a:off x="1755625" y="4477742"/>
                <a:ext cx="4185441" cy="1247777"/>
              </a:xfrm>
              <a:prstGeom prst="rect">
                <a:avLst/>
              </a:prstGeom>
              <a:blipFill>
                <a:blip r:embed="rId6"/>
                <a:stretch>
                  <a:fillRect l="-4532" t="-7071" b="-10101"/>
                </a:stretch>
              </a:blipFill>
            </p:spPr>
            <p:txBody>
              <a:bodyPr/>
              <a:lstStyle/>
              <a:p>
                <a:r>
                  <a:rPr lang="en-US">
                    <a:noFill/>
                  </a:rPr>
                  <a:t> </a:t>
                </a:r>
              </a:p>
            </p:txBody>
          </p:sp>
        </mc:Fallback>
      </mc:AlternateContent>
      <p:sp>
        <p:nvSpPr>
          <p:cNvPr id="3" name="Freeform 2">
            <a:extLst>
              <a:ext uri="{FF2B5EF4-FFF2-40B4-BE49-F238E27FC236}">
                <a16:creationId xmlns:a16="http://schemas.microsoft.com/office/drawing/2014/main" id="{E4276B72-97E8-664A-9113-20F01C1AB760}"/>
              </a:ext>
            </a:extLst>
          </p:cNvPr>
          <p:cNvSpPr/>
          <p:nvPr/>
        </p:nvSpPr>
        <p:spPr>
          <a:xfrm>
            <a:off x="4363844" y="1644513"/>
            <a:ext cx="3666866" cy="2534074"/>
          </a:xfrm>
          <a:custGeom>
            <a:avLst/>
            <a:gdLst>
              <a:gd name="connsiteX0" fmla="*/ 0 w 2794000"/>
              <a:gd name="connsiteY0" fmla="*/ 1744366 h 3521487"/>
              <a:gd name="connsiteX1" fmla="*/ 643467 w 2794000"/>
              <a:gd name="connsiteY1" fmla="*/ 3471566 h 3521487"/>
              <a:gd name="connsiteX2" fmla="*/ 1862667 w 2794000"/>
              <a:gd name="connsiteY2" fmla="*/ 17166 h 3521487"/>
              <a:gd name="connsiteX3" fmla="*/ 2794000 w 2794000"/>
              <a:gd name="connsiteY3" fmla="*/ 2387833 h 3521487"/>
            </a:gdLst>
            <a:ahLst/>
            <a:cxnLst>
              <a:cxn ang="0">
                <a:pos x="connsiteX0" y="connsiteY0"/>
              </a:cxn>
              <a:cxn ang="0">
                <a:pos x="connsiteX1" y="connsiteY1"/>
              </a:cxn>
              <a:cxn ang="0">
                <a:pos x="connsiteX2" y="connsiteY2"/>
              </a:cxn>
              <a:cxn ang="0">
                <a:pos x="connsiteX3" y="connsiteY3"/>
              </a:cxn>
            </a:cxnLst>
            <a:rect l="l" t="t" r="r" b="b"/>
            <a:pathLst>
              <a:path w="2794000" h="3521487">
                <a:moveTo>
                  <a:pt x="0" y="1744366"/>
                </a:moveTo>
                <a:cubicBezTo>
                  <a:pt x="166511" y="2751899"/>
                  <a:pt x="333023" y="3759433"/>
                  <a:pt x="643467" y="3471566"/>
                </a:cubicBezTo>
                <a:cubicBezTo>
                  <a:pt x="953911" y="3183699"/>
                  <a:pt x="1504245" y="197788"/>
                  <a:pt x="1862667" y="17166"/>
                </a:cubicBezTo>
                <a:cubicBezTo>
                  <a:pt x="2221089" y="-163456"/>
                  <a:pt x="2507544" y="1112188"/>
                  <a:pt x="2794000" y="2387833"/>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81C7D26-498D-8E4C-B8E8-24D8E6A48065}"/>
              </a:ext>
            </a:extLst>
          </p:cNvPr>
          <p:cNvCxnSpPr>
            <a:cxnSpLocks/>
          </p:cNvCxnSpPr>
          <p:nvPr/>
        </p:nvCxnSpPr>
        <p:spPr>
          <a:xfrm flipH="1" flipV="1">
            <a:off x="3645480" y="189734"/>
            <a:ext cx="755140" cy="285043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96CAC78-EC94-FA4A-B457-B9B37C3B2DFB}"/>
                  </a:ext>
                </a:extLst>
              </p:cNvPr>
              <p:cNvSpPr txBox="1"/>
              <p:nvPr/>
            </p:nvSpPr>
            <p:spPr>
              <a:xfrm>
                <a:off x="7667976" y="1502093"/>
                <a:ext cx="3164264" cy="954107"/>
              </a:xfrm>
              <a:prstGeom prst="rect">
                <a:avLst/>
              </a:prstGeom>
              <a:noFill/>
            </p:spPr>
            <p:txBody>
              <a:bodyPr wrap="none" rtlCol="0">
                <a:spAutoFit/>
              </a:bodyPr>
              <a:lstStyle/>
              <a:p>
                <a:r>
                  <a:rPr lang="en-US" sz="2800" dirty="0"/>
                  <a:t>hypothesis h(x) that </a:t>
                </a:r>
              </a:p>
              <a:p>
                <a:r>
                  <a:rPr lang="en-US" sz="2800" dirty="0"/>
                  <a:t>minimizes </a:t>
                </a:r>
                <a14:m>
                  <m:oMath xmlns:m="http://schemas.openxmlformats.org/officeDocument/2006/math">
                    <m:sSub>
                      <m:sSubPr>
                        <m:ctrlPr>
                          <a:rPr lang="en-US" sz="2800" i="1">
                            <a:latin typeface="Cambria Math" panose="02040503050406030204" pitchFamily="18" charset="0"/>
                          </a:rPr>
                        </m:ctrlPr>
                      </m:sSubPr>
                      <m:e>
                        <m:r>
                          <a:rPr lang="de-AT" sz="2800" i="1">
                            <a:latin typeface="Cambria Math" panose="02040503050406030204" pitchFamily="18" charset="0"/>
                          </a:rPr>
                          <m:t>𝐸</m:t>
                        </m:r>
                      </m:e>
                      <m:sub>
                        <m:r>
                          <a:rPr lang="de-AT" sz="2800" i="1">
                            <a:latin typeface="Cambria Math" panose="02040503050406030204" pitchFamily="18" charset="0"/>
                          </a:rPr>
                          <m:t>𝑡</m:t>
                        </m:r>
                      </m:sub>
                    </m:sSub>
                  </m:oMath>
                </a14:m>
                <a:endParaRPr lang="en-US" sz="2800" dirty="0"/>
              </a:p>
            </p:txBody>
          </p:sp>
        </mc:Choice>
        <mc:Fallback xmlns="">
          <p:sp>
            <p:nvSpPr>
              <p:cNvPr id="23" name="TextBox 22">
                <a:extLst>
                  <a:ext uri="{FF2B5EF4-FFF2-40B4-BE49-F238E27FC236}">
                    <a16:creationId xmlns:a16="http://schemas.microsoft.com/office/drawing/2014/main" id="{096CAC78-EC94-FA4A-B457-B9B37C3B2DFB}"/>
                  </a:ext>
                </a:extLst>
              </p:cNvPr>
              <p:cNvSpPr txBox="1">
                <a:spLocks noRot="1" noChangeAspect="1" noMove="1" noResize="1" noEditPoints="1" noAdjustHandles="1" noChangeArrowheads="1" noChangeShapeType="1" noTextEdit="1"/>
              </p:cNvSpPr>
              <p:nvPr/>
            </p:nvSpPr>
            <p:spPr>
              <a:xfrm>
                <a:off x="7667976" y="1502093"/>
                <a:ext cx="3164264" cy="954107"/>
              </a:xfrm>
              <a:prstGeom prst="rect">
                <a:avLst/>
              </a:prstGeom>
              <a:blipFill>
                <a:blip r:embed="rId7"/>
                <a:stretch>
                  <a:fillRect l="-4000" t="-6579" r="-3200" b="-157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A6FBA5-1E20-D64D-BF0F-72091687A5D3}"/>
              </a:ext>
            </a:extLst>
          </p:cNvPr>
          <p:cNvSpPr>
            <a:spLocks noGrp="1"/>
          </p:cNvSpPr>
          <p:nvPr>
            <p:ph type="sldNum" sz="quarter" idx="12"/>
          </p:nvPr>
        </p:nvSpPr>
        <p:spPr/>
        <p:txBody>
          <a:bodyPr/>
          <a:lstStyle/>
          <a:p>
            <a:fld id="{3FF2AABE-FC01-8D4F-B5BD-1FB1C036FF5C}" type="slidenum">
              <a:rPr lang="en-US" smtClean="0"/>
              <a:t>5</a:t>
            </a:fld>
            <a:endParaRPr lang="en-US"/>
          </a:p>
        </p:txBody>
      </p:sp>
      <p:sp>
        <p:nvSpPr>
          <p:cNvPr id="6" name="Date Placeholder 5">
            <a:extLst>
              <a:ext uri="{FF2B5EF4-FFF2-40B4-BE49-F238E27FC236}">
                <a16:creationId xmlns:a16="http://schemas.microsoft.com/office/drawing/2014/main" id="{7F926E4F-90DD-AC48-B82D-0CC4B3B93407}"/>
              </a:ext>
            </a:extLst>
          </p:cNvPr>
          <p:cNvSpPr>
            <a:spLocks noGrp="1"/>
          </p:cNvSpPr>
          <p:nvPr>
            <p:ph type="dt" sz="half" idx="10"/>
          </p:nvPr>
        </p:nvSpPr>
        <p:spPr/>
        <p:txBody>
          <a:bodyPr/>
          <a:lstStyle/>
          <a:p>
            <a:fld id="{24229DC7-AA87-A449-A5EF-37DC54EFA0EB}" type="datetime1">
              <a:rPr lang="en-US" smtClean="0"/>
              <a:t>6/28/23</a:t>
            </a:fld>
            <a:endParaRPr lang="en-US"/>
          </a:p>
        </p:txBody>
      </p:sp>
      <p:sp>
        <p:nvSpPr>
          <p:cNvPr id="8" name="Footer Placeholder 7">
            <a:extLst>
              <a:ext uri="{FF2B5EF4-FFF2-40B4-BE49-F238E27FC236}">
                <a16:creationId xmlns:a16="http://schemas.microsoft.com/office/drawing/2014/main" id="{A89B4197-C7F4-D782-8247-0AC8B7BEEEA4}"/>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167413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A5F27A-9329-6944-B2BB-B7497875DAD6}"/>
              </a:ext>
            </a:extLst>
          </p:cNvPr>
          <p:cNvSpPr>
            <a:spLocks noGrp="1"/>
          </p:cNvSpPr>
          <p:nvPr>
            <p:ph type="dt" sz="half" idx="10"/>
          </p:nvPr>
        </p:nvSpPr>
        <p:spPr/>
        <p:txBody>
          <a:bodyPr/>
          <a:lstStyle/>
          <a:p>
            <a:fld id="{3F6B94CD-1584-4940-8C6A-9896391492EC}" type="datetime1">
              <a:rPr lang="en-US" smtClean="0"/>
              <a:t>6/28/23</a:t>
            </a:fld>
            <a:endParaRPr lang="en-US"/>
          </a:p>
        </p:txBody>
      </p:sp>
      <p:sp>
        <p:nvSpPr>
          <p:cNvPr id="5" name="Slide Number Placeholder 4">
            <a:extLst>
              <a:ext uri="{FF2B5EF4-FFF2-40B4-BE49-F238E27FC236}">
                <a16:creationId xmlns:a16="http://schemas.microsoft.com/office/drawing/2014/main" id="{482FF003-6DDC-9149-8ACD-D330B050FB6D}"/>
              </a:ext>
            </a:extLst>
          </p:cNvPr>
          <p:cNvSpPr>
            <a:spLocks noGrp="1"/>
          </p:cNvSpPr>
          <p:nvPr>
            <p:ph type="sldNum" sz="quarter" idx="12"/>
          </p:nvPr>
        </p:nvSpPr>
        <p:spPr/>
        <p:txBody>
          <a:bodyPr/>
          <a:lstStyle/>
          <a:p>
            <a:fld id="{5399C925-308B-6F4D-8762-6363D7B6E381}" type="slidenum">
              <a:rPr lang="en-US" smtClean="0"/>
              <a:t>50</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582B22-DE83-CC41-864A-DD9739F3E605}"/>
                  </a:ext>
                </a:extLst>
              </p:cNvPr>
              <p:cNvSpPr/>
              <p:nvPr/>
            </p:nvSpPr>
            <p:spPr>
              <a:xfrm>
                <a:off x="278640" y="2348402"/>
                <a:ext cx="11135869" cy="1052019"/>
              </a:xfrm>
              <a:prstGeom prst="rect">
                <a:avLst/>
              </a:prstGeom>
            </p:spPr>
            <p:txBody>
              <a:bodyPr wrap="none">
                <a:spAutoFit/>
              </a:bodyPr>
              <a:lstStyle/>
              <a:p>
                <a14:m>
                  <m:oMath xmlns:m="http://schemas.openxmlformats.org/officeDocument/2006/math">
                    <m:sSub>
                      <m:sSubPr>
                        <m:ctrlPr>
                          <a:rPr lang="en-US" sz="4400" i="1" smtClean="0">
                            <a:solidFill>
                              <a:schemeClr val="accent1">
                                <a:lumMod val="75000"/>
                              </a:schemeClr>
                            </a:solidFill>
                            <a:latin typeface="Cambria Math" panose="02040503050406030204" pitchFamily="18" charset="0"/>
                          </a:rPr>
                        </m:ctrlPr>
                      </m:sSubPr>
                      <m:e>
                        <m:r>
                          <m:rPr>
                            <m:nor/>
                          </m:rPr>
                          <a:rPr lang="de-AT" sz="4400">
                            <a:solidFill>
                              <a:schemeClr val="accent1">
                                <a:lumMod val="75000"/>
                              </a:schemeClr>
                            </a:solidFill>
                            <a:latin typeface="Cambria Math" panose="02040503050406030204" pitchFamily="18" charset="0"/>
                          </a:rPr>
                          <m:t>min</m:t>
                        </m:r>
                      </m:e>
                      <m:sub>
                        <m:r>
                          <a:rPr lang="de-AT" sz="4400" i="1">
                            <a:solidFill>
                              <a:schemeClr val="accent1">
                                <a:lumMod val="75000"/>
                              </a:schemeClr>
                            </a:solidFill>
                            <a:latin typeface="Cambria Math" panose="02040503050406030204" pitchFamily="18" charset="0"/>
                          </a:rPr>
                          <m:t>h</m:t>
                        </m:r>
                        <m:r>
                          <a:rPr lang="de-AT" sz="4400" i="1">
                            <a:solidFill>
                              <a:schemeClr val="accent1">
                                <a:lumMod val="75000"/>
                              </a:schemeClr>
                            </a:solidFill>
                            <a:latin typeface="Cambria Math" panose="02040503050406030204" pitchFamily="18" charset="0"/>
                            <a:ea typeface="Cambria Math" panose="02040503050406030204" pitchFamily="18" charset="0"/>
                          </a:rPr>
                          <m:t>𝜖</m:t>
                        </m:r>
                        <m:r>
                          <a:rPr lang="de-AT" sz="4400" i="1">
                            <a:solidFill>
                              <a:schemeClr val="accent1">
                                <a:lumMod val="75000"/>
                              </a:schemeClr>
                            </a:solidFill>
                            <a:latin typeface="Cambria Math" panose="02040503050406030204" pitchFamily="18" charset="0"/>
                            <a:ea typeface="Cambria Math" panose="02040503050406030204" pitchFamily="18" charset="0"/>
                          </a:rPr>
                          <m:t>ℋ</m:t>
                        </m:r>
                      </m:sub>
                    </m:sSub>
                    <m:f>
                      <m:fPr>
                        <m:ctrlPr>
                          <a:rPr lang="en-US" sz="4400" i="1">
                            <a:solidFill>
                              <a:schemeClr val="accent1">
                                <a:lumMod val="75000"/>
                              </a:schemeClr>
                            </a:solidFill>
                            <a:latin typeface="Cambria Math" panose="02040503050406030204" pitchFamily="18" charset="0"/>
                          </a:rPr>
                        </m:ctrlPr>
                      </m:fPr>
                      <m:num>
                        <m:r>
                          <a:rPr lang="de-AT" sz="4400" i="1">
                            <a:solidFill>
                              <a:schemeClr val="accent1">
                                <a:lumMod val="75000"/>
                              </a:schemeClr>
                            </a:solidFill>
                            <a:latin typeface="Cambria Math" panose="02040503050406030204" pitchFamily="18" charset="0"/>
                          </a:rPr>
                          <m:t>1</m:t>
                        </m:r>
                      </m:num>
                      <m:den>
                        <m:r>
                          <a:rPr lang="de-AT" sz="4400" i="1">
                            <a:solidFill>
                              <a:schemeClr val="accent1">
                                <a:lumMod val="75000"/>
                              </a:schemeClr>
                            </a:solidFill>
                            <a:latin typeface="Cambria Math" panose="02040503050406030204" pitchFamily="18" charset="0"/>
                          </a:rPr>
                          <m:t>𝑚</m:t>
                        </m:r>
                      </m:den>
                    </m:f>
                    <m:nary>
                      <m:naryPr>
                        <m:chr m:val="∑"/>
                        <m:ctrlPr>
                          <a:rPr lang="en-US" sz="4400" i="1">
                            <a:solidFill>
                              <a:schemeClr val="accent1">
                                <a:lumMod val="75000"/>
                              </a:schemeClr>
                            </a:solidFill>
                            <a:latin typeface="Cambria Math" panose="02040503050406030204" pitchFamily="18" charset="0"/>
                          </a:rPr>
                        </m:ctrlPr>
                      </m:naryPr>
                      <m:sub>
                        <m:r>
                          <m:rPr>
                            <m:brk m:alnAt="23"/>
                          </m:rPr>
                          <a:rPr lang="de-AT" sz="4400" i="1">
                            <a:solidFill>
                              <a:schemeClr val="accent1">
                                <a:lumMod val="75000"/>
                              </a:schemeClr>
                            </a:solidFill>
                            <a:latin typeface="Cambria Math" panose="02040503050406030204" pitchFamily="18" charset="0"/>
                          </a:rPr>
                          <m:t>𝑖</m:t>
                        </m:r>
                        <m:r>
                          <a:rPr lang="de-AT" sz="4400" i="1">
                            <a:solidFill>
                              <a:schemeClr val="accent1">
                                <a:lumMod val="75000"/>
                              </a:schemeClr>
                            </a:solidFill>
                            <a:latin typeface="Cambria Math" panose="02040503050406030204" pitchFamily="18" charset="0"/>
                          </a:rPr>
                          <m:t>=1</m:t>
                        </m:r>
                      </m:sub>
                      <m:sup>
                        <m:r>
                          <a:rPr lang="de-AT" sz="4400" i="1">
                            <a:solidFill>
                              <a:schemeClr val="accent1">
                                <a:lumMod val="75000"/>
                              </a:schemeClr>
                            </a:solidFill>
                            <a:latin typeface="Cambria Math" panose="02040503050406030204" pitchFamily="18" charset="0"/>
                          </a:rPr>
                          <m:t>𝑚</m:t>
                        </m:r>
                      </m:sup>
                      <m:e>
                        <m:r>
                          <a:rPr lang="de-DE" sz="4400" b="0" i="1" smtClean="0">
                            <a:solidFill>
                              <a:schemeClr val="accent1">
                                <a:lumMod val="75000"/>
                              </a:schemeClr>
                            </a:solidFill>
                            <a:latin typeface="Cambria Math" panose="02040503050406030204" pitchFamily="18" charset="0"/>
                          </a:rPr>
                          <m:t>𝐿</m:t>
                        </m:r>
                        <m:d>
                          <m:dPr>
                            <m:ctrlPr>
                              <a:rPr lang="en-US"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m:t>
                            </m:r>
                            <m:sSup>
                              <m:sSupPr>
                                <m:ctrlPr>
                                  <a:rPr lang="en-US"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4400" i="1">
                                <a:solidFill>
                                  <a:schemeClr val="accent1">
                                    <a:lumMod val="75000"/>
                                  </a:schemeClr>
                                </a:solidFill>
                                <a:latin typeface="Cambria Math" panose="02040503050406030204" pitchFamily="18" charset="0"/>
                                <a:ea typeface="Cambria Math" panose="02040503050406030204" pitchFamily="18" charset="0"/>
                              </a:rPr>
                              <m:t>,</m:t>
                            </m:r>
                            <m:sSup>
                              <m:sSupPr>
                                <m:ctrlPr>
                                  <a:rPr lang="de-AT"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4400" i="1">
                                <a:solidFill>
                                  <a:schemeClr val="accent1">
                                    <a:lumMod val="75000"/>
                                  </a:schemeClr>
                                </a:solidFill>
                                <a:latin typeface="Cambria Math" panose="02040503050406030204" pitchFamily="18" charset="0"/>
                                <a:ea typeface="Cambria Math" panose="02040503050406030204" pitchFamily="18" charset="0"/>
                              </a:rPr>
                              <m:t>),</m:t>
                            </m:r>
                            <m:r>
                              <a:rPr lang="de-AT" sz="4400" i="1">
                                <a:solidFill>
                                  <a:schemeClr val="accent1">
                                    <a:lumMod val="75000"/>
                                  </a:schemeClr>
                                </a:solidFill>
                                <a:latin typeface="Cambria Math" panose="02040503050406030204" pitchFamily="18" charset="0"/>
                                <a:ea typeface="Cambria Math" panose="02040503050406030204" pitchFamily="18" charset="0"/>
                              </a:rPr>
                              <m:t>h</m:t>
                            </m:r>
                          </m:e>
                        </m:d>
                      </m:e>
                    </m:nary>
                    <m:r>
                      <a:rPr lang="de-AT" sz="4400">
                        <a:latin typeface="Cambria Math" panose="02040503050406030204" pitchFamily="18" charset="0"/>
                      </a:rPr>
                      <m:t>+</m:t>
                    </m:r>
                    <m:r>
                      <m:rPr>
                        <m:sty m:val="p"/>
                      </m:rPr>
                      <a:rPr lang="el-GR" sz="4400" i="1">
                        <a:solidFill>
                          <a:schemeClr val="accent2">
                            <a:lumMod val="75000"/>
                          </a:schemeClr>
                        </a:solidFill>
                        <a:latin typeface="Cambria Math" panose="02040503050406030204" pitchFamily="18" charset="0"/>
                        <a:ea typeface="Cambria Math" panose="02040503050406030204" pitchFamily="18" charset="0"/>
                      </a:rPr>
                      <m:t>λ</m:t>
                    </m:r>
                  </m:oMath>
                </a14:m>
                <a:r>
                  <a:rPr lang="de-AT" sz="4400" dirty="0">
                    <a:ea typeface="Cambria Math" panose="02040503050406030204" pitchFamily="18" charset="0"/>
                  </a:rPr>
                  <a:t> </a:t>
                </a:r>
                <a14:m>
                  <m:oMath xmlns:m="http://schemas.openxmlformats.org/officeDocument/2006/math">
                    <m:acc>
                      <m:accPr>
                        <m:chr m:val="̂"/>
                        <m:ctrlPr>
                          <a:rPr lang="de-AT" sz="4400" i="1">
                            <a:latin typeface="Cambria Math" panose="02040503050406030204" pitchFamily="18" charset="0"/>
                            <a:ea typeface="Cambria Math" panose="02040503050406030204" pitchFamily="18" charset="0"/>
                          </a:rPr>
                        </m:ctrlPr>
                      </m:accPr>
                      <m:e>
                        <m:r>
                          <a:rPr lang="de-DE" sz="4400" i="1">
                            <a:latin typeface="Cambria Math" panose="02040503050406030204" pitchFamily="18" charset="0"/>
                            <a:ea typeface="Cambria Math" panose="02040503050406030204" pitchFamily="18" charset="0"/>
                          </a:rPr>
                          <m:t>𝐿</m:t>
                        </m:r>
                      </m:e>
                    </m:acc>
                    <m:r>
                      <a:rPr lang="de-DE" sz="4400" i="1">
                        <a:latin typeface="Cambria Math" panose="02040503050406030204" pitchFamily="18" charset="0"/>
                        <a:ea typeface="Cambria Math" panose="02040503050406030204" pitchFamily="18" charset="0"/>
                      </a:rPr>
                      <m:t> </m:t>
                    </m:r>
                    <m:d>
                      <m:dPr>
                        <m:ctrlPr>
                          <a:rPr lang="de-AT" sz="4400" i="1">
                            <a:latin typeface="Cambria Math" panose="02040503050406030204" pitchFamily="18" charset="0"/>
                            <a:ea typeface="Cambria Math" panose="02040503050406030204" pitchFamily="18" charset="0"/>
                          </a:rPr>
                        </m:ctrlPr>
                      </m:dPr>
                      <m:e>
                        <m:r>
                          <a:rPr lang="de-AT" sz="4400" b="0" i="1" smtClean="0">
                            <a:latin typeface="Cambria Math" panose="02040503050406030204" pitchFamily="18" charset="0"/>
                            <a:ea typeface="Cambria Math" panose="02040503050406030204" pitchFamily="18" charset="0"/>
                          </a:rPr>
                          <m:t>𝑔</m:t>
                        </m:r>
                      </m:e>
                      <m:e>
                        <m:sSup>
                          <m:sSupPr>
                            <m:ctrlPr>
                              <a:rPr lang="de-AT" sz="4400" i="1">
                                <a:latin typeface="Cambria Math" panose="02040503050406030204" pitchFamily="18" charset="0"/>
                              </a:rPr>
                            </m:ctrlPr>
                          </m:sSupPr>
                          <m:e>
                            <m:r>
                              <a:rPr lang="de-AT" sz="4400" i="1">
                                <a:latin typeface="Cambria Math" panose="02040503050406030204" pitchFamily="18" charset="0"/>
                                <a:ea typeface="Cambria Math" panose="02040503050406030204" pitchFamily="18" charset="0"/>
                              </a:rPr>
                              <m:t>𝒟</m:t>
                            </m:r>
                          </m:e>
                          <m:sup>
                            <m:d>
                              <m:dPr>
                                <m:ctrlPr>
                                  <a:rPr lang="de-AT" sz="4400" i="1">
                                    <a:latin typeface="Cambria Math" panose="02040503050406030204" pitchFamily="18" charset="0"/>
                                  </a:rPr>
                                </m:ctrlPr>
                              </m:dPr>
                              <m:e>
                                <m:r>
                                  <a:rPr lang="de-AT" sz="4400" i="1">
                                    <a:latin typeface="Cambria Math" panose="02040503050406030204" pitchFamily="18" charset="0"/>
                                  </a:rPr>
                                  <m:t>2</m:t>
                                </m:r>
                              </m:e>
                            </m:d>
                          </m:sup>
                        </m:sSup>
                      </m:e>
                    </m:d>
                  </m:oMath>
                </a14:m>
                <a:endParaRPr lang="en-US" sz="4400" dirty="0"/>
              </a:p>
            </p:txBody>
          </p:sp>
        </mc:Choice>
        <mc:Fallback xmlns="">
          <p:sp>
            <p:nvSpPr>
              <p:cNvPr id="6" name="Rectangle 5">
                <a:extLst>
                  <a:ext uri="{FF2B5EF4-FFF2-40B4-BE49-F238E27FC236}">
                    <a16:creationId xmlns:a16="http://schemas.microsoft.com/office/drawing/2014/main" id="{11582B22-DE83-CC41-864A-DD9739F3E605}"/>
                  </a:ext>
                </a:extLst>
              </p:cNvPr>
              <p:cNvSpPr>
                <a:spLocks noRot="1" noChangeAspect="1" noMove="1" noResize="1" noEditPoints="1" noAdjustHandles="1" noChangeArrowheads="1" noChangeShapeType="1" noTextEdit="1"/>
              </p:cNvSpPr>
              <p:nvPr/>
            </p:nvSpPr>
            <p:spPr>
              <a:xfrm>
                <a:off x="278640" y="2348402"/>
                <a:ext cx="11135869" cy="1052019"/>
              </a:xfrm>
              <a:prstGeom prst="rect">
                <a:avLst/>
              </a:prstGeom>
              <a:blipFill>
                <a:blip r:embed="rId2"/>
                <a:stretch>
                  <a:fillRect l="-912" t="-91667" b="-142857"/>
                </a:stretch>
              </a:blipFill>
            </p:spPr>
            <p:txBody>
              <a:bodyPr/>
              <a:lstStyle/>
              <a:p>
                <a:r>
                  <a:rPr lang="en-GB">
                    <a:noFill/>
                  </a:rPr>
                  <a:t> </a:t>
                </a:r>
              </a:p>
            </p:txBody>
          </p:sp>
        </mc:Fallback>
      </mc:AlternateContent>
      <p:sp>
        <p:nvSpPr>
          <p:cNvPr id="7" name="Left Brace 6">
            <a:extLst>
              <a:ext uri="{FF2B5EF4-FFF2-40B4-BE49-F238E27FC236}">
                <a16:creationId xmlns:a16="http://schemas.microsoft.com/office/drawing/2014/main" id="{12E0A84E-E694-3642-BD0D-D80AE455FCDE}"/>
              </a:ext>
            </a:extLst>
          </p:cNvPr>
          <p:cNvSpPr/>
          <p:nvPr/>
        </p:nvSpPr>
        <p:spPr>
          <a:xfrm rot="16200000">
            <a:off x="4584161" y="1107287"/>
            <a:ext cx="679315" cy="5428036"/>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dirty="0"/>
          </a:p>
        </p:txBody>
      </p:sp>
      <p:sp>
        <p:nvSpPr>
          <p:cNvPr id="8" name="TextBox 7">
            <a:extLst>
              <a:ext uri="{FF2B5EF4-FFF2-40B4-BE49-F238E27FC236}">
                <a16:creationId xmlns:a16="http://schemas.microsoft.com/office/drawing/2014/main" id="{C41DA0A1-D898-9644-AD09-FE04EAF0AF36}"/>
              </a:ext>
            </a:extLst>
          </p:cNvPr>
          <p:cNvSpPr txBox="1"/>
          <p:nvPr/>
        </p:nvSpPr>
        <p:spPr>
          <a:xfrm>
            <a:off x="3097927" y="4417648"/>
            <a:ext cx="3170483" cy="1077218"/>
          </a:xfrm>
          <a:prstGeom prst="rect">
            <a:avLst/>
          </a:prstGeom>
          <a:noFill/>
        </p:spPr>
        <p:txBody>
          <a:bodyPr wrap="none" rtlCol="0">
            <a:spAutoFit/>
          </a:bodyPr>
          <a:lstStyle/>
          <a:p>
            <a:r>
              <a:rPr lang="de-AT" sz="3200" dirty="0" err="1"/>
              <a:t>use</a:t>
            </a:r>
            <a:r>
              <a:rPr lang="de-AT" sz="3200" dirty="0"/>
              <a:t> </a:t>
            </a:r>
            <a:r>
              <a:rPr lang="de-AT" sz="3200" dirty="0" err="1"/>
              <a:t>training</a:t>
            </a:r>
            <a:r>
              <a:rPr lang="de-AT" sz="3200" dirty="0"/>
              <a:t> </a:t>
            </a:r>
            <a:r>
              <a:rPr lang="de-AT" sz="3200" dirty="0" err="1"/>
              <a:t>error</a:t>
            </a:r>
            <a:r>
              <a:rPr lang="de-AT" sz="3200" dirty="0"/>
              <a:t> </a:t>
            </a:r>
          </a:p>
          <a:p>
            <a:r>
              <a:rPr lang="de-AT" sz="3200" dirty="0" err="1"/>
              <a:t>to</a:t>
            </a:r>
            <a:r>
              <a:rPr lang="de-AT" sz="3200" dirty="0"/>
              <a:t> </a:t>
            </a:r>
            <a:r>
              <a:rPr lang="de-AT" sz="3200" dirty="0" err="1"/>
              <a:t>fine</a:t>
            </a:r>
            <a:r>
              <a:rPr lang="de-AT" sz="3200" dirty="0"/>
              <a:t> tune h(.)</a:t>
            </a:r>
            <a:endParaRPr lang="en-US" sz="3200" dirty="0"/>
          </a:p>
        </p:txBody>
      </p:sp>
      <p:sp>
        <p:nvSpPr>
          <p:cNvPr id="9" name="Left Brace 8">
            <a:extLst>
              <a:ext uri="{FF2B5EF4-FFF2-40B4-BE49-F238E27FC236}">
                <a16:creationId xmlns:a16="http://schemas.microsoft.com/office/drawing/2014/main" id="{B4357436-2B1C-0846-8A33-0AD7F3F032DE}"/>
              </a:ext>
            </a:extLst>
          </p:cNvPr>
          <p:cNvSpPr/>
          <p:nvPr/>
        </p:nvSpPr>
        <p:spPr>
          <a:xfrm rot="16200000">
            <a:off x="9542410" y="2364587"/>
            <a:ext cx="679316" cy="291343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D78298-9E12-D84D-A636-E1836AD4B6B1}"/>
                  </a:ext>
                </a:extLst>
              </p:cNvPr>
              <p:cNvSpPr txBox="1"/>
              <p:nvPr/>
            </p:nvSpPr>
            <p:spPr>
              <a:xfrm>
                <a:off x="8064559" y="4450358"/>
                <a:ext cx="4012509" cy="1603131"/>
              </a:xfrm>
              <a:prstGeom prst="rect">
                <a:avLst/>
              </a:prstGeom>
              <a:noFill/>
            </p:spPr>
            <p:txBody>
              <a:bodyPr wrap="none" rtlCol="0">
                <a:spAutoFit/>
              </a:bodyPr>
              <a:lstStyle/>
              <a:p>
                <a:r>
                  <a:rPr lang="de-AT" sz="3200" dirty="0" err="1"/>
                  <a:t>learn</a:t>
                </a:r>
                <a:r>
                  <a:rPr lang="de-AT" sz="3200" dirty="0"/>
                  <a:t> </a:t>
                </a:r>
                <a:r>
                  <a:rPr lang="de-AT" sz="3200" dirty="0" err="1"/>
                  <a:t>feature</a:t>
                </a:r>
                <a:r>
                  <a:rPr lang="de-AT" sz="3200" dirty="0"/>
                  <a:t> </a:t>
                </a:r>
                <a:r>
                  <a:rPr lang="de-AT" sz="3200" dirty="0" err="1"/>
                  <a:t>map</a:t>
                </a:r>
                <a:r>
                  <a:rPr lang="de-AT" sz="3200" dirty="0"/>
                  <a:t> </a:t>
                </a:r>
                <a:r>
                  <a:rPr lang="de-AT" sz="3200" dirty="0" err="1"/>
                  <a:t>g</a:t>
                </a:r>
                <a:r>
                  <a:rPr lang="de-AT" sz="3200" dirty="0"/>
                  <a:t>(.) </a:t>
                </a:r>
              </a:p>
              <a:p>
                <a:r>
                  <a:rPr lang="de-AT" sz="3200" dirty="0" err="1"/>
                  <a:t>using</a:t>
                </a:r>
                <a:r>
                  <a:rPr lang="de-AT" sz="3200" dirty="0"/>
                  <a:t> large </a:t>
                </a:r>
                <a:r>
                  <a:rPr lang="de-AT" sz="3200" dirty="0" err="1"/>
                  <a:t>unlabeled</a:t>
                </a:r>
                <a:endParaRPr lang="de-AT" sz="3200" dirty="0"/>
              </a:p>
              <a:p>
                <a:r>
                  <a:rPr lang="de-AT" sz="3200" dirty="0" err="1"/>
                  <a:t>database</a:t>
                </a:r>
                <a:r>
                  <a:rPr lang="de-AT" sz="3200" dirty="0"/>
                  <a:t> </a:t>
                </a:r>
                <a14:m>
                  <m:oMath xmlns:m="http://schemas.openxmlformats.org/officeDocument/2006/math">
                    <m:sSup>
                      <m:sSupPr>
                        <m:ctrlPr>
                          <a:rPr lang="de-AT" sz="3200" i="1">
                            <a:latin typeface="Cambria Math" panose="02040503050406030204" pitchFamily="18" charset="0"/>
                          </a:rPr>
                        </m:ctrlPr>
                      </m:sSupPr>
                      <m:e>
                        <m:r>
                          <a:rPr lang="de-AT" sz="3200" i="1">
                            <a:latin typeface="Cambria Math" panose="02040503050406030204" pitchFamily="18" charset="0"/>
                            <a:ea typeface="Cambria Math" panose="02040503050406030204" pitchFamily="18" charset="0"/>
                          </a:rPr>
                          <m:t>𝒟</m:t>
                        </m:r>
                      </m:e>
                      <m:sup>
                        <m:d>
                          <m:dPr>
                            <m:ctrlPr>
                              <a:rPr lang="de-AT" sz="3200" i="1">
                                <a:latin typeface="Cambria Math" panose="02040503050406030204" pitchFamily="18" charset="0"/>
                              </a:rPr>
                            </m:ctrlPr>
                          </m:dPr>
                          <m:e>
                            <m:r>
                              <a:rPr lang="de-AT" sz="3200" i="1">
                                <a:latin typeface="Cambria Math" panose="02040503050406030204" pitchFamily="18" charset="0"/>
                              </a:rPr>
                              <m:t>2</m:t>
                            </m:r>
                          </m:e>
                        </m:d>
                      </m:sup>
                    </m:sSup>
                  </m:oMath>
                </a14:m>
                <a:r>
                  <a:rPr lang="de-AT" sz="3200" dirty="0"/>
                  <a:t> </a:t>
                </a:r>
                <a:endParaRPr lang="en-US" sz="3200" dirty="0"/>
              </a:p>
            </p:txBody>
          </p:sp>
        </mc:Choice>
        <mc:Fallback xmlns="">
          <p:sp>
            <p:nvSpPr>
              <p:cNvPr id="10" name="TextBox 9">
                <a:extLst>
                  <a:ext uri="{FF2B5EF4-FFF2-40B4-BE49-F238E27FC236}">
                    <a16:creationId xmlns:a16="http://schemas.microsoft.com/office/drawing/2014/main" id="{A8D78298-9E12-D84D-A636-E1836AD4B6B1}"/>
                  </a:ext>
                </a:extLst>
              </p:cNvPr>
              <p:cNvSpPr txBox="1">
                <a:spLocks noRot="1" noChangeAspect="1" noMove="1" noResize="1" noEditPoints="1" noAdjustHandles="1" noChangeArrowheads="1" noChangeShapeType="1" noTextEdit="1"/>
              </p:cNvSpPr>
              <p:nvPr/>
            </p:nvSpPr>
            <p:spPr>
              <a:xfrm>
                <a:off x="8064559" y="4450358"/>
                <a:ext cx="4012509" cy="1603131"/>
              </a:xfrm>
              <a:prstGeom prst="rect">
                <a:avLst/>
              </a:prstGeom>
              <a:blipFill>
                <a:blip r:embed="rId3"/>
                <a:stretch>
                  <a:fillRect l="-3797" t="-4724" r="-316" b="-11811"/>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3468DDF3-6284-07D3-BF8B-19089E4F727B}"/>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1841815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A8A176-6920-B047-AA2C-D8CE6B3D5E77}"/>
              </a:ext>
            </a:extLst>
          </p:cNvPr>
          <p:cNvSpPr>
            <a:spLocks noGrp="1"/>
          </p:cNvSpPr>
          <p:nvPr>
            <p:ph type="dt" sz="half" idx="10"/>
          </p:nvPr>
        </p:nvSpPr>
        <p:spPr/>
        <p:txBody>
          <a:bodyPr/>
          <a:lstStyle/>
          <a:p>
            <a:fld id="{D2118685-2AF4-F24B-8E79-932FE509AB7A}" type="datetime1">
              <a:rPr lang="en-US" smtClean="0"/>
              <a:t>6/28/23</a:t>
            </a:fld>
            <a:endParaRPr lang="en-US"/>
          </a:p>
        </p:txBody>
      </p:sp>
      <p:sp>
        <p:nvSpPr>
          <p:cNvPr id="5" name="Slide Number Placeholder 4">
            <a:extLst>
              <a:ext uri="{FF2B5EF4-FFF2-40B4-BE49-F238E27FC236}">
                <a16:creationId xmlns:a16="http://schemas.microsoft.com/office/drawing/2014/main" id="{C0626417-D1B9-A746-A58F-D624000C9C1D}"/>
              </a:ext>
            </a:extLst>
          </p:cNvPr>
          <p:cNvSpPr>
            <a:spLocks noGrp="1"/>
          </p:cNvSpPr>
          <p:nvPr>
            <p:ph type="sldNum" sz="quarter" idx="12"/>
          </p:nvPr>
        </p:nvSpPr>
        <p:spPr/>
        <p:txBody>
          <a:bodyPr/>
          <a:lstStyle/>
          <a:p>
            <a:fld id="{5399C925-308B-6F4D-8762-6363D7B6E381}" type="slidenum">
              <a:rPr lang="en-US" smtClean="0"/>
              <a:t>51</a:t>
            </a:fld>
            <a:endParaRPr lang="en-US"/>
          </a:p>
        </p:txBody>
      </p:sp>
      <p:sp>
        <p:nvSpPr>
          <p:cNvPr id="6" name="Title 1">
            <a:extLst>
              <a:ext uri="{FF2B5EF4-FFF2-40B4-BE49-F238E27FC236}">
                <a16:creationId xmlns:a16="http://schemas.microsoft.com/office/drawing/2014/main" id="{124EFC95-F3B2-FA41-A5B2-29DFC96E4D19}"/>
              </a:ext>
            </a:extLst>
          </p:cNvPr>
          <p:cNvSpPr txBox="1">
            <a:spLocks/>
          </p:cNvSpPr>
          <p:nvPr/>
        </p:nvSpPr>
        <p:spPr>
          <a:xfrm>
            <a:off x="481519" y="1645434"/>
            <a:ext cx="11710481" cy="32739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Subjective </a:t>
            </a:r>
            <a:r>
              <a:rPr lang="en-US" sz="8000" b="1" dirty="0" err="1"/>
              <a:t>Explainability</a:t>
            </a:r>
            <a:r>
              <a:rPr lang="en-US" sz="8000" b="1" dirty="0"/>
              <a:t> </a:t>
            </a:r>
          </a:p>
          <a:p>
            <a:r>
              <a:rPr lang="en-US" sz="8000" b="1" dirty="0"/>
              <a:t>via </a:t>
            </a:r>
          </a:p>
          <a:p>
            <a:r>
              <a:rPr lang="en-US" sz="8000" b="1" dirty="0"/>
              <a:t>Regularization</a:t>
            </a:r>
          </a:p>
        </p:txBody>
      </p:sp>
      <p:sp>
        <p:nvSpPr>
          <p:cNvPr id="2" name="Footer Placeholder 1">
            <a:extLst>
              <a:ext uri="{FF2B5EF4-FFF2-40B4-BE49-F238E27FC236}">
                <a16:creationId xmlns:a16="http://schemas.microsoft.com/office/drawing/2014/main" id="{7F7C5184-3A22-9962-A2A1-F0F88F635237}"/>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2729809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A5F27A-9329-6944-B2BB-B7497875DAD6}"/>
              </a:ext>
            </a:extLst>
          </p:cNvPr>
          <p:cNvSpPr>
            <a:spLocks noGrp="1"/>
          </p:cNvSpPr>
          <p:nvPr>
            <p:ph type="dt" sz="half" idx="10"/>
          </p:nvPr>
        </p:nvSpPr>
        <p:spPr/>
        <p:txBody>
          <a:bodyPr/>
          <a:lstStyle/>
          <a:p>
            <a:fld id="{DFF518FA-F88A-F54B-8685-2D851A05920B}" type="datetime1">
              <a:rPr lang="en-US" smtClean="0"/>
              <a:t>6/28/23</a:t>
            </a:fld>
            <a:endParaRPr lang="en-US"/>
          </a:p>
        </p:txBody>
      </p:sp>
      <p:sp>
        <p:nvSpPr>
          <p:cNvPr id="5" name="Slide Number Placeholder 4">
            <a:extLst>
              <a:ext uri="{FF2B5EF4-FFF2-40B4-BE49-F238E27FC236}">
                <a16:creationId xmlns:a16="http://schemas.microsoft.com/office/drawing/2014/main" id="{482FF003-6DDC-9149-8ACD-D330B050FB6D}"/>
              </a:ext>
            </a:extLst>
          </p:cNvPr>
          <p:cNvSpPr>
            <a:spLocks noGrp="1"/>
          </p:cNvSpPr>
          <p:nvPr>
            <p:ph type="sldNum" sz="quarter" idx="12"/>
          </p:nvPr>
        </p:nvSpPr>
        <p:spPr/>
        <p:txBody>
          <a:bodyPr/>
          <a:lstStyle/>
          <a:p>
            <a:fld id="{5399C925-308B-6F4D-8762-6363D7B6E381}" type="slidenum">
              <a:rPr lang="en-US" smtClean="0"/>
              <a:t>52</a:t>
            </a:fld>
            <a:endParaRPr lang="en-US"/>
          </a:p>
        </p:txBody>
      </p:sp>
      <p:sp>
        <p:nvSpPr>
          <p:cNvPr id="2" name="Footer Placeholder 1">
            <a:extLst>
              <a:ext uri="{FF2B5EF4-FFF2-40B4-BE49-F238E27FC236}">
                <a16:creationId xmlns:a16="http://schemas.microsoft.com/office/drawing/2014/main" id="{3468DDF3-6284-07D3-BF8B-19089E4F727B}"/>
              </a:ext>
            </a:extLst>
          </p:cNvPr>
          <p:cNvSpPr>
            <a:spLocks noGrp="1"/>
          </p:cNvSpPr>
          <p:nvPr>
            <p:ph type="ftr" sz="quarter" idx="11"/>
          </p:nvPr>
        </p:nvSpPr>
        <p:spPr/>
        <p:txBody>
          <a:bodyPr/>
          <a:lstStyle/>
          <a:p>
            <a:r>
              <a:rPr lang="en-US"/>
              <a:t>A. Jung - Regularization</a:t>
            </a: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2BBA711-BCA7-A0C7-27EC-64E0E276D4BD}"/>
                  </a:ext>
                </a:extLst>
              </p:cNvPr>
              <p:cNvSpPr/>
              <p:nvPr/>
            </p:nvSpPr>
            <p:spPr>
              <a:xfrm>
                <a:off x="442413" y="1288951"/>
                <a:ext cx="10377713" cy="1052019"/>
              </a:xfrm>
              <a:prstGeom prst="rect">
                <a:avLst/>
              </a:prstGeom>
            </p:spPr>
            <p:txBody>
              <a:bodyPr wrap="none">
                <a:spAutoFit/>
              </a:bodyPr>
              <a:lstStyle/>
              <a:p>
                <a14:m>
                  <m:oMath xmlns:m="http://schemas.openxmlformats.org/officeDocument/2006/math">
                    <m:sSub>
                      <m:sSubPr>
                        <m:ctrlPr>
                          <a:rPr lang="en-US" sz="4400" i="1" smtClean="0">
                            <a:solidFill>
                              <a:schemeClr val="accent1">
                                <a:lumMod val="75000"/>
                              </a:schemeClr>
                            </a:solidFill>
                            <a:latin typeface="Cambria Math" panose="02040503050406030204" pitchFamily="18" charset="0"/>
                          </a:rPr>
                        </m:ctrlPr>
                      </m:sSubPr>
                      <m:e>
                        <m:r>
                          <m:rPr>
                            <m:nor/>
                          </m:rPr>
                          <a:rPr lang="de-AT" sz="4400">
                            <a:solidFill>
                              <a:schemeClr val="accent1">
                                <a:lumMod val="75000"/>
                              </a:schemeClr>
                            </a:solidFill>
                            <a:latin typeface="Cambria Math" panose="02040503050406030204" pitchFamily="18" charset="0"/>
                          </a:rPr>
                          <m:t>min</m:t>
                        </m:r>
                      </m:e>
                      <m:sub>
                        <m:r>
                          <a:rPr lang="de-AT" sz="4400" i="1">
                            <a:solidFill>
                              <a:schemeClr val="accent1">
                                <a:lumMod val="75000"/>
                              </a:schemeClr>
                            </a:solidFill>
                            <a:latin typeface="Cambria Math" panose="02040503050406030204" pitchFamily="18" charset="0"/>
                          </a:rPr>
                          <m:t>h</m:t>
                        </m:r>
                        <m:r>
                          <a:rPr lang="de-AT" sz="4400" i="1">
                            <a:solidFill>
                              <a:schemeClr val="accent1">
                                <a:lumMod val="75000"/>
                              </a:schemeClr>
                            </a:solidFill>
                            <a:latin typeface="Cambria Math" panose="02040503050406030204" pitchFamily="18" charset="0"/>
                            <a:ea typeface="Cambria Math" panose="02040503050406030204" pitchFamily="18" charset="0"/>
                          </a:rPr>
                          <m:t>𝜖</m:t>
                        </m:r>
                        <m:r>
                          <a:rPr lang="de-AT" sz="4400" i="1">
                            <a:solidFill>
                              <a:schemeClr val="accent1">
                                <a:lumMod val="75000"/>
                              </a:schemeClr>
                            </a:solidFill>
                            <a:latin typeface="Cambria Math" panose="02040503050406030204" pitchFamily="18" charset="0"/>
                            <a:ea typeface="Cambria Math" panose="02040503050406030204" pitchFamily="18" charset="0"/>
                          </a:rPr>
                          <m:t>ℋ</m:t>
                        </m:r>
                      </m:sub>
                    </m:sSub>
                    <m:f>
                      <m:fPr>
                        <m:ctrlPr>
                          <a:rPr lang="en-US" sz="4400" i="1">
                            <a:solidFill>
                              <a:schemeClr val="accent1">
                                <a:lumMod val="75000"/>
                              </a:schemeClr>
                            </a:solidFill>
                            <a:latin typeface="Cambria Math" panose="02040503050406030204" pitchFamily="18" charset="0"/>
                          </a:rPr>
                        </m:ctrlPr>
                      </m:fPr>
                      <m:num>
                        <m:r>
                          <a:rPr lang="de-AT" sz="4400" i="1">
                            <a:solidFill>
                              <a:schemeClr val="accent1">
                                <a:lumMod val="75000"/>
                              </a:schemeClr>
                            </a:solidFill>
                            <a:latin typeface="Cambria Math" panose="02040503050406030204" pitchFamily="18" charset="0"/>
                          </a:rPr>
                          <m:t>1</m:t>
                        </m:r>
                      </m:num>
                      <m:den>
                        <m:r>
                          <a:rPr lang="de-AT" sz="4400" i="1">
                            <a:solidFill>
                              <a:schemeClr val="accent1">
                                <a:lumMod val="75000"/>
                              </a:schemeClr>
                            </a:solidFill>
                            <a:latin typeface="Cambria Math" panose="02040503050406030204" pitchFamily="18" charset="0"/>
                          </a:rPr>
                          <m:t>𝑚</m:t>
                        </m:r>
                      </m:den>
                    </m:f>
                    <m:nary>
                      <m:naryPr>
                        <m:chr m:val="∑"/>
                        <m:ctrlPr>
                          <a:rPr lang="en-US" sz="4400" i="1">
                            <a:solidFill>
                              <a:schemeClr val="accent1">
                                <a:lumMod val="75000"/>
                              </a:schemeClr>
                            </a:solidFill>
                            <a:latin typeface="Cambria Math" panose="02040503050406030204" pitchFamily="18" charset="0"/>
                          </a:rPr>
                        </m:ctrlPr>
                      </m:naryPr>
                      <m:sub>
                        <m:r>
                          <m:rPr>
                            <m:brk m:alnAt="23"/>
                          </m:rPr>
                          <a:rPr lang="de-AT" sz="4400" i="1">
                            <a:solidFill>
                              <a:schemeClr val="accent1">
                                <a:lumMod val="75000"/>
                              </a:schemeClr>
                            </a:solidFill>
                            <a:latin typeface="Cambria Math" panose="02040503050406030204" pitchFamily="18" charset="0"/>
                          </a:rPr>
                          <m:t>𝑖</m:t>
                        </m:r>
                        <m:r>
                          <a:rPr lang="de-AT" sz="4400" i="1">
                            <a:solidFill>
                              <a:schemeClr val="accent1">
                                <a:lumMod val="75000"/>
                              </a:schemeClr>
                            </a:solidFill>
                            <a:latin typeface="Cambria Math" panose="02040503050406030204" pitchFamily="18" charset="0"/>
                          </a:rPr>
                          <m:t>=1</m:t>
                        </m:r>
                      </m:sub>
                      <m:sup>
                        <m:r>
                          <a:rPr lang="de-AT" sz="4400" i="1">
                            <a:solidFill>
                              <a:schemeClr val="accent1">
                                <a:lumMod val="75000"/>
                              </a:schemeClr>
                            </a:solidFill>
                            <a:latin typeface="Cambria Math" panose="02040503050406030204" pitchFamily="18" charset="0"/>
                          </a:rPr>
                          <m:t>𝑚</m:t>
                        </m:r>
                      </m:sup>
                      <m:e>
                        <m:r>
                          <a:rPr lang="de-DE" sz="4400" b="0" i="1" smtClean="0">
                            <a:solidFill>
                              <a:schemeClr val="accent1">
                                <a:lumMod val="75000"/>
                              </a:schemeClr>
                            </a:solidFill>
                            <a:latin typeface="Cambria Math" panose="02040503050406030204" pitchFamily="18" charset="0"/>
                          </a:rPr>
                          <m:t>𝐿</m:t>
                        </m:r>
                        <m:d>
                          <m:dPr>
                            <m:ctrlPr>
                              <a:rPr lang="en-US"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m:t>
                            </m:r>
                            <m:sSup>
                              <m:sSupPr>
                                <m:ctrlPr>
                                  <a:rPr lang="en-US"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𝑥</m:t>
                                </m:r>
                              </m:e>
                              <m:sup>
                                <m:d>
                                  <m:dPr>
                                    <m:ctrlPr>
                                      <a:rPr lang="de-AT"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4400" i="1">
                                <a:solidFill>
                                  <a:schemeClr val="accent1">
                                    <a:lumMod val="75000"/>
                                  </a:schemeClr>
                                </a:solidFill>
                                <a:latin typeface="Cambria Math" panose="02040503050406030204" pitchFamily="18" charset="0"/>
                                <a:ea typeface="Cambria Math" panose="02040503050406030204" pitchFamily="18" charset="0"/>
                              </a:rPr>
                              <m:t>,</m:t>
                            </m:r>
                            <m:sSup>
                              <m:sSupPr>
                                <m:ctrlPr>
                                  <a:rPr lang="de-AT" sz="4400" i="1">
                                    <a:solidFill>
                                      <a:schemeClr val="accent1">
                                        <a:lumMod val="75000"/>
                                      </a:schemeClr>
                                    </a:solidFill>
                                    <a:latin typeface="Cambria Math" panose="02040503050406030204" pitchFamily="18" charset="0"/>
                                    <a:ea typeface="Cambria Math" panose="02040503050406030204" pitchFamily="18" charset="0"/>
                                  </a:rPr>
                                </m:ctrlPr>
                              </m:sSupPr>
                              <m:e>
                                <m:r>
                                  <a:rPr lang="de-AT" sz="4400" i="1">
                                    <a:solidFill>
                                      <a:schemeClr val="accent1">
                                        <a:lumMod val="75000"/>
                                      </a:schemeClr>
                                    </a:solidFill>
                                    <a:latin typeface="Cambria Math" panose="02040503050406030204" pitchFamily="18" charset="0"/>
                                    <a:ea typeface="Cambria Math" panose="02040503050406030204" pitchFamily="18" charset="0"/>
                                  </a:rPr>
                                  <m:t>𝑦</m:t>
                                </m:r>
                              </m:e>
                              <m:sup>
                                <m:d>
                                  <m:dPr>
                                    <m:ctrlPr>
                                      <a:rPr lang="de-AT" sz="4400" i="1">
                                        <a:solidFill>
                                          <a:schemeClr val="accent1">
                                            <a:lumMod val="75000"/>
                                          </a:schemeClr>
                                        </a:solidFill>
                                        <a:latin typeface="Cambria Math" panose="02040503050406030204" pitchFamily="18" charset="0"/>
                                        <a:ea typeface="Cambria Math" panose="02040503050406030204" pitchFamily="18" charset="0"/>
                                      </a:rPr>
                                    </m:ctrlPr>
                                  </m:dPr>
                                  <m:e>
                                    <m:r>
                                      <a:rPr lang="de-AT" sz="4400" i="1">
                                        <a:solidFill>
                                          <a:schemeClr val="accent1">
                                            <a:lumMod val="75000"/>
                                          </a:schemeClr>
                                        </a:solidFill>
                                        <a:latin typeface="Cambria Math" panose="02040503050406030204" pitchFamily="18" charset="0"/>
                                        <a:ea typeface="Cambria Math" panose="02040503050406030204" pitchFamily="18" charset="0"/>
                                      </a:rPr>
                                      <m:t>𝑖</m:t>
                                    </m:r>
                                  </m:e>
                                </m:d>
                              </m:sup>
                            </m:sSup>
                            <m:r>
                              <a:rPr lang="de-AT" sz="4400" i="1">
                                <a:solidFill>
                                  <a:schemeClr val="accent1">
                                    <a:lumMod val="75000"/>
                                  </a:schemeClr>
                                </a:solidFill>
                                <a:latin typeface="Cambria Math" panose="02040503050406030204" pitchFamily="18" charset="0"/>
                                <a:ea typeface="Cambria Math" panose="02040503050406030204" pitchFamily="18" charset="0"/>
                              </a:rPr>
                              <m:t>),</m:t>
                            </m:r>
                            <m:r>
                              <a:rPr lang="de-AT" sz="4400" i="1">
                                <a:solidFill>
                                  <a:schemeClr val="accent1">
                                    <a:lumMod val="75000"/>
                                  </a:schemeClr>
                                </a:solidFill>
                                <a:latin typeface="Cambria Math" panose="02040503050406030204" pitchFamily="18" charset="0"/>
                                <a:ea typeface="Cambria Math" panose="02040503050406030204" pitchFamily="18" charset="0"/>
                              </a:rPr>
                              <m:t>h</m:t>
                            </m:r>
                          </m:e>
                        </m:d>
                      </m:e>
                    </m:nary>
                    <m:r>
                      <a:rPr lang="de-AT" sz="4400">
                        <a:latin typeface="Cambria Math" panose="02040503050406030204" pitchFamily="18" charset="0"/>
                      </a:rPr>
                      <m:t>+</m:t>
                    </m:r>
                    <m:r>
                      <m:rPr>
                        <m:sty m:val="p"/>
                      </m:rPr>
                      <a:rPr lang="el-GR" sz="4400" i="1">
                        <a:solidFill>
                          <a:schemeClr val="accent2">
                            <a:lumMod val="75000"/>
                          </a:schemeClr>
                        </a:solidFill>
                        <a:latin typeface="Cambria Math" panose="02040503050406030204" pitchFamily="18" charset="0"/>
                        <a:ea typeface="Cambria Math" panose="02040503050406030204" pitchFamily="18" charset="0"/>
                      </a:rPr>
                      <m:t>λ</m:t>
                    </m:r>
                  </m:oMath>
                </a14:m>
                <a:r>
                  <a:rPr lang="de-AT" sz="4400" dirty="0">
                    <a:ea typeface="Cambria Math" panose="02040503050406030204" pitchFamily="18" charset="0"/>
                  </a:rPr>
                  <a:t> E</a:t>
                </a:r>
                <a14:m>
                  <m:oMath xmlns:m="http://schemas.openxmlformats.org/officeDocument/2006/math">
                    <m:d>
                      <m:dPr>
                        <m:ctrlPr>
                          <a:rPr lang="de-AT" sz="4400" i="1">
                            <a:latin typeface="Cambria Math" panose="02040503050406030204" pitchFamily="18" charset="0"/>
                            <a:ea typeface="Cambria Math" panose="02040503050406030204" pitchFamily="18" charset="0"/>
                          </a:rPr>
                        </m:ctrlPr>
                      </m:dPr>
                      <m:e>
                        <m:r>
                          <a:rPr lang="de-DE" sz="4400" b="0" i="1" smtClean="0">
                            <a:latin typeface="Cambria Math" panose="02040503050406030204" pitchFamily="18" charset="0"/>
                            <a:ea typeface="Cambria Math" panose="02040503050406030204" pitchFamily="18" charset="0"/>
                          </a:rPr>
                          <m:t>h</m:t>
                        </m:r>
                      </m:e>
                      <m:e>
                        <m:r>
                          <a:rPr lang="de-DE" sz="4400" b="0" i="1" smtClean="0">
                            <a:latin typeface="Cambria Math" panose="02040503050406030204" pitchFamily="18" charset="0"/>
                            <a:ea typeface="Cambria Math" panose="02040503050406030204" pitchFamily="18" charset="0"/>
                          </a:rPr>
                          <m:t>𝑢</m:t>
                        </m:r>
                      </m:e>
                    </m:d>
                  </m:oMath>
                </a14:m>
                <a:endParaRPr lang="en-US" sz="4400" dirty="0"/>
              </a:p>
            </p:txBody>
          </p:sp>
        </mc:Choice>
        <mc:Fallback xmlns="">
          <p:sp>
            <p:nvSpPr>
              <p:cNvPr id="11" name="Rectangle 10">
                <a:extLst>
                  <a:ext uri="{FF2B5EF4-FFF2-40B4-BE49-F238E27FC236}">
                    <a16:creationId xmlns:a16="http://schemas.microsoft.com/office/drawing/2014/main" id="{D2BBA711-BCA7-A0C7-27EC-64E0E276D4BD}"/>
                  </a:ext>
                </a:extLst>
              </p:cNvPr>
              <p:cNvSpPr>
                <a:spLocks noRot="1" noChangeAspect="1" noMove="1" noResize="1" noEditPoints="1" noAdjustHandles="1" noChangeArrowheads="1" noChangeShapeType="1" noTextEdit="1"/>
              </p:cNvSpPr>
              <p:nvPr/>
            </p:nvSpPr>
            <p:spPr>
              <a:xfrm>
                <a:off x="442413" y="1288951"/>
                <a:ext cx="10377713" cy="1052019"/>
              </a:xfrm>
              <a:prstGeom prst="rect">
                <a:avLst/>
              </a:prstGeom>
              <a:blipFill>
                <a:blip r:embed="rId2"/>
                <a:stretch>
                  <a:fillRect l="-978" t="-91667" b="-142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F54C84-1B9B-142C-E7FE-BB886C2B4179}"/>
                  </a:ext>
                </a:extLst>
              </p:cNvPr>
              <p:cNvSpPr txBox="1"/>
              <p:nvPr/>
            </p:nvSpPr>
            <p:spPr>
              <a:xfrm>
                <a:off x="139320" y="2887682"/>
                <a:ext cx="11913360" cy="3970318"/>
              </a:xfrm>
              <a:prstGeom prst="rect">
                <a:avLst/>
              </a:prstGeom>
              <a:noFill/>
            </p:spPr>
            <p:txBody>
              <a:bodyPr wrap="square" rtlCol="0">
                <a:spAutoFit/>
              </a:bodyPr>
              <a:lstStyle/>
              <a:p>
                <a:pPr marL="571500" indent="-571500">
                  <a:buFont typeface="Arial" panose="020B0604020202020204" pitchFamily="34" charset="0"/>
                  <a:buChar char="•"/>
                </a:pPr>
                <a:r>
                  <a:rPr lang="de-AT" sz="3600" dirty="0">
                    <a:ea typeface="Cambria Math" panose="02040503050406030204" pitchFamily="18" charset="0"/>
                  </a:rPr>
                  <a:t>E</a:t>
                </a:r>
                <a14:m>
                  <m:oMath xmlns:m="http://schemas.openxmlformats.org/officeDocument/2006/math">
                    <m:d>
                      <m:dPr>
                        <m:ctrlPr>
                          <a:rPr lang="de-AT"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h</m:t>
                        </m:r>
                      </m:e>
                      <m:e>
                        <m:r>
                          <a:rPr lang="de-DE" sz="3600" i="1">
                            <a:latin typeface="Cambria Math" panose="02040503050406030204" pitchFamily="18" charset="0"/>
                            <a:ea typeface="Cambria Math" panose="02040503050406030204" pitchFamily="18" charset="0"/>
                          </a:rPr>
                          <m:t>𝑢</m:t>
                        </m:r>
                      </m:e>
                    </m:d>
                  </m:oMath>
                </a14:m>
                <a:r>
                  <a:rPr lang="en-GB" sz="3600" dirty="0"/>
                  <a:t> measures </a:t>
                </a:r>
                <a:r>
                  <a:rPr lang="en-GB" sz="3600" dirty="0" err="1"/>
                  <a:t>explainability</a:t>
                </a:r>
                <a:r>
                  <a:rPr lang="en-GB" sz="3600" dirty="0"/>
                  <a:t> of hypothesis h(.) to user u</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want same h(x) for data points with similar user signal u</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implementation of </a:t>
                </a:r>
                <a:r>
                  <a:rPr lang="en-GB" sz="3600" dirty="0">
                    <a:solidFill>
                      <a:srgbClr val="404040"/>
                    </a:solidFill>
                  </a:rPr>
                  <a:t>“Human agency and oversight”</a:t>
                </a: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p:txBody>
          </p:sp>
        </mc:Choice>
        <mc:Fallback xmlns="">
          <p:sp>
            <p:nvSpPr>
              <p:cNvPr id="12" name="TextBox 11">
                <a:extLst>
                  <a:ext uri="{FF2B5EF4-FFF2-40B4-BE49-F238E27FC236}">
                    <a16:creationId xmlns:a16="http://schemas.microsoft.com/office/drawing/2014/main" id="{F7F54C84-1B9B-142C-E7FE-BB886C2B4179}"/>
                  </a:ext>
                </a:extLst>
              </p:cNvPr>
              <p:cNvSpPr txBox="1">
                <a:spLocks noRot="1" noChangeAspect="1" noMove="1" noResize="1" noEditPoints="1" noAdjustHandles="1" noChangeArrowheads="1" noChangeShapeType="1" noTextEdit="1"/>
              </p:cNvSpPr>
              <p:nvPr/>
            </p:nvSpPr>
            <p:spPr>
              <a:xfrm>
                <a:off x="139320" y="2887682"/>
                <a:ext cx="11913360" cy="3970318"/>
              </a:xfrm>
              <a:prstGeom prst="rect">
                <a:avLst/>
              </a:prstGeom>
              <a:blipFill>
                <a:blip r:embed="rId3"/>
                <a:stretch>
                  <a:fillRect l="-1386" t="-2556"/>
                </a:stretch>
              </a:blipFill>
            </p:spPr>
            <p:txBody>
              <a:bodyPr/>
              <a:lstStyle/>
              <a:p>
                <a:r>
                  <a:rPr lang="en-GB">
                    <a:noFill/>
                  </a:rPr>
                  <a:t> </a:t>
                </a:r>
              </a:p>
            </p:txBody>
          </p:sp>
        </mc:Fallback>
      </mc:AlternateContent>
    </p:spTree>
    <p:extLst>
      <p:ext uri="{BB962C8B-B14F-4D97-AF65-F5344CB8AC3E}">
        <p14:creationId xmlns:p14="http://schemas.microsoft.com/office/powerpoint/2010/main" val="685005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1A66-F038-E449-B3D8-B6E0AF9B3E16}"/>
              </a:ext>
            </a:extLst>
          </p:cNvPr>
          <p:cNvSpPr>
            <a:spLocks noGrp="1"/>
          </p:cNvSpPr>
          <p:nvPr>
            <p:ph type="title"/>
          </p:nvPr>
        </p:nvSpPr>
        <p:spPr>
          <a:xfrm>
            <a:off x="416169" y="245550"/>
            <a:ext cx="10515600" cy="1325563"/>
          </a:xfrm>
        </p:spPr>
        <p:txBody>
          <a:bodyPr>
            <a:normAutofit/>
          </a:bodyPr>
          <a:lstStyle/>
          <a:p>
            <a:r>
              <a:rPr lang="en-AT" sz="6000" b="1" dirty="0"/>
              <a:t>To Sum Up </a:t>
            </a:r>
          </a:p>
        </p:txBody>
      </p:sp>
      <p:sp>
        <p:nvSpPr>
          <p:cNvPr id="3" name="Content Placeholder 2">
            <a:extLst>
              <a:ext uri="{FF2B5EF4-FFF2-40B4-BE49-F238E27FC236}">
                <a16:creationId xmlns:a16="http://schemas.microsoft.com/office/drawing/2014/main" id="{C2CA35B9-79FE-E042-9603-AC992880B96C}"/>
              </a:ext>
            </a:extLst>
          </p:cNvPr>
          <p:cNvSpPr>
            <a:spLocks noGrp="1"/>
          </p:cNvSpPr>
          <p:nvPr>
            <p:ph idx="1"/>
          </p:nvPr>
        </p:nvSpPr>
        <p:spPr>
          <a:xfrm>
            <a:off x="416169" y="1571113"/>
            <a:ext cx="11775832" cy="4310043"/>
          </a:xfrm>
        </p:spPr>
        <p:txBody>
          <a:bodyPr>
            <a:noAutofit/>
          </a:bodyPr>
          <a:lstStyle/>
          <a:p>
            <a:pPr>
              <a:lnSpc>
                <a:spcPct val="150000"/>
              </a:lnSpc>
            </a:pPr>
            <a:r>
              <a:rPr lang="en-US" sz="3200" dirty="0"/>
              <a:t>ML tend to work well if </a:t>
            </a:r>
            <a:r>
              <a:rPr lang="en-US" sz="3200" dirty="0">
                <a:solidFill>
                  <a:srgbClr val="FF0000"/>
                </a:solidFill>
              </a:rPr>
              <a:t>m/d &gt; 1 </a:t>
            </a:r>
          </a:p>
          <a:p>
            <a:pPr>
              <a:lnSpc>
                <a:spcPct val="150000"/>
              </a:lnSpc>
            </a:pPr>
            <a:r>
              <a:rPr lang="en-US" sz="3200" dirty="0"/>
              <a:t>option A: increase </a:t>
            </a:r>
            <a:r>
              <a:rPr lang="en-US" sz="3200" dirty="0">
                <a:solidFill>
                  <a:srgbClr val="FF0000"/>
                </a:solidFill>
              </a:rPr>
              <a:t>data size m </a:t>
            </a:r>
            <a:r>
              <a:rPr lang="en-US" sz="3200" dirty="0"/>
              <a:t>by data augmentation </a:t>
            </a:r>
          </a:p>
          <a:p>
            <a:pPr>
              <a:lnSpc>
                <a:spcPct val="150000"/>
              </a:lnSpc>
            </a:pPr>
            <a:r>
              <a:rPr lang="en-US" sz="3200" dirty="0"/>
              <a:t>option B: decrease </a:t>
            </a:r>
            <a:r>
              <a:rPr lang="en-US" sz="3200" dirty="0">
                <a:solidFill>
                  <a:srgbClr val="FF0000"/>
                </a:solidFill>
              </a:rPr>
              <a:t>model size d </a:t>
            </a:r>
            <a:r>
              <a:rPr lang="en-US" sz="3200" dirty="0"/>
              <a:t>by regularization</a:t>
            </a:r>
          </a:p>
          <a:p>
            <a:pPr>
              <a:lnSpc>
                <a:spcPct val="150000"/>
              </a:lnSpc>
            </a:pPr>
            <a:r>
              <a:rPr lang="en-US" sz="3200" dirty="0"/>
              <a:t>regularization &lt;-&gt; data augmentation &lt;</a:t>
            </a:r>
            <a:r>
              <a:rPr lang="en-US" sz="3200" dirty="0">
                <a:sym typeface="Wingdings" pitchFamily="2" charset="2"/>
              </a:rPr>
              <a:t>-&gt; </a:t>
            </a:r>
            <a:r>
              <a:rPr lang="en-US" sz="3200" dirty="0"/>
              <a:t>soft model-pruning</a:t>
            </a:r>
          </a:p>
          <a:p>
            <a:pPr>
              <a:lnSpc>
                <a:spcPct val="100000"/>
              </a:lnSpc>
            </a:pPr>
            <a:r>
              <a:rPr lang="en-US" sz="3200" dirty="0"/>
              <a:t>transfer-, multi-task- and SSL are instances of regularization</a:t>
            </a:r>
          </a:p>
        </p:txBody>
      </p:sp>
      <p:sp>
        <p:nvSpPr>
          <p:cNvPr id="4" name="Footer Placeholder 3">
            <a:extLst>
              <a:ext uri="{FF2B5EF4-FFF2-40B4-BE49-F238E27FC236}">
                <a16:creationId xmlns:a16="http://schemas.microsoft.com/office/drawing/2014/main" id="{FFF6F403-2095-9948-B18D-7318F82291BE}"/>
              </a:ext>
            </a:extLst>
          </p:cNvPr>
          <p:cNvSpPr>
            <a:spLocks noGrp="1"/>
          </p:cNvSpPr>
          <p:nvPr>
            <p:ph type="ftr" sz="quarter" idx="11"/>
          </p:nvPr>
        </p:nvSpPr>
        <p:spPr/>
        <p:txBody>
          <a:bodyPr/>
          <a:lstStyle/>
          <a:p>
            <a:r>
              <a:rPr lang="en-GB"/>
              <a:t>A. Jung - Regularization</a:t>
            </a:r>
            <a:endParaRPr lang="en-GB" dirty="0"/>
          </a:p>
        </p:txBody>
      </p:sp>
      <p:sp>
        <p:nvSpPr>
          <p:cNvPr id="6" name="Slide Number Placeholder 5">
            <a:extLst>
              <a:ext uri="{FF2B5EF4-FFF2-40B4-BE49-F238E27FC236}">
                <a16:creationId xmlns:a16="http://schemas.microsoft.com/office/drawing/2014/main" id="{BEB3B2A0-2618-094D-A6E3-A21BAD553952}"/>
              </a:ext>
            </a:extLst>
          </p:cNvPr>
          <p:cNvSpPr>
            <a:spLocks noGrp="1"/>
          </p:cNvSpPr>
          <p:nvPr>
            <p:ph type="sldNum" sz="quarter" idx="12"/>
          </p:nvPr>
        </p:nvSpPr>
        <p:spPr/>
        <p:txBody>
          <a:bodyPr/>
          <a:lstStyle/>
          <a:p>
            <a:fld id="{AC1633F7-ACB1-754E-B76E-ED72C708EAF6}" type="slidenum">
              <a:rPr lang="en-AT" smtClean="0"/>
              <a:pPr/>
              <a:t>53</a:t>
            </a:fld>
            <a:endParaRPr lang="en-AT" dirty="0"/>
          </a:p>
        </p:txBody>
      </p:sp>
      <p:sp>
        <p:nvSpPr>
          <p:cNvPr id="5" name="Date Placeholder 4">
            <a:extLst>
              <a:ext uri="{FF2B5EF4-FFF2-40B4-BE49-F238E27FC236}">
                <a16:creationId xmlns:a16="http://schemas.microsoft.com/office/drawing/2014/main" id="{47208ACE-28D9-D38D-D99E-011EDC361769}"/>
              </a:ext>
            </a:extLst>
          </p:cNvPr>
          <p:cNvSpPr>
            <a:spLocks noGrp="1"/>
          </p:cNvSpPr>
          <p:nvPr>
            <p:ph type="dt" sz="half" idx="10"/>
          </p:nvPr>
        </p:nvSpPr>
        <p:spPr/>
        <p:txBody>
          <a:bodyPr/>
          <a:lstStyle/>
          <a:p>
            <a:fld id="{9F65F286-0CFD-BA4F-8252-671820619DA5}" type="datetime1">
              <a:rPr lang="en-US" smtClean="0"/>
              <a:t>6/28/23</a:t>
            </a:fld>
            <a:endParaRPr lang="en-US" dirty="0"/>
          </a:p>
        </p:txBody>
      </p:sp>
    </p:spTree>
    <p:extLst>
      <p:ext uri="{BB962C8B-B14F-4D97-AF65-F5344CB8AC3E}">
        <p14:creationId xmlns:p14="http://schemas.microsoft.com/office/powerpoint/2010/main" val="23402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C153A-376E-E94F-9DC1-304979DE0FDF}"/>
              </a:ext>
            </a:extLst>
          </p:cNvPr>
          <p:cNvSpPr>
            <a:spLocks noGrp="1"/>
          </p:cNvSpPr>
          <p:nvPr>
            <p:ph idx="1"/>
          </p:nvPr>
        </p:nvSpPr>
        <p:spPr/>
        <p:txBody>
          <a:bodyPr>
            <a:normAutofit/>
          </a:bodyPr>
          <a:lstStyle/>
          <a:p>
            <a:pPr marL="0" indent="0">
              <a:buNone/>
            </a:pPr>
            <a:r>
              <a:rPr lang="en-US" sz="6600" dirty="0"/>
              <a:t>Small Training Error Does Not Imply Good Performance on New Data Points!</a:t>
            </a:r>
          </a:p>
        </p:txBody>
      </p:sp>
      <p:sp>
        <p:nvSpPr>
          <p:cNvPr id="2" name="Footer Placeholder 1">
            <a:extLst>
              <a:ext uri="{FF2B5EF4-FFF2-40B4-BE49-F238E27FC236}">
                <a16:creationId xmlns:a16="http://schemas.microsoft.com/office/drawing/2014/main" id="{6B859571-32D4-4C8F-F503-7362C98A8F9F}"/>
              </a:ext>
            </a:extLst>
          </p:cNvPr>
          <p:cNvSpPr>
            <a:spLocks noGrp="1"/>
          </p:cNvSpPr>
          <p:nvPr>
            <p:ph type="ftr" sz="quarter" idx="11"/>
          </p:nvPr>
        </p:nvSpPr>
        <p:spPr/>
        <p:txBody>
          <a:bodyPr/>
          <a:lstStyle/>
          <a:p>
            <a:r>
              <a:rPr lang="en-US"/>
              <a:t>A. Jung - Regularization</a:t>
            </a:r>
          </a:p>
        </p:txBody>
      </p:sp>
      <p:sp>
        <p:nvSpPr>
          <p:cNvPr id="4" name="Slide Number Placeholder 3">
            <a:extLst>
              <a:ext uri="{FF2B5EF4-FFF2-40B4-BE49-F238E27FC236}">
                <a16:creationId xmlns:a16="http://schemas.microsoft.com/office/drawing/2014/main" id="{49E7DBB1-7F52-6C4A-C5F0-1625A4FCB310}"/>
              </a:ext>
            </a:extLst>
          </p:cNvPr>
          <p:cNvSpPr>
            <a:spLocks noGrp="1"/>
          </p:cNvSpPr>
          <p:nvPr>
            <p:ph type="sldNum" sz="quarter" idx="12"/>
          </p:nvPr>
        </p:nvSpPr>
        <p:spPr/>
        <p:txBody>
          <a:bodyPr/>
          <a:lstStyle/>
          <a:p>
            <a:fld id="{3FF2AABE-FC01-8D4F-B5BD-1FB1C036FF5C}" type="slidenum">
              <a:rPr lang="en-US" smtClean="0"/>
              <a:t>6</a:t>
            </a:fld>
            <a:endParaRPr lang="en-US"/>
          </a:p>
        </p:txBody>
      </p:sp>
      <p:sp>
        <p:nvSpPr>
          <p:cNvPr id="5" name="Date Placeholder 4">
            <a:extLst>
              <a:ext uri="{FF2B5EF4-FFF2-40B4-BE49-F238E27FC236}">
                <a16:creationId xmlns:a16="http://schemas.microsoft.com/office/drawing/2014/main" id="{4C2BD5ED-14F7-6AD0-52D7-A9CABC8D72F9}"/>
              </a:ext>
            </a:extLst>
          </p:cNvPr>
          <p:cNvSpPr>
            <a:spLocks noGrp="1"/>
          </p:cNvSpPr>
          <p:nvPr>
            <p:ph type="dt" sz="half" idx="10"/>
          </p:nvPr>
        </p:nvSpPr>
        <p:spPr/>
        <p:txBody>
          <a:bodyPr/>
          <a:lstStyle/>
          <a:p>
            <a:fld id="{323E6A93-57E6-F44A-AC35-5B3A57208231}" type="datetime1">
              <a:rPr lang="en-US" smtClean="0"/>
              <a:t>6/28/23</a:t>
            </a:fld>
            <a:endParaRPr lang="en-US" dirty="0"/>
          </a:p>
        </p:txBody>
      </p:sp>
    </p:spTree>
    <p:extLst>
      <p:ext uri="{BB962C8B-B14F-4D97-AF65-F5344CB8AC3E}">
        <p14:creationId xmlns:p14="http://schemas.microsoft.com/office/powerpoint/2010/main" val="808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859571-32D4-4C8F-F503-7362C98A8F9F}"/>
              </a:ext>
            </a:extLst>
          </p:cNvPr>
          <p:cNvSpPr>
            <a:spLocks noGrp="1"/>
          </p:cNvSpPr>
          <p:nvPr>
            <p:ph type="ftr" sz="quarter" idx="11"/>
          </p:nvPr>
        </p:nvSpPr>
        <p:spPr/>
        <p:txBody>
          <a:bodyPr/>
          <a:lstStyle/>
          <a:p>
            <a:r>
              <a:rPr lang="en-US"/>
              <a:t>A. Jung - Regularization</a:t>
            </a:r>
          </a:p>
        </p:txBody>
      </p:sp>
      <p:sp>
        <p:nvSpPr>
          <p:cNvPr id="4" name="Slide Number Placeholder 3">
            <a:extLst>
              <a:ext uri="{FF2B5EF4-FFF2-40B4-BE49-F238E27FC236}">
                <a16:creationId xmlns:a16="http://schemas.microsoft.com/office/drawing/2014/main" id="{49E7DBB1-7F52-6C4A-C5F0-1625A4FCB310}"/>
              </a:ext>
            </a:extLst>
          </p:cNvPr>
          <p:cNvSpPr>
            <a:spLocks noGrp="1"/>
          </p:cNvSpPr>
          <p:nvPr>
            <p:ph type="sldNum" sz="quarter" idx="12"/>
          </p:nvPr>
        </p:nvSpPr>
        <p:spPr/>
        <p:txBody>
          <a:bodyPr/>
          <a:lstStyle/>
          <a:p>
            <a:fld id="{3FF2AABE-FC01-8D4F-B5BD-1FB1C036FF5C}" type="slidenum">
              <a:rPr lang="en-US" smtClean="0"/>
              <a:t>7</a:t>
            </a:fld>
            <a:endParaRPr lang="en-US"/>
          </a:p>
        </p:txBody>
      </p:sp>
      <p:sp>
        <p:nvSpPr>
          <p:cNvPr id="5" name="Date Placeholder 4">
            <a:extLst>
              <a:ext uri="{FF2B5EF4-FFF2-40B4-BE49-F238E27FC236}">
                <a16:creationId xmlns:a16="http://schemas.microsoft.com/office/drawing/2014/main" id="{4C2BD5ED-14F7-6AD0-52D7-A9CABC8D72F9}"/>
              </a:ext>
            </a:extLst>
          </p:cNvPr>
          <p:cNvSpPr>
            <a:spLocks noGrp="1"/>
          </p:cNvSpPr>
          <p:nvPr>
            <p:ph type="dt" sz="half" idx="10"/>
          </p:nvPr>
        </p:nvSpPr>
        <p:spPr/>
        <p:txBody>
          <a:bodyPr/>
          <a:lstStyle/>
          <a:p>
            <a:fld id="{EFD1278E-4171-EE4C-9DA8-5BB515C8365D}" type="datetime1">
              <a:rPr lang="en-US" smtClean="0"/>
              <a:t>6/28/23</a:t>
            </a:fld>
            <a:endParaRPr lang="en-US" dirty="0"/>
          </a:p>
        </p:txBody>
      </p:sp>
      <p:pic>
        <p:nvPicPr>
          <p:cNvPr id="9" name="Picture 8" descr="Graphical user interface&#10;&#10;Description automatically generated">
            <a:extLst>
              <a:ext uri="{FF2B5EF4-FFF2-40B4-BE49-F238E27FC236}">
                <a16:creationId xmlns:a16="http://schemas.microsoft.com/office/drawing/2014/main" id="{01A58819-3651-3888-BA79-7F9D7813AAB1}"/>
              </a:ext>
            </a:extLst>
          </p:cNvPr>
          <p:cNvPicPr>
            <a:picLocks noChangeAspect="1"/>
          </p:cNvPicPr>
          <p:nvPr/>
        </p:nvPicPr>
        <p:blipFill>
          <a:blip r:embed="rId2"/>
          <a:stretch>
            <a:fillRect/>
          </a:stretch>
        </p:blipFill>
        <p:spPr>
          <a:xfrm>
            <a:off x="1657350" y="537047"/>
            <a:ext cx="7399048" cy="5018166"/>
          </a:xfrm>
          <a:prstGeom prst="rect">
            <a:avLst/>
          </a:prstGeom>
        </p:spPr>
      </p:pic>
      <p:sp>
        <p:nvSpPr>
          <p:cNvPr id="10" name="TextBox 9">
            <a:extLst>
              <a:ext uri="{FF2B5EF4-FFF2-40B4-BE49-F238E27FC236}">
                <a16:creationId xmlns:a16="http://schemas.microsoft.com/office/drawing/2014/main" id="{3C846981-BFDB-46D9-BA20-AF5D4E254DA5}"/>
              </a:ext>
            </a:extLst>
          </p:cNvPr>
          <p:cNvSpPr txBox="1"/>
          <p:nvPr/>
        </p:nvSpPr>
        <p:spPr>
          <a:xfrm>
            <a:off x="325556" y="5674622"/>
            <a:ext cx="7169527" cy="646331"/>
          </a:xfrm>
          <a:prstGeom prst="rect">
            <a:avLst/>
          </a:prstGeom>
          <a:noFill/>
        </p:spPr>
        <p:txBody>
          <a:bodyPr wrap="none" rtlCol="0">
            <a:spAutoFit/>
          </a:bodyPr>
          <a:lstStyle/>
          <a:p>
            <a:r>
              <a:rPr lang="en-GB" sz="3600" dirty="0"/>
              <a:t>https://</a:t>
            </a:r>
            <a:r>
              <a:rPr lang="en-GB" sz="3600" dirty="0" err="1"/>
              <a:t>arxiv.org</a:t>
            </a:r>
            <a:r>
              <a:rPr lang="en-GB" sz="3600" dirty="0"/>
              <a:t>/pdf/1710.08864.pdf</a:t>
            </a:r>
          </a:p>
        </p:txBody>
      </p:sp>
    </p:spTree>
    <p:extLst>
      <p:ext uri="{BB962C8B-B14F-4D97-AF65-F5344CB8AC3E}">
        <p14:creationId xmlns:p14="http://schemas.microsoft.com/office/powerpoint/2010/main" val="243035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399A-164C-CA24-ED0C-777BCAA9BDC2}"/>
              </a:ext>
            </a:extLst>
          </p:cNvPr>
          <p:cNvSpPr>
            <a:spLocks noGrp="1"/>
          </p:cNvSpPr>
          <p:nvPr>
            <p:ph type="title"/>
          </p:nvPr>
        </p:nvSpPr>
        <p:spPr/>
        <p:txBody>
          <a:bodyPr>
            <a:normAutofit/>
          </a:bodyPr>
          <a:lstStyle/>
          <a:p>
            <a:r>
              <a:rPr lang="en-GB" sz="5400" b="1" dirty="0"/>
              <a:t>EU Guidelines for Trustworthy AI</a:t>
            </a:r>
            <a:endParaRPr lang="en-GB" sz="5400" dirty="0"/>
          </a:p>
        </p:txBody>
      </p:sp>
      <p:sp>
        <p:nvSpPr>
          <p:cNvPr id="3" name="Content Placeholder 2">
            <a:extLst>
              <a:ext uri="{FF2B5EF4-FFF2-40B4-BE49-F238E27FC236}">
                <a16:creationId xmlns:a16="http://schemas.microsoft.com/office/drawing/2014/main" id="{ED4D4B76-C894-02FF-D4D0-0C0F02BED671}"/>
              </a:ext>
            </a:extLst>
          </p:cNvPr>
          <p:cNvSpPr>
            <a:spLocks noGrp="1"/>
          </p:cNvSpPr>
          <p:nvPr>
            <p:ph idx="1"/>
          </p:nvPr>
        </p:nvSpPr>
        <p:spPr/>
        <p:txBody>
          <a:bodyPr/>
          <a:lstStyle/>
          <a:p>
            <a:pPr marL="0" indent="0">
              <a:buNone/>
            </a:pPr>
            <a:r>
              <a:rPr lang="en-GB" dirty="0"/>
              <a:t>“…Technical Robustness and safety: AI systems need to be resilient and secure. They need to be safe, ensuring a fall back plan in case something goes wrong, as well as being accurate, reliable and reproducible. That is the only way to ensure that also unintentional harm can be minimized and prevented….”</a:t>
            </a:r>
            <a:br>
              <a:rPr lang="en-GB" dirty="0"/>
            </a:br>
            <a:endParaRPr lang="en-GB" dirty="0"/>
          </a:p>
        </p:txBody>
      </p:sp>
      <p:sp>
        <p:nvSpPr>
          <p:cNvPr id="4" name="Date Placeholder 3">
            <a:extLst>
              <a:ext uri="{FF2B5EF4-FFF2-40B4-BE49-F238E27FC236}">
                <a16:creationId xmlns:a16="http://schemas.microsoft.com/office/drawing/2014/main" id="{D73E4CE2-5E9B-E0D8-6E45-775CCC6FB649}"/>
              </a:ext>
            </a:extLst>
          </p:cNvPr>
          <p:cNvSpPr>
            <a:spLocks noGrp="1"/>
          </p:cNvSpPr>
          <p:nvPr>
            <p:ph type="dt" sz="half" idx="10"/>
          </p:nvPr>
        </p:nvSpPr>
        <p:spPr/>
        <p:txBody>
          <a:bodyPr/>
          <a:lstStyle/>
          <a:p>
            <a:fld id="{0460DC5A-3E18-5D44-B434-537955BBF91B}" type="datetime1">
              <a:rPr lang="en-US" smtClean="0"/>
              <a:t>6/28/23</a:t>
            </a:fld>
            <a:endParaRPr lang="en-US" dirty="0"/>
          </a:p>
        </p:txBody>
      </p:sp>
      <p:sp>
        <p:nvSpPr>
          <p:cNvPr id="5" name="Footer Placeholder 4">
            <a:extLst>
              <a:ext uri="{FF2B5EF4-FFF2-40B4-BE49-F238E27FC236}">
                <a16:creationId xmlns:a16="http://schemas.microsoft.com/office/drawing/2014/main" id="{C3C17A41-580C-3FC2-BB2A-4A1AA9DE67A2}"/>
              </a:ext>
            </a:extLst>
          </p:cNvPr>
          <p:cNvSpPr>
            <a:spLocks noGrp="1"/>
          </p:cNvSpPr>
          <p:nvPr>
            <p:ph type="ftr" sz="quarter" idx="11"/>
          </p:nvPr>
        </p:nvSpPr>
        <p:spPr/>
        <p:txBody>
          <a:bodyPr/>
          <a:lstStyle/>
          <a:p>
            <a:r>
              <a:rPr lang="en-US"/>
              <a:t>A. Jung - Regularization</a:t>
            </a:r>
            <a:endParaRPr lang="en-US" dirty="0"/>
          </a:p>
        </p:txBody>
      </p:sp>
      <p:sp>
        <p:nvSpPr>
          <p:cNvPr id="6" name="Slide Number Placeholder 5">
            <a:extLst>
              <a:ext uri="{FF2B5EF4-FFF2-40B4-BE49-F238E27FC236}">
                <a16:creationId xmlns:a16="http://schemas.microsoft.com/office/drawing/2014/main" id="{1C37293F-9B25-4EBF-FC4C-9872D86121A3}"/>
              </a:ext>
            </a:extLst>
          </p:cNvPr>
          <p:cNvSpPr>
            <a:spLocks noGrp="1"/>
          </p:cNvSpPr>
          <p:nvPr>
            <p:ph type="sldNum" sz="quarter" idx="12"/>
          </p:nvPr>
        </p:nvSpPr>
        <p:spPr/>
        <p:txBody>
          <a:bodyPr/>
          <a:lstStyle/>
          <a:p>
            <a:fld id="{3FF2AABE-FC01-8D4F-B5BD-1FB1C036FF5C}" type="slidenum">
              <a:rPr lang="en-US" smtClean="0"/>
              <a:pPr/>
              <a:t>8</a:t>
            </a:fld>
            <a:endParaRPr lang="en-US" dirty="0"/>
          </a:p>
        </p:txBody>
      </p:sp>
      <p:sp>
        <p:nvSpPr>
          <p:cNvPr id="7" name="TextBox 6">
            <a:extLst>
              <a:ext uri="{FF2B5EF4-FFF2-40B4-BE49-F238E27FC236}">
                <a16:creationId xmlns:a16="http://schemas.microsoft.com/office/drawing/2014/main" id="{B6459F18-0D57-8A4A-6AFD-CB71E113B17F}"/>
              </a:ext>
            </a:extLst>
          </p:cNvPr>
          <p:cNvSpPr txBox="1"/>
          <p:nvPr/>
        </p:nvSpPr>
        <p:spPr>
          <a:xfrm>
            <a:off x="696036" y="4940490"/>
            <a:ext cx="10142200" cy="461665"/>
          </a:xfrm>
          <a:prstGeom prst="rect">
            <a:avLst/>
          </a:prstGeom>
          <a:noFill/>
        </p:spPr>
        <p:txBody>
          <a:bodyPr wrap="none" rtlCol="0">
            <a:spAutoFit/>
          </a:bodyPr>
          <a:lstStyle/>
          <a:p>
            <a:r>
              <a:rPr lang="en-GB" sz="2400" dirty="0"/>
              <a:t>https://digital-</a:t>
            </a:r>
            <a:r>
              <a:rPr lang="en-GB" sz="2400" dirty="0" err="1"/>
              <a:t>strategy.ec.europa.eu</a:t>
            </a:r>
            <a:r>
              <a:rPr lang="en-GB" sz="2400" dirty="0"/>
              <a:t>/</a:t>
            </a:r>
            <a:r>
              <a:rPr lang="en-GB" sz="2400" dirty="0" err="1"/>
              <a:t>en</a:t>
            </a:r>
            <a:r>
              <a:rPr lang="en-GB" sz="2400" dirty="0"/>
              <a:t>/library/ethics-guidelines-trustworthy-ai</a:t>
            </a:r>
          </a:p>
        </p:txBody>
      </p:sp>
    </p:spTree>
    <p:extLst>
      <p:ext uri="{BB962C8B-B14F-4D97-AF65-F5344CB8AC3E}">
        <p14:creationId xmlns:p14="http://schemas.microsoft.com/office/powerpoint/2010/main" val="68499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4702016-7915-6240-AFA1-053DB3A06BB5}"/>
              </a:ext>
            </a:extLst>
          </p:cNvPr>
          <p:cNvSpPr txBox="1"/>
          <p:nvPr/>
        </p:nvSpPr>
        <p:spPr>
          <a:xfrm>
            <a:off x="9088504" y="5804167"/>
            <a:ext cx="2031133" cy="707886"/>
          </a:xfrm>
          <a:prstGeom prst="rect">
            <a:avLst/>
          </a:prstGeom>
          <a:noFill/>
        </p:spPr>
        <p:txBody>
          <a:bodyPr wrap="none" rtlCol="0">
            <a:spAutoFit/>
          </a:bodyPr>
          <a:lstStyle/>
          <a:p>
            <a:r>
              <a:rPr lang="de-AT" sz="4000" dirty="0"/>
              <a:t>feature x</a:t>
            </a:r>
            <a:endParaRPr lang="en-US" sz="4000" dirty="0"/>
          </a:p>
        </p:txBody>
      </p:sp>
      <p:cxnSp>
        <p:nvCxnSpPr>
          <p:cNvPr id="16" name="Straight Arrow Connector 15">
            <a:extLst>
              <a:ext uri="{FF2B5EF4-FFF2-40B4-BE49-F238E27FC236}">
                <a16:creationId xmlns:a16="http://schemas.microsoft.com/office/drawing/2014/main" id="{45A6F9AA-928D-204A-A21C-64F6E63824E0}"/>
              </a:ext>
            </a:extLst>
          </p:cNvPr>
          <p:cNvCxnSpPr/>
          <p:nvPr/>
        </p:nvCxnSpPr>
        <p:spPr>
          <a:xfrm>
            <a:off x="982228" y="5854473"/>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48DB81-327D-3B49-B95F-8236008A6C14}"/>
              </a:ext>
            </a:extLst>
          </p:cNvPr>
          <p:cNvCxnSpPr/>
          <p:nvPr/>
        </p:nvCxnSpPr>
        <p:spPr>
          <a:xfrm flipV="1">
            <a:off x="1701209" y="2052195"/>
            <a:ext cx="0" cy="426212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21EE23-5196-214C-B8FE-F26CB64D7AB4}"/>
              </a:ext>
            </a:extLst>
          </p:cNvPr>
          <p:cNvSpPr txBox="1"/>
          <p:nvPr/>
        </p:nvSpPr>
        <p:spPr>
          <a:xfrm rot="16200000">
            <a:off x="273606" y="3691049"/>
            <a:ext cx="1535998" cy="707886"/>
          </a:xfrm>
          <a:prstGeom prst="rect">
            <a:avLst/>
          </a:prstGeom>
          <a:noFill/>
        </p:spPr>
        <p:txBody>
          <a:bodyPr wrap="none" rtlCol="0">
            <a:spAutoFit/>
          </a:bodyPr>
          <a:lstStyle/>
          <a:p>
            <a:r>
              <a:rPr lang="en-US" sz="4000" dirty="0"/>
              <a:t>label y</a:t>
            </a:r>
          </a:p>
        </p:txBody>
      </p:sp>
      <p:sp>
        <p:nvSpPr>
          <p:cNvPr id="19" name="Oval 18">
            <a:extLst>
              <a:ext uri="{FF2B5EF4-FFF2-40B4-BE49-F238E27FC236}">
                <a16:creationId xmlns:a16="http://schemas.microsoft.com/office/drawing/2014/main" id="{DC92980C-DE98-D841-A6C2-AFA4B8520E11}"/>
              </a:ext>
            </a:extLst>
          </p:cNvPr>
          <p:cNvSpPr/>
          <p:nvPr/>
        </p:nvSpPr>
        <p:spPr>
          <a:xfrm>
            <a:off x="4534227" y="3998539"/>
            <a:ext cx="297712" cy="3296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1F0204D-9AE7-894B-8CA0-6A947D59485E}"/>
              </a:ext>
            </a:extLst>
          </p:cNvPr>
          <p:cNvSpPr/>
          <p:nvPr/>
        </p:nvSpPr>
        <p:spPr>
          <a:xfrm>
            <a:off x="5537511" y="3998539"/>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1BD83C-BC50-1540-B45C-E57D4ECABD62}"/>
              </a:ext>
            </a:extLst>
          </p:cNvPr>
          <p:cNvSpPr/>
          <p:nvPr/>
        </p:nvSpPr>
        <p:spPr>
          <a:xfrm>
            <a:off x="7063254" y="1492554"/>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1D0D0D-9F69-4544-A54B-3B21141EBF54}"/>
              </a:ext>
            </a:extLst>
          </p:cNvPr>
          <p:cNvSpPr/>
          <p:nvPr/>
        </p:nvSpPr>
        <p:spPr>
          <a:xfrm>
            <a:off x="7807261" y="2982101"/>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C115384-6D08-3C4E-97BE-96D9C22963F2}"/>
                  </a:ext>
                </a:extLst>
              </p:cNvPr>
              <p:cNvSpPr txBox="1"/>
              <p:nvPr/>
            </p:nvSpPr>
            <p:spPr>
              <a:xfrm>
                <a:off x="7684658" y="3259596"/>
                <a:ext cx="1403846" cy="480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i="1" smtClean="0">
                              <a:latin typeface="Cambria Math" panose="02040503050406030204" pitchFamily="18" charset="0"/>
                            </a:rPr>
                          </m:ctrlPr>
                        </m:sSupPr>
                        <m:e>
                          <m:r>
                            <a:rPr lang="de-AT" sz="3000" b="0" i="1" smtClean="0">
                              <a:latin typeface="Cambria Math" panose="02040503050406030204" pitchFamily="18" charset="0"/>
                            </a:rPr>
                            <m:t>𝑥</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r>
                        <a:rPr lang="de-AT" sz="3000" b="0" i="1" smtClean="0">
                          <a:latin typeface="Cambria Math" panose="02040503050406030204" pitchFamily="18" charset="0"/>
                        </a:rPr>
                        <m:t>,</m:t>
                      </m:r>
                      <m:sSup>
                        <m:sSupPr>
                          <m:ctrlPr>
                            <a:rPr lang="de-AT" sz="3000" b="0" i="1" smtClean="0">
                              <a:latin typeface="Cambria Math" panose="02040503050406030204" pitchFamily="18" charset="0"/>
                            </a:rPr>
                          </m:ctrlPr>
                        </m:sSupPr>
                        <m:e>
                          <m:r>
                            <a:rPr lang="de-AT" sz="3000" b="0" i="1" smtClean="0">
                              <a:latin typeface="Cambria Math" panose="02040503050406030204" pitchFamily="18" charset="0"/>
                            </a:rPr>
                            <m:t>𝑦</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oMath>
                  </m:oMathPara>
                </a14:m>
                <a:endParaRPr lang="en-US" sz="3000" dirty="0"/>
              </a:p>
            </p:txBody>
          </p:sp>
        </mc:Choice>
        <mc:Fallback xmlns="">
          <p:sp>
            <p:nvSpPr>
              <p:cNvPr id="28" name="TextBox 27">
                <a:extLst>
                  <a:ext uri="{FF2B5EF4-FFF2-40B4-BE49-F238E27FC236}">
                    <a16:creationId xmlns:a16="http://schemas.microsoft.com/office/drawing/2014/main" id="{5C115384-6D08-3C4E-97BE-96D9C22963F2}"/>
                  </a:ext>
                </a:extLst>
              </p:cNvPr>
              <p:cNvSpPr txBox="1">
                <a:spLocks noRot="1" noChangeAspect="1" noMove="1" noResize="1" noEditPoints="1" noAdjustHandles="1" noChangeArrowheads="1" noChangeShapeType="1" noTextEdit="1"/>
              </p:cNvSpPr>
              <p:nvPr/>
            </p:nvSpPr>
            <p:spPr>
              <a:xfrm>
                <a:off x="7684658" y="3259596"/>
                <a:ext cx="1403846" cy="480837"/>
              </a:xfrm>
              <a:prstGeom prst="rect">
                <a:avLst/>
              </a:prstGeom>
              <a:blipFill>
                <a:blip r:embed="rId4"/>
                <a:stretch>
                  <a:fillRect l="-2679" t="-2564" r="-3571"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E095EBD-52A5-9445-B563-037FC21C48A5}"/>
                  </a:ext>
                </a:extLst>
              </p:cNvPr>
              <p:cNvSpPr txBox="1"/>
              <p:nvPr/>
            </p:nvSpPr>
            <p:spPr>
              <a:xfrm>
                <a:off x="6646638" y="3885913"/>
                <a:ext cx="5404428" cy="1431610"/>
              </a:xfrm>
              <a:prstGeom prst="rect">
                <a:avLst/>
              </a:prstGeom>
              <a:noFill/>
            </p:spPr>
            <p:txBody>
              <a:bodyPr wrap="none" rtlCol="0">
                <a:spAutoFit/>
              </a:bodyPr>
              <a:lstStyle/>
              <a:p>
                <a:r>
                  <a:rPr lang="en-US" sz="3600" dirty="0"/>
                  <a:t>training error</a:t>
                </a:r>
              </a:p>
              <a:p>
                <a:r>
                  <a:rPr lang="en-US" sz="3600" dirty="0"/>
                  <a:t> </a:t>
                </a:r>
                <a14:m>
                  <m:oMath xmlns:m="http://schemas.openxmlformats.org/officeDocument/2006/math">
                    <m:sSub>
                      <m:sSubPr>
                        <m:ctrlPr>
                          <a:rPr lang="en-US" sz="3600" i="1" smtClean="0">
                            <a:latin typeface="Cambria Math" panose="02040503050406030204" pitchFamily="18" charset="0"/>
                          </a:rPr>
                        </m:ctrlPr>
                      </m:sSubPr>
                      <m:e>
                        <m:r>
                          <a:rPr lang="de-AT" sz="3600" b="0" i="1" smtClean="0">
                            <a:latin typeface="Cambria Math" panose="02040503050406030204" pitchFamily="18" charset="0"/>
                          </a:rPr>
                          <m:t>𝐸</m:t>
                        </m:r>
                      </m:e>
                      <m:sub>
                        <m:r>
                          <a:rPr lang="de-AT" sz="3600" b="0" i="1" smtClean="0">
                            <a:latin typeface="Cambria Math" panose="02040503050406030204" pitchFamily="18" charset="0"/>
                          </a:rPr>
                          <m:t>𝑡</m:t>
                        </m:r>
                      </m:sub>
                    </m:sSub>
                    <m:r>
                      <a:rPr lang="de-AT" sz="3600" b="0" i="1" smtClean="0">
                        <a:latin typeface="Cambria Math" panose="02040503050406030204" pitchFamily="18" charset="0"/>
                      </a:rPr>
                      <m:t>=</m:t>
                    </m:r>
                    <m:f>
                      <m:fPr>
                        <m:ctrlPr>
                          <a:rPr lang="de-AT" sz="3600" b="0" i="1" smtClean="0">
                            <a:latin typeface="Cambria Math" panose="02040503050406030204" pitchFamily="18" charset="0"/>
                          </a:rPr>
                        </m:ctrlPr>
                      </m:fPr>
                      <m:num>
                        <m:r>
                          <a:rPr lang="de-AT" sz="3600" b="0" i="1" smtClean="0">
                            <a:latin typeface="Cambria Math" panose="02040503050406030204" pitchFamily="18" charset="0"/>
                          </a:rPr>
                          <m:t>1</m:t>
                        </m:r>
                      </m:num>
                      <m:den>
                        <m:r>
                          <a:rPr lang="de-AT" sz="3600" b="0" i="1" smtClean="0">
                            <a:latin typeface="Cambria Math" panose="02040503050406030204" pitchFamily="18" charset="0"/>
                          </a:rPr>
                          <m:t>3</m:t>
                        </m:r>
                      </m:den>
                    </m:f>
                    <m:nary>
                      <m:naryPr>
                        <m:chr m:val="∑"/>
                        <m:ctrlPr>
                          <a:rPr lang="de-AT" sz="3600" b="0" i="1" smtClean="0">
                            <a:latin typeface="Cambria Math" panose="02040503050406030204" pitchFamily="18" charset="0"/>
                          </a:rPr>
                        </m:ctrlPr>
                      </m:naryPr>
                      <m:sub>
                        <m:r>
                          <m:rPr>
                            <m:brk m:alnAt="23"/>
                          </m:rPr>
                          <a:rPr lang="de-AT" sz="3600" b="0" i="1" smtClean="0">
                            <a:latin typeface="Cambria Math" panose="02040503050406030204" pitchFamily="18" charset="0"/>
                          </a:rPr>
                          <m:t>𝑖</m:t>
                        </m:r>
                        <m:r>
                          <a:rPr lang="de-AT" sz="3600" b="0" i="1" smtClean="0">
                            <a:latin typeface="Cambria Math" panose="02040503050406030204" pitchFamily="18" charset="0"/>
                          </a:rPr>
                          <m:t>=1</m:t>
                        </m:r>
                      </m:sub>
                      <m:sup>
                        <m:r>
                          <a:rPr lang="de-AT" sz="3600" b="0" i="1" smtClean="0">
                            <a:latin typeface="Cambria Math" panose="02040503050406030204" pitchFamily="18" charset="0"/>
                          </a:rPr>
                          <m:t>3</m:t>
                        </m:r>
                      </m:sup>
                      <m:e>
                        <m:r>
                          <a:rPr lang="de-AT" sz="3600" b="0" i="1" smtClean="0">
                            <a:latin typeface="Cambria Math" panose="02040503050406030204" pitchFamily="18" charset="0"/>
                          </a:rPr>
                          <m:t>(</m:t>
                        </m:r>
                        <m:sSup>
                          <m:sSupPr>
                            <m:ctrlPr>
                              <a:rPr lang="de-AT" sz="3600" i="1">
                                <a:latin typeface="Cambria Math" panose="02040503050406030204" pitchFamily="18" charset="0"/>
                              </a:rPr>
                            </m:ctrlPr>
                          </m:sSupPr>
                          <m:e>
                            <m:acc>
                              <m:accPr>
                                <m:chr m:val="̂"/>
                                <m:ctrlPr>
                                  <a:rPr lang="de-AT" sz="3600" i="1">
                                    <a:latin typeface="Cambria Math" panose="02040503050406030204" pitchFamily="18" charset="0"/>
                                  </a:rPr>
                                </m:ctrlPr>
                              </m:accPr>
                              <m:e>
                                <m:r>
                                  <a:rPr lang="de-AT" sz="3600" i="1">
                                    <a:latin typeface="Cambria Math" panose="02040503050406030204" pitchFamily="18" charset="0"/>
                                  </a:rPr>
                                  <m:t>𝑦</m:t>
                                </m:r>
                              </m:e>
                            </m:acc>
                          </m:e>
                          <m:sup>
                            <m:d>
                              <m:dPr>
                                <m:ctrlPr>
                                  <a:rPr lang="de-AT" sz="3600" i="1">
                                    <a:latin typeface="Cambria Math" panose="02040503050406030204" pitchFamily="18" charset="0"/>
                                  </a:rPr>
                                </m:ctrlPr>
                              </m:dPr>
                              <m:e>
                                <m:r>
                                  <a:rPr lang="de-AT" sz="3600" i="1">
                                    <a:latin typeface="Cambria Math" panose="02040503050406030204" pitchFamily="18" charset="0"/>
                                  </a:rPr>
                                  <m:t>𝑖</m:t>
                                </m:r>
                              </m:e>
                            </m:d>
                          </m:sup>
                        </m:sSup>
                        <m:r>
                          <a:rPr lang="de-AT" sz="3600" i="1">
                            <a:latin typeface="Cambria Math" panose="02040503050406030204" pitchFamily="18" charset="0"/>
                          </a:rPr>
                          <m:t>−</m:t>
                        </m:r>
                        <m:sSup>
                          <m:sSupPr>
                            <m:ctrlPr>
                              <a:rPr lang="de-AT" sz="3600" i="1">
                                <a:latin typeface="Cambria Math" panose="02040503050406030204" pitchFamily="18" charset="0"/>
                              </a:rPr>
                            </m:ctrlPr>
                          </m:sSupPr>
                          <m:e>
                            <m:r>
                              <a:rPr lang="de-AT" sz="3600" i="1">
                                <a:latin typeface="Cambria Math" panose="02040503050406030204" pitchFamily="18" charset="0"/>
                              </a:rPr>
                              <m:t>𝑦</m:t>
                            </m:r>
                          </m:e>
                          <m:sup>
                            <m:d>
                              <m:dPr>
                                <m:ctrlPr>
                                  <a:rPr lang="de-AT" sz="3600" i="1">
                                    <a:latin typeface="Cambria Math" panose="02040503050406030204" pitchFamily="18" charset="0"/>
                                  </a:rPr>
                                </m:ctrlPr>
                              </m:dPr>
                              <m:e>
                                <m:r>
                                  <a:rPr lang="de-AT" sz="3600" i="1">
                                    <a:latin typeface="Cambria Math" panose="02040503050406030204" pitchFamily="18" charset="0"/>
                                  </a:rPr>
                                  <m:t>𝑖</m:t>
                                </m:r>
                              </m:e>
                            </m:d>
                          </m:sup>
                        </m:sSup>
                        <m:sSup>
                          <m:sSupPr>
                            <m:ctrlPr>
                              <a:rPr lang="de-AT" sz="3600" i="1" smtClean="0">
                                <a:latin typeface="Cambria Math" panose="02040503050406030204" pitchFamily="18" charset="0"/>
                              </a:rPr>
                            </m:ctrlPr>
                          </m:sSupPr>
                          <m:e>
                            <m:r>
                              <a:rPr lang="de-AT" sz="3600" b="0" i="1" smtClean="0">
                                <a:latin typeface="Cambria Math" panose="02040503050406030204" pitchFamily="18" charset="0"/>
                              </a:rPr>
                              <m:t>)</m:t>
                            </m:r>
                          </m:e>
                          <m:sup>
                            <m:r>
                              <a:rPr lang="de-AT" sz="3600" b="0" i="1" smtClean="0">
                                <a:latin typeface="Cambria Math" panose="02040503050406030204" pitchFamily="18" charset="0"/>
                              </a:rPr>
                              <m:t>2</m:t>
                            </m:r>
                          </m:sup>
                        </m:sSup>
                      </m:e>
                    </m:nary>
                  </m:oMath>
                </a14:m>
                <a:r>
                  <a:rPr lang="en-US" sz="3600" dirty="0"/>
                  <a:t>  </a:t>
                </a:r>
              </a:p>
            </p:txBody>
          </p:sp>
        </mc:Choice>
        <mc:Fallback xmlns="">
          <p:sp>
            <p:nvSpPr>
              <p:cNvPr id="30" name="TextBox 29">
                <a:extLst>
                  <a:ext uri="{FF2B5EF4-FFF2-40B4-BE49-F238E27FC236}">
                    <a16:creationId xmlns:a16="http://schemas.microsoft.com/office/drawing/2014/main" id="{FE095EBD-52A5-9445-B563-037FC21C48A5}"/>
                  </a:ext>
                </a:extLst>
              </p:cNvPr>
              <p:cNvSpPr txBox="1">
                <a:spLocks noRot="1" noChangeAspect="1" noMove="1" noResize="1" noEditPoints="1" noAdjustHandles="1" noChangeArrowheads="1" noChangeShapeType="1" noTextEdit="1"/>
              </p:cNvSpPr>
              <p:nvPr/>
            </p:nvSpPr>
            <p:spPr>
              <a:xfrm>
                <a:off x="6646638" y="3885913"/>
                <a:ext cx="5404428" cy="1431610"/>
              </a:xfrm>
              <a:prstGeom prst="rect">
                <a:avLst/>
              </a:prstGeom>
              <a:blipFill>
                <a:blip r:embed="rId5"/>
                <a:stretch>
                  <a:fillRect l="-3279" t="-15789" b="-86842"/>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644E22F-35C5-8745-8440-4E169CFC3236}"/>
              </a:ext>
            </a:extLst>
          </p:cNvPr>
          <p:cNvCxnSpPr>
            <a:cxnSpLocks/>
          </p:cNvCxnSpPr>
          <p:nvPr/>
        </p:nvCxnSpPr>
        <p:spPr>
          <a:xfrm>
            <a:off x="4683966" y="691891"/>
            <a:ext cx="0" cy="3528618"/>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523A32B-2E38-0A4C-9629-94B02B38B792}"/>
                  </a:ext>
                </a:extLst>
              </p:cNvPr>
              <p:cNvSpPr txBox="1"/>
              <p:nvPr/>
            </p:nvSpPr>
            <p:spPr>
              <a:xfrm>
                <a:off x="1755625" y="4477742"/>
                <a:ext cx="4185441" cy="1247777"/>
              </a:xfrm>
              <a:prstGeom prst="rect">
                <a:avLst/>
              </a:prstGeom>
              <a:noFill/>
            </p:spPr>
            <p:txBody>
              <a:bodyPr wrap="none" rtlCol="0">
                <a:spAutoFit/>
              </a:bodyPr>
              <a:lstStyle/>
              <a:p>
                <a:r>
                  <a:rPr lang="en-US" sz="3600" dirty="0">
                    <a:solidFill>
                      <a:schemeClr val="accent2"/>
                    </a:solidFill>
                  </a:rPr>
                  <a:t>validation error</a:t>
                </a:r>
              </a:p>
              <a:p>
                <a:r>
                  <a:rPr lang="en-US" sz="3600" dirty="0">
                    <a:solidFill>
                      <a:schemeClr val="accent2"/>
                    </a:solidFill>
                  </a:rPr>
                  <a:t> </a:t>
                </a:r>
                <a14:m>
                  <m:oMath xmlns:m="http://schemas.openxmlformats.org/officeDocument/2006/math">
                    <m:sSub>
                      <m:sSubPr>
                        <m:ctrlPr>
                          <a:rPr lang="en-US" sz="3600" i="1" smtClean="0">
                            <a:solidFill>
                              <a:schemeClr val="accent2"/>
                            </a:solidFill>
                            <a:latin typeface="Cambria Math" panose="02040503050406030204" pitchFamily="18" charset="0"/>
                          </a:rPr>
                        </m:ctrlPr>
                      </m:sSubPr>
                      <m:e>
                        <m:r>
                          <a:rPr lang="de-AT" sz="3600" b="0" i="1" smtClean="0">
                            <a:solidFill>
                              <a:schemeClr val="accent2"/>
                            </a:solidFill>
                            <a:latin typeface="Cambria Math" panose="02040503050406030204" pitchFamily="18" charset="0"/>
                          </a:rPr>
                          <m:t>𝐸</m:t>
                        </m:r>
                      </m:e>
                      <m:sub>
                        <m:r>
                          <a:rPr lang="de-AT" sz="3600" b="0" i="1" smtClean="0">
                            <a:solidFill>
                              <a:schemeClr val="accent2"/>
                            </a:solidFill>
                            <a:latin typeface="Cambria Math" panose="02040503050406030204" pitchFamily="18" charset="0"/>
                          </a:rPr>
                          <m:t>𝑣</m:t>
                        </m:r>
                      </m:sub>
                    </m:sSub>
                    <m:r>
                      <a:rPr lang="de-AT" sz="3600" b="0" i="1" smtClean="0">
                        <a:solidFill>
                          <a:schemeClr val="accent2"/>
                        </a:solidFill>
                        <a:latin typeface="Cambria Math" panose="02040503050406030204" pitchFamily="18" charset="0"/>
                      </a:rPr>
                      <m:t>=</m:t>
                    </m:r>
                    <m:r>
                      <a:rPr lang="de-AT" sz="3600" i="1">
                        <a:solidFill>
                          <a:schemeClr val="accent2"/>
                        </a:solidFill>
                        <a:latin typeface="Cambria Math" panose="02040503050406030204" pitchFamily="18" charset="0"/>
                      </a:rPr>
                      <m:t>(</m:t>
                    </m:r>
                    <m:sSup>
                      <m:sSupPr>
                        <m:ctrlPr>
                          <a:rPr lang="de-AT" sz="3600" i="1">
                            <a:solidFill>
                              <a:schemeClr val="accent2"/>
                            </a:solidFill>
                            <a:latin typeface="Cambria Math" panose="02040503050406030204" pitchFamily="18" charset="0"/>
                          </a:rPr>
                        </m:ctrlPr>
                      </m:sSupPr>
                      <m:e>
                        <m:acc>
                          <m:accPr>
                            <m:chr m:val="̂"/>
                            <m:ctrlPr>
                              <a:rPr lang="de-AT" sz="3600" i="1">
                                <a:solidFill>
                                  <a:schemeClr val="accent2"/>
                                </a:solidFill>
                                <a:latin typeface="Cambria Math" panose="02040503050406030204" pitchFamily="18" charset="0"/>
                              </a:rPr>
                            </m:ctrlPr>
                          </m:accPr>
                          <m:e>
                            <m:r>
                              <a:rPr lang="de-AT" sz="3600" i="1">
                                <a:solidFill>
                                  <a:schemeClr val="accent2"/>
                                </a:solidFill>
                                <a:latin typeface="Cambria Math" panose="02040503050406030204" pitchFamily="18" charset="0"/>
                              </a:rPr>
                              <m:t>𝑦</m:t>
                            </m:r>
                          </m:e>
                        </m:acc>
                      </m:e>
                      <m:sup>
                        <m:d>
                          <m:dPr>
                            <m:ctrlPr>
                              <a:rPr lang="de-AT" sz="3600" i="1">
                                <a:solidFill>
                                  <a:schemeClr val="accent2"/>
                                </a:solidFill>
                                <a:latin typeface="Cambria Math" panose="02040503050406030204" pitchFamily="18" charset="0"/>
                              </a:rPr>
                            </m:ctrlPr>
                          </m:dPr>
                          <m:e>
                            <m:r>
                              <a:rPr lang="de-AT" sz="3600" b="0" i="1" smtClean="0">
                                <a:solidFill>
                                  <a:schemeClr val="accent2"/>
                                </a:solidFill>
                                <a:latin typeface="Cambria Math" panose="02040503050406030204" pitchFamily="18" charset="0"/>
                              </a:rPr>
                              <m:t>4</m:t>
                            </m:r>
                          </m:e>
                        </m:d>
                      </m:sup>
                    </m:sSup>
                    <m:r>
                      <a:rPr lang="de-AT" sz="3600" i="1">
                        <a:solidFill>
                          <a:schemeClr val="accent2"/>
                        </a:solidFill>
                        <a:latin typeface="Cambria Math" panose="02040503050406030204" pitchFamily="18" charset="0"/>
                      </a:rPr>
                      <m:t>−</m:t>
                    </m:r>
                    <m:sSup>
                      <m:sSupPr>
                        <m:ctrlPr>
                          <a:rPr lang="de-AT" sz="3600" i="1">
                            <a:solidFill>
                              <a:schemeClr val="accent2"/>
                            </a:solidFill>
                            <a:latin typeface="Cambria Math" panose="02040503050406030204" pitchFamily="18" charset="0"/>
                          </a:rPr>
                        </m:ctrlPr>
                      </m:sSupPr>
                      <m:e>
                        <m:r>
                          <a:rPr lang="de-AT" sz="3600" i="1">
                            <a:solidFill>
                              <a:schemeClr val="accent2"/>
                            </a:solidFill>
                            <a:latin typeface="Cambria Math" panose="02040503050406030204" pitchFamily="18" charset="0"/>
                          </a:rPr>
                          <m:t>𝑦</m:t>
                        </m:r>
                      </m:e>
                      <m:sup>
                        <m:d>
                          <m:dPr>
                            <m:ctrlPr>
                              <a:rPr lang="de-AT" sz="3600" i="1">
                                <a:solidFill>
                                  <a:schemeClr val="accent2"/>
                                </a:solidFill>
                                <a:latin typeface="Cambria Math" panose="02040503050406030204" pitchFamily="18" charset="0"/>
                              </a:rPr>
                            </m:ctrlPr>
                          </m:dPr>
                          <m:e>
                            <m:r>
                              <a:rPr lang="de-AT" sz="3600" b="0" i="1" smtClean="0">
                                <a:solidFill>
                                  <a:schemeClr val="accent2"/>
                                </a:solidFill>
                                <a:latin typeface="Cambria Math" panose="02040503050406030204" pitchFamily="18" charset="0"/>
                              </a:rPr>
                              <m:t>4</m:t>
                            </m:r>
                          </m:e>
                        </m:d>
                      </m:sup>
                    </m:sSup>
                    <m:sSup>
                      <m:sSupPr>
                        <m:ctrlPr>
                          <a:rPr lang="de-AT" sz="3600" i="1">
                            <a:solidFill>
                              <a:schemeClr val="accent2"/>
                            </a:solidFill>
                            <a:latin typeface="Cambria Math" panose="02040503050406030204" pitchFamily="18" charset="0"/>
                          </a:rPr>
                        </m:ctrlPr>
                      </m:sSupPr>
                      <m:e>
                        <m:r>
                          <a:rPr lang="de-AT" sz="3600" i="1">
                            <a:solidFill>
                              <a:schemeClr val="accent2"/>
                            </a:solidFill>
                            <a:latin typeface="Cambria Math" panose="02040503050406030204" pitchFamily="18" charset="0"/>
                          </a:rPr>
                          <m:t>)</m:t>
                        </m:r>
                      </m:e>
                      <m:sup>
                        <m:r>
                          <a:rPr lang="de-AT" sz="3600" i="1">
                            <a:solidFill>
                              <a:schemeClr val="accent2"/>
                            </a:solidFill>
                            <a:latin typeface="Cambria Math" panose="02040503050406030204" pitchFamily="18" charset="0"/>
                          </a:rPr>
                          <m:t>2</m:t>
                        </m:r>
                      </m:sup>
                    </m:sSup>
                  </m:oMath>
                </a14:m>
                <a:endParaRPr lang="en-US" sz="3600" dirty="0"/>
              </a:p>
            </p:txBody>
          </p:sp>
        </mc:Choice>
        <mc:Fallback xmlns="">
          <p:sp>
            <p:nvSpPr>
              <p:cNvPr id="32" name="TextBox 31">
                <a:extLst>
                  <a:ext uri="{FF2B5EF4-FFF2-40B4-BE49-F238E27FC236}">
                    <a16:creationId xmlns:a16="http://schemas.microsoft.com/office/drawing/2014/main" id="{2523A32B-2E38-0A4C-9629-94B02B38B792}"/>
                  </a:ext>
                </a:extLst>
              </p:cNvPr>
              <p:cNvSpPr txBox="1">
                <a:spLocks noRot="1" noChangeAspect="1" noMove="1" noResize="1" noEditPoints="1" noAdjustHandles="1" noChangeArrowheads="1" noChangeShapeType="1" noTextEdit="1"/>
              </p:cNvSpPr>
              <p:nvPr/>
            </p:nvSpPr>
            <p:spPr>
              <a:xfrm>
                <a:off x="1755625" y="4477742"/>
                <a:ext cx="4185441" cy="1247777"/>
              </a:xfrm>
              <a:prstGeom prst="rect">
                <a:avLst/>
              </a:prstGeom>
              <a:blipFill>
                <a:blip r:embed="rId6"/>
                <a:stretch>
                  <a:fillRect l="-4532" t="-7071" b="-10101"/>
                </a:stretch>
              </a:blipFill>
            </p:spPr>
            <p:txBody>
              <a:bodyPr/>
              <a:lstStyle/>
              <a:p>
                <a:r>
                  <a:rPr lang="en-US">
                    <a:noFill/>
                  </a:rPr>
                  <a:t> </a:t>
                </a:r>
              </a:p>
            </p:txBody>
          </p:sp>
        </mc:Fallback>
      </mc:AlternateContent>
      <p:sp>
        <p:nvSpPr>
          <p:cNvPr id="3" name="Freeform 2">
            <a:extLst>
              <a:ext uri="{FF2B5EF4-FFF2-40B4-BE49-F238E27FC236}">
                <a16:creationId xmlns:a16="http://schemas.microsoft.com/office/drawing/2014/main" id="{E4276B72-97E8-664A-9113-20F01C1AB760}"/>
              </a:ext>
            </a:extLst>
          </p:cNvPr>
          <p:cNvSpPr/>
          <p:nvPr/>
        </p:nvSpPr>
        <p:spPr>
          <a:xfrm>
            <a:off x="5128747" y="1644513"/>
            <a:ext cx="2901962" cy="2534074"/>
          </a:xfrm>
          <a:custGeom>
            <a:avLst/>
            <a:gdLst>
              <a:gd name="connsiteX0" fmla="*/ 0 w 2794000"/>
              <a:gd name="connsiteY0" fmla="*/ 1744366 h 3521487"/>
              <a:gd name="connsiteX1" fmla="*/ 643467 w 2794000"/>
              <a:gd name="connsiteY1" fmla="*/ 3471566 h 3521487"/>
              <a:gd name="connsiteX2" fmla="*/ 1862667 w 2794000"/>
              <a:gd name="connsiteY2" fmla="*/ 17166 h 3521487"/>
              <a:gd name="connsiteX3" fmla="*/ 2794000 w 2794000"/>
              <a:gd name="connsiteY3" fmla="*/ 2387833 h 3521487"/>
            </a:gdLst>
            <a:ahLst/>
            <a:cxnLst>
              <a:cxn ang="0">
                <a:pos x="connsiteX0" y="connsiteY0"/>
              </a:cxn>
              <a:cxn ang="0">
                <a:pos x="connsiteX1" y="connsiteY1"/>
              </a:cxn>
              <a:cxn ang="0">
                <a:pos x="connsiteX2" y="connsiteY2"/>
              </a:cxn>
              <a:cxn ang="0">
                <a:pos x="connsiteX3" y="connsiteY3"/>
              </a:cxn>
            </a:cxnLst>
            <a:rect l="l" t="t" r="r" b="b"/>
            <a:pathLst>
              <a:path w="2794000" h="3521487">
                <a:moveTo>
                  <a:pt x="0" y="1744366"/>
                </a:moveTo>
                <a:cubicBezTo>
                  <a:pt x="166511" y="2751899"/>
                  <a:pt x="333023" y="3759433"/>
                  <a:pt x="643467" y="3471566"/>
                </a:cubicBezTo>
                <a:cubicBezTo>
                  <a:pt x="953911" y="3183699"/>
                  <a:pt x="1504245" y="197788"/>
                  <a:pt x="1862667" y="17166"/>
                </a:cubicBezTo>
                <a:cubicBezTo>
                  <a:pt x="2221089" y="-163456"/>
                  <a:pt x="2507544" y="1112188"/>
                  <a:pt x="2794000" y="2387833"/>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81C7D26-498D-8E4C-B8E8-24D8E6A48065}"/>
              </a:ext>
            </a:extLst>
          </p:cNvPr>
          <p:cNvCxnSpPr>
            <a:cxnSpLocks/>
          </p:cNvCxnSpPr>
          <p:nvPr/>
        </p:nvCxnSpPr>
        <p:spPr>
          <a:xfrm flipH="1" flipV="1">
            <a:off x="4524025" y="193469"/>
            <a:ext cx="615829" cy="280028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96CAC78-EC94-FA4A-B457-B9B37C3B2DFB}"/>
                  </a:ext>
                </a:extLst>
              </p:cNvPr>
              <p:cNvSpPr txBox="1"/>
              <p:nvPr/>
            </p:nvSpPr>
            <p:spPr>
              <a:xfrm>
                <a:off x="7667976" y="1502093"/>
                <a:ext cx="3164264" cy="954107"/>
              </a:xfrm>
              <a:prstGeom prst="rect">
                <a:avLst/>
              </a:prstGeom>
              <a:noFill/>
            </p:spPr>
            <p:txBody>
              <a:bodyPr wrap="none" rtlCol="0">
                <a:spAutoFit/>
              </a:bodyPr>
              <a:lstStyle/>
              <a:p>
                <a:r>
                  <a:rPr lang="en-US" sz="2800" dirty="0"/>
                  <a:t>hypothesis h(x) that </a:t>
                </a:r>
              </a:p>
              <a:p>
                <a:r>
                  <a:rPr lang="en-US" sz="2800" dirty="0"/>
                  <a:t>minimizes </a:t>
                </a:r>
                <a14:m>
                  <m:oMath xmlns:m="http://schemas.openxmlformats.org/officeDocument/2006/math">
                    <m:sSub>
                      <m:sSubPr>
                        <m:ctrlPr>
                          <a:rPr lang="en-US" sz="2800" i="1">
                            <a:latin typeface="Cambria Math" panose="02040503050406030204" pitchFamily="18" charset="0"/>
                          </a:rPr>
                        </m:ctrlPr>
                      </m:sSubPr>
                      <m:e>
                        <m:r>
                          <a:rPr lang="de-AT" sz="2800" i="1">
                            <a:latin typeface="Cambria Math" panose="02040503050406030204" pitchFamily="18" charset="0"/>
                          </a:rPr>
                          <m:t>𝐸</m:t>
                        </m:r>
                      </m:e>
                      <m:sub>
                        <m:r>
                          <a:rPr lang="de-AT" sz="2800" i="1">
                            <a:latin typeface="Cambria Math" panose="02040503050406030204" pitchFamily="18" charset="0"/>
                          </a:rPr>
                          <m:t>𝑡</m:t>
                        </m:r>
                      </m:sub>
                    </m:sSub>
                  </m:oMath>
                </a14:m>
                <a:endParaRPr lang="en-US" sz="2800" dirty="0"/>
              </a:p>
            </p:txBody>
          </p:sp>
        </mc:Choice>
        <mc:Fallback xmlns="">
          <p:sp>
            <p:nvSpPr>
              <p:cNvPr id="23" name="TextBox 22">
                <a:extLst>
                  <a:ext uri="{FF2B5EF4-FFF2-40B4-BE49-F238E27FC236}">
                    <a16:creationId xmlns:a16="http://schemas.microsoft.com/office/drawing/2014/main" id="{096CAC78-EC94-FA4A-B457-B9B37C3B2DFB}"/>
                  </a:ext>
                </a:extLst>
              </p:cNvPr>
              <p:cNvSpPr txBox="1">
                <a:spLocks noRot="1" noChangeAspect="1" noMove="1" noResize="1" noEditPoints="1" noAdjustHandles="1" noChangeArrowheads="1" noChangeShapeType="1" noTextEdit="1"/>
              </p:cNvSpPr>
              <p:nvPr/>
            </p:nvSpPr>
            <p:spPr>
              <a:xfrm>
                <a:off x="7667976" y="1502093"/>
                <a:ext cx="3164264" cy="954107"/>
              </a:xfrm>
              <a:prstGeom prst="rect">
                <a:avLst/>
              </a:prstGeom>
              <a:blipFill>
                <a:blip r:embed="rId7"/>
                <a:stretch>
                  <a:fillRect l="-4000" t="-6579" r="-3200" b="-157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A6FBA5-1E20-D64D-BF0F-72091687A5D3}"/>
              </a:ext>
            </a:extLst>
          </p:cNvPr>
          <p:cNvSpPr>
            <a:spLocks noGrp="1"/>
          </p:cNvSpPr>
          <p:nvPr>
            <p:ph type="sldNum" sz="quarter" idx="12"/>
          </p:nvPr>
        </p:nvSpPr>
        <p:spPr/>
        <p:txBody>
          <a:bodyPr/>
          <a:lstStyle/>
          <a:p>
            <a:fld id="{3FF2AABE-FC01-8D4F-B5BD-1FB1C036FF5C}" type="slidenum">
              <a:rPr lang="en-US" smtClean="0"/>
              <a:t>9</a:t>
            </a:fld>
            <a:endParaRPr lang="en-US"/>
          </a:p>
        </p:txBody>
      </p:sp>
      <p:sp>
        <p:nvSpPr>
          <p:cNvPr id="6" name="Date Placeholder 5">
            <a:extLst>
              <a:ext uri="{FF2B5EF4-FFF2-40B4-BE49-F238E27FC236}">
                <a16:creationId xmlns:a16="http://schemas.microsoft.com/office/drawing/2014/main" id="{7F926E4F-90DD-AC48-B82D-0CC4B3B93407}"/>
              </a:ext>
            </a:extLst>
          </p:cNvPr>
          <p:cNvSpPr>
            <a:spLocks noGrp="1"/>
          </p:cNvSpPr>
          <p:nvPr>
            <p:ph type="dt" sz="half" idx="10"/>
          </p:nvPr>
        </p:nvSpPr>
        <p:spPr/>
        <p:txBody>
          <a:bodyPr/>
          <a:lstStyle/>
          <a:p>
            <a:fld id="{2B9F7B55-1E76-3745-A9E5-0BE2F385F929}" type="datetime1">
              <a:rPr lang="en-US" smtClean="0"/>
              <a:t>6/28/23</a:t>
            </a:fld>
            <a:endParaRPr lang="en-US"/>
          </a:p>
        </p:txBody>
      </p:sp>
      <p:sp>
        <p:nvSpPr>
          <p:cNvPr id="8" name="Footer Placeholder 7">
            <a:extLst>
              <a:ext uri="{FF2B5EF4-FFF2-40B4-BE49-F238E27FC236}">
                <a16:creationId xmlns:a16="http://schemas.microsoft.com/office/drawing/2014/main" id="{A89B4197-C7F4-D782-8247-0AC8B7BEEEA4}"/>
              </a:ext>
            </a:extLst>
          </p:cNvPr>
          <p:cNvSpPr>
            <a:spLocks noGrp="1"/>
          </p:cNvSpPr>
          <p:nvPr>
            <p:ph type="ftr" sz="quarter" idx="11"/>
          </p:nvPr>
        </p:nvSpPr>
        <p:spPr/>
        <p:txBody>
          <a:bodyPr/>
          <a:lstStyle/>
          <a:p>
            <a:r>
              <a:rPr lang="en-US"/>
              <a:t>A. Jung - Regularization</a:t>
            </a:r>
            <a:endParaRPr lang="en-US" dirty="0"/>
          </a:p>
        </p:txBody>
      </p:sp>
    </p:spTree>
    <p:extLst>
      <p:ext uri="{BB962C8B-B14F-4D97-AF65-F5344CB8AC3E}">
        <p14:creationId xmlns:p14="http://schemas.microsoft.com/office/powerpoint/2010/main" val="31953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1996</Words>
  <Application>Microsoft Macintosh PowerPoint</Application>
  <PresentationFormat>Widescreen</PresentationFormat>
  <Paragraphs>452</Paragraphs>
  <Slides>53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Regularization</vt:lpstr>
      <vt:lpstr>Learning Goals</vt:lpstr>
      <vt:lpstr>Empirical Risk Minimization</vt:lpstr>
      <vt:lpstr>ERM is only Approximation!</vt:lpstr>
      <vt:lpstr>Train and Validate Model  H^((3))</vt:lpstr>
      <vt:lpstr>PowerPoint Presentation</vt:lpstr>
      <vt:lpstr>PowerPoint Presentation</vt:lpstr>
      <vt:lpstr>EU Guidelines for Trustworthy AI</vt:lpstr>
      <vt:lpstr>PowerPoint Presentation</vt:lpstr>
      <vt:lpstr>Data and Model Size</vt:lpstr>
      <vt:lpstr>Effective Data Size </vt:lpstr>
      <vt:lpstr>Effective Dim. Linear Maps</vt:lpstr>
      <vt:lpstr>Effective Dim. Linear Maps</vt:lpstr>
      <vt:lpstr>m=2, d=1</vt:lpstr>
      <vt:lpstr>m=3, degree d=2 polynomial</vt:lpstr>
      <vt:lpstr>Data Hungry ML Methods</vt:lpstr>
      <vt:lpstr>PowerPoint Presentation</vt:lpstr>
      <vt:lpstr>PowerPoint Presentation</vt:lpstr>
      <vt:lpstr>PowerPoint Presentation</vt:lpstr>
      <vt:lpstr>PowerPoint Presentation</vt:lpstr>
      <vt:lpstr>add a bit of noise to features</vt:lpstr>
      <vt:lpstr>rotated cat image is still cat image</vt:lpstr>
      <vt:lpstr>flipped cat image is still cat image</vt:lpstr>
      <vt:lpstr>shifted cat image is still cat image</vt:lpstr>
      <vt:lpstr>noisy cat image is still cat image</vt:lpstr>
      <vt:lpstr>PowerPoint Presentation</vt:lpstr>
      <vt:lpstr>PowerPoint Presentation</vt:lpstr>
      <vt:lpstr>Nested Models</vt:lpstr>
      <vt:lpstr>PowerPoint Presentation</vt:lpstr>
      <vt:lpstr>PowerPoint Presentation</vt:lpstr>
      <vt:lpstr>Regularized ERM</vt:lpstr>
      <vt:lpstr>Regularized Linear Regression</vt:lpstr>
      <vt:lpstr>Regularization = Implicit Pruning!</vt:lpstr>
      <vt:lpstr>Regularization = “Soft” Model Selection</vt:lpstr>
      <vt:lpstr>PowerPoint Presentation</vt:lpstr>
      <vt:lpstr>augment with (infinitely many) realizations of RV!</vt:lpstr>
      <vt:lpstr>Regularization =Implicit Data Aug.</vt:lpstr>
      <vt:lpstr>To sum 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Sum 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Components of Machine Learning</dc:title>
  <dc:creator>Jung Alex</dc:creator>
  <cp:lastModifiedBy>Jung Alex</cp:lastModifiedBy>
  <cp:revision>235</cp:revision>
  <cp:lastPrinted>2020-05-12T07:52:40Z</cp:lastPrinted>
  <dcterms:created xsi:type="dcterms:W3CDTF">2020-04-18T10:33:48Z</dcterms:created>
  <dcterms:modified xsi:type="dcterms:W3CDTF">2023-06-28T19:09:49Z</dcterms:modified>
</cp:coreProperties>
</file>