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1"/>
  </p:notesMasterIdLst>
  <p:sldIdLst>
    <p:sldId id="256" r:id="rId2"/>
    <p:sldId id="720" r:id="rId3"/>
    <p:sldId id="676" r:id="rId4"/>
    <p:sldId id="680" r:id="rId5"/>
    <p:sldId id="681" r:id="rId6"/>
    <p:sldId id="594" r:id="rId7"/>
    <p:sldId id="519" r:id="rId8"/>
    <p:sldId id="616" r:id="rId9"/>
    <p:sldId id="617" r:id="rId10"/>
    <p:sldId id="697" r:id="rId11"/>
    <p:sldId id="712" r:id="rId12"/>
    <p:sldId id="623" r:id="rId13"/>
    <p:sldId id="698" r:id="rId14"/>
    <p:sldId id="713" r:id="rId15"/>
    <p:sldId id="525" r:id="rId16"/>
    <p:sldId id="699" r:id="rId17"/>
    <p:sldId id="700" r:id="rId18"/>
    <p:sldId id="601" r:id="rId19"/>
    <p:sldId id="624" r:id="rId20"/>
    <p:sldId id="604" r:id="rId21"/>
    <p:sldId id="283" r:id="rId22"/>
    <p:sldId id="701" r:id="rId23"/>
    <p:sldId id="608" r:id="rId24"/>
    <p:sldId id="625" r:id="rId25"/>
    <p:sldId id="682" r:id="rId26"/>
    <p:sldId id="683" r:id="rId27"/>
    <p:sldId id="702" r:id="rId28"/>
    <p:sldId id="628" r:id="rId29"/>
    <p:sldId id="684" r:id="rId30"/>
    <p:sldId id="685" r:id="rId31"/>
    <p:sldId id="632" r:id="rId32"/>
    <p:sldId id="633" r:id="rId33"/>
    <p:sldId id="679" r:id="rId34"/>
    <p:sldId id="686" r:id="rId35"/>
    <p:sldId id="716" r:id="rId36"/>
    <p:sldId id="687" r:id="rId37"/>
    <p:sldId id="703" r:id="rId38"/>
    <p:sldId id="695" r:id="rId39"/>
    <p:sldId id="696" r:id="rId40"/>
    <p:sldId id="638" r:id="rId41"/>
    <p:sldId id="639" r:id="rId42"/>
    <p:sldId id="643" r:id="rId43"/>
    <p:sldId id="707" r:id="rId44"/>
    <p:sldId id="706" r:id="rId45"/>
    <p:sldId id="642" r:id="rId46"/>
    <p:sldId id="644" r:id="rId47"/>
    <p:sldId id="708" r:id="rId48"/>
    <p:sldId id="709" r:id="rId49"/>
    <p:sldId id="647" r:id="rId50"/>
    <p:sldId id="711" r:id="rId51"/>
    <p:sldId id="714" r:id="rId52"/>
    <p:sldId id="719" r:id="rId53"/>
    <p:sldId id="688" r:id="rId54"/>
    <p:sldId id="343" r:id="rId55"/>
    <p:sldId id="630" r:id="rId56"/>
    <p:sldId id="621" r:id="rId57"/>
    <p:sldId id="641" r:id="rId58"/>
    <p:sldId id="515" r:id="rId59"/>
    <p:sldId id="500" r:id="rId60"/>
    <p:sldId id="645" r:id="rId61"/>
    <p:sldId id="629" r:id="rId62"/>
    <p:sldId id="523" r:id="rId63"/>
    <p:sldId id="526" r:id="rId64"/>
    <p:sldId id="529" r:id="rId65"/>
    <p:sldId id="530" r:id="rId66"/>
    <p:sldId id="690" r:id="rId67"/>
    <p:sldId id="694" r:id="rId68"/>
    <p:sldId id="693" r:id="rId69"/>
    <p:sldId id="599" r:id="rId70"/>
    <p:sldId id="600" r:id="rId71"/>
    <p:sldId id="595" r:id="rId72"/>
    <p:sldId id="536" r:id="rId73"/>
    <p:sldId id="689" r:id="rId74"/>
    <p:sldId id="346" r:id="rId75"/>
    <p:sldId id="573" r:id="rId76"/>
    <p:sldId id="593" r:id="rId77"/>
    <p:sldId id="575" r:id="rId78"/>
    <p:sldId id="576" r:id="rId79"/>
    <p:sldId id="634" r:id="rId80"/>
    <p:sldId id="717" r:id="rId81"/>
    <p:sldId id="596" r:id="rId82"/>
    <p:sldId id="543" r:id="rId83"/>
    <p:sldId id="352" r:id="rId84"/>
    <p:sldId id="347" r:id="rId85"/>
    <p:sldId id="348" r:id="rId86"/>
    <p:sldId id="351" r:id="rId87"/>
    <p:sldId id="554" r:id="rId88"/>
    <p:sldId id="704" r:id="rId89"/>
    <p:sldId id="718" r:id="rId90"/>
  </p:sldIdLst>
  <p:sldSz cx="12192000" cy="6858000"/>
  <p:notesSz cx="6858000" cy="9144000"/>
  <p:defaultTextStyle>
    <a:defPPr>
      <a:defRPr lang="en-A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33"/>
  </p:normalViewPr>
  <p:slideViewPr>
    <p:cSldViewPr snapToGrid="0">
      <p:cViewPr varScale="1">
        <p:scale>
          <a:sx n="112" d="100"/>
          <a:sy n="112" d="100"/>
        </p:scale>
        <p:origin x="5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270A15-6084-9949-A56D-35A23AFAFE75}" type="datetimeFigureOut">
              <a:rPr lang="en-GB" smtClean="0"/>
              <a:t>29/06/2023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6B33B6-C9F7-924C-8D01-3B5B17F28FA3}" type="slidenum">
              <a:rPr lang="en-GB" smtClean="0"/>
              <a:t>‹#›</a:t>
            </a:fld>
            <a:endParaRPr lang="en-GB"/>
          </a:p>
        </p:txBody>
      </p:sp>
    </p:spTree>
    <p:extLst>
      <p:ext uri="{BB962C8B-B14F-4D97-AF65-F5344CB8AC3E}">
        <p14:creationId xmlns:p14="http://schemas.microsoft.com/office/powerpoint/2010/main" val="3418093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seems that larger models (higher </a:t>
            </a:r>
            <a:r>
              <a:rPr lang="en-US" dirty="0" err="1"/>
              <a:t>polyn</a:t>
            </a:r>
            <a:r>
              <a:rPr lang="en-US" dirty="0"/>
              <a:t>. degree) results in larger validation error. is this always the case?</a:t>
            </a:r>
          </a:p>
        </p:txBody>
      </p:sp>
      <p:sp>
        <p:nvSpPr>
          <p:cNvPr id="4" name="Slide Number Placeholder 3"/>
          <p:cNvSpPr>
            <a:spLocks noGrp="1"/>
          </p:cNvSpPr>
          <p:nvPr>
            <p:ph type="sldNum" sz="quarter" idx="5"/>
          </p:nvPr>
        </p:nvSpPr>
        <p:spPr/>
        <p:txBody>
          <a:bodyPr/>
          <a:lstStyle/>
          <a:p>
            <a:fld id="{84B8590F-7112-9F46-BE42-8ECB2BD7B1AC}" type="slidenum">
              <a:rPr lang="en-US" smtClean="0"/>
              <a:t>57</a:t>
            </a:fld>
            <a:endParaRPr lang="en-US"/>
          </a:p>
        </p:txBody>
      </p:sp>
    </p:spTree>
    <p:extLst>
      <p:ext uri="{BB962C8B-B14F-4D97-AF65-F5344CB8AC3E}">
        <p14:creationId xmlns:p14="http://schemas.microsoft.com/office/powerpoint/2010/main" val="3622527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sample size m is the nr. of different datapoints in the training set </a:t>
            </a:r>
          </a:p>
        </p:txBody>
      </p:sp>
      <p:sp>
        <p:nvSpPr>
          <p:cNvPr id="4" name="Slide Number Placeholder 3"/>
          <p:cNvSpPr>
            <a:spLocks noGrp="1"/>
          </p:cNvSpPr>
          <p:nvPr>
            <p:ph type="sldNum" sz="quarter" idx="5"/>
          </p:nvPr>
        </p:nvSpPr>
        <p:spPr/>
        <p:txBody>
          <a:bodyPr/>
          <a:lstStyle/>
          <a:p>
            <a:fld id="{19A38D75-0206-7D4B-8B77-92E1A2CE2F43}" type="slidenum">
              <a:rPr lang="en-US" smtClean="0"/>
              <a:t>58</a:t>
            </a:fld>
            <a:endParaRPr lang="en-US"/>
          </a:p>
        </p:txBody>
      </p:sp>
    </p:spTree>
    <p:extLst>
      <p:ext uri="{BB962C8B-B14F-4D97-AF65-F5344CB8AC3E}">
        <p14:creationId xmlns:p14="http://schemas.microsoft.com/office/powerpoint/2010/main" val="325819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B8590F-7112-9F46-BE42-8ECB2BD7B1AC}" type="slidenum">
              <a:rPr lang="en-US" smtClean="0"/>
              <a:t>87</a:t>
            </a:fld>
            <a:endParaRPr lang="en-US"/>
          </a:p>
        </p:txBody>
      </p:sp>
    </p:spTree>
    <p:extLst>
      <p:ext uri="{BB962C8B-B14F-4D97-AF65-F5344CB8AC3E}">
        <p14:creationId xmlns:p14="http://schemas.microsoft.com/office/powerpoint/2010/main" val="2059248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B8590F-7112-9F46-BE42-8ECB2BD7B1AC}" type="slidenum">
              <a:rPr lang="en-US" smtClean="0"/>
              <a:t>88</a:t>
            </a:fld>
            <a:endParaRPr lang="en-US"/>
          </a:p>
        </p:txBody>
      </p:sp>
    </p:spTree>
    <p:extLst>
      <p:ext uri="{BB962C8B-B14F-4D97-AF65-F5344CB8AC3E}">
        <p14:creationId xmlns:p14="http://schemas.microsoft.com/office/powerpoint/2010/main" val="1368358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D6966-D2A0-8D33-3110-038DB3A039C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427124DE-1E9F-84F0-5CC4-0C0DC13FE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EA77B7A7-54EF-53F6-27EE-F46020F7A371}"/>
              </a:ext>
            </a:extLst>
          </p:cNvPr>
          <p:cNvSpPr>
            <a:spLocks noGrp="1"/>
          </p:cNvSpPr>
          <p:nvPr>
            <p:ph type="dt" sz="half" idx="10"/>
          </p:nvPr>
        </p:nvSpPr>
        <p:spPr/>
        <p:txBody>
          <a:bodyPr/>
          <a:lstStyle/>
          <a:p>
            <a:fld id="{02AB7609-395E-0A49-960D-604C87540540}" type="datetime1">
              <a:rPr lang="en-US" smtClean="0"/>
              <a:t>6/29/23</a:t>
            </a:fld>
            <a:endParaRPr lang="en-GB"/>
          </a:p>
        </p:txBody>
      </p:sp>
      <p:sp>
        <p:nvSpPr>
          <p:cNvPr id="5" name="Footer Placeholder 4">
            <a:extLst>
              <a:ext uri="{FF2B5EF4-FFF2-40B4-BE49-F238E27FC236}">
                <a16:creationId xmlns:a16="http://schemas.microsoft.com/office/drawing/2014/main" id="{E043DD18-AA69-F9E1-1E88-EB1B34D1AA53}"/>
              </a:ext>
            </a:extLst>
          </p:cNvPr>
          <p:cNvSpPr>
            <a:spLocks noGrp="1"/>
          </p:cNvSpPr>
          <p:nvPr>
            <p:ph type="ftr" sz="quarter" idx="11"/>
          </p:nvPr>
        </p:nvSpPr>
        <p:spPr/>
        <p:txBody>
          <a:bodyPr/>
          <a:lstStyle/>
          <a:p>
            <a:r>
              <a:rPr lang="en-GB"/>
              <a:t>A. Jung, Trustworthy AI</a:t>
            </a:r>
          </a:p>
        </p:txBody>
      </p:sp>
      <p:sp>
        <p:nvSpPr>
          <p:cNvPr id="6" name="Slide Number Placeholder 5">
            <a:extLst>
              <a:ext uri="{FF2B5EF4-FFF2-40B4-BE49-F238E27FC236}">
                <a16:creationId xmlns:a16="http://schemas.microsoft.com/office/drawing/2014/main" id="{35701C0B-C444-0815-9DD1-F0BEBF79C4D1}"/>
              </a:ext>
            </a:extLst>
          </p:cNvPr>
          <p:cNvSpPr>
            <a:spLocks noGrp="1"/>
          </p:cNvSpPr>
          <p:nvPr>
            <p:ph type="sldNum" sz="quarter" idx="12"/>
          </p:nvPr>
        </p:nvSpPr>
        <p:spPr/>
        <p:txBody>
          <a:bodyPr/>
          <a:lstStyle/>
          <a:p>
            <a:fld id="{743AF040-8727-CC45-B28A-6863DD930EFD}" type="slidenum">
              <a:rPr lang="en-GB" smtClean="0"/>
              <a:t>‹#›</a:t>
            </a:fld>
            <a:endParaRPr lang="en-GB"/>
          </a:p>
        </p:txBody>
      </p:sp>
    </p:spTree>
    <p:extLst>
      <p:ext uri="{BB962C8B-B14F-4D97-AF65-F5344CB8AC3E}">
        <p14:creationId xmlns:p14="http://schemas.microsoft.com/office/powerpoint/2010/main" val="2064007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391CC-9DB0-3971-DF64-2C9253D6A38C}"/>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52712A7F-FAEC-30A8-B74F-36AA806508D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978F5E3-8CAE-4705-3E78-5A96AF971A22}"/>
              </a:ext>
            </a:extLst>
          </p:cNvPr>
          <p:cNvSpPr>
            <a:spLocks noGrp="1"/>
          </p:cNvSpPr>
          <p:nvPr>
            <p:ph type="dt" sz="half" idx="10"/>
          </p:nvPr>
        </p:nvSpPr>
        <p:spPr/>
        <p:txBody>
          <a:bodyPr/>
          <a:lstStyle/>
          <a:p>
            <a:fld id="{09E8C4A7-EE29-7647-A5EA-2703A722D951}" type="datetime1">
              <a:rPr lang="en-US" smtClean="0"/>
              <a:t>6/29/23</a:t>
            </a:fld>
            <a:endParaRPr lang="en-GB"/>
          </a:p>
        </p:txBody>
      </p:sp>
      <p:sp>
        <p:nvSpPr>
          <p:cNvPr id="5" name="Footer Placeholder 4">
            <a:extLst>
              <a:ext uri="{FF2B5EF4-FFF2-40B4-BE49-F238E27FC236}">
                <a16:creationId xmlns:a16="http://schemas.microsoft.com/office/drawing/2014/main" id="{14D863E4-4577-14E0-9907-957AB122F7D5}"/>
              </a:ext>
            </a:extLst>
          </p:cNvPr>
          <p:cNvSpPr>
            <a:spLocks noGrp="1"/>
          </p:cNvSpPr>
          <p:nvPr>
            <p:ph type="ftr" sz="quarter" idx="11"/>
          </p:nvPr>
        </p:nvSpPr>
        <p:spPr/>
        <p:txBody>
          <a:bodyPr/>
          <a:lstStyle/>
          <a:p>
            <a:r>
              <a:rPr lang="en-GB"/>
              <a:t>A. Jung, Trustworthy AI</a:t>
            </a:r>
          </a:p>
        </p:txBody>
      </p:sp>
      <p:sp>
        <p:nvSpPr>
          <p:cNvPr id="6" name="Slide Number Placeholder 5">
            <a:extLst>
              <a:ext uri="{FF2B5EF4-FFF2-40B4-BE49-F238E27FC236}">
                <a16:creationId xmlns:a16="http://schemas.microsoft.com/office/drawing/2014/main" id="{11B0E95A-972B-7D03-BD52-ECA31CB39856}"/>
              </a:ext>
            </a:extLst>
          </p:cNvPr>
          <p:cNvSpPr>
            <a:spLocks noGrp="1"/>
          </p:cNvSpPr>
          <p:nvPr>
            <p:ph type="sldNum" sz="quarter" idx="12"/>
          </p:nvPr>
        </p:nvSpPr>
        <p:spPr/>
        <p:txBody>
          <a:bodyPr/>
          <a:lstStyle/>
          <a:p>
            <a:fld id="{743AF040-8727-CC45-B28A-6863DD930EFD}" type="slidenum">
              <a:rPr lang="en-GB" smtClean="0"/>
              <a:t>‹#›</a:t>
            </a:fld>
            <a:endParaRPr lang="en-GB"/>
          </a:p>
        </p:txBody>
      </p:sp>
    </p:spTree>
    <p:extLst>
      <p:ext uri="{BB962C8B-B14F-4D97-AF65-F5344CB8AC3E}">
        <p14:creationId xmlns:p14="http://schemas.microsoft.com/office/powerpoint/2010/main" val="2117691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4F397D-1C78-9737-C551-13EACE8F1BAA}"/>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92E33069-B97B-ACCC-12BC-3A81B2BF865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DA1E1FF-FFD2-F3AB-5899-10670870F758}"/>
              </a:ext>
            </a:extLst>
          </p:cNvPr>
          <p:cNvSpPr>
            <a:spLocks noGrp="1"/>
          </p:cNvSpPr>
          <p:nvPr>
            <p:ph type="dt" sz="half" idx="10"/>
          </p:nvPr>
        </p:nvSpPr>
        <p:spPr/>
        <p:txBody>
          <a:bodyPr/>
          <a:lstStyle/>
          <a:p>
            <a:fld id="{71BE7B60-29BB-9740-9F4C-51DD631891F4}" type="datetime1">
              <a:rPr lang="en-US" smtClean="0"/>
              <a:t>6/29/23</a:t>
            </a:fld>
            <a:endParaRPr lang="en-GB"/>
          </a:p>
        </p:txBody>
      </p:sp>
      <p:sp>
        <p:nvSpPr>
          <p:cNvPr id="5" name="Footer Placeholder 4">
            <a:extLst>
              <a:ext uri="{FF2B5EF4-FFF2-40B4-BE49-F238E27FC236}">
                <a16:creationId xmlns:a16="http://schemas.microsoft.com/office/drawing/2014/main" id="{0B4EB9FE-2A54-93B2-3458-CE5C10E2A6D4}"/>
              </a:ext>
            </a:extLst>
          </p:cNvPr>
          <p:cNvSpPr>
            <a:spLocks noGrp="1"/>
          </p:cNvSpPr>
          <p:nvPr>
            <p:ph type="ftr" sz="quarter" idx="11"/>
          </p:nvPr>
        </p:nvSpPr>
        <p:spPr/>
        <p:txBody>
          <a:bodyPr/>
          <a:lstStyle/>
          <a:p>
            <a:r>
              <a:rPr lang="en-GB"/>
              <a:t>A. Jung, Trustworthy AI</a:t>
            </a:r>
          </a:p>
        </p:txBody>
      </p:sp>
      <p:sp>
        <p:nvSpPr>
          <p:cNvPr id="6" name="Slide Number Placeholder 5">
            <a:extLst>
              <a:ext uri="{FF2B5EF4-FFF2-40B4-BE49-F238E27FC236}">
                <a16:creationId xmlns:a16="http://schemas.microsoft.com/office/drawing/2014/main" id="{DB2B6563-0CD4-D192-6521-166CA693D761}"/>
              </a:ext>
            </a:extLst>
          </p:cNvPr>
          <p:cNvSpPr>
            <a:spLocks noGrp="1"/>
          </p:cNvSpPr>
          <p:nvPr>
            <p:ph type="sldNum" sz="quarter" idx="12"/>
          </p:nvPr>
        </p:nvSpPr>
        <p:spPr/>
        <p:txBody>
          <a:bodyPr/>
          <a:lstStyle/>
          <a:p>
            <a:fld id="{743AF040-8727-CC45-B28A-6863DD930EFD}" type="slidenum">
              <a:rPr lang="en-GB" smtClean="0"/>
              <a:t>‹#›</a:t>
            </a:fld>
            <a:endParaRPr lang="en-GB"/>
          </a:p>
        </p:txBody>
      </p:sp>
    </p:spTree>
    <p:extLst>
      <p:ext uri="{BB962C8B-B14F-4D97-AF65-F5344CB8AC3E}">
        <p14:creationId xmlns:p14="http://schemas.microsoft.com/office/powerpoint/2010/main" val="4030919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E3ED-6ED3-428E-8ECA-1B96AA67D79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95211381-440C-BF2D-53E0-5C4BAC0068E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9EDABA1-2F80-93B2-98E1-A64DBD52AB63}"/>
              </a:ext>
            </a:extLst>
          </p:cNvPr>
          <p:cNvSpPr>
            <a:spLocks noGrp="1"/>
          </p:cNvSpPr>
          <p:nvPr>
            <p:ph type="dt" sz="half" idx="10"/>
          </p:nvPr>
        </p:nvSpPr>
        <p:spPr/>
        <p:txBody>
          <a:bodyPr/>
          <a:lstStyle/>
          <a:p>
            <a:fld id="{A853E098-B282-B84B-84ED-88FFA8DAA42D}" type="datetime1">
              <a:rPr lang="en-US" smtClean="0"/>
              <a:t>6/29/23</a:t>
            </a:fld>
            <a:endParaRPr lang="en-GB"/>
          </a:p>
        </p:txBody>
      </p:sp>
      <p:sp>
        <p:nvSpPr>
          <p:cNvPr id="5" name="Footer Placeholder 4">
            <a:extLst>
              <a:ext uri="{FF2B5EF4-FFF2-40B4-BE49-F238E27FC236}">
                <a16:creationId xmlns:a16="http://schemas.microsoft.com/office/drawing/2014/main" id="{D37A5F19-A795-9414-4F70-2C0116A02926}"/>
              </a:ext>
            </a:extLst>
          </p:cNvPr>
          <p:cNvSpPr>
            <a:spLocks noGrp="1"/>
          </p:cNvSpPr>
          <p:nvPr>
            <p:ph type="ftr" sz="quarter" idx="11"/>
          </p:nvPr>
        </p:nvSpPr>
        <p:spPr/>
        <p:txBody>
          <a:bodyPr/>
          <a:lstStyle/>
          <a:p>
            <a:r>
              <a:rPr lang="en-GB"/>
              <a:t>A. Jung, Trustworthy AI</a:t>
            </a:r>
          </a:p>
        </p:txBody>
      </p:sp>
      <p:sp>
        <p:nvSpPr>
          <p:cNvPr id="6" name="Slide Number Placeholder 5">
            <a:extLst>
              <a:ext uri="{FF2B5EF4-FFF2-40B4-BE49-F238E27FC236}">
                <a16:creationId xmlns:a16="http://schemas.microsoft.com/office/drawing/2014/main" id="{E6913B55-3A9D-40B5-AFF1-5EFA5CACE14B}"/>
              </a:ext>
            </a:extLst>
          </p:cNvPr>
          <p:cNvSpPr>
            <a:spLocks noGrp="1"/>
          </p:cNvSpPr>
          <p:nvPr>
            <p:ph type="sldNum" sz="quarter" idx="12"/>
          </p:nvPr>
        </p:nvSpPr>
        <p:spPr/>
        <p:txBody>
          <a:bodyPr/>
          <a:lstStyle/>
          <a:p>
            <a:fld id="{743AF040-8727-CC45-B28A-6863DD930EFD}" type="slidenum">
              <a:rPr lang="en-GB" smtClean="0"/>
              <a:t>‹#›</a:t>
            </a:fld>
            <a:endParaRPr lang="en-GB"/>
          </a:p>
        </p:txBody>
      </p:sp>
    </p:spTree>
    <p:extLst>
      <p:ext uri="{BB962C8B-B14F-4D97-AF65-F5344CB8AC3E}">
        <p14:creationId xmlns:p14="http://schemas.microsoft.com/office/powerpoint/2010/main" val="908082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D274D-1694-407E-A774-BF4B594A37E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639BCA5E-2A9D-ED99-E0A2-91EBA792E4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ED8C017-3798-4C42-DDEA-7D97B7487A91}"/>
              </a:ext>
            </a:extLst>
          </p:cNvPr>
          <p:cNvSpPr>
            <a:spLocks noGrp="1"/>
          </p:cNvSpPr>
          <p:nvPr>
            <p:ph type="dt" sz="half" idx="10"/>
          </p:nvPr>
        </p:nvSpPr>
        <p:spPr/>
        <p:txBody>
          <a:bodyPr/>
          <a:lstStyle/>
          <a:p>
            <a:fld id="{A711A1F6-726C-EE4A-B976-6965C36ABA43}" type="datetime1">
              <a:rPr lang="en-US" smtClean="0"/>
              <a:t>6/29/23</a:t>
            </a:fld>
            <a:endParaRPr lang="en-GB"/>
          </a:p>
        </p:txBody>
      </p:sp>
      <p:sp>
        <p:nvSpPr>
          <p:cNvPr id="5" name="Footer Placeholder 4">
            <a:extLst>
              <a:ext uri="{FF2B5EF4-FFF2-40B4-BE49-F238E27FC236}">
                <a16:creationId xmlns:a16="http://schemas.microsoft.com/office/drawing/2014/main" id="{3240E05F-B1CA-EC16-F9C7-10FC879A0560}"/>
              </a:ext>
            </a:extLst>
          </p:cNvPr>
          <p:cNvSpPr>
            <a:spLocks noGrp="1"/>
          </p:cNvSpPr>
          <p:nvPr>
            <p:ph type="ftr" sz="quarter" idx="11"/>
          </p:nvPr>
        </p:nvSpPr>
        <p:spPr/>
        <p:txBody>
          <a:bodyPr/>
          <a:lstStyle/>
          <a:p>
            <a:r>
              <a:rPr lang="en-GB"/>
              <a:t>A. Jung, Trustworthy AI</a:t>
            </a:r>
          </a:p>
        </p:txBody>
      </p:sp>
      <p:sp>
        <p:nvSpPr>
          <p:cNvPr id="6" name="Slide Number Placeholder 5">
            <a:extLst>
              <a:ext uri="{FF2B5EF4-FFF2-40B4-BE49-F238E27FC236}">
                <a16:creationId xmlns:a16="http://schemas.microsoft.com/office/drawing/2014/main" id="{3AE56981-A492-12C4-7FEB-22E268A1EF79}"/>
              </a:ext>
            </a:extLst>
          </p:cNvPr>
          <p:cNvSpPr>
            <a:spLocks noGrp="1"/>
          </p:cNvSpPr>
          <p:nvPr>
            <p:ph type="sldNum" sz="quarter" idx="12"/>
          </p:nvPr>
        </p:nvSpPr>
        <p:spPr/>
        <p:txBody>
          <a:bodyPr/>
          <a:lstStyle/>
          <a:p>
            <a:fld id="{743AF040-8727-CC45-B28A-6863DD930EFD}" type="slidenum">
              <a:rPr lang="en-GB" smtClean="0"/>
              <a:t>‹#›</a:t>
            </a:fld>
            <a:endParaRPr lang="en-GB"/>
          </a:p>
        </p:txBody>
      </p:sp>
    </p:spTree>
    <p:extLst>
      <p:ext uri="{BB962C8B-B14F-4D97-AF65-F5344CB8AC3E}">
        <p14:creationId xmlns:p14="http://schemas.microsoft.com/office/powerpoint/2010/main" val="424476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A605C-9FA1-D6BE-FEF6-C9B161BD7E7A}"/>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C785D97B-57A3-BD62-F169-7208D3F2728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B3147E44-8745-9942-09FC-C491CC8E961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58486FAC-AF29-1330-1F08-36550FCB2ACA}"/>
              </a:ext>
            </a:extLst>
          </p:cNvPr>
          <p:cNvSpPr>
            <a:spLocks noGrp="1"/>
          </p:cNvSpPr>
          <p:nvPr>
            <p:ph type="dt" sz="half" idx="10"/>
          </p:nvPr>
        </p:nvSpPr>
        <p:spPr/>
        <p:txBody>
          <a:bodyPr/>
          <a:lstStyle/>
          <a:p>
            <a:fld id="{7807F693-2A89-4343-8609-BE4AE2C04523}" type="datetime1">
              <a:rPr lang="en-US" smtClean="0"/>
              <a:t>6/29/23</a:t>
            </a:fld>
            <a:endParaRPr lang="en-GB"/>
          </a:p>
        </p:txBody>
      </p:sp>
      <p:sp>
        <p:nvSpPr>
          <p:cNvPr id="6" name="Footer Placeholder 5">
            <a:extLst>
              <a:ext uri="{FF2B5EF4-FFF2-40B4-BE49-F238E27FC236}">
                <a16:creationId xmlns:a16="http://schemas.microsoft.com/office/drawing/2014/main" id="{73B135F1-82C6-C39C-CC06-D36039D02D9A}"/>
              </a:ext>
            </a:extLst>
          </p:cNvPr>
          <p:cNvSpPr>
            <a:spLocks noGrp="1"/>
          </p:cNvSpPr>
          <p:nvPr>
            <p:ph type="ftr" sz="quarter" idx="11"/>
          </p:nvPr>
        </p:nvSpPr>
        <p:spPr/>
        <p:txBody>
          <a:bodyPr/>
          <a:lstStyle/>
          <a:p>
            <a:r>
              <a:rPr lang="en-GB"/>
              <a:t>A. Jung, Trustworthy AI</a:t>
            </a:r>
          </a:p>
        </p:txBody>
      </p:sp>
      <p:sp>
        <p:nvSpPr>
          <p:cNvPr id="7" name="Slide Number Placeholder 6">
            <a:extLst>
              <a:ext uri="{FF2B5EF4-FFF2-40B4-BE49-F238E27FC236}">
                <a16:creationId xmlns:a16="http://schemas.microsoft.com/office/drawing/2014/main" id="{6E7F01F5-F249-E7DE-34A4-4D91B9EC6A59}"/>
              </a:ext>
            </a:extLst>
          </p:cNvPr>
          <p:cNvSpPr>
            <a:spLocks noGrp="1"/>
          </p:cNvSpPr>
          <p:nvPr>
            <p:ph type="sldNum" sz="quarter" idx="12"/>
          </p:nvPr>
        </p:nvSpPr>
        <p:spPr/>
        <p:txBody>
          <a:bodyPr/>
          <a:lstStyle/>
          <a:p>
            <a:fld id="{743AF040-8727-CC45-B28A-6863DD930EFD}" type="slidenum">
              <a:rPr lang="en-GB" smtClean="0"/>
              <a:t>‹#›</a:t>
            </a:fld>
            <a:endParaRPr lang="en-GB"/>
          </a:p>
        </p:txBody>
      </p:sp>
    </p:spTree>
    <p:extLst>
      <p:ext uri="{BB962C8B-B14F-4D97-AF65-F5344CB8AC3E}">
        <p14:creationId xmlns:p14="http://schemas.microsoft.com/office/powerpoint/2010/main" val="2554520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F2866-2A05-D183-E401-F235B0D3D9BC}"/>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9EAD5A89-0C80-6841-DCBB-FF340F3D10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EC9D84C-CCC1-3C74-0AF3-4487E8F6648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70B48ED9-E6EF-C7CA-580B-1C92403CDC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EFE0CCC-F787-5A26-D697-79EFDD4543B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BEA1989-B648-BBFC-1604-3E3C27793951}"/>
              </a:ext>
            </a:extLst>
          </p:cNvPr>
          <p:cNvSpPr>
            <a:spLocks noGrp="1"/>
          </p:cNvSpPr>
          <p:nvPr>
            <p:ph type="dt" sz="half" idx="10"/>
          </p:nvPr>
        </p:nvSpPr>
        <p:spPr/>
        <p:txBody>
          <a:bodyPr/>
          <a:lstStyle/>
          <a:p>
            <a:fld id="{47743C02-98E6-A44C-A0B8-2FF1D603D2A5}" type="datetime1">
              <a:rPr lang="en-US" smtClean="0"/>
              <a:t>6/29/23</a:t>
            </a:fld>
            <a:endParaRPr lang="en-GB"/>
          </a:p>
        </p:txBody>
      </p:sp>
      <p:sp>
        <p:nvSpPr>
          <p:cNvPr id="8" name="Footer Placeholder 7">
            <a:extLst>
              <a:ext uri="{FF2B5EF4-FFF2-40B4-BE49-F238E27FC236}">
                <a16:creationId xmlns:a16="http://schemas.microsoft.com/office/drawing/2014/main" id="{A71BF4EB-A0C9-E6E2-365E-D1E0DF91721C}"/>
              </a:ext>
            </a:extLst>
          </p:cNvPr>
          <p:cNvSpPr>
            <a:spLocks noGrp="1"/>
          </p:cNvSpPr>
          <p:nvPr>
            <p:ph type="ftr" sz="quarter" idx="11"/>
          </p:nvPr>
        </p:nvSpPr>
        <p:spPr/>
        <p:txBody>
          <a:bodyPr/>
          <a:lstStyle/>
          <a:p>
            <a:r>
              <a:rPr lang="en-GB"/>
              <a:t>A. Jung, Trustworthy AI</a:t>
            </a:r>
          </a:p>
        </p:txBody>
      </p:sp>
      <p:sp>
        <p:nvSpPr>
          <p:cNvPr id="9" name="Slide Number Placeholder 8">
            <a:extLst>
              <a:ext uri="{FF2B5EF4-FFF2-40B4-BE49-F238E27FC236}">
                <a16:creationId xmlns:a16="http://schemas.microsoft.com/office/drawing/2014/main" id="{D4F49DD6-CDE3-32F6-C118-29747A2AE63E}"/>
              </a:ext>
            </a:extLst>
          </p:cNvPr>
          <p:cNvSpPr>
            <a:spLocks noGrp="1"/>
          </p:cNvSpPr>
          <p:nvPr>
            <p:ph type="sldNum" sz="quarter" idx="12"/>
          </p:nvPr>
        </p:nvSpPr>
        <p:spPr/>
        <p:txBody>
          <a:bodyPr/>
          <a:lstStyle/>
          <a:p>
            <a:fld id="{743AF040-8727-CC45-B28A-6863DD930EFD}" type="slidenum">
              <a:rPr lang="en-GB" smtClean="0"/>
              <a:t>‹#›</a:t>
            </a:fld>
            <a:endParaRPr lang="en-GB"/>
          </a:p>
        </p:txBody>
      </p:sp>
    </p:spTree>
    <p:extLst>
      <p:ext uri="{BB962C8B-B14F-4D97-AF65-F5344CB8AC3E}">
        <p14:creationId xmlns:p14="http://schemas.microsoft.com/office/powerpoint/2010/main" val="664927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5979C-9FD6-457D-C466-153CE5266408}"/>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59C27495-3FC5-467F-39E7-1F0BD5439FCD}"/>
              </a:ext>
            </a:extLst>
          </p:cNvPr>
          <p:cNvSpPr>
            <a:spLocks noGrp="1"/>
          </p:cNvSpPr>
          <p:nvPr>
            <p:ph type="dt" sz="half" idx="10"/>
          </p:nvPr>
        </p:nvSpPr>
        <p:spPr/>
        <p:txBody>
          <a:bodyPr/>
          <a:lstStyle/>
          <a:p>
            <a:fld id="{C5388A8B-12DA-8D4F-B850-04C8178CB12C}" type="datetime1">
              <a:rPr lang="en-US" smtClean="0"/>
              <a:t>6/29/23</a:t>
            </a:fld>
            <a:endParaRPr lang="en-GB"/>
          </a:p>
        </p:txBody>
      </p:sp>
      <p:sp>
        <p:nvSpPr>
          <p:cNvPr id="4" name="Footer Placeholder 3">
            <a:extLst>
              <a:ext uri="{FF2B5EF4-FFF2-40B4-BE49-F238E27FC236}">
                <a16:creationId xmlns:a16="http://schemas.microsoft.com/office/drawing/2014/main" id="{D48EDC06-2909-873A-E366-C3DF49DE8443}"/>
              </a:ext>
            </a:extLst>
          </p:cNvPr>
          <p:cNvSpPr>
            <a:spLocks noGrp="1"/>
          </p:cNvSpPr>
          <p:nvPr>
            <p:ph type="ftr" sz="quarter" idx="11"/>
          </p:nvPr>
        </p:nvSpPr>
        <p:spPr/>
        <p:txBody>
          <a:bodyPr/>
          <a:lstStyle/>
          <a:p>
            <a:r>
              <a:rPr lang="en-GB"/>
              <a:t>A. Jung, Trustworthy AI</a:t>
            </a:r>
          </a:p>
        </p:txBody>
      </p:sp>
      <p:sp>
        <p:nvSpPr>
          <p:cNvPr id="5" name="Slide Number Placeholder 4">
            <a:extLst>
              <a:ext uri="{FF2B5EF4-FFF2-40B4-BE49-F238E27FC236}">
                <a16:creationId xmlns:a16="http://schemas.microsoft.com/office/drawing/2014/main" id="{B6177346-BBC2-2A46-AFA7-D11B2B46C5F6}"/>
              </a:ext>
            </a:extLst>
          </p:cNvPr>
          <p:cNvSpPr>
            <a:spLocks noGrp="1"/>
          </p:cNvSpPr>
          <p:nvPr>
            <p:ph type="sldNum" sz="quarter" idx="12"/>
          </p:nvPr>
        </p:nvSpPr>
        <p:spPr/>
        <p:txBody>
          <a:bodyPr/>
          <a:lstStyle/>
          <a:p>
            <a:fld id="{743AF040-8727-CC45-B28A-6863DD930EFD}" type="slidenum">
              <a:rPr lang="en-GB" smtClean="0"/>
              <a:t>‹#›</a:t>
            </a:fld>
            <a:endParaRPr lang="en-GB"/>
          </a:p>
        </p:txBody>
      </p:sp>
    </p:spTree>
    <p:extLst>
      <p:ext uri="{BB962C8B-B14F-4D97-AF65-F5344CB8AC3E}">
        <p14:creationId xmlns:p14="http://schemas.microsoft.com/office/powerpoint/2010/main" val="1773845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72AF2D-4F73-BC12-F77A-25C2B869A2FF}"/>
              </a:ext>
            </a:extLst>
          </p:cNvPr>
          <p:cNvSpPr>
            <a:spLocks noGrp="1"/>
          </p:cNvSpPr>
          <p:nvPr>
            <p:ph type="dt" sz="half" idx="10"/>
          </p:nvPr>
        </p:nvSpPr>
        <p:spPr/>
        <p:txBody>
          <a:bodyPr/>
          <a:lstStyle/>
          <a:p>
            <a:fld id="{67C1E33F-9151-9E4E-B1DA-1166AE290C5C}" type="datetime1">
              <a:rPr lang="en-US" smtClean="0"/>
              <a:t>6/29/23</a:t>
            </a:fld>
            <a:endParaRPr lang="en-GB"/>
          </a:p>
        </p:txBody>
      </p:sp>
      <p:sp>
        <p:nvSpPr>
          <p:cNvPr id="3" name="Footer Placeholder 2">
            <a:extLst>
              <a:ext uri="{FF2B5EF4-FFF2-40B4-BE49-F238E27FC236}">
                <a16:creationId xmlns:a16="http://schemas.microsoft.com/office/drawing/2014/main" id="{C0297061-D667-A459-5889-3179681FF559}"/>
              </a:ext>
            </a:extLst>
          </p:cNvPr>
          <p:cNvSpPr>
            <a:spLocks noGrp="1"/>
          </p:cNvSpPr>
          <p:nvPr>
            <p:ph type="ftr" sz="quarter" idx="11"/>
          </p:nvPr>
        </p:nvSpPr>
        <p:spPr/>
        <p:txBody>
          <a:bodyPr/>
          <a:lstStyle/>
          <a:p>
            <a:r>
              <a:rPr lang="en-GB"/>
              <a:t>A. Jung, Trustworthy AI</a:t>
            </a:r>
          </a:p>
        </p:txBody>
      </p:sp>
      <p:sp>
        <p:nvSpPr>
          <p:cNvPr id="4" name="Slide Number Placeholder 3">
            <a:extLst>
              <a:ext uri="{FF2B5EF4-FFF2-40B4-BE49-F238E27FC236}">
                <a16:creationId xmlns:a16="http://schemas.microsoft.com/office/drawing/2014/main" id="{30AC9501-AD6A-5AEB-E842-D8AD7E72E578}"/>
              </a:ext>
            </a:extLst>
          </p:cNvPr>
          <p:cNvSpPr>
            <a:spLocks noGrp="1"/>
          </p:cNvSpPr>
          <p:nvPr>
            <p:ph type="sldNum" sz="quarter" idx="12"/>
          </p:nvPr>
        </p:nvSpPr>
        <p:spPr/>
        <p:txBody>
          <a:bodyPr/>
          <a:lstStyle/>
          <a:p>
            <a:fld id="{743AF040-8727-CC45-B28A-6863DD930EFD}" type="slidenum">
              <a:rPr lang="en-GB" smtClean="0"/>
              <a:t>‹#›</a:t>
            </a:fld>
            <a:endParaRPr lang="en-GB"/>
          </a:p>
        </p:txBody>
      </p:sp>
    </p:spTree>
    <p:extLst>
      <p:ext uri="{BB962C8B-B14F-4D97-AF65-F5344CB8AC3E}">
        <p14:creationId xmlns:p14="http://schemas.microsoft.com/office/powerpoint/2010/main" val="140866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AD668-3073-6105-A23C-E8DE93E8649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76A8BAC7-3DC7-0849-B918-ACAB5262C2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C9FA8E19-A34A-0F78-54E5-5EA2FE45B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5C552FB-6C87-FDC5-7254-65863BE9D218}"/>
              </a:ext>
            </a:extLst>
          </p:cNvPr>
          <p:cNvSpPr>
            <a:spLocks noGrp="1"/>
          </p:cNvSpPr>
          <p:nvPr>
            <p:ph type="dt" sz="half" idx="10"/>
          </p:nvPr>
        </p:nvSpPr>
        <p:spPr/>
        <p:txBody>
          <a:bodyPr/>
          <a:lstStyle/>
          <a:p>
            <a:fld id="{C9BD3F29-78C3-F84E-A1EF-4DE8A202545F}" type="datetime1">
              <a:rPr lang="en-US" smtClean="0"/>
              <a:t>6/29/23</a:t>
            </a:fld>
            <a:endParaRPr lang="en-GB"/>
          </a:p>
        </p:txBody>
      </p:sp>
      <p:sp>
        <p:nvSpPr>
          <p:cNvPr id="6" name="Footer Placeholder 5">
            <a:extLst>
              <a:ext uri="{FF2B5EF4-FFF2-40B4-BE49-F238E27FC236}">
                <a16:creationId xmlns:a16="http://schemas.microsoft.com/office/drawing/2014/main" id="{E9EB2718-097F-8273-4EF6-6F840A5064E7}"/>
              </a:ext>
            </a:extLst>
          </p:cNvPr>
          <p:cNvSpPr>
            <a:spLocks noGrp="1"/>
          </p:cNvSpPr>
          <p:nvPr>
            <p:ph type="ftr" sz="quarter" idx="11"/>
          </p:nvPr>
        </p:nvSpPr>
        <p:spPr/>
        <p:txBody>
          <a:bodyPr/>
          <a:lstStyle/>
          <a:p>
            <a:r>
              <a:rPr lang="en-GB"/>
              <a:t>A. Jung, Trustworthy AI</a:t>
            </a:r>
          </a:p>
        </p:txBody>
      </p:sp>
      <p:sp>
        <p:nvSpPr>
          <p:cNvPr id="7" name="Slide Number Placeholder 6">
            <a:extLst>
              <a:ext uri="{FF2B5EF4-FFF2-40B4-BE49-F238E27FC236}">
                <a16:creationId xmlns:a16="http://schemas.microsoft.com/office/drawing/2014/main" id="{BA6B294A-2B39-7E6A-B448-E0D93468143E}"/>
              </a:ext>
            </a:extLst>
          </p:cNvPr>
          <p:cNvSpPr>
            <a:spLocks noGrp="1"/>
          </p:cNvSpPr>
          <p:nvPr>
            <p:ph type="sldNum" sz="quarter" idx="12"/>
          </p:nvPr>
        </p:nvSpPr>
        <p:spPr/>
        <p:txBody>
          <a:bodyPr/>
          <a:lstStyle/>
          <a:p>
            <a:fld id="{743AF040-8727-CC45-B28A-6863DD930EFD}" type="slidenum">
              <a:rPr lang="en-GB" smtClean="0"/>
              <a:t>‹#›</a:t>
            </a:fld>
            <a:endParaRPr lang="en-GB"/>
          </a:p>
        </p:txBody>
      </p:sp>
    </p:spTree>
    <p:extLst>
      <p:ext uri="{BB962C8B-B14F-4D97-AF65-F5344CB8AC3E}">
        <p14:creationId xmlns:p14="http://schemas.microsoft.com/office/powerpoint/2010/main" val="4095548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A1C77-1D9F-C9D9-AAAE-C23E3605359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0609E3DF-BC9B-B14B-077C-9358AD83E0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4C32DA5-FAAD-CFC4-8634-7E3463A1F9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EBE8CD9-CBA2-1124-B360-03D6E028D642}"/>
              </a:ext>
            </a:extLst>
          </p:cNvPr>
          <p:cNvSpPr>
            <a:spLocks noGrp="1"/>
          </p:cNvSpPr>
          <p:nvPr>
            <p:ph type="dt" sz="half" idx="10"/>
          </p:nvPr>
        </p:nvSpPr>
        <p:spPr/>
        <p:txBody>
          <a:bodyPr/>
          <a:lstStyle/>
          <a:p>
            <a:fld id="{F0471831-FD91-964E-97A9-592A37A4423C}" type="datetime1">
              <a:rPr lang="en-US" smtClean="0"/>
              <a:t>6/29/23</a:t>
            </a:fld>
            <a:endParaRPr lang="en-GB"/>
          </a:p>
        </p:txBody>
      </p:sp>
      <p:sp>
        <p:nvSpPr>
          <p:cNvPr id="6" name="Footer Placeholder 5">
            <a:extLst>
              <a:ext uri="{FF2B5EF4-FFF2-40B4-BE49-F238E27FC236}">
                <a16:creationId xmlns:a16="http://schemas.microsoft.com/office/drawing/2014/main" id="{E87E74AB-8380-8D65-EA49-ADAA36C39D00}"/>
              </a:ext>
            </a:extLst>
          </p:cNvPr>
          <p:cNvSpPr>
            <a:spLocks noGrp="1"/>
          </p:cNvSpPr>
          <p:nvPr>
            <p:ph type="ftr" sz="quarter" idx="11"/>
          </p:nvPr>
        </p:nvSpPr>
        <p:spPr/>
        <p:txBody>
          <a:bodyPr/>
          <a:lstStyle/>
          <a:p>
            <a:r>
              <a:rPr lang="en-GB"/>
              <a:t>A. Jung, Trustworthy AI</a:t>
            </a:r>
          </a:p>
        </p:txBody>
      </p:sp>
      <p:sp>
        <p:nvSpPr>
          <p:cNvPr id="7" name="Slide Number Placeholder 6">
            <a:extLst>
              <a:ext uri="{FF2B5EF4-FFF2-40B4-BE49-F238E27FC236}">
                <a16:creationId xmlns:a16="http://schemas.microsoft.com/office/drawing/2014/main" id="{49876162-95F5-E5C4-F526-62A152F1EC03}"/>
              </a:ext>
            </a:extLst>
          </p:cNvPr>
          <p:cNvSpPr>
            <a:spLocks noGrp="1"/>
          </p:cNvSpPr>
          <p:nvPr>
            <p:ph type="sldNum" sz="quarter" idx="12"/>
          </p:nvPr>
        </p:nvSpPr>
        <p:spPr/>
        <p:txBody>
          <a:bodyPr/>
          <a:lstStyle/>
          <a:p>
            <a:fld id="{743AF040-8727-CC45-B28A-6863DD930EFD}" type="slidenum">
              <a:rPr lang="en-GB" smtClean="0"/>
              <a:t>‹#›</a:t>
            </a:fld>
            <a:endParaRPr lang="en-GB"/>
          </a:p>
        </p:txBody>
      </p:sp>
    </p:spTree>
    <p:extLst>
      <p:ext uri="{BB962C8B-B14F-4D97-AF65-F5344CB8AC3E}">
        <p14:creationId xmlns:p14="http://schemas.microsoft.com/office/powerpoint/2010/main" val="1064197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293D0B-E332-0F0E-1C8F-F2E517D0FA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74221B55-3CE6-C0EC-89D0-813445A986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D9D2357-41DF-83E0-3AEB-577C219AE2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176738-453A-3E41-BA4E-0323AC7128FF}" type="datetime1">
              <a:rPr lang="en-US" smtClean="0"/>
              <a:t>6/29/23</a:t>
            </a:fld>
            <a:endParaRPr lang="en-GB"/>
          </a:p>
        </p:txBody>
      </p:sp>
      <p:sp>
        <p:nvSpPr>
          <p:cNvPr id="5" name="Footer Placeholder 4">
            <a:extLst>
              <a:ext uri="{FF2B5EF4-FFF2-40B4-BE49-F238E27FC236}">
                <a16:creationId xmlns:a16="http://schemas.microsoft.com/office/drawing/2014/main" id="{28096F2B-7995-342C-FEBE-1E058195E8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A. Jung, Trustworthy AI</a:t>
            </a:r>
          </a:p>
        </p:txBody>
      </p:sp>
      <p:sp>
        <p:nvSpPr>
          <p:cNvPr id="6" name="Slide Number Placeholder 5">
            <a:extLst>
              <a:ext uri="{FF2B5EF4-FFF2-40B4-BE49-F238E27FC236}">
                <a16:creationId xmlns:a16="http://schemas.microsoft.com/office/drawing/2014/main" id="{61CD3267-EFDC-E7C6-7588-CA5C563D73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3AF040-8727-CC45-B28A-6863DD930EFD}" type="slidenum">
              <a:rPr lang="en-GB" smtClean="0"/>
              <a:t>‹#›</a:t>
            </a:fld>
            <a:endParaRPr lang="en-GB"/>
          </a:p>
        </p:txBody>
      </p:sp>
    </p:spTree>
    <p:extLst>
      <p:ext uri="{BB962C8B-B14F-4D97-AF65-F5344CB8AC3E}">
        <p14:creationId xmlns:p14="http://schemas.microsoft.com/office/powerpoint/2010/main" val="1608027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A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NUL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NULL"/><Relationship Id="rId7" Type="http://schemas.openxmlformats.org/officeDocument/2006/relationships/image" Target="../media/image14.svg"/><Relationship Id="rId2" Type="http://schemas.openxmlformats.org/officeDocument/2006/relationships/image" Target="NULL"/><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43.emf"/><Relationship Id="rId5" Type="http://schemas.openxmlformats.org/officeDocument/2006/relationships/image" Target="../media/image42.emf"/><Relationship Id="rId4" Type="http://schemas.openxmlformats.org/officeDocument/2006/relationships/image" Target="../media/image41.emf"/></Relationships>
</file>

<file path=ppt/slides/_rels/slide7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5BE8E-07DF-4C44-90E9-706A5027CD62}"/>
              </a:ext>
            </a:extLst>
          </p:cNvPr>
          <p:cNvSpPr>
            <a:spLocks noGrp="1"/>
          </p:cNvSpPr>
          <p:nvPr>
            <p:ph type="ctrTitle"/>
          </p:nvPr>
        </p:nvSpPr>
        <p:spPr>
          <a:xfrm>
            <a:off x="189867" y="0"/>
            <a:ext cx="11411583" cy="2561485"/>
          </a:xfrm>
        </p:spPr>
        <p:txBody>
          <a:bodyPr>
            <a:normAutofit/>
          </a:bodyPr>
          <a:lstStyle/>
          <a:p>
            <a:pPr algn="l"/>
            <a:r>
              <a:rPr lang="en-AT" sz="8800" dirty="0">
                <a:latin typeface="+mn-lt"/>
                <a:cs typeface="Algerian" panose="020F0502020204030204" pitchFamily="34" charset="0"/>
              </a:rPr>
              <a:t>ML Design Choices for Trustworthy AI </a:t>
            </a:r>
          </a:p>
        </p:txBody>
      </p:sp>
      <p:sp>
        <p:nvSpPr>
          <p:cNvPr id="3" name="Subtitle 2">
            <a:extLst>
              <a:ext uri="{FF2B5EF4-FFF2-40B4-BE49-F238E27FC236}">
                <a16:creationId xmlns:a16="http://schemas.microsoft.com/office/drawing/2014/main" id="{53FFA6F5-F8CD-B746-86C7-8DC0A0C0C3FE}"/>
              </a:ext>
            </a:extLst>
          </p:cNvPr>
          <p:cNvSpPr>
            <a:spLocks noGrp="1"/>
          </p:cNvSpPr>
          <p:nvPr>
            <p:ph type="subTitle" idx="1"/>
          </p:nvPr>
        </p:nvSpPr>
        <p:spPr>
          <a:xfrm>
            <a:off x="398585" y="4296515"/>
            <a:ext cx="9829800" cy="1928437"/>
          </a:xfrm>
        </p:spPr>
        <p:txBody>
          <a:bodyPr>
            <a:normAutofit fontScale="55000" lnSpcReduction="20000"/>
          </a:bodyPr>
          <a:lstStyle/>
          <a:p>
            <a:pPr algn="l"/>
            <a:r>
              <a:rPr lang="en-AT" sz="6000" dirty="0">
                <a:ea typeface="+mj-ea"/>
              </a:rPr>
              <a:t>Alexander</a:t>
            </a:r>
            <a:r>
              <a:rPr lang="en-AT" sz="6000" dirty="0">
                <a:cs typeface="Vani" panose="020B0604020202020204" pitchFamily="34" charset="0"/>
              </a:rPr>
              <a:t> </a:t>
            </a:r>
            <a:r>
              <a:rPr lang="en-AT" sz="6000" dirty="0">
                <a:ea typeface="+mj-ea"/>
              </a:rPr>
              <a:t>Jung</a:t>
            </a:r>
          </a:p>
          <a:p>
            <a:pPr algn="l"/>
            <a:r>
              <a:rPr lang="en-AT" sz="6000" dirty="0">
                <a:ea typeface="+mj-ea"/>
              </a:rPr>
              <a:t>Assoc. Professor for Machine Learning</a:t>
            </a:r>
          </a:p>
          <a:p>
            <a:pPr algn="l"/>
            <a:r>
              <a:rPr lang="en-AT" sz="6000" dirty="0">
                <a:ea typeface="+mj-ea"/>
              </a:rPr>
              <a:t>Department of Computer Science</a:t>
            </a:r>
          </a:p>
          <a:p>
            <a:pPr algn="l"/>
            <a:r>
              <a:rPr lang="en-AT" sz="6000" dirty="0">
                <a:ea typeface="+mj-ea"/>
              </a:rPr>
              <a:t>Aalto University</a:t>
            </a:r>
          </a:p>
        </p:txBody>
      </p:sp>
      <p:sp>
        <p:nvSpPr>
          <p:cNvPr id="4" name="Footer Placeholder 3">
            <a:extLst>
              <a:ext uri="{FF2B5EF4-FFF2-40B4-BE49-F238E27FC236}">
                <a16:creationId xmlns:a16="http://schemas.microsoft.com/office/drawing/2014/main" id="{578F52DC-A5F3-0F4E-BB2B-351648A51116}"/>
              </a:ext>
            </a:extLst>
          </p:cNvPr>
          <p:cNvSpPr>
            <a:spLocks noGrp="1"/>
          </p:cNvSpPr>
          <p:nvPr>
            <p:ph type="ftr" sz="quarter" idx="11"/>
          </p:nvPr>
        </p:nvSpPr>
        <p:spPr>
          <a:xfrm>
            <a:off x="3159273" y="6356350"/>
            <a:ext cx="5705901" cy="365125"/>
          </a:xfrm>
        </p:spPr>
        <p:txBody>
          <a:bodyPr/>
          <a:lstStyle/>
          <a:p>
            <a:r>
              <a:rPr lang="en-GB" sz="2400"/>
              <a:t>A. Jung, Trustworthy AI</a:t>
            </a:r>
            <a:endParaRPr lang="en-AT" sz="2400" dirty="0"/>
          </a:p>
        </p:txBody>
      </p:sp>
      <p:sp>
        <p:nvSpPr>
          <p:cNvPr id="6" name="Slide Number Placeholder 5">
            <a:extLst>
              <a:ext uri="{FF2B5EF4-FFF2-40B4-BE49-F238E27FC236}">
                <a16:creationId xmlns:a16="http://schemas.microsoft.com/office/drawing/2014/main" id="{9611075C-F3A9-4F4D-B198-43D66BE10C87}"/>
              </a:ext>
            </a:extLst>
          </p:cNvPr>
          <p:cNvSpPr>
            <a:spLocks noGrp="1"/>
          </p:cNvSpPr>
          <p:nvPr>
            <p:ph type="sldNum" sz="quarter" idx="12"/>
          </p:nvPr>
        </p:nvSpPr>
        <p:spPr/>
        <p:txBody>
          <a:bodyPr/>
          <a:lstStyle/>
          <a:p>
            <a:fld id="{AC1633F7-ACB1-754E-B76E-ED72C708EAF6}" type="slidenum">
              <a:rPr lang="en-AT" sz="2400" smtClean="0"/>
              <a:pPr/>
              <a:t>1</a:t>
            </a:fld>
            <a:endParaRPr lang="en-AT" sz="2400" dirty="0"/>
          </a:p>
        </p:txBody>
      </p:sp>
      <p:sp>
        <p:nvSpPr>
          <p:cNvPr id="5" name="Date Placeholder 4">
            <a:extLst>
              <a:ext uri="{FF2B5EF4-FFF2-40B4-BE49-F238E27FC236}">
                <a16:creationId xmlns:a16="http://schemas.microsoft.com/office/drawing/2014/main" id="{58C6154F-E74C-A3D7-EE4A-03CCE17BC48B}"/>
              </a:ext>
            </a:extLst>
          </p:cNvPr>
          <p:cNvSpPr>
            <a:spLocks noGrp="1"/>
          </p:cNvSpPr>
          <p:nvPr>
            <p:ph type="dt" sz="half" idx="10"/>
          </p:nvPr>
        </p:nvSpPr>
        <p:spPr/>
        <p:txBody>
          <a:bodyPr/>
          <a:lstStyle/>
          <a:p>
            <a:fld id="{6E8673E2-4B5B-3C4E-9D3B-BBAAE1E3D9D3}" type="datetime1">
              <a:rPr lang="en-US" smtClean="0"/>
              <a:t>6/29/23</a:t>
            </a:fld>
            <a:endParaRPr lang="en-US"/>
          </a:p>
        </p:txBody>
      </p:sp>
      <p:pic>
        <p:nvPicPr>
          <p:cNvPr id="8" name="Picture 7" descr="A book cover of machine learning&#10;&#10;Description automatically generated with medium confidence">
            <a:extLst>
              <a:ext uri="{FF2B5EF4-FFF2-40B4-BE49-F238E27FC236}">
                <a16:creationId xmlns:a16="http://schemas.microsoft.com/office/drawing/2014/main" id="{A0B4D0BD-0AD9-9097-D823-ADF7DD0EFFA3}"/>
              </a:ext>
            </a:extLst>
          </p:cNvPr>
          <p:cNvPicPr>
            <a:picLocks noChangeAspect="1"/>
          </p:cNvPicPr>
          <p:nvPr/>
        </p:nvPicPr>
        <p:blipFill>
          <a:blip r:embed="rId2"/>
          <a:stretch>
            <a:fillRect/>
          </a:stretch>
        </p:blipFill>
        <p:spPr>
          <a:xfrm>
            <a:off x="7704518" y="1263705"/>
            <a:ext cx="3358978" cy="5092645"/>
          </a:xfrm>
          <a:prstGeom prst="rect">
            <a:avLst/>
          </a:prstGeom>
        </p:spPr>
      </p:pic>
    </p:spTree>
    <p:extLst>
      <p:ext uri="{BB962C8B-B14F-4D97-AF65-F5344CB8AC3E}">
        <p14:creationId xmlns:p14="http://schemas.microsoft.com/office/powerpoint/2010/main" val="1212727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9345E98-89C3-EB0B-D893-9122D629D6C0}"/>
              </a:ext>
            </a:extLst>
          </p:cNvPr>
          <p:cNvSpPr>
            <a:spLocks noGrp="1"/>
          </p:cNvSpPr>
          <p:nvPr>
            <p:ph type="dt" sz="half" idx="10"/>
          </p:nvPr>
        </p:nvSpPr>
        <p:spPr/>
        <p:txBody>
          <a:bodyPr/>
          <a:lstStyle/>
          <a:p>
            <a:fld id="{51B5E372-6A9F-5149-9FB1-AE10BDC3DF6F}" type="datetime1">
              <a:rPr lang="en-US" smtClean="0"/>
              <a:t>6/29/23</a:t>
            </a:fld>
            <a:endParaRPr lang="en-GB" dirty="0"/>
          </a:p>
        </p:txBody>
      </p:sp>
      <p:sp>
        <p:nvSpPr>
          <p:cNvPr id="5" name="Footer Placeholder 4">
            <a:extLst>
              <a:ext uri="{FF2B5EF4-FFF2-40B4-BE49-F238E27FC236}">
                <a16:creationId xmlns:a16="http://schemas.microsoft.com/office/drawing/2014/main" id="{0AC33605-5FB6-0DCA-18F9-830B82F32D64}"/>
              </a:ext>
            </a:extLst>
          </p:cNvPr>
          <p:cNvSpPr>
            <a:spLocks noGrp="1"/>
          </p:cNvSpPr>
          <p:nvPr>
            <p:ph type="ftr" sz="quarter" idx="11"/>
          </p:nvPr>
        </p:nvSpPr>
        <p:spPr/>
        <p:txBody>
          <a:bodyPr/>
          <a:lstStyle/>
          <a:p>
            <a:r>
              <a:rPr lang="en-GB"/>
              <a:t>A. Jung, Trustworthy AI</a:t>
            </a:r>
            <a:endParaRPr lang="en-GB" dirty="0"/>
          </a:p>
        </p:txBody>
      </p:sp>
      <p:sp>
        <p:nvSpPr>
          <p:cNvPr id="6" name="Slide Number Placeholder 5">
            <a:extLst>
              <a:ext uri="{FF2B5EF4-FFF2-40B4-BE49-F238E27FC236}">
                <a16:creationId xmlns:a16="http://schemas.microsoft.com/office/drawing/2014/main" id="{3C5D8D03-3552-28BC-D55D-21110EC61FEB}"/>
              </a:ext>
            </a:extLst>
          </p:cNvPr>
          <p:cNvSpPr>
            <a:spLocks noGrp="1"/>
          </p:cNvSpPr>
          <p:nvPr>
            <p:ph type="sldNum" sz="quarter" idx="12"/>
          </p:nvPr>
        </p:nvSpPr>
        <p:spPr/>
        <p:txBody>
          <a:bodyPr/>
          <a:lstStyle/>
          <a:p>
            <a:fld id="{1769BA03-D485-7647-B394-D5FA64CC5371}" type="slidenum">
              <a:rPr lang="en-GB" smtClean="0"/>
              <a:pPr/>
              <a:t>10</a:t>
            </a:fld>
            <a:endParaRPr lang="en-GB" dirty="0"/>
          </a:p>
        </p:txBody>
      </p:sp>
      <p:pic>
        <p:nvPicPr>
          <p:cNvPr id="7" name="Picture 6">
            <a:extLst>
              <a:ext uri="{FF2B5EF4-FFF2-40B4-BE49-F238E27FC236}">
                <a16:creationId xmlns:a16="http://schemas.microsoft.com/office/drawing/2014/main" id="{E8069970-A46B-CE8C-4B5E-F92AB70F6F7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45719" y="596139"/>
            <a:ext cx="7549195" cy="4337891"/>
          </a:xfrm>
          <a:custGeom>
            <a:avLst/>
            <a:gdLst>
              <a:gd name="connsiteX0" fmla="*/ 0 w 7549195"/>
              <a:gd name="connsiteY0" fmla="*/ 0 h 4337891"/>
              <a:gd name="connsiteX1" fmla="*/ 580707 w 7549195"/>
              <a:gd name="connsiteY1" fmla="*/ 0 h 4337891"/>
              <a:gd name="connsiteX2" fmla="*/ 1312399 w 7549195"/>
              <a:gd name="connsiteY2" fmla="*/ 0 h 4337891"/>
              <a:gd name="connsiteX3" fmla="*/ 1817614 w 7549195"/>
              <a:gd name="connsiteY3" fmla="*/ 0 h 4337891"/>
              <a:gd name="connsiteX4" fmla="*/ 2322829 w 7549195"/>
              <a:gd name="connsiteY4" fmla="*/ 0 h 4337891"/>
              <a:gd name="connsiteX5" fmla="*/ 2903537 w 7549195"/>
              <a:gd name="connsiteY5" fmla="*/ 0 h 4337891"/>
              <a:gd name="connsiteX6" fmla="*/ 3559736 w 7549195"/>
              <a:gd name="connsiteY6" fmla="*/ 0 h 4337891"/>
              <a:gd name="connsiteX7" fmla="*/ 4215935 w 7549195"/>
              <a:gd name="connsiteY7" fmla="*/ 0 h 4337891"/>
              <a:gd name="connsiteX8" fmla="*/ 4872134 w 7549195"/>
              <a:gd name="connsiteY8" fmla="*/ 0 h 4337891"/>
              <a:gd name="connsiteX9" fmla="*/ 5603826 w 7549195"/>
              <a:gd name="connsiteY9" fmla="*/ 0 h 4337891"/>
              <a:gd name="connsiteX10" fmla="*/ 6184533 w 7549195"/>
              <a:gd name="connsiteY10" fmla="*/ 0 h 4337891"/>
              <a:gd name="connsiteX11" fmla="*/ 6840732 w 7549195"/>
              <a:gd name="connsiteY11" fmla="*/ 0 h 4337891"/>
              <a:gd name="connsiteX12" fmla="*/ 7549195 w 7549195"/>
              <a:gd name="connsiteY12" fmla="*/ 0 h 4337891"/>
              <a:gd name="connsiteX13" fmla="*/ 7549195 w 7549195"/>
              <a:gd name="connsiteY13" fmla="*/ 542236 h 4337891"/>
              <a:gd name="connsiteX14" fmla="*/ 7549195 w 7549195"/>
              <a:gd name="connsiteY14" fmla="*/ 1127852 h 4337891"/>
              <a:gd name="connsiteX15" fmla="*/ 7549195 w 7549195"/>
              <a:gd name="connsiteY15" fmla="*/ 1756846 h 4337891"/>
              <a:gd name="connsiteX16" fmla="*/ 7549195 w 7549195"/>
              <a:gd name="connsiteY16" fmla="*/ 2342461 h 4337891"/>
              <a:gd name="connsiteX17" fmla="*/ 7549195 w 7549195"/>
              <a:gd name="connsiteY17" fmla="*/ 2797940 h 4337891"/>
              <a:gd name="connsiteX18" fmla="*/ 7549195 w 7549195"/>
              <a:gd name="connsiteY18" fmla="*/ 3383555 h 4337891"/>
              <a:gd name="connsiteX19" fmla="*/ 7549195 w 7549195"/>
              <a:gd name="connsiteY19" fmla="*/ 4337891 h 4337891"/>
              <a:gd name="connsiteX20" fmla="*/ 7119472 w 7549195"/>
              <a:gd name="connsiteY20" fmla="*/ 4337891 h 4337891"/>
              <a:gd name="connsiteX21" fmla="*/ 6765240 w 7549195"/>
              <a:gd name="connsiteY21" fmla="*/ 4337891 h 4337891"/>
              <a:gd name="connsiteX22" fmla="*/ 6260025 w 7549195"/>
              <a:gd name="connsiteY22" fmla="*/ 4337891 h 4337891"/>
              <a:gd name="connsiteX23" fmla="*/ 5603826 w 7549195"/>
              <a:gd name="connsiteY23" fmla="*/ 4337891 h 4337891"/>
              <a:gd name="connsiteX24" fmla="*/ 5174102 w 7549195"/>
              <a:gd name="connsiteY24" fmla="*/ 4337891 h 4337891"/>
              <a:gd name="connsiteX25" fmla="*/ 4442411 w 7549195"/>
              <a:gd name="connsiteY25" fmla="*/ 4337891 h 4337891"/>
              <a:gd name="connsiteX26" fmla="*/ 3710720 w 7549195"/>
              <a:gd name="connsiteY26" fmla="*/ 4337891 h 4337891"/>
              <a:gd name="connsiteX27" fmla="*/ 3130012 w 7549195"/>
              <a:gd name="connsiteY27" fmla="*/ 4337891 h 4337891"/>
              <a:gd name="connsiteX28" fmla="*/ 2398321 w 7549195"/>
              <a:gd name="connsiteY28" fmla="*/ 4337891 h 4337891"/>
              <a:gd name="connsiteX29" fmla="*/ 1817614 w 7549195"/>
              <a:gd name="connsiteY29" fmla="*/ 4337891 h 4337891"/>
              <a:gd name="connsiteX30" fmla="*/ 1161415 w 7549195"/>
              <a:gd name="connsiteY30" fmla="*/ 4337891 h 4337891"/>
              <a:gd name="connsiteX31" fmla="*/ 807183 w 7549195"/>
              <a:gd name="connsiteY31" fmla="*/ 4337891 h 4337891"/>
              <a:gd name="connsiteX32" fmla="*/ 0 w 7549195"/>
              <a:gd name="connsiteY32" fmla="*/ 4337891 h 4337891"/>
              <a:gd name="connsiteX33" fmla="*/ 0 w 7549195"/>
              <a:gd name="connsiteY33" fmla="*/ 3839034 h 4337891"/>
              <a:gd name="connsiteX34" fmla="*/ 0 w 7549195"/>
              <a:gd name="connsiteY34" fmla="*/ 3340176 h 4337891"/>
              <a:gd name="connsiteX35" fmla="*/ 0 w 7549195"/>
              <a:gd name="connsiteY35" fmla="*/ 2884698 h 4337891"/>
              <a:gd name="connsiteX36" fmla="*/ 0 w 7549195"/>
              <a:gd name="connsiteY36" fmla="*/ 2385840 h 4337891"/>
              <a:gd name="connsiteX37" fmla="*/ 0 w 7549195"/>
              <a:gd name="connsiteY37" fmla="*/ 1800225 h 4337891"/>
              <a:gd name="connsiteX38" fmla="*/ 0 w 7549195"/>
              <a:gd name="connsiteY38" fmla="*/ 1344746 h 4337891"/>
              <a:gd name="connsiteX39" fmla="*/ 0 w 7549195"/>
              <a:gd name="connsiteY39" fmla="*/ 932647 h 4337891"/>
              <a:gd name="connsiteX40" fmla="*/ 0 w 7549195"/>
              <a:gd name="connsiteY40" fmla="*/ 0 h 4337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49195" h="4337891" fill="none" extrusionOk="0">
                <a:moveTo>
                  <a:pt x="0" y="0"/>
                </a:moveTo>
                <a:cubicBezTo>
                  <a:pt x="245362" y="-35555"/>
                  <a:pt x="441667" y="54648"/>
                  <a:pt x="580707" y="0"/>
                </a:cubicBezTo>
                <a:cubicBezTo>
                  <a:pt x="719747" y="-54648"/>
                  <a:pt x="1098861" y="28041"/>
                  <a:pt x="1312399" y="0"/>
                </a:cubicBezTo>
                <a:cubicBezTo>
                  <a:pt x="1525937" y="-28041"/>
                  <a:pt x="1594072" y="19084"/>
                  <a:pt x="1817614" y="0"/>
                </a:cubicBezTo>
                <a:cubicBezTo>
                  <a:pt x="2041156" y="-19084"/>
                  <a:pt x="2113129" y="55204"/>
                  <a:pt x="2322829" y="0"/>
                </a:cubicBezTo>
                <a:cubicBezTo>
                  <a:pt x="2532529" y="-55204"/>
                  <a:pt x="2772693" y="63611"/>
                  <a:pt x="2903537" y="0"/>
                </a:cubicBezTo>
                <a:cubicBezTo>
                  <a:pt x="3034381" y="-63611"/>
                  <a:pt x="3305321" y="67569"/>
                  <a:pt x="3559736" y="0"/>
                </a:cubicBezTo>
                <a:cubicBezTo>
                  <a:pt x="3814151" y="-67569"/>
                  <a:pt x="3950334" y="16574"/>
                  <a:pt x="4215935" y="0"/>
                </a:cubicBezTo>
                <a:cubicBezTo>
                  <a:pt x="4481536" y="-16574"/>
                  <a:pt x="4560203" y="51750"/>
                  <a:pt x="4872134" y="0"/>
                </a:cubicBezTo>
                <a:cubicBezTo>
                  <a:pt x="5184065" y="-51750"/>
                  <a:pt x="5357552" y="48357"/>
                  <a:pt x="5603826" y="0"/>
                </a:cubicBezTo>
                <a:cubicBezTo>
                  <a:pt x="5850100" y="-48357"/>
                  <a:pt x="5943589" y="35427"/>
                  <a:pt x="6184533" y="0"/>
                </a:cubicBezTo>
                <a:cubicBezTo>
                  <a:pt x="6425477" y="-35427"/>
                  <a:pt x="6525213" y="8238"/>
                  <a:pt x="6840732" y="0"/>
                </a:cubicBezTo>
                <a:cubicBezTo>
                  <a:pt x="7156251" y="-8238"/>
                  <a:pt x="7406607" y="64896"/>
                  <a:pt x="7549195" y="0"/>
                </a:cubicBezTo>
                <a:cubicBezTo>
                  <a:pt x="7583887" y="183365"/>
                  <a:pt x="7523887" y="323606"/>
                  <a:pt x="7549195" y="542236"/>
                </a:cubicBezTo>
                <a:cubicBezTo>
                  <a:pt x="7574503" y="760866"/>
                  <a:pt x="7497643" y="836072"/>
                  <a:pt x="7549195" y="1127852"/>
                </a:cubicBezTo>
                <a:cubicBezTo>
                  <a:pt x="7600747" y="1419632"/>
                  <a:pt x="7514945" y="1562757"/>
                  <a:pt x="7549195" y="1756846"/>
                </a:cubicBezTo>
                <a:cubicBezTo>
                  <a:pt x="7583445" y="1950935"/>
                  <a:pt x="7540782" y="2070402"/>
                  <a:pt x="7549195" y="2342461"/>
                </a:cubicBezTo>
                <a:cubicBezTo>
                  <a:pt x="7557608" y="2614521"/>
                  <a:pt x="7522639" y="2698172"/>
                  <a:pt x="7549195" y="2797940"/>
                </a:cubicBezTo>
                <a:cubicBezTo>
                  <a:pt x="7575751" y="2897708"/>
                  <a:pt x="7531325" y="3152871"/>
                  <a:pt x="7549195" y="3383555"/>
                </a:cubicBezTo>
                <a:cubicBezTo>
                  <a:pt x="7567065" y="3614239"/>
                  <a:pt x="7510209" y="4072588"/>
                  <a:pt x="7549195" y="4337891"/>
                </a:cubicBezTo>
                <a:cubicBezTo>
                  <a:pt x="7401169" y="4343768"/>
                  <a:pt x="7216128" y="4302859"/>
                  <a:pt x="7119472" y="4337891"/>
                </a:cubicBezTo>
                <a:cubicBezTo>
                  <a:pt x="7022816" y="4372923"/>
                  <a:pt x="6931255" y="4332104"/>
                  <a:pt x="6765240" y="4337891"/>
                </a:cubicBezTo>
                <a:cubicBezTo>
                  <a:pt x="6599225" y="4343678"/>
                  <a:pt x="6491767" y="4296949"/>
                  <a:pt x="6260025" y="4337891"/>
                </a:cubicBezTo>
                <a:cubicBezTo>
                  <a:pt x="6028284" y="4378833"/>
                  <a:pt x="5910986" y="4268317"/>
                  <a:pt x="5603826" y="4337891"/>
                </a:cubicBezTo>
                <a:cubicBezTo>
                  <a:pt x="5296666" y="4407465"/>
                  <a:pt x="5312788" y="4334564"/>
                  <a:pt x="5174102" y="4337891"/>
                </a:cubicBezTo>
                <a:cubicBezTo>
                  <a:pt x="5035416" y="4341218"/>
                  <a:pt x="4635631" y="4256732"/>
                  <a:pt x="4442411" y="4337891"/>
                </a:cubicBezTo>
                <a:cubicBezTo>
                  <a:pt x="4249191" y="4419050"/>
                  <a:pt x="3891694" y="4297728"/>
                  <a:pt x="3710720" y="4337891"/>
                </a:cubicBezTo>
                <a:cubicBezTo>
                  <a:pt x="3529746" y="4378054"/>
                  <a:pt x="3264086" y="4315646"/>
                  <a:pt x="3130012" y="4337891"/>
                </a:cubicBezTo>
                <a:cubicBezTo>
                  <a:pt x="2995938" y="4360136"/>
                  <a:pt x="2746413" y="4277394"/>
                  <a:pt x="2398321" y="4337891"/>
                </a:cubicBezTo>
                <a:cubicBezTo>
                  <a:pt x="2050229" y="4398388"/>
                  <a:pt x="2092209" y="4324885"/>
                  <a:pt x="1817614" y="4337891"/>
                </a:cubicBezTo>
                <a:cubicBezTo>
                  <a:pt x="1543019" y="4350897"/>
                  <a:pt x="1478774" y="4305764"/>
                  <a:pt x="1161415" y="4337891"/>
                </a:cubicBezTo>
                <a:cubicBezTo>
                  <a:pt x="844056" y="4370018"/>
                  <a:pt x="945665" y="4316704"/>
                  <a:pt x="807183" y="4337891"/>
                </a:cubicBezTo>
                <a:cubicBezTo>
                  <a:pt x="668701" y="4359078"/>
                  <a:pt x="194461" y="4294140"/>
                  <a:pt x="0" y="4337891"/>
                </a:cubicBezTo>
                <a:cubicBezTo>
                  <a:pt x="-3490" y="4231052"/>
                  <a:pt x="50503" y="4009583"/>
                  <a:pt x="0" y="3839034"/>
                </a:cubicBezTo>
                <a:cubicBezTo>
                  <a:pt x="-50503" y="3668485"/>
                  <a:pt x="46563" y="3581021"/>
                  <a:pt x="0" y="3340176"/>
                </a:cubicBezTo>
                <a:cubicBezTo>
                  <a:pt x="-46563" y="3099331"/>
                  <a:pt x="38638" y="3007014"/>
                  <a:pt x="0" y="2884698"/>
                </a:cubicBezTo>
                <a:cubicBezTo>
                  <a:pt x="-38638" y="2762382"/>
                  <a:pt x="6611" y="2601303"/>
                  <a:pt x="0" y="2385840"/>
                </a:cubicBezTo>
                <a:cubicBezTo>
                  <a:pt x="-6611" y="2170377"/>
                  <a:pt x="39119" y="1980019"/>
                  <a:pt x="0" y="1800225"/>
                </a:cubicBezTo>
                <a:cubicBezTo>
                  <a:pt x="-39119" y="1620431"/>
                  <a:pt x="3159" y="1452800"/>
                  <a:pt x="0" y="1344746"/>
                </a:cubicBezTo>
                <a:cubicBezTo>
                  <a:pt x="-3159" y="1236692"/>
                  <a:pt x="20209" y="1102568"/>
                  <a:pt x="0" y="932647"/>
                </a:cubicBezTo>
                <a:cubicBezTo>
                  <a:pt x="-20209" y="762726"/>
                  <a:pt x="27187" y="228916"/>
                  <a:pt x="0" y="0"/>
                </a:cubicBezTo>
                <a:close/>
              </a:path>
              <a:path w="7549195" h="4337891" stroke="0" extrusionOk="0">
                <a:moveTo>
                  <a:pt x="0" y="0"/>
                </a:moveTo>
                <a:cubicBezTo>
                  <a:pt x="162492" y="-36578"/>
                  <a:pt x="333776" y="5191"/>
                  <a:pt x="505215" y="0"/>
                </a:cubicBezTo>
                <a:cubicBezTo>
                  <a:pt x="676654" y="-5191"/>
                  <a:pt x="781673" y="16567"/>
                  <a:pt x="859447" y="0"/>
                </a:cubicBezTo>
                <a:cubicBezTo>
                  <a:pt x="937221" y="-16567"/>
                  <a:pt x="1309317" y="60519"/>
                  <a:pt x="1591138" y="0"/>
                </a:cubicBezTo>
                <a:cubicBezTo>
                  <a:pt x="1872959" y="-60519"/>
                  <a:pt x="1898331" y="19672"/>
                  <a:pt x="2096353" y="0"/>
                </a:cubicBezTo>
                <a:cubicBezTo>
                  <a:pt x="2294376" y="-19672"/>
                  <a:pt x="2476121" y="15526"/>
                  <a:pt x="2601569" y="0"/>
                </a:cubicBezTo>
                <a:cubicBezTo>
                  <a:pt x="2727017" y="-15526"/>
                  <a:pt x="3183322" y="30232"/>
                  <a:pt x="3333260" y="0"/>
                </a:cubicBezTo>
                <a:cubicBezTo>
                  <a:pt x="3483198" y="-30232"/>
                  <a:pt x="3619529" y="32374"/>
                  <a:pt x="3762983" y="0"/>
                </a:cubicBezTo>
                <a:cubicBezTo>
                  <a:pt x="3906437" y="-32374"/>
                  <a:pt x="4209355" y="49742"/>
                  <a:pt x="4494675" y="0"/>
                </a:cubicBezTo>
                <a:cubicBezTo>
                  <a:pt x="4779995" y="-49742"/>
                  <a:pt x="4892824" y="78035"/>
                  <a:pt x="5226366" y="0"/>
                </a:cubicBezTo>
                <a:cubicBezTo>
                  <a:pt x="5559908" y="-78035"/>
                  <a:pt x="5606937" y="1403"/>
                  <a:pt x="5807073" y="0"/>
                </a:cubicBezTo>
                <a:cubicBezTo>
                  <a:pt x="6007209" y="-1403"/>
                  <a:pt x="6293612" y="52387"/>
                  <a:pt x="6538764" y="0"/>
                </a:cubicBezTo>
                <a:cubicBezTo>
                  <a:pt x="6783916" y="-52387"/>
                  <a:pt x="6879378" y="41776"/>
                  <a:pt x="7043980" y="0"/>
                </a:cubicBezTo>
                <a:cubicBezTo>
                  <a:pt x="7208582" y="-41776"/>
                  <a:pt x="7317472" y="40496"/>
                  <a:pt x="7549195" y="0"/>
                </a:cubicBezTo>
                <a:cubicBezTo>
                  <a:pt x="7557165" y="169401"/>
                  <a:pt x="7521562" y="361629"/>
                  <a:pt x="7549195" y="585615"/>
                </a:cubicBezTo>
                <a:cubicBezTo>
                  <a:pt x="7576828" y="809601"/>
                  <a:pt x="7509484" y="877490"/>
                  <a:pt x="7549195" y="1127852"/>
                </a:cubicBezTo>
                <a:cubicBezTo>
                  <a:pt x="7588906" y="1378214"/>
                  <a:pt x="7518559" y="1537928"/>
                  <a:pt x="7549195" y="1670088"/>
                </a:cubicBezTo>
                <a:cubicBezTo>
                  <a:pt x="7579831" y="1802248"/>
                  <a:pt x="7505397" y="2070164"/>
                  <a:pt x="7549195" y="2255703"/>
                </a:cubicBezTo>
                <a:cubicBezTo>
                  <a:pt x="7592993" y="2441243"/>
                  <a:pt x="7501210" y="2587566"/>
                  <a:pt x="7549195" y="2841319"/>
                </a:cubicBezTo>
                <a:cubicBezTo>
                  <a:pt x="7597180" y="3095072"/>
                  <a:pt x="7531625" y="3140000"/>
                  <a:pt x="7549195" y="3426934"/>
                </a:cubicBezTo>
                <a:cubicBezTo>
                  <a:pt x="7566765" y="3713869"/>
                  <a:pt x="7526454" y="3638956"/>
                  <a:pt x="7549195" y="3839034"/>
                </a:cubicBezTo>
                <a:cubicBezTo>
                  <a:pt x="7571936" y="4039112"/>
                  <a:pt x="7535380" y="4092577"/>
                  <a:pt x="7549195" y="4337891"/>
                </a:cubicBezTo>
                <a:cubicBezTo>
                  <a:pt x="7223496" y="4354157"/>
                  <a:pt x="7087621" y="4267408"/>
                  <a:pt x="6892996" y="4337891"/>
                </a:cubicBezTo>
                <a:cubicBezTo>
                  <a:pt x="6698371" y="4408374"/>
                  <a:pt x="6627169" y="4328545"/>
                  <a:pt x="6463272" y="4337891"/>
                </a:cubicBezTo>
                <a:cubicBezTo>
                  <a:pt x="6299375" y="4347237"/>
                  <a:pt x="6094853" y="4286744"/>
                  <a:pt x="5882565" y="4337891"/>
                </a:cubicBezTo>
                <a:cubicBezTo>
                  <a:pt x="5670277" y="4389038"/>
                  <a:pt x="5601723" y="4336053"/>
                  <a:pt x="5528334" y="4337891"/>
                </a:cubicBezTo>
                <a:cubicBezTo>
                  <a:pt x="5454945" y="4339729"/>
                  <a:pt x="5277372" y="4326560"/>
                  <a:pt x="5174102" y="4337891"/>
                </a:cubicBezTo>
                <a:cubicBezTo>
                  <a:pt x="5070832" y="4349222"/>
                  <a:pt x="4821084" y="4287301"/>
                  <a:pt x="4593395" y="4337891"/>
                </a:cubicBezTo>
                <a:cubicBezTo>
                  <a:pt x="4365706" y="4388481"/>
                  <a:pt x="4271786" y="4302561"/>
                  <a:pt x="4163671" y="4337891"/>
                </a:cubicBezTo>
                <a:cubicBezTo>
                  <a:pt x="4055556" y="4373221"/>
                  <a:pt x="3746698" y="4321920"/>
                  <a:pt x="3507472" y="4337891"/>
                </a:cubicBezTo>
                <a:cubicBezTo>
                  <a:pt x="3268246" y="4353862"/>
                  <a:pt x="3244973" y="4315234"/>
                  <a:pt x="3077749" y="4337891"/>
                </a:cubicBezTo>
                <a:cubicBezTo>
                  <a:pt x="2910525" y="4360548"/>
                  <a:pt x="2558061" y="4264829"/>
                  <a:pt x="2421549" y="4337891"/>
                </a:cubicBezTo>
                <a:cubicBezTo>
                  <a:pt x="2285037" y="4410953"/>
                  <a:pt x="2234370" y="4330937"/>
                  <a:pt x="2067318" y="4337891"/>
                </a:cubicBezTo>
                <a:cubicBezTo>
                  <a:pt x="1900266" y="4344845"/>
                  <a:pt x="1603857" y="4325838"/>
                  <a:pt x="1411119" y="4337891"/>
                </a:cubicBezTo>
                <a:cubicBezTo>
                  <a:pt x="1218381" y="4349944"/>
                  <a:pt x="1110902" y="4336014"/>
                  <a:pt x="981395" y="4337891"/>
                </a:cubicBezTo>
                <a:cubicBezTo>
                  <a:pt x="851888" y="4339768"/>
                  <a:pt x="707372" y="4324590"/>
                  <a:pt x="627164" y="4337891"/>
                </a:cubicBezTo>
                <a:cubicBezTo>
                  <a:pt x="546956" y="4351192"/>
                  <a:pt x="275494" y="4303467"/>
                  <a:pt x="0" y="4337891"/>
                </a:cubicBezTo>
                <a:cubicBezTo>
                  <a:pt x="-23202" y="4206740"/>
                  <a:pt x="9291" y="3905608"/>
                  <a:pt x="0" y="3752276"/>
                </a:cubicBezTo>
                <a:cubicBezTo>
                  <a:pt x="-9291" y="3598945"/>
                  <a:pt x="43285" y="3452751"/>
                  <a:pt x="0" y="3296797"/>
                </a:cubicBezTo>
                <a:cubicBezTo>
                  <a:pt x="-43285" y="3140843"/>
                  <a:pt x="21938" y="3060665"/>
                  <a:pt x="0" y="2884698"/>
                </a:cubicBezTo>
                <a:cubicBezTo>
                  <a:pt x="-21938" y="2708731"/>
                  <a:pt x="23692" y="2606685"/>
                  <a:pt x="0" y="2472598"/>
                </a:cubicBezTo>
                <a:cubicBezTo>
                  <a:pt x="-23692" y="2338511"/>
                  <a:pt x="55981" y="2009185"/>
                  <a:pt x="0" y="1886983"/>
                </a:cubicBezTo>
                <a:cubicBezTo>
                  <a:pt x="-55981" y="1764781"/>
                  <a:pt x="27636" y="1577499"/>
                  <a:pt x="0" y="1474883"/>
                </a:cubicBezTo>
                <a:cubicBezTo>
                  <a:pt x="-27636" y="1372267"/>
                  <a:pt x="26407" y="1184743"/>
                  <a:pt x="0" y="932647"/>
                </a:cubicBezTo>
                <a:cubicBezTo>
                  <a:pt x="-26407" y="680551"/>
                  <a:pt x="52667" y="660780"/>
                  <a:pt x="0" y="477168"/>
                </a:cubicBezTo>
                <a:cubicBezTo>
                  <a:pt x="-52667" y="293556"/>
                  <a:pt x="39322" y="111568"/>
                  <a:pt x="0" y="0"/>
                </a:cubicBezTo>
                <a:close/>
              </a:path>
            </a:pathLst>
          </a:custGeom>
          <a:ln w="76200">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pic>
      <p:sp>
        <p:nvSpPr>
          <p:cNvPr id="8" name="TextBox 7">
            <a:extLst>
              <a:ext uri="{FF2B5EF4-FFF2-40B4-BE49-F238E27FC236}">
                <a16:creationId xmlns:a16="http://schemas.microsoft.com/office/drawing/2014/main" id="{A9610242-2BB1-A339-F4A2-5830FDCBC313}"/>
              </a:ext>
            </a:extLst>
          </p:cNvPr>
          <p:cNvSpPr txBox="1"/>
          <p:nvPr/>
        </p:nvSpPr>
        <p:spPr>
          <a:xfrm>
            <a:off x="1322614" y="5323114"/>
            <a:ext cx="6410281" cy="584775"/>
          </a:xfrm>
          <a:prstGeom prst="rect">
            <a:avLst/>
          </a:prstGeom>
          <a:noFill/>
        </p:spPr>
        <p:txBody>
          <a:bodyPr wrap="none" rtlCol="0">
            <a:spAutoFit/>
          </a:bodyPr>
          <a:lstStyle/>
          <a:p>
            <a:r>
              <a:rPr lang="en-GB" sz="3200" dirty="0"/>
              <a:t>https://</a:t>
            </a:r>
            <a:r>
              <a:rPr lang="en-GB" sz="3200" dirty="0" err="1"/>
              <a:t>arxiv.org</a:t>
            </a:r>
            <a:r>
              <a:rPr lang="en-GB" sz="3200" dirty="0"/>
              <a:t>/pdf/2005.14165.pdf</a:t>
            </a:r>
          </a:p>
        </p:txBody>
      </p:sp>
    </p:spTree>
    <p:extLst>
      <p:ext uri="{BB962C8B-B14F-4D97-AF65-F5344CB8AC3E}">
        <p14:creationId xmlns:p14="http://schemas.microsoft.com/office/powerpoint/2010/main" val="2393934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6EE00A-EEFA-364C-A344-7BDF9135F5BE}"/>
              </a:ext>
            </a:extLst>
          </p:cNvPr>
          <p:cNvSpPr>
            <a:spLocks noGrp="1"/>
          </p:cNvSpPr>
          <p:nvPr>
            <p:ph type="dt" sz="half" idx="10"/>
          </p:nvPr>
        </p:nvSpPr>
        <p:spPr/>
        <p:txBody>
          <a:bodyPr/>
          <a:lstStyle/>
          <a:p>
            <a:fld id="{8A1892BF-BD3B-3248-930C-3BED19E1012C}" type="datetime1">
              <a:rPr lang="en-US" smtClean="0"/>
              <a:t>6/29/23</a:t>
            </a:fld>
            <a:endParaRPr lang="en-GB" dirty="0"/>
          </a:p>
        </p:txBody>
      </p:sp>
      <p:sp>
        <p:nvSpPr>
          <p:cNvPr id="5" name="Footer Placeholder 4">
            <a:extLst>
              <a:ext uri="{FF2B5EF4-FFF2-40B4-BE49-F238E27FC236}">
                <a16:creationId xmlns:a16="http://schemas.microsoft.com/office/drawing/2014/main" id="{246C62BF-6CD0-5A39-F75A-5AEDB8AEEA88}"/>
              </a:ext>
            </a:extLst>
          </p:cNvPr>
          <p:cNvSpPr>
            <a:spLocks noGrp="1"/>
          </p:cNvSpPr>
          <p:nvPr>
            <p:ph type="ftr" sz="quarter" idx="11"/>
          </p:nvPr>
        </p:nvSpPr>
        <p:spPr/>
        <p:txBody>
          <a:bodyPr/>
          <a:lstStyle/>
          <a:p>
            <a:r>
              <a:rPr lang="en-GB"/>
              <a:t>A. Jung, Trustworthy AI</a:t>
            </a:r>
            <a:endParaRPr lang="en-GB" dirty="0"/>
          </a:p>
        </p:txBody>
      </p:sp>
      <p:sp>
        <p:nvSpPr>
          <p:cNvPr id="6" name="Slide Number Placeholder 5">
            <a:extLst>
              <a:ext uri="{FF2B5EF4-FFF2-40B4-BE49-F238E27FC236}">
                <a16:creationId xmlns:a16="http://schemas.microsoft.com/office/drawing/2014/main" id="{2DA01508-51AE-47E3-F3B4-F4D54180426E}"/>
              </a:ext>
            </a:extLst>
          </p:cNvPr>
          <p:cNvSpPr>
            <a:spLocks noGrp="1"/>
          </p:cNvSpPr>
          <p:nvPr>
            <p:ph type="sldNum" sz="quarter" idx="12"/>
          </p:nvPr>
        </p:nvSpPr>
        <p:spPr/>
        <p:txBody>
          <a:bodyPr/>
          <a:lstStyle/>
          <a:p>
            <a:fld id="{1769BA03-D485-7647-B394-D5FA64CC5371}" type="slidenum">
              <a:rPr lang="en-GB" smtClean="0"/>
              <a:pPr/>
              <a:t>11</a:t>
            </a:fld>
            <a:endParaRPr lang="en-GB" dirty="0"/>
          </a:p>
        </p:txBody>
      </p:sp>
      <p:pic>
        <p:nvPicPr>
          <p:cNvPr id="7" name="Picture 6" descr="A screenshot of a website&#10;&#10;Description automatically generated with low confidence">
            <a:extLst>
              <a:ext uri="{FF2B5EF4-FFF2-40B4-BE49-F238E27FC236}">
                <a16:creationId xmlns:a16="http://schemas.microsoft.com/office/drawing/2014/main" id="{FD468B34-E97C-48FC-94F5-9A236A5268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47645" y="1350046"/>
            <a:ext cx="10597298" cy="3907753"/>
          </a:xfrm>
          <a:prstGeom prst="rect">
            <a:avLst/>
          </a:prstGeom>
        </p:spPr>
      </p:pic>
    </p:spTree>
    <p:extLst>
      <p:ext uri="{BB962C8B-B14F-4D97-AF65-F5344CB8AC3E}">
        <p14:creationId xmlns:p14="http://schemas.microsoft.com/office/powerpoint/2010/main" val="1372678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FF6F403-2095-9948-B18D-7318F82291BE}"/>
              </a:ext>
            </a:extLst>
          </p:cNvPr>
          <p:cNvSpPr>
            <a:spLocks noGrp="1"/>
          </p:cNvSpPr>
          <p:nvPr>
            <p:ph type="ftr" sz="quarter" idx="11"/>
          </p:nvPr>
        </p:nvSpPr>
        <p:spPr/>
        <p:txBody>
          <a:bodyPr/>
          <a:lstStyle/>
          <a:p>
            <a:r>
              <a:rPr lang="en-GB"/>
              <a:t>A. Jung, Trustworthy AI</a:t>
            </a:r>
            <a:endParaRPr lang="en-GB" dirty="0"/>
          </a:p>
        </p:txBody>
      </p:sp>
      <p:sp>
        <p:nvSpPr>
          <p:cNvPr id="6" name="Slide Number Placeholder 5">
            <a:extLst>
              <a:ext uri="{FF2B5EF4-FFF2-40B4-BE49-F238E27FC236}">
                <a16:creationId xmlns:a16="http://schemas.microsoft.com/office/drawing/2014/main" id="{BEB3B2A0-2618-094D-A6E3-A21BAD553952}"/>
              </a:ext>
            </a:extLst>
          </p:cNvPr>
          <p:cNvSpPr>
            <a:spLocks noGrp="1"/>
          </p:cNvSpPr>
          <p:nvPr>
            <p:ph type="sldNum" sz="quarter" idx="12"/>
          </p:nvPr>
        </p:nvSpPr>
        <p:spPr/>
        <p:txBody>
          <a:bodyPr/>
          <a:lstStyle/>
          <a:p>
            <a:fld id="{AC1633F7-ACB1-754E-B76E-ED72C708EAF6}" type="slidenum">
              <a:rPr lang="en-AT" smtClean="0"/>
              <a:pPr/>
              <a:t>12</a:t>
            </a:fld>
            <a:endParaRPr lang="en-AT" dirty="0"/>
          </a:p>
        </p:txBody>
      </p:sp>
      <p:sp>
        <p:nvSpPr>
          <p:cNvPr id="3" name="Date Placeholder 2">
            <a:extLst>
              <a:ext uri="{FF2B5EF4-FFF2-40B4-BE49-F238E27FC236}">
                <a16:creationId xmlns:a16="http://schemas.microsoft.com/office/drawing/2014/main" id="{928223E7-B0BF-CC46-A692-584BC0EFE9A0}"/>
              </a:ext>
            </a:extLst>
          </p:cNvPr>
          <p:cNvSpPr>
            <a:spLocks noGrp="1"/>
          </p:cNvSpPr>
          <p:nvPr>
            <p:ph type="dt" sz="half" idx="10"/>
          </p:nvPr>
        </p:nvSpPr>
        <p:spPr/>
        <p:txBody>
          <a:bodyPr/>
          <a:lstStyle/>
          <a:p>
            <a:fld id="{1FC73216-C22B-8247-9219-0D38C83E0576}" type="datetime1">
              <a:rPr lang="en-US" smtClean="0"/>
              <a:t>6/29/23</a:t>
            </a:fld>
            <a:endParaRPr lang="en-US"/>
          </a:p>
        </p:txBody>
      </p:sp>
      <p:sp>
        <p:nvSpPr>
          <p:cNvPr id="9" name="TextBox 8">
            <a:extLst>
              <a:ext uri="{FF2B5EF4-FFF2-40B4-BE49-F238E27FC236}">
                <a16:creationId xmlns:a16="http://schemas.microsoft.com/office/drawing/2014/main" id="{1B63C501-4BF5-DF1E-DCF7-FDFA34122719}"/>
              </a:ext>
            </a:extLst>
          </p:cNvPr>
          <p:cNvSpPr txBox="1"/>
          <p:nvPr/>
        </p:nvSpPr>
        <p:spPr>
          <a:xfrm>
            <a:off x="682051" y="601220"/>
            <a:ext cx="7928549" cy="5186613"/>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GB" sz="3200" b="1" dirty="0"/>
              <a:t>Human agency and oversight</a:t>
            </a:r>
            <a:endParaRPr lang="en-GB" sz="3200" dirty="0"/>
          </a:p>
          <a:p>
            <a:pPr marL="457200" indent="-457200">
              <a:lnSpc>
                <a:spcPct val="150000"/>
              </a:lnSpc>
              <a:buFont typeface="Arial" panose="020B0604020202020204" pitchFamily="34" charset="0"/>
              <a:buChar char="•"/>
            </a:pPr>
            <a:r>
              <a:rPr lang="en-GB" sz="3200" b="1" dirty="0">
                <a:solidFill>
                  <a:srgbClr val="FF0000"/>
                </a:solidFill>
              </a:rPr>
              <a:t>Technical robustness and safety </a:t>
            </a:r>
            <a:endParaRPr lang="en-GB" sz="3200" dirty="0">
              <a:solidFill>
                <a:srgbClr val="FF0000"/>
              </a:solidFill>
            </a:endParaRPr>
          </a:p>
          <a:p>
            <a:pPr marL="457200" indent="-457200">
              <a:lnSpc>
                <a:spcPct val="150000"/>
              </a:lnSpc>
              <a:buFont typeface="Arial" panose="020B0604020202020204" pitchFamily="34" charset="0"/>
              <a:buChar char="•"/>
            </a:pPr>
            <a:r>
              <a:rPr lang="en-GB" sz="3200" b="1" dirty="0"/>
              <a:t>Privacy and data governance </a:t>
            </a:r>
            <a:endParaRPr lang="en-GB" sz="3200" dirty="0"/>
          </a:p>
          <a:p>
            <a:pPr marL="457200" indent="-457200">
              <a:lnSpc>
                <a:spcPct val="150000"/>
              </a:lnSpc>
              <a:buFont typeface="Arial" panose="020B0604020202020204" pitchFamily="34" charset="0"/>
              <a:buChar char="•"/>
            </a:pPr>
            <a:r>
              <a:rPr lang="en-GB" sz="3200" b="1" dirty="0"/>
              <a:t>Transparency </a:t>
            </a:r>
            <a:endParaRPr lang="en-GB" sz="3200" dirty="0"/>
          </a:p>
          <a:p>
            <a:pPr marL="457200" indent="-457200">
              <a:lnSpc>
                <a:spcPct val="150000"/>
              </a:lnSpc>
              <a:buFont typeface="Arial" panose="020B0604020202020204" pitchFamily="34" charset="0"/>
              <a:buChar char="•"/>
            </a:pPr>
            <a:r>
              <a:rPr lang="en-GB" sz="3200" b="1" dirty="0"/>
              <a:t>Diversity, non-discrimination and fairness</a:t>
            </a:r>
            <a:endParaRPr lang="en-GB" sz="3200" dirty="0"/>
          </a:p>
          <a:p>
            <a:pPr marL="457200" indent="-457200">
              <a:lnSpc>
                <a:spcPct val="150000"/>
              </a:lnSpc>
              <a:buFont typeface="Arial" panose="020B0604020202020204" pitchFamily="34" charset="0"/>
              <a:buChar char="•"/>
            </a:pPr>
            <a:r>
              <a:rPr lang="en-GB" sz="3200" b="1" dirty="0"/>
              <a:t>Societal and environmental wellbeing</a:t>
            </a:r>
            <a:endParaRPr lang="en-GB" sz="3200" dirty="0"/>
          </a:p>
          <a:p>
            <a:pPr marL="457200" indent="-457200">
              <a:lnSpc>
                <a:spcPct val="150000"/>
              </a:lnSpc>
              <a:buFont typeface="Arial" panose="020B0604020202020204" pitchFamily="34" charset="0"/>
              <a:buChar char="•"/>
            </a:pPr>
            <a:r>
              <a:rPr lang="en-GB" sz="3200" b="1" dirty="0"/>
              <a:t>Accountability </a:t>
            </a:r>
            <a:endParaRPr lang="en-GB" sz="3200" dirty="0"/>
          </a:p>
        </p:txBody>
      </p:sp>
      <p:sp>
        <p:nvSpPr>
          <p:cNvPr id="11" name="TextBox 10">
            <a:extLst>
              <a:ext uri="{FF2B5EF4-FFF2-40B4-BE49-F238E27FC236}">
                <a16:creationId xmlns:a16="http://schemas.microsoft.com/office/drawing/2014/main" id="{B52BB55E-1E26-2C27-7190-3EAAC27540A2}"/>
              </a:ext>
            </a:extLst>
          </p:cNvPr>
          <p:cNvSpPr txBox="1"/>
          <p:nvPr/>
        </p:nvSpPr>
        <p:spPr>
          <a:xfrm>
            <a:off x="1019332" y="5787833"/>
            <a:ext cx="10028420" cy="523220"/>
          </a:xfrm>
          <a:prstGeom prst="rect">
            <a:avLst/>
          </a:prstGeom>
          <a:noFill/>
        </p:spPr>
        <p:txBody>
          <a:bodyPr wrap="square">
            <a:spAutoFit/>
          </a:bodyPr>
          <a:lstStyle/>
          <a:p>
            <a:r>
              <a:rPr lang="en-GB" sz="2800" dirty="0"/>
              <a:t>https://</a:t>
            </a:r>
            <a:r>
              <a:rPr lang="en-GB" sz="2800" dirty="0" err="1"/>
              <a:t>ec.europa.eu</a:t>
            </a:r>
            <a:r>
              <a:rPr lang="en-GB" sz="2800" dirty="0"/>
              <a:t>/</a:t>
            </a:r>
            <a:r>
              <a:rPr lang="en-GB" sz="2800" dirty="0" err="1"/>
              <a:t>futurium</a:t>
            </a:r>
            <a:r>
              <a:rPr lang="en-GB" sz="2800" dirty="0"/>
              <a:t>/</a:t>
            </a:r>
            <a:r>
              <a:rPr lang="en-GB" sz="2800" dirty="0" err="1"/>
              <a:t>en</a:t>
            </a:r>
            <a:r>
              <a:rPr lang="en-GB" sz="2800" dirty="0"/>
              <a:t>/ai-alliance-consultation.1.html</a:t>
            </a:r>
          </a:p>
        </p:txBody>
      </p:sp>
      <p:pic>
        <p:nvPicPr>
          <p:cNvPr id="13" name="Picture 12" descr="Graphical user interface, text, application&#10;&#10;Description automatically generated">
            <a:extLst>
              <a:ext uri="{FF2B5EF4-FFF2-40B4-BE49-F238E27FC236}">
                <a16:creationId xmlns:a16="http://schemas.microsoft.com/office/drawing/2014/main" id="{5C88EBCA-1437-77E7-DC15-1A557BFD29D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924519" y="670057"/>
            <a:ext cx="4730340" cy="2522848"/>
          </a:xfrm>
          <a:prstGeom prst="rect">
            <a:avLst/>
          </a:prstGeom>
        </p:spPr>
      </p:pic>
    </p:spTree>
    <p:extLst>
      <p:ext uri="{BB962C8B-B14F-4D97-AF65-F5344CB8AC3E}">
        <p14:creationId xmlns:p14="http://schemas.microsoft.com/office/powerpoint/2010/main" val="1816967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244336-5417-AA37-580E-D912E636B8EB}"/>
              </a:ext>
            </a:extLst>
          </p:cNvPr>
          <p:cNvSpPr>
            <a:spLocks noGrp="1"/>
          </p:cNvSpPr>
          <p:nvPr>
            <p:ph idx="1"/>
          </p:nvPr>
        </p:nvSpPr>
        <p:spPr>
          <a:xfrm>
            <a:off x="224228" y="360749"/>
            <a:ext cx="11743544" cy="1019799"/>
          </a:xfrm>
        </p:spPr>
        <p:txBody>
          <a:bodyPr>
            <a:normAutofit/>
          </a:bodyPr>
          <a:lstStyle/>
          <a:p>
            <a:pPr marL="0" indent="0">
              <a:buNone/>
            </a:pPr>
            <a:r>
              <a:rPr lang="en-GB" dirty="0"/>
              <a:t>“…</a:t>
            </a:r>
            <a:r>
              <a:rPr lang="en-GB" i="1" dirty="0"/>
              <a:t>AI must cope with changes in operating env. or presence of other agents (human and artificial) that may interact with the system adversarial</a:t>
            </a:r>
            <a:r>
              <a:rPr lang="en-GB" dirty="0"/>
              <a:t>…”</a:t>
            </a:r>
          </a:p>
          <a:p>
            <a:pPr marL="0" indent="0">
              <a:buNone/>
            </a:pPr>
            <a:endParaRPr lang="en-GB" dirty="0"/>
          </a:p>
        </p:txBody>
      </p:sp>
      <p:sp>
        <p:nvSpPr>
          <p:cNvPr id="4" name="Footer Placeholder 3">
            <a:extLst>
              <a:ext uri="{FF2B5EF4-FFF2-40B4-BE49-F238E27FC236}">
                <a16:creationId xmlns:a16="http://schemas.microsoft.com/office/drawing/2014/main" id="{10D80F87-0343-1AC4-B13C-0160E6BEB148}"/>
              </a:ext>
            </a:extLst>
          </p:cNvPr>
          <p:cNvSpPr>
            <a:spLocks noGrp="1"/>
          </p:cNvSpPr>
          <p:nvPr>
            <p:ph type="ftr" sz="quarter" idx="11"/>
          </p:nvPr>
        </p:nvSpPr>
        <p:spPr/>
        <p:txBody>
          <a:bodyPr/>
          <a:lstStyle/>
          <a:p>
            <a:r>
              <a:rPr lang="en-GB"/>
              <a:t>A. Jung, Trustworthy AI</a:t>
            </a:r>
            <a:endParaRPr lang="en-AT" dirty="0"/>
          </a:p>
        </p:txBody>
      </p:sp>
      <p:sp>
        <p:nvSpPr>
          <p:cNvPr id="5" name="Slide Number Placeholder 4">
            <a:extLst>
              <a:ext uri="{FF2B5EF4-FFF2-40B4-BE49-F238E27FC236}">
                <a16:creationId xmlns:a16="http://schemas.microsoft.com/office/drawing/2014/main" id="{5386917C-3B07-9DB2-F787-DEEA3DAB9386}"/>
              </a:ext>
            </a:extLst>
          </p:cNvPr>
          <p:cNvSpPr>
            <a:spLocks noGrp="1"/>
          </p:cNvSpPr>
          <p:nvPr>
            <p:ph type="sldNum" sz="quarter" idx="12"/>
          </p:nvPr>
        </p:nvSpPr>
        <p:spPr/>
        <p:txBody>
          <a:bodyPr/>
          <a:lstStyle/>
          <a:p>
            <a:fld id="{AC1633F7-ACB1-754E-B76E-ED72C708EAF6}" type="slidenum">
              <a:rPr lang="en-AT" smtClean="0"/>
              <a:pPr/>
              <a:t>13</a:t>
            </a:fld>
            <a:endParaRPr lang="en-AT" dirty="0"/>
          </a:p>
        </p:txBody>
      </p:sp>
      <p:pic>
        <p:nvPicPr>
          <p:cNvPr id="2" name="Picture 1" descr="Graphical user interface&#10;&#10;Description automatically generated">
            <a:extLst>
              <a:ext uri="{FF2B5EF4-FFF2-40B4-BE49-F238E27FC236}">
                <a16:creationId xmlns:a16="http://schemas.microsoft.com/office/drawing/2014/main" id="{E78C6C75-43A9-4BDA-6D49-B5AF0D5310E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361665" y="1380548"/>
            <a:ext cx="6632706" cy="4498419"/>
          </a:xfrm>
          <a:prstGeom prst="rect">
            <a:avLst/>
          </a:prstGeom>
        </p:spPr>
      </p:pic>
      <p:sp>
        <p:nvSpPr>
          <p:cNvPr id="6" name="Date Placeholder 5">
            <a:extLst>
              <a:ext uri="{FF2B5EF4-FFF2-40B4-BE49-F238E27FC236}">
                <a16:creationId xmlns:a16="http://schemas.microsoft.com/office/drawing/2014/main" id="{B404BD09-028E-E719-FC1F-C71D361AE2A9}"/>
              </a:ext>
            </a:extLst>
          </p:cNvPr>
          <p:cNvSpPr>
            <a:spLocks noGrp="1"/>
          </p:cNvSpPr>
          <p:nvPr>
            <p:ph type="dt" sz="half" idx="10"/>
          </p:nvPr>
        </p:nvSpPr>
        <p:spPr/>
        <p:txBody>
          <a:bodyPr/>
          <a:lstStyle/>
          <a:p>
            <a:fld id="{0843D534-8EA0-2E48-AF95-9DB3D984291A}" type="datetime1">
              <a:rPr lang="en-US" smtClean="0"/>
              <a:t>6/29/23</a:t>
            </a:fld>
            <a:endParaRPr lang="en-AT"/>
          </a:p>
        </p:txBody>
      </p:sp>
    </p:spTree>
    <p:extLst>
      <p:ext uri="{BB962C8B-B14F-4D97-AF65-F5344CB8AC3E}">
        <p14:creationId xmlns:p14="http://schemas.microsoft.com/office/powerpoint/2010/main" val="1632715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6917C-3B07-9DB2-F787-DEEA3DAB9386}"/>
              </a:ext>
            </a:extLst>
          </p:cNvPr>
          <p:cNvSpPr>
            <a:spLocks noGrp="1"/>
          </p:cNvSpPr>
          <p:nvPr>
            <p:ph type="sldNum" sz="quarter" idx="12"/>
          </p:nvPr>
        </p:nvSpPr>
        <p:spPr/>
        <p:txBody>
          <a:bodyPr/>
          <a:lstStyle/>
          <a:p>
            <a:fld id="{AC1633F7-ACB1-754E-B76E-ED72C708EAF6}" type="slidenum">
              <a:rPr lang="en-AT" smtClean="0"/>
              <a:pPr/>
              <a:t>14</a:t>
            </a:fld>
            <a:endParaRPr lang="en-AT" dirty="0"/>
          </a:p>
        </p:txBody>
      </p:sp>
      <p:sp>
        <p:nvSpPr>
          <p:cNvPr id="6" name="Date Placeholder 5">
            <a:extLst>
              <a:ext uri="{FF2B5EF4-FFF2-40B4-BE49-F238E27FC236}">
                <a16:creationId xmlns:a16="http://schemas.microsoft.com/office/drawing/2014/main" id="{B404BD09-028E-E719-FC1F-C71D361AE2A9}"/>
              </a:ext>
            </a:extLst>
          </p:cNvPr>
          <p:cNvSpPr>
            <a:spLocks noGrp="1"/>
          </p:cNvSpPr>
          <p:nvPr>
            <p:ph type="dt" sz="half" idx="10"/>
          </p:nvPr>
        </p:nvSpPr>
        <p:spPr/>
        <p:txBody>
          <a:bodyPr/>
          <a:lstStyle/>
          <a:p>
            <a:fld id="{A9A8BBA5-D3A4-F74B-A9F7-540F15416B4A}" type="datetime1">
              <a:rPr lang="en-US" smtClean="0"/>
              <a:t>6/29/23</a:t>
            </a:fld>
            <a:endParaRPr lang="en-AT"/>
          </a:p>
        </p:txBody>
      </p:sp>
      <p:sp>
        <p:nvSpPr>
          <p:cNvPr id="33" name="Title 1">
            <a:extLst>
              <a:ext uri="{FF2B5EF4-FFF2-40B4-BE49-F238E27FC236}">
                <a16:creationId xmlns:a16="http://schemas.microsoft.com/office/drawing/2014/main" id="{5E5140DA-E1BC-BDB3-4749-839FDFFAF871}"/>
              </a:ext>
            </a:extLst>
          </p:cNvPr>
          <p:cNvSpPr>
            <a:spLocks noGrp="1"/>
          </p:cNvSpPr>
          <p:nvPr>
            <p:ph type="title"/>
          </p:nvPr>
        </p:nvSpPr>
        <p:spPr>
          <a:xfrm>
            <a:off x="398997" y="274572"/>
            <a:ext cx="12798894" cy="1157823"/>
          </a:xfrm>
        </p:spPr>
        <p:txBody>
          <a:bodyPr>
            <a:noAutofit/>
          </a:bodyPr>
          <a:lstStyle/>
          <a:p>
            <a:r>
              <a:rPr lang="en-US" sz="8000" b="1" dirty="0">
                <a:latin typeface="+mn-lt"/>
              </a:rPr>
              <a:t>All under your control?</a:t>
            </a:r>
          </a:p>
        </p:txBody>
      </p:sp>
      <p:cxnSp>
        <p:nvCxnSpPr>
          <p:cNvPr id="34" name="Straight Arrow Connector 33">
            <a:extLst>
              <a:ext uri="{FF2B5EF4-FFF2-40B4-BE49-F238E27FC236}">
                <a16:creationId xmlns:a16="http://schemas.microsoft.com/office/drawing/2014/main" id="{B9F4BC04-E22C-DF63-D596-3AD5CF9CA1BB}"/>
              </a:ext>
            </a:extLst>
          </p:cNvPr>
          <p:cNvCxnSpPr>
            <a:cxnSpLocks/>
          </p:cNvCxnSpPr>
          <p:nvPr/>
        </p:nvCxnSpPr>
        <p:spPr>
          <a:xfrm>
            <a:off x="4694583" y="4492487"/>
            <a:ext cx="0" cy="100240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A63F8A27-41D4-203B-6470-EBBE62D9AF4B}"/>
                  </a:ext>
                </a:extLst>
              </p:cNvPr>
              <p:cNvSpPr txBox="1"/>
              <p:nvPr/>
            </p:nvSpPr>
            <p:spPr>
              <a:xfrm>
                <a:off x="4132602" y="5494894"/>
                <a:ext cx="1123962" cy="6484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sz="4000" i="1" smtClean="0">
                              <a:latin typeface="Cambria Math" panose="02040503050406030204" pitchFamily="18" charset="0"/>
                            </a:rPr>
                          </m:ctrlPr>
                        </m:accPr>
                        <m:e>
                          <m:r>
                            <a:rPr lang="de-DE" sz="4000" b="0" i="1" smtClean="0">
                              <a:latin typeface="Cambria Math" panose="02040503050406030204" pitchFamily="18" charset="0"/>
                            </a:rPr>
                            <m:t>h</m:t>
                          </m:r>
                        </m:e>
                      </m:acc>
                      <m:r>
                        <a:rPr lang="de-DE" sz="4000" b="0" i="1" smtClean="0">
                          <a:latin typeface="Cambria Math" panose="02040503050406030204" pitchFamily="18" charset="0"/>
                        </a:rPr>
                        <m:t>(</m:t>
                      </m:r>
                      <m:r>
                        <a:rPr lang="de-DE" sz="4000" b="0" i="1" smtClean="0">
                          <a:latin typeface="Cambria Math" panose="02040503050406030204" pitchFamily="18" charset="0"/>
                        </a:rPr>
                        <m:t>𝑥</m:t>
                      </m:r>
                      <m:r>
                        <a:rPr lang="de-DE" sz="4000" b="0" i="1" smtClean="0">
                          <a:latin typeface="Cambria Math" panose="02040503050406030204" pitchFamily="18" charset="0"/>
                        </a:rPr>
                        <m:t>)</m:t>
                      </m:r>
                    </m:oMath>
                  </m:oMathPara>
                </a14:m>
                <a:endParaRPr lang="en-GB" sz="4000" dirty="0"/>
              </a:p>
            </p:txBody>
          </p:sp>
        </mc:Choice>
        <mc:Fallback xmlns="">
          <p:sp>
            <p:nvSpPr>
              <p:cNvPr id="38" name="TextBox 37">
                <a:extLst>
                  <a:ext uri="{FF2B5EF4-FFF2-40B4-BE49-F238E27FC236}">
                    <a16:creationId xmlns:a16="http://schemas.microsoft.com/office/drawing/2014/main" id="{A63F8A27-41D4-203B-6470-EBBE62D9AF4B}"/>
                  </a:ext>
                </a:extLst>
              </p:cNvPr>
              <p:cNvSpPr txBox="1">
                <a:spLocks noRot="1" noChangeAspect="1" noMove="1" noResize="1" noEditPoints="1" noAdjustHandles="1" noChangeArrowheads="1" noChangeShapeType="1" noTextEdit="1"/>
              </p:cNvSpPr>
              <p:nvPr/>
            </p:nvSpPr>
            <p:spPr>
              <a:xfrm>
                <a:off x="4132602" y="5494894"/>
                <a:ext cx="1123962" cy="648447"/>
              </a:xfrm>
              <a:prstGeom prst="rect">
                <a:avLst/>
              </a:prstGeom>
              <a:blipFill>
                <a:blip r:embed="rId2"/>
                <a:stretch>
                  <a:fillRect l="-10112" t="-21154" r="-15730" b="-32692"/>
                </a:stretch>
              </a:blipFill>
            </p:spPr>
            <p:txBody>
              <a:bodyPr/>
              <a:lstStyle/>
              <a:p>
                <a:r>
                  <a:rPr lang="en-GB">
                    <a:noFill/>
                  </a:rPr>
                  <a:t> </a:t>
                </a:r>
              </a:p>
            </p:txBody>
          </p:sp>
        </mc:Fallback>
      </mc:AlternateContent>
      <p:pic>
        <p:nvPicPr>
          <p:cNvPr id="40" name="Picture 39" descr="Text&#10;&#10;Description automatically generated">
            <a:extLst>
              <a:ext uri="{FF2B5EF4-FFF2-40B4-BE49-F238E27FC236}">
                <a16:creationId xmlns:a16="http://schemas.microsoft.com/office/drawing/2014/main" id="{35D00BAD-79A4-D0B6-401F-AFB1BB38C7A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212850" y="1497211"/>
            <a:ext cx="8189568" cy="2995276"/>
          </a:xfrm>
          <a:prstGeom prst="rect">
            <a:avLst/>
          </a:prstGeom>
        </p:spPr>
      </p:pic>
      <p:sp>
        <p:nvSpPr>
          <p:cNvPr id="2" name="Footer Placeholder 1">
            <a:extLst>
              <a:ext uri="{FF2B5EF4-FFF2-40B4-BE49-F238E27FC236}">
                <a16:creationId xmlns:a16="http://schemas.microsoft.com/office/drawing/2014/main" id="{1EA9A7B2-BABC-6C34-6D11-6DDBB02AC839}"/>
              </a:ext>
            </a:extLst>
          </p:cNvPr>
          <p:cNvSpPr>
            <a:spLocks noGrp="1"/>
          </p:cNvSpPr>
          <p:nvPr>
            <p:ph type="ftr" sz="quarter" idx="11"/>
          </p:nvPr>
        </p:nvSpPr>
        <p:spPr/>
        <p:txBody>
          <a:bodyPr/>
          <a:lstStyle/>
          <a:p>
            <a:r>
              <a:rPr lang="en-GB"/>
              <a:t>A. Jung, Trustworthy AI</a:t>
            </a:r>
          </a:p>
        </p:txBody>
      </p:sp>
    </p:spTree>
    <p:extLst>
      <p:ext uri="{BB962C8B-B14F-4D97-AF65-F5344CB8AC3E}">
        <p14:creationId xmlns:p14="http://schemas.microsoft.com/office/powerpoint/2010/main" val="41164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A7033-5B8A-5445-ABF5-4AC314915908}"/>
              </a:ext>
            </a:extLst>
          </p:cNvPr>
          <p:cNvSpPr>
            <a:spLocks noGrp="1"/>
          </p:cNvSpPr>
          <p:nvPr>
            <p:ph type="title"/>
          </p:nvPr>
        </p:nvSpPr>
        <p:spPr>
          <a:xfrm>
            <a:off x="404958" y="149655"/>
            <a:ext cx="11326516" cy="1172256"/>
          </a:xfrm>
        </p:spPr>
        <p:txBody>
          <a:bodyPr>
            <a:normAutofit/>
          </a:bodyPr>
          <a:lstStyle/>
          <a:p>
            <a:r>
              <a:rPr lang="en-US" sz="6000" b="1" dirty="0"/>
              <a:t>Robustness via Data Augmentation</a:t>
            </a:r>
          </a:p>
        </p:txBody>
      </p:sp>
      <p:sp>
        <p:nvSpPr>
          <p:cNvPr id="16" name="Oval 15">
            <a:extLst>
              <a:ext uri="{FF2B5EF4-FFF2-40B4-BE49-F238E27FC236}">
                <a16:creationId xmlns:a16="http://schemas.microsoft.com/office/drawing/2014/main" id="{8963DA07-1658-AE4C-B0D3-BE08B4F549BC}"/>
              </a:ext>
            </a:extLst>
          </p:cNvPr>
          <p:cNvSpPr/>
          <p:nvPr/>
        </p:nvSpPr>
        <p:spPr>
          <a:xfrm>
            <a:off x="2860866" y="4466740"/>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E766AD2-24B1-E646-ADC8-578BD09D6631}"/>
              </a:ext>
            </a:extLst>
          </p:cNvPr>
          <p:cNvSpPr/>
          <p:nvPr/>
        </p:nvSpPr>
        <p:spPr>
          <a:xfrm>
            <a:off x="4383358" y="2151116"/>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8608904-6A29-5B49-A0A9-03D8AF657411}"/>
              </a:ext>
            </a:extLst>
          </p:cNvPr>
          <p:cNvSpPr/>
          <p:nvPr/>
        </p:nvSpPr>
        <p:spPr>
          <a:xfrm>
            <a:off x="5473631" y="3653371"/>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AAFAF9E-662A-734E-B7BA-4DB344EEEB65}"/>
              </a:ext>
            </a:extLst>
          </p:cNvPr>
          <p:cNvSpPr txBox="1"/>
          <p:nvPr/>
        </p:nvSpPr>
        <p:spPr>
          <a:xfrm>
            <a:off x="9700341" y="4453158"/>
            <a:ext cx="2031133" cy="707886"/>
          </a:xfrm>
          <a:prstGeom prst="rect">
            <a:avLst/>
          </a:prstGeom>
          <a:noFill/>
        </p:spPr>
        <p:txBody>
          <a:bodyPr wrap="none" rtlCol="0">
            <a:spAutoFit/>
          </a:bodyPr>
          <a:lstStyle/>
          <a:p>
            <a:r>
              <a:rPr lang="de-AT" sz="4000" dirty="0"/>
              <a:t>feature x</a:t>
            </a:r>
            <a:endParaRPr lang="en-US" sz="4000" dirty="0"/>
          </a:p>
        </p:txBody>
      </p:sp>
      <p:cxnSp>
        <p:nvCxnSpPr>
          <p:cNvPr id="26" name="Straight Arrow Connector 25">
            <a:extLst>
              <a:ext uri="{FF2B5EF4-FFF2-40B4-BE49-F238E27FC236}">
                <a16:creationId xmlns:a16="http://schemas.microsoft.com/office/drawing/2014/main" id="{A06D7F81-B1E5-074C-9A3C-3DE471A9CCD5}"/>
              </a:ext>
            </a:extLst>
          </p:cNvPr>
          <p:cNvCxnSpPr/>
          <p:nvPr/>
        </p:nvCxnSpPr>
        <p:spPr>
          <a:xfrm>
            <a:off x="997324" y="5218179"/>
            <a:ext cx="9548037"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4420D5D-F634-504B-ACB9-83B92C5B31CB}"/>
              </a:ext>
            </a:extLst>
          </p:cNvPr>
          <p:cNvCxnSpPr>
            <a:cxnSpLocks/>
          </p:cNvCxnSpPr>
          <p:nvPr/>
        </p:nvCxnSpPr>
        <p:spPr>
          <a:xfrm flipV="1">
            <a:off x="1701209" y="2052195"/>
            <a:ext cx="0" cy="3413565"/>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9256298-C97A-A844-8A35-98B9B28C73A9}"/>
              </a:ext>
            </a:extLst>
          </p:cNvPr>
          <p:cNvSpPr txBox="1"/>
          <p:nvPr/>
        </p:nvSpPr>
        <p:spPr>
          <a:xfrm>
            <a:off x="892005" y="1465094"/>
            <a:ext cx="1535998" cy="707886"/>
          </a:xfrm>
          <a:prstGeom prst="rect">
            <a:avLst/>
          </a:prstGeom>
          <a:noFill/>
        </p:spPr>
        <p:txBody>
          <a:bodyPr wrap="none" rtlCol="0">
            <a:spAutoFit/>
          </a:bodyPr>
          <a:lstStyle/>
          <a:p>
            <a:r>
              <a:rPr lang="en-US" sz="4000" dirty="0"/>
              <a:t>label y</a:t>
            </a:r>
          </a:p>
        </p:txBody>
      </p:sp>
      <p:sp>
        <p:nvSpPr>
          <p:cNvPr id="29" name="Oval 28">
            <a:extLst>
              <a:ext uri="{FF2B5EF4-FFF2-40B4-BE49-F238E27FC236}">
                <a16:creationId xmlns:a16="http://schemas.microsoft.com/office/drawing/2014/main" id="{A41A3686-EA3D-6246-8C2F-0960D288C510}"/>
              </a:ext>
            </a:extLst>
          </p:cNvPr>
          <p:cNvSpPr/>
          <p:nvPr/>
        </p:nvSpPr>
        <p:spPr>
          <a:xfrm>
            <a:off x="5771343" y="3613869"/>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F0D184B-2082-EA4D-B7E5-198DD006479E}"/>
              </a:ext>
            </a:extLst>
          </p:cNvPr>
          <p:cNvSpPr/>
          <p:nvPr/>
        </p:nvSpPr>
        <p:spPr>
          <a:xfrm>
            <a:off x="4098973" y="2151115"/>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B9E0726-FDE3-3045-A551-C5A9E2EAD201}"/>
              </a:ext>
            </a:extLst>
          </p:cNvPr>
          <p:cNvSpPr/>
          <p:nvPr/>
        </p:nvSpPr>
        <p:spPr>
          <a:xfrm>
            <a:off x="4701849" y="2151115"/>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A5AA782-BD65-6D49-884E-792A792CFE91}"/>
              </a:ext>
            </a:extLst>
          </p:cNvPr>
          <p:cNvSpPr/>
          <p:nvPr/>
        </p:nvSpPr>
        <p:spPr>
          <a:xfrm>
            <a:off x="5145368" y="3645121"/>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BEC67674-76F7-2E4E-A9FB-E7435235174B}"/>
              </a:ext>
            </a:extLst>
          </p:cNvPr>
          <p:cNvSpPr/>
          <p:nvPr/>
        </p:nvSpPr>
        <p:spPr>
          <a:xfrm>
            <a:off x="3166528" y="4477476"/>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6CE3039-E501-9541-BFE2-59B672FDE51A}"/>
              </a:ext>
            </a:extLst>
          </p:cNvPr>
          <p:cNvSpPr/>
          <p:nvPr/>
        </p:nvSpPr>
        <p:spPr>
          <a:xfrm>
            <a:off x="2506204" y="4466739"/>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31A20EE0-3D95-E94C-9E92-59AA215E7EFE}"/>
              </a:ext>
            </a:extLst>
          </p:cNvPr>
          <p:cNvSpPr/>
          <p:nvPr/>
        </p:nvSpPr>
        <p:spPr>
          <a:xfrm>
            <a:off x="7644593" y="1489426"/>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3AC6534-C770-2742-97C2-A94497D6EA4A}"/>
              </a:ext>
            </a:extLst>
          </p:cNvPr>
          <p:cNvSpPr txBox="1"/>
          <p:nvPr/>
        </p:nvSpPr>
        <p:spPr>
          <a:xfrm>
            <a:off x="8057351" y="1278681"/>
            <a:ext cx="3871829" cy="707886"/>
          </a:xfrm>
          <a:prstGeom prst="rect">
            <a:avLst/>
          </a:prstGeom>
          <a:noFill/>
        </p:spPr>
        <p:txBody>
          <a:bodyPr wrap="none" rtlCol="0">
            <a:spAutoFit/>
          </a:bodyPr>
          <a:lstStyle/>
          <a:p>
            <a:r>
              <a:rPr lang="en-US" sz="4000" dirty="0"/>
              <a:t>original datapoint</a:t>
            </a:r>
          </a:p>
        </p:txBody>
      </p:sp>
      <p:sp>
        <p:nvSpPr>
          <p:cNvPr id="42" name="Oval 41">
            <a:extLst>
              <a:ext uri="{FF2B5EF4-FFF2-40B4-BE49-F238E27FC236}">
                <a16:creationId xmlns:a16="http://schemas.microsoft.com/office/drawing/2014/main" id="{A733160A-79EF-EE4B-9BE0-4DD602AA9AA2}"/>
              </a:ext>
            </a:extLst>
          </p:cNvPr>
          <p:cNvSpPr/>
          <p:nvPr/>
        </p:nvSpPr>
        <p:spPr>
          <a:xfrm>
            <a:off x="7736048" y="2272958"/>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0D3E58B8-36E4-3349-B7BA-2480BDC63CE3}"/>
              </a:ext>
            </a:extLst>
          </p:cNvPr>
          <p:cNvSpPr txBox="1"/>
          <p:nvPr/>
        </p:nvSpPr>
        <p:spPr>
          <a:xfrm>
            <a:off x="8154629" y="2083827"/>
            <a:ext cx="2561279" cy="707886"/>
          </a:xfrm>
          <a:prstGeom prst="rect">
            <a:avLst/>
          </a:prstGeom>
          <a:noFill/>
        </p:spPr>
        <p:txBody>
          <a:bodyPr wrap="none" rtlCol="0">
            <a:spAutoFit/>
          </a:bodyPr>
          <a:lstStyle/>
          <a:p>
            <a:r>
              <a:rPr lang="en-US" sz="4000" dirty="0"/>
              <a:t>augmented</a:t>
            </a:r>
          </a:p>
        </p:txBody>
      </p:sp>
      <p:sp>
        <p:nvSpPr>
          <p:cNvPr id="4" name="Slide Number Placeholder 3">
            <a:extLst>
              <a:ext uri="{FF2B5EF4-FFF2-40B4-BE49-F238E27FC236}">
                <a16:creationId xmlns:a16="http://schemas.microsoft.com/office/drawing/2014/main" id="{228A6FF2-0B92-8746-A960-546487B8C217}"/>
              </a:ext>
            </a:extLst>
          </p:cNvPr>
          <p:cNvSpPr>
            <a:spLocks noGrp="1"/>
          </p:cNvSpPr>
          <p:nvPr>
            <p:ph type="sldNum" sz="quarter" idx="12"/>
          </p:nvPr>
        </p:nvSpPr>
        <p:spPr/>
        <p:txBody>
          <a:bodyPr/>
          <a:lstStyle/>
          <a:p>
            <a:fld id="{5399C925-308B-6F4D-8762-6363D7B6E381}" type="slidenum">
              <a:rPr lang="en-US" smtClean="0"/>
              <a:t>15</a:t>
            </a:fld>
            <a:endParaRPr lang="en-US"/>
          </a:p>
        </p:txBody>
      </p:sp>
      <p:sp>
        <p:nvSpPr>
          <p:cNvPr id="7" name="Date Placeholder 6">
            <a:extLst>
              <a:ext uri="{FF2B5EF4-FFF2-40B4-BE49-F238E27FC236}">
                <a16:creationId xmlns:a16="http://schemas.microsoft.com/office/drawing/2014/main" id="{14DACAA3-17E7-3649-978B-CD5D6F278C62}"/>
              </a:ext>
            </a:extLst>
          </p:cNvPr>
          <p:cNvSpPr>
            <a:spLocks noGrp="1"/>
          </p:cNvSpPr>
          <p:nvPr>
            <p:ph type="dt" sz="half" idx="10"/>
          </p:nvPr>
        </p:nvSpPr>
        <p:spPr/>
        <p:txBody>
          <a:bodyPr/>
          <a:lstStyle/>
          <a:p>
            <a:fld id="{22DCC998-C5A8-584E-94AA-5D6EA2C08DE2}" type="datetime1">
              <a:rPr lang="en-US" smtClean="0"/>
              <a:t>6/29/23</a:t>
            </a:fld>
            <a:endParaRPr lang="en-US"/>
          </a:p>
        </p:txBody>
      </p:sp>
      <p:sp>
        <p:nvSpPr>
          <p:cNvPr id="8" name="Footer Placeholder 7">
            <a:extLst>
              <a:ext uri="{FF2B5EF4-FFF2-40B4-BE49-F238E27FC236}">
                <a16:creationId xmlns:a16="http://schemas.microsoft.com/office/drawing/2014/main" id="{B88BDEB0-8D2C-7336-03E8-70381A108284}"/>
              </a:ext>
            </a:extLst>
          </p:cNvPr>
          <p:cNvSpPr>
            <a:spLocks noGrp="1"/>
          </p:cNvSpPr>
          <p:nvPr>
            <p:ph type="ftr" sz="quarter" idx="11"/>
          </p:nvPr>
        </p:nvSpPr>
        <p:spPr/>
        <p:txBody>
          <a:bodyPr/>
          <a:lstStyle/>
          <a:p>
            <a:r>
              <a:rPr lang="en-US"/>
              <a:t>A. Jung, Trustworthy AI</a:t>
            </a:r>
            <a:endParaRPr lang="en-US" dirty="0"/>
          </a:p>
        </p:txBody>
      </p:sp>
      <p:cxnSp>
        <p:nvCxnSpPr>
          <p:cNvPr id="6" name="Straight Arrow Connector 5">
            <a:extLst>
              <a:ext uri="{FF2B5EF4-FFF2-40B4-BE49-F238E27FC236}">
                <a16:creationId xmlns:a16="http://schemas.microsoft.com/office/drawing/2014/main" id="{40FF9484-4ECA-D580-1745-0F1895A00E0F}"/>
              </a:ext>
            </a:extLst>
          </p:cNvPr>
          <p:cNvCxnSpPr>
            <a:cxnSpLocks/>
          </p:cNvCxnSpPr>
          <p:nvPr/>
        </p:nvCxnSpPr>
        <p:spPr>
          <a:xfrm>
            <a:off x="5274129" y="4180114"/>
            <a:ext cx="669471" cy="0"/>
          </a:xfrm>
          <a:prstGeom prst="straightConnector1">
            <a:avLst/>
          </a:prstGeom>
          <a:ln w="508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8B804D8-8B7B-8034-4B7A-BE863EAF96F9}"/>
              </a:ext>
            </a:extLst>
          </p:cNvPr>
          <p:cNvSpPr txBox="1"/>
          <p:nvPr/>
        </p:nvSpPr>
        <p:spPr>
          <a:xfrm>
            <a:off x="5441822" y="4211589"/>
            <a:ext cx="2801151" cy="584775"/>
          </a:xfrm>
          <a:prstGeom prst="rect">
            <a:avLst/>
          </a:prstGeom>
          <a:noFill/>
        </p:spPr>
        <p:txBody>
          <a:bodyPr wrap="none" rtlCol="0">
            <a:spAutoFit/>
          </a:bodyPr>
          <a:lstStyle/>
          <a:p>
            <a:r>
              <a:rPr lang="en-GB" sz="3200" dirty="0"/>
              <a:t>“one pixel flips”</a:t>
            </a:r>
          </a:p>
        </p:txBody>
      </p:sp>
    </p:spTree>
    <p:extLst>
      <p:ext uri="{BB962C8B-B14F-4D97-AF65-F5344CB8AC3E}">
        <p14:creationId xmlns:p14="http://schemas.microsoft.com/office/powerpoint/2010/main" val="4194112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148F7-23E1-9B80-041D-F584CD7DD8E5}"/>
              </a:ext>
            </a:extLst>
          </p:cNvPr>
          <p:cNvSpPr>
            <a:spLocks noGrp="1"/>
          </p:cNvSpPr>
          <p:nvPr>
            <p:ph type="title"/>
          </p:nvPr>
        </p:nvSpPr>
        <p:spPr>
          <a:xfrm>
            <a:off x="546759" y="365125"/>
            <a:ext cx="10515600" cy="1325563"/>
          </a:xfrm>
        </p:spPr>
        <p:txBody>
          <a:bodyPr>
            <a:normAutofit/>
          </a:bodyPr>
          <a:lstStyle/>
          <a:p>
            <a:r>
              <a:rPr lang="en-GB" sz="7200" b="1" dirty="0"/>
              <a:t>Fallback Plan </a:t>
            </a:r>
          </a:p>
        </p:txBody>
      </p:sp>
      <p:sp>
        <p:nvSpPr>
          <p:cNvPr id="3" name="Content Placeholder 2">
            <a:extLst>
              <a:ext uri="{FF2B5EF4-FFF2-40B4-BE49-F238E27FC236}">
                <a16:creationId xmlns:a16="http://schemas.microsoft.com/office/drawing/2014/main" id="{ECE6CEE8-D845-D0FF-B0A2-C89BB7948491}"/>
              </a:ext>
            </a:extLst>
          </p:cNvPr>
          <p:cNvSpPr>
            <a:spLocks noGrp="1"/>
          </p:cNvSpPr>
          <p:nvPr>
            <p:ph idx="1"/>
          </p:nvPr>
        </p:nvSpPr>
        <p:spPr>
          <a:xfrm>
            <a:off x="546759" y="1690688"/>
            <a:ext cx="11387942" cy="1238209"/>
          </a:xfrm>
        </p:spPr>
        <p:txBody>
          <a:bodyPr>
            <a:noAutofit/>
          </a:bodyPr>
          <a:lstStyle/>
          <a:p>
            <a:pPr marL="0" indent="0">
              <a:buNone/>
            </a:pPr>
            <a:r>
              <a:rPr lang="en-GB" sz="3200" i="1" dirty="0"/>
              <a:t>“…This can mean that AI systems switch from a statistical to rule-based procedure, or that they ask for a human operator before continuing their action….”</a:t>
            </a:r>
          </a:p>
        </p:txBody>
      </p:sp>
      <p:sp>
        <p:nvSpPr>
          <p:cNvPr id="4" name="Footer Placeholder 3">
            <a:extLst>
              <a:ext uri="{FF2B5EF4-FFF2-40B4-BE49-F238E27FC236}">
                <a16:creationId xmlns:a16="http://schemas.microsoft.com/office/drawing/2014/main" id="{989EAD11-F2B5-5FF1-9EC4-7D29FF6F0458}"/>
              </a:ext>
            </a:extLst>
          </p:cNvPr>
          <p:cNvSpPr>
            <a:spLocks noGrp="1"/>
          </p:cNvSpPr>
          <p:nvPr>
            <p:ph type="ftr" sz="quarter" idx="11"/>
          </p:nvPr>
        </p:nvSpPr>
        <p:spPr/>
        <p:txBody>
          <a:bodyPr/>
          <a:lstStyle/>
          <a:p>
            <a:r>
              <a:rPr lang="en-GB"/>
              <a:t>A. Jung, Trustworthy AI</a:t>
            </a:r>
            <a:endParaRPr lang="en-AT" dirty="0"/>
          </a:p>
        </p:txBody>
      </p:sp>
      <p:sp>
        <p:nvSpPr>
          <p:cNvPr id="5" name="Slide Number Placeholder 4">
            <a:extLst>
              <a:ext uri="{FF2B5EF4-FFF2-40B4-BE49-F238E27FC236}">
                <a16:creationId xmlns:a16="http://schemas.microsoft.com/office/drawing/2014/main" id="{8985B687-D48C-935F-8D47-906D1C615E6A}"/>
              </a:ext>
            </a:extLst>
          </p:cNvPr>
          <p:cNvSpPr>
            <a:spLocks noGrp="1"/>
          </p:cNvSpPr>
          <p:nvPr>
            <p:ph type="sldNum" sz="quarter" idx="12"/>
          </p:nvPr>
        </p:nvSpPr>
        <p:spPr/>
        <p:txBody>
          <a:bodyPr/>
          <a:lstStyle/>
          <a:p>
            <a:fld id="{AC1633F7-ACB1-754E-B76E-ED72C708EAF6}" type="slidenum">
              <a:rPr lang="en-AT" smtClean="0"/>
              <a:pPr/>
              <a:t>16</a:t>
            </a:fld>
            <a:endParaRPr lang="en-AT" dirty="0"/>
          </a:p>
        </p:txBody>
      </p:sp>
      <p:sp>
        <p:nvSpPr>
          <p:cNvPr id="8" name="TextBox 7">
            <a:extLst>
              <a:ext uri="{FF2B5EF4-FFF2-40B4-BE49-F238E27FC236}">
                <a16:creationId xmlns:a16="http://schemas.microsoft.com/office/drawing/2014/main" id="{AD9A1D68-5503-D37D-58E3-C74A69365B6E}"/>
              </a:ext>
            </a:extLst>
          </p:cNvPr>
          <p:cNvSpPr txBox="1"/>
          <p:nvPr/>
        </p:nvSpPr>
        <p:spPr>
          <a:xfrm>
            <a:off x="402029" y="3524003"/>
            <a:ext cx="11387941" cy="2062103"/>
          </a:xfrm>
          <a:prstGeom prst="rect">
            <a:avLst/>
          </a:prstGeom>
          <a:noFill/>
        </p:spPr>
        <p:txBody>
          <a:bodyPr wrap="square">
            <a:spAutoFit/>
          </a:bodyPr>
          <a:lstStyle/>
          <a:p>
            <a:pPr marL="457200" indent="-457200">
              <a:buFont typeface="Arial" panose="020B0604020202020204" pitchFamily="34" charset="0"/>
              <a:buChar char="•"/>
            </a:pPr>
            <a:r>
              <a:rPr lang="en-GB" sz="3200" dirty="0"/>
              <a:t>use confidence measures for predictions to decide when to fall back to rule based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logistic regression provides confidence measures by design ! </a:t>
            </a:r>
          </a:p>
        </p:txBody>
      </p:sp>
      <p:sp>
        <p:nvSpPr>
          <p:cNvPr id="6" name="Date Placeholder 5">
            <a:extLst>
              <a:ext uri="{FF2B5EF4-FFF2-40B4-BE49-F238E27FC236}">
                <a16:creationId xmlns:a16="http://schemas.microsoft.com/office/drawing/2014/main" id="{4DC0B134-8CA9-BBB9-D1AA-034750C9285B}"/>
              </a:ext>
            </a:extLst>
          </p:cNvPr>
          <p:cNvSpPr>
            <a:spLocks noGrp="1"/>
          </p:cNvSpPr>
          <p:nvPr>
            <p:ph type="dt" sz="half" idx="10"/>
          </p:nvPr>
        </p:nvSpPr>
        <p:spPr/>
        <p:txBody>
          <a:bodyPr/>
          <a:lstStyle/>
          <a:p>
            <a:fld id="{0A9F8842-14BF-334B-B121-B38120AD8163}" type="datetime1">
              <a:rPr lang="en-US" smtClean="0"/>
              <a:t>6/29/23</a:t>
            </a:fld>
            <a:endParaRPr lang="en-AT"/>
          </a:p>
        </p:txBody>
      </p:sp>
    </p:spTree>
    <p:extLst>
      <p:ext uri="{BB962C8B-B14F-4D97-AF65-F5344CB8AC3E}">
        <p14:creationId xmlns:p14="http://schemas.microsoft.com/office/powerpoint/2010/main" val="59441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359A-03AB-806F-EEEA-468F9687BD2D}"/>
              </a:ext>
            </a:extLst>
          </p:cNvPr>
          <p:cNvSpPr>
            <a:spLocks noGrp="1"/>
          </p:cNvSpPr>
          <p:nvPr>
            <p:ph type="title"/>
          </p:nvPr>
        </p:nvSpPr>
        <p:spPr/>
        <p:txBody>
          <a:bodyPr>
            <a:normAutofit/>
          </a:bodyPr>
          <a:lstStyle/>
          <a:p>
            <a:r>
              <a:rPr lang="en-GB" sz="7200" b="1" dirty="0"/>
              <a:t>Accuracy</a:t>
            </a:r>
          </a:p>
        </p:txBody>
      </p:sp>
      <p:sp>
        <p:nvSpPr>
          <p:cNvPr id="3" name="Content Placeholder 2">
            <a:extLst>
              <a:ext uri="{FF2B5EF4-FFF2-40B4-BE49-F238E27FC236}">
                <a16:creationId xmlns:a16="http://schemas.microsoft.com/office/drawing/2014/main" id="{4E4C91D4-18DB-6DF6-6D5E-7B12A865E32E}"/>
              </a:ext>
            </a:extLst>
          </p:cNvPr>
          <p:cNvSpPr>
            <a:spLocks noGrp="1"/>
          </p:cNvSpPr>
          <p:nvPr>
            <p:ph idx="1"/>
          </p:nvPr>
        </p:nvSpPr>
        <p:spPr>
          <a:xfrm>
            <a:off x="589313" y="1618456"/>
            <a:ext cx="11013374" cy="1603375"/>
          </a:xfrm>
        </p:spPr>
        <p:txBody>
          <a:bodyPr>
            <a:normAutofit lnSpcReduction="10000"/>
          </a:bodyPr>
          <a:lstStyle/>
          <a:p>
            <a:pPr marL="0" indent="0">
              <a:buNone/>
            </a:pPr>
            <a:r>
              <a:rPr lang="en-GB" i="1" dirty="0"/>
              <a:t>“…When occasional inaccurate predictions cannot be avoided, it is important that the system can indicate how likely these errors are. A high level of accuracy is especially crucial in situations where the AI system directly affects human lives….”</a:t>
            </a:r>
          </a:p>
        </p:txBody>
      </p:sp>
      <p:sp>
        <p:nvSpPr>
          <p:cNvPr id="4" name="Footer Placeholder 3">
            <a:extLst>
              <a:ext uri="{FF2B5EF4-FFF2-40B4-BE49-F238E27FC236}">
                <a16:creationId xmlns:a16="http://schemas.microsoft.com/office/drawing/2014/main" id="{DB7A3091-C6DB-129C-B146-BE91B8C21C8B}"/>
              </a:ext>
            </a:extLst>
          </p:cNvPr>
          <p:cNvSpPr>
            <a:spLocks noGrp="1"/>
          </p:cNvSpPr>
          <p:nvPr>
            <p:ph type="ftr" sz="quarter" idx="11"/>
          </p:nvPr>
        </p:nvSpPr>
        <p:spPr/>
        <p:txBody>
          <a:bodyPr/>
          <a:lstStyle/>
          <a:p>
            <a:r>
              <a:rPr lang="en-GB"/>
              <a:t>A. Jung, Trustworthy AI</a:t>
            </a:r>
            <a:endParaRPr lang="en-AT" dirty="0"/>
          </a:p>
        </p:txBody>
      </p:sp>
      <p:sp>
        <p:nvSpPr>
          <p:cNvPr id="5" name="Slide Number Placeholder 4">
            <a:extLst>
              <a:ext uri="{FF2B5EF4-FFF2-40B4-BE49-F238E27FC236}">
                <a16:creationId xmlns:a16="http://schemas.microsoft.com/office/drawing/2014/main" id="{94312052-AE79-F705-A9E9-45EF476CA771}"/>
              </a:ext>
            </a:extLst>
          </p:cNvPr>
          <p:cNvSpPr>
            <a:spLocks noGrp="1"/>
          </p:cNvSpPr>
          <p:nvPr>
            <p:ph type="sldNum" sz="quarter" idx="12"/>
          </p:nvPr>
        </p:nvSpPr>
        <p:spPr/>
        <p:txBody>
          <a:bodyPr/>
          <a:lstStyle/>
          <a:p>
            <a:fld id="{AC1633F7-ACB1-754E-B76E-ED72C708EAF6}" type="slidenum">
              <a:rPr lang="en-AT" smtClean="0"/>
              <a:pPr/>
              <a:t>17</a:t>
            </a:fld>
            <a:endParaRPr lang="en-AT" dirty="0"/>
          </a:p>
        </p:txBody>
      </p:sp>
      <p:pic>
        <p:nvPicPr>
          <p:cNvPr id="9" name="Picture 8" descr="Text&#10;&#10;Description automatically generated">
            <a:extLst>
              <a:ext uri="{FF2B5EF4-FFF2-40B4-BE49-F238E27FC236}">
                <a16:creationId xmlns:a16="http://schemas.microsoft.com/office/drawing/2014/main" id="{1A71A7AE-3AD7-31D9-B37E-F3EB6BB12E3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96290" y="3221831"/>
            <a:ext cx="6866313" cy="3028435"/>
          </a:xfrm>
          <a:prstGeom prst="rect">
            <a:avLst/>
          </a:prstGeom>
        </p:spPr>
      </p:pic>
      <p:sp>
        <p:nvSpPr>
          <p:cNvPr id="6" name="Date Placeholder 5">
            <a:extLst>
              <a:ext uri="{FF2B5EF4-FFF2-40B4-BE49-F238E27FC236}">
                <a16:creationId xmlns:a16="http://schemas.microsoft.com/office/drawing/2014/main" id="{4D74A386-B24D-48E5-EF75-4B1D30D7441E}"/>
              </a:ext>
            </a:extLst>
          </p:cNvPr>
          <p:cNvSpPr>
            <a:spLocks noGrp="1"/>
          </p:cNvSpPr>
          <p:nvPr>
            <p:ph type="dt" sz="half" idx="10"/>
          </p:nvPr>
        </p:nvSpPr>
        <p:spPr/>
        <p:txBody>
          <a:bodyPr/>
          <a:lstStyle/>
          <a:p>
            <a:fld id="{90074089-A033-764C-AF57-D6E9EB7F72A0}" type="datetime1">
              <a:rPr lang="en-US" smtClean="0"/>
              <a:t>6/29/23</a:t>
            </a:fld>
            <a:endParaRPr lang="en-AT"/>
          </a:p>
        </p:txBody>
      </p:sp>
    </p:spTree>
    <p:extLst>
      <p:ext uri="{BB962C8B-B14F-4D97-AF65-F5344CB8AC3E}">
        <p14:creationId xmlns:p14="http://schemas.microsoft.com/office/powerpoint/2010/main" val="3508530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77FE2-EAC1-1C01-54D1-C3A5D5284743}"/>
              </a:ext>
            </a:extLst>
          </p:cNvPr>
          <p:cNvSpPr>
            <a:spLocks noGrp="1"/>
          </p:cNvSpPr>
          <p:nvPr>
            <p:ph type="title"/>
          </p:nvPr>
        </p:nvSpPr>
        <p:spPr>
          <a:xfrm>
            <a:off x="522317" y="228946"/>
            <a:ext cx="10001596" cy="1325564"/>
          </a:xfrm>
        </p:spPr>
        <p:txBody>
          <a:bodyPr>
            <a:normAutofit fontScale="90000"/>
          </a:bodyPr>
          <a:lstStyle/>
          <a:p>
            <a:r>
              <a:rPr lang="en-GB" sz="7200" b="1" dirty="0"/>
              <a:t>Reliability and Reproducibility</a:t>
            </a:r>
            <a:endParaRPr lang="en-GB" sz="5400" b="1" dirty="0">
              <a:latin typeface="+mn-lt"/>
            </a:endParaRPr>
          </a:p>
        </p:txBody>
      </p:sp>
      <p:sp>
        <p:nvSpPr>
          <p:cNvPr id="3" name="Content Placeholder 2">
            <a:extLst>
              <a:ext uri="{FF2B5EF4-FFF2-40B4-BE49-F238E27FC236}">
                <a16:creationId xmlns:a16="http://schemas.microsoft.com/office/drawing/2014/main" id="{9F15136B-3FBA-BC92-A711-D70E1F18F299}"/>
              </a:ext>
            </a:extLst>
          </p:cNvPr>
          <p:cNvSpPr>
            <a:spLocks noGrp="1"/>
          </p:cNvSpPr>
          <p:nvPr>
            <p:ph idx="1"/>
          </p:nvPr>
        </p:nvSpPr>
        <p:spPr>
          <a:xfrm>
            <a:off x="288867" y="1366802"/>
            <a:ext cx="11614266" cy="1325564"/>
          </a:xfrm>
        </p:spPr>
        <p:txBody>
          <a:bodyPr/>
          <a:lstStyle/>
          <a:p>
            <a:pPr marL="0" indent="0">
              <a:buNone/>
            </a:pPr>
            <a:r>
              <a:rPr lang="en-GB" i="1" dirty="0"/>
              <a:t>“…It is critical that the results of AI systems are reproducible, as well as reliable. A reliable AI system is one that works properly with a range of inputs and in a range of situations….”</a:t>
            </a:r>
          </a:p>
        </p:txBody>
      </p:sp>
      <p:sp>
        <p:nvSpPr>
          <p:cNvPr id="4" name="Footer Placeholder 3">
            <a:extLst>
              <a:ext uri="{FF2B5EF4-FFF2-40B4-BE49-F238E27FC236}">
                <a16:creationId xmlns:a16="http://schemas.microsoft.com/office/drawing/2014/main" id="{D2A019D2-2C85-9ABC-AB30-63D3614EE63A}"/>
              </a:ext>
            </a:extLst>
          </p:cNvPr>
          <p:cNvSpPr>
            <a:spLocks noGrp="1"/>
          </p:cNvSpPr>
          <p:nvPr>
            <p:ph type="ftr" sz="quarter" idx="11"/>
          </p:nvPr>
        </p:nvSpPr>
        <p:spPr/>
        <p:txBody>
          <a:bodyPr/>
          <a:lstStyle/>
          <a:p>
            <a:r>
              <a:rPr lang="en-GB"/>
              <a:t>A. Jung, Trustworthy AI</a:t>
            </a:r>
            <a:endParaRPr lang="en-AT" dirty="0"/>
          </a:p>
        </p:txBody>
      </p:sp>
      <p:sp>
        <p:nvSpPr>
          <p:cNvPr id="5" name="Slide Number Placeholder 4">
            <a:extLst>
              <a:ext uri="{FF2B5EF4-FFF2-40B4-BE49-F238E27FC236}">
                <a16:creationId xmlns:a16="http://schemas.microsoft.com/office/drawing/2014/main" id="{CB5DB84F-D978-E565-E0B0-18EB03C42151}"/>
              </a:ext>
            </a:extLst>
          </p:cNvPr>
          <p:cNvSpPr>
            <a:spLocks noGrp="1"/>
          </p:cNvSpPr>
          <p:nvPr>
            <p:ph type="sldNum" sz="quarter" idx="12"/>
          </p:nvPr>
        </p:nvSpPr>
        <p:spPr/>
        <p:txBody>
          <a:bodyPr/>
          <a:lstStyle/>
          <a:p>
            <a:fld id="{AC1633F7-ACB1-754E-B76E-ED72C708EAF6}" type="slidenum">
              <a:rPr lang="en-AT" smtClean="0"/>
              <a:pPr/>
              <a:t>18</a:t>
            </a:fld>
            <a:endParaRPr lang="en-AT" dirty="0"/>
          </a:p>
        </p:txBody>
      </p:sp>
      <p:pic>
        <p:nvPicPr>
          <p:cNvPr id="6" name="Picture 5" descr="Chart, scatter chart&#10;&#10;Description automatically generated">
            <a:extLst>
              <a:ext uri="{FF2B5EF4-FFF2-40B4-BE49-F238E27FC236}">
                <a16:creationId xmlns:a16="http://schemas.microsoft.com/office/drawing/2014/main" id="{01E615DC-2F30-1410-32CD-217AC1D5BCB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747807" y="2692366"/>
            <a:ext cx="5405593" cy="3639146"/>
          </a:xfrm>
          <a:prstGeom prst="rect">
            <a:avLst/>
          </a:prstGeom>
        </p:spPr>
      </p:pic>
      <p:sp>
        <p:nvSpPr>
          <p:cNvPr id="7" name="Date Placeholder 6">
            <a:extLst>
              <a:ext uri="{FF2B5EF4-FFF2-40B4-BE49-F238E27FC236}">
                <a16:creationId xmlns:a16="http://schemas.microsoft.com/office/drawing/2014/main" id="{DFF3712F-B29E-B9B2-2F5A-EA1FA4105E26}"/>
              </a:ext>
            </a:extLst>
          </p:cNvPr>
          <p:cNvSpPr>
            <a:spLocks noGrp="1"/>
          </p:cNvSpPr>
          <p:nvPr>
            <p:ph type="dt" sz="half" idx="10"/>
          </p:nvPr>
        </p:nvSpPr>
        <p:spPr/>
        <p:txBody>
          <a:bodyPr/>
          <a:lstStyle/>
          <a:p>
            <a:fld id="{98C6059F-63D5-9B42-8D0B-0150BB816801}" type="datetime1">
              <a:rPr lang="en-US" smtClean="0"/>
              <a:t>6/29/23</a:t>
            </a:fld>
            <a:endParaRPr lang="en-AT"/>
          </a:p>
        </p:txBody>
      </p:sp>
    </p:spTree>
    <p:extLst>
      <p:ext uri="{BB962C8B-B14F-4D97-AF65-F5344CB8AC3E}">
        <p14:creationId xmlns:p14="http://schemas.microsoft.com/office/powerpoint/2010/main" val="1245145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FF6F403-2095-9948-B18D-7318F82291BE}"/>
              </a:ext>
            </a:extLst>
          </p:cNvPr>
          <p:cNvSpPr>
            <a:spLocks noGrp="1"/>
          </p:cNvSpPr>
          <p:nvPr>
            <p:ph type="ftr" sz="quarter" idx="11"/>
          </p:nvPr>
        </p:nvSpPr>
        <p:spPr/>
        <p:txBody>
          <a:bodyPr/>
          <a:lstStyle/>
          <a:p>
            <a:r>
              <a:rPr lang="en-GB"/>
              <a:t>A. Jung, Trustworthy AI</a:t>
            </a:r>
            <a:endParaRPr lang="en-GB" dirty="0"/>
          </a:p>
        </p:txBody>
      </p:sp>
      <p:sp>
        <p:nvSpPr>
          <p:cNvPr id="6" name="Slide Number Placeholder 5">
            <a:extLst>
              <a:ext uri="{FF2B5EF4-FFF2-40B4-BE49-F238E27FC236}">
                <a16:creationId xmlns:a16="http://schemas.microsoft.com/office/drawing/2014/main" id="{BEB3B2A0-2618-094D-A6E3-A21BAD553952}"/>
              </a:ext>
            </a:extLst>
          </p:cNvPr>
          <p:cNvSpPr>
            <a:spLocks noGrp="1"/>
          </p:cNvSpPr>
          <p:nvPr>
            <p:ph type="sldNum" sz="quarter" idx="12"/>
          </p:nvPr>
        </p:nvSpPr>
        <p:spPr/>
        <p:txBody>
          <a:bodyPr/>
          <a:lstStyle/>
          <a:p>
            <a:fld id="{AC1633F7-ACB1-754E-B76E-ED72C708EAF6}" type="slidenum">
              <a:rPr lang="en-AT" smtClean="0"/>
              <a:pPr/>
              <a:t>19</a:t>
            </a:fld>
            <a:endParaRPr lang="en-AT" dirty="0"/>
          </a:p>
        </p:txBody>
      </p:sp>
      <p:sp>
        <p:nvSpPr>
          <p:cNvPr id="3" name="Date Placeholder 2">
            <a:extLst>
              <a:ext uri="{FF2B5EF4-FFF2-40B4-BE49-F238E27FC236}">
                <a16:creationId xmlns:a16="http://schemas.microsoft.com/office/drawing/2014/main" id="{928223E7-B0BF-CC46-A692-584BC0EFE9A0}"/>
              </a:ext>
            </a:extLst>
          </p:cNvPr>
          <p:cNvSpPr>
            <a:spLocks noGrp="1"/>
          </p:cNvSpPr>
          <p:nvPr>
            <p:ph type="dt" sz="half" idx="10"/>
          </p:nvPr>
        </p:nvSpPr>
        <p:spPr/>
        <p:txBody>
          <a:bodyPr/>
          <a:lstStyle/>
          <a:p>
            <a:fld id="{C30B3BE6-6026-E44D-84F6-5620AB180762}" type="datetime1">
              <a:rPr lang="en-US" smtClean="0"/>
              <a:t>6/29/23</a:t>
            </a:fld>
            <a:endParaRPr lang="en-US"/>
          </a:p>
        </p:txBody>
      </p:sp>
      <p:sp>
        <p:nvSpPr>
          <p:cNvPr id="9" name="TextBox 8">
            <a:extLst>
              <a:ext uri="{FF2B5EF4-FFF2-40B4-BE49-F238E27FC236}">
                <a16:creationId xmlns:a16="http://schemas.microsoft.com/office/drawing/2014/main" id="{1B63C501-4BF5-DF1E-DCF7-FDFA34122719}"/>
              </a:ext>
            </a:extLst>
          </p:cNvPr>
          <p:cNvSpPr txBox="1"/>
          <p:nvPr/>
        </p:nvSpPr>
        <p:spPr>
          <a:xfrm>
            <a:off x="682051" y="601220"/>
            <a:ext cx="7928549" cy="5186613"/>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GB" sz="3200" b="1" dirty="0"/>
              <a:t>Human agency and oversight</a:t>
            </a:r>
            <a:endParaRPr lang="en-GB" sz="3200" dirty="0"/>
          </a:p>
          <a:p>
            <a:pPr marL="457200" indent="-457200">
              <a:lnSpc>
                <a:spcPct val="150000"/>
              </a:lnSpc>
              <a:buFont typeface="Arial" panose="020B0604020202020204" pitchFamily="34" charset="0"/>
              <a:buChar char="•"/>
            </a:pPr>
            <a:r>
              <a:rPr lang="en-GB" sz="3200" b="1" dirty="0"/>
              <a:t>Technical robustness and safety </a:t>
            </a:r>
            <a:endParaRPr lang="en-GB" sz="3200" dirty="0"/>
          </a:p>
          <a:p>
            <a:pPr marL="457200" indent="-457200">
              <a:lnSpc>
                <a:spcPct val="150000"/>
              </a:lnSpc>
              <a:buFont typeface="Arial" panose="020B0604020202020204" pitchFamily="34" charset="0"/>
              <a:buChar char="•"/>
            </a:pPr>
            <a:r>
              <a:rPr lang="en-GB" sz="3200" b="1" dirty="0">
                <a:solidFill>
                  <a:srgbClr val="FF0000"/>
                </a:solidFill>
              </a:rPr>
              <a:t>Privacy and data governance </a:t>
            </a:r>
            <a:endParaRPr lang="en-GB" sz="3200" dirty="0">
              <a:solidFill>
                <a:srgbClr val="FF0000"/>
              </a:solidFill>
            </a:endParaRPr>
          </a:p>
          <a:p>
            <a:pPr marL="457200" indent="-457200">
              <a:lnSpc>
                <a:spcPct val="150000"/>
              </a:lnSpc>
              <a:buFont typeface="Arial" panose="020B0604020202020204" pitchFamily="34" charset="0"/>
              <a:buChar char="•"/>
            </a:pPr>
            <a:r>
              <a:rPr lang="en-GB" sz="3200" b="1" dirty="0"/>
              <a:t>Transparency </a:t>
            </a:r>
            <a:endParaRPr lang="en-GB" sz="3200" dirty="0"/>
          </a:p>
          <a:p>
            <a:pPr marL="457200" indent="-457200">
              <a:lnSpc>
                <a:spcPct val="150000"/>
              </a:lnSpc>
              <a:buFont typeface="Arial" panose="020B0604020202020204" pitchFamily="34" charset="0"/>
              <a:buChar char="•"/>
            </a:pPr>
            <a:r>
              <a:rPr lang="en-GB" sz="3200" b="1" dirty="0"/>
              <a:t>Diversity, non-discrimination and fairness</a:t>
            </a:r>
            <a:endParaRPr lang="en-GB" sz="3200" dirty="0"/>
          </a:p>
          <a:p>
            <a:pPr marL="457200" indent="-457200">
              <a:lnSpc>
                <a:spcPct val="150000"/>
              </a:lnSpc>
              <a:buFont typeface="Arial" panose="020B0604020202020204" pitchFamily="34" charset="0"/>
              <a:buChar char="•"/>
            </a:pPr>
            <a:r>
              <a:rPr lang="en-GB" sz="3200" b="1" dirty="0"/>
              <a:t>Societal and environmental wellbeing</a:t>
            </a:r>
            <a:endParaRPr lang="en-GB" sz="3200" dirty="0"/>
          </a:p>
          <a:p>
            <a:pPr marL="457200" indent="-457200">
              <a:lnSpc>
                <a:spcPct val="150000"/>
              </a:lnSpc>
              <a:buFont typeface="Arial" panose="020B0604020202020204" pitchFamily="34" charset="0"/>
              <a:buChar char="•"/>
            </a:pPr>
            <a:r>
              <a:rPr lang="en-GB" sz="3200" b="1" dirty="0"/>
              <a:t>Accountability </a:t>
            </a:r>
            <a:endParaRPr lang="en-GB" sz="3200" dirty="0"/>
          </a:p>
        </p:txBody>
      </p:sp>
      <p:sp>
        <p:nvSpPr>
          <p:cNvPr id="11" name="TextBox 10">
            <a:extLst>
              <a:ext uri="{FF2B5EF4-FFF2-40B4-BE49-F238E27FC236}">
                <a16:creationId xmlns:a16="http://schemas.microsoft.com/office/drawing/2014/main" id="{B52BB55E-1E26-2C27-7190-3EAAC27540A2}"/>
              </a:ext>
            </a:extLst>
          </p:cNvPr>
          <p:cNvSpPr txBox="1"/>
          <p:nvPr/>
        </p:nvSpPr>
        <p:spPr>
          <a:xfrm>
            <a:off x="1019332" y="5787833"/>
            <a:ext cx="10028420" cy="523220"/>
          </a:xfrm>
          <a:prstGeom prst="rect">
            <a:avLst/>
          </a:prstGeom>
          <a:noFill/>
        </p:spPr>
        <p:txBody>
          <a:bodyPr wrap="square">
            <a:spAutoFit/>
          </a:bodyPr>
          <a:lstStyle/>
          <a:p>
            <a:r>
              <a:rPr lang="en-GB" sz="2800" dirty="0"/>
              <a:t>https://</a:t>
            </a:r>
            <a:r>
              <a:rPr lang="en-GB" sz="2800" dirty="0" err="1"/>
              <a:t>ec.europa.eu</a:t>
            </a:r>
            <a:r>
              <a:rPr lang="en-GB" sz="2800" dirty="0"/>
              <a:t>/</a:t>
            </a:r>
            <a:r>
              <a:rPr lang="en-GB" sz="2800" dirty="0" err="1"/>
              <a:t>futurium</a:t>
            </a:r>
            <a:r>
              <a:rPr lang="en-GB" sz="2800" dirty="0"/>
              <a:t>/</a:t>
            </a:r>
            <a:r>
              <a:rPr lang="en-GB" sz="2800" dirty="0" err="1"/>
              <a:t>en</a:t>
            </a:r>
            <a:r>
              <a:rPr lang="en-GB" sz="2800" dirty="0"/>
              <a:t>/ai-alliance-consultation.1.html</a:t>
            </a:r>
          </a:p>
        </p:txBody>
      </p:sp>
      <p:pic>
        <p:nvPicPr>
          <p:cNvPr id="13" name="Picture 12" descr="Graphical user interface, text, application&#10;&#10;Description automatically generated">
            <a:extLst>
              <a:ext uri="{FF2B5EF4-FFF2-40B4-BE49-F238E27FC236}">
                <a16:creationId xmlns:a16="http://schemas.microsoft.com/office/drawing/2014/main" id="{5C88EBCA-1437-77E7-DC15-1A557BFD29D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924519" y="670057"/>
            <a:ext cx="4730340" cy="2522848"/>
          </a:xfrm>
          <a:prstGeom prst="rect">
            <a:avLst/>
          </a:prstGeom>
        </p:spPr>
      </p:pic>
    </p:spTree>
    <p:extLst>
      <p:ext uri="{BB962C8B-B14F-4D97-AF65-F5344CB8AC3E}">
        <p14:creationId xmlns:p14="http://schemas.microsoft.com/office/powerpoint/2010/main" val="3614171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71A66-F038-E449-B3D8-B6E0AF9B3E16}"/>
              </a:ext>
            </a:extLst>
          </p:cNvPr>
          <p:cNvSpPr>
            <a:spLocks noGrp="1"/>
          </p:cNvSpPr>
          <p:nvPr>
            <p:ph type="title"/>
          </p:nvPr>
        </p:nvSpPr>
        <p:spPr>
          <a:xfrm>
            <a:off x="561022" y="560340"/>
            <a:ext cx="11069955" cy="1325563"/>
          </a:xfrm>
        </p:spPr>
        <p:txBody>
          <a:bodyPr>
            <a:normAutofit fontScale="90000"/>
          </a:bodyPr>
          <a:lstStyle/>
          <a:p>
            <a:r>
              <a:rPr lang="en-AT" sz="8000" b="1" dirty="0"/>
              <a:t>Empirical Risk Minimization </a:t>
            </a:r>
          </a:p>
        </p:txBody>
      </p:sp>
      <p:sp>
        <p:nvSpPr>
          <p:cNvPr id="4" name="Footer Placeholder 3">
            <a:extLst>
              <a:ext uri="{FF2B5EF4-FFF2-40B4-BE49-F238E27FC236}">
                <a16:creationId xmlns:a16="http://schemas.microsoft.com/office/drawing/2014/main" id="{FFF6F403-2095-9948-B18D-7318F82291BE}"/>
              </a:ext>
            </a:extLst>
          </p:cNvPr>
          <p:cNvSpPr>
            <a:spLocks noGrp="1"/>
          </p:cNvSpPr>
          <p:nvPr>
            <p:ph type="ftr" sz="quarter" idx="11"/>
          </p:nvPr>
        </p:nvSpPr>
        <p:spPr/>
        <p:txBody>
          <a:bodyPr/>
          <a:lstStyle/>
          <a:p>
            <a:r>
              <a:rPr lang="en-GB"/>
              <a:t>A. Jung, Trustworthy AI</a:t>
            </a:r>
            <a:endParaRPr lang="en-GB" dirty="0"/>
          </a:p>
        </p:txBody>
      </p:sp>
      <p:sp>
        <p:nvSpPr>
          <p:cNvPr id="6" name="Slide Number Placeholder 5">
            <a:extLst>
              <a:ext uri="{FF2B5EF4-FFF2-40B4-BE49-F238E27FC236}">
                <a16:creationId xmlns:a16="http://schemas.microsoft.com/office/drawing/2014/main" id="{BEB3B2A0-2618-094D-A6E3-A21BAD553952}"/>
              </a:ext>
            </a:extLst>
          </p:cNvPr>
          <p:cNvSpPr>
            <a:spLocks noGrp="1"/>
          </p:cNvSpPr>
          <p:nvPr>
            <p:ph type="sldNum" sz="quarter" idx="12"/>
          </p:nvPr>
        </p:nvSpPr>
        <p:spPr/>
        <p:txBody>
          <a:bodyPr/>
          <a:lstStyle/>
          <a:p>
            <a:fld id="{AC1633F7-ACB1-754E-B76E-ED72C708EAF6}" type="slidenum">
              <a:rPr lang="en-AT" smtClean="0"/>
              <a:pPr/>
              <a:t>2</a:t>
            </a:fld>
            <a:endParaRPr lang="en-AT" dirty="0"/>
          </a:p>
        </p:txBody>
      </p:sp>
      <p:pic>
        <p:nvPicPr>
          <p:cNvPr id="7" name="Picture 6" descr="Text, letter&#10;&#10;Description automatically generated">
            <a:extLst>
              <a:ext uri="{FF2B5EF4-FFF2-40B4-BE49-F238E27FC236}">
                <a16:creationId xmlns:a16="http://schemas.microsoft.com/office/drawing/2014/main" id="{D09ECA84-286E-0A48-A42A-82BDB4BF39A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38200" y="2350142"/>
            <a:ext cx="9990237" cy="3437855"/>
          </a:xfrm>
          <a:prstGeom prst="rect">
            <a:avLst/>
          </a:prstGeom>
        </p:spPr>
      </p:pic>
      <p:sp>
        <p:nvSpPr>
          <p:cNvPr id="3" name="Date Placeholder 2">
            <a:extLst>
              <a:ext uri="{FF2B5EF4-FFF2-40B4-BE49-F238E27FC236}">
                <a16:creationId xmlns:a16="http://schemas.microsoft.com/office/drawing/2014/main" id="{928223E7-B0BF-CC46-A692-584BC0EFE9A0}"/>
              </a:ext>
            </a:extLst>
          </p:cNvPr>
          <p:cNvSpPr>
            <a:spLocks noGrp="1"/>
          </p:cNvSpPr>
          <p:nvPr>
            <p:ph type="dt" sz="half" idx="10"/>
          </p:nvPr>
        </p:nvSpPr>
        <p:spPr/>
        <p:txBody>
          <a:bodyPr/>
          <a:lstStyle/>
          <a:p>
            <a:fld id="{6890AABC-A53E-6949-9BB0-6730CE30A03D}" type="datetime1">
              <a:rPr lang="en-US" smtClean="0"/>
              <a:t>6/29/23</a:t>
            </a:fld>
            <a:endParaRPr lang="en-US"/>
          </a:p>
        </p:txBody>
      </p:sp>
      <p:sp>
        <p:nvSpPr>
          <p:cNvPr id="5" name="TextBox 4">
            <a:extLst>
              <a:ext uri="{FF2B5EF4-FFF2-40B4-BE49-F238E27FC236}">
                <a16:creationId xmlns:a16="http://schemas.microsoft.com/office/drawing/2014/main" id="{4FBBCAAA-B565-F1EB-4E66-0CEC5D10A446}"/>
              </a:ext>
            </a:extLst>
          </p:cNvPr>
          <p:cNvSpPr txBox="1"/>
          <p:nvPr/>
        </p:nvSpPr>
        <p:spPr>
          <a:xfrm>
            <a:off x="4588856" y="5434054"/>
            <a:ext cx="1507144" cy="707886"/>
          </a:xfrm>
          <a:prstGeom prst="rect">
            <a:avLst/>
          </a:prstGeom>
          <a:noFill/>
        </p:spPr>
        <p:txBody>
          <a:bodyPr wrap="square" rtlCol="0">
            <a:spAutoFit/>
          </a:bodyPr>
          <a:lstStyle/>
          <a:p>
            <a:r>
              <a:rPr lang="en-GB" sz="4000" dirty="0">
                <a:solidFill>
                  <a:srgbClr val="FF0000"/>
                </a:solidFill>
              </a:rPr>
              <a:t>model</a:t>
            </a:r>
          </a:p>
        </p:txBody>
      </p:sp>
      <p:cxnSp>
        <p:nvCxnSpPr>
          <p:cNvPr id="8" name="Straight Arrow Connector 7">
            <a:extLst>
              <a:ext uri="{FF2B5EF4-FFF2-40B4-BE49-F238E27FC236}">
                <a16:creationId xmlns:a16="http://schemas.microsoft.com/office/drawing/2014/main" id="{BEA89209-01F2-A01A-7446-5D2898F0B8C0}"/>
              </a:ext>
            </a:extLst>
          </p:cNvPr>
          <p:cNvCxnSpPr>
            <a:cxnSpLocks/>
            <a:stCxn id="5" idx="1"/>
          </p:cNvCxnSpPr>
          <p:nvPr/>
        </p:nvCxnSpPr>
        <p:spPr>
          <a:xfrm flipH="1" flipV="1">
            <a:off x="3851240" y="5249161"/>
            <a:ext cx="737616" cy="53883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FBB975F-1C59-F905-31F0-A0D55F7386FE}"/>
              </a:ext>
            </a:extLst>
          </p:cNvPr>
          <p:cNvSpPr txBox="1"/>
          <p:nvPr/>
        </p:nvSpPr>
        <p:spPr>
          <a:xfrm>
            <a:off x="2209800" y="1568486"/>
            <a:ext cx="1055097" cy="769441"/>
          </a:xfrm>
          <a:prstGeom prst="rect">
            <a:avLst/>
          </a:prstGeom>
          <a:noFill/>
        </p:spPr>
        <p:txBody>
          <a:bodyPr wrap="none" rtlCol="0">
            <a:spAutoFit/>
          </a:bodyPr>
          <a:lstStyle/>
          <a:p>
            <a:r>
              <a:rPr lang="en-GB" sz="4400" dirty="0">
                <a:solidFill>
                  <a:srgbClr val="FF0000"/>
                </a:solidFill>
              </a:rPr>
              <a:t>loss</a:t>
            </a:r>
          </a:p>
        </p:txBody>
      </p:sp>
      <p:cxnSp>
        <p:nvCxnSpPr>
          <p:cNvPr id="11" name="Straight Arrow Connector 10">
            <a:extLst>
              <a:ext uri="{FF2B5EF4-FFF2-40B4-BE49-F238E27FC236}">
                <a16:creationId xmlns:a16="http://schemas.microsoft.com/office/drawing/2014/main" id="{D35D623E-F0C2-70BC-F893-B33B5B7AF010}"/>
              </a:ext>
            </a:extLst>
          </p:cNvPr>
          <p:cNvCxnSpPr>
            <a:cxnSpLocks/>
          </p:cNvCxnSpPr>
          <p:nvPr/>
        </p:nvCxnSpPr>
        <p:spPr>
          <a:xfrm>
            <a:off x="3347357" y="2070561"/>
            <a:ext cx="503883" cy="491148"/>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7632468-36F6-F7E9-8223-8C5BF7A397AB}"/>
              </a:ext>
            </a:extLst>
          </p:cNvPr>
          <p:cNvSpPr txBox="1"/>
          <p:nvPr/>
        </p:nvSpPr>
        <p:spPr>
          <a:xfrm>
            <a:off x="5567963" y="3110723"/>
            <a:ext cx="1104982" cy="707886"/>
          </a:xfrm>
          <a:prstGeom prst="rect">
            <a:avLst/>
          </a:prstGeom>
          <a:noFill/>
        </p:spPr>
        <p:txBody>
          <a:bodyPr wrap="square" rtlCol="0">
            <a:spAutoFit/>
          </a:bodyPr>
          <a:lstStyle/>
          <a:p>
            <a:r>
              <a:rPr lang="en-GB" sz="4000" dirty="0">
                <a:solidFill>
                  <a:srgbClr val="FF0000"/>
                </a:solidFill>
              </a:rPr>
              <a:t>data</a:t>
            </a:r>
          </a:p>
        </p:txBody>
      </p:sp>
      <p:cxnSp>
        <p:nvCxnSpPr>
          <p:cNvPr id="14" name="Straight Arrow Connector 13">
            <a:extLst>
              <a:ext uri="{FF2B5EF4-FFF2-40B4-BE49-F238E27FC236}">
                <a16:creationId xmlns:a16="http://schemas.microsoft.com/office/drawing/2014/main" id="{8FD9975B-D664-5692-3A67-DC1C91A1E72F}"/>
              </a:ext>
            </a:extLst>
          </p:cNvPr>
          <p:cNvCxnSpPr>
            <a:cxnSpLocks/>
          </p:cNvCxnSpPr>
          <p:nvPr/>
        </p:nvCxnSpPr>
        <p:spPr>
          <a:xfrm flipH="1" flipV="1">
            <a:off x="5192485" y="3140800"/>
            <a:ext cx="326572" cy="32386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3360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86583-BCEE-D19A-AE46-4CEDB9C037DF}"/>
              </a:ext>
            </a:extLst>
          </p:cNvPr>
          <p:cNvSpPr>
            <a:spLocks noGrp="1"/>
          </p:cNvSpPr>
          <p:nvPr>
            <p:ph type="title"/>
          </p:nvPr>
        </p:nvSpPr>
        <p:spPr>
          <a:xfrm>
            <a:off x="338328" y="136525"/>
            <a:ext cx="10515600" cy="1325563"/>
          </a:xfrm>
        </p:spPr>
        <p:txBody>
          <a:bodyPr>
            <a:normAutofit/>
          </a:bodyPr>
          <a:lstStyle/>
          <a:p>
            <a:r>
              <a:rPr lang="en-GB" sz="6600" b="1" dirty="0"/>
              <a:t>Privacy and Data Protection.</a:t>
            </a:r>
          </a:p>
        </p:txBody>
      </p:sp>
      <p:sp>
        <p:nvSpPr>
          <p:cNvPr id="3" name="Content Placeholder 2">
            <a:extLst>
              <a:ext uri="{FF2B5EF4-FFF2-40B4-BE49-F238E27FC236}">
                <a16:creationId xmlns:a16="http://schemas.microsoft.com/office/drawing/2014/main" id="{AFC5B168-9D23-E13F-EAAF-8F133D4B3D66}"/>
              </a:ext>
            </a:extLst>
          </p:cNvPr>
          <p:cNvSpPr>
            <a:spLocks noGrp="1"/>
          </p:cNvSpPr>
          <p:nvPr>
            <p:ph idx="1"/>
          </p:nvPr>
        </p:nvSpPr>
        <p:spPr>
          <a:xfrm>
            <a:off x="338328" y="2448200"/>
            <a:ext cx="11464072" cy="1961599"/>
          </a:xfrm>
        </p:spPr>
        <p:txBody>
          <a:bodyPr>
            <a:noAutofit/>
          </a:bodyPr>
          <a:lstStyle/>
          <a:p>
            <a:pPr marL="0" indent="0">
              <a:buNone/>
            </a:pPr>
            <a:r>
              <a:rPr lang="en-GB" sz="4000" i="1" dirty="0"/>
              <a:t>“…Digital records of human behaviour may allow AI systems to infer not only individuals’ preferences, but also their sexual orientation, age, gender…”</a:t>
            </a:r>
          </a:p>
        </p:txBody>
      </p:sp>
      <p:sp>
        <p:nvSpPr>
          <p:cNvPr id="4" name="Footer Placeholder 3">
            <a:extLst>
              <a:ext uri="{FF2B5EF4-FFF2-40B4-BE49-F238E27FC236}">
                <a16:creationId xmlns:a16="http://schemas.microsoft.com/office/drawing/2014/main" id="{EC95A7B9-2369-67CF-62C7-3DB07B87248F}"/>
              </a:ext>
            </a:extLst>
          </p:cNvPr>
          <p:cNvSpPr>
            <a:spLocks noGrp="1"/>
          </p:cNvSpPr>
          <p:nvPr>
            <p:ph type="ftr" sz="quarter" idx="11"/>
          </p:nvPr>
        </p:nvSpPr>
        <p:spPr/>
        <p:txBody>
          <a:bodyPr/>
          <a:lstStyle/>
          <a:p>
            <a:r>
              <a:rPr lang="en-GB"/>
              <a:t>A. Jung, Trustworthy AI</a:t>
            </a:r>
            <a:endParaRPr lang="en-AT" dirty="0"/>
          </a:p>
        </p:txBody>
      </p:sp>
      <p:sp>
        <p:nvSpPr>
          <p:cNvPr id="5" name="Slide Number Placeholder 4">
            <a:extLst>
              <a:ext uri="{FF2B5EF4-FFF2-40B4-BE49-F238E27FC236}">
                <a16:creationId xmlns:a16="http://schemas.microsoft.com/office/drawing/2014/main" id="{DA02F43C-0E6E-1D6D-D42E-52A3566E0286}"/>
              </a:ext>
            </a:extLst>
          </p:cNvPr>
          <p:cNvSpPr>
            <a:spLocks noGrp="1"/>
          </p:cNvSpPr>
          <p:nvPr>
            <p:ph type="sldNum" sz="quarter" idx="12"/>
          </p:nvPr>
        </p:nvSpPr>
        <p:spPr/>
        <p:txBody>
          <a:bodyPr/>
          <a:lstStyle/>
          <a:p>
            <a:fld id="{AC1633F7-ACB1-754E-B76E-ED72C708EAF6}" type="slidenum">
              <a:rPr lang="en-AT" smtClean="0"/>
              <a:pPr/>
              <a:t>20</a:t>
            </a:fld>
            <a:endParaRPr lang="en-AT" dirty="0"/>
          </a:p>
        </p:txBody>
      </p:sp>
      <p:sp>
        <p:nvSpPr>
          <p:cNvPr id="6" name="Date Placeholder 5">
            <a:extLst>
              <a:ext uri="{FF2B5EF4-FFF2-40B4-BE49-F238E27FC236}">
                <a16:creationId xmlns:a16="http://schemas.microsoft.com/office/drawing/2014/main" id="{E23F0C06-0D47-6675-C7D3-034D77A14EDA}"/>
              </a:ext>
            </a:extLst>
          </p:cNvPr>
          <p:cNvSpPr>
            <a:spLocks noGrp="1"/>
          </p:cNvSpPr>
          <p:nvPr>
            <p:ph type="dt" sz="half" idx="10"/>
          </p:nvPr>
        </p:nvSpPr>
        <p:spPr/>
        <p:txBody>
          <a:bodyPr/>
          <a:lstStyle/>
          <a:p>
            <a:fld id="{180A7DEF-9A34-E24D-9AE7-120017F17492}" type="datetime1">
              <a:rPr lang="en-US" smtClean="0"/>
              <a:t>6/29/23</a:t>
            </a:fld>
            <a:endParaRPr lang="en-AT"/>
          </a:p>
        </p:txBody>
      </p:sp>
    </p:spTree>
    <p:extLst>
      <p:ext uri="{BB962C8B-B14F-4D97-AF65-F5344CB8AC3E}">
        <p14:creationId xmlns:p14="http://schemas.microsoft.com/office/powerpoint/2010/main" val="4194179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E3DD6812-E12A-0A48-B2E3-6CA86ADAAE48}"/>
              </a:ext>
            </a:extLst>
          </p:cNvPr>
          <p:cNvCxnSpPr/>
          <p:nvPr/>
        </p:nvCxnSpPr>
        <p:spPr>
          <a:xfrm>
            <a:off x="444842" y="5962278"/>
            <a:ext cx="1019432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308592F7-848E-8E4F-842B-2C93D01FD07A}"/>
              </a:ext>
            </a:extLst>
          </p:cNvPr>
          <p:cNvCxnSpPr>
            <a:cxnSpLocks/>
          </p:cNvCxnSpPr>
          <p:nvPr/>
        </p:nvCxnSpPr>
        <p:spPr>
          <a:xfrm flipV="1">
            <a:off x="597243" y="1632012"/>
            <a:ext cx="0" cy="453172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D5C6F58-1F83-224A-B42E-547AC50DBEDA}"/>
                  </a:ext>
                </a:extLst>
              </p:cNvPr>
              <p:cNvSpPr txBox="1"/>
              <p:nvPr/>
            </p:nvSpPr>
            <p:spPr>
              <a:xfrm>
                <a:off x="10639167" y="5712344"/>
                <a:ext cx="57651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de-DE" sz="3600" b="0" i="1" smtClean="0">
                              <a:latin typeface="Cambria Math" panose="02040503050406030204" pitchFamily="18" charset="0"/>
                            </a:rPr>
                            <m:t>𝑥</m:t>
                          </m:r>
                        </m:e>
                        <m:sub>
                          <m:r>
                            <a:rPr lang="de-AT" sz="3600" b="0" i="1" smtClean="0">
                              <a:latin typeface="Cambria Math" panose="02040503050406030204" pitchFamily="18" charset="0"/>
                            </a:rPr>
                            <m:t>1</m:t>
                          </m:r>
                        </m:sub>
                      </m:sSub>
                    </m:oMath>
                  </m:oMathPara>
                </a14:m>
                <a:endParaRPr lang="en-US" sz="3600" dirty="0"/>
              </a:p>
            </p:txBody>
          </p:sp>
        </mc:Choice>
        <mc:Fallback xmlns="">
          <p:sp>
            <p:nvSpPr>
              <p:cNvPr id="8" name="TextBox 7">
                <a:extLst>
                  <a:ext uri="{FF2B5EF4-FFF2-40B4-BE49-F238E27FC236}">
                    <a16:creationId xmlns:a16="http://schemas.microsoft.com/office/drawing/2014/main" id="{AD5C6F58-1F83-224A-B42E-547AC50DBEDA}"/>
                  </a:ext>
                </a:extLst>
              </p:cNvPr>
              <p:cNvSpPr txBox="1">
                <a:spLocks noRot="1" noChangeAspect="1" noMove="1" noResize="1" noEditPoints="1" noAdjustHandles="1" noChangeArrowheads="1" noChangeShapeType="1" noTextEdit="1"/>
              </p:cNvSpPr>
              <p:nvPr/>
            </p:nvSpPr>
            <p:spPr>
              <a:xfrm>
                <a:off x="10639167" y="5712344"/>
                <a:ext cx="576511" cy="646331"/>
              </a:xfrm>
              <a:prstGeom prst="rect">
                <a:avLst/>
              </a:prstGeom>
              <a:blipFill>
                <a:blip r:embed="rId2"/>
                <a:stretch>
                  <a:fillRect l="-2128" r="-8511" b="-576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7269EB2-EB0E-534C-8B2F-F4A91BAEF36F}"/>
                  </a:ext>
                </a:extLst>
              </p:cNvPr>
              <p:cNvSpPr txBox="1"/>
              <p:nvPr/>
            </p:nvSpPr>
            <p:spPr>
              <a:xfrm>
                <a:off x="215868" y="1094915"/>
                <a:ext cx="593639"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de-DE" sz="3600" b="0" i="1" smtClean="0">
                              <a:latin typeface="Cambria Math" panose="02040503050406030204" pitchFamily="18" charset="0"/>
                            </a:rPr>
                            <m:t>𝑥</m:t>
                          </m:r>
                        </m:e>
                        <m:sub>
                          <m:r>
                            <a:rPr lang="de-AT" sz="3600" b="0" i="1" smtClean="0">
                              <a:latin typeface="Cambria Math" panose="02040503050406030204" pitchFamily="18" charset="0"/>
                            </a:rPr>
                            <m:t>2</m:t>
                          </m:r>
                        </m:sub>
                      </m:sSub>
                    </m:oMath>
                  </m:oMathPara>
                </a14:m>
                <a:endParaRPr lang="en-US" sz="3600" dirty="0"/>
              </a:p>
            </p:txBody>
          </p:sp>
        </mc:Choice>
        <mc:Fallback xmlns="">
          <p:sp>
            <p:nvSpPr>
              <p:cNvPr id="9" name="TextBox 8">
                <a:extLst>
                  <a:ext uri="{FF2B5EF4-FFF2-40B4-BE49-F238E27FC236}">
                    <a16:creationId xmlns:a16="http://schemas.microsoft.com/office/drawing/2014/main" id="{47269EB2-EB0E-534C-8B2F-F4A91BAEF36F}"/>
                  </a:ext>
                </a:extLst>
              </p:cNvPr>
              <p:cNvSpPr txBox="1">
                <a:spLocks noRot="1" noChangeAspect="1" noMove="1" noResize="1" noEditPoints="1" noAdjustHandles="1" noChangeArrowheads="1" noChangeShapeType="1" noTextEdit="1"/>
              </p:cNvSpPr>
              <p:nvPr/>
            </p:nvSpPr>
            <p:spPr>
              <a:xfrm>
                <a:off x="215868" y="1094915"/>
                <a:ext cx="593639" cy="646331"/>
              </a:xfrm>
              <a:prstGeom prst="rect">
                <a:avLst/>
              </a:prstGeom>
              <a:blipFill>
                <a:blip r:embed="rId3"/>
                <a:stretch>
                  <a:fillRect l="-2083" r="-8333" b="-3846"/>
                </a:stretch>
              </a:blipFill>
            </p:spPr>
            <p:txBody>
              <a:bodyPr/>
              <a:lstStyle/>
              <a:p>
                <a:r>
                  <a:rPr lang="en-GB">
                    <a:noFill/>
                  </a:rPr>
                  <a:t> </a:t>
                </a:r>
              </a:p>
            </p:txBody>
          </p:sp>
        </mc:Fallback>
      </mc:AlternateContent>
      <p:grpSp>
        <p:nvGrpSpPr>
          <p:cNvPr id="59" name="Group 58">
            <a:extLst>
              <a:ext uri="{FF2B5EF4-FFF2-40B4-BE49-F238E27FC236}">
                <a16:creationId xmlns:a16="http://schemas.microsoft.com/office/drawing/2014/main" id="{FE36DCEC-43C7-6E4D-8A00-ABE740423AC9}"/>
              </a:ext>
            </a:extLst>
          </p:cNvPr>
          <p:cNvGrpSpPr/>
          <p:nvPr/>
        </p:nvGrpSpPr>
        <p:grpSpPr>
          <a:xfrm rot="1917148">
            <a:off x="1521825" y="1810323"/>
            <a:ext cx="5664308" cy="3683224"/>
            <a:chOff x="2252663" y="332238"/>
            <a:chExt cx="7531600" cy="5048829"/>
          </a:xfrm>
        </p:grpSpPr>
        <p:grpSp>
          <p:nvGrpSpPr>
            <p:cNvPr id="32" name="Group 31">
              <a:extLst>
                <a:ext uri="{FF2B5EF4-FFF2-40B4-BE49-F238E27FC236}">
                  <a16:creationId xmlns:a16="http://schemas.microsoft.com/office/drawing/2014/main" id="{D1D62BF4-3B3D-9947-9B06-FA34F304B705}"/>
                </a:ext>
              </a:extLst>
            </p:cNvPr>
            <p:cNvGrpSpPr/>
            <p:nvPr/>
          </p:nvGrpSpPr>
          <p:grpSpPr>
            <a:xfrm>
              <a:off x="7210425" y="4401248"/>
              <a:ext cx="1247762" cy="942277"/>
              <a:chOff x="7210425" y="4401248"/>
              <a:chExt cx="1247762" cy="942277"/>
            </a:xfrm>
          </p:grpSpPr>
          <p:pic>
            <p:nvPicPr>
              <p:cNvPr id="13" name="Graphic 12" descr="Woman">
                <a:extLst>
                  <a:ext uri="{FF2B5EF4-FFF2-40B4-BE49-F238E27FC236}">
                    <a16:creationId xmlns:a16="http://schemas.microsoft.com/office/drawing/2014/main" id="{D0943955-9919-7C4B-B1AB-32E0558865F5}"/>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210425" y="4429125"/>
                <a:ext cx="914400" cy="914400"/>
              </a:xfrm>
              <a:prstGeom prst="rect">
                <a:avLst/>
              </a:prstGeom>
            </p:spPr>
          </p:pic>
          <p:pic>
            <p:nvPicPr>
              <p:cNvPr id="15" name="Graphic 14" descr="Whole pizza">
                <a:extLst>
                  <a:ext uri="{FF2B5EF4-FFF2-40B4-BE49-F238E27FC236}">
                    <a16:creationId xmlns:a16="http://schemas.microsoft.com/office/drawing/2014/main" id="{3234AE16-0CE1-CF44-A297-F061532EF25B}"/>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839074" y="4401248"/>
                <a:ext cx="619113" cy="619113"/>
              </a:xfrm>
              <a:prstGeom prst="rect">
                <a:avLst/>
              </a:prstGeom>
            </p:spPr>
          </p:pic>
        </p:grpSp>
        <p:grpSp>
          <p:nvGrpSpPr>
            <p:cNvPr id="39" name="Group 38">
              <a:extLst>
                <a:ext uri="{FF2B5EF4-FFF2-40B4-BE49-F238E27FC236}">
                  <a16:creationId xmlns:a16="http://schemas.microsoft.com/office/drawing/2014/main" id="{2F6CA577-26CB-1949-BBDB-FE6249A60011}"/>
                </a:ext>
              </a:extLst>
            </p:cNvPr>
            <p:cNvGrpSpPr/>
            <p:nvPr/>
          </p:nvGrpSpPr>
          <p:grpSpPr>
            <a:xfrm>
              <a:off x="2252663" y="966788"/>
              <a:ext cx="1203495" cy="1066800"/>
              <a:chOff x="2252663" y="966788"/>
              <a:chExt cx="1203495" cy="1066800"/>
            </a:xfrm>
          </p:grpSpPr>
          <p:pic>
            <p:nvPicPr>
              <p:cNvPr id="11" name="Graphic 10" descr="Man">
                <a:extLst>
                  <a:ext uri="{FF2B5EF4-FFF2-40B4-BE49-F238E27FC236}">
                    <a16:creationId xmlns:a16="http://schemas.microsoft.com/office/drawing/2014/main" id="{894DC599-2759-C54C-B2A7-5328637C0178}"/>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2252663" y="1119188"/>
                <a:ext cx="914400" cy="914400"/>
              </a:xfrm>
              <a:prstGeom prst="rect">
                <a:avLst/>
              </a:prstGeom>
            </p:spPr>
          </p:pic>
          <p:pic>
            <p:nvPicPr>
              <p:cNvPr id="17" name="Graphic 16" descr="Apple">
                <a:extLst>
                  <a:ext uri="{FF2B5EF4-FFF2-40B4-BE49-F238E27FC236}">
                    <a16:creationId xmlns:a16="http://schemas.microsoft.com/office/drawing/2014/main" id="{7410AE88-D31F-DE42-AF3B-39FE750DE4B1}"/>
                  </a:ext>
                </a:extLst>
              </p:cNvPr>
              <p:cNvPicPr>
                <a:picLocks noChangeAspect="1"/>
              </p:cNvPicPr>
              <p:nvPr/>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2846559" y="966788"/>
                <a:ext cx="609599" cy="609599"/>
              </a:xfrm>
              <a:prstGeom prst="rect">
                <a:avLst/>
              </a:prstGeom>
            </p:spPr>
          </p:pic>
        </p:grpSp>
        <p:grpSp>
          <p:nvGrpSpPr>
            <p:cNvPr id="49" name="Group 48">
              <a:extLst>
                <a:ext uri="{FF2B5EF4-FFF2-40B4-BE49-F238E27FC236}">
                  <a16:creationId xmlns:a16="http://schemas.microsoft.com/office/drawing/2014/main" id="{B9C2E651-6A93-6145-819A-14280E7D5177}"/>
                </a:ext>
              </a:extLst>
            </p:cNvPr>
            <p:cNvGrpSpPr/>
            <p:nvPr/>
          </p:nvGrpSpPr>
          <p:grpSpPr>
            <a:xfrm>
              <a:off x="6621286" y="966788"/>
              <a:ext cx="1208252" cy="1219202"/>
              <a:chOff x="6621286" y="966788"/>
              <a:chExt cx="1208252" cy="1219202"/>
            </a:xfrm>
          </p:grpSpPr>
          <p:pic>
            <p:nvPicPr>
              <p:cNvPr id="18" name="Graphic 17" descr="Man">
                <a:extLst>
                  <a:ext uri="{FF2B5EF4-FFF2-40B4-BE49-F238E27FC236}">
                    <a16:creationId xmlns:a16="http://schemas.microsoft.com/office/drawing/2014/main" id="{0D88A63C-EF25-F64A-B344-FD367D4B4B2D}"/>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6621286" y="1271590"/>
                <a:ext cx="914400" cy="914400"/>
              </a:xfrm>
              <a:prstGeom prst="rect">
                <a:avLst/>
              </a:prstGeom>
            </p:spPr>
          </p:pic>
          <p:pic>
            <p:nvPicPr>
              <p:cNvPr id="20" name="Graphic 19" descr="Whole pizza">
                <a:extLst>
                  <a:ext uri="{FF2B5EF4-FFF2-40B4-BE49-F238E27FC236}">
                    <a16:creationId xmlns:a16="http://schemas.microsoft.com/office/drawing/2014/main" id="{1D22763E-7AD0-484B-A2F6-658332755F2D}"/>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210425" y="966788"/>
                <a:ext cx="619113" cy="619113"/>
              </a:xfrm>
              <a:prstGeom prst="rect">
                <a:avLst/>
              </a:prstGeom>
            </p:spPr>
          </p:pic>
        </p:grpSp>
        <p:grpSp>
          <p:nvGrpSpPr>
            <p:cNvPr id="25" name="Group 24">
              <a:extLst>
                <a:ext uri="{FF2B5EF4-FFF2-40B4-BE49-F238E27FC236}">
                  <a16:creationId xmlns:a16="http://schemas.microsoft.com/office/drawing/2014/main" id="{9DEA953D-9669-864F-ACAC-73BCFCCE9603}"/>
                </a:ext>
              </a:extLst>
            </p:cNvPr>
            <p:cNvGrpSpPr/>
            <p:nvPr/>
          </p:nvGrpSpPr>
          <p:grpSpPr>
            <a:xfrm>
              <a:off x="4267193" y="4161868"/>
              <a:ext cx="1121073" cy="1219199"/>
              <a:chOff x="4267193" y="4161868"/>
              <a:chExt cx="1121073" cy="1219199"/>
            </a:xfrm>
          </p:grpSpPr>
          <p:pic>
            <p:nvPicPr>
              <p:cNvPr id="23" name="Graphic 22" descr="Woman">
                <a:extLst>
                  <a:ext uri="{FF2B5EF4-FFF2-40B4-BE49-F238E27FC236}">
                    <a16:creationId xmlns:a16="http://schemas.microsoft.com/office/drawing/2014/main" id="{DEA26CA8-5C66-9D4A-B188-A6A1B5B28A75}"/>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flipH="1">
                <a:off x="4267193" y="4466667"/>
                <a:ext cx="928671" cy="914400"/>
              </a:xfrm>
              <a:prstGeom prst="rect">
                <a:avLst/>
              </a:prstGeom>
            </p:spPr>
          </p:pic>
          <p:pic>
            <p:nvPicPr>
              <p:cNvPr id="24" name="Graphic 23" descr="Apple">
                <a:extLst>
                  <a:ext uri="{FF2B5EF4-FFF2-40B4-BE49-F238E27FC236}">
                    <a16:creationId xmlns:a16="http://schemas.microsoft.com/office/drawing/2014/main" id="{31087801-F2EB-5C43-8BD0-028FCE3E9479}"/>
                  </a:ext>
                </a:extLst>
              </p:cNvPr>
              <p:cNvPicPr>
                <a:picLocks noChangeAspect="1"/>
              </p:cNvPicPr>
              <p:nvPr/>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flipH="1">
                <a:off x="4769153" y="4161868"/>
                <a:ext cx="619113" cy="609599"/>
              </a:xfrm>
              <a:prstGeom prst="rect">
                <a:avLst/>
              </a:prstGeom>
            </p:spPr>
          </p:pic>
        </p:grpSp>
        <p:grpSp>
          <p:nvGrpSpPr>
            <p:cNvPr id="26" name="Group 25">
              <a:extLst>
                <a:ext uri="{FF2B5EF4-FFF2-40B4-BE49-F238E27FC236}">
                  <a16:creationId xmlns:a16="http://schemas.microsoft.com/office/drawing/2014/main" id="{23D4BB91-11CD-0F40-8FF5-EDA1214C7946}"/>
                </a:ext>
              </a:extLst>
            </p:cNvPr>
            <p:cNvGrpSpPr/>
            <p:nvPr/>
          </p:nvGrpSpPr>
          <p:grpSpPr>
            <a:xfrm>
              <a:off x="3297537" y="4018651"/>
              <a:ext cx="1121073" cy="1219199"/>
              <a:chOff x="4267193" y="4161868"/>
              <a:chExt cx="1121073" cy="1219199"/>
            </a:xfrm>
          </p:grpSpPr>
          <p:pic>
            <p:nvPicPr>
              <p:cNvPr id="27" name="Graphic 26" descr="Woman">
                <a:extLst>
                  <a:ext uri="{FF2B5EF4-FFF2-40B4-BE49-F238E27FC236}">
                    <a16:creationId xmlns:a16="http://schemas.microsoft.com/office/drawing/2014/main" id="{03DBC707-3EC5-A84C-A2F1-CB7428E0FDFA}"/>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flipH="1">
                <a:off x="4267193" y="4466667"/>
                <a:ext cx="928671" cy="914400"/>
              </a:xfrm>
              <a:prstGeom prst="rect">
                <a:avLst/>
              </a:prstGeom>
            </p:spPr>
          </p:pic>
          <p:pic>
            <p:nvPicPr>
              <p:cNvPr id="28" name="Graphic 27" descr="Apple">
                <a:extLst>
                  <a:ext uri="{FF2B5EF4-FFF2-40B4-BE49-F238E27FC236}">
                    <a16:creationId xmlns:a16="http://schemas.microsoft.com/office/drawing/2014/main" id="{D30E2740-4544-C347-8737-4C5ABCF03A91}"/>
                  </a:ext>
                </a:extLst>
              </p:cNvPr>
              <p:cNvPicPr>
                <a:picLocks noChangeAspect="1"/>
              </p:cNvPicPr>
              <p:nvPr/>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flipH="1">
                <a:off x="4769153" y="4161868"/>
                <a:ext cx="619113" cy="609599"/>
              </a:xfrm>
              <a:prstGeom prst="rect">
                <a:avLst/>
              </a:prstGeom>
            </p:spPr>
          </p:pic>
        </p:grpSp>
        <p:grpSp>
          <p:nvGrpSpPr>
            <p:cNvPr id="29" name="Group 28">
              <a:extLst>
                <a:ext uri="{FF2B5EF4-FFF2-40B4-BE49-F238E27FC236}">
                  <a16:creationId xmlns:a16="http://schemas.microsoft.com/office/drawing/2014/main" id="{42E0DBCB-D0C3-6548-A4D5-9433E54F3B2D}"/>
                </a:ext>
              </a:extLst>
            </p:cNvPr>
            <p:cNvGrpSpPr/>
            <p:nvPr/>
          </p:nvGrpSpPr>
          <p:grpSpPr>
            <a:xfrm>
              <a:off x="2461200" y="3801162"/>
              <a:ext cx="1121073" cy="1219199"/>
              <a:chOff x="4267193" y="4161868"/>
              <a:chExt cx="1121073" cy="1219199"/>
            </a:xfrm>
          </p:grpSpPr>
          <p:pic>
            <p:nvPicPr>
              <p:cNvPr id="30" name="Graphic 29" descr="Woman">
                <a:extLst>
                  <a:ext uri="{FF2B5EF4-FFF2-40B4-BE49-F238E27FC236}">
                    <a16:creationId xmlns:a16="http://schemas.microsoft.com/office/drawing/2014/main" id="{A07C4F76-3B8E-5E47-AF49-44D587B8FD14}"/>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flipH="1">
                <a:off x="4267193" y="4466667"/>
                <a:ext cx="928671" cy="914400"/>
              </a:xfrm>
              <a:prstGeom prst="rect">
                <a:avLst/>
              </a:prstGeom>
            </p:spPr>
          </p:pic>
          <p:pic>
            <p:nvPicPr>
              <p:cNvPr id="31" name="Graphic 30" descr="Apple">
                <a:extLst>
                  <a:ext uri="{FF2B5EF4-FFF2-40B4-BE49-F238E27FC236}">
                    <a16:creationId xmlns:a16="http://schemas.microsoft.com/office/drawing/2014/main" id="{B66A031D-0943-8843-83C1-96D3DEBDA40F}"/>
                  </a:ext>
                </a:extLst>
              </p:cNvPr>
              <p:cNvPicPr>
                <a:picLocks noChangeAspect="1"/>
              </p:cNvPicPr>
              <p:nvPr/>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flipH="1">
                <a:off x="4769153" y="4161868"/>
                <a:ext cx="619113" cy="609599"/>
              </a:xfrm>
              <a:prstGeom prst="rect">
                <a:avLst/>
              </a:prstGeom>
            </p:spPr>
          </p:pic>
        </p:grpSp>
        <p:grpSp>
          <p:nvGrpSpPr>
            <p:cNvPr id="33" name="Group 32">
              <a:extLst>
                <a:ext uri="{FF2B5EF4-FFF2-40B4-BE49-F238E27FC236}">
                  <a16:creationId xmlns:a16="http://schemas.microsoft.com/office/drawing/2014/main" id="{4C5685DB-9ECC-5A4A-8FFA-BFF70590A785}"/>
                </a:ext>
              </a:extLst>
            </p:cNvPr>
            <p:cNvGrpSpPr/>
            <p:nvPr/>
          </p:nvGrpSpPr>
          <p:grpSpPr>
            <a:xfrm>
              <a:off x="8241932" y="4323450"/>
              <a:ext cx="1247762" cy="942277"/>
              <a:chOff x="7210425" y="4401248"/>
              <a:chExt cx="1247762" cy="942277"/>
            </a:xfrm>
          </p:grpSpPr>
          <p:pic>
            <p:nvPicPr>
              <p:cNvPr id="34" name="Graphic 33" descr="Woman">
                <a:extLst>
                  <a:ext uri="{FF2B5EF4-FFF2-40B4-BE49-F238E27FC236}">
                    <a16:creationId xmlns:a16="http://schemas.microsoft.com/office/drawing/2014/main" id="{FFFB27EB-FEBE-4C4D-8AE2-A845EF69ED29}"/>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210425" y="4429125"/>
                <a:ext cx="914400" cy="914400"/>
              </a:xfrm>
              <a:prstGeom prst="rect">
                <a:avLst/>
              </a:prstGeom>
            </p:spPr>
          </p:pic>
          <p:pic>
            <p:nvPicPr>
              <p:cNvPr id="35" name="Graphic 34" descr="Whole pizza">
                <a:extLst>
                  <a:ext uri="{FF2B5EF4-FFF2-40B4-BE49-F238E27FC236}">
                    <a16:creationId xmlns:a16="http://schemas.microsoft.com/office/drawing/2014/main" id="{BD90F179-E04B-3641-B7D8-B1EE4DB57CCC}"/>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839074" y="4401248"/>
                <a:ext cx="619113" cy="619113"/>
              </a:xfrm>
              <a:prstGeom prst="rect">
                <a:avLst/>
              </a:prstGeom>
            </p:spPr>
          </p:pic>
        </p:grpSp>
        <p:grpSp>
          <p:nvGrpSpPr>
            <p:cNvPr id="36" name="Group 35">
              <a:extLst>
                <a:ext uri="{FF2B5EF4-FFF2-40B4-BE49-F238E27FC236}">
                  <a16:creationId xmlns:a16="http://schemas.microsoft.com/office/drawing/2014/main" id="{89014053-BA9D-B544-9209-963DBE62BB50}"/>
                </a:ext>
              </a:extLst>
            </p:cNvPr>
            <p:cNvGrpSpPr/>
            <p:nvPr/>
          </p:nvGrpSpPr>
          <p:grpSpPr>
            <a:xfrm>
              <a:off x="6460761" y="3796404"/>
              <a:ext cx="1247762" cy="942277"/>
              <a:chOff x="7210425" y="4401248"/>
              <a:chExt cx="1247762" cy="942277"/>
            </a:xfrm>
          </p:grpSpPr>
          <p:pic>
            <p:nvPicPr>
              <p:cNvPr id="37" name="Graphic 36" descr="Woman">
                <a:extLst>
                  <a:ext uri="{FF2B5EF4-FFF2-40B4-BE49-F238E27FC236}">
                    <a16:creationId xmlns:a16="http://schemas.microsoft.com/office/drawing/2014/main" id="{B55C5400-B7BA-164B-BC6A-BDA3C8DF8291}"/>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210425" y="4429125"/>
                <a:ext cx="914400" cy="914400"/>
              </a:xfrm>
              <a:prstGeom prst="rect">
                <a:avLst/>
              </a:prstGeom>
            </p:spPr>
          </p:pic>
          <p:pic>
            <p:nvPicPr>
              <p:cNvPr id="38" name="Graphic 37" descr="Whole pizza">
                <a:extLst>
                  <a:ext uri="{FF2B5EF4-FFF2-40B4-BE49-F238E27FC236}">
                    <a16:creationId xmlns:a16="http://schemas.microsoft.com/office/drawing/2014/main" id="{D4A099FB-47B8-F043-9F4F-0DB491F9A50D}"/>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839074" y="4401248"/>
                <a:ext cx="619113" cy="619113"/>
              </a:xfrm>
              <a:prstGeom prst="rect">
                <a:avLst/>
              </a:prstGeom>
            </p:spPr>
          </p:pic>
        </p:grpSp>
        <p:grpSp>
          <p:nvGrpSpPr>
            <p:cNvPr id="40" name="Group 39">
              <a:extLst>
                <a:ext uri="{FF2B5EF4-FFF2-40B4-BE49-F238E27FC236}">
                  <a16:creationId xmlns:a16="http://schemas.microsoft.com/office/drawing/2014/main" id="{A181E3C8-73C1-5A4C-AEE1-48B067D3E3C1}"/>
                </a:ext>
              </a:extLst>
            </p:cNvPr>
            <p:cNvGrpSpPr/>
            <p:nvPr/>
          </p:nvGrpSpPr>
          <p:grpSpPr>
            <a:xfrm>
              <a:off x="2936947" y="1422399"/>
              <a:ext cx="1203495" cy="1066800"/>
              <a:chOff x="2252663" y="966788"/>
              <a:chExt cx="1203495" cy="1066800"/>
            </a:xfrm>
          </p:grpSpPr>
          <p:pic>
            <p:nvPicPr>
              <p:cNvPr id="41" name="Graphic 40" descr="Man">
                <a:extLst>
                  <a:ext uri="{FF2B5EF4-FFF2-40B4-BE49-F238E27FC236}">
                    <a16:creationId xmlns:a16="http://schemas.microsoft.com/office/drawing/2014/main" id="{EE72AA2B-354F-A643-8C82-CAC0E662B2A3}"/>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2252663" y="1119188"/>
                <a:ext cx="914400" cy="914400"/>
              </a:xfrm>
              <a:prstGeom prst="rect">
                <a:avLst/>
              </a:prstGeom>
            </p:spPr>
          </p:pic>
          <p:pic>
            <p:nvPicPr>
              <p:cNvPr id="42" name="Graphic 41" descr="Apple">
                <a:extLst>
                  <a:ext uri="{FF2B5EF4-FFF2-40B4-BE49-F238E27FC236}">
                    <a16:creationId xmlns:a16="http://schemas.microsoft.com/office/drawing/2014/main" id="{7912A8E3-A7F3-2E41-9F1E-AAAEB41F3E6D}"/>
                  </a:ext>
                </a:extLst>
              </p:cNvPr>
              <p:cNvPicPr>
                <a:picLocks noChangeAspect="1"/>
              </p:cNvPicPr>
              <p:nvPr/>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2846559" y="966788"/>
                <a:ext cx="609599" cy="609599"/>
              </a:xfrm>
              <a:prstGeom prst="rect">
                <a:avLst/>
              </a:prstGeom>
            </p:spPr>
          </p:pic>
        </p:grpSp>
        <p:grpSp>
          <p:nvGrpSpPr>
            <p:cNvPr id="43" name="Group 42">
              <a:extLst>
                <a:ext uri="{FF2B5EF4-FFF2-40B4-BE49-F238E27FC236}">
                  <a16:creationId xmlns:a16="http://schemas.microsoft.com/office/drawing/2014/main" id="{612E57AF-E91D-4E4B-A089-10C5A565FED0}"/>
                </a:ext>
              </a:extLst>
            </p:cNvPr>
            <p:cNvGrpSpPr/>
            <p:nvPr/>
          </p:nvGrpSpPr>
          <p:grpSpPr>
            <a:xfrm>
              <a:off x="3443549" y="332238"/>
              <a:ext cx="1203495" cy="1066800"/>
              <a:chOff x="2252663" y="966788"/>
              <a:chExt cx="1203495" cy="1066800"/>
            </a:xfrm>
          </p:grpSpPr>
          <p:pic>
            <p:nvPicPr>
              <p:cNvPr id="44" name="Graphic 43" descr="Man">
                <a:extLst>
                  <a:ext uri="{FF2B5EF4-FFF2-40B4-BE49-F238E27FC236}">
                    <a16:creationId xmlns:a16="http://schemas.microsoft.com/office/drawing/2014/main" id="{E7492F69-31B8-1247-8B94-2EEFDC5669A5}"/>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2252663" y="1119188"/>
                <a:ext cx="914400" cy="914400"/>
              </a:xfrm>
              <a:prstGeom prst="rect">
                <a:avLst/>
              </a:prstGeom>
            </p:spPr>
          </p:pic>
          <p:pic>
            <p:nvPicPr>
              <p:cNvPr id="45" name="Graphic 44" descr="Apple">
                <a:extLst>
                  <a:ext uri="{FF2B5EF4-FFF2-40B4-BE49-F238E27FC236}">
                    <a16:creationId xmlns:a16="http://schemas.microsoft.com/office/drawing/2014/main" id="{363001A6-94FB-664A-AE7C-3BD9778FD241}"/>
                  </a:ext>
                </a:extLst>
              </p:cNvPr>
              <p:cNvPicPr>
                <a:picLocks noChangeAspect="1"/>
              </p:cNvPicPr>
              <p:nvPr/>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2846559" y="966788"/>
                <a:ext cx="609599" cy="609599"/>
              </a:xfrm>
              <a:prstGeom prst="rect">
                <a:avLst/>
              </a:prstGeom>
            </p:spPr>
          </p:pic>
        </p:grpSp>
        <p:grpSp>
          <p:nvGrpSpPr>
            <p:cNvPr id="46" name="Group 45">
              <a:extLst>
                <a:ext uri="{FF2B5EF4-FFF2-40B4-BE49-F238E27FC236}">
                  <a16:creationId xmlns:a16="http://schemas.microsoft.com/office/drawing/2014/main" id="{C8418455-05B9-A14E-9EDA-9E96CA02A0F7}"/>
                </a:ext>
              </a:extLst>
            </p:cNvPr>
            <p:cNvGrpSpPr/>
            <p:nvPr/>
          </p:nvGrpSpPr>
          <p:grpSpPr>
            <a:xfrm>
              <a:off x="4074089" y="1227933"/>
              <a:ext cx="1203495" cy="1066800"/>
              <a:chOff x="2252663" y="966788"/>
              <a:chExt cx="1203495" cy="1066800"/>
            </a:xfrm>
          </p:grpSpPr>
          <p:pic>
            <p:nvPicPr>
              <p:cNvPr id="47" name="Graphic 46" descr="Man">
                <a:extLst>
                  <a:ext uri="{FF2B5EF4-FFF2-40B4-BE49-F238E27FC236}">
                    <a16:creationId xmlns:a16="http://schemas.microsoft.com/office/drawing/2014/main" id="{85953E4F-C751-E145-B852-EF8E675482C3}"/>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2252663" y="1119188"/>
                <a:ext cx="914400" cy="914400"/>
              </a:xfrm>
              <a:prstGeom prst="rect">
                <a:avLst/>
              </a:prstGeom>
            </p:spPr>
          </p:pic>
          <p:pic>
            <p:nvPicPr>
              <p:cNvPr id="48" name="Graphic 47" descr="Apple">
                <a:extLst>
                  <a:ext uri="{FF2B5EF4-FFF2-40B4-BE49-F238E27FC236}">
                    <a16:creationId xmlns:a16="http://schemas.microsoft.com/office/drawing/2014/main" id="{05970671-F2B6-9146-8EEB-968EF72AF26B}"/>
                  </a:ext>
                </a:extLst>
              </p:cNvPr>
              <p:cNvPicPr>
                <a:picLocks noChangeAspect="1"/>
              </p:cNvPicPr>
              <p:nvPr/>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2846559" y="966788"/>
                <a:ext cx="609599" cy="609599"/>
              </a:xfrm>
              <a:prstGeom prst="rect">
                <a:avLst/>
              </a:prstGeom>
            </p:spPr>
          </p:pic>
        </p:grpSp>
        <p:grpSp>
          <p:nvGrpSpPr>
            <p:cNvPr id="50" name="Group 49">
              <a:extLst>
                <a:ext uri="{FF2B5EF4-FFF2-40B4-BE49-F238E27FC236}">
                  <a16:creationId xmlns:a16="http://schemas.microsoft.com/office/drawing/2014/main" id="{53FD7F29-F927-934D-84BE-0F246FDCCCE1}"/>
                </a:ext>
              </a:extLst>
            </p:cNvPr>
            <p:cNvGrpSpPr/>
            <p:nvPr/>
          </p:nvGrpSpPr>
          <p:grpSpPr>
            <a:xfrm>
              <a:off x="7948080" y="770732"/>
              <a:ext cx="1208252" cy="1219202"/>
              <a:chOff x="6621286" y="966788"/>
              <a:chExt cx="1208252" cy="1219202"/>
            </a:xfrm>
          </p:grpSpPr>
          <p:pic>
            <p:nvPicPr>
              <p:cNvPr id="51" name="Graphic 50" descr="Man">
                <a:extLst>
                  <a:ext uri="{FF2B5EF4-FFF2-40B4-BE49-F238E27FC236}">
                    <a16:creationId xmlns:a16="http://schemas.microsoft.com/office/drawing/2014/main" id="{56C428A8-880B-EE4F-BE12-EEE573F67608}"/>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6621286" y="1271590"/>
                <a:ext cx="914400" cy="914400"/>
              </a:xfrm>
              <a:prstGeom prst="rect">
                <a:avLst/>
              </a:prstGeom>
            </p:spPr>
          </p:pic>
          <p:pic>
            <p:nvPicPr>
              <p:cNvPr id="52" name="Graphic 51" descr="Whole pizza">
                <a:extLst>
                  <a:ext uri="{FF2B5EF4-FFF2-40B4-BE49-F238E27FC236}">
                    <a16:creationId xmlns:a16="http://schemas.microsoft.com/office/drawing/2014/main" id="{6B700C26-B9B9-3E45-8BE9-9F86E4674521}"/>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210425" y="966788"/>
                <a:ext cx="619113" cy="619113"/>
              </a:xfrm>
              <a:prstGeom prst="rect">
                <a:avLst/>
              </a:prstGeom>
            </p:spPr>
          </p:pic>
        </p:grpSp>
        <p:grpSp>
          <p:nvGrpSpPr>
            <p:cNvPr id="53" name="Group 52">
              <a:extLst>
                <a:ext uri="{FF2B5EF4-FFF2-40B4-BE49-F238E27FC236}">
                  <a16:creationId xmlns:a16="http://schemas.microsoft.com/office/drawing/2014/main" id="{3BFA752D-EE1F-C24B-9909-B0D6D149DB43}"/>
                </a:ext>
              </a:extLst>
            </p:cNvPr>
            <p:cNvGrpSpPr/>
            <p:nvPr/>
          </p:nvGrpSpPr>
          <p:grpSpPr>
            <a:xfrm>
              <a:off x="8576011" y="1221474"/>
              <a:ext cx="1208252" cy="1219202"/>
              <a:chOff x="6621286" y="966788"/>
              <a:chExt cx="1208252" cy="1219202"/>
            </a:xfrm>
          </p:grpSpPr>
          <p:pic>
            <p:nvPicPr>
              <p:cNvPr id="54" name="Graphic 53" descr="Man">
                <a:extLst>
                  <a:ext uri="{FF2B5EF4-FFF2-40B4-BE49-F238E27FC236}">
                    <a16:creationId xmlns:a16="http://schemas.microsoft.com/office/drawing/2014/main" id="{DCF289F2-168C-B643-B264-D633C782AA90}"/>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6621286" y="1271590"/>
                <a:ext cx="914400" cy="914400"/>
              </a:xfrm>
              <a:prstGeom prst="rect">
                <a:avLst/>
              </a:prstGeom>
            </p:spPr>
          </p:pic>
          <p:pic>
            <p:nvPicPr>
              <p:cNvPr id="55" name="Graphic 54" descr="Whole pizza">
                <a:extLst>
                  <a:ext uri="{FF2B5EF4-FFF2-40B4-BE49-F238E27FC236}">
                    <a16:creationId xmlns:a16="http://schemas.microsoft.com/office/drawing/2014/main" id="{087CC11F-B337-0A45-9BC7-845CCC8A95C8}"/>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210425" y="966788"/>
                <a:ext cx="619113" cy="619113"/>
              </a:xfrm>
              <a:prstGeom prst="rect">
                <a:avLst/>
              </a:prstGeom>
            </p:spPr>
          </p:pic>
        </p:grpSp>
        <p:grpSp>
          <p:nvGrpSpPr>
            <p:cNvPr id="56" name="Group 55">
              <a:extLst>
                <a:ext uri="{FF2B5EF4-FFF2-40B4-BE49-F238E27FC236}">
                  <a16:creationId xmlns:a16="http://schemas.microsoft.com/office/drawing/2014/main" id="{F1900CC5-8F05-C94E-9DBC-F19DFD5CA587}"/>
                </a:ext>
              </a:extLst>
            </p:cNvPr>
            <p:cNvGrpSpPr/>
            <p:nvPr/>
          </p:nvGrpSpPr>
          <p:grpSpPr>
            <a:xfrm>
              <a:off x="7028917" y="1589877"/>
              <a:ext cx="1208252" cy="1219202"/>
              <a:chOff x="6621286" y="966788"/>
              <a:chExt cx="1208252" cy="1219202"/>
            </a:xfrm>
          </p:grpSpPr>
          <p:pic>
            <p:nvPicPr>
              <p:cNvPr id="57" name="Graphic 56" descr="Man">
                <a:extLst>
                  <a:ext uri="{FF2B5EF4-FFF2-40B4-BE49-F238E27FC236}">
                    <a16:creationId xmlns:a16="http://schemas.microsoft.com/office/drawing/2014/main" id="{1EFA1900-5073-B347-A7A2-2ACB05BB6F4E}"/>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6621286" y="1271590"/>
                <a:ext cx="914400" cy="914400"/>
              </a:xfrm>
              <a:prstGeom prst="rect">
                <a:avLst/>
              </a:prstGeom>
            </p:spPr>
          </p:pic>
          <p:pic>
            <p:nvPicPr>
              <p:cNvPr id="58" name="Graphic 57" descr="Whole pizza">
                <a:extLst>
                  <a:ext uri="{FF2B5EF4-FFF2-40B4-BE49-F238E27FC236}">
                    <a16:creationId xmlns:a16="http://schemas.microsoft.com/office/drawing/2014/main" id="{9A945F68-B503-1C47-B235-A3402A857C07}"/>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210425" y="966788"/>
                <a:ext cx="619113" cy="619113"/>
              </a:xfrm>
              <a:prstGeom prst="rect">
                <a:avLst/>
              </a:prstGeom>
            </p:spPr>
          </p:pic>
        </p:grpSp>
      </p:grpSp>
      <p:cxnSp>
        <p:nvCxnSpPr>
          <p:cNvPr id="61" name="Straight Arrow Connector 60">
            <a:extLst>
              <a:ext uri="{FF2B5EF4-FFF2-40B4-BE49-F238E27FC236}">
                <a16:creationId xmlns:a16="http://schemas.microsoft.com/office/drawing/2014/main" id="{FD8FF6A4-3268-074C-B1CB-CCD6D9377ECC}"/>
              </a:ext>
            </a:extLst>
          </p:cNvPr>
          <p:cNvCxnSpPr>
            <a:cxnSpLocks/>
          </p:cNvCxnSpPr>
          <p:nvPr/>
        </p:nvCxnSpPr>
        <p:spPr>
          <a:xfrm flipV="1">
            <a:off x="8378185" y="3905881"/>
            <a:ext cx="1251590" cy="1680532"/>
          </a:xfrm>
          <a:prstGeom prst="straightConnector1">
            <a:avLst/>
          </a:prstGeom>
          <a:ln w="1270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EECDE14A-7405-5242-A68E-66A37EE61FC1}"/>
              </a:ext>
            </a:extLst>
          </p:cNvPr>
          <p:cNvSpPr txBox="1"/>
          <p:nvPr/>
        </p:nvSpPr>
        <p:spPr>
          <a:xfrm>
            <a:off x="9244012" y="4643438"/>
            <a:ext cx="2350745" cy="646331"/>
          </a:xfrm>
          <a:prstGeom prst="rect">
            <a:avLst/>
          </a:prstGeom>
          <a:noFill/>
        </p:spPr>
        <p:txBody>
          <a:bodyPr wrap="square" rtlCol="0">
            <a:spAutoFit/>
          </a:bodyPr>
          <a:lstStyle/>
          <a:p>
            <a:r>
              <a:rPr lang="en-US" sz="3600" dirty="0">
                <a:solidFill>
                  <a:srgbClr val="FF0000"/>
                </a:solidFill>
              </a:rPr>
              <a:t>s (gender)</a:t>
            </a:r>
          </a:p>
        </p:txBody>
      </p:sp>
      <p:cxnSp>
        <p:nvCxnSpPr>
          <p:cNvPr id="64" name="Straight Arrow Connector 63">
            <a:extLst>
              <a:ext uri="{FF2B5EF4-FFF2-40B4-BE49-F238E27FC236}">
                <a16:creationId xmlns:a16="http://schemas.microsoft.com/office/drawing/2014/main" id="{510B3E57-1991-DF46-9849-E142DA48B1EF}"/>
              </a:ext>
            </a:extLst>
          </p:cNvPr>
          <p:cNvCxnSpPr>
            <a:cxnSpLocks/>
          </p:cNvCxnSpPr>
          <p:nvPr/>
        </p:nvCxnSpPr>
        <p:spPr>
          <a:xfrm>
            <a:off x="4842748" y="1480572"/>
            <a:ext cx="1466773" cy="1093645"/>
          </a:xfrm>
          <a:prstGeom prst="straightConnector1">
            <a:avLst/>
          </a:prstGeom>
          <a:ln w="1270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0ADB824D-AFD9-E441-BBE3-3F2F7A657640}"/>
              </a:ext>
            </a:extLst>
          </p:cNvPr>
          <p:cNvSpPr txBox="1"/>
          <p:nvPr/>
        </p:nvSpPr>
        <p:spPr>
          <a:xfrm>
            <a:off x="5753465" y="1424236"/>
            <a:ext cx="3844385" cy="646331"/>
          </a:xfrm>
          <a:prstGeom prst="rect">
            <a:avLst/>
          </a:prstGeom>
          <a:noFill/>
        </p:spPr>
        <p:txBody>
          <a:bodyPr wrap="square" rtlCol="0">
            <a:spAutoFit/>
          </a:bodyPr>
          <a:lstStyle/>
          <a:p>
            <a:r>
              <a:rPr lang="en-US" sz="3600" dirty="0">
                <a:solidFill>
                  <a:srgbClr val="00B050"/>
                </a:solidFill>
              </a:rPr>
              <a:t>y (food preference)</a:t>
            </a:r>
          </a:p>
        </p:txBody>
      </p:sp>
      <p:sp>
        <p:nvSpPr>
          <p:cNvPr id="3" name="Slide Number Placeholder 2">
            <a:extLst>
              <a:ext uri="{FF2B5EF4-FFF2-40B4-BE49-F238E27FC236}">
                <a16:creationId xmlns:a16="http://schemas.microsoft.com/office/drawing/2014/main" id="{E4ECE43A-8D0F-BB49-AC72-6FA2AA59C21B}"/>
              </a:ext>
            </a:extLst>
          </p:cNvPr>
          <p:cNvSpPr>
            <a:spLocks noGrp="1"/>
          </p:cNvSpPr>
          <p:nvPr>
            <p:ph type="sldNum" sz="quarter" idx="12"/>
          </p:nvPr>
        </p:nvSpPr>
        <p:spPr/>
        <p:txBody>
          <a:bodyPr/>
          <a:lstStyle/>
          <a:p>
            <a:fld id="{AE094A41-18F9-0249-8374-500E481CA28C}" type="slidenum">
              <a:rPr lang="en-US" smtClean="0"/>
              <a:t>21</a:t>
            </a:fld>
            <a:endParaRPr lang="en-US" dirty="0"/>
          </a:p>
        </p:txBody>
      </p:sp>
      <p:sp>
        <p:nvSpPr>
          <p:cNvPr id="4" name="Date Placeholder 3">
            <a:extLst>
              <a:ext uri="{FF2B5EF4-FFF2-40B4-BE49-F238E27FC236}">
                <a16:creationId xmlns:a16="http://schemas.microsoft.com/office/drawing/2014/main" id="{B11F1229-3171-924D-BBE6-6A927B41C479}"/>
              </a:ext>
            </a:extLst>
          </p:cNvPr>
          <p:cNvSpPr>
            <a:spLocks noGrp="1"/>
          </p:cNvSpPr>
          <p:nvPr>
            <p:ph type="dt" sz="half" idx="10"/>
          </p:nvPr>
        </p:nvSpPr>
        <p:spPr/>
        <p:txBody>
          <a:bodyPr/>
          <a:lstStyle/>
          <a:p>
            <a:fld id="{988067B5-A5FE-F941-AFDB-E8B51879D0C7}" type="datetime1">
              <a:rPr lang="en-US" smtClean="0"/>
              <a:t>6/29/23</a:t>
            </a:fld>
            <a:endParaRPr lang="en-US" dirty="0"/>
          </a:p>
        </p:txBody>
      </p:sp>
      <p:sp>
        <p:nvSpPr>
          <p:cNvPr id="60" name="Title 1">
            <a:extLst>
              <a:ext uri="{FF2B5EF4-FFF2-40B4-BE49-F238E27FC236}">
                <a16:creationId xmlns:a16="http://schemas.microsoft.com/office/drawing/2014/main" id="{471A473E-A25E-E041-A653-DD5792198AD5}"/>
              </a:ext>
            </a:extLst>
          </p:cNvPr>
          <p:cNvSpPr txBox="1">
            <a:spLocks/>
          </p:cNvSpPr>
          <p:nvPr/>
        </p:nvSpPr>
        <p:spPr>
          <a:xfrm>
            <a:off x="381375" y="231839"/>
            <a:ext cx="11582400" cy="91107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a:t>Privacy-Preserving Feature Learning</a:t>
            </a:r>
            <a:endParaRPr lang="en-US" b="1" dirty="0"/>
          </a:p>
        </p:txBody>
      </p:sp>
      <p:sp>
        <p:nvSpPr>
          <p:cNvPr id="2" name="TextBox 1">
            <a:extLst>
              <a:ext uri="{FF2B5EF4-FFF2-40B4-BE49-F238E27FC236}">
                <a16:creationId xmlns:a16="http://schemas.microsoft.com/office/drawing/2014/main" id="{7ABC630D-0DB2-04AA-0EFF-F03B5D1FB1D1}"/>
              </a:ext>
            </a:extLst>
          </p:cNvPr>
          <p:cNvSpPr txBox="1"/>
          <p:nvPr/>
        </p:nvSpPr>
        <p:spPr>
          <a:xfrm>
            <a:off x="8450706" y="3374477"/>
            <a:ext cx="1617430" cy="523220"/>
          </a:xfrm>
          <a:prstGeom prst="rect">
            <a:avLst/>
          </a:prstGeom>
          <a:noFill/>
        </p:spPr>
        <p:txBody>
          <a:bodyPr wrap="none" rtlCol="0">
            <a:spAutoFit/>
          </a:bodyPr>
          <a:lstStyle/>
          <a:p>
            <a:r>
              <a:rPr lang="en-GB" sz="2800" dirty="0"/>
              <a:t>sensitive  </a:t>
            </a:r>
          </a:p>
        </p:txBody>
      </p:sp>
      <p:sp>
        <p:nvSpPr>
          <p:cNvPr id="7" name="TextBox 6">
            <a:extLst>
              <a:ext uri="{FF2B5EF4-FFF2-40B4-BE49-F238E27FC236}">
                <a16:creationId xmlns:a16="http://schemas.microsoft.com/office/drawing/2014/main" id="{BB3671F8-E85B-3FD8-6323-EB29E48D3D19}"/>
              </a:ext>
            </a:extLst>
          </p:cNvPr>
          <p:cNvSpPr txBox="1"/>
          <p:nvPr/>
        </p:nvSpPr>
        <p:spPr>
          <a:xfrm>
            <a:off x="8242357" y="1013762"/>
            <a:ext cx="2133789" cy="523220"/>
          </a:xfrm>
          <a:prstGeom prst="rect">
            <a:avLst/>
          </a:prstGeom>
          <a:noFill/>
        </p:spPr>
        <p:txBody>
          <a:bodyPr wrap="none" rtlCol="0">
            <a:spAutoFit/>
          </a:bodyPr>
          <a:lstStyle/>
          <a:p>
            <a:r>
              <a:rPr lang="en-GB" sz="2800" dirty="0"/>
              <a:t>not-sensitive </a:t>
            </a:r>
          </a:p>
        </p:txBody>
      </p:sp>
      <p:sp>
        <p:nvSpPr>
          <p:cNvPr id="10" name="Footer Placeholder 9">
            <a:extLst>
              <a:ext uri="{FF2B5EF4-FFF2-40B4-BE49-F238E27FC236}">
                <a16:creationId xmlns:a16="http://schemas.microsoft.com/office/drawing/2014/main" id="{72C234EC-349C-E998-9886-E4FD47589B8D}"/>
              </a:ext>
            </a:extLst>
          </p:cNvPr>
          <p:cNvSpPr>
            <a:spLocks noGrp="1"/>
          </p:cNvSpPr>
          <p:nvPr>
            <p:ph type="ftr" sz="quarter" idx="11"/>
          </p:nvPr>
        </p:nvSpPr>
        <p:spPr/>
        <p:txBody>
          <a:bodyPr/>
          <a:lstStyle/>
          <a:p>
            <a:r>
              <a:rPr lang="en-GB"/>
              <a:t>A. Jung, Trustworthy AI</a:t>
            </a:r>
            <a:endParaRPr lang="en-AT" dirty="0"/>
          </a:p>
        </p:txBody>
      </p:sp>
    </p:spTree>
    <p:extLst>
      <p:ext uri="{BB962C8B-B14F-4D97-AF65-F5344CB8AC3E}">
        <p14:creationId xmlns:p14="http://schemas.microsoft.com/office/powerpoint/2010/main" val="3163409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9F9FC-DEE7-D583-3B4A-8FCB3B8238D7}"/>
              </a:ext>
            </a:extLst>
          </p:cNvPr>
          <p:cNvSpPr>
            <a:spLocks noGrp="1"/>
          </p:cNvSpPr>
          <p:nvPr>
            <p:ph type="title"/>
          </p:nvPr>
        </p:nvSpPr>
        <p:spPr>
          <a:xfrm>
            <a:off x="350520" y="136525"/>
            <a:ext cx="10515600" cy="1325563"/>
          </a:xfrm>
        </p:spPr>
        <p:txBody>
          <a:bodyPr>
            <a:normAutofit/>
          </a:bodyPr>
          <a:lstStyle/>
          <a:p>
            <a:r>
              <a:rPr lang="en-GB" sz="6000" b="1" dirty="0"/>
              <a:t>Quality and integrity of data.</a:t>
            </a:r>
          </a:p>
        </p:txBody>
      </p:sp>
      <p:sp>
        <p:nvSpPr>
          <p:cNvPr id="3" name="Content Placeholder 2">
            <a:extLst>
              <a:ext uri="{FF2B5EF4-FFF2-40B4-BE49-F238E27FC236}">
                <a16:creationId xmlns:a16="http://schemas.microsoft.com/office/drawing/2014/main" id="{3F09CCD0-4CEF-2EDA-9365-37C090AB7D47}"/>
              </a:ext>
            </a:extLst>
          </p:cNvPr>
          <p:cNvSpPr>
            <a:spLocks noGrp="1"/>
          </p:cNvSpPr>
          <p:nvPr>
            <p:ph idx="1"/>
          </p:nvPr>
        </p:nvSpPr>
        <p:spPr>
          <a:xfrm>
            <a:off x="423949" y="1292312"/>
            <a:ext cx="10929851" cy="2690409"/>
          </a:xfrm>
        </p:spPr>
        <p:txBody>
          <a:bodyPr>
            <a:noAutofit/>
          </a:bodyPr>
          <a:lstStyle/>
          <a:p>
            <a:pPr marL="0" indent="0">
              <a:lnSpc>
                <a:spcPct val="150000"/>
              </a:lnSpc>
              <a:buNone/>
            </a:pPr>
            <a:r>
              <a:rPr lang="en-GB" i="1" dirty="0"/>
              <a:t>“…When data is gathered, it may contain </a:t>
            </a:r>
            <a:r>
              <a:rPr lang="en-GB" i="1" dirty="0">
                <a:solidFill>
                  <a:srgbClr val="FF0000"/>
                </a:solidFill>
              </a:rPr>
              <a:t>socially constructed biases, inaccuracies, errors and mistakes</a:t>
            </a:r>
            <a:r>
              <a:rPr lang="en-GB" i="1" dirty="0"/>
              <a:t>. This needs to be addressed prior to training with any given data set. In addition, the </a:t>
            </a:r>
            <a:r>
              <a:rPr lang="en-GB" i="1" dirty="0">
                <a:solidFill>
                  <a:srgbClr val="FF0000"/>
                </a:solidFill>
              </a:rPr>
              <a:t>integrity of the data</a:t>
            </a:r>
            <a:r>
              <a:rPr lang="en-GB" i="1" dirty="0"/>
              <a:t> must be ensured…” </a:t>
            </a:r>
          </a:p>
        </p:txBody>
      </p:sp>
      <p:sp>
        <p:nvSpPr>
          <p:cNvPr id="4" name="Footer Placeholder 3">
            <a:extLst>
              <a:ext uri="{FF2B5EF4-FFF2-40B4-BE49-F238E27FC236}">
                <a16:creationId xmlns:a16="http://schemas.microsoft.com/office/drawing/2014/main" id="{09054BFF-0598-1456-0A2E-2C895B89DEAA}"/>
              </a:ext>
            </a:extLst>
          </p:cNvPr>
          <p:cNvSpPr>
            <a:spLocks noGrp="1"/>
          </p:cNvSpPr>
          <p:nvPr>
            <p:ph type="ftr" sz="quarter" idx="11"/>
          </p:nvPr>
        </p:nvSpPr>
        <p:spPr/>
        <p:txBody>
          <a:bodyPr/>
          <a:lstStyle/>
          <a:p>
            <a:r>
              <a:rPr lang="en-GB"/>
              <a:t>A. Jung, Trustworthy AI</a:t>
            </a:r>
            <a:endParaRPr lang="en-AT" dirty="0"/>
          </a:p>
        </p:txBody>
      </p:sp>
      <p:sp>
        <p:nvSpPr>
          <p:cNvPr id="5" name="Slide Number Placeholder 4">
            <a:extLst>
              <a:ext uri="{FF2B5EF4-FFF2-40B4-BE49-F238E27FC236}">
                <a16:creationId xmlns:a16="http://schemas.microsoft.com/office/drawing/2014/main" id="{F35E673A-5E1E-793C-82CD-1E54235AFCAE}"/>
              </a:ext>
            </a:extLst>
          </p:cNvPr>
          <p:cNvSpPr>
            <a:spLocks noGrp="1"/>
          </p:cNvSpPr>
          <p:nvPr>
            <p:ph type="sldNum" sz="quarter" idx="12"/>
          </p:nvPr>
        </p:nvSpPr>
        <p:spPr/>
        <p:txBody>
          <a:bodyPr/>
          <a:lstStyle/>
          <a:p>
            <a:fld id="{AC1633F7-ACB1-754E-B76E-ED72C708EAF6}" type="slidenum">
              <a:rPr lang="en-AT" smtClean="0"/>
              <a:pPr/>
              <a:t>22</a:t>
            </a:fld>
            <a:endParaRPr lang="en-AT" dirty="0"/>
          </a:p>
        </p:txBody>
      </p:sp>
      <p:sp>
        <p:nvSpPr>
          <p:cNvPr id="6" name="TextBox 5">
            <a:extLst>
              <a:ext uri="{FF2B5EF4-FFF2-40B4-BE49-F238E27FC236}">
                <a16:creationId xmlns:a16="http://schemas.microsoft.com/office/drawing/2014/main" id="{976921BE-8586-4086-DFD7-B90C98689C1A}"/>
              </a:ext>
            </a:extLst>
          </p:cNvPr>
          <p:cNvSpPr txBox="1"/>
          <p:nvPr/>
        </p:nvSpPr>
        <p:spPr>
          <a:xfrm>
            <a:off x="423949" y="4461649"/>
            <a:ext cx="10091651" cy="1323439"/>
          </a:xfrm>
          <a:prstGeom prst="rect">
            <a:avLst/>
          </a:prstGeom>
          <a:noFill/>
        </p:spPr>
        <p:txBody>
          <a:bodyPr wrap="square" rtlCol="0">
            <a:spAutoFit/>
          </a:bodyPr>
          <a:lstStyle/>
          <a:p>
            <a:pPr marL="457200" indent="-457200">
              <a:buFont typeface="Arial" panose="020B0604020202020204" pitchFamily="34" charset="0"/>
              <a:buChar char="•"/>
            </a:pPr>
            <a:r>
              <a:rPr lang="en-GB" sz="4000" dirty="0"/>
              <a:t>feature and label values might be noisy</a:t>
            </a:r>
          </a:p>
          <a:p>
            <a:pPr marL="457200" indent="-457200">
              <a:buFont typeface="Arial" panose="020B0604020202020204" pitchFamily="34" charset="0"/>
              <a:buChar char="•"/>
            </a:pPr>
            <a:r>
              <a:rPr lang="en-GB" sz="4000" dirty="0"/>
              <a:t>how could we make ML immune to noise? </a:t>
            </a:r>
          </a:p>
        </p:txBody>
      </p:sp>
      <p:sp>
        <p:nvSpPr>
          <p:cNvPr id="7" name="Date Placeholder 6">
            <a:extLst>
              <a:ext uri="{FF2B5EF4-FFF2-40B4-BE49-F238E27FC236}">
                <a16:creationId xmlns:a16="http://schemas.microsoft.com/office/drawing/2014/main" id="{1EC3ACD6-4D31-0215-4211-54A3F48BAE2E}"/>
              </a:ext>
            </a:extLst>
          </p:cNvPr>
          <p:cNvSpPr>
            <a:spLocks noGrp="1"/>
          </p:cNvSpPr>
          <p:nvPr>
            <p:ph type="dt" sz="half" idx="10"/>
          </p:nvPr>
        </p:nvSpPr>
        <p:spPr/>
        <p:txBody>
          <a:bodyPr/>
          <a:lstStyle/>
          <a:p>
            <a:fld id="{5A0A4C7D-DD79-2644-A070-5F0FDDEC04DA}" type="datetime1">
              <a:rPr lang="en-US" smtClean="0"/>
              <a:t>6/29/23</a:t>
            </a:fld>
            <a:endParaRPr lang="en-AT"/>
          </a:p>
        </p:txBody>
      </p:sp>
    </p:spTree>
    <p:extLst>
      <p:ext uri="{BB962C8B-B14F-4D97-AF65-F5344CB8AC3E}">
        <p14:creationId xmlns:p14="http://schemas.microsoft.com/office/powerpoint/2010/main" val="2731351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C8BBB-0AD9-F21A-BE6C-B929B5D0F978}"/>
              </a:ext>
            </a:extLst>
          </p:cNvPr>
          <p:cNvSpPr>
            <a:spLocks noGrp="1"/>
          </p:cNvSpPr>
          <p:nvPr>
            <p:ph type="title"/>
          </p:nvPr>
        </p:nvSpPr>
        <p:spPr/>
        <p:txBody>
          <a:bodyPr>
            <a:normAutofit/>
          </a:bodyPr>
          <a:lstStyle/>
          <a:p>
            <a:r>
              <a:rPr lang="en-GB" sz="6000" b="1" dirty="0"/>
              <a:t>Access to Data</a:t>
            </a:r>
          </a:p>
        </p:txBody>
      </p:sp>
      <p:sp>
        <p:nvSpPr>
          <p:cNvPr id="3" name="Content Placeholder 2">
            <a:extLst>
              <a:ext uri="{FF2B5EF4-FFF2-40B4-BE49-F238E27FC236}">
                <a16:creationId xmlns:a16="http://schemas.microsoft.com/office/drawing/2014/main" id="{5A8FAA9E-8542-6A5C-6A40-C95335B7D31F}"/>
              </a:ext>
            </a:extLst>
          </p:cNvPr>
          <p:cNvSpPr>
            <a:spLocks noGrp="1"/>
          </p:cNvSpPr>
          <p:nvPr>
            <p:ph idx="1"/>
          </p:nvPr>
        </p:nvSpPr>
        <p:spPr>
          <a:xfrm>
            <a:off x="838200" y="2235200"/>
            <a:ext cx="10951464" cy="3702304"/>
          </a:xfrm>
        </p:spPr>
        <p:txBody>
          <a:bodyPr>
            <a:noAutofit/>
          </a:bodyPr>
          <a:lstStyle/>
          <a:p>
            <a:r>
              <a:rPr lang="en-GB" sz="3200" dirty="0"/>
              <a:t>data protocols governing data</a:t>
            </a:r>
          </a:p>
          <a:p>
            <a:endParaRPr lang="en-GB" sz="3200" dirty="0"/>
          </a:p>
          <a:p>
            <a:r>
              <a:rPr lang="en-GB" sz="3200" dirty="0"/>
              <a:t>precisely specify data access</a:t>
            </a:r>
          </a:p>
          <a:p>
            <a:pPr marL="0" indent="0">
              <a:buNone/>
            </a:pPr>
            <a:endParaRPr lang="en-GB" sz="3200" dirty="0"/>
          </a:p>
          <a:p>
            <a:r>
              <a:rPr lang="en-GB" sz="3200" dirty="0"/>
              <a:t>only qualified personnel with the competence and need to access individual’s data should be allowed to do so</a:t>
            </a:r>
          </a:p>
        </p:txBody>
      </p:sp>
      <p:sp>
        <p:nvSpPr>
          <p:cNvPr id="4" name="Footer Placeholder 3">
            <a:extLst>
              <a:ext uri="{FF2B5EF4-FFF2-40B4-BE49-F238E27FC236}">
                <a16:creationId xmlns:a16="http://schemas.microsoft.com/office/drawing/2014/main" id="{DF821D31-2BF5-A5A4-A82D-F7FCAB280451}"/>
              </a:ext>
            </a:extLst>
          </p:cNvPr>
          <p:cNvSpPr>
            <a:spLocks noGrp="1"/>
          </p:cNvSpPr>
          <p:nvPr>
            <p:ph type="ftr" sz="quarter" idx="11"/>
          </p:nvPr>
        </p:nvSpPr>
        <p:spPr/>
        <p:txBody>
          <a:bodyPr/>
          <a:lstStyle/>
          <a:p>
            <a:r>
              <a:rPr lang="en-GB"/>
              <a:t>A. Jung, Trustworthy AI</a:t>
            </a:r>
            <a:endParaRPr lang="en-AT" dirty="0"/>
          </a:p>
        </p:txBody>
      </p:sp>
      <p:sp>
        <p:nvSpPr>
          <p:cNvPr id="5" name="Slide Number Placeholder 4">
            <a:extLst>
              <a:ext uri="{FF2B5EF4-FFF2-40B4-BE49-F238E27FC236}">
                <a16:creationId xmlns:a16="http://schemas.microsoft.com/office/drawing/2014/main" id="{9213A413-015A-7770-BD31-1DAD177E2C3F}"/>
              </a:ext>
            </a:extLst>
          </p:cNvPr>
          <p:cNvSpPr>
            <a:spLocks noGrp="1"/>
          </p:cNvSpPr>
          <p:nvPr>
            <p:ph type="sldNum" sz="quarter" idx="12"/>
          </p:nvPr>
        </p:nvSpPr>
        <p:spPr/>
        <p:txBody>
          <a:bodyPr/>
          <a:lstStyle/>
          <a:p>
            <a:fld id="{AC1633F7-ACB1-754E-B76E-ED72C708EAF6}" type="slidenum">
              <a:rPr lang="en-AT" smtClean="0"/>
              <a:pPr/>
              <a:t>23</a:t>
            </a:fld>
            <a:endParaRPr lang="en-AT" dirty="0"/>
          </a:p>
        </p:txBody>
      </p:sp>
      <p:sp>
        <p:nvSpPr>
          <p:cNvPr id="6" name="Date Placeholder 5">
            <a:extLst>
              <a:ext uri="{FF2B5EF4-FFF2-40B4-BE49-F238E27FC236}">
                <a16:creationId xmlns:a16="http://schemas.microsoft.com/office/drawing/2014/main" id="{CB9DEE3B-5DBC-56EE-EEC9-48242FA08DA6}"/>
              </a:ext>
            </a:extLst>
          </p:cNvPr>
          <p:cNvSpPr>
            <a:spLocks noGrp="1"/>
          </p:cNvSpPr>
          <p:nvPr>
            <p:ph type="dt" sz="half" idx="10"/>
          </p:nvPr>
        </p:nvSpPr>
        <p:spPr/>
        <p:txBody>
          <a:bodyPr/>
          <a:lstStyle/>
          <a:p>
            <a:fld id="{B1BC42A4-6D0B-7844-8158-70FC796A313C}" type="datetime1">
              <a:rPr lang="en-US" smtClean="0"/>
              <a:t>6/29/23</a:t>
            </a:fld>
            <a:endParaRPr lang="en-AT"/>
          </a:p>
        </p:txBody>
      </p:sp>
    </p:spTree>
    <p:extLst>
      <p:ext uri="{BB962C8B-B14F-4D97-AF65-F5344CB8AC3E}">
        <p14:creationId xmlns:p14="http://schemas.microsoft.com/office/powerpoint/2010/main" val="2097848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EE7D34E-9231-B3F6-9843-941BBDD5962B}"/>
              </a:ext>
            </a:extLst>
          </p:cNvPr>
          <p:cNvSpPr>
            <a:spLocks noGrp="1"/>
          </p:cNvSpPr>
          <p:nvPr>
            <p:ph type="ftr" sz="quarter" idx="11"/>
          </p:nvPr>
        </p:nvSpPr>
        <p:spPr/>
        <p:txBody>
          <a:bodyPr/>
          <a:lstStyle/>
          <a:p>
            <a:r>
              <a:rPr lang="en-GB"/>
              <a:t>A. Jung, Trustworthy AI</a:t>
            </a:r>
            <a:endParaRPr lang="en-AT" dirty="0"/>
          </a:p>
        </p:txBody>
      </p:sp>
      <p:sp>
        <p:nvSpPr>
          <p:cNvPr id="5" name="Slide Number Placeholder 4">
            <a:extLst>
              <a:ext uri="{FF2B5EF4-FFF2-40B4-BE49-F238E27FC236}">
                <a16:creationId xmlns:a16="http://schemas.microsoft.com/office/drawing/2014/main" id="{9D30B0C0-2B91-61FA-E888-E7CDF48A1836}"/>
              </a:ext>
            </a:extLst>
          </p:cNvPr>
          <p:cNvSpPr>
            <a:spLocks noGrp="1"/>
          </p:cNvSpPr>
          <p:nvPr>
            <p:ph type="sldNum" sz="quarter" idx="12"/>
          </p:nvPr>
        </p:nvSpPr>
        <p:spPr/>
        <p:txBody>
          <a:bodyPr/>
          <a:lstStyle/>
          <a:p>
            <a:fld id="{AC1633F7-ACB1-754E-B76E-ED72C708EAF6}" type="slidenum">
              <a:rPr lang="en-AT" smtClean="0"/>
              <a:pPr/>
              <a:t>24</a:t>
            </a:fld>
            <a:endParaRPr lang="en-AT" dirty="0"/>
          </a:p>
        </p:txBody>
      </p:sp>
      <p:pic>
        <p:nvPicPr>
          <p:cNvPr id="7" name="Picture 6" descr="Graphical user interface&#10;&#10;Description automatically generated">
            <a:extLst>
              <a:ext uri="{FF2B5EF4-FFF2-40B4-BE49-F238E27FC236}">
                <a16:creationId xmlns:a16="http://schemas.microsoft.com/office/drawing/2014/main" id="{C691CCAF-1842-102E-B1E6-736A87C0463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52219" y="1184306"/>
            <a:ext cx="11101581" cy="3882558"/>
          </a:xfrm>
          <a:prstGeom prst="rect">
            <a:avLst/>
          </a:prstGeom>
        </p:spPr>
      </p:pic>
      <p:sp>
        <p:nvSpPr>
          <p:cNvPr id="8" name="Rectangle 7">
            <a:extLst>
              <a:ext uri="{FF2B5EF4-FFF2-40B4-BE49-F238E27FC236}">
                <a16:creationId xmlns:a16="http://schemas.microsoft.com/office/drawing/2014/main" id="{B70BF48B-BE43-F0F1-7849-BA3C393D150E}"/>
              </a:ext>
            </a:extLst>
          </p:cNvPr>
          <p:cNvSpPr/>
          <p:nvPr/>
        </p:nvSpPr>
        <p:spPr>
          <a:xfrm>
            <a:off x="681644" y="2227811"/>
            <a:ext cx="2011680" cy="847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F21E692-608F-1029-253C-C565A21829EF}"/>
              </a:ext>
            </a:extLst>
          </p:cNvPr>
          <p:cNvSpPr/>
          <p:nvPr/>
        </p:nvSpPr>
        <p:spPr>
          <a:xfrm>
            <a:off x="681644" y="3125585"/>
            <a:ext cx="2011680" cy="847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A4F35E96-942F-1FBB-6207-7221377E4155}"/>
              </a:ext>
            </a:extLst>
          </p:cNvPr>
          <p:cNvSpPr>
            <a:spLocks noGrp="1"/>
          </p:cNvSpPr>
          <p:nvPr>
            <p:ph type="dt" sz="half" idx="10"/>
          </p:nvPr>
        </p:nvSpPr>
        <p:spPr/>
        <p:txBody>
          <a:bodyPr/>
          <a:lstStyle/>
          <a:p>
            <a:fld id="{C51FB3B5-7FEF-794C-BBB8-B14B3E910750}" type="datetime1">
              <a:rPr lang="en-US" smtClean="0"/>
              <a:t>6/29/23</a:t>
            </a:fld>
            <a:endParaRPr lang="en-AT"/>
          </a:p>
        </p:txBody>
      </p:sp>
    </p:spTree>
    <p:extLst>
      <p:ext uri="{BB962C8B-B14F-4D97-AF65-F5344CB8AC3E}">
        <p14:creationId xmlns:p14="http://schemas.microsoft.com/office/powerpoint/2010/main" val="4075203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FF6F403-2095-9948-B18D-7318F82291BE}"/>
              </a:ext>
            </a:extLst>
          </p:cNvPr>
          <p:cNvSpPr>
            <a:spLocks noGrp="1"/>
          </p:cNvSpPr>
          <p:nvPr>
            <p:ph type="ftr" sz="quarter" idx="11"/>
          </p:nvPr>
        </p:nvSpPr>
        <p:spPr/>
        <p:txBody>
          <a:bodyPr/>
          <a:lstStyle/>
          <a:p>
            <a:r>
              <a:rPr lang="en-GB"/>
              <a:t>A. Jung, Trustworthy AI</a:t>
            </a:r>
            <a:endParaRPr lang="en-GB" dirty="0"/>
          </a:p>
        </p:txBody>
      </p:sp>
      <p:sp>
        <p:nvSpPr>
          <p:cNvPr id="6" name="Slide Number Placeholder 5">
            <a:extLst>
              <a:ext uri="{FF2B5EF4-FFF2-40B4-BE49-F238E27FC236}">
                <a16:creationId xmlns:a16="http://schemas.microsoft.com/office/drawing/2014/main" id="{BEB3B2A0-2618-094D-A6E3-A21BAD553952}"/>
              </a:ext>
            </a:extLst>
          </p:cNvPr>
          <p:cNvSpPr>
            <a:spLocks noGrp="1"/>
          </p:cNvSpPr>
          <p:nvPr>
            <p:ph type="sldNum" sz="quarter" idx="12"/>
          </p:nvPr>
        </p:nvSpPr>
        <p:spPr/>
        <p:txBody>
          <a:bodyPr/>
          <a:lstStyle/>
          <a:p>
            <a:fld id="{AC1633F7-ACB1-754E-B76E-ED72C708EAF6}" type="slidenum">
              <a:rPr lang="en-AT" smtClean="0"/>
              <a:pPr/>
              <a:t>25</a:t>
            </a:fld>
            <a:endParaRPr lang="en-AT" dirty="0"/>
          </a:p>
        </p:txBody>
      </p:sp>
      <p:sp>
        <p:nvSpPr>
          <p:cNvPr id="3" name="Date Placeholder 2">
            <a:extLst>
              <a:ext uri="{FF2B5EF4-FFF2-40B4-BE49-F238E27FC236}">
                <a16:creationId xmlns:a16="http://schemas.microsoft.com/office/drawing/2014/main" id="{928223E7-B0BF-CC46-A692-584BC0EFE9A0}"/>
              </a:ext>
            </a:extLst>
          </p:cNvPr>
          <p:cNvSpPr>
            <a:spLocks noGrp="1"/>
          </p:cNvSpPr>
          <p:nvPr>
            <p:ph type="dt" sz="half" idx="10"/>
          </p:nvPr>
        </p:nvSpPr>
        <p:spPr/>
        <p:txBody>
          <a:bodyPr/>
          <a:lstStyle/>
          <a:p>
            <a:fld id="{114D3CF5-DA45-394E-BB5E-4520C543AD6C}" type="datetime1">
              <a:rPr lang="en-US" smtClean="0"/>
              <a:t>6/29/23</a:t>
            </a:fld>
            <a:endParaRPr lang="en-US"/>
          </a:p>
        </p:txBody>
      </p:sp>
      <p:sp>
        <p:nvSpPr>
          <p:cNvPr id="9" name="TextBox 8">
            <a:extLst>
              <a:ext uri="{FF2B5EF4-FFF2-40B4-BE49-F238E27FC236}">
                <a16:creationId xmlns:a16="http://schemas.microsoft.com/office/drawing/2014/main" id="{1B63C501-4BF5-DF1E-DCF7-FDFA34122719}"/>
              </a:ext>
            </a:extLst>
          </p:cNvPr>
          <p:cNvSpPr txBox="1"/>
          <p:nvPr/>
        </p:nvSpPr>
        <p:spPr>
          <a:xfrm>
            <a:off x="682051" y="601220"/>
            <a:ext cx="7928549" cy="5186613"/>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GB" sz="3200" b="1" dirty="0"/>
              <a:t>Human agency and oversight</a:t>
            </a:r>
            <a:endParaRPr lang="en-GB" sz="3200" dirty="0"/>
          </a:p>
          <a:p>
            <a:pPr marL="457200" indent="-457200">
              <a:lnSpc>
                <a:spcPct val="150000"/>
              </a:lnSpc>
              <a:buFont typeface="Arial" panose="020B0604020202020204" pitchFamily="34" charset="0"/>
              <a:buChar char="•"/>
            </a:pPr>
            <a:r>
              <a:rPr lang="en-GB" sz="3200" b="1" dirty="0"/>
              <a:t>Technical robustness and safety </a:t>
            </a:r>
            <a:endParaRPr lang="en-GB" sz="3200" dirty="0"/>
          </a:p>
          <a:p>
            <a:pPr marL="457200" indent="-457200">
              <a:lnSpc>
                <a:spcPct val="150000"/>
              </a:lnSpc>
              <a:buFont typeface="Arial" panose="020B0604020202020204" pitchFamily="34" charset="0"/>
              <a:buChar char="•"/>
            </a:pPr>
            <a:r>
              <a:rPr lang="en-GB" sz="3200" b="1" dirty="0"/>
              <a:t>Privacy and data governance </a:t>
            </a:r>
            <a:endParaRPr lang="en-GB" sz="3200" dirty="0"/>
          </a:p>
          <a:p>
            <a:pPr marL="457200" indent="-457200">
              <a:lnSpc>
                <a:spcPct val="150000"/>
              </a:lnSpc>
              <a:buFont typeface="Arial" panose="020B0604020202020204" pitchFamily="34" charset="0"/>
              <a:buChar char="•"/>
            </a:pPr>
            <a:r>
              <a:rPr lang="en-GB" sz="3200" b="1" dirty="0">
                <a:solidFill>
                  <a:srgbClr val="FF0000"/>
                </a:solidFill>
              </a:rPr>
              <a:t>Transparency</a:t>
            </a:r>
            <a:r>
              <a:rPr lang="en-GB" sz="3200" b="1" dirty="0"/>
              <a:t> </a:t>
            </a:r>
            <a:endParaRPr lang="en-GB" sz="3200" dirty="0"/>
          </a:p>
          <a:p>
            <a:pPr marL="457200" indent="-457200">
              <a:lnSpc>
                <a:spcPct val="150000"/>
              </a:lnSpc>
              <a:buFont typeface="Arial" panose="020B0604020202020204" pitchFamily="34" charset="0"/>
              <a:buChar char="•"/>
            </a:pPr>
            <a:r>
              <a:rPr lang="en-GB" sz="3200" b="1" dirty="0"/>
              <a:t>Diversity, non-discrimination and fairness</a:t>
            </a:r>
            <a:endParaRPr lang="en-GB" sz="3200" dirty="0"/>
          </a:p>
          <a:p>
            <a:pPr marL="457200" indent="-457200">
              <a:lnSpc>
                <a:spcPct val="150000"/>
              </a:lnSpc>
              <a:buFont typeface="Arial" panose="020B0604020202020204" pitchFamily="34" charset="0"/>
              <a:buChar char="•"/>
            </a:pPr>
            <a:r>
              <a:rPr lang="en-GB" sz="3200" b="1" dirty="0"/>
              <a:t>Societal and environmental wellbeing</a:t>
            </a:r>
            <a:endParaRPr lang="en-GB" sz="3200" dirty="0"/>
          </a:p>
          <a:p>
            <a:pPr marL="457200" indent="-457200">
              <a:lnSpc>
                <a:spcPct val="150000"/>
              </a:lnSpc>
              <a:buFont typeface="Arial" panose="020B0604020202020204" pitchFamily="34" charset="0"/>
              <a:buChar char="•"/>
            </a:pPr>
            <a:r>
              <a:rPr lang="en-GB" sz="3200" b="1" dirty="0"/>
              <a:t>Accountability </a:t>
            </a:r>
            <a:endParaRPr lang="en-GB" sz="3200" dirty="0"/>
          </a:p>
        </p:txBody>
      </p:sp>
      <p:sp>
        <p:nvSpPr>
          <p:cNvPr id="11" name="TextBox 10">
            <a:extLst>
              <a:ext uri="{FF2B5EF4-FFF2-40B4-BE49-F238E27FC236}">
                <a16:creationId xmlns:a16="http://schemas.microsoft.com/office/drawing/2014/main" id="{B52BB55E-1E26-2C27-7190-3EAAC27540A2}"/>
              </a:ext>
            </a:extLst>
          </p:cNvPr>
          <p:cNvSpPr txBox="1"/>
          <p:nvPr/>
        </p:nvSpPr>
        <p:spPr>
          <a:xfrm>
            <a:off x="1019332" y="5787833"/>
            <a:ext cx="10028420" cy="523220"/>
          </a:xfrm>
          <a:prstGeom prst="rect">
            <a:avLst/>
          </a:prstGeom>
          <a:noFill/>
        </p:spPr>
        <p:txBody>
          <a:bodyPr wrap="square">
            <a:spAutoFit/>
          </a:bodyPr>
          <a:lstStyle/>
          <a:p>
            <a:r>
              <a:rPr lang="en-GB" sz="2800" dirty="0"/>
              <a:t>https://</a:t>
            </a:r>
            <a:r>
              <a:rPr lang="en-GB" sz="2800" dirty="0" err="1"/>
              <a:t>ec.europa.eu</a:t>
            </a:r>
            <a:r>
              <a:rPr lang="en-GB" sz="2800" dirty="0"/>
              <a:t>/</a:t>
            </a:r>
            <a:r>
              <a:rPr lang="en-GB" sz="2800" dirty="0" err="1"/>
              <a:t>futurium</a:t>
            </a:r>
            <a:r>
              <a:rPr lang="en-GB" sz="2800" dirty="0"/>
              <a:t>/</a:t>
            </a:r>
            <a:r>
              <a:rPr lang="en-GB" sz="2800" dirty="0" err="1"/>
              <a:t>en</a:t>
            </a:r>
            <a:r>
              <a:rPr lang="en-GB" sz="2800" dirty="0"/>
              <a:t>/ai-alliance-consultation.1.html</a:t>
            </a:r>
          </a:p>
        </p:txBody>
      </p:sp>
      <p:pic>
        <p:nvPicPr>
          <p:cNvPr id="13" name="Picture 12" descr="Graphical user interface, text, application&#10;&#10;Description automatically generated">
            <a:extLst>
              <a:ext uri="{FF2B5EF4-FFF2-40B4-BE49-F238E27FC236}">
                <a16:creationId xmlns:a16="http://schemas.microsoft.com/office/drawing/2014/main" id="{5C88EBCA-1437-77E7-DC15-1A557BFD29D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924519" y="670057"/>
            <a:ext cx="4730340" cy="2522848"/>
          </a:xfrm>
          <a:prstGeom prst="rect">
            <a:avLst/>
          </a:prstGeom>
        </p:spPr>
      </p:pic>
    </p:spTree>
    <p:extLst>
      <p:ext uri="{BB962C8B-B14F-4D97-AF65-F5344CB8AC3E}">
        <p14:creationId xmlns:p14="http://schemas.microsoft.com/office/powerpoint/2010/main" val="2581867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1679-734D-F964-E163-2939726DB80D}"/>
              </a:ext>
            </a:extLst>
          </p:cNvPr>
          <p:cNvSpPr>
            <a:spLocks noGrp="1"/>
          </p:cNvSpPr>
          <p:nvPr>
            <p:ph type="title"/>
          </p:nvPr>
        </p:nvSpPr>
        <p:spPr>
          <a:xfrm>
            <a:off x="622069" y="365125"/>
            <a:ext cx="10515600" cy="1325563"/>
          </a:xfrm>
        </p:spPr>
        <p:txBody>
          <a:bodyPr>
            <a:normAutofit/>
          </a:bodyPr>
          <a:lstStyle/>
          <a:p>
            <a:r>
              <a:rPr lang="en-GB" sz="6000" b="1" dirty="0"/>
              <a:t>Traceability.</a:t>
            </a:r>
          </a:p>
        </p:txBody>
      </p:sp>
      <p:sp>
        <p:nvSpPr>
          <p:cNvPr id="3" name="Content Placeholder 2">
            <a:extLst>
              <a:ext uri="{FF2B5EF4-FFF2-40B4-BE49-F238E27FC236}">
                <a16:creationId xmlns:a16="http://schemas.microsoft.com/office/drawing/2014/main" id="{F2761A71-25F2-7D96-C04E-83F6EDEA2AC8}"/>
              </a:ext>
            </a:extLst>
          </p:cNvPr>
          <p:cNvSpPr>
            <a:spLocks noGrp="1"/>
          </p:cNvSpPr>
          <p:nvPr>
            <p:ph idx="1"/>
          </p:nvPr>
        </p:nvSpPr>
        <p:spPr>
          <a:xfrm>
            <a:off x="838200" y="2355070"/>
            <a:ext cx="10515600" cy="2147859"/>
          </a:xfrm>
        </p:spPr>
        <p:txBody>
          <a:bodyPr/>
          <a:lstStyle/>
          <a:p>
            <a:pPr marL="0" indent="0">
              <a:lnSpc>
                <a:spcPct val="150000"/>
              </a:lnSpc>
              <a:buNone/>
            </a:pPr>
            <a:r>
              <a:rPr lang="en-GB" i="1" dirty="0"/>
              <a:t>“…The data sets and the processes that yield the AI system’s decision, including those of data gathering and data labelling as well as the algorithms used, should be documented to the best possible..”</a:t>
            </a:r>
          </a:p>
        </p:txBody>
      </p:sp>
      <p:sp>
        <p:nvSpPr>
          <p:cNvPr id="4" name="Footer Placeholder 3">
            <a:extLst>
              <a:ext uri="{FF2B5EF4-FFF2-40B4-BE49-F238E27FC236}">
                <a16:creationId xmlns:a16="http://schemas.microsoft.com/office/drawing/2014/main" id="{A0BE5F8F-0A90-323E-B9CC-1CBCED3BB832}"/>
              </a:ext>
            </a:extLst>
          </p:cNvPr>
          <p:cNvSpPr>
            <a:spLocks noGrp="1"/>
          </p:cNvSpPr>
          <p:nvPr>
            <p:ph type="ftr" sz="quarter" idx="11"/>
          </p:nvPr>
        </p:nvSpPr>
        <p:spPr/>
        <p:txBody>
          <a:bodyPr/>
          <a:lstStyle/>
          <a:p>
            <a:r>
              <a:rPr lang="en-GB"/>
              <a:t>A. Jung, Trustworthy AI</a:t>
            </a:r>
            <a:endParaRPr lang="en-AT" dirty="0"/>
          </a:p>
        </p:txBody>
      </p:sp>
      <p:sp>
        <p:nvSpPr>
          <p:cNvPr id="5" name="Slide Number Placeholder 4">
            <a:extLst>
              <a:ext uri="{FF2B5EF4-FFF2-40B4-BE49-F238E27FC236}">
                <a16:creationId xmlns:a16="http://schemas.microsoft.com/office/drawing/2014/main" id="{614193C9-0DEC-AC84-2DF6-DA9E5F563121}"/>
              </a:ext>
            </a:extLst>
          </p:cNvPr>
          <p:cNvSpPr>
            <a:spLocks noGrp="1"/>
          </p:cNvSpPr>
          <p:nvPr>
            <p:ph type="sldNum" sz="quarter" idx="12"/>
          </p:nvPr>
        </p:nvSpPr>
        <p:spPr/>
        <p:txBody>
          <a:bodyPr/>
          <a:lstStyle/>
          <a:p>
            <a:fld id="{AC1633F7-ACB1-754E-B76E-ED72C708EAF6}" type="slidenum">
              <a:rPr lang="en-AT" smtClean="0"/>
              <a:pPr/>
              <a:t>26</a:t>
            </a:fld>
            <a:endParaRPr lang="en-AT" dirty="0"/>
          </a:p>
        </p:txBody>
      </p:sp>
      <p:sp>
        <p:nvSpPr>
          <p:cNvPr id="6" name="Date Placeholder 5">
            <a:extLst>
              <a:ext uri="{FF2B5EF4-FFF2-40B4-BE49-F238E27FC236}">
                <a16:creationId xmlns:a16="http://schemas.microsoft.com/office/drawing/2014/main" id="{9A97F845-A223-EB1F-9607-EAB40456F03A}"/>
              </a:ext>
            </a:extLst>
          </p:cNvPr>
          <p:cNvSpPr>
            <a:spLocks noGrp="1"/>
          </p:cNvSpPr>
          <p:nvPr>
            <p:ph type="dt" sz="half" idx="10"/>
          </p:nvPr>
        </p:nvSpPr>
        <p:spPr/>
        <p:txBody>
          <a:bodyPr/>
          <a:lstStyle/>
          <a:p>
            <a:fld id="{2209F928-3C3E-2C4E-8912-011DF8BE5CE4}" type="datetime1">
              <a:rPr lang="en-US" smtClean="0"/>
              <a:t>6/29/23</a:t>
            </a:fld>
            <a:endParaRPr lang="en-AT"/>
          </a:p>
        </p:txBody>
      </p:sp>
    </p:spTree>
    <p:extLst>
      <p:ext uri="{BB962C8B-B14F-4D97-AF65-F5344CB8AC3E}">
        <p14:creationId xmlns:p14="http://schemas.microsoft.com/office/powerpoint/2010/main" val="4095933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0BE5F8F-0A90-323E-B9CC-1CBCED3BB832}"/>
              </a:ext>
            </a:extLst>
          </p:cNvPr>
          <p:cNvSpPr>
            <a:spLocks noGrp="1"/>
          </p:cNvSpPr>
          <p:nvPr>
            <p:ph type="ftr" sz="quarter" idx="11"/>
          </p:nvPr>
        </p:nvSpPr>
        <p:spPr/>
        <p:txBody>
          <a:bodyPr/>
          <a:lstStyle/>
          <a:p>
            <a:r>
              <a:rPr lang="en-GB"/>
              <a:t>A. Jung, Trustworthy AI</a:t>
            </a:r>
            <a:endParaRPr lang="en-AT" dirty="0"/>
          </a:p>
        </p:txBody>
      </p:sp>
      <p:sp>
        <p:nvSpPr>
          <p:cNvPr id="5" name="Slide Number Placeholder 4">
            <a:extLst>
              <a:ext uri="{FF2B5EF4-FFF2-40B4-BE49-F238E27FC236}">
                <a16:creationId xmlns:a16="http://schemas.microsoft.com/office/drawing/2014/main" id="{614193C9-0DEC-AC84-2DF6-DA9E5F563121}"/>
              </a:ext>
            </a:extLst>
          </p:cNvPr>
          <p:cNvSpPr>
            <a:spLocks noGrp="1"/>
          </p:cNvSpPr>
          <p:nvPr>
            <p:ph type="sldNum" sz="quarter" idx="12"/>
          </p:nvPr>
        </p:nvSpPr>
        <p:spPr/>
        <p:txBody>
          <a:bodyPr/>
          <a:lstStyle/>
          <a:p>
            <a:fld id="{AC1633F7-ACB1-754E-B76E-ED72C708EAF6}" type="slidenum">
              <a:rPr lang="en-AT" smtClean="0"/>
              <a:pPr/>
              <a:t>27</a:t>
            </a:fld>
            <a:endParaRPr lang="en-AT" dirty="0"/>
          </a:p>
        </p:txBody>
      </p:sp>
      <p:sp>
        <p:nvSpPr>
          <p:cNvPr id="6" name="Date Placeholder 5">
            <a:extLst>
              <a:ext uri="{FF2B5EF4-FFF2-40B4-BE49-F238E27FC236}">
                <a16:creationId xmlns:a16="http://schemas.microsoft.com/office/drawing/2014/main" id="{9A97F845-A223-EB1F-9607-EAB40456F03A}"/>
              </a:ext>
            </a:extLst>
          </p:cNvPr>
          <p:cNvSpPr>
            <a:spLocks noGrp="1"/>
          </p:cNvSpPr>
          <p:nvPr>
            <p:ph type="dt" sz="half" idx="10"/>
          </p:nvPr>
        </p:nvSpPr>
        <p:spPr/>
        <p:txBody>
          <a:bodyPr/>
          <a:lstStyle/>
          <a:p>
            <a:fld id="{82F73781-F7E0-F74B-87BC-A29DD354A2CA}" type="datetime1">
              <a:rPr lang="en-US" smtClean="0"/>
              <a:t>6/29/23</a:t>
            </a:fld>
            <a:endParaRPr lang="en-AT"/>
          </a:p>
        </p:txBody>
      </p:sp>
      <p:pic>
        <p:nvPicPr>
          <p:cNvPr id="8" name="Picture 7" descr="A picture containing text, screenshot, font, algebra&#10;&#10;Description automatically generated">
            <a:extLst>
              <a:ext uri="{FF2B5EF4-FFF2-40B4-BE49-F238E27FC236}">
                <a16:creationId xmlns:a16="http://schemas.microsoft.com/office/drawing/2014/main" id="{83FE11B8-FF7A-A7A3-CFF3-989DB68847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8193" y="374273"/>
            <a:ext cx="8192407" cy="5138277"/>
          </a:xfrm>
          <a:prstGeom prst="rect">
            <a:avLst/>
          </a:prstGeom>
        </p:spPr>
      </p:pic>
      <p:sp>
        <p:nvSpPr>
          <p:cNvPr id="13" name="TextBox 12">
            <a:extLst>
              <a:ext uri="{FF2B5EF4-FFF2-40B4-BE49-F238E27FC236}">
                <a16:creationId xmlns:a16="http://schemas.microsoft.com/office/drawing/2014/main" id="{167AD513-A5D7-D0B1-6088-A3DD0FC67C18}"/>
              </a:ext>
            </a:extLst>
          </p:cNvPr>
          <p:cNvSpPr txBox="1"/>
          <p:nvPr/>
        </p:nvSpPr>
        <p:spPr>
          <a:xfrm>
            <a:off x="838200" y="5690021"/>
            <a:ext cx="5631991" cy="523220"/>
          </a:xfrm>
          <a:prstGeom prst="rect">
            <a:avLst/>
          </a:prstGeom>
          <a:noFill/>
        </p:spPr>
        <p:txBody>
          <a:bodyPr wrap="none" rtlCol="0">
            <a:spAutoFit/>
          </a:bodyPr>
          <a:lstStyle/>
          <a:p>
            <a:r>
              <a:rPr lang="en-GB" sz="2800" dirty="0"/>
              <a:t>https://</a:t>
            </a:r>
            <a:r>
              <a:rPr lang="en-GB" sz="2800" dirty="0" err="1"/>
              <a:t>arxiv.org</a:t>
            </a:r>
            <a:r>
              <a:rPr lang="en-GB" sz="2800" dirty="0"/>
              <a:t>/pdf/2005.14165.pdf</a:t>
            </a:r>
          </a:p>
        </p:txBody>
      </p:sp>
    </p:spTree>
    <p:extLst>
      <p:ext uri="{BB962C8B-B14F-4D97-AF65-F5344CB8AC3E}">
        <p14:creationId xmlns:p14="http://schemas.microsoft.com/office/powerpoint/2010/main" val="2429871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1679-734D-F964-E163-2939726DB80D}"/>
              </a:ext>
            </a:extLst>
          </p:cNvPr>
          <p:cNvSpPr>
            <a:spLocks noGrp="1"/>
          </p:cNvSpPr>
          <p:nvPr>
            <p:ph type="title"/>
          </p:nvPr>
        </p:nvSpPr>
        <p:spPr>
          <a:xfrm>
            <a:off x="622069" y="365125"/>
            <a:ext cx="10515600" cy="1325563"/>
          </a:xfrm>
        </p:spPr>
        <p:txBody>
          <a:bodyPr/>
          <a:lstStyle/>
          <a:p>
            <a:r>
              <a:rPr lang="en-GB" sz="6000" b="1" dirty="0" err="1"/>
              <a:t>Explainability</a:t>
            </a:r>
            <a:r>
              <a:rPr lang="en-GB" dirty="0"/>
              <a:t>.</a:t>
            </a:r>
          </a:p>
        </p:txBody>
      </p:sp>
      <p:sp>
        <p:nvSpPr>
          <p:cNvPr id="3" name="Content Placeholder 2">
            <a:extLst>
              <a:ext uri="{FF2B5EF4-FFF2-40B4-BE49-F238E27FC236}">
                <a16:creationId xmlns:a16="http://schemas.microsoft.com/office/drawing/2014/main" id="{F2761A71-25F2-7D96-C04E-83F6EDEA2AC8}"/>
              </a:ext>
            </a:extLst>
          </p:cNvPr>
          <p:cNvSpPr>
            <a:spLocks noGrp="1"/>
          </p:cNvSpPr>
          <p:nvPr>
            <p:ph idx="1"/>
          </p:nvPr>
        </p:nvSpPr>
        <p:spPr>
          <a:xfrm>
            <a:off x="804949" y="1873568"/>
            <a:ext cx="11032376" cy="2399174"/>
          </a:xfrm>
        </p:spPr>
        <p:txBody>
          <a:bodyPr>
            <a:normAutofit fontScale="92500" lnSpcReduction="10000"/>
          </a:bodyPr>
          <a:lstStyle/>
          <a:p>
            <a:pPr marL="0" indent="0">
              <a:lnSpc>
                <a:spcPct val="150000"/>
              </a:lnSpc>
              <a:buNone/>
            </a:pPr>
            <a:r>
              <a:rPr lang="en-GB" i="1" dirty="0"/>
              <a:t>“…Technical </a:t>
            </a:r>
            <a:r>
              <a:rPr lang="en-GB" i="1" dirty="0" err="1"/>
              <a:t>explainability</a:t>
            </a:r>
            <a:r>
              <a:rPr lang="en-GB" i="1" dirty="0"/>
              <a:t> requires that the decisions made by an AI system can be understood and traced by human beings. Moreover, trade-offs might have to be made between enhancing a system's </a:t>
            </a:r>
            <a:r>
              <a:rPr lang="en-GB" i="1" dirty="0" err="1"/>
              <a:t>explainability</a:t>
            </a:r>
            <a:r>
              <a:rPr lang="en-GB" i="1" dirty="0"/>
              <a:t> (which may reduce its accuracy) or increasing its accuracy (at the cost of </a:t>
            </a:r>
            <a:r>
              <a:rPr lang="en-GB" i="1" dirty="0" err="1"/>
              <a:t>explainability</a:t>
            </a:r>
            <a:r>
              <a:rPr lang="en-GB" i="1" dirty="0"/>
              <a:t>)...”</a:t>
            </a:r>
          </a:p>
        </p:txBody>
      </p:sp>
      <p:sp>
        <p:nvSpPr>
          <p:cNvPr id="4" name="Footer Placeholder 3">
            <a:extLst>
              <a:ext uri="{FF2B5EF4-FFF2-40B4-BE49-F238E27FC236}">
                <a16:creationId xmlns:a16="http://schemas.microsoft.com/office/drawing/2014/main" id="{A0BE5F8F-0A90-323E-B9CC-1CBCED3BB832}"/>
              </a:ext>
            </a:extLst>
          </p:cNvPr>
          <p:cNvSpPr>
            <a:spLocks noGrp="1"/>
          </p:cNvSpPr>
          <p:nvPr>
            <p:ph type="ftr" sz="quarter" idx="11"/>
          </p:nvPr>
        </p:nvSpPr>
        <p:spPr/>
        <p:txBody>
          <a:bodyPr/>
          <a:lstStyle/>
          <a:p>
            <a:r>
              <a:rPr lang="en-GB"/>
              <a:t>A. Jung, Trustworthy AI</a:t>
            </a:r>
            <a:endParaRPr lang="en-AT" dirty="0"/>
          </a:p>
        </p:txBody>
      </p:sp>
      <p:sp>
        <p:nvSpPr>
          <p:cNvPr id="5" name="Slide Number Placeholder 4">
            <a:extLst>
              <a:ext uri="{FF2B5EF4-FFF2-40B4-BE49-F238E27FC236}">
                <a16:creationId xmlns:a16="http://schemas.microsoft.com/office/drawing/2014/main" id="{614193C9-0DEC-AC84-2DF6-DA9E5F563121}"/>
              </a:ext>
            </a:extLst>
          </p:cNvPr>
          <p:cNvSpPr>
            <a:spLocks noGrp="1"/>
          </p:cNvSpPr>
          <p:nvPr>
            <p:ph type="sldNum" sz="quarter" idx="12"/>
          </p:nvPr>
        </p:nvSpPr>
        <p:spPr/>
        <p:txBody>
          <a:bodyPr/>
          <a:lstStyle/>
          <a:p>
            <a:fld id="{AC1633F7-ACB1-754E-B76E-ED72C708EAF6}" type="slidenum">
              <a:rPr lang="en-AT" smtClean="0"/>
              <a:pPr/>
              <a:t>28</a:t>
            </a:fld>
            <a:endParaRPr lang="en-AT" dirty="0"/>
          </a:p>
        </p:txBody>
      </p:sp>
      <p:sp>
        <p:nvSpPr>
          <p:cNvPr id="6" name="Date Placeholder 5">
            <a:extLst>
              <a:ext uri="{FF2B5EF4-FFF2-40B4-BE49-F238E27FC236}">
                <a16:creationId xmlns:a16="http://schemas.microsoft.com/office/drawing/2014/main" id="{3CFBA898-DFE8-BD3F-E13B-219935457765}"/>
              </a:ext>
            </a:extLst>
          </p:cNvPr>
          <p:cNvSpPr>
            <a:spLocks noGrp="1"/>
          </p:cNvSpPr>
          <p:nvPr>
            <p:ph type="dt" sz="half" idx="10"/>
          </p:nvPr>
        </p:nvSpPr>
        <p:spPr/>
        <p:txBody>
          <a:bodyPr/>
          <a:lstStyle/>
          <a:p>
            <a:fld id="{8828730F-088B-4B49-B41F-24B414A836C8}" type="datetime1">
              <a:rPr lang="en-US" smtClean="0"/>
              <a:t>6/29/23</a:t>
            </a:fld>
            <a:endParaRPr lang="en-AT"/>
          </a:p>
        </p:txBody>
      </p:sp>
    </p:spTree>
    <p:extLst>
      <p:ext uri="{BB962C8B-B14F-4D97-AF65-F5344CB8AC3E}">
        <p14:creationId xmlns:p14="http://schemas.microsoft.com/office/powerpoint/2010/main" val="34742650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1679-734D-F964-E163-2939726DB80D}"/>
              </a:ext>
            </a:extLst>
          </p:cNvPr>
          <p:cNvSpPr>
            <a:spLocks noGrp="1"/>
          </p:cNvSpPr>
          <p:nvPr>
            <p:ph type="title"/>
          </p:nvPr>
        </p:nvSpPr>
        <p:spPr>
          <a:xfrm>
            <a:off x="622069" y="365125"/>
            <a:ext cx="10515600" cy="1325563"/>
          </a:xfrm>
        </p:spPr>
        <p:txBody>
          <a:bodyPr/>
          <a:lstStyle/>
          <a:p>
            <a:r>
              <a:rPr lang="en-GB" sz="6000" b="1" dirty="0"/>
              <a:t>What is an Explanation?</a:t>
            </a:r>
            <a:endParaRPr lang="en-GB" dirty="0"/>
          </a:p>
        </p:txBody>
      </p:sp>
      <p:sp>
        <p:nvSpPr>
          <p:cNvPr id="4" name="Footer Placeholder 3">
            <a:extLst>
              <a:ext uri="{FF2B5EF4-FFF2-40B4-BE49-F238E27FC236}">
                <a16:creationId xmlns:a16="http://schemas.microsoft.com/office/drawing/2014/main" id="{A0BE5F8F-0A90-323E-B9CC-1CBCED3BB832}"/>
              </a:ext>
            </a:extLst>
          </p:cNvPr>
          <p:cNvSpPr>
            <a:spLocks noGrp="1"/>
          </p:cNvSpPr>
          <p:nvPr>
            <p:ph type="ftr" sz="quarter" idx="11"/>
          </p:nvPr>
        </p:nvSpPr>
        <p:spPr/>
        <p:txBody>
          <a:bodyPr/>
          <a:lstStyle/>
          <a:p>
            <a:r>
              <a:rPr lang="en-GB"/>
              <a:t>A. Jung, Trustworthy AI</a:t>
            </a:r>
            <a:endParaRPr lang="en-AT" dirty="0"/>
          </a:p>
        </p:txBody>
      </p:sp>
      <p:sp>
        <p:nvSpPr>
          <p:cNvPr id="5" name="Slide Number Placeholder 4">
            <a:extLst>
              <a:ext uri="{FF2B5EF4-FFF2-40B4-BE49-F238E27FC236}">
                <a16:creationId xmlns:a16="http://schemas.microsoft.com/office/drawing/2014/main" id="{614193C9-0DEC-AC84-2DF6-DA9E5F563121}"/>
              </a:ext>
            </a:extLst>
          </p:cNvPr>
          <p:cNvSpPr>
            <a:spLocks noGrp="1"/>
          </p:cNvSpPr>
          <p:nvPr>
            <p:ph type="sldNum" sz="quarter" idx="12"/>
          </p:nvPr>
        </p:nvSpPr>
        <p:spPr/>
        <p:txBody>
          <a:bodyPr/>
          <a:lstStyle/>
          <a:p>
            <a:fld id="{AC1633F7-ACB1-754E-B76E-ED72C708EAF6}" type="slidenum">
              <a:rPr lang="en-AT" smtClean="0"/>
              <a:pPr/>
              <a:t>29</a:t>
            </a:fld>
            <a:endParaRPr lang="en-AT" dirty="0"/>
          </a:p>
        </p:txBody>
      </p:sp>
      <p:sp>
        <p:nvSpPr>
          <p:cNvPr id="8" name="TextBox 7">
            <a:extLst>
              <a:ext uri="{FF2B5EF4-FFF2-40B4-BE49-F238E27FC236}">
                <a16:creationId xmlns:a16="http://schemas.microsoft.com/office/drawing/2014/main" id="{22DDAD26-AE53-695B-CA3B-F61D2F0D86CC}"/>
              </a:ext>
            </a:extLst>
          </p:cNvPr>
          <p:cNvSpPr txBox="1"/>
          <p:nvPr/>
        </p:nvSpPr>
        <p:spPr>
          <a:xfrm>
            <a:off x="558682" y="2823189"/>
            <a:ext cx="11074635" cy="1200329"/>
          </a:xfrm>
          <a:prstGeom prst="rect">
            <a:avLst/>
          </a:prstGeom>
          <a:noFill/>
        </p:spPr>
        <p:txBody>
          <a:bodyPr wrap="none" rtlCol="0">
            <a:spAutoFit/>
          </a:bodyPr>
          <a:lstStyle/>
          <a:p>
            <a:r>
              <a:rPr lang="en-GB" sz="3600" dirty="0"/>
              <a:t>…anything that allows the user to predict the predictions </a:t>
            </a:r>
          </a:p>
          <a:p>
            <a:r>
              <a:rPr lang="en-GB" sz="3600" dirty="0"/>
              <a:t>of a ML method </a:t>
            </a:r>
          </a:p>
        </p:txBody>
      </p:sp>
      <p:sp>
        <p:nvSpPr>
          <p:cNvPr id="3" name="Date Placeholder 2">
            <a:extLst>
              <a:ext uri="{FF2B5EF4-FFF2-40B4-BE49-F238E27FC236}">
                <a16:creationId xmlns:a16="http://schemas.microsoft.com/office/drawing/2014/main" id="{538806FC-4450-162B-C2A2-8737DB83424C}"/>
              </a:ext>
            </a:extLst>
          </p:cNvPr>
          <p:cNvSpPr>
            <a:spLocks noGrp="1"/>
          </p:cNvSpPr>
          <p:nvPr>
            <p:ph type="dt" sz="half" idx="10"/>
          </p:nvPr>
        </p:nvSpPr>
        <p:spPr/>
        <p:txBody>
          <a:bodyPr/>
          <a:lstStyle/>
          <a:p>
            <a:fld id="{6D315849-B76F-D048-8F07-CE07E849D261}" type="datetime1">
              <a:rPr lang="en-US" smtClean="0"/>
              <a:t>6/29/23</a:t>
            </a:fld>
            <a:endParaRPr lang="en-AT"/>
          </a:p>
        </p:txBody>
      </p:sp>
    </p:spTree>
    <p:extLst>
      <p:ext uri="{BB962C8B-B14F-4D97-AF65-F5344CB8AC3E}">
        <p14:creationId xmlns:p14="http://schemas.microsoft.com/office/powerpoint/2010/main" val="4139045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14">
            <a:extLst>
              <a:ext uri="{FF2B5EF4-FFF2-40B4-BE49-F238E27FC236}">
                <a16:creationId xmlns:a16="http://schemas.microsoft.com/office/drawing/2014/main" id="{CBC73CBF-FB4B-4E9E-2E21-3B276AF939A9}"/>
              </a:ext>
            </a:extLst>
          </p:cNvPr>
          <p:cNvSpPr>
            <a:spLocks noGrp="1"/>
          </p:cNvSpPr>
          <p:nvPr>
            <p:ph type="dt" sz="half" idx="10"/>
          </p:nvPr>
        </p:nvSpPr>
        <p:spPr/>
        <p:txBody>
          <a:bodyPr/>
          <a:lstStyle/>
          <a:p>
            <a:fld id="{BCD12C81-EF0A-BC45-97D4-6376E92C8873}" type="datetime1">
              <a:rPr lang="en-US" smtClean="0"/>
              <a:t>6/29/23</a:t>
            </a:fld>
            <a:endParaRPr lang="en-GB"/>
          </a:p>
        </p:txBody>
      </p:sp>
      <p:sp>
        <p:nvSpPr>
          <p:cNvPr id="16" name="Footer Placeholder 15">
            <a:extLst>
              <a:ext uri="{FF2B5EF4-FFF2-40B4-BE49-F238E27FC236}">
                <a16:creationId xmlns:a16="http://schemas.microsoft.com/office/drawing/2014/main" id="{E829AEE1-7789-3938-2430-32C2013A8518}"/>
              </a:ext>
            </a:extLst>
          </p:cNvPr>
          <p:cNvSpPr>
            <a:spLocks noGrp="1"/>
          </p:cNvSpPr>
          <p:nvPr>
            <p:ph type="ftr" sz="quarter" idx="11"/>
          </p:nvPr>
        </p:nvSpPr>
        <p:spPr/>
        <p:txBody>
          <a:bodyPr/>
          <a:lstStyle/>
          <a:p>
            <a:r>
              <a:rPr lang="en-GB"/>
              <a:t>A. Jung, Trustworthy AI</a:t>
            </a:r>
          </a:p>
        </p:txBody>
      </p:sp>
      <p:sp>
        <p:nvSpPr>
          <p:cNvPr id="17" name="Slide Number Placeholder 16">
            <a:extLst>
              <a:ext uri="{FF2B5EF4-FFF2-40B4-BE49-F238E27FC236}">
                <a16:creationId xmlns:a16="http://schemas.microsoft.com/office/drawing/2014/main" id="{85CBEFBE-A09A-49D7-2CE2-5357FDD7022C}"/>
              </a:ext>
            </a:extLst>
          </p:cNvPr>
          <p:cNvSpPr>
            <a:spLocks noGrp="1"/>
          </p:cNvSpPr>
          <p:nvPr>
            <p:ph type="sldNum" sz="quarter" idx="12"/>
          </p:nvPr>
        </p:nvSpPr>
        <p:spPr/>
        <p:txBody>
          <a:bodyPr/>
          <a:lstStyle/>
          <a:p>
            <a:fld id="{1769BA03-D485-7647-B394-D5FA64CC5371}" type="slidenum">
              <a:rPr lang="en-GB" smtClean="0"/>
              <a:t>3</a:t>
            </a:fld>
            <a:endParaRPr lang="en-GB"/>
          </a:p>
        </p:txBody>
      </p:sp>
      <p:sp>
        <p:nvSpPr>
          <p:cNvPr id="4" name="TextBox 3">
            <a:extLst>
              <a:ext uri="{FF2B5EF4-FFF2-40B4-BE49-F238E27FC236}">
                <a16:creationId xmlns:a16="http://schemas.microsoft.com/office/drawing/2014/main" id="{264C5DA1-405E-30F9-B4BF-7E9BCBBD6FCE}"/>
              </a:ext>
            </a:extLst>
          </p:cNvPr>
          <p:cNvSpPr txBox="1"/>
          <p:nvPr/>
        </p:nvSpPr>
        <p:spPr>
          <a:xfrm>
            <a:off x="1014413" y="5548114"/>
            <a:ext cx="8338308" cy="461665"/>
          </a:xfrm>
          <a:prstGeom prst="rect">
            <a:avLst/>
          </a:prstGeom>
          <a:noFill/>
        </p:spPr>
        <p:txBody>
          <a:bodyPr wrap="none" rtlCol="0">
            <a:spAutoFit/>
          </a:bodyPr>
          <a:lstStyle/>
          <a:p>
            <a:r>
              <a:rPr lang="en-GB" sz="2400" dirty="0"/>
              <a:t>https://</a:t>
            </a:r>
            <a:r>
              <a:rPr lang="en-GB" sz="2400" dirty="0" err="1"/>
              <a:t>ec.europa.eu</a:t>
            </a:r>
            <a:r>
              <a:rPr lang="en-GB" sz="2400" dirty="0"/>
              <a:t>/</a:t>
            </a:r>
            <a:r>
              <a:rPr lang="en-GB" sz="2400" dirty="0" err="1"/>
              <a:t>futurium</a:t>
            </a:r>
            <a:r>
              <a:rPr lang="en-GB" sz="2400" dirty="0"/>
              <a:t>/</a:t>
            </a:r>
            <a:r>
              <a:rPr lang="en-GB" sz="2400" dirty="0" err="1"/>
              <a:t>en</a:t>
            </a:r>
            <a:r>
              <a:rPr lang="en-GB" sz="2400" dirty="0"/>
              <a:t>/ai-alliance-consultation.1.html</a:t>
            </a:r>
          </a:p>
        </p:txBody>
      </p:sp>
      <p:sp>
        <p:nvSpPr>
          <p:cNvPr id="2" name="TextBox 1">
            <a:extLst>
              <a:ext uri="{FF2B5EF4-FFF2-40B4-BE49-F238E27FC236}">
                <a16:creationId xmlns:a16="http://schemas.microsoft.com/office/drawing/2014/main" id="{0CE79450-9F1D-539F-80FC-0A40920A7783}"/>
              </a:ext>
            </a:extLst>
          </p:cNvPr>
          <p:cNvSpPr txBox="1"/>
          <p:nvPr/>
        </p:nvSpPr>
        <p:spPr>
          <a:xfrm>
            <a:off x="838200" y="1085088"/>
            <a:ext cx="9110472" cy="3785652"/>
          </a:xfrm>
          <a:prstGeom prst="rect">
            <a:avLst/>
          </a:prstGeom>
          <a:noFill/>
        </p:spPr>
        <p:txBody>
          <a:bodyPr wrap="square" rtlCol="0">
            <a:spAutoFit/>
          </a:bodyPr>
          <a:lstStyle/>
          <a:p>
            <a:r>
              <a:rPr lang="en-GB" sz="8000" dirty="0"/>
              <a:t>7 Key Requirements </a:t>
            </a:r>
          </a:p>
          <a:p>
            <a:r>
              <a:rPr lang="en-GB" sz="8000" dirty="0"/>
              <a:t>for </a:t>
            </a:r>
          </a:p>
          <a:p>
            <a:r>
              <a:rPr lang="en-GB" sz="8000" dirty="0"/>
              <a:t>Trustworthy AI in EU</a:t>
            </a:r>
          </a:p>
        </p:txBody>
      </p:sp>
    </p:spTree>
    <p:extLst>
      <p:ext uri="{BB962C8B-B14F-4D97-AF65-F5344CB8AC3E}">
        <p14:creationId xmlns:p14="http://schemas.microsoft.com/office/powerpoint/2010/main" val="837543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1679-734D-F964-E163-2939726DB80D}"/>
              </a:ext>
            </a:extLst>
          </p:cNvPr>
          <p:cNvSpPr>
            <a:spLocks noGrp="1"/>
          </p:cNvSpPr>
          <p:nvPr>
            <p:ph type="title"/>
          </p:nvPr>
        </p:nvSpPr>
        <p:spPr>
          <a:xfrm>
            <a:off x="622069" y="365125"/>
            <a:ext cx="10515600" cy="1325563"/>
          </a:xfrm>
        </p:spPr>
        <p:txBody>
          <a:bodyPr/>
          <a:lstStyle/>
          <a:p>
            <a:r>
              <a:rPr lang="en-GB" sz="6000" b="1" dirty="0"/>
              <a:t>To Teach = To Explain</a:t>
            </a:r>
            <a:endParaRPr lang="en-GB" dirty="0"/>
          </a:p>
        </p:txBody>
      </p:sp>
      <p:sp>
        <p:nvSpPr>
          <p:cNvPr id="4" name="Footer Placeholder 3">
            <a:extLst>
              <a:ext uri="{FF2B5EF4-FFF2-40B4-BE49-F238E27FC236}">
                <a16:creationId xmlns:a16="http://schemas.microsoft.com/office/drawing/2014/main" id="{A0BE5F8F-0A90-323E-B9CC-1CBCED3BB832}"/>
              </a:ext>
            </a:extLst>
          </p:cNvPr>
          <p:cNvSpPr>
            <a:spLocks noGrp="1"/>
          </p:cNvSpPr>
          <p:nvPr>
            <p:ph type="ftr" sz="quarter" idx="11"/>
          </p:nvPr>
        </p:nvSpPr>
        <p:spPr/>
        <p:txBody>
          <a:bodyPr/>
          <a:lstStyle/>
          <a:p>
            <a:r>
              <a:rPr lang="en-GB"/>
              <a:t>A. Jung, Trustworthy AI</a:t>
            </a:r>
            <a:endParaRPr lang="en-AT" dirty="0"/>
          </a:p>
        </p:txBody>
      </p:sp>
      <p:sp>
        <p:nvSpPr>
          <p:cNvPr id="5" name="Slide Number Placeholder 4">
            <a:extLst>
              <a:ext uri="{FF2B5EF4-FFF2-40B4-BE49-F238E27FC236}">
                <a16:creationId xmlns:a16="http://schemas.microsoft.com/office/drawing/2014/main" id="{614193C9-0DEC-AC84-2DF6-DA9E5F563121}"/>
              </a:ext>
            </a:extLst>
          </p:cNvPr>
          <p:cNvSpPr>
            <a:spLocks noGrp="1"/>
          </p:cNvSpPr>
          <p:nvPr>
            <p:ph type="sldNum" sz="quarter" idx="12"/>
          </p:nvPr>
        </p:nvSpPr>
        <p:spPr/>
        <p:txBody>
          <a:bodyPr/>
          <a:lstStyle/>
          <a:p>
            <a:fld id="{AC1633F7-ACB1-754E-B76E-ED72C708EAF6}" type="slidenum">
              <a:rPr lang="en-AT" smtClean="0"/>
              <a:pPr/>
              <a:t>30</a:t>
            </a:fld>
            <a:endParaRPr lang="en-AT" dirty="0"/>
          </a:p>
        </p:txBody>
      </p:sp>
      <p:pic>
        <p:nvPicPr>
          <p:cNvPr id="6" name="Picture 5" descr="A person standing in front of a projector screen&#10;&#10;Description automatically generated">
            <a:extLst>
              <a:ext uri="{FF2B5EF4-FFF2-40B4-BE49-F238E27FC236}">
                <a16:creationId xmlns:a16="http://schemas.microsoft.com/office/drawing/2014/main" id="{AE4DA441-C431-CCF9-B96B-D47AA8C2331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59578" y="1690688"/>
            <a:ext cx="5497810" cy="4248755"/>
          </a:xfrm>
          <a:prstGeom prst="rect">
            <a:avLst/>
          </a:prstGeom>
        </p:spPr>
      </p:pic>
      <p:sp>
        <p:nvSpPr>
          <p:cNvPr id="3" name="Date Placeholder 2">
            <a:extLst>
              <a:ext uri="{FF2B5EF4-FFF2-40B4-BE49-F238E27FC236}">
                <a16:creationId xmlns:a16="http://schemas.microsoft.com/office/drawing/2014/main" id="{1CB4C7D0-DC2C-11A6-8941-EF5D66F28BD9}"/>
              </a:ext>
            </a:extLst>
          </p:cNvPr>
          <p:cNvSpPr>
            <a:spLocks noGrp="1"/>
          </p:cNvSpPr>
          <p:nvPr>
            <p:ph type="dt" sz="half" idx="10"/>
          </p:nvPr>
        </p:nvSpPr>
        <p:spPr/>
        <p:txBody>
          <a:bodyPr/>
          <a:lstStyle/>
          <a:p>
            <a:fld id="{FAA187D0-57C3-BB4A-9CCA-A872D42F7FE3}" type="datetime1">
              <a:rPr lang="en-US" smtClean="0"/>
              <a:t>6/29/23</a:t>
            </a:fld>
            <a:endParaRPr lang="en-AT"/>
          </a:p>
        </p:txBody>
      </p:sp>
    </p:spTree>
    <p:extLst>
      <p:ext uri="{BB962C8B-B14F-4D97-AF65-F5344CB8AC3E}">
        <p14:creationId xmlns:p14="http://schemas.microsoft.com/office/powerpoint/2010/main" val="2465979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1679-734D-F964-E163-2939726DB80D}"/>
              </a:ext>
            </a:extLst>
          </p:cNvPr>
          <p:cNvSpPr>
            <a:spLocks noGrp="1"/>
          </p:cNvSpPr>
          <p:nvPr>
            <p:ph type="title"/>
          </p:nvPr>
        </p:nvSpPr>
        <p:spPr>
          <a:xfrm>
            <a:off x="438496" y="431627"/>
            <a:ext cx="11315007" cy="1446415"/>
          </a:xfrm>
        </p:spPr>
        <p:txBody>
          <a:bodyPr>
            <a:normAutofit/>
          </a:bodyPr>
          <a:lstStyle/>
          <a:p>
            <a:r>
              <a:rPr lang="en-GB" sz="6000" b="1" dirty="0"/>
              <a:t>after you completed my course… </a:t>
            </a:r>
            <a:endParaRPr lang="en-GB" dirty="0"/>
          </a:p>
        </p:txBody>
      </p:sp>
      <p:sp>
        <p:nvSpPr>
          <p:cNvPr id="4" name="Footer Placeholder 3">
            <a:extLst>
              <a:ext uri="{FF2B5EF4-FFF2-40B4-BE49-F238E27FC236}">
                <a16:creationId xmlns:a16="http://schemas.microsoft.com/office/drawing/2014/main" id="{A0BE5F8F-0A90-323E-B9CC-1CBCED3BB832}"/>
              </a:ext>
            </a:extLst>
          </p:cNvPr>
          <p:cNvSpPr>
            <a:spLocks noGrp="1"/>
          </p:cNvSpPr>
          <p:nvPr>
            <p:ph type="ftr" sz="quarter" idx="11"/>
          </p:nvPr>
        </p:nvSpPr>
        <p:spPr/>
        <p:txBody>
          <a:bodyPr/>
          <a:lstStyle/>
          <a:p>
            <a:r>
              <a:rPr lang="en-GB"/>
              <a:t>A. Jung, Trustworthy AI</a:t>
            </a:r>
            <a:endParaRPr lang="en-AT" dirty="0"/>
          </a:p>
        </p:txBody>
      </p:sp>
      <p:sp>
        <p:nvSpPr>
          <p:cNvPr id="5" name="Slide Number Placeholder 4">
            <a:extLst>
              <a:ext uri="{FF2B5EF4-FFF2-40B4-BE49-F238E27FC236}">
                <a16:creationId xmlns:a16="http://schemas.microsoft.com/office/drawing/2014/main" id="{614193C9-0DEC-AC84-2DF6-DA9E5F563121}"/>
              </a:ext>
            </a:extLst>
          </p:cNvPr>
          <p:cNvSpPr>
            <a:spLocks noGrp="1"/>
          </p:cNvSpPr>
          <p:nvPr>
            <p:ph type="sldNum" sz="quarter" idx="12"/>
          </p:nvPr>
        </p:nvSpPr>
        <p:spPr/>
        <p:txBody>
          <a:bodyPr/>
          <a:lstStyle/>
          <a:p>
            <a:fld id="{AC1633F7-ACB1-754E-B76E-ED72C708EAF6}" type="slidenum">
              <a:rPr lang="en-AT" smtClean="0"/>
              <a:pPr/>
              <a:t>31</a:t>
            </a:fld>
            <a:endParaRPr lang="en-AT" dirty="0"/>
          </a:p>
        </p:txBody>
      </p:sp>
      <p:sp>
        <p:nvSpPr>
          <p:cNvPr id="3" name="TextBox 2">
            <a:extLst>
              <a:ext uri="{FF2B5EF4-FFF2-40B4-BE49-F238E27FC236}">
                <a16:creationId xmlns:a16="http://schemas.microsoft.com/office/drawing/2014/main" id="{E3F6C0E9-2F86-881A-BB10-B12FF00DCBC3}"/>
              </a:ext>
            </a:extLst>
          </p:cNvPr>
          <p:cNvSpPr txBox="1"/>
          <p:nvPr/>
        </p:nvSpPr>
        <p:spPr>
          <a:xfrm>
            <a:off x="562493" y="2134801"/>
            <a:ext cx="10239896" cy="3816429"/>
          </a:xfrm>
          <a:prstGeom prst="rect">
            <a:avLst/>
          </a:prstGeom>
          <a:noFill/>
        </p:spPr>
        <p:txBody>
          <a:bodyPr wrap="square" rtlCol="0">
            <a:spAutoFit/>
          </a:bodyPr>
          <a:lstStyle/>
          <a:p>
            <a:r>
              <a:rPr lang="en-GB" sz="3200" dirty="0"/>
              <a:t>explaining a ML method amounts to</a:t>
            </a:r>
          </a:p>
          <a:p>
            <a:endParaRPr lang="en-GB" sz="3200" dirty="0"/>
          </a:p>
          <a:p>
            <a:pPr marL="285750" indent="-285750">
              <a:buFont typeface="Arial" panose="020B0604020202020204" pitchFamily="34" charset="0"/>
              <a:buChar char="•"/>
            </a:pPr>
            <a:r>
              <a:rPr lang="en-GB" sz="3200" dirty="0"/>
              <a:t>specify features and labels; source of training data </a:t>
            </a:r>
          </a:p>
          <a:p>
            <a:pPr marL="285750" indent="-285750">
              <a:buFont typeface="Arial" panose="020B0604020202020204" pitchFamily="34" charset="0"/>
              <a:buChar char="•"/>
            </a:pPr>
            <a:endParaRPr lang="en-GB" sz="3200" dirty="0"/>
          </a:p>
          <a:p>
            <a:pPr marL="285750" indent="-285750">
              <a:buFont typeface="Arial" panose="020B0604020202020204" pitchFamily="34" charset="0"/>
              <a:buChar char="•"/>
            </a:pPr>
            <a:r>
              <a:rPr lang="en-GB" sz="3200" dirty="0"/>
              <a:t>specify model </a:t>
            </a:r>
          </a:p>
          <a:p>
            <a:pPr marL="285750" indent="-285750">
              <a:buFont typeface="Arial" panose="020B0604020202020204" pitchFamily="34" charset="0"/>
              <a:buChar char="•"/>
            </a:pPr>
            <a:endParaRPr lang="en-GB" sz="3200" dirty="0"/>
          </a:p>
          <a:p>
            <a:pPr marL="285750" indent="-285750">
              <a:buFont typeface="Arial" panose="020B0604020202020204" pitchFamily="34" charset="0"/>
              <a:buChar char="•"/>
            </a:pPr>
            <a:r>
              <a:rPr lang="en-GB" sz="3200" dirty="0"/>
              <a:t>specify loss function </a:t>
            </a:r>
          </a:p>
          <a:p>
            <a:endParaRPr lang="en-GB" dirty="0"/>
          </a:p>
        </p:txBody>
      </p:sp>
      <p:sp>
        <p:nvSpPr>
          <p:cNvPr id="6" name="Date Placeholder 5">
            <a:extLst>
              <a:ext uri="{FF2B5EF4-FFF2-40B4-BE49-F238E27FC236}">
                <a16:creationId xmlns:a16="http://schemas.microsoft.com/office/drawing/2014/main" id="{1BAE43EF-AF39-710C-9405-64BC7EC41005}"/>
              </a:ext>
            </a:extLst>
          </p:cNvPr>
          <p:cNvSpPr>
            <a:spLocks noGrp="1"/>
          </p:cNvSpPr>
          <p:nvPr>
            <p:ph type="dt" sz="half" idx="10"/>
          </p:nvPr>
        </p:nvSpPr>
        <p:spPr/>
        <p:txBody>
          <a:bodyPr/>
          <a:lstStyle/>
          <a:p>
            <a:fld id="{DD291EC8-2187-2E4A-A128-674F081DCF14}" type="datetime1">
              <a:rPr lang="en-US" smtClean="0"/>
              <a:t>6/29/23</a:t>
            </a:fld>
            <a:endParaRPr lang="en-AT"/>
          </a:p>
        </p:txBody>
      </p:sp>
    </p:spTree>
    <p:extLst>
      <p:ext uri="{BB962C8B-B14F-4D97-AF65-F5344CB8AC3E}">
        <p14:creationId xmlns:p14="http://schemas.microsoft.com/office/powerpoint/2010/main" val="436514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1679-734D-F964-E163-2939726DB80D}"/>
              </a:ext>
            </a:extLst>
          </p:cNvPr>
          <p:cNvSpPr>
            <a:spLocks noGrp="1"/>
          </p:cNvSpPr>
          <p:nvPr>
            <p:ph type="title"/>
          </p:nvPr>
        </p:nvSpPr>
        <p:spPr>
          <a:xfrm>
            <a:off x="438496" y="431627"/>
            <a:ext cx="11315007" cy="1446415"/>
          </a:xfrm>
        </p:spPr>
        <p:txBody>
          <a:bodyPr>
            <a:normAutofit/>
          </a:bodyPr>
          <a:lstStyle/>
          <a:p>
            <a:r>
              <a:rPr lang="en-GB" sz="6000" b="1" dirty="0"/>
              <a:t>Explaining a ML Method. </a:t>
            </a:r>
            <a:endParaRPr lang="en-GB" dirty="0"/>
          </a:p>
        </p:txBody>
      </p:sp>
      <p:sp>
        <p:nvSpPr>
          <p:cNvPr id="4" name="Footer Placeholder 3">
            <a:extLst>
              <a:ext uri="{FF2B5EF4-FFF2-40B4-BE49-F238E27FC236}">
                <a16:creationId xmlns:a16="http://schemas.microsoft.com/office/drawing/2014/main" id="{A0BE5F8F-0A90-323E-B9CC-1CBCED3BB832}"/>
              </a:ext>
            </a:extLst>
          </p:cNvPr>
          <p:cNvSpPr>
            <a:spLocks noGrp="1"/>
          </p:cNvSpPr>
          <p:nvPr>
            <p:ph type="ftr" sz="quarter" idx="11"/>
          </p:nvPr>
        </p:nvSpPr>
        <p:spPr/>
        <p:txBody>
          <a:bodyPr/>
          <a:lstStyle/>
          <a:p>
            <a:r>
              <a:rPr lang="en-GB"/>
              <a:t>A. Jung, Trustworthy AI</a:t>
            </a:r>
            <a:endParaRPr lang="en-AT" dirty="0"/>
          </a:p>
        </p:txBody>
      </p:sp>
      <p:sp>
        <p:nvSpPr>
          <p:cNvPr id="5" name="Slide Number Placeholder 4">
            <a:extLst>
              <a:ext uri="{FF2B5EF4-FFF2-40B4-BE49-F238E27FC236}">
                <a16:creationId xmlns:a16="http://schemas.microsoft.com/office/drawing/2014/main" id="{614193C9-0DEC-AC84-2DF6-DA9E5F563121}"/>
              </a:ext>
            </a:extLst>
          </p:cNvPr>
          <p:cNvSpPr>
            <a:spLocks noGrp="1"/>
          </p:cNvSpPr>
          <p:nvPr>
            <p:ph type="sldNum" sz="quarter" idx="12"/>
          </p:nvPr>
        </p:nvSpPr>
        <p:spPr/>
        <p:txBody>
          <a:bodyPr/>
          <a:lstStyle/>
          <a:p>
            <a:fld id="{AC1633F7-ACB1-754E-B76E-ED72C708EAF6}" type="slidenum">
              <a:rPr lang="en-AT" smtClean="0"/>
              <a:pPr/>
              <a:t>32</a:t>
            </a:fld>
            <a:endParaRPr lang="en-AT" dirty="0"/>
          </a:p>
        </p:txBody>
      </p:sp>
      <p:sp>
        <p:nvSpPr>
          <p:cNvPr id="3" name="TextBox 2">
            <a:extLst>
              <a:ext uri="{FF2B5EF4-FFF2-40B4-BE49-F238E27FC236}">
                <a16:creationId xmlns:a16="http://schemas.microsoft.com/office/drawing/2014/main" id="{E3F6C0E9-2F86-881A-BB10-B12FF00DCBC3}"/>
              </a:ext>
            </a:extLst>
          </p:cNvPr>
          <p:cNvSpPr txBox="1"/>
          <p:nvPr/>
        </p:nvSpPr>
        <p:spPr>
          <a:xfrm>
            <a:off x="562493" y="2134801"/>
            <a:ext cx="10239896" cy="3323987"/>
          </a:xfrm>
          <a:prstGeom prst="rect">
            <a:avLst/>
          </a:prstGeom>
          <a:noFill/>
        </p:spPr>
        <p:txBody>
          <a:bodyPr wrap="square" rtlCol="0">
            <a:spAutoFit/>
          </a:bodyPr>
          <a:lstStyle/>
          <a:p>
            <a:r>
              <a:rPr lang="en-GB" sz="3200" dirty="0"/>
              <a:t>provide information about how a given training set results </a:t>
            </a:r>
          </a:p>
          <a:p>
            <a:r>
              <a:rPr lang="en-GB" sz="3200" dirty="0"/>
              <a:t>in a learnt hypothesis  </a:t>
            </a:r>
          </a:p>
          <a:p>
            <a:endParaRPr lang="en-GB" sz="3200" dirty="0"/>
          </a:p>
          <a:p>
            <a:endParaRPr lang="en-GB" sz="3200" dirty="0"/>
          </a:p>
          <a:p>
            <a:r>
              <a:rPr lang="en-GB" sz="3200" dirty="0"/>
              <a:t>e.g., “linear regression learns a linear hypothesis by </a:t>
            </a:r>
          </a:p>
          <a:p>
            <a:r>
              <a:rPr lang="en-GB" sz="3200" dirty="0"/>
              <a:t>minimizing the average squared error on the training set” </a:t>
            </a:r>
          </a:p>
          <a:p>
            <a:endParaRPr lang="en-GB" dirty="0"/>
          </a:p>
        </p:txBody>
      </p:sp>
      <p:sp>
        <p:nvSpPr>
          <p:cNvPr id="6" name="Date Placeholder 5">
            <a:extLst>
              <a:ext uri="{FF2B5EF4-FFF2-40B4-BE49-F238E27FC236}">
                <a16:creationId xmlns:a16="http://schemas.microsoft.com/office/drawing/2014/main" id="{763DE9B7-3B22-AE87-5B80-566DADD33D70}"/>
              </a:ext>
            </a:extLst>
          </p:cNvPr>
          <p:cNvSpPr>
            <a:spLocks noGrp="1"/>
          </p:cNvSpPr>
          <p:nvPr>
            <p:ph type="dt" sz="half" idx="10"/>
          </p:nvPr>
        </p:nvSpPr>
        <p:spPr/>
        <p:txBody>
          <a:bodyPr/>
          <a:lstStyle/>
          <a:p>
            <a:fld id="{D87A670B-5367-7443-A4B7-4C7C97CF21BD}" type="datetime1">
              <a:rPr lang="en-US" smtClean="0"/>
              <a:t>6/29/23</a:t>
            </a:fld>
            <a:endParaRPr lang="en-AT"/>
          </a:p>
        </p:txBody>
      </p:sp>
    </p:spTree>
    <p:extLst>
      <p:ext uri="{BB962C8B-B14F-4D97-AF65-F5344CB8AC3E}">
        <p14:creationId xmlns:p14="http://schemas.microsoft.com/office/powerpoint/2010/main" val="1009821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586F09-45C8-2999-1BCD-5528C57E9E51}"/>
              </a:ext>
            </a:extLst>
          </p:cNvPr>
          <p:cNvSpPr>
            <a:spLocks noGrp="1"/>
          </p:cNvSpPr>
          <p:nvPr>
            <p:ph type="dt" sz="half" idx="10"/>
          </p:nvPr>
        </p:nvSpPr>
        <p:spPr/>
        <p:txBody>
          <a:bodyPr/>
          <a:lstStyle/>
          <a:p>
            <a:fld id="{CC2C843E-A1D3-0F4D-8170-389DB24E2D3E}" type="datetime1">
              <a:rPr lang="en-US" smtClean="0"/>
              <a:t>6/29/23</a:t>
            </a:fld>
            <a:endParaRPr lang="en-GB" dirty="0"/>
          </a:p>
        </p:txBody>
      </p:sp>
      <p:sp>
        <p:nvSpPr>
          <p:cNvPr id="5" name="Footer Placeholder 4">
            <a:extLst>
              <a:ext uri="{FF2B5EF4-FFF2-40B4-BE49-F238E27FC236}">
                <a16:creationId xmlns:a16="http://schemas.microsoft.com/office/drawing/2014/main" id="{38D609F2-17EC-B9DD-7B06-6808404B025F}"/>
              </a:ext>
            </a:extLst>
          </p:cNvPr>
          <p:cNvSpPr>
            <a:spLocks noGrp="1"/>
          </p:cNvSpPr>
          <p:nvPr>
            <p:ph type="ftr" sz="quarter" idx="11"/>
          </p:nvPr>
        </p:nvSpPr>
        <p:spPr/>
        <p:txBody>
          <a:bodyPr/>
          <a:lstStyle/>
          <a:p>
            <a:r>
              <a:rPr lang="en-GB"/>
              <a:t>A. Jung, Trustworthy AI</a:t>
            </a:r>
            <a:endParaRPr lang="en-GB" dirty="0"/>
          </a:p>
        </p:txBody>
      </p:sp>
      <p:sp>
        <p:nvSpPr>
          <p:cNvPr id="6" name="Slide Number Placeholder 5">
            <a:extLst>
              <a:ext uri="{FF2B5EF4-FFF2-40B4-BE49-F238E27FC236}">
                <a16:creationId xmlns:a16="http://schemas.microsoft.com/office/drawing/2014/main" id="{FCE15BFA-B2CD-CD9B-4AD0-7F8460454363}"/>
              </a:ext>
            </a:extLst>
          </p:cNvPr>
          <p:cNvSpPr>
            <a:spLocks noGrp="1"/>
          </p:cNvSpPr>
          <p:nvPr>
            <p:ph type="sldNum" sz="quarter" idx="12"/>
          </p:nvPr>
        </p:nvSpPr>
        <p:spPr/>
        <p:txBody>
          <a:bodyPr/>
          <a:lstStyle/>
          <a:p>
            <a:fld id="{1769BA03-D485-7647-B394-D5FA64CC5371}" type="slidenum">
              <a:rPr lang="en-GB" smtClean="0"/>
              <a:pPr/>
              <a:t>33</a:t>
            </a:fld>
            <a:endParaRPr lang="en-GB" dirty="0"/>
          </a:p>
        </p:txBody>
      </p:sp>
      <p:pic>
        <p:nvPicPr>
          <p:cNvPr id="8" name="Picture 7" descr="A screenshot of a web page&#10;&#10;Description automatically generated with low confidence">
            <a:extLst>
              <a:ext uri="{FF2B5EF4-FFF2-40B4-BE49-F238E27FC236}">
                <a16:creationId xmlns:a16="http://schemas.microsoft.com/office/drawing/2014/main" id="{05D42AB3-3DF3-727B-0785-1232685741A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35000" y="1047750"/>
            <a:ext cx="10778456" cy="4699907"/>
          </a:xfrm>
          <a:prstGeom prst="rect">
            <a:avLst/>
          </a:prstGeom>
        </p:spPr>
      </p:pic>
    </p:spTree>
    <p:extLst>
      <p:ext uri="{BB962C8B-B14F-4D97-AF65-F5344CB8AC3E}">
        <p14:creationId xmlns:p14="http://schemas.microsoft.com/office/powerpoint/2010/main" val="1710569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1679-734D-F964-E163-2939726DB80D}"/>
              </a:ext>
            </a:extLst>
          </p:cNvPr>
          <p:cNvSpPr>
            <a:spLocks noGrp="1"/>
          </p:cNvSpPr>
          <p:nvPr>
            <p:ph type="title"/>
          </p:nvPr>
        </p:nvSpPr>
        <p:spPr>
          <a:xfrm>
            <a:off x="622069" y="365125"/>
            <a:ext cx="10515600" cy="1325563"/>
          </a:xfrm>
        </p:spPr>
        <p:txBody>
          <a:bodyPr/>
          <a:lstStyle/>
          <a:p>
            <a:r>
              <a:rPr lang="en-GB" sz="6000" b="1" dirty="0"/>
              <a:t>Explaining a Prediction. </a:t>
            </a:r>
            <a:endParaRPr lang="en-GB" dirty="0"/>
          </a:p>
        </p:txBody>
      </p:sp>
      <p:sp>
        <p:nvSpPr>
          <p:cNvPr id="4" name="Footer Placeholder 3">
            <a:extLst>
              <a:ext uri="{FF2B5EF4-FFF2-40B4-BE49-F238E27FC236}">
                <a16:creationId xmlns:a16="http://schemas.microsoft.com/office/drawing/2014/main" id="{A0BE5F8F-0A90-323E-B9CC-1CBCED3BB832}"/>
              </a:ext>
            </a:extLst>
          </p:cNvPr>
          <p:cNvSpPr>
            <a:spLocks noGrp="1"/>
          </p:cNvSpPr>
          <p:nvPr>
            <p:ph type="ftr" sz="quarter" idx="11"/>
          </p:nvPr>
        </p:nvSpPr>
        <p:spPr/>
        <p:txBody>
          <a:bodyPr/>
          <a:lstStyle/>
          <a:p>
            <a:r>
              <a:rPr lang="en-GB"/>
              <a:t>A. Jung, Trustworthy AI</a:t>
            </a:r>
            <a:endParaRPr lang="en-AT" dirty="0"/>
          </a:p>
        </p:txBody>
      </p:sp>
      <p:sp>
        <p:nvSpPr>
          <p:cNvPr id="5" name="Slide Number Placeholder 4">
            <a:extLst>
              <a:ext uri="{FF2B5EF4-FFF2-40B4-BE49-F238E27FC236}">
                <a16:creationId xmlns:a16="http://schemas.microsoft.com/office/drawing/2014/main" id="{614193C9-0DEC-AC84-2DF6-DA9E5F563121}"/>
              </a:ext>
            </a:extLst>
          </p:cNvPr>
          <p:cNvSpPr>
            <a:spLocks noGrp="1"/>
          </p:cNvSpPr>
          <p:nvPr>
            <p:ph type="sldNum" sz="quarter" idx="12"/>
          </p:nvPr>
        </p:nvSpPr>
        <p:spPr/>
        <p:txBody>
          <a:bodyPr/>
          <a:lstStyle/>
          <a:p>
            <a:fld id="{AC1633F7-ACB1-754E-B76E-ED72C708EAF6}" type="slidenum">
              <a:rPr lang="en-AT" smtClean="0"/>
              <a:pPr/>
              <a:t>34</a:t>
            </a:fld>
            <a:endParaRPr lang="en-AT" dirty="0"/>
          </a:p>
        </p:txBody>
      </p:sp>
      <p:sp>
        <p:nvSpPr>
          <p:cNvPr id="8" name="TextBox 7">
            <a:extLst>
              <a:ext uri="{FF2B5EF4-FFF2-40B4-BE49-F238E27FC236}">
                <a16:creationId xmlns:a16="http://schemas.microsoft.com/office/drawing/2014/main" id="{1CC7DB42-160B-5DE8-D494-20653F735FBF}"/>
              </a:ext>
            </a:extLst>
          </p:cNvPr>
          <p:cNvSpPr txBox="1"/>
          <p:nvPr/>
        </p:nvSpPr>
        <p:spPr>
          <a:xfrm>
            <a:off x="622069" y="1945178"/>
            <a:ext cx="11132126" cy="1077218"/>
          </a:xfrm>
          <a:prstGeom prst="rect">
            <a:avLst/>
          </a:prstGeom>
          <a:noFill/>
        </p:spPr>
        <p:txBody>
          <a:bodyPr wrap="square" rtlCol="0">
            <a:spAutoFit/>
          </a:bodyPr>
          <a:lstStyle/>
          <a:p>
            <a:r>
              <a:rPr lang="en-GB" sz="3200" dirty="0"/>
              <a:t>provide information about how the prediction h(x) is computed for a given data point with features x </a:t>
            </a:r>
          </a:p>
        </p:txBody>
      </p:sp>
      <p:sp>
        <p:nvSpPr>
          <p:cNvPr id="9" name="TextBox 8">
            <a:extLst>
              <a:ext uri="{FF2B5EF4-FFF2-40B4-BE49-F238E27FC236}">
                <a16:creationId xmlns:a16="http://schemas.microsoft.com/office/drawing/2014/main" id="{24699589-FDFA-9FB1-59F7-09B6EF16BE06}"/>
              </a:ext>
            </a:extLst>
          </p:cNvPr>
          <p:cNvSpPr txBox="1"/>
          <p:nvPr/>
        </p:nvSpPr>
        <p:spPr>
          <a:xfrm>
            <a:off x="622069" y="3857739"/>
            <a:ext cx="11132126" cy="1354217"/>
          </a:xfrm>
          <a:prstGeom prst="rect">
            <a:avLst/>
          </a:prstGeom>
          <a:noFill/>
        </p:spPr>
        <p:txBody>
          <a:bodyPr wrap="square" rtlCol="0">
            <a:spAutoFit/>
          </a:bodyPr>
          <a:lstStyle/>
          <a:p>
            <a:r>
              <a:rPr lang="en-GB" sz="3200" dirty="0"/>
              <a:t>e.g., “the prediction is obtained since we use a linear hypothesis h(x) = w1*x1+w2*x2 with weights w1 = 10 and w2=4”</a:t>
            </a:r>
          </a:p>
          <a:p>
            <a:endParaRPr lang="en-GB" dirty="0"/>
          </a:p>
        </p:txBody>
      </p:sp>
      <p:sp>
        <p:nvSpPr>
          <p:cNvPr id="3" name="Date Placeholder 2">
            <a:extLst>
              <a:ext uri="{FF2B5EF4-FFF2-40B4-BE49-F238E27FC236}">
                <a16:creationId xmlns:a16="http://schemas.microsoft.com/office/drawing/2014/main" id="{ABFA71BD-6A31-5B7A-9D60-D71C113E20AE}"/>
              </a:ext>
            </a:extLst>
          </p:cNvPr>
          <p:cNvSpPr>
            <a:spLocks noGrp="1"/>
          </p:cNvSpPr>
          <p:nvPr>
            <p:ph type="dt" sz="half" idx="10"/>
          </p:nvPr>
        </p:nvSpPr>
        <p:spPr/>
        <p:txBody>
          <a:bodyPr/>
          <a:lstStyle/>
          <a:p>
            <a:fld id="{C77B0671-5B04-0740-8A97-6AF6CF6E3355}" type="datetime1">
              <a:rPr lang="en-US" smtClean="0"/>
              <a:t>6/29/23</a:t>
            </a:fld>
            <a:endParaRPr lang="en-AT"/>
          </a:p>
        </p:txBody>
      </p:sp>
    </p:spTree>
    <p:extLst>
      <p:ext uri="{BB962C8B-B14F-4D97-AF65-F5344CB8AC3E}">
        <p14:creationId xmlns:p14="http://schemas.microsoft.com/office/powerpoint/2010/main" val="3091490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1679-734D-F964-E163-2939726DB80D}"/>
              </a:ext>
            </a:extLst>
          </p:cNvPr>
          <p:cNvSpPr>
            <a:spLocks noGrp="1"/>
          </p:cNvSpPr>
          <p:nvPr>
            <p:ph type="title"/>
          </p:nvPr>
        </p:nvSpPr>
        <p:spPr>
          <a:xfrm>
            <a:off x="622069" y="365125"/>
            <a:ext cx="10515600" cy="1325563"/>
          </a:xfrm>
        </p:spPr>
        <p:txBody>
          <a:bodyPr/>
          <a:lstStyle/>
          <a:p>
            <a:r>
              <a:rPr lang="en-GB" sz="6000" b="1" dirty="0"/>
              <a:t>Explaining a Prediction. </a:t>
            </a:r>
            <a:endParaRPr lang="en-GB" dirty="0"/>
          </a:p>
        </p:txBody>
      </p:sp>
      <p:sp>
        <p:nvSpPr>
          <p:cNvPr id="4" name="Footer Placeholder 3">
            <a:extLst>
              <a:ext uri="{FF2B5EF4-FFF2-40B4-BE49-F238E27FC236}">
                <a16:creationId xmlns:a16="http://schemas.microsoft.com/office/drawing/2014/main" id="{A0BE5F8F-0A90-323E-B9CC-1CBCED3BB832}"/>
              </a:ext>
            </a:extLst>
          </p:cNvPr>
          <p:cNvSpPr>
            <a:spLocks noGrp="1"/>
          </p:cNvSpPr>
          <p:nvPr>
            <p:ph type="ftr" sz="quarter" idx="11"/>
          </p:nvPr>
        </p:nvSpPr>
        <p:spPr/>
        <p:txBody>
          <a:bodyPr/>
          <a:lstStyle/>
          <a:p>
            <a:r>
              <a:rPr lang="en-GB"/>
              <a:t>A. Jung, Trustworthy AI</a:t>
            </a:r>
            <a:endParaRPr lang="en-AT" dirty="0"/>
          </a:p>
        </p:txBody>
      </p:sp>
      <p:sp>
        <p:nvSpPr>
          <p:cNvPr id="5" name="Slide Number Placeholder 4">
            <a:extLst>
              <a:ext uri="{FF2B5EF4-FFF2-40B4-BE49-F238E27FC236}">
                <a16:creationId xmlns:a16="http://schemas.microsoft.com/office/drawing/2014/main" id="{614193C9-0DEC-AC84-2DF6-DA9E5F563121}"/>
              </a:ext>
            </a:extLst>
          </p:cNvPr>
          <p:cNvSpPr>
            <a:spLocks noGrp="1"/>
          </p:cNvSpPr>
          <p:nvPr>
            <p:ph type="sldNum" sz="quarter" idx="12"/>
          </p:nvPr>
        </p:nvSpPr>
        <p:spPr/>
        <p:txBody>
          <a:bodyPr/>
          <a:lstStyle/>
          <a:p>
            <a:fld id="{AC1633F7-ACB1-754E-B76E-ED72C708EAF6}" type="slidenum">
              <a:rPr lang="en-AT" smtClean="0"/>
              <a:pPr/>
              <a:t>35</a:t>
            </a:fld>
            <a:endParaRPr lang="en-AT" dirty="0"/>
          </a:p>
        </p:txBody>
      </p:sp>
      <p:sp>
        <p:nvSpPr>
          <p:cNvPr id="3" name="Date Placeholder 2">
            <a:extLst>
              <a:ext uri="{FF2B5EF4-FFF2-40B4-BE49-F238E27FC236}">
                <a16:creationId xmlns:a16="http://schemas.microsoft.com/office/drawing/2014/main" id="{ABFA71BD-6A31-5B7A-9D60-D71C113E20AE}"/>
              </a:ext>
            </a:extLst>
          </p:cNvPr>
          <p:cNvSpPr>
            <a:spLocks noGrp="1"/>
          </p:cNvSpPr>
          <p:nvPr>
            <p:ph type="dt" sz="half" idx="10"/>
          </p:nvPr>
        </p:nvSpPr>
        <p:spPr/>
        <p:txBody>
          <a:bodyPr/>
          <a:lstStyle/>
          <a:p>
            <a:fld id="{3C554C37-3329-924D-8AC5-6BDA0D7A2497}" type="datetime1">
              <a:rPr lang="en-US" smtClean="0"/>
              <a:t>6/29/23</a:t>
            </a:fld>
            <a:endParaRPr lang="en-AT"/>
          </a:p>
        </p:txBody>
      </p:sp>
      <p:sp>
        <p:nvSpPr>
          <p:cNvPr id="6" name="TextBox 5">
            <a:extLst>
              <a:ext uri="{FF2B5EF4-FFF2-40B4-BE49-F238E27FC236}">
                <a16:creationId xmlns:a16="http://schemas.microsoft.com/office/drawing/2014/main" id="{8E5B6A4F-1D3D-33DE-5168-CE348B035F1C}"/>
              </a:ext>
            </a:extLst>
          </p:cNvPr>
          <p:cNvSpPr txBox="1"/>
          <p:nvPr/>
        </p:nvSpPr>
        <p:spPr>
          <a:xfrm>
            <a:off x="170688" y="5433020"/>
            <a:ext cx="11753088" cy="646331"/>
          </a:xfrm>
          <a:prstGeom prst="rect">
            <a:avLst/>
          </a:prstGeom>
          <a:noFill/>
        </p:spPr>
        <p:txBody>
          <a:bodyPr wrap="square" rtlCol="0">
            <a:spAutoFit/>
          </a:bodyPr>
          <a:lstStyle/>
          <a:p>
            <a:r>
              <a:rPr lang="en-GB" dirty="0"/>
              <a:t>A. Jung and P. H. J. Nardelli, "An Information-Theoretic Approach to Personalized Explainable Machine Learning," in </a:t>
            </a:r>
            <a:r>
              <a:rPr lang="en-GB" i="1" dirty="0"/>
              <a:t>IEEE Signal Processing Letters</a:t>
            </a:r>
            <a:r>
              <a:rPr lang="en-GB" dirty="0"/>
              <a:t>, vol. 27, pp. 825-829, 2020, </a:t>
            </a:r>
            <a:r>
              <a:rPr lang="en-GB" dirty="0" err="1"/>
              <a:t>doi</a:t>
            </a:r>
            <a:r>
              <a:rPr lang="en-GB" dirty="0"/>
              <a:t>: 10.1109/LSP.2020.2993176.</a:t>
            </a:r>
          </a:p>
        </p:txBody>
      </p:sp>
      <p:pic>
        <p:nvPicPr>
          <p:cNvPr id="10" name="Picture 9" descr="A diagram of a data point&#10;&#10;Description automatically generated with low confidence">
            <a:extLst>
              <a:ext uri="{FF2B5EF4-FFF2-40B4-BE49-F238E27FC236}">
                <a16:creationId xmlns:a16="http://schemas.microsoft.com/office/drawing/2014/main" id="{D4ABA4B1-A1F1-C0AB-207A-052C6FAB1E2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22069" y="1690688"/>
            <a:ext cx="5664200" cy="3416300"/>
          </a:xfrm>
          <a:prstGeom prst="rect">
            <a:avLst/>
          </a:prstGeom>
        </p:spPr>
      </p:pic>
      <p:pic>
        <p:nvPicPr>
          <p:cNvPr id="12" name="Picture 11" descr="A picture containing font, handwriting, text, calligraphy&#10;&#10;Description automatically generated">
            <a:extLst>
              <a:ext uri="{FF2B5EF4-FFF2-40B4-BE49-F238E27FC236}">
                <a16:creationId xmlns:a16="http://schemas.microsoft.com/office/drawing/2014/main" id="{3F2F46D3-8B18-D9AF-5CAC-335DD80E8206}"/>
              </a:ext>
            </a:extLst>
          </p:cNvPr>
          <p:cNvPicPr>
            <a:picLocks noChangeAspect="1"/>
          </p:cNvPicPr>
          <p:nvPr/>
        </p:nvPicPr>
        <p:blipFill>
          <a:blip r:embed="rId3"/>
          <a:stretch>
            <a:fillRect/>
          </a:stretch>
        </p:blipFill>
        <p:spPr>
          <a:xfrm>
            <a:off x="6286269" y="3131641"/>
            <a:ext cx="5274926" cy="1179101"/>
          </a:xfrm>
          <a:prstGeom prst="rect">
            <a:avLst/>
          </a:prstGeom>
        </p:spPr>
      </p:pic>
    </p:spTree>
    <p:extLst>
      <p:ext uri="{BB962C8B-B14F-4D97-AF65-F5344CB8AC3E}">
        <p14:creationId xmlns:p14="http://schemas.microsoft.com/office/powerpoint/2010/main" val="24655339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9524A-94C0-EB1A-D788-45C72D0269F9}"/>
              </a:ext>
            </a:extLst>
          </p:cNvPr>
          <p:cNvSpPr>
            <a:spLocks noGrp="1"/>
          </p:cNvSpPr>
          <p:nvPr>
            <p:ph type="title"/>
          </p:nvPr>
        </p:nvSpPr>
        <p:spPr/>
        <p:txBody>
          <a:bodyPr/>
          <a:lstStyle/>
          <a:p>
            <a:r>
              <a:rPr lang="en-GB" sz="6000" b="1" dirty="0"/>
              <a:t>Communication</a:t>
            </a:r>
          </a:p>
        </p:txBody>
      </p:sp>
      <p:sp>
        <p:nvSpPr>
          <p:cNvPr id="4" name="Footer Placeholder 3">
            <a:extLst>
              <a:ext uri="{FF2B5EF4-FFF2-40B4-BE49-F238E27FC236}">
                <a16:creationId xmlns:a16="http://schemas.microsoft.com/office/drawing/2014/main" id="{EE1336C6-7FB3-4CFD-DB07-8C3A75F6B312}"/>
              </a:ext>
            </a:extLst>
          </p:cNvPr>
          <p:cNvSpPr>
            <a:spLocks noGrp="1"/>
          </p:cNvSpPr>
          <p:nvPr>
            <p:ph type="ftr" sz="quarter" idx="11"/>
          </p:nvPr>
        </p:nvSpPr>
        <p:spPr/>
        <p:txBody>
          <a:bodyPr/>
          <a:lstStyle/>
          <a:p>
            <a:r>
              <a:rPr lang="en-GB"/>
              <a:t>A. Jung, Trustworthy AI</a:t>
            </a:r>
            <a:endParaRPr lang="en-AT" dirty="0"/>
          </a:p>
        </p:txBody>
      </p:sp>
      <p:sp>
        <p:nvSpPr>
          <p:cNvPr id="5" name="Slide Number Placeholder 4">
            <a:extLst>
              <a:ext uri="{FF2B5EF4-FFF2-40B4-BE49-F238E27FC236}">
                <a16:creationId xmlns:a16="http://schemas.microsoft.com/office/drawing/2014/main" id="{2BCE3B5E-10A2-F069-CAE7-D770F51CCF46}"/>
              </a:ext>
            </a:extLst>
          </p:cNvPr>
          <p:cNvSpPr>
            <a:spLocks noGrp="1"/>
          </p:cNvSpPr>
          <p:nvPr>
            <p:ph type="sldNum" sz="quarter" idx="12"/>
          </p:nvPr>
        </p:nvSpPr>
        <p:spPr/>
        <p:txBody>
          <a:bodyPr/>
          <a:lstStyle/>
          <a:p>
            <a:fld id="{AC1633F7-ACB1-754E-B76E-ED72C708EAF6}" type="slidenum">
              <a:rPr lang="en-AT" smtClean="0"/>
              <a:pPr/>
              <a:t>36</a:t>
            </a:fld>
            <a:endParaRPr lang="en-AT" dirty="0"/>
          </a:p>
        </p:txBody>
      </p:sp>
      <p:pic>
        <p:nvPicPr>
          <p:cNvPr id="7" name="Picture 6" descr="Graphical user interface, text, application&#10;&#10;Description automatically generated">
            <a:extLst>
              <a:ext uri="{FF2B5EF4-FFF2-40B4-BE49-F238E27FC236}">
                <a16:creationId xmlns:a16="http://schemas.microsoft.com/office/drawing/2014/main" id="{E9686FE5-AB32-A1A2-756E-08D92EA7A53F}"/>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02129" y="3153266"/>
            <a:ext cx="9652327" cy="1634183"/>
          </a:xfrm>
          <a:prstGeom prst="rect">
            <a:avLst/>
          </a:prstGeom>
        </p:spPr>
      </p:pic>
      <p:sp>
        <p:nvSpPr>
          <p:cNvPr id="8" name="TextBox 7">
            <a:extLst>
              <a:ext uri="{FF2B5EF4-FFF2-40B4-BE49-F238E27FC236}">
                <a16:creationId xmlns:a16="http://schemas.microsoft.com/office/drawing/2014/main" id="{CDCE968E-DE94-DF5C-A01F-F65AB6B7A4BD}"/>
              </a:ext>
            </a:extLst>
          </p:cNvPr>
          <p:cNvSpPr txBox="1"/>
          <p:nvPr/>
        </p:nvSpPr>
        <p:spPr>
          <a:xfrm>
            <a:off x="550025" y="1690688"/>
            <a:ext cx="11091949" cy="954107"/>
          </a:xfrm>
          <a:prstGeom prst="rect">
            <a:avLst/>
          </a:prstGeom>
          <a:noFill/>
        </p:spPr>
        <p:txBody>
          <a:bodyPr wrap="square" rtlCol="0">
            <a:spAutoFit/>
          </a:bodyPr>
          <a:lstStyle/>
          <a:p>
            <a:r>
              <a:rPr lang="en-GB" sz="2800" i="1" dirty="0"/>
              <a:t>“…AI systems should not represent themselves as humans to users; humans </a:t>
            </a:r>
          </a:p>
          <a:p>
            <a:r>
              <a:rPr lang="en-GB" sz="2800" i="1" dirty="0"/>
              <a:t>have the right to </a:t>
            </a:r>
            <a:r>
              <a:rPr lang="en-GB" sz="2800" i="1" dirty="0">
                <a:solidFill>
                  <a:srgbClr val="FF0000"/>
                </a:solidFill>
              </a:rPr>
              <a:t>be informed that they are interacting with an AI system</a:t>
            </a:r>
            <a:r>
              <a:rPr lang="en-GB" sz="2800" i="1" dirty="0"/>
              <a:t>….”</a:t>
            </a:r>
          </a:p>
        </p:txBody>
      </p:sp>
      <p:sp>
        <p:nvSpPr>
          <p:cNvPr id="3" name="Date Placeholder 2">
            <a:extLst>
              <a:ext uri="{FF2B5EF4-FFF2-40B4-BE49-F238E27FC236}">
                <a16:creationId xmlns:a16="http://schemas.microsoft.com/office/drawing/2014/main" id="{6147C921-0DF8-65B8-FF6B-196942987909}"/>
              </a:ext>
            </a:extLst>
          </p:cNvPr>
          <p:cNvSpPr>
            <a:spLocks noGrp="1"/>
          </p:cNvSpPr>
          <p:nvPr>
            <p:ph type="dt" sz="half" idx="10"/>
          </p:nvPr>
        </p:nvSpPr>
        <p:spPr/>
        <p:txBody>
          <a:bodyPr/>
          <a:lstStyle/>
          <a:p>
            <a:fld id="{AC87C7CD-1980-2346-9159-70E510FB6115}" type="datetime1">
              <a:rPr lang="en-US" smtClean="0"/>
              <a:t>6/29/23</a:t>
            </a:fld>
            <a:endParaRPr lang="en-AT"/>
          </a:p>
        </p:txBody>
      </p:sp>
    </p:spTree>
    <p:extLst>
      <p:ext uri="{BB962C8B-B14F-4D97-AF65-F5344CB8AC3E}">
        <p14:creationId xmlns:p14="http://schemas.microsoft.com/office/powerpoint/2010/main" val="28826465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9524A-94C0-EB1A-D788-45C72D0269F9}"/>
              </a:ext>
            </a:extLst>
          </p:cNvPr>
          <p:cNvSpPr>
            <a:spLocks noGrp="1"/>
          </p:cNvSpPr>
          <p:nvPr>
            <p:ph type="title"/>
          </p:nvPr>
        </p:nvSpPr>
        <p:spPr/>
        <p:txBody>
          <a:bodyPr/>
          <a:lstStyle/>
          <a:p>
            <a:r>
              <a:rPr lang="en-GB" sz="6000" b="1" dirty="0"/>
              <a:t>Communication</a:t>
            </a:r>
          </a:p>
        </p:txBody>
      </p:sp>
      <p:sp>
        <p:nvSpPr>
          <p:cNvPr id="4" name="Footer Placeholder 3">
            <a:extLst>
              <a:ext uri="{FF2B5EF4-FFF2-40B4-BE49-F238E27FC236}">
                <a16:creationId xmlns:a16="http://schemas.microsoft.com/office/drawing/2014/main" id="{EE1336C6-7FB3-4CFD-DB07-8C3A75F6B312}"/>
              </a:ext>
            </a:extLst>
          </p:cNvPr>
          <p:cNvSpPr>
            <a:spLocks noGrp="1"/>
          </p:cNvSpPr>
          <p:nvPr>
            <p:ph type="ftr" sz="quarter" idx="11"/>
          </p:nvPr>
        </p:nvSpPr>
        <p:spPr/>
        <p:txBody>
          <a:bodyPr/>
          <a:lstStyle/>
          <a:p>
            <a:r>
              <a:rPr lang="en-GB"/>
              <a:t>A. Jung, Trustworthy AI</a:t>
            </a:r>
            <a:endParaRPr lang="en-AT" dirty="0"/>
          </a:p>
        </p:txBody>
      </p:sp>
      <p:sp>
        <p:nvSpPr>
          <p:cNvPr id="5" name="Slide Number Placeholder 4">
            <a:extLst>
              <a:ext uri="{FF2B5EF4-FFF2-40B4-BE49-F238E27FC236}">
                <a16:creationId xmlns:a16="http://schemas.microsoft.com/office/drawing/2014/main" id="{2BCE3B5E-10A2-F069-CAE7-D770F51CCF46}"/>
              </a:ext>
            </a:extLst>
          </p:cNvPr>
          <p:cNvSpPr>
            <a:spLocks noGrp="1"/>
          </p:cNvSpPr>
          <p:nvPr>
            <p:ph type="sldNum" sz="quarter" idx="12"/>
          </p:nvPr>
        </p:nvSpPr>
        <p:spPr/>
        <p:txBody>
          <a:bodyPr/>
          <a:lstStyle/>
          <a:p>
            <a:fld id="{AC1633F7-ACB1-754E-B76E-ED72C708EAF6}" type="slidenum">
              <a:rPr lang="en-AT" smtClean="0"/>
              <a:pPr/>
              <a:t>37</a:t>
            </a:fld>
            <a:endParaRPr lang="en-AT" dirty="0"/>
          </a:p>
        </p:txBody>
      </p:sp>
      <p:sp>
        <p:nvSpPr>
          <p:cNvPr id="3" name="Date Placeholder 2">
            <a:extLst>
              <a:ext uri="{FF2B5EF4-FFF2-40B4-BE49-F238E27FC236}">
                <a16:creationId xmlns:a16="http://schemas.microsoft.com/office/drawing/2014/main" id="{6147C921-0DF8-65B8-FF6B-196942987909}"/>
              </a:ext>
            </a:extLst>
          </p:cNvPr>
          <p:cNvSpPr>
            <a:spLocks noGrp="1"/>
          </p:cNvSpPr>
          <p:nvPr>
            <p:ph type="dt" sz="half" idx="10"/>
          </p:nvPr>
        </p:nvSpPr>
        <p:spPr/>
        <p:txBody>
          <a:bodyPr/>
          <a:lstStyle/>
          <a:p>
            <a:fld id="{3A84BB10-09A8-9E4E-9E62-FC417A7A51C9}" type="datetime1">
              <a:rPr lang="en-US" smtClean="0"/>
              <a:t>6/29/23</a:t>
            </a:fld>
            <a:endParaRPr lang="en-AT"/>
          </a:p>
        </p:txBody>
      </p:sp>
      <p:pic>
        <p:nvPicPr>
          <p:cNvPr id="9" name="Picture 8" descr="A picture containing text, font, screenshot&#10;&#10;Description automatically generated">
            <a:extLst>
              <a:ext uri="{FF2B5EF4-FFF2-40B4-BE49-F238E27FC236}">
                <a16:creationId xmlns:a16="http://schemas.microsoft.com/office/drawing/2014/main" id="{13DB6C62-5A78-74A4-EB88-EFE1A94E942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48160" y="2281691"/>
            <a:ext cx="11543840" cy="2909207"/>
          </a:xfrm>
          <a:prstGeom prst="rect">
            <a:avLst/>
          </a:prstGeom>
        </p:spPr>
      </p:pic>
      <p:sp>
        <p:nvSpPr>
          <p:cNvPr id="10" name="Freeform 9">
            <a:extLst>
              <a:ext uri="{FF2B5EF4-FFF2-40B4-BE49-F238E27FC236}">
                <a16:creationId xmlns:a16="http://schemas.microsoft.com/office/drawing/2014/main" id="{1C7E6682-D21E-8C07-F561-CF25FD56B964}"/>
              </a:ext>
            </a:extLst>
          </p:cNvPr>
          <p:cNvSpPr/>
          <p:nvPr/>
        </p:nvSpPr>
        <p:spPr>
          <a:xfrm>
            <a:off x="440871" y="3200400"/>
            <a:ext cx="1143000" cy="1110343"/>
          </a:xfrm>
          <a:custGeom>
            <a:avLst/>
            <a:gdLst>
              <a:gd name="connsiteX0" fmla="*/ 636815 w 1143000"/>
              <a:gd name="connsiteY0" fmla="*/ 0 h 1110343"/>
              <a:gd name="connsiteX1" fmla="*/ 506186 w 1143000"/>
              <a:gd name="connsiteY1" fmla="*/ 16329 h 1110343"/>
              <a:gd name="connsiteX2" fmla="*/ 244929 w 1143000"/>
              <a:gd name="connsiteY2" fmla="*/ 32657 h 1110343"/>
              <a:gd name="connsiteX3" fmla="*/ 179615 w 1143000"/>
              <a:gd name="connsiteY3" fmla="*/ 65314 h 1110343"/>
              <a:gd name="connsiteX4" fmla="*/ 81643 w 1143000"/>
              <a:gd name="connsiteY4" fmla="*/ 146957 h 1110343"/>
              <a:gd name="connsiteX5" fmla="*/ 48986 w 1143000"/>
              <a:gd name="connsiteY5" fmla="*/ 195943 h 1110343"/>
              <a:gd name="connsiteX6" fmla="*/ 16329 w 1143000"/>
              <a:gd name="connsiteY6" fmla="*/ 310243 h 1110343"/>
              <a:gd name="connsiteX7" fmla="*/ 0 w 1143000"/>
              <a:gd name="connsiteY7" fmla="*/ 408214 h 1110343"/>
              <a:gd name="connsiteX8" fmla="*/ 16329 w 1143000"/>
              <a:gd name="connsiteY8" fmla="*/ 718457 h 1110343"/>
              <a:gd name="connsiteX9" fmla="*/ 32658 w 1143000"/>
              <a:gd name="connsiteY9" fmla="*/ 767443 h 1110343"/>
              <a:gd name="connsiteX10" fmla="*/ 130629 w 1143000"/>
              <a:gd name="connsiteY10" fmla="*/ 865414 h 1110343"/>
              <a:gd name="connsiteX11" fmla="*/ 179615 w 1143000"/>
              <a:gd name="connsiteY11" fmla="*/ 914400 h 1110343"/>
              <a:gd name="connsiteX12" fmla="*/ 293915 w 1143000"/>
              <a:gd name="connsiteY12" fmla="*/ 979714 h 1110343"/>
              <a:gd name="connsiteX13" fmla="*/ 424543 w 1143000"/>
              <a:gd name="connsiteY13" fmla="*/ 1045029 h 1110343"/>
              <a:gd name="connsiteX14" fmla="*/ 473529 w 1143000"/>
              <a:gd name="connsiteY14" fmla="*/ 1077686 h 1110343"/>
              <a:gd name="connsiteX15" fmla="*/ 587829 w 1143000"/>
              <a:gd name="connsiteY15" fmla="*/ 1110343 h 1110343"/>
              <a:gd name="connsiteX16" fmla="*/ 832758 w 1143000"/>
              <a:gd name="connsiteY16" fmla="*/ 1094014 h 1110343"/>
              <a:gd name="connsiteX17" fmla="*/ 881743 w 1143000"/>
              <a:gd name="connsiteY17" fmla="*/ 1061357 h 1110343"/>
              <a:gd name="connsiteX18" fmla="*/ 947058 w 1143000"/>
              <a:gd name="connsiteY18" fmla="*/ 1012371 h 1110343"/>
              <a:gd name="connsiteX19" fmla="*/ 996043 w 1143000"/>
              <a:gd name="connsiteY19" fmla="*/ 979714 h 1110343"/>
              <a:gd name="connsiteX20" fmla="*/ 1110343 w 1143000"/>
              <a:gd name="connsiteY20" fmla="*/ 849086 h 1110343"/>
              <a:gd name="connsiteX21" fmla="*/ 1143000 w 1143000"/>
              <a:gd name="connsiteY21" fmla="*/ 734786 h 1110343"/>
              <a:gd name="connsiteX22" fmla="*/ 1110343 w 1143000"/>
              <a:gd name="connsiteY22" fmla="*/ 440871 h 1110343"/>
              <a:gd name="connsiteX23" fmla="*/ 1077686 w 1143000"/>
              <a:gd name="connsiteY23" fmla="*/ 375557 h 1110343"/>
              <a:gd name="connsiteX24" fmla="*/ 930729 w 1143000"/>
              <a:gd name="connsiteY24" fmla="*/ 261257 h 1110343"/>
              <a:gd name="connsiteX25" fmla="*/ 881743 w 1143000"/>
              <a:gd name="connsiteY25" fmla="*/ 228600 h 1110343"/>
              <a:gd name="connsiteX26" fmla="*/ 832758 w 1143000"/>
              <a:gd name="connsiteY26" fmla="*/ 195943 h 1110343"/>
              <a:gd name="connsiteX27" fmla="*/ 669472 w 1143000"/>
              <a:gd name="connsiteY27" fmla="*/ 146957 h 1110343"/>
              <a:gd name="connsiteX28" fmla="*/ 571500 w 1143000"/>
              <a:gd name="connsiteY28" fmla="*/ 114300 h 1110343"/>
              <a:gd name="connsiteX29" fmla="*/ 522515 w 1143000"/>
              <a:gd name="connsiteY29" fmla="*/ 97971 h 1110343"/>
              <a:gd name="connsiteX30" fmla="*/ 489858 w 1143000"/>
              <a:gd name="connsiteY30" fmla="*/ 97971 h 111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43000" h="1110343">
                <a:moveTo>
                  <a:pt x="636815" y="0"/>
                </a:moveTo>
                <a:cubicBezTo>
                  <a:pt x="593272" y="5443"/>
                  <a:pt x="549916" y="12685"/>
                  <a:pt x="506186" y="16329"/>
                </a:cubicBezTo>
                <a:cubicBezTo>
                  <a:pt x="419232" y="23575"/>
                  <a:pt x="331219" y="19714"/>
                  <a:pt x="244929" y="32657"/>
                </a:cubicBezTo>
                <a:cubicBezTo>
                  <a:pt x="220857" y="36268"/>
                  <a:pt x="200749" y="53237"/>
                  <a:pt x="179615" y="65314"/>
                </a:cubicBezTo>
                <a:cubicBezTo>
                  <a:pt x="138746" y="88668"/>
                  <a:pt x="112345" y="110114"/>
                  <a:pt x="81643" y="146957"/>
                </a:cubicBezTo>
                <a:cubicBezTo>
                  <a:pt x="69080" y="162033"/>
                  <a:pt x="59872" y="179614"/>
                  <a:pt x="48986" y="195943"/>
                </a:cubicBezTo>
                <a:cubicBezTo>
                  <a:pt x="33425" y="242627"/>
                  <a:pt x="26580" y="258991"/>
                  <a:pt x="16329" y="310243"/>
                </a:cubicBezTo>
                <a:cubicBezTo>
                  <a:pt x="9836" y="342708"/>
                  <a:pt x="5443" y="375557"/>
                  <a:pt x="0" y="408214"/>
                </a:cubicBezTo>
                <a:cubicBezTo>
                  <a:pt x="5443" y="511628"/>
                  <a:pt x="6953" y="615325"/>
                  <a:pt x="16329" y="718457"/>
                </a:cubicBezTo>
                <a:cubicBezTo>
                  <a:pt x="17887" y="735598"/>
                  <a:pt x="24119" y="752499"/>
                  <a:pt x="32658" y="767443"/>
                </a:cubicBezTo>
                <a:cubicBezTo>
                  <a:pt x="83861" y="857048"/>
                  <a:pt x="65891" y="811466"/>
                  <a:pt x="130629" y="865414"/>
                </a:cubicBezTo>
                <a:cubicBezTo>
                  <a:pt x="148369" y="880197"/>
                  <a:pt x="161875" y="899617"/>
                  <a:pt x="179615" y="914400"/>
                </a:cubicBezTo>
                <a:cubicBezTo>
                  <a:pt x="233551" y="959347"/>
                  <a:pt x="230028" y="939785"/>
                  <a:pt x="293915" y="979714"/>
                </a:cubicBezTo>
                <a:cubicBezTo>
                  <a:pt x="404940" y="1049105"/>
                  <a:pt x="309937" y="1016377"/>
                  <a:pt x="424543" y="1045029"/>
                </a:cubicBezTo>
                <a:cubicBezTo>
                  <a:pt x="440872" y="1055915"/>
                  <a:pt x="455976" y="1068910"/>
                  <a:pt x="473529" y="1077686"/>
                </a:cubicBezTo>
                <a:cubicBezTo>
                  <a:pt x="496950" y="1089396"/>
                  <a:pt x="566908" y="1105113"/>
                  <a:pt x="587829" y="1110343"/>
                </a:cubicBezTo>
                <a:cubicBezTo>
                  <a:pt x="669472" y="1104900"/>
                  <a:pt x="752047" y="1107466"/>
                  <a:pt x="832758" y="1094014"/>
                </a:cubicBezTo>
                <a:cubicBezTo>
                  <a:pt x="852115" y="1090788"/>
                  <a:pt x="865774" y="1072763"/>
                  <a:pt x="881743" y="1061357"/>
                </a:cubicBezTo>
                <a:cubicBezTo>
                  <a:pt x="903888" y="1045539"/>
                  <a:pt x="924913" y="1028189"/>
                  <a:pt x="947058" y="1012371"/>
                </a:cubicBezTo>
                <a:cubicBezTo>
                  <a:pt x="963027" y="1000965"/>
                  <a:pt x="981274" y="992637"/>
                  <a:pt x="996043" y="979714"/>
                </a:cubicBezTo>
                <a:cubicBezTo>
                  <a:pt x="1033875" y="946611"/>
                  <a:pt x="1085752" y="898268"/>
                  <a:pt x="1110343" y="849086"/>
                </a:cubicBezTo>
                <a:cubicBezTo>
                  <a:pt x="1122057" y="825658"/>
                  <a:pt x="1137767" y="755717"/>
                  <a:pt x="1143000" y="734786"/>
                </a:cubicBezTo>
                <a:cubicBezTo>
                  <a:pt x="1136086" y="631068"/>
                  <a:pt x="1150327" y="534165"/>
                  <a:pt x="1110343" y="440871"/>
                </a:cubicBezTo>
                <a:cubicBezTo>
                  <a:pt x="1100755" y="418498"/>
                  <a:pt x="1091834" y="395364"/>
                  <a:pt x="1077686" y="375557"/>
                </a:cubicBezTo>
                <a:cubicBezTo>
                  <a:pt x="1042805" y="326723"/>
                  <a:pt x="976770" y="291951"/>
                  <a:pt x="930729" y="261257"/>
                </a:cubicBezTo>
                <a:lnTo>
                  <a:pt x="881743" y="228600"/>
                </a:lnTo>
                <a:cubicBezTo>
                  <a:pt x="865415" y="217714"/>
                  <a:pt x="851796" y="200703"/>
                  <a:pt x="832758" y="195943"/>
                </a:cubicBezTo>
                <a:cubicBezTo>
                  <a:pt x="734043" y="171264"/>
                  <a:pt x="788740" y="186712"/>
                  <a:pt x="669472" y="146957"/>
                </a:cubicBezTo>
                <a:lnTo>
                  <a:pt x="571500" y="114300"/>
                </a:lnTo>
                <a:cubicBezTo>
                  <a:pt x="555172" y="108857"/>
                  <a:pt x="539727" y="97971"/>
                  <a:pt x="522515" y="97971"/>
                </a:cubicBezTo>
                <a:lnTo>
                  <a:pt x="489858" y="97971"/>
                </a:ln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626775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FF6F403-2095-9948-B18D-7318F82291BE}"/>
              </a:ext>
            </a:extLst>
          </p:cNvPr>
          <p:cNvSpPr>
            <a:spLocks noGrp="1"/>
          </p:cNvSpPr>
          <p:nvPr>
            <p:ph type="ftr" sz="quarter" idx="11"/>
          </p:nvPr>
        </p:nvSpPr>
        <p:spPr/>
        <p:txBody>
          <a:bodyPr/>
          <a:lstStyle/>
          <a:p>
            <a:r>
              <a:rPr lang="en-GB"/>
              <a:t>A. Jung, Trustworthy AI</a:t>
            </a:r>
            <a:endParaRPr lang="en-GB" dirty="0"/>
          </a:p>
        </p:txBody>
      </p:sp>
      <p:sp>
        <p:nvSpPr>
          <p:cNvPr id="6" name="Slide Number Placeholder 5">
            <a:extLst>
              <a:ext uri="{FF2B5EF4-FFF2-40B4-BE49-F238E27FC236}">
                <a16:creationId xmlns:a16="http://schemas.microsoft.com/office/drawing/2014/main" id="{BEB3B2A0-2618-094D-A6E3-A21BAD553952}"/>
              </a:ext>
            </a:extLst>
          </p:cNvPr>
          <p:cNvSpPr>
            <a:spLocks noGrp="1"/>
          </p:cNvSpPr>
          <p:nvPr>
            <p:ph type="sldNum" sz="quarter" idx="12"/>
          </p:nvPr>
        </p:nvSpPr>
        <p:spPr/>
        <p:txBody>
          <a:bodyPr/>
          <a:lstStyle/>
          <a:p>
            <a:fld id="{AC1633F7-ACB1-754E-B76E-ED72C708EAF6}" type="slidenum">
              <a:rPr lang="en-AT" smtClean="0"/>
              <a:pPr/>
              <a:t>38</a:t>
            </a:fld>
            <a:endParaRPr lang="en-AT" dirty="0"/>
          </a:p>
        </p:txBody>
      </p:sp>
      <p:sp>
        <p:nvSpPr>
          <p:cNvPr id="3" name="Date Placeholder 2">
            <a:extLst>
              <a:ext uri="{FF2B5EF4-FFF2-40B4-BE49-F238E27FC236}">
                <a16:creationId xmlns:a16="http://schemas.microsoft.com/office/drawing/2014/main" id="{928223E7-B0BF-CC46-A692-584BC0EFE9A0}"/>
              </a:ext>
            </a:extLst>
          </p:cNvPr>
          <p:cNvSpPr>
            <a:spLocks noGrp="1"/>
          </p:cNvSpPr>
          <p:nvPr>
            <p:ph type="dt" sz="half" idx="10"/>
          </p:nvPr>
        </p:nvSpPr>
        <p:spPr/>
        <p:txBody>
          <a:bodyPr/>
          <a:lstStyle/>
          <a:p>
            <a:fld id="{54B11316-362C-2B43-AD78-81F8F1882838}" type="datetime1">
              <a:rPr lang="en-US" smtClean="0"/>
              <a:t>6/29/23</a:t>
            </a:fld>
            <a:endParaRPr lang="en-US"/>
          </a:p>
        </p:txBody>
      </p:sp>
      <p:sp>
        <p:nvSpPr>
          <p:cNvPr id="9" name="TextBox 8">
            <a:extLst>
              <a:ext uri="{FF2B5EF4-FFF2-40B4-BE49-F238E27FC236}">
                <a16:creationId xmlns:a16="http://schemas.microsoft.com/office/drawing/2014/main" id="{1B63C501-4BF5-DF1E-DCF7-FDFA34122719}"/>
              </a:ext>
            </a:extLst>
          </p:cNvPr>
          <p:cNvSpPr txBox="1"/>
          <p:nvPr/>
        </p:nvSpPr>
        <p:spPr>
          <a:xfrm>
            <a:off x="682051" y="601220"/>
            <a:ext cx="7928549" cy="5186613"/>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GB" sz="3200" b="1" dirty="0"/>
              <a:t>Human agency and oversight</a:t>
            </a:r>
            <a:endParaRPr lang="en-GB" sz="3200" dirty="0"/>
          </a:p>
          <a:p>
            <a:pPr marL="457200" indent="-457200">
              <a:lnSpc>
                <a:spcPct val="150000"/>
              </a:lnSpc>
              <a:buFont typeface="Arial" panose="020B0604020202020204" pitchFamily="34" charset="0"/>
              <a:buChar char="•"/>
            </a:pPr>
            <a:r>
              <a:rPr lang="en-GB" sz="3200" b="1" dirty="0"/>
              <a:t>Technical robustness and safety </a:t>
            </a:r>
            <a:endParaRPr lang="en-GB" sz="3200" dirty="0"/>
          </a:p>
          <a:p>
            <a:pPr marL="457200" indent="-457200">
              <a:lnSpc>
                <a:spcPct val="150000"/>
              </a:lnSpc>
              <a:buFont typeface="Arial" panose="020B0604020202020204" pitchFamily="34" charset="0"/>
              <a:buChar char="•"/>
            </a:pPr>
            <a:r>
              <a:rPr lang="en-GB" sz="3200" b="1" dirty="0"/>
              <a:t>Privacy and data governance </a:t>
            </a:r>
            <a:endParaRPr lang="en-GB" sz="3200" dirty="0"/>
          </a:p>
          <a:p>
            <a:pPr marL="457200" indent="-457200">
              <a:lnSpc>
                <a:spcPct val="150000"/>
              </a:lnSpc>
              <a:buFont typeface="Arial" panose="020B0604020202020204" pitchFamily="34" charset="0"/>
              <a:buChar char="•"/>
            </a:pPr>
            <a:r>
              <a:rPr lang="en-GB" sz="3200" b="1" dirty="0"/>
              <a:t>Transparency </a:t>
            </a:r>
            <a:endParaRPr lang="en-GB" sz="3200" dirty="0"/>
          </a:p>
          <a:p>
            <a:pPr marL="457200" indent="-457200">
              <a:lnSpc>
                <a:spcPct val="150000"/>
              </a:lnSpc>
              <a:buFont typeface="Arial" panose="020B0604020202020204" pitchFamily="34" charset="0"/>
              <a:buChar char="•"/>
            </a:pPr>
            <a:r>
              <a:rPr lang="en-GB" sz="3200" b="1" dirty="0">
                <a:solidFill>
                  <a:srgbClr val="FF0000"/>
                </a:solidFill>
              </a:rPr>
              <a:t>Diversity, non-discrimination and fairness</a:t>
            </a:r>
            <a:endParaRPr lang="en-GB" sz="3200" dirty="0">
              <a:solidFill>
                <a:srgbClr val="FF0000"/>
              </a:solidFill>
            </a:endParaRPr>
          </a:p>
          <a:p>
            <a:pPr marL="457200" indent="-457200">
              <a:lnSpc>
                <a:spcPct val="150000"/>
              </a:lnSpc>
              <a:buFont typeface="Arial" panose="020B0604020202020204" pitchFamily="34" charset="0"/>
              <a:buChar char="•"/>
            </a:pPr>
            <a:r>
              <a:rPr lang="en-GB" sz="3200" b="1" dirty="0"/>
              <a:t>Societal and environmental wellbeing</a:t>
            </a:r>
            <a:endParaRPr lang="en-GB" sz="3200" dirty="0"/>
          </a:p>
          <a:p>
            <a:pPr marL="457200" indent="-457200">
              <a:lnSpc>
                <a:spcPct val="150000"/>
              </a:lnSpc>
              <a:buFont typeface="Arial" panose="020B0604020202020204" pitchFamily="34" charset="0"/>
              <a:buChar char="•"/>
            </a:pPr>
            <a:r>
              <a:rPr lang="en-GB" sz="3200" b="1" dirty="0"/>
              <a:t>Accountability </a:t>
            </a:r>
            <a:endParaRPr lang="en-GB" sz="3200" dirty="0"/>
          </a:p>
        </p:txBody>
      </p:sp>
      <p:sp>
        <p:nvSpPr>
          <p:cNvPr id="11" name="TextBox 10">
            <a:extLst>
              <a:ext uri="{FF2B5EF4-FFF2-40B4-BE49-F238E27FC236}">
                <a16:creationId xmlns:a16="http://schemas.microsoft.com/office/drawing/2014/main" id="{B52BB55E-1E26-2C27-7190-3EAAC27540A2}"/>
              </a:ext>
            </a:extLst>
          </p:cNvPr>
          <p:cNvSpPr txBox="1"/>
          <p:nvPr/>
        </p:nvSpPr>
        <p:spPr>
          <a:xfrm>
            <a:off x="1019332" y="5787833"/>
            <a:ext cx="10028420" cy="523220"/>
          </a:xfrm>
          <a:prstGeom prst="rect">
            <a:avLst/>
          </a:prstGeom>
          <a:noFill/>
        </p:spPr>
        <p:txBody>
          <a:bodyPr wrap="square">
            <a:spAutoFit/>
          </a:bodyPr>
          <a:lstStyle/>
          <a:p>
            <a:r>
              <a:rPr lang="en-GB" sz="2800" dirty="0"/>
              <a:t>https://</a:t>
            </a:r>
            <a:r>
              <a:rPr lang="en-GB" sz="2800" dirty="0" err="1"/>
              <a:t>ec.europa.eu</a:t>
            </a:r>
            <a:r>
              <a:rPr lang="en-GB" sz="2800" dirty="0"/>
              <a:t>/</a:t>
            </a:r>
            <a:r>
              <a:rPr lang="en-GB" sz="2800" dirty="0" err="1"/>
              <a:t>futurium</a:t>
            </a:r>
            <a:r>
              <a:rPr lang="en-GB" sz="2800" dirty="0"/>
              <a:t>/</a:t>
            </a:r>
            <a:r>
              <a:rPr lang="en-GB" sz="2800" dirty="0" err="1"/>
              <a:t>en</a:t>
            </a:r>
            <a:r>
              <a:rPr lang="en-GB" sz="2800" dirty="0"/>
              <a:t>/ai-alliance-consultation.1.html</a:t>
            </a:r>
          </a:p>
        </p:txBody>
      </p:sp>
      <p:pic>
        <p:nvPicPr>
          <p:cNvPr id="13" name="Picture 12" descr="Graphical user interface, text, application&#10;&#10;Description automatically generated">
            <a:extLst>
              <a:ext uri="{FF2B5EF4-FFF2-40B4-BE49-F238E27FC236}">
                <a16:creationId xmlns:a16="http://schemas.microsoft.com/office/drawing/2014/main" id="{5C88EBCA-1437-77E7-DC15-1A557BFD29D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924519" y="670057"/>
            <a:ext cx="4730340" cy="2522848"/>
          </a:xfrm>
          <a:prstGeom prst="rect">
            <a:avLst/>
          </a:prstGeom>
        </p:spPr>
      </p:pic>
    </p:spTree>
    <p:extLst>
      <p:ext uri="{BB962C8B-B14F-4D97-AF65-F5344CB8AC3E}">
        <p14:creationId xmlns:p14="http://schemas.microsoft.com/office/powerpoint/2010/main" val="13575971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FC2CC6-F59B-5419-CF5D-2D5A272380A4}"/>
              </a:ext>
            </a:extLst>
          </p:cNvPr>
          <p:cNvSpPr>
            <a:spLocks noGrp="1"/>
          </p:cNvSpPr>
          <p:nvPr>
            <p:ph type="dt" sz="half" idx="10"/>
          </p:nvPr>
        </p:nvSpPr>
        <p:spPr/>
        <p:txBody>
          <a:bodyPr/>
          <a:lstStyle/>
          <a:p>
            <a:fld id="{9E403A67-BB76-904D-866F-6E2F128D4782}" type="datetime1">
              <a:rPr lang="en-US" smtClean="0"/>
              <a:t>6/29/23</a:t>
            </a:fld>
            <a:endParaRPr lang="en-GB" dirty="0"/>
          </a:p>
        </p:txBody>
      </p:sp>
      <p:sp>
        <p:nvSpPr>
          <p:cNvPr id="5" name="Footer Placeholder 4">
            <a:extLst>
              <a:ext uri="{FF2B5EF4-FFF2-40B4-BE49-F238E27FC236}">
                <a16:creationId xmlns:a16="http://schemas.microsoft.com/office/drawing/2014/main" id="{FD946A55-92D9-0181-BBB1-D4D11A649369}"/>
              </a:ext>
            </a:extLst>
          </p:cNvPr>
          <p:cNvSpPr>
            <a:spLocks noGrp="1"/>
          </p:cNvSpPr>
          <p:nvPr>
            <p:ph type="ftr" sz="quarter" idx="11"/>
          </p:nvPr>
        </p:nvSpPr>
        <p:spPr/>
        <p:txBody>
          <a:bodyPr/>
          <a:lstStyle/>
          <a:p>
            <a:r>
              <a:rPr lang="en-GB"/>
              <a:t>A. Jung, Trustworthy AI</a:t>
            </a:r>
            <a:endParaRPr lang="en-GB" dirty="0"/>
          </a:p>
        </p:txBody>
      </p:sp>
      <p:sp>
        <p:nvSpPr>
          <p:cNvPr id="6" name="Slide Number Placeholder 5">
            <a:extLst>
              <a:ext uri="{FF2B5EF4-FFF2-40B4-BE49-F238E27FC236}">
                <a16:creationId xmlns:a16="http://schemas.microsoft.com/office/drawing/2014/main" id="{CEE21ED3-6CBE-7638-7D66-B8753BB398E3}"/>
              </a:ext>
            </a:extLst>
          </p:cNvPr>
          <p:cNvSpPr>
            <a:spLocks noGrp="1"/>
          </p:cNvSpPr>
          <p:nvPr>
            <p:ph type="sldNum" sz="quarter" idx="12"/>
          </p:nvPr>
        </p:nvSpPr>
        <p:spPr/>
        <p:txBody>
          <a:bodyPr/>
          <a:lstStyle/>
          <a:p>
            <a:fld id="{1769BA03-D485-7647-B394-D5FA64CC5371}" type="slidenum">
              <a:rPr lang="en-GB" smtClean="0"/>
              <a:pPr/>
              <a:t>39</a:t>
            </a:fld>
            <a:endParaRPr lang="en-GB" dirty="0"/>
          </a:p>
        </p:txBody>
      </p:sp>
      <p:sp>
        <p:nvSpPr>
          <p:cNvPr id="7" name="TextBox 6">
            <a:extLst>
              <a:ext uri="{FF2B5EF4-FFF2-40B4-BE49-F238E27FC236}">
                <a16:creationId xmlns:a16="http://schemas.microsoft.com/office/drawing/2014/main" id="{A8D7F050-DA54-2FA3-2B5E-0507A68C764E}"/>
              </a:ext>
            </a:extLst>
          </p:cNvPr>
          <p:cNvSpPr txBox="1"/>
          <p:nvPr/>
        </p:nvSpPr>
        <p:spPr>
          <a:xfrm>
            <a:off x="838200" y="5286558"/>
            <a:ext cx="8723094" cy="769441"/>
          </a:xfrm>
          <a:prstGeom prst="rect">
            <a:avLst/>
          </a:prstGeom>
          <a:noFill/>
        </p:spPr>
        <p:txBody>
          <a:bodyPr wrap="none" rtlCol="0">
            <a:spAutoFit/>
          </a:bodyPr>
          <a:lstStyle/>
          <a:p>
            <a:r>
              <a:rPr lang="en-GB" sz="4400" dirty="0"/>
              <a:t>https://</a:t>
            </a:r>
            <a:r>
              <a:rPr lang="en-GB" sz="4400" dirty="0" err="1"/>
              <a:t>arxiv.org</a:t>
            </a:r>
            <a:r>
              <a:rPr lang="en-GB" sz="4400" dirty="0"/>
              <a:t>/pdf/2005.14165.pdf</a:t>
            </a:r>
          </a:p>
        </p:txBody>
      </p:sp>
      <p:pic>
        <p:nvPicPr>
          <p:cNvPr id="11" name="Picture 10" descr="A picture containing text, screenshot, receipt, font&#10;&#10;Description automatically generated">
            <a:extLst>
              <a:ext uri="{FF2B5EF4-FFF2-40B4-BE49-F238E27FC236}">
                <a16:creationId xmlns:a16="http://schemas.microsoft.com/office/drawing/2014/main" id="{F9D97D5D-968E-B54F-8126-0CB56834D57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37100" y="264185"/>
            <a:ext cx="11116700" cy="4872198"/>
          </a:xfrm>
          <a:prstGeom prst="rect">
            <a:avLst/>
          </a:prstGeom>
        </p:spPr>
      </p:pic>
    </p:spTree>
    <p:extLst>
      <p:ext uri="{BB962C8B-B14F-4D97-AF65-F5344CB8AC3E}">
        <p14:creationId xmlns:p14="http://schemas.microsoft.com/office/powerpoint/2010/main" val="4151623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FF6F403-2095-9948-B18D-7318F82291BE}"/>
              </a:ext>
            </a:extLst>
          </p:cNvPr>
          <p:cNvSpPr>
            <a:spLocks noGrp="1"/>
          </p:cNvSpPr>
          <p:nvPr>
            <p:ph type="ftr" sz="quarter" idx="11"/>
          </p:nvPr>
        </p:nvSpPr>
        <p:spPr/>
        <p:txBody>
          <a:bodyPr/>
          <a:lstStyle/>
          <a:p>
            <a:r>
              <a:rPr lang="en-GB"/>
              <a:t>A. Jung, Trustworthy AI</a:t>
            </a:r>
            <a:endParaRPr lang="en-GB" dirty="0"/>
          </a:p>
        </p:txBody>
      </p:sp>
      <p:sp>
        <p:nvSpPr>
          <p:cNvPr id="6" name="Slide Number Placeholder 5">
            <a:extLst>
              <a:ext uri="{FF2B5EF4-FFF2-40B4-BE49-F238E27FC236}">
                <a16:creationId xmlns:a16="http://schemas.microsoft.com/office/drawing/2014/main" id="{BEB3B2A0-2618-094D-A6E3-A21BAD553952}"/>
              </a:ext>
            </a:extLst>
          </p:cNvPr>
          <p:cNvSpPr>
            <a:spLocks noGrp="1"/>
          </p:cNvSpPr>
          <p:nvPr>
            <p:ph type="sldNum" sz="quarter" idx="12"/>
          </p:nvPr>
        </p:nvSpPr>
        <p:spPr/>
        <p:txBody>
          <a:bodyPr/>
          <a:lstStyle/>
          <a:p>
            <a:fld id="{AC1633F7-ACB1-754E-B76E-ED72C708EAF6}" type="slidenum">
              <a:rPr lang="en-AT" smtClean="0"/>
              <a:pPr/>
              <a:t>4</a:t>
            </a:fld>
            <a:endParaRPr lang="en-AT" dirty="0"/>
          </a:p>
        </p:txBody>
      </p:sp>
      <p:sp>
        <p:nvSpPr>
          <p:cNvPr id="3" name="Date Placeholder 2">
            <a:extLst>
              <a:ext uri="{FF2B5EF4-FFF2-40B4-BE49-F238E27FC236}">
                <a16:creationId xmlns:a16="http://schemas.microsoft.com/office/drawing/2014/main" id="{928223E7-B0BF-CC46-A692-584BC0EFE9A0}"/>
              </a:ext>
            </a:extLst>
          </p:cNvPr>
          <p:cNvSpPr>
            <a:spLocks noGrp="1"/>
          </p:cNvSpPr>
          <p:nvPr>
            <p:ph type="dt" sz="half" idx="10"/>
          </p:nvPr>
        </p:nvSpPr>
        <p:spPr/>
        <p:txBody>
          <a:bodyPr/>
          <a:lstStyle/>
          <a:p>
            <a:fld id="{B2328CDB-8898-C84D-8B3D-9DFD297E1B0D}" type="datetime1">
              <a:rPr lang="en-US" smtClean="0"/>
              <a:t>6/29/23</a:t>
            </a:fld>
            <a:endParaRPr lang="en-US"/>
          </a:p>
        </p:txBody>
      </p:sp>
      <p:sp>
        <p:nvSpPr>
          <p:cNvPr id="9" name="TextBox 8">
            <a:extLst>
              <a:ext uri="{FF2B5EF4-FFF2-40B4-BE49-F238E27FC236}">
                <a16:creationId xmlns:a16="http://schemas.microsoft.com/office/drawing/2014/main" id="{1B63C501-4BF5-DF1E-DCF7-FDFA34122719}"/>
              </a:ext>
            </a:extLst>
          </p:cNvPr>
          <p:cNvSpPr txBox="1"/>
          <p:nvPr/>
        </p:nvSpPr>
        <p:spPr>
          <a:xfrm>
            <a:off x="682051" y="601220"/>
            <a:ext cx="7928549" cy="5186613"/>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GB" sz="3200" b="1" dirty="0"/>
              <a:t>Human agency and oversight</a:t>
            </a:r>
            <a:endParaRPr lang="en-GB" sz="3200" dirty="0"/>
          </a:p>
          <a:p>
            <a:pPr marL="457200" indent="-457200">
              <a:lnSpc>
                <a:spcPct val="150000"/>
              </a:lnSpc>
              <a:buFont typeface="Arial" panose="020B0604020202020204" pitchFamily="34" charset="0"/>
              <a:buChar char="•"/>
            </a:pPr>
            <a:r>
              <a:rPr lang="en-GB" sz="3200" b="1" dirty="0"/>
              <a:t>Technical robustness and safety </a:t>
            </a:r>
            <a:endParaRPr lang="en-GB" sz="3200" dirty="0"/>
          </a:p>
          <a:p>
            <a:pPr marL="457200" indent="-457200">
              <a:lnSpc>
                <a:spcPct val="150000"/>
              </a:lnSpc>
              <a:buFont typeface="Arial" panose="020B0604020202020204" pitchFamily="34" charset="0"/>
              <a:buChar char="•"/>
            </a:pPr>
            <a:r>
              <a:rPr lang="en-GB" sz="3200" b="1" dirty="0"/>
              <a:t>Privacy and data governance </a:t>
            </a:r>
            <a:endParaRPr lang="en-GB" sz="3200" dirty="0"/>
          </a:p>
          <a:p>
            <a:pPr marL="457200" indent="-457200">
              <a:lnSpc>
                <a:spcPct val="150000"/>
              </a:lnSpc>
              <a:buFont typeface="Arial" panose="020B0604020202020204" pitchFamily="34" charset="0"/>
              <a:buChar char="•"/>
            </a:pPr>
            <a:r>
              <a:rPr lang="en-GB" sz="3200" b="1" dirty="0"/>
              <a:t>Transparency </a:t>
            </a:r>
            <a:endParaRPr lang="en-GB" sz="3200" dirty="0"/>
          </a:p>
          <a:p>
            <a:pPr marL="457200" indent="-457200">
              <a:lnSpc>
                <a:spcPct val="150000"/>
              </a:lnSpc>
              <a:buFont typeface="Arial" panose="020B0604020202020204" pitchFamily="34" charset="0"/>
              <a:buChar char="•"/>
            </a:pPr>
            <a:r>
              <a:rPr lang="en-GB" sz="3200" b="1" dirty="0"/>
              <a:t>Diversity, non-discrimination and fairness</a:t>
            </a:r>
            <a:endParaRPr lang="en-GB" sz="3200" dirty="0"/>
          </a:p>
          <a:p>
            <a:pPr marL="457200" indent="-457200">
              <a:lnSpc>
                <a:spcPct val="150000"/>
              </a:lnSpc>
              <a:buFont typeface="Arial" panose="020B0604020202020204" pitchFamily="34" charset="0"/>
              <a:buChar char="•"/>
            </a:pPr>
            <a:r>
              <a:rPr lang="en-GB" sz="3200" b="1" dirty="0"/>
              <a:t>Societal and environmental wellbeing</a:t>
            </a:r>
            <a:endParaRPr lang="en-GB" sz="3200" dirty="0"/>
          </a:p>
          <a:p>
            <a:pPr marL="457200" indent="-457200">
              <a:lnSpc>
                <a:spcPct val="150000"/>
              </a:lnSpc>
              <a:buFont typeface="Arial" panose="020B0604020202020204" pitchFamily="34" charset="0"/>
              <a:buChar char="•"/>
            </a:pPr>
            <a:r>
              <a:rPr lang="en-GB" sz="3200" b="1" dirty="0"/>
              <a:t>Accountability </a:t>
            </a:r>
            <a:endParaRPr lang="en-GB" sz="3200" dirty="0"/>
          </a:p>
        </p:txBody>
      </p:sp>
      <p:sp>
        <p:nvSpPr>
          <p:cNvPr id="11" name="TextBox 10">
            <a:extLst>
              <a:ext uri="{FF2B5EF4-FFF2-40B4-BE49-F238E27FC236}">
                <a16:creationId xmlns:a16="http://schemas.microsoft.com/office/drawing/2014/main" id="{B52BB55E-1E26-2C27-7190-3EAAC27540A2}"/>
              </a:ext>
            </a:extLst>
          </p:cNvPr>
          <p:cNvSpPr txBox="1"/>
          <p:nvPr/>
        </p:nvSpPr>
        <p:spPr>
          <a:xfrm>
            <a:off x="1019332" y="5787833"/>
            <a:ext cx="10028420" cy="523220"/>
          </a:xfrm>
          <a:prstGeom prst="rect">
            <a:avLst/>
          </a:prstGeom>
          <a:noFill/>
        </p:spPr>
        <p:txBody>
          <a:bodyPr wrap="square">
            <a:spAutoFit/>
          </a:bodyPr>
          <a:lstStyle/>
          <a:p>
            <a:r>
              <a:rPr lang="en-GB" sz="2800" dirty="0"/>
              <a:t>https://</a:t>
            </a:r>
            <a:r>
              <a:rPr lang="en-GB" sz="2800" dirty="0" err="1"/>
              <a:t>ec.europa.eu</a:t>
            </a:r>
            <a:r>
              <a:rPr lang="en-GB" sz="2800" dirty="0"/>
              <a:t>/</a:t>
            </a:r>
            <a:r>
              <a:rPr lang="en-GB" sz="2800" dirty="0" err="1"/>
              <a:t>futurium</a:t>
            </a:r>
            <a:r>
              <a:rPr lang="en-GB" sz="2800" dirty="0"/>
              <a:t>/</a:t>
            </a:r>
            <a:r>
              <a:rPr lang="en-GB" sz="2800" dirty="0" err="1"/>
              <a:t>en</a:t>
            </a:r>
            <a:r>
              <a:rPr lang="en-GB" sz="2800" dirty="0"/>
              <a:t>/ai-alliance-consultation.1.html</a:t>
            </a:r>
          </a:p>
        </p:txBody>
      </p:sp>
      <p:pic>
        <p:nvPicPr>
          <p:cNvPr id="13" name="Picture 12" descr="Graphical user interface, text, application&#10;&#10;Description automatically generated">
            <a:extLst>
              <a:ext uri="{FF2B5EF4-FFF2-40B4-BE49-F238E27FC236}">
                <a16:creationId xmlns:a16="http://schemas.microsoft.com/office/drawing/2014/main" id="{5C88EBCA-1437-77E7-DC15-1A557BFD29D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924519" y="670057"/>
            <a:ext cx="4730340" cy="2522848"/>
          </a:xfrm>
          <a:prstGeom prst="rect">
            <a:avLst/>
          </a:prstGeom>
        </p:spPr>
      </p:pic>
    </p:spTree>
    <p:extLst>
      <p:ext uri="{BB962C8B-B14F-4D97-AF65-F5344CB8AC3E}">
        <p14:creationId xmlns:p14="http://schemas.microsoft.com/office/powerpoint/2010/main" val="1607337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A7033-5B8A-5445-ABF5-4AC314915908}"/>
              </a:ext>
            </a:extLst>
          </p:cNvPr>
          <p:cNvSpPr>
            <a:spLocks noGrp="1"/>
          </p:cNvSpPr>
          <p:nvPr>
            <p:ph type="title"/>
          </p:nvPr>
        </p:nvSpPr>
        <p:spPr>
          <a:xfrm>
            <a:off x="404958" y="149655"/>
            <a:ext cx="11326516" cy="1172256"/>
          </a:xfrm>
        </p:spPr>
        <p:txBody>
          <a:bodyPr>
            <a:normAutofit/>
          </a:bodyPr>
          <a:lstStyle/>
          <a:p>
            <a:r>
              <a:rPr lang="en-US" sz="6000" b="1" dirty="0"/>
              <a:t>Fairness by Data Augmentation</a:t>
            </a:r>
          </a:p>
        </p:txBody>
      </p:sp>
      <p:sp>
        <p:nvSpPr>
          <p:cNvPr id="16" name="Oval 15">
            <a:extLst>
              <a:ext uri="{FF2B5EF4-FFF2-40B4-BE49-F238E27FC236}">
                <a16:creationId xmlns:a16="http://schemas.microsoft.com/office/drawing/2014/main" id="{8963DA07-1658-AE4C-B0D3-BE08B4F549BC}"/>
              </a:ext>
            </a:extLst>
          </p:cNvPr>
          <p:cNvSpPr/>
          <p:nvPr/>
        </p:nvSpPr>
        <p:spPr>
          <a:xfrm>
            <a:off x="2860866" y="4466740"/>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E766AD2-24B1-E646-ADC8-578BD09D6631}"/>
              </a:ext>
            </a:extLst>
          </p:cNvPr>
          <p:cNvSpPr/>
          <p:nvPr/>
        </p:nvSpPr>
        <p:spPr>
          <a:xfrm>
            <a:off x="4383358" y="2151116"/>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8608904-6A29-5B49-A0A9-03D8AF657411}"/>
              </a:ext>
            </a:extLst>
          </p:cNvPr>
          <p:cNvSpPr/>
          <p:nvPr/>
        </p:nvSpPr>
        <p:spPr>
          <a:xfrm>
            <a:off x="5473631" y="3653371"/>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AAFAF9E-662A-734E-B7BA-4DB344EEEB65}"/>
              </a:ext>
            </a:extLst>
          </p:cNvPr>
          <p:cNvSpPr txBox="1"/>
          <p:nvPr/>
        </p:nvSpPr>
        <p:spPr>
          <a:xfrm>
            <a:off x="8842212" y="4329109"/>
            <a:ext cx="3177152" cy="707886"/>
          </a:xfrm>
          <a:prstGeom prst="rect">
            <a:avLst/>
          </a:prstGeom>
          <a:noFill/>
        </p:spPr>
        <p:txBody>
          <a:bodyPr wrap="none" rtlCol="0">
            <a:spAutoFit/>
          </a:bodyPr>
          <a:lstStyle/>
          <a:p>
            <a:r>
              <a:rPr lang="de-AT" sz="4000" dirty="0"/>
              <a:t>x (e.g. </a:t>
            </a:r>
            <a:r>
              <a:rPr lang="de-AT" sz="4000" dirty="0" err="1"/>
              <a:t>gender</a:t>
            </a:r>
            <a:r>
              <a:rPr lang="de-AT" sz="4000" dirty="0"/>
              <a:t>)</a:t>
            </a:r>
            <a:endParaRPr lang="en-US" sz="4000" dirty="0"/>
          </a:p>
        </p:txBody>
      </p:sp>
      <p:cxnSp>
        <p:nvCxnSpPr>
          <p:cNvPr id="26" name="Straight Arrow Connector 25">
            <a:extLst>
              <a:ext uri="{FF2B5EF4-FFF2-40B4-BE49-F238E27FC236}">
                <a16:creationId xmlns:a16="http://schemas.microsoft.com/office/drawing/2014/main" id="{A06D7F81-B1E5-074C-9A3C-3DE471A9CCD5}"/>
              </a:ext>
            </a:extLst>
          </p:cNvPr>
          <p:cNvCxnSpPr/>
          <p:nvPr/>
        </p:nvCxnSpPr>
        <p:spPr>
          <a:xfrm>
            <a:off x="997324" y="5218179"/>
            <a:ext cx="9548037"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4420D5D-F634-504B-ACB9-83B92C5B31CB}"/>
              </a:ext>
            </a:extLst>
          </p:cNvPr>
          <p:cNvCxnSpPr>
            <a:cxnSpLocks/>
          </p:cNvCxnSpPr>
          <p:nvPr/>
        </p:nvCxnSpPr>
        <p:spPr>
          <a:xfrm flipV="1">
            <a:off x="1701209" y="2052195"/>
            <a:ext cx="0" cy="3413565"/>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9256298-C97A-A844-8A35-98B9B28C73A9}"/>
              </a:ext>
            </a:extLst>
          </p:cNvPr>
          <p:cNvSpPr txBox="1"/>
          <p:nvPr/>
        </p:nvSpPr>
        <p:spPr>
          <a:xfrm>
            <a:off x="807065" y="1333110"/>
            <a:ext cx="1870320" cy="707886"/>
          </a:xfrm>
          <a:prstGeom prst="rect">
            <a:avLst/>
          </a:prstGeom>
          <a:noFill/>
        </p:spPr>
        <p:txBody>
          <a:bodyPr wrap="none" rtlCol="0">
            <a:spAutoFit/>
          </a:bodyPr>
          <a:lstStyle/>
          <a:p>
            <a:r>
              <a:rPr lang="en-US" sz="4000" dirty="0"/>
              <a:t>salary y </a:t>
            </a:r>
          </a:p>
        </p:txBody>
      </p:sp>
      <p:sp>
        <p:nvSpPr>
          <p:cNvPr id="29" name="Oval 28">
            <a:extLst>
              <a:ext uri="{FF2B5EF4-FFF2-40B4-BE49-F238E27FC236}">
                <a16:creationId xmlns:a16="http://schemas.microsoft.com/office/drawing/2014/main" id="{A41A3686-EA3D-6246-8C2F-0960D288C510}"/>
              </a:ext>
            </a:extLst>
          </p:cNvPr>
          <p:cNvSpPr/>
          <p:nvPr/>
        </p:nvSpPr>
        <p:spPr>
          <a:xfrm>
            <a:off x="5771343" y="3613869"/>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F0D184B-2082-EA4D-B7E5-198DD006479E}"/>
              </a:ext>
            </a:extLst>
          </p:cNvPr>
          <p:cNvSpPr/>
          <p:nvPr/>
        </p:nvSpPr>
        <p:spPr>
          <a:xfrm>
            <a:off x="4098973" y="2151115"/>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B9E0726-FDE3-3045-A551-C5A9E2EAD201}"/>
              </a:ext>
            </a:extLst>
          </p:cNvPr>
          <p:cNvSpPr/>
          <p:nvPr/>
        </p:nvSpPr>
        <p:spPr>
          <a:xfrm>
            <a:off x="4701849" y="2151115"/>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A5AA782-BD65-6D49-884E-792A792CFE91}"/>
              </a:ext>
            </a:extLst>
          </p:cNvPr>
          <p:cNvSpPr/>
          <p:nvPr/>
        </p:nvSpPr>
        <p:spPr>
          <a:xfrm>
            <a:off x="5145368" y="3645121"/>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BEC67674-76F7-2E4E-A9FB-E7435235174B}"/>
              </a:ext>
            </a:extLst>
          </p:cNvPr>
          <p:cNvSpPr/>
          <p:nvPr/>
        </p:nvSpPr>
        <p:spPr>
          <a:xfrm>
            <a:off x="3166528" y="4477476"/>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6CE3039-E501-9541-BFE2-59B672FDE51A}"/>
              </a:ext>
            </a:extLst>
          </p:cNvPr>
          <p:cNvSpPr/>
          <p:nvPr/>
        </p:nvSpPr>
        <p:spPr>
          <a:xfrm>
            <a:off x="2506204" y="4466739"/>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31A20EE0-3D95-E94C-9E92-59AA215E7EFE}"/>
              </a:ext>
            </a:extLst>
          </p:cNvPr>
          <p:cNvSpPr/>
          <p:nvPr/>
        </p:nvSpPr>
        <p:spPr>
          <a:xfrm>
            <a:off x="7644593" y="1489426"/>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3AC6534-C770-2742-97C2-A94497D6EA4A}"/>
              </a:ext>
            </a:extLst>
          </p:cNvPr>
          <p:cNvSpPr txBox="1"/>
          <p:nvPr/>
        </p:nvSpPr>
        <p:spPr>
          <a:xfrm>
            <a:off x="8057351" y="1278681"/>
            <a:ext cx="3871829" cy="707886"/>
          </a:xfrm>
          <a:prstGeom prst="rect">
            <a:avLst/>
          </a:prstGeom>
          <a:noFill/>
        </p:spPr>
        <p:txBody>
          <a:bodyPr wrap="none" rtlCol="0">
            <a:spAutoFit/>
          </a:bodyPr>
          <a:lstStyle/>
          <a:p>
            <a:r>
              <a:rPr lang="en-US" sz="4000" dirty="0"/>
              <a:t>original datapoint</a:t>
            </a:r>
          </a:p>
        </p:txBody>
      </p:sp>
      <p:sp>
        <p:nvSpPr>
          <p:cNvPr id="42" name="Oval 41">
            <a:extLst>
              <a:ext uri="{FF2B5EF4-FFF2-40B4-BE49-F238E27FC236}">
                <a16:creationId xmlns:a16="http://schemas.microsoft.com/office/drawing/2014/main" id="{A733160A-79EF-EE4B-9BE0-4DD602AA9AA2}"/>
              </a:ext>
            </a:extLst>
          </p:cNvPr>
          <p:cNvSpPr/>
          <p:nvPr/>
        </p:nvSpPr>
        <p:spPr>
          <a:xfrm>
            <a:off x="7736048" y="2272958"/>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0D3E58B8-36E4-3349-B7BA-2480BDC63CE3}"/>
              </a:ext>
            </a:extLst>
          </p:cNvPr>
          <p:cNvSpPr txBox="1"/>
          <p:nvPr/>
        </p:nvSpPr>
        <p:spPr>
          <a:xfrm>
            <a:off x="8154629" y="2083827"/>
            <a:ext cx="2561279" cy="707886"/>
          </a:xfrm>
          <a:prstGeom prst="rect">
            <a:avLst/>
          </a:prstGeom>
          <a:noFill/>
        </p:spPr>
        <p:txBody>
          <a:bodyPr wrap="none" rtlCol="0">
            <a:spAutoFit/>
          </a:bodyPr>
          <a:lstStyle/>
          <a:p>
            <a:r>
              <a:rPr lang="en-US" sz="4000" dirty="0"/>
              <a:t>augmented</a:t>
            </a:r>
          </a:p>
        </p:txBody>
      </p:sp>
      <p:sp>
        <p:nvSpPr>
          <p:cNvPr id="4" name="Slide Number Placeholder 3">
            <a:extLst>
              <a:ext uri="{FF2B5EF4-FFF2-40B4-BE49-F238E27FC236}">
                <a16:creationId xmlns:a16="http://schemas.microsoft.com/office/drawing/2014/main" id="{228A6FF2-0B92-8746-A960-546487B8C217}"/>
              </a:ext>
            </a:extLst>
          </p:cNvPr>
          <p:cNvSpPr>
            <a:spLocks noGrp="1"/>
          </p:cNvSpPr>
          <p:nvPr>
            <p:ph type="sldNum" sz="quarter" idx="12"/>
          </p:nvPr>
        </p:nvSpPr>
        <p:spPr/>
        <p:txBody>
          <a:bodyPr/>
          <a:lstStyle/>
          <a:p>
            <a:fld id="{5399C925-308B-6F4D-8762-6363D7B6E381}" type="slidenum">
              <a:rPr lang="en-US" smtClean="0"/>
              <a:t>40</a:t>
            </a:fld>
            <a:endParaRPr lang="en-US"/>
          </a:p>
        </p:txBody>
      </p:sp>
      <p:sp>
        <p:nvSpPr>
          <p:cNvPr id="7" name="Date Placeholder 6">
            <a:extLst>
              <a:ext uri="{FF2B5EF4-FFF2-40B4-BE49-F238E27FC236}">
                <a16:creationId xmlns:a16="http://schemas.microsoft.com/office/drawing/2014/main" id="{14DACAA3-17E7-3649-978B-CD5D6F278C62}"/>
              </a:ext>
            </a:extLst>
          </p:cNvPr>
          <p:cNvSpPr>
            <a:spLocks noGrp="1"/>
          </p:cNvSpPr>
          <p:nvPr>
            <p:ph type="dt" sz="half" idx="10"/>
          </p:nvPr>
        </p:nvSpPr>
        <p:spPr/>
        <p:txBody>
          <a:bodyPr/>
          <a:lstStyle/>
          <a:p>
            <a:fld id="{47F30347-5647-1645-AAC0-3DF7B10DD1FF}" type="datetime1">
              <a:rPr lang="en-US" smtClean="0"/>
              <a:t>6/29/23</a:t>
            </a:fld>
            <a:endParaRPr lang="en-US"/>
          </a:p>
        </p:txBody>
      </p:sp>
      <p:sp>
        <p:nvSpPr>
          <p:cNvPr id="8" name="Footer Placeholder 7">
            <a:extLst>
              <a:ext uri="{FF2B5EF4-FFF2-40B4-BE49-F238E27FC236}">
                <a16:creationId xmlns:a16="http://schemas.microsoft.com/office/drawing/2014/main" id="{B88BDEB0-8D2C-7336-03E8-70381A108284}"/>
              </a:ext>
            </a:extLst>
          </p:cNvPr>
          <p:cNvSpPr>
            <a:spLocks noGrp="1"/>
          </p:cNvSpPr>
          <p:nvPr>
            <p:ph type="ftr" sz="quarter" idx="11"/>
          </p:nvPr>
        </p:nvSpPr>
        <p:spPr/>
        <p:txBody>
          <a:bodyPr/>
          <a:lstStyle/>
          <a:p>
            <a:r>
              <a:rPr lang="en-US"/>
              <a:t>A. Jung, Trustworthy AI</a:t>
            </a:r>
            <a:endParaRPr lang="en-US" dirty="0"/>
          </a:p>
        </p:txBody>
      </p:sp>
    </p:spTree>
    <p:extLst>
      <p:ext uri="{BB962C8B-B14F-4D97-AF65-F5344CB8AC3E}">
        <p14:creationId xmlns:p14="http://schemas.microsoft.com/office/powerpoint/2010/main" val="19995317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EA2AD-E88C-820B-A5DD-14579FCB867A}"/>
              </a:ext>
            </a:extLst>
          </p:cNvPr>
          <p:cNvSpPr>
            <a:spLocks noGrp="1"/>
          </p:cNvSpPr>
          <p:nvPr>
            <p:ph type="title"/>
          </p:nvPr>
        </p:nvSpPr>
        <p:spPr/>
        <p:txBody>
          <a:bodyPr>
            <a:normAutofit/>
          </a:bodyPr>
          <a:lstStyle/>
          <a:p>
            <a:r>
              <a:rPr lang="en-GB" sz="6000" b="1" dirty="0"/>
              <a:t>Accessibility and universal design.</a:t>
            </a:r>
          </a:p>
        </p:txBody>
      </p:sp>
      <p:sp>
        <p:nvSpPr>
          <p:cNvPr id="3" name="Content Placeholder 2">
            <a:extLst>
              <a:ext uri="{FF2B5EF4-FFF2-40B4-BE49-F238E27FC236}">
                <a16:creationId xmlns:a16="http://schemas.microsoft.com/office/drawing/2014/main" id="{8DD0DD57-E755-7381-15C1-6E8B83FA3B27}"/>
              </a:ext>
            </a:extLst>
          </p:cNvPr>
          <p:cNvSpPr>
            <a:spLocks noGrp="1"/>
          </p:cNvSpPr>
          <p:nvPr>
            <p:ph idx="1"/>
          </p:nvPr>
        </p:nvSpPr>
        <p:spPr>
          <a:xfrm>
            <a:off x="838200" y="1497272"/>
            <a:ext cx="10184476" cy="1931728"/>
          </a:xfrm>
        </p:spPr>
        <p:txBody>
          <a:bodyPr>
            <a:normAutofit lnSpcReduction="10000"/>
          </a:bodyPr>
          <a:lstStyle/>
          <a:p>
            <a:pPr marL="0" indent="0">
              <a:lnSpc>
                <a:spcPct val="150000"/>
              </a:lnSpc>
              <a:buNone/>
            </a:pPr>
            <a:r>
              <a:rPr lang="en-GB" dirty="0"/>
              <a:t>“</a:t>
            </a:r>
            <a:r>
              <a:rPr lang="en-GB" i="1" dirty="0"/>
              <a:t>AI systems should not have a one-size-fits-all approach and should consider Universal Design principles addressing the widest possible range of users, following relevant accessibility standards…”</a:t>
            </a:r>
          </a:p>
        </p:txBody>
      </p:sp>
      <p:sp>
        <p:nvSpPr>
          <p:cNvPr id="4" name="Footer Placeholder 3">
            <a:extLst>
              <a:ext uri="{FF2B5EF4-FFF2-40B4-BE49-F238E27FC236}">
                <a16:creationId xmlns:a16="http://schemas.microsoft.com/office/drawing/2014/main" id="{58E27B08-15A9-533B-A63D-3DA1DAA318CB}"/>
              </a:ext>
            </a:extLst>
          </p:cNvPr>
          <p:cNvSpPr>
            <a:spLocks noGrp="1"/>
          </p:cNvSpPr>
          <p:nvPr>
            <p:ph type="ftr" sz="quarter" idx="11"/>
          </p:nvPr>
        </p:nvSpPr>
        <p:spPr/>
        <p:txBody>
          <a:bodyPr/>
          <a:lstStyle/>
          <a:p>
            <a:r>
              <a:rPr lang="en-GB"/>
              <a:t>A. Jung, Trustworthy AI</a:t>
            </a:r>
            <a:endParaRPr lang="en-AT" dirty="0"/>
          </a:p>
        </p:txBody>
      </p:sp>
      <p:sp>
        <p:nvSpPr>
          <p:cNvPr id="5" name="Slide Number Placeholder 4">
            <a:extLst>
              <a:ext uri="{FF2B5EF4-FFF2-40B4-BE49-F238E27FC236}">
                <a16:creationId xmlns:a16="http://schemas.microsoft.com/office/drawing/2014/main" id="{D750DA14-63B1-A004-7984-44B55C8FDBE4}"/>
              </a:ext>
            </a:extLst>
          </p:cNvPr>
          <p:cNvSpPr>
            <a:spLocks noGrp="1"/>
          </p:cNvSpPr>
          <p:nvPr>
            <p:ph type="sldNum" sz="quarter" idx="12"/>
          </p:nvPr>
        </p:nvSpPr>
        <p:spPr/>
        <p:txBody>
          <a:bodyPr/>
          <a:lstStyle/>
          <a:p>
            <a:fld id="{AC1633F7-ACB1-754E-B76E-ED72C708EAF6}" type="slidenum">
              <a:rPr lang="en-AT" smtClean="0"/>
              <a:pPr/>
              <a:t>41</a:t>
            </a:fld>
            <a:endParaRPr lang="en-AT" dirty="0"/>
          </a:p>
        </p:txBody>
      </p:sp>
      <p:pic>
        <p:nvPicPr>
          <p:cNvPr id="7" name="Picture 6" descr="Graphical user interface, application&#10;&#10;Description automatically generated">
            <a:extLst>
              <a:ext uri="{FF2B5EF4-FFF2-40B4-BE49-F238E27FC236}">
                <a16:creationId xmlns:a16="http://schemas.microsoft.com/office/drawing/2014/main" id="{B5DC362F-8132-965C-BE43-C336CF90851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728653" y="3748405"/>
            <a:ext cx="5105400" cy="2197100"/>
          </a:xfrm>
          <a:prstGeom prst="rect">
            <a:avLst/>
          </a:prstGeom>
        </p:spPr>
      </p:pic>
      <p:sp>
        <p:nvSpPr>
          <p:cNvPr id="6" name="Date Placeholder 5">
            <a:extLst>
              <a:ext uri="{FF2B5EF4-FFF2-40B4-BE49-F238E27FC236}">
                <a16:creationId xmlns:a16="http://schemas.microsoft.com/office/drawing/2014/main" id="{A0B62B6A-6D47-321B-41AD-8CFED11EA754}"/>
              </a:ext>
            </a:extLst>
          </p:cNvPr>
          <p:cNvSpPr>
            <a:spLocks noGrp="1"/>
          </p:cNvSpPr>
          <p:nvPr>
            <p:ph type="dt" sz="half" idx="10"/>
          </p:nvPr>
        </p:nvSpPr>
        <p:spPr/>
        <p:txBody>
          <a:bodyPr/>
          <a:lstStyle/>
          <a:p>
            <a:fld id="{1912429A-EB3A-4645-A83F-EDA9EF63585E}" type="datetime1">
              <a:rPr lang="en-US" smtClean="0"/>
              <a:t>6/29/23</a:t>
            </a:fld>
            <a:endParaRPr lang="en-AT"/>
          </a:p>
        </p:txBody>
      </p:sp>
    </p:spTree>
    <p:extLst>
      <p:ext uri="{BB962C8B-B14F-4D97-AF65-F5344CB8AC3E}">
        <p14:creationId xmlns:p14="http://schemas.microsoft.com/office/powerpoint/2010/main" val="5756271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EA2AD-E88C-820B-A5DD-14579FCB867A}"/>
              </a:ext>
            </a:extLst>
          </p:cNvPr>
          <p:cNvSpPr>
            <a:spLocks noGrp="1"/>
          </p:cNvSpPr>
          <p:nvPr>
            <p:ph type="title"/>
          </p:nvPr>
        </p:nvSpPr>
        <p:spPr/>
        <p:txBody>
          <a:bodyPr>
            <a:normAutofit/>
          </a:bodyPr>
          <a:lstStyle/>
          <a:p>
            <a:r>
              <a:rPr lang="en-GB" sz="6600" b="1" dirty="0"/>
              <a:t>Stakeholder Participation.</a:t>
            </a:r>
          </a:p>
        </p:txBody>
      </p:sp>
      <p:sp>
        <p:nvSpPr>
          <p:cNvPr id="3" name="Content Placeholder 2">
            <a:extLst>
              <a:ext uri="{FF2B5EF4-FFF2-40B4-BE49-F238E27FC236}">
                <a16:creationId xmlns:a16="http://schemas.microsoft.com/office/drawing/2014/main" id="{8DD0DD57-E755-7381-15C1-6E8B83FA3B27}"/>
              </a:ext>
            </a:extLst>
          </p:cNvPr>
          <p:cNvSpPr>
            <a:spLocks noGrp="1"/>
          </p:cNvSpPr>
          <p:nvPr>
            <p:ph idx="1"/>
          </p:nvPr>
        </p:nvSpPr>
        <p:spPr>
          <a:xfrm>
            <a:off x="838200" y="1248895"/>
            <a:ext cx="10184476" cy="1931728"/>
          </a:xfrm>
        </p:spPr>
        <p:txBody>
          <a:bodyPr>
            <a:normAutofit/>
          </a:bodyPr>
          <a:lstStyle/>
          <a:p>
            <a:pPr marL="0" indent="0">
              <a:lnSpc>
                <a:spcPct val="150000"/>
              </a:lnSpc>
              <a:buNone/>
            </a:pPr>
            <a:r>
              <a:rPr lang="en-GB" dirty="0"/>
              <a:t>“</a:t>
            </a:r>
            <a:r>
              <a:rPr lang="en-GB" i="1" dirty="0"/>
              <a:t>it is advisable to consult stakeholders who may directly or indirectly be affected by the system throughout its life cycle</a:t>
            </a:r>
            <a:r>
              <a:rPr lang="en-GB" dirty="0"/>
              <a:t>.</a:t>
            </a:r>
            <a:r>
              <a:rPr lang="en-GB" i="1" dirty="0"/>
              <a:t>…”</a:t>
            </a:r>
          </a:p>
        </p:txBody>
      </p:sp>
      <p:sp>
        <p:nvSpPr>
          <p:cNvPr id="4" name="Footer Placeholder 3">
            <a:extLst>
              <a:ext uri="{FF2B5EF4-FFF2-40B4-BE49-F238E27FC236}">
                <a16:creationId xmlns:a16="http://schemas.microsoft.com/office/drawing/2014/main" id="{58E27B08-15A9-533B-A63D-3DA1DAA318CB}"/>
              </a:ext>
            </a:extLst>
          </p:cNvPr>
          <p:cNvSpPr>
            <a:spLocks noGrp="1"/>
          </p:cNvSpPr>
          <p:nvPr>
            <p:ph type="ftr" sz="quarter" idx="11"/>
          </p:nvPr>
        </p:nvSpPr>
        <p:spPr/>
        <p:txBody>
          <a:bodyPr/>
          <a:lstStyle/>
          <a:p>
            <a:r>
              <a:rPr lang="en-GB"/>
              <a:t>A. Jung, Trustworthy AI</a:t>
            </a:r>
            <a:endParaRPr lang="en-AT" dirty="0"/>
          </a:p>
        </p:txBody>
      </p:sp>
      <p:sp>
        <p:nvSpPr>
          <p:cNvPr id="5" name="Slide Number Placeholder 4">
            <a:extLst>
              <a:ext uri="{FF2B5EF4-FFF2-40B4-BE49-F238E27FC236}">
                <a16:creationId xmlns:a16="http://schemas.microsoft.com/office/drawing/2014/main" id="{D750DA14-63B1-A004-7984-44B55C8FDBE4}"/>
              </a:ext>
            </a:extLst>
          </p:cNvPr>
          <p:cNvSpPr>
            <a:spLocks noGrp="1"/>
          </p:cNvSpPr>
          <p:nvPr>
            <p:ph type="sldNum" sz="quarter" idx="12"/>
          </p:nvPr>
        </p:nvSpPr>
        <p:spPr/>
        <p:txBody>
          <a:bodyPr/>
          <a:lstStyle/>
          <a:p>
            <a:fld id="{AC1633F7-ACB1-754E-B76E-ED72C708EAF6}" type="slidenum">
              <a:rPr lang="en-AT" smtClean="0"/>
              <a:pPr/>
              <a:t>42</a:t>
            </a:fld>
            <a:endParaRPr lang="en-AT" dirty="0"/>
          </a:p>
        </p:txBody>
      </p:sp>
      <p:sp>
        <p:nvSpPr>
          <p:cNvPr id="7" name="Date Placeholder 6">
            <a:extLst>
              <a:ext uri="{FF2B5EF4-FFF2-40B4-BE49-F238E27FC236}">
                <a16:creationId xmlns:a16="http://schemas.microsoft.com/office/drawing/2014/main" id="{234084C5-481D-06E6-E4FD-384C4EB46140}"/>
              </a:ext>
            </a:extLst>
          </p:cNvPr>
          <p:cNvSpPr>
            <a:spLocks noGrp="1"/>
          </p:cNvSpPr>
          <p:nvPr>
            <p:ph type="dt" sz="half" idx="10"/>
          </p:nvPr>
        </p:nvSpPr>
        <p:spPr/>
        <p:txBody>
          <a:bodyPr/>
          <a:lstStyle/>
          <a:p>
            <a:fld id="{509164F9-0CC8-044E-B459-21302804CA04}" type="datetime1">
              <a:rPr lang="en-US" smtClean="0"/>
              <a:t>6/29/23</a:t>
            </a:fld>
            <a:endParaRPr lang="en-AT"/>
          </a:p>
        </p:txBody>
      </p:sp>
      <p:pic>
        <p:nvPicPr>
          <p:cNvPr id="9" name="Picture 8" descr="A screenshot of a chatbot&#10;&#10;Description automatically generated with low confidence">
            <a:extLst>
              <a:ext uri="{FF2B5EF4-FFF2-40B4-BE49-F238E27FC236}">
                <a16:creationId xmlns:a16="http://schemas.microsoft.com/office/drawing/2014/main" id="{EAACC3EF-1ED2-B0C6-EE64-02DAD9DECA6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36323" y="2574458"/>
            <a:ext cx="4204554" cy="3616204"/>
          </a:xfrm>
          <a:prstGeom prst="rect">
            <a:avLst/>
          </a:prstGeom>
        </p:spPr>
      </p:pic>
    </p:spTree>
    <p:extLst>
      <p:ext uri="{BB962C8B-B14F-4D97-AF65-F5344CB8AC3E}">
        <p14:creationId xmlns:p14="http://schemas.microsoft.com/office/powerpoint/2010/main" val="35762452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FF6F403-2095-9948-B18D-7318F82291BE}"/>
              </a:ext>
            </a:extLst>
          </p:cNvPr>
          <p:cNvSpPr>
            <a:spLocks noGrp="1"/>
          </p:cNvSpPr>
          <p:nvPr>
            <p:ph type="ftr" sz="quarter" idx="11"/>
          </p:nvPr>
        </p:nvSpPr>
        <p:spPr/>
        <p:txBody>
          <a:bodyPr/>
          <a:lstStyle/>
          <a:p>
            <a:r>
              <a:rPr lang="en-GB"/>
              <a:t>A. Jung, Trustworthy AI</a:t>
            </a:r>
            <a:endParaRPr lang="en-GB" dirty="0"/>
          </a:p>
        </p:txBody>
      </p:sp>
      <p:sp>
        <p:nvSpPr>
          <p:cNvPr id="6" name="Slide Number Placeholder 5">
            <a:extLst>
              <a:ext uri="{FF2B5EF4-FFF2-40B4-BE49-F238E27FC236}">
                <a16:creationId xmlns:a16="http://schemas.microsoft.com/office/drawing/2014/main" id="{BEB3B2A0-2618-094D-A6E3-A21BAD553952}"/>
              </a:ext>
            </a:extLst>
          </p:cNvPr>
          <p:cNvSpPr>
            <a:spLocks noGrp="1"/>
          </p:cNvSpPr>
          <p:nvPr>
            <p:ph type="sldNum" sz="quarter" idx="12"/>
          </p:nvPr>
        </p:nvSpPr>
        <p:spPr/>
        <p:txBody>
          <a:bodyPr/>
          <a:lstStyle/>
          <a:p>
            <a:fld id="{AC1633F7-ACB1-754E-B76E-ED72C708EAF6}" type="slidenum">
              <a:rPr lang="en-AT" smtClean="0"/>
              <a:pPr/>
              <a:t>43</a:t>
            </a:fld>
            <a:endParaRPr lang="en-AT" dirty="0"/>
          </a:p>
        </p:txBody>
      </p:sp>
      <p:sp>
        <p:nvSpPr>
          <p:cNvPr id="3" name="Date Placeholder 2">
            <a:extLst>
              <a:ext uri="{FF2B5EF4-FFF2-40B4-BE49-F238E27FC236}">
                <a16:creationId xmlns:a16="http://schemas.microsoft.com/office/drawing/2014/main" id="{928223E7-B0BF-CC46-A692-584BC0EFE9A0}"/>
              </a:ext>
            </a:extLst>
          </p:cNvPr>
          <p:cNvSpPr>
            <a:spLocks noGrp="1"/>
          </p:cNvSpPr>
          <p:nvPr>
            <p:ph type="dt" sz="half" idx="10"/>
          </p:nvPr>
        </p:nvSpPr>
        <p:spPr/>
        <p:txBody>
          <a:bodyPr/>
          <a:lstStyle/>
          <a:p>
            <a:fld id="{76E46CAA-DEAE-4E48-91D6-977A1E44F6AD}" type="datetime1">
              <a:rPr lang="en-US" smtClean="0"/>
              <a:t>6/29/23</a:t>
            </a:fld>
            <a:endParaRPr lang="en-US"/>
          </a:p>
        </p:txBody>
      </p:sp>
      <p:sp>
        <p:nvSpPr>
          <p:cNvPr id="9" name="TextBox 8">
            <a:extLst>
              <a:ext uri="{FF2B5EF4-FFF2-40B4-BE49-F238E27FC236}">
                <a16:creationId xmlns:a16="http://schemas.microsoft.com/office/drawing/2014/main" id="{1B63C501-4BF5-DF1E-DCF7-FDFA34122719}"/>
              </a:ext>
            </a:extLst>
          </p:cNvPr>
          <p:cNvSpPr txBox="1"/>
          <p:nvPr/>
        </p:nvSpPr>
        <p:spPr>
          <a:xfrm>
            <a:off x="682051" y="601220"/>
            <a:ext cx="7928549" cy="5186613"/>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GB" sz="3200" b="1" dirty="0"/>
              <a:t>Human agency and oversight</a:t>
            </a:r>
            <a:endParaRPr lang="en-GB" sz="3200" dirty="0"/>
          </a:p>
          <a:p>
            <a:pPr marL="457200" indent="-457200">
              <a:lnSpc>
                <a:spcPct val="150000"/>
              </a:lnSpc>
              <a:buFont typeface="Arial" panose="020B0604020202020204" pitchFamily="34" charset="0"/>
              <a:buChar char="•"/>
            </a:pPr>
            <a:r>
              <a:rPr lang="en-GB" sz="3200" b="1" dirty="0"/>
              <a:t>Technical robustness and safety </a:t>
            </a:r>
            <a:endParaRPr lang="en-GB" sz="3200" dirty="0"/>
          </a:p>
          <a:p>
            <a:pPr marL="457200" indent="-457200">
              <a:lnSpc>
                <a:spcPct val="150000"/>
              </a:lnSpc>
              <a:buFont typeface="Arial" panose="020B0604020202020204" pitchFamily="34" charset="0"/>
              <a:buChar char="•"/>
            </a:pPr>
            <a:r>
              <a:rPr lang="en-GB" sz="3200" b="1" dirty="0"/>
              <a:t>Privacy and data governance </a:t>
            </a:r>
            <a:endParaRPr lang="en-GB" sz="3200" dirty="0"/>
          </a:p>
          <a:p>
            <a:pPr marL="457200" indent="-457200">
              <a:lnSpc>
                <a:spcPct val="150000"/>
              </a:lnSpc>
              <a:buFont typeface="Arial" panose="020B0604020202020204" pitchFamily="34" charset="0"/>
              <a:buChar char="•"/>
            </a:pPr>
            <a:r>
              <a:rPr lang="en-GB" sz="3200" b="1" dirty="0"/>
              <a:t>Transparency </a:t>
            </a:r>
            <a:endParaRPr lang="en-GB" sz="3200" dirty="0"/>
          </a:p>
          <a:p>
            <a:pPr marL="457200" indent="-457200">
              <a:lnSpc>
                <a:spcPct val="150000"/>
              </a:lnSpc>
              <a:buFont typeface="Arial" panose="020B0604020202020204" pitchFamily="34" charset="0"/>
              <a:buChar char="•"/>
            </a:pPr>
            <a:r>
              <a:rPr lang="en-GB" sz="3200" b="1" dirty="0"/>
              <a:t>Diversity, non-discrimination and fairness</a:t>
            </a:r>
            <a:endParaRPr lang="en-GB" sz="3200" dirty="0"/>
          </a:p>
          <a:p>
            <a:pPr marL="457200" indent="-457200">
              <a:lnSpc>
                <a:spcPct val="150000"/>
              </a:lnSpc>
              <a:buFont typeface="Arial" panose="020B0604020202020204" pitchFamily="34" charset="0"/>
              <a:buChar char="•"/>
            </a:pPr>
            <a:r>
              <a:rPr lang="en-GB" sz="3200" b="1" dirty="0">
                <a:solidFill>
                  <a:srgbClr val="FF0000"/>
                </a:solidFill>
              </a:rPr>
              <a:t>Societal and environmental wellbeing</a:t>
            </a:r>
            <a:endParaRPr lang="en-GB" sz="3200" dirty="0">
              <a:solidFill>
                <a:srgbClr val="FF0000"/>
              </a:solidFill>
            </a:endParaRPr>
          </a:p>
          <a:p>
            <a:pPr marL="457200" indent="-457200">
              <a:lnSpc>
                <a:spcPct val="150000"/>
              </a:lnSpc>
              <a:buFont typeface="Arial" panose="020B0604020202020204" pitchFamily="34" charset="0"/>
              <a:buChar char="•"/>
            </a:pPr>
            <a:r>
              <a:rPr lang="en-GB" sz="3200" b="1" dirty="0"/>
              <a:t>Accountability </a:t>
            </a:r>
            <a:endParaRPr lang="en-GB" sz="3200" dirty="0"/>
          </a:p>
        </p:txBody>
      </p:sp>
      <p:sp>
        <p:nvSpPr>
          <p:cNvPr id="11" name="TextBox 10">
            <a:extLst>
              <a:ext uri="{FF2B5EF4-FFF2-40B4-BE49-F238E27FC236}">
                <a16:creationId xmlns:a16="http://schemas.microsoft.com/office/drawing/2014/main" id="{B52BB55E-1E26-2C27-7190-3EAAC27540A2}"/>
              </a:ext>
            </a:extLst>
          </p:cNvPr>
          <p:cNvSpPr txBox="1"/>
          <p:nvPr/>
        </p:nvSpPr>
        <p:spPr>
          <a:xfrm>
            <a:off x="1019332" y="5787833"/>
            <a:ext cx="10028420" cy="523220"/>
          </a:xfrm>
          <a:prstGeom prst="rect">
            <a:avLst/>
          </a:prstGeom>
          <a:noFill/>
        </p:spPr>
        <p:txBody>
          <a:bodyPr wrap="square">
            <a:spAutoFit/>
          </a:bodyPr>
          <a:lstStyle/>
          <a:p>
            <a:r>
              <a:rPr lang="en-GB" sz="2800" dirty="0"/>
              <a:t>https://</a:t>
            </a:r>
            <a:r>
              <a:rPr lang="en-GB" sz="2800" dirty="0" err="1"/>
              <a:t>ec.europa.eu</a:t>
            </a:r>
            <a:r>
              <a:rPr lang="en-GB" sz="2800" dirty="0"/>
              <a:t>/</a:t>
            </a:r>
            <a:r>
              <a:rPr lang="en-GB" sz="2800" dirty="0" err="1"/>
              <a:t>futurium</a:t>
            </a:r>
            <a:r>
              <a:rPr lang="en-GB" sz="2800" dirty="0"/>
              <a:t>/</a:t>
            </a:r>
            <a:r>
              <a:rPr lang="en-GB" sz="2800" dirty="0" err="1"/>
              <a:t>en</a:t>
            </a:r>
            <a:r>
              <a:rPr lang="en-GB" sz="2800" dirty="0"/>
              <a:t>/ai-alliance-consultation.1.html</a:t>
            </a:r>
          </a:p>
        </p:txBody>
      </p:sp>
      <p:pic>
        <p:nvPicPr>
          <p:cNvPr id="13" name="Picture 12" descr="Graphical user interface, text, application&#10;&#10;Description automatically generated">
            <a:extLst>
              <a:ext uri="{FF2B5EF4-FFF2-40B4-BE49-F238E27FC236}">
                <a16:creationId xmlns:a16="http://schemas.microsoft.com/office/drawing/2014/main" id="{5C88EBCA-1437-77E7-DC15-1A557BFD29D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924519" y="670057"/>
            <a:ext cx="4730340" cy="2522848"/>
          </a:xfrm>
          <a:prstGeom prst="rect">
            <a:avLst/>
          </a:prstGeom>
        </p:spPr>
      </p:pic>
    </p:spTree>
    <p:extLst>
      <p:ext uri="{BB962C8B-B14F-4D97-AF65-F5344CB8AC3E}">
        <p14:creationId xmlns:p14="http://schemas.microsoft.com/office/powerpoint/2010/main" val="29058255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E70B8-122D-7A46-A5DC-44DE2B6D701C}"/>
              </a:ext>
            </a:extLst>
          </p:cNvPr>
          <p:cNvSpPr>
            <a:spLocks noGrp="1"/>
          </p:cNvSpPr>
          <p:nvPr>
            <p:ph type="title"/>
          </p:nvPr>
        </p:nvSpPr>
        <p:spPr>
          <a:xfrm>
            <a:off x="322810" y="320675"/>
            <a:ext cx="11229539" cy="1325563"/>
          </a:xfrm>
        </p:spPr>
        <p:txBody>
          <a:bodyPr>
            <a:noAutofit/>
          </a:bodyPr>
          <a:lstStyle/>
          <a:p>
            <a:r>
              <a:rPr lang="en-GB" sz="5400" b="1" dirty="0"/>
              <a:t>Sustainable and environmentally friendly AI</a:t>
            </a:r>
            <a:endParaRPr lang="en-GB" sz="5400" dirty="0"/>
          </a:p>
        </p:txBody>
      </p:sp>
      <p:sp>
        <p:nvSpPr>
          <p:cNvPr id="3" name="Content Placeholder 2">
            <a:extLst>
              <a:ext uri="{FF2B5EF4-FFF2-40B4-BE49-F238E27FC236}">
                <a16:creationId xmlns:a16="http://schemas.microsoft.com/office/drawing/2014/main" id="{D5A28E2A-BCBD-5156-ABCF-6BCC72E54211}"/>
              </a:ext>
            </a:extLst>
          </p:cNvPr>
          <p:cNvSpPr>
            <a:spLocks noGrp="1"/>
          </p:cNvSpPr>
          <p:nvPr>
            <p:ph idx="1"/>
          </p:nvPr>
        </p:nvSpPr>
        <p:spPr>
          <a:xfrm>
            <a:off x="538249" y="1663035"/>
            <a:ext cx="11115502" cy="4351338"/>
          </a:xfrm>
        </p:spPr>
        <p:txBody>
          <a:bodyPr/>
          <a:lstStyle/>
          <a:p>
            <a:pPr marL="0" indent="0">
              <a:lnSpc>
                <a:spcPct val="150000"/>
              </a:lnSpc>
              <a:buNone/>
            </a:pPr>
            <a:r>
              <a:rPr lang="en-GB" sz="3600" i="1" dirty="0"/>
              <a:t>“…Measures securing the environmental friendliness of AI systems’ entire supply chain should be encouraged…”</a:t>
            </a:r>
          </a:p>
          <a:p>
            <a:pPr>
              <a:lnSpc>
                <a:spcPct val="150000"/>
              </a:lnSpc>
            </a:pPr>
            <a:r>
              <a:rPr lang="en-GB" sz="3600" dirty="0"/>
              <a:t>labelling of data points environmentally-friendly ?</a:t>
            </a:r>
          </a:p>
          <a:p>
            <a:pPr>
              <a:lnSpc>
                <a:spcPct val="150000"/>
              </a:lnSpc>
            </a:pPr>
            <a:r>
              <a:rPr lang="en-GB" sz="3600" dirty="0"/>
              <a:t>minimize computational resources</a:t>
            </a:r>
          </a:p>
        </p:txBody>
      </p:sp>
      <p:sp>
        <p:nvSpPr>
          <p:cNvPr id="4" name="Footer Placeholder 3">
            <a:extLst>
              <a:ext uri="{FF2B5EF4-FFF2-40B4-BE49-F238E27FC236}">
                <a16:creationId xmlns:a16="http://schemas.microsoft.com/office/drawing/2014/main" id="{4B175357-340E-F7C6-4EE4-FADDC478E5FE}"/>
              </a:ext>
            </a:extLst>
          </p:cNvPr>
          <p:cNvSpPr>
            <a:spLocks noGrp="1"/>
          </p:cNvSpPr>
          <p:nvPr>
            <p:ph type="ftr" sz="quarter" idx="11"/>
          </p:nvPr>
        </p:nvSpPr>
        <p:spPr/>
        <p:txBody>
          <a:bodyPr/>
          <a:lstStyle/>
          <a:p>
            <a:r>
              <a:rPr lang="en-GB"/>
              <a:t>A. Jung, Trustworthy AI</a:t>
            </a:r>
            <a:endParaRPr lang="en-AT" dirty="0"/>
          </a:p>
        </p:txBody>
      </p:sp>
      <p:sp>
        <p:nvSpPr>
          <p:cNvPr id="5" name="Slide Number Placeholder 4">
            <a:extLst>
              <a:ext uri="{FF2B5EF4-FFF2-40B4-BE49-F238E27FC236}">
                <a16:creationId xmlns:a16="http://schemas.microsoft.com/office/drawing/2014/main" id="{63F6074E-C30B-15B6-5853-77318FF494BC}"/>
              </a:ext>
            </a:extLst>
          </p:cNvPr>
          <p:cNvSpPr>
            <a:spLocks noGrp="1"/>
          </p:cNvSpPr>
          <p:nvPr>
            <p:ph type="sldNum" sz="quarter" idx="12"/>
          </p:nvPr>
        </p:nvSpPr>
        <p:spPr/>
        <p:txBody>
          <a:bodyPr/>
          <a:lstStyle/>
          <a:p>
            <a:fld id="{AC1633F7-ACB1-754E-B76E-ED72C708EAF6}" type="slidenum">
              <a:rPr lang="en-AT" smtClean="0"/>
              <a:pPr/>
              <a:t>44</a:t>
            </a:fld>
            <a:endParaRPr lang="en-AT" dirty="0"/>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65B5C850-7AC6-051D-1A05-25503E46DD9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153400" y="4569754"/>
            <a:ext cx="2743199" cy="1786596"/>
          </a:xfrm>
          <a:prstGeom prst="rect">
            <a:avLst/>
          </a:prstGeom>
        </p:spPr>
      </p:pic>
      <p:sp>
        <p:nvSpPr>
          <p:cNvPr id="6" name="Date Placeholder 5">
            <a:extLst>
              <a:ext uri="{FF2B5EF4-FFF2-40B4-BE49-F238E27FC236}">
                <a16:creationId xmlns:a16="http://schemas.microsoft.com/office/drawing/2014/main" id="{EA144CFC-0D1D-275C-2D6F-1781B7EEB811}"/>
              </a:ext>
            </a:extLst>
          </p:cNvPr>
          <p:cNvSpPr>
            <a:spLocks noGrp="1"/>
          </p:cNvSpPr>
          <p:nvPr>
            <p:ph type="dt" sz="half" idx="10"/>
          </p:nvPr>
        </p:nvSpPr>
        <p:spPr/>
        <p:txBody>
          <a:bodyPr/>
          <a:lstStyle/>
          <a:p>
            <a:fld id="{46094BAA-7047-3247-89DC-18512C34B6F6}" type="datetime1">
              <a:rPr lang="en-US" smtClean="0"/>
              <a:t>6/29/23</a:t>
            </a:fld>
            <a:endParaRPr lang="en-AT"/>
          </a:p>
        </p:txBody>
      </p:sp>
    </p:spTree>
    <p:extLst>
      <p:ext uri="{BB962C8B-B14F-4D97-AF65-F5344CB8AC3E}">
        <p14:creationId xmlns:p14="http://schemas.microsoft.com/office/powerpoint/2010/main" val="4050099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8B05F-5C93-C170-2658-8541F508EE64}"/>
              </a:ext>
            </a:extLst>
          </p:cNvPr>
          <p:cNvSpPr>
            <a:spLocks noGrp="1"/>
          </p:cNvSpPr>
          <p:nvPr>
            <p:ph type="title"/>
          </p:nvPr>
        </p:nvSpPr>
        <p:spPr>
          <a:xfrm>
            <a:off x="516228" y="287852"/>
            <a:ext cx="6348211" cy="1325563"/>
          </a:xfrm>
        </p:spPr>
        <p:txBody>
          <a:bodyPr>
            <a:normAutofit/>
          </a:bodyPr>
          <a:lstStyle/>
          <a:p>
            <a:r>
              <a:rPr lang="en-GB" sz="7200" b="1" dirty="0"/>
              <a:t>Social impact.</a:t>
            </a:r>
          </a:p>
        </p:txBody>
      </p:sp>
      <p:sp>
        <p:nvSpPr>
          <p:cNvPr id="3" name="Content Placeholder 2">
            <a:extLst>
              <a:ext uri="{FF2B5EF4-FFF2-40B4-BE49-F238E27FC236}">
                <a16:creationId xmlns:a16="http://schemas.microsoft.com/office/drawing/2014/main" id="{7761CBEB-596B-3924-EFC9-F5F812542B51}"/>
              </a:ext>
            </a:extLst>
          </p:cNvPr>
          <p:cNvSpPr>
            <a:spLocks noGrp="1"/>
          </p:cNvSpPr>
          <p:nvPr>
            <p:ph idx="1"/>
          </p:nvPr>
        </p:nvSpPr>
        <p:spPr>
          <a:xfrm>
            <a:off x="613063" y="1426614"/>
            <a:ext cx="10965873" cy="4351338"/>
          </a:xfrm>
        </p:spPr>
        <p:txBody>
          <a:bodyPr/>
          <a:lstStyle/>
          <a:p>
            <a:pPr marL="0" indent="0">
              <a:lnSpc>
                <a:spcPct val="150000"/>
              </a:lnSpc>
              <a:buNone/>
            </a:pPr>
            <a:r>
              <a:rPr lang="en-GB" dirty="0"/>
              <a:t>“…</a:t>
            </a:r>
            <a:r>
              <a:rPr lang="en-GB" i="1" dirty="0"/>
              <a:t>While AI systems can be used to enhance social skills, they can equally contribute to their deterioration. This could also affect people’s physical and mental wellbeing. The effects of these systems must therefore be carefully monitored and considered</a:t>
            </a:r>
            <a:r>
              <a:rPr lang="en-GB" dirty="0"/>
              <a:t>….”</a:t>
            </a:r>
          </a:p>
          <a:p>
            <a:pPr marL="0" indent="0">
              <a:lnSpc>
                <a:spcPct val="150000"/>
              </a:lnSpc>
              <a:buNone/>
            </a:pPr>
            <a:r>
              <a:rPr lang="en-GB" sz="3200" dirty="0"/>
              <a:t>e.g., predict if sending a mail could be delayed (Outlook) </a:t>
            </a:r>
          </a:p>
        </p:txBody>
      </p:sp>
      <p:sp>
        <p:nvSpPr>
          <p:cNvPr id="4" name="Footer Placeholder 3">
            <a:extLst>
              <a:ext uri="{FF2B5EF4-FFF2-40B4-BE49-F238E27FC236}">
                <a16:creationId xmlns:a16="http://schemas.microsoft.com/office/drawing/2014/main" id="{9BA02BCE-1D7F-E287-DD96-E2C8B6339EC7}"/>
              </a:ext>
            </a:extLst>
          </p:cNvPr>
          <p:cNvSpPr>
            <a:spLocks noGrp="1"/>
          </p:cNvSpPr>
          <p:nvPr>
            <p:ph type="ftr" sz="quarter" idx="11"/>
          </p:nvPr>
        </p:nvSpPr>
        <p:spPr/>
        <p:txBody>
          <a:bodyPr/>
          <a:lstStyle/>
          <a:p>
            <a:r>
              <a:rPr lang="en-GB"/>
              <a:t>A. Jung, Trustworthy AI</a:t>
            </a:r>
            <a:endParaRPr lang="en-AT" dirty="0"/>
          </a:p>
        </p:txBody>
      </p:sp>
      <p:sp>
        <p:nvSpPr>
          <p:cNvPr id="5" name="Slide Number Placeholder 4">
            <a:extLst>
              <a:ext uri="{FF2B5EF4-FFF2-40B4-BE49-F238E27FC236}">
                <a16:creationId xmlns:a16="http://schemas.microsoft.com/office/drawing/2014/main" id="{6390DD9B-D535-0EB4-919D-C9A8037ADA43}"/>
              </a:ext>
            </a:extLst>
          </p:cNvPr>
          <p:cNvSpPr>
            <a:spLocks noGrp="1"/>
          </p:cNvSpPr>
          <p:nvPr>
            <p:ph type="sldNum" sz="quarter" idx="12"/>
          </p:nvPr>
        </p:nvSpPr>
        <p:spPr/>
        <p:txBody>
          <a:bodyPr/>
          <a:lstStyle/>
          <a:p>
            <a:fld id="{AC1633F7-ACB1-754E-B76E-ED72C708EAF6}" type="slidenum">
              <a:rPr lang="en-AT" smtClean="0"/>
              <a:pPr/>
              <a:t>45</a:t>
            </a:fld>
            <a:endParaRPr lang="en-AT" dirty="0"/>
          </a:p>
        </p:txBody>
      </p:sp>
      <p:sp>
        <p:nvSpPr>
          <p:cNvPr id="6" name="Date Placeholder 5">
            <a:extLst>
              <a:ext uri="{FF2B5EF4-FFF2-40B4-BE49-F238E27FC236}">
                <a16:creationId xmlns:a16="http://schemas.microsoft.com/office/drawing/2014/main" id="{A567AB2D-8249-E459-59F9-C2D2CEDA8889}"/>
              </a:ext>
            </a:extLst>
          </p:cNvPr>
          <p:cNvSpPr>
            <a:spLocks noGrp="1"/>
          </p:cNvSpPr>
          <p:nvPr>
            <p:ph type="dt" sz="half" idx="10"/>
          </p:nvPr>
        </p:nvSpPr>
        <p:spPr/>
        <p:txBody>
          <a:bodyPr/>
          <a:lstStyle/>
          <a:p>
            <a:fld id="{CC472F7E-83D9-3345-A5D1-5EED48F21897}" type="datetime1">
              <a:rPr lang="en-US" smtClean="0"/>
              <a:t>6/29/23</a:t>
            </a:fld>
            <a:endParaRPr lang="en-AT"/>
          </a:p>
        </p:txBody>
      </p:sp>
    </p:spTree>
    <p:extLst>
      <p:ext uri="{BB962C8B-B14F-4D97-AF65-F5344CB8AC3E}">
        <p14:creationId xmlns:p14="http://schemas.microsoft.com/office/powerpoint/2010/main" val="29459500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4BF7-D813-1F41-122E-1B83E207AE24}"/>
              </a:ext>
            </a:extLst>
          </p:cNvPr>
          <p:cNvSpPr>
            <a:spLocks noGrp="1"/>
          </p:cNvSpPr>
          <p:nvPr>
            <p:ph type="title"/>
          </p:nvPr>
        </p:nvSpPr>
        <p:spPr/>
        <p:txBody>
          <a:bodyPr>
            <a:normAutofit/>
          </a:bodyPr>
          <a:lstStyle/>
          <a:p>
            <a:r>
              <a:rPr lang="en-GB" sz="7200" b="1" dirty="0"/>
              <a:t>Society and Democracy.</a:t>
            </a:r>
            <a:endParaRPr lang="en-GB" sz="7200" dirty="0"/>
          </a:p>
        </p:txBody>
      </p:sp>
      <p:sp>
        <p:nvSpPr>
          <p:cNvPr id="3" name="Content Placeholder 2">
            <a:extLst>
              <a:ext uri="{FF2B5EF4-FFF2-40B4-BE49-F238E27FC236}">
                <a16:creationId xmlns:a16="http://schemas.microsoft.com/office/drawing/2014/main" id="{B260B320-914D-E801-F1E7-4957F67618A8}"/>
              </a:ext>
            </a:extLst>
          </p:cNvPr>
          <p:cNvSpPr>
            <a:spLocks noGrp="1"/>
          </p:cNvSpPr>
          <p:nvPr>
            <p:ph idx="1"/>
          </p:nvPr>
        </p:nvSpPr>
        <p:spPr>
          <a:xfrm>
            <a:off x="838200" y="1825625"/>
            <a:ext cx="10379529" cy="2174875"/>
          </a:xfrm>
        </p:spPr>
        <p:txBody>
          <a:bodyPr/>
          <a:lstStyle/>
          <a:p>
            <a:pPr marL="0" indent="0">
              <a:lnSpc>
                <a:spcPct val="150000"/>
              </a:lnSpc>
              <a:buNone/>
            </a:pPr>
            <a:r>
              <a:rPr lang="en-GB" dirty="0"/>
              <a:t>“…</a:t>
            </a:r>
            <a:r>
              <a:rPr lang="en-GB" i="1" dirty="0"/>
              <a:t>The use of AI systems should be given careful consideration particularly in situations relating to the democratic process, including </a:t>
            </a:r>
            <a:r>
              <a:rPr lang="en-GB" i="1" dirty="0">
                <a:solidFill>
                  <a:srgbClr val="FF0000"/>
                </a:solidFill>
              </a:rPr>
              <a:t>not only political decision-making but also electoral contexts</a:t>
            </a:r>
            <a:r>
              <a:rPr lang="en-GB" i="1" dirty="0"/>
              <a:t>.”</a:t>
            </a:r>
          </a:p>
        </p:txBody>
      </p:sp>
      <p:sp>
        <p:nvSpPr>
          <p:cNvPr id="4" name="Footer Placeholder 3">
            <a:extLst>
              <a:ext uri="{FF2B5EF4-FFF2-40B4-BE49-F238E27FC236}">
                <a16:creationId xmlns:a16="http://schemas.microsoft.com/office/drawing/2014/main" id="{FE3B67D6-743D-E8E0-7193-4D102EE4802E}"/>
              </a:ext>
            </a:extLst>
          </p:cNvPr>
          <p:cNvSpPr>
            <a:spLocks noGrp="1"/>
          </p:cNvSpPr>
          <p:nvPr>
            <p:ph type="ftr" sz="quarter" idx="11"/>
          </p:nvPr>
        </p:nvSpPr>
        <p:spPr/>
        <p:txBody>
          <a:bodyPr/>
          <a:lstStyle/>
          <a:p>
            <a:r>
              <a:rPr lang="en-GB"/>
              <a:t>A. Jung, Trustworthy AI</a:t>
            </a:r>
            <a:endParaRPr lang="en-AT" dirty="0"/>
          </a:p>
        </p:txBody>
      </p:sp>
      <p:sp>
        <p:nvSpPr>
          <p:cNvPr id="5" name="Slide Number Placeholder 4">
            <a:extLst>
              <a:ext uri="{FF2B5EF4-FFF2-40B4-BE49-F238E27FC236}">
                <a16:creationId xmlns:a16="http://schemas.microsoft.com/office/drawing/2014/main" id="{9C237DD8-0C58-BEC3-DEED-7FC9A9743662}"/>
              </a:ext>
            </a:extLst>
          </p:cNvPr>
          <p:cNvSpPr>
            <a:spLocks noGrp="1"/>
          </p:cNvSpPr>
          <p:nvPr>
            <p:ph type="sldNum" sz="quarter" idx="12"/>
          </p:nvPr>
        </p:nvSpPr>
        <p:spPr/>
        <p:txBody>
          <a:bodyPr/>
          <a:lstStyle/>
          <a:p>
            <a:fld id="{AC1633F7-ACB1-754E-B76E-ED72C708EAF6}" type="slidenum">
              <a:rPr lang="en-AT" smtClean="0"/>
              <a:pPr/>
              <a:t>46</a:t>
            </a:fld>
            <a:endParaRPr lang="en-AT" dirty="0"/>
          </a:p>
        </p:txBody>
      </p:sp>
      <p:sp>
        <p:nvSpPr>
          <p:cNvPr id="6" name="Date Placeholder 5">
            <a:extLst>
              <a:ext uri="{FF2B5EF4-FFF2-40B4-BE49-F238E27FC236}">
                <a16:creationId xmlns:a16="http://schemas.microsoft.com/office/drawing/2014/main" id="{4B7F4C8E-1C26-4435-AC94-D7E1F5FCDBAC}"/>
              </a:ext>
            </a:extLst>
          </p:cNvPr>
          <p:cNvSpPr>
            <a:spLocks noGrp="1"/>
          </p:cNvSpPr>
          <p:nvPr>
            <p:ph type="dt" sz="half" idx="10"/>
          </p:nvPr>
        </p:nvSpPr>
        <p:spPr/>
        <p:txBody>
          <a:bodyPr/>
          <a:lstStyle/>
          <a:p>
            <a:fld id="{8C590871-D0FA-3A49-878D-DACEF0605D57}" type="datetime1">
              <a:rPr lang="en-US" smtClean="0"/>
              <a:t>6/29/23</a:t>
            </a:fld>
            <a:endParaRPr lang="en-AT"/>
          </a:p>
        </p:txBody>
      </p:sp>
    </p:spTree>
    <p:extLst>
      <p:ext uri="{BB962C8B-B14F-4D97-AF65-F5344CB8AC3E}">
        <p14:creationId xmlns:p14="http://schemas.microsoft.com/office/powerpoint/2010/main" val="9560614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D79939-A143-6910-E38A-2589E0B3B8E4}"/>
              </a:ext>
            </a:extLst>
          </p:cNvPr>
          <p:cNvSpPr>
            <a:spLocks noGrp="1"/>
          </p:cNvSpPr>
          <p:nvPr>
            <p:ph idx="1"/>
          </p:nvPr>
        </p:nvSpPr>
        <p:spPr>
          <a:xfrm>
            <a:off x="563335" y="5140325"/>
            <a:ext cx="11065329" cy="1015546"/>
          </a:xfrm>
        </p:spPr>
        <p:txBody>
          <a:bodyPr/>
          <a:lstStyle/>
          <a:p>
            <a:pPr marL="0" indent="0">
              <a:buNone/>
            </a:pPr>
            <a:r>
              <a:rPr lang="en-GB" dirty="0"/>
              <a:t>https://</a:t>
            </a:r>
            <a:r>
              <a:rPr lang="en-GB" dirty="0" err="1"/>
              <a:t>www.wsj.com</a:t>
            </a:r>
            <a:r>
              <a:rPr lang="en-GB" dirty="0"/>
              <a:t>/articles/chatgpt-bard-bing-ai-political-beliefs-151a0fe4</a:t>
            </a:r>
          </a:p>
        </p:txBody>
      </p:sp>
      <p:sp>
        <p:nvSpPr>
          <p:cNvPr id="4" name="Date Placeholder 3">
            <a:extLst>
              <a:ext uri="{FF2B5EF4-FFF2-40B4-BE49-F238E27FC236}">
                <a16:creationId xmlns:a16="http://schemas.microsoft.com/office/drawing/2014/main" id="{68C36863-E9C1-5CEF-2029-EB6292C55711}"/>
              </a:ext>
            </a:extLst>
          </p:cNvPr>
          <p:cNvSpPr>
            <a:spLocks noGrp="1"/>
          </p:cNvSpPr>
          <p:nvPr>
            <p:ph type="dt" sz="half" idx="10"/>
          </p:nvPr>
        </p:nvSpPr>
        <p:spPr/>
        <p:txBody>
          <a:bodyPr/>
          <a:lstStyle/>
          <a:p>
            <a:fld id="{80E89DBD-33CD-B446-A703-D7DFB4C7787C}" type="datetime1">
              <a:rPr lang="en-US" smtClean="0"/>
              <a:t>6/29/23</a:t>
            </a:fld>
            <a:endParaRPr lang="en-GB" dirty="0"/>
          </a:p>
        </p:txBody>
      </p:sp>
      <p:sp>
        <p:nvSpPr>
          <p:cNvPr id="5" name="Footer Placeholder 4">
            <a:extLst>
              <a:ext uri="{FF2B5EF4-FFF2-40B4-BE49-F238E27FC236}">
                <a16:creationId xmlns:a16="http://schemas.microsoft.com/office/drawing/2014/main" id="{CC29015C-6D1B-9A17-47D1-F32C36CD8280}"/>
              </a:ext>
            </a:extLst>
          </p:cNvPr>
          <p:cNvSpPr>
            <a:spLocks noGrp="1"/>
          </p:cNvSpPr>
          <p:nvPr>
            <p:ph type="ftr" sz="quarter" idx="11"/>
          </p:nvPr>
        </p:nvSpPr>
        <p:spPr/>
        <p:txBody>
          <a:bodyPr/>
          <a:lstStyle/>
          <a:p>
            <a:r>
              <a:rPr lang="en-GB"/>
              <a:t>A. Jung, Trustworthy AI</a:t>
            </a:r>
            <a:endParaRPr lang="en-GB" dirty="0"/>
          </a:p>
        </p:txBody>
      </p:sp>
      <p:sp>
        <p:nvSpPr>
          <p:cNvPr id="6" name="Slide Number Placeholder 5">
            <a:extLst>
              <a:ext uri="{FF2B5EF4-FFF2-40B4-BE49-F238E27FC236}">
                <a16:creationId xmlns:a16="http://schemas.microsoft.com/office/drawing/2014/main" id="{398E3D16-AA58-7088-E756-F0296CD6F877}"/>
              </a:ext>
            </a:extLst>
          </p:cNvPr>
          <p:cNvSpPr>
            <a:spLocks noGrp="1"/>
          </p:cNvSpPr>
          <p:nvPr>
            <p:ph type="sldNum" sz="quarter" idx="12"/>
          </p:nvPr>
        </p:nvSpPr>
        <p:spPr/>
        <p:txBody>
          <a:bodyPr/>
          <a:lstStyle/>
          <a:p>
            <a:fld id="{1769BA03-D485-7647-B394-D5FA64CC5371}" type="slidenum">
              <a:rPr lang="en-GB" smtClean="0"/>
              <a:pPr/>
              <a:t>47</a:t>
            </a:fld>
            <a:endParaRPr lang="en-GB" dirty="0"/>
          </a:p>
        </p:txBody>
      </p:sp>
      <p:pic>
        <p:nvPicPr>
          <p:cNvPr id="8" name="Picture 7" descr="A picture containing text, screenshot&#10;&#10;Description automatically generated">
            <a:extLst>
              <a:ext uri="{FF2B5EF4-FFF2-40B4-BE49-F238E27FC236}">
                <a16:creationId xmlns:a16="http://schemas.microsoft.com/office/drawing/2014/main" id="{2C30AB40-1F27-4BAB-D64B-C17D6DBFB8D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8765" y="492517"/>
            <a:ext cx="11914469" cy="3605954"/>
          </a:xfrm>
          <a:prstGeom prst="rect">
            <a:avLst/>
          </a:prstGeom>
        </p:spPr>
      </p:pic>
    </p:spTree>
    <p:extLst>
      <p:ext uri="{BB962C8B-B14F-4D97-AF65-F5344CB8AC3E}">
        <p14:creationId xmlns:p14="http://schemas.microsoft.com/office/powerpoint/2010/main" val="34213256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FF6F403-2095-9948-B18D-7318F82291BE}"/>
              </a:ext>
            </a:extLst>
          </p:cNvPr>
          <p:cNvSpPr>
            <a:spLocks noGrp="1"/>
          </p:cNvSpPr>
          <p:nvPr>
            <p:ph type="ftr" sz="quarter" idx="11"/>
          </p:nvPr>
        </p:nvSpPr>
        <p:spPr/>
        <p:txBody>
          <a:bodyPr/>
          <a:lstStyle/>
          <a:p>
            <a:r>
              <a:rPr lang="en-GB"/>
              <a:t>A. Jung, Trustworthy AI</a:t>
            </a:r>
            <a:endParaRPr lang="en-GB" dirty="0"/>
          </a:p>
        </p:txBody>
      </p:sp>
      <p:sp>
        <p:nvSpPr>
          <p:cNvPr id="6" name="Slide Number Placeholder 5">
            <a:extLst>
              <a:ext uri="{FF2B5EF4-FFF2-40B4-BE49-F238E27FC236}">
                <a16:creationId xmlns:a16="http://schemas.microsoft.com/office/drawing/2014/main" id="{BEB3B2A0-2618-094D-A6E3-A21BAD553952}"/>
              </a:ext>
            </a:extLst>
          </p:cNvPr>
          <p:cNvSpPr>
            <a:spLocks noGrp="1"/>
          </p:cNvSpPr>
          <p:nvPr>
            <p:ph type="sldNum" sz="quarter" idx="12"/>
          </p:nvPr>
        </p:nvSpPr>
        <p:spPr/>
        <p:txBody>
          <a:bodyPr/>
          <a:lstStyle/>
          <a:p>
            <a:fld id="{AC1633F7-ACB1-754E-B76E-ED72C708EAF6}" type="slidenum">
              <a:rPr lang="en-AT" smtClean="0"/>
              <a:pPr/>
              <a:t>48</a:t>
            </a:fld>
            <a:endParaRPr lang="en-AT" dirty="0"/>
          </a:p>
        </p:txBody>
      </p:sp>
      <p:sp>
        <p:nvSpPr>
          <p:cNvPr id="3" name="Date Placeholder 2">
            <a:extLst>
              <a:ext uri="{FF2B5EF4-FFF2-40B4-BE49-F238E27FC236}">
                <a16:creationId xmlns:a16="http://schemas.microsoft.com/office/drawing/2014/main" id="{928223E7-B0BF-CC46-A692-584BC0EFE9A0}"/>
              </a:ext>
            </a:extLst>
          </p:cNvPr>
          <p:cNvSpPr>
            <a:spLocks noGrp="1"/>
          </p:cNvSpPr>
          <p:nvPr>
            <p:ph type="dt" sz="half" idx="10"/>
          </p:nvPr>
        </p:nvSpPr>
        <p:spPr/>
        <p:txBody>
          <a:bodyPr/>
          <a:lstStyle/>
          <a:p>
            <a:fld id="{EE5D7832-01BA-0D47-B8F8-AC43A17308B1}" type="datetime1">
              <a:rPr lang="en-US" smtClean="0"/>
              <a:t>6/29/23</a:t>
            </a:fld>
            <a:endParaRPr lang="en-US"/>
          </a:p>
        </p:txBody>
      </p:sp>
      <p:sp>
        <p:nvSpPr>
          <p:cNvPr id="9" name="TextBox 8">
            <a:extLst>
              <a:ext uri="{FF2B5EF4-FFF2-40B4-BE49-F238E27FC236}">
                <a16:creationId xmlns:a16="http://schemas.microsoft.com/office/drawing/2014/main" id="{1B63C501-4BF5-DF1E-DCF7-FDFA34122719}"/>
              </a:ext>
            </a:extLst>
          </p:cNvPr>
          <p:cNvSpPr txBox="1"/>
          <p:nvPr/>
        </p:nvSpPr>
        <p:spPr>
          <a:xfrm>
            <a:off x="682051" y="601220"/>
            <a:ext cx="7928549" cy="5186613"/>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GB" sz="3200" b="1" dirty="0"/>
              <a:t>Human agency and oversight</a:t>
            </a:r>
            <a:endParaRPr lang="en-GB" sz="3200" dirty="0"/>
          </a:p>
          <a:p>
            <a:pPr marL="457200" indent="-457200">
              <a:lnSpc>
                <a:spcPct val="150000"/>
              </a:lnSpc>
              <a:buFont typeface="Arial" panose="020B0604020202020204" pitchFamily="34" charset="0"/>
              <a:buChar char="•"/>
            </a:pPr>
            <a:r>
              <a:rPr lang="en-GB" sz="3200" b="1" dirty="0"/>
              <a:t>Technical robustness and safety </a:t>
            </a:r>
            <a:endParaRPr lang="en-GB" sz="3200" dirty="0"/>
          </a:p>
          <a:p>
            <a:pPr marL="457200" indent="-457200">
              <a:lnSpc>
                <a:spcPct val="150000"/>
              </a:lnSpc>
              <a:buFont typeface="Arial" panose="020B0604020202020204" pitchFamily="34" charset="0"/>
              <a:buChar char="•"/>
            </a:pPr>
            <a:r>
              <a:rPr lang="en-GB" sz="3200" b="1" dirty="0"/>
              <a:t>Privacy and data governance </a:t>
            </a:r>
            <a:endParaRPr lang="en-GB" sz="3200" dirty="0"/>
          </a:p>
          <a:p>
            <a:pPr marL="457200" indent="-457200">
              <a:lnSpc>
                <a:spcPct val="150000"/>
              </a:lnSpc>
              <a:buFont typeface="Arial" panose="020B0604020202020204" pitchFamily="34" charset="0"/>
              <a:buChar char="•"/>
            </a:pPr>
            <a:r>
              <a:rPr lang="en-GB" sz="3200" b="1" dirty="0"/>
              <a:t>Transparency </a:t>
            </a:r>
            <a:endParaRPr lang="en-GB" sz="3200" dirty="0"/>
          </a:p>
          <a:p>
            <a:pPr marL="457200" indent="-457200">
              <a:lnSpc>
                <a:spcPct val="150000"/>
              </a:lnSpc>
              <a:buFont typeface="Arial" panose="020B0604020202020204" pitchFamily="34" charset="0"/>
              <a:buChar char="•"/>
            </a:pPr>
            <a:r>
              <a:rPr lang="en-GB" sz="3200" b="1" dirty="0"/>
              <a:t>Diversity, non-discrimination and fairness</a:t>
            </a:r>
            <a:endParaRPr lang="en-GB" sz="3200" dirty="0"/>
          </a:p>
          <a:p>
            <a:pPr marL="457200" indent="-457200">
              <a:lnSpc>
                <a:spcPct val="150000"/>
              </a:lnSpc>
              <a:buFont typeface="Arial" panose="020B0604020202020204" pitchFamily="34" charset="0"/>
              <a:buChar char="•"/>
            </a:pPr>
            <a:r>
              <a:rPr lang="en-GB" sz="3200" b="1" dirty="0"/>
              <a:t>Societal and environmental wellbeing</a:t>
            </a:r>
            <a:endParaRPr lang="en-GB" sz="3200" dirty="0"/>
          </a:p>
          <a:p>
            <a:pPr marL="457200" indent="-457200">
              <a:lnSpc>
                <a:spcPct val="150000"/>
              </a:lnSpc>
              <a:buFont typeface="Arial" panose="020B0604020202020204" pitchFamily="34" charset="0"/>
              <a:buChar char="•"/>
            </a:pPr>
            <a:r>
              <a:rPr lang="en-GB" sz="3200" b="1" dirty="0">
                <a:solidFill>
                  <a:srgbClr val="FF0000"/>
                </a:solidFill>
              </a:rPr>
              <a:t>Accountability</a:t>
            </a:r>
            <a:r>
              <a:rPr lang="en-GB" sz="3200" b="1" dirty="0"/>
              <a:t> </a:t>
            </a:r>
            <a:endParaRPr lang="en-GB" sz="3200" dirty="0"/>
          </a:p>
        </p:txBody>
      </p:sp>
      <p:sp>
        <p:nvSpPr>
          <p:cNvPr id="11" name="TextBox 10">
            <a:extLst>
              <a:ext uri="{FF2B5EF4-FFF2-40B4-BE49-F238E27FC236}">
                <a16:creationId xmlns:a16="http://schemas.microsoft.com/office/drawing/2014/main" id="{B52BB55E-1E26-2C27-7190-3EAAC27540A2}"/>
              </a:ext>
            </a:extLst>
          </p:cNvPr>
          <p:cNvSpPr txBox="1"/>
          <p:nvPr/>
        </p:nvSpPr>
        <p:spPr>
          <a:xfrm>
            <a:off x="1019332" y="5787833"/>
            <a:ext cx="10028420" cy="523220"/>
          </a:xfrm>
          <a:prstGeom prst="rect">
            <a:avLst/>
          </a:prstGeom>
          <a:noFill/>
        </p:spPr>
        <p:txBody>
          <a:bodyPr wrap="square">
            <a:spAutoFit/>
          </a:bodyPr>
          <a:lstStyle/>
          <a:p>
            <a:r>
              <a:rPr lang="en-GB" sz="2800" dirty="0"/>
              <a:t>https://</a:t>
            </a:r>
            <a:r>
              <a:rPr lang="en-GB" sz="2800" dirty="0" err="1"/>
              <a:t>ec.europa.eu</a:t>
            </a:r>
            <a:r>
              <a:rPr lang="en-GB" sz="2800" dirty="0"/>
              <a:t>/</a:t>
            </a:r>
            <a:r>
              <a:rPr lang="en-GB" sz="2800" dirty="0" err="1"/>
              <a:t>futurium</a:t>
            </a:r>
            <a:r>
              <a:rPr lang="en-GB" sz="2800" dirty="0"/>
              <a:t>/</a:t>
            </a:r>
            <a:r>
              <a:rPr lang="en-GB" sz="2800" dirty="0" err="1"/>
              <a:t>en</a:t>
            </a:r>
            <a:r>
              <a:rPr lang="en-GB" sz="2800" dirty="0"/>
              <a:t>/ai-alliance-consultation.1.html</a:t>
            </a:r>
          </a:p>
        </p:txBody>
      </p:sp>
      <p:pic>
        <p:nvPicPr>
          <p:cNvPr id="13" name="Picture 12" descr="Graphical user interface, text, application&#10;&#10;Description automatically generated">
            <a:extLst>
              <a:ext uri="{FF2B5EF4-FFF2-40B4-BE49-F238E27FC236}">
                <a16:creationId xmlns:a16="http://schemas.microsoft.com/office/drawing/2014/main" id="{5C88EBCA-1437-77E7-DC15-1A557BFD29D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924519" y="670057"/>
            <a:ext cx="4730340" cy="2522848"/>
          </a:xfrm>
          <a:prstGeom prst="rect">
            <a:avLst/>
          </a:prstGeom>
        </p:spPr>
      </p:pic>
    </p:spTree>
    <p:extLst>
      <p:ext uri="{BB962C8B-B14F-4D97-AF65-F5344CB8AC3E}">
        <p14:creationId xmlns:p14="http://schemas.microsoft.com/office/powerpoint/2010/main" val="4348571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4BF7-D813-1F41-122E-1B83E207AE24}"/>
              </a:ext>
            </a:extLst>
          </p:cNvPr>
          <p:cNvSpPr>
            <a:spLocks noGrp="1"/>
          </p:cNvSpPr>
          <p:nvPr>
            <p:ph type="title"/>
          </p:nvPr>
        </p:nvSpPr>
        <p:spPr/>
        <p:txBody>
          <a:bodyPr>
            <a:normAutofit/>
          </a:bodyPr>
          <a:lstStyle/>
          <a:p>
            <a:r>
              <a:rPr lang="en-GB" sz="6600" b="1" dirty="0"/>
              <a:t>Auditability.</a:t>
            </a:r>
          </a:p>
        </p:txBody>
      </p:sp>
      <p:sp>
        <p:nvSpPr>
          <p:cNvPr id="3" name="Content Placeholder 2">
            <a:extLst>
              <a:ext uri="{FF2B5EF4-FFF2-40B4-BE49-F238E27FC236}">
                <a16:creationId xmlns:a16="http://schemas.microsoft.com/office/drawing/2014/main" id="{B260B320-914D-E801-F1E7-4957F67618A8}"/>
              </a:ext>
            </a:extLst>
          </p:cNvPr>
          <p:cNvSpPr>
            <a:spLocks noGrp="1"/>
          </p:cNvSpPr>
          <p:nvPr>
            <p:ph idx="1"/>
          </p:nvPr>
        </p:nvSpPr>
        <p:spPr>
          <a:xfrm>
            <a:off x="539303" y="1786268"/>
            <a:ext cx="11113394" cy="2707738"/>
          </a:xfrm>
        </p:spPr>
        <p:txBody>
          <a:bodyPr/>
          <a:lstStyle/>
          <a:p>
            <a:pPr marL="0" indent="0">
              <a:lnSpc>
                <a:spcPct val="150000"/>
              </a:lnSpc>
              <a:buNone/>
            </a:pPr>
            <a:r>
              <a:rPr lang="en-GB" dirty="0"/>
              <a:t>“…</a:t>
            </a:r>
            <a:r>
              <a:rPr lang="en-GB" i="1" dirty="0"/>
              <a:t>establish mechanisms that facilitate the AI system’s auditability (e.g. traceability of the development process, the sourcing of training data and the logging of the AI system’s processes, outcomes, positive and negative impact)?.”</a:t>
            </a:r>
          </a:p>
        </p:txBody>
      </p:sp>
      <p:sp>
        <p:nvSpPr>
          <p:cNvPr id="4" name="Footer Placeholder 3">
            <a:extLst>
              <a:ext uri="{FF2B5EF4-FFF2-40B4-BE49-F238E27FC236}">
                <a16:creationId xmlns:a16="http://schemas.microsoft.com/office/drawing/2014/main" id="{FE3B67D6-743D-E8E0-7193-4D102EE4802E}"/>
              </a:ext>
            </a:extLst>
          </p:cNvPr>
          <p:cNvSpPr>
            <a:spLocks noGrp="1"/>
          </p:cNvSpPr>
          <p:nvPr>
            <p:ph type="ftr" sz="quarter" idx="11"/>
          </p:nvPr>
        </p:nvSpPr>
        <p:spPr/>
        <p:txBody>
          <a:bodyPr/>
          <a:lstStyle/>
          <a:p>
            <a:r>
              <a:rPr lang="en-GB"/>
              <a:t>A. Jung, Trustworthy AI</a:t>
            </a:r>
            <a:endParaRPr lang="en-AT" dirty="0"/>
          </a:p>
        </p:txBody>
      </p:sp>
      <p:sp>
        <p:nvSpPr>
          <p:cNvPr id="5" name="Slide Number Placeholder 4">
            <a:extLst>
              <a:ext uri="{FF2B5EF4-FFF2-40B4-BE49-F238E27FC236}">
                <a16:creationId xmlns:a16="http://schemas.microsoft.com/office/drawing/2014/main" id="{9C237DD8-0C58-BEC3-DEED-7FC9A9743662}"/>
              </a:ext>
            </a:extLst>
          </p:cNvPr>
          <p:cNvSpPr>
            <a:spLocks noGrp="1"/>
          </p:cNvSpPr>
          <p:nvPr>
            <p:ph type="sldNum" sz="quarter" idx="12"/>
          </p:nvPr>
        </p:nvSpPr>
        <p:spPr/>
        <p:txBody>
          <a:bodyPr/>
          <a:lstStyle/>
          <a:p>
            <a:fld id="{AC1633F7-ACB1-754E-B76E-ED72C708EAF6}" type="slidenum">
              <a:rPr lang="en-AT" smtClean="0"/>
              <a:pPr/>
              <a:t>49</a:t>
            </a:fld>
            <a:endParaRPr lang="en-AT" dirty="0"/>
          </a:p>
        </p:txBody>
      </p:sp>
      <p:sp>
        <p:nvSpPr>
          <p:cNvPr id="6" name="Date Placeholder 5">
            <a:extLst>
              <a:ext uri="{FF2B5EF4-FFF2-40B4-BE49-F238E27FC236}">
                <a16:creationId xmlns:a16="http://schemas.microsoft.com/office/drawing/2014/main" id="{3D33EA94-5A5F-8619-94EA-5D83DC892EA5}"/>
              </a:ext>
            </a:extLst>
          </p:cNvPr>
          <p:cNvSpPr>
            <a:spLocks noGrp="1"/>
          </p:cNvSpPr>
          <p:nvPr>
            <p:ph type="dt" sz="half" idx="10"/>
          </p:nvPr>
        </p:nvSpPr>
        <p:spPr/>
        <p:txBody>
          <a:bodyPr/>
          <a:lstStyle/>
          <a:p>
            <a:fld id="{968589BF-54E1-EE4E-9D7E-B2953585D514}" type="datetime1">
              <a:rPr lang="en-US" smtClean="0"/>
              <a:t>6/29/23</a:t>
            </a:fld>
            <a:endParaRPr lang="en-AT"/>
          </a:p>
        </p:txBody>
      </p:sp>
    </p:spTree>
    <p:extLst>
      <p:ext uri="{BB962C8B-B14F-4D97-AF65-F5344CB8AC3E}">
        <p14:creationId xmlns:p14="http://schemas.microsoft.com/office/powerpoint/2010/main" val="908162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FF6F403-2095-9948-B18D-7318F82291BE}"/>
              </a:ext>
            </a:extLst>
          </p:cNvPr>
          <p:cNvSpPr>
            <a:spLocks noGrp="1"/>
          </p:cNvSpPr>
          <p:nvPr>
            <p:ph type="ftr" sz="quarter" idx="11"/>
          </p:nvPr>
        </p:nvSpPr>
        <p:spPr/>
        <p:txBody>
          <a:bodyPr/>
          <a:lstStyle/>
          <a:p>
            <a:r>
              <a:rPr lang="en-GB"/>
              <a:t>A. Jung, Trustworthy AI</a:t>
            </a:r>
            <a:endParaRPr lang="en-GB" dirty="0"/>
          </a:p>
        </p:txBody>
      </p:sp>
      <p:sp>
        <p:nvSpPr>
          <p:cNvPr id="6" name="Slide Number Placeholder 5">
            <a:extLst>
              <a:ext uri="{FF2B5EF4-FFF2-40B4-BE49-F238E27FC236}">
                <a16:creationId xmlns:a16="http://schemas.microsoft.com/office/drawing/2014/main" id="{BEB3B2A0-2618-094D-A6E3-A21BAD553952}"/>
              </a:ext>
            </a:extLst>
          </p:cNvPr>
          <p:cNvSpPr>
            <a:spLocks noGrp="1"/>
          </p:cNvSpPr>
          <p:nvPr>
            <p:ph type="sldNum" sz="quarter" idx="12"/>
          </p:nvPr>
        </p:nvSpPr>
        <p:spPr/>
        <p:txBody>
          <a:bodyPr/>
          <a:lstStyle/>
          <a:p>
            <a:fld id="{AC1633F7-ACB1-754E-B76E-ED72C708EAF6}" type="slidenum">
              <a:rPr lang="en-AT" smtClean="0"/>
              <a:pPr/>
              <a:t>5</a:t>
            </a:fld>
            <a:endParaRPr lang="en-AT" dirty="0"/>
          </a:p>
        </p:txBody>
      </p:sp>
      <p:sp>
        <p:nvSpPr>
          <p:cNvPr id="3" name="Date Placeholder 2">
            <a:extLst>
              <a:ext uri="{FF2B5EF4-FFF2-40B4-BE49-F238E27FC236}">
                <a16:creationId xmlns:a16="http://schemas.microsoft.com/office/drawing/2014/main" id="{928223E7-B0BF-CC46-A692-584BC0EFE9A0}"/>
              </a:ext>
            </a:extLst>
          </p:cNvPr>
          <p:cNvSpPr>
            <a:spLocks noGrp="1"/>
          </p:cNvSpPr>
          <p:nvPr>
            <p:ph type="dt" sz="half" idx="10"/>
          </p:nvPr>
        </p:nvSpPr>
        <p:spPr/>
        <p:txBody>
          <a:bodyPr/>
          <a:lstStyle/>
          <a:p>
            <a:fld id="{E187729D-4768-4B4D-8D02-442DDEA9814B}" type="datetime1">
              <a:rPr lang="en-US" smtClean="0"/>
              <a:t>6/29/23</a:t>
            </a:fld>
            <a:endParaRPr lang="en-US"/>
          </a:p>
        </p:txBody>
      </p:sp>
      <p:sp>
        <p:nvSpPr>
          <p:cNvPr id="9" name="TextBox 8">
            <a:extLst>
              <a:ext uri="{FF2B5EF4-FFF2-40B4-BE49-F238E27FC236}">
                <a16:creationId xmlns:a16="http://schemas.microsoft.com/office/drawing/2014/main" id="{1B63C501-4BF5-DF1E-DCF7-FDFA34122719}"/>
              </a:ext>
            </a:extLst>
          </p:cNvPr>
          <p:cNvSpPr txBox="1"/>
          <p:nvPr/>
        </p:nvSpPr>
        <p:spPr>
          <a:xfrm>
            <a:off x="682051" y="601220"/>
            <a:ext cx="7928549" cy="5186613"/>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GB" sz="3200" b="1" dirty="0">
                <a:solidFill>
                  <a:srgbClr val="FF0000"/>
                </a:solidFill>
              </a:rPr>
              <a:t>Human agency and oversight</a:t>
            </a:r>
            <a:endParaRPr lang="en-GB" sz="3200" dirty="0">
              <a:solidFill>
                <a:srgbClr val="FF0000"/>
              </a:solidFill>
            </a:endParaRPr>
          </a:p>
          <a:p>
            <a:pPr marL="457200" indent="-457200">
              <a:lnSpc>
                <a:spcPct val="150000"/>
              </a:lnSpc>
              <a:buFont typeface="Arial" panose="020B0604020202020204" pitchFamily="34" charset="0"/>
              <a:buChar char="•"/>
            </a:pPr>
            <a:r>
              <a:rPr lang="en-GB" sz="3200" b="1" dirty="0"/>
              <a:t>Technical robustness and safety </a:t>
            </a:r>
            <a:endParaRPr lang="en-GB" sz="3200" dirty="0"/>
          </a:p>
          <a:p>
            <a:pPr marL="457200" indent="-457200">
              <a:lnSpc>
                <a:spcPct val="150000"/>
              </a:lnSpc>
              <a:buFont typeface="Arial" panose="020B0604020202020204" pitchFamily="34" charset="0"/>
              <a:buChar char="•"/>
            </a:pPr>
            <a:r>
              <a:rPr lang="en-GB" sz="3200" b="1" dirty="0"/>
              <a:t>Privacy and data governance </a:t>
            </a:r>
            <a:endParaRPr lang="en-GB" sz="3200" dirty="0"/>
          </a:p>
          <a:p>
            <a:pPr marL="457200" indent="-457200">
              <a:lnSpc>
                <a:spcPct val="150000"/>
              </a:lnSpc>
              <a:buFont typeface="Arial" panose="020B0604020202020204" pitchFamily="34" charset="0"/>
              <a:buChar char="•"/>
            </a:pPr>
            <a:r>
              <a:rPr lang="en-GB" sz="3200" b="1" dirty="0"/>
              <a:t>Transparency </a:t>
            </a:r>
            <a:endParaRPr lang="en-GB" sz="3200" dirty="0"/>
          </a:p>
          <a:p>
            <a:pPr marL="457200" indent="-457200">
              <a:lnSpc>
                <a:spcPct val="150000"/>
              </a:lnSpc>
              <a:buFont typeface="Arial" panose="020B0604020202020204" pitchFamily="34" charset="0"/>
              <a:buChar char="•"/>
            </a:pPr>
            <a:r>
              <a:rPr lang="en-GB" sz="3200" b="1" dirty="0"/>
              <a:t>Diversity, non-discrimination and fairness</a:t>
            </a:r>
            <a:endParaRPr lang="en-GB" sz="3200" dirty="0"/>
          </a:p>
          <a:p>
            <a:pPr marL="457200" indent="-457200">
              <a:lnSpc>
                <a:spcPct val="150000"/>
              </a:lnSpc>
              <a:buFont typeface="Arial" panose="020B0604020202020204" pitchFamily="34" charset="0"/>
              <a:buChar char="•"/>
            </a:pPr>
            <a:r>
              <a:rPr lang="en-GB" sz="3200" b="1" dirty="0"/>
              <a:t>Societal and environmental wellbeing</a:t>
            </a:r>
            <a:endParaRPr lang="en-GB" sz="3200" dirty="0"/>
          </a:p>
          <a:p>
            <a:pPr marL="457200" indent="-457200">
              <a:lnSpc>
                <a:spcPct val="150000"/>
              </a:lnSpc>
              <a:buFont typeface="Arial" panose="020B0604020202020204" pitchFamily="34" charset="0"/>
              <a:buChar char="•"/>
            </a:pPr>
            <a:r>
              <a:rPr lang="en-GB" sz="3200" b="1" dirty="0"/>
              <a:t>Accountability </a:t>
            </a:r>
            <a:endParaRPr lang="en-GB" sz="3200" dirty="0"/>
          </a:p>
        </p:txBody>
      </p:sp>
      <p:sp>
        <p:nvSpPr>
          <p:cNvPr id="11" name="TextBox 10">
            <a:extLst>
              <a:ext uri="{FF2B5EF4-FFF2-40B4-BE49-F238E27FC236}">
                <a16:creationId xmlns:a16="http://schemas.microsoft.com/office/drawing/2014/main" id="{B52BB55E-1E26-2C27-7190-3EAAC27540A2}"/>
              </a:ext>
            </a:extLst>
          </p:cNvPr>
          <p:cNvSpPr txBox="1"/>
          <p:nvPr/>
        </p:nvSpPr>
        <p:spPr>
          <a:xfrm>
            <a:off x="1019332" y="5787833"/>
            <a:ext cx="10028420" cy="523220"/>
          </a:xfrm>
          <a:prstGeom prst="rect">
            <a:avLst/>
          </a:prstGeom>
          <a:noFill/>
        </p:spPr>
        <p:txBody>
          <a:bodyPr wrap="square">
            <a:spAutoFit/>
          </a:bodyPr>
          <a:lstStyle/>
          <a:p>
            <a:r>
              <a:rPr lang="en-GB" sz="2800" dirty="0"/>
              <a:t>https://</a:t>
            </a:r>
            <a:r>
              <a:rPr lang="en-GB" sz="2800" dirty="0" err="1"/>
              <a:t>ec.europa.eu</a:t>
            </a:r>
            <a:r>
              <a:rPr lang="en-GB" sz="2800" dirty="0"/>
              <a:t>/</a:t>
            </a:r>
            <a:r>
              <a:rPr lang="en-GB" sz="2800" dirty="0" err="1"/>
              <a:t>futurium</a:t>
            </a:r>
            <a:r>
              <a:rPr lang="en-GB" sz="2800" dirty="0"/>
              <a:t>/</a:t>
            </a:r>
            <a:r>
              <a:rPr lang="en-GB" sz="2800" dirty="0" err="1"/>
              <a:t>en</a:t>
            </a:r>
            <a:r>
              <a:rPr lang="en-GB" sz="2800" dirty="0"/>
              <a:t>/ai-alliance-consultation.1.html</a:t>
            </a:r>
          </a:p>
        </p:txBody>
      </p:sp>
      <p:pic>
        <p:nvPicPr>
          <p:cNvPr id="13" name="Picture 12" descr="Graphical user interface, text, application&#10;&#10;Description automatically generated">
            <a:extLst>
              <a:ext uri="{FF2B5EF4-FFF2-40B4-BE49-F238E27FC236}">
                <a16:creationId xmlns:a16="http://schemas.microsoft.com/office/drawing/2014/main" id="{5C88EBCA-1437-77E7-DC15-1A557BFD29D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924519" y="670057"/>
            <a:ext cx="4730340" cy="2522848"/>
          </a:xfrm>
          <a:prstGeom prst="rect">
            <a:avLst/>
          </a:prstGeom>
        </p:spPr>
      </p:pic>
    </p:spTree>
    <p:extLst>
      <p:ext uri="{BB962C8B-B14F-4D97-AF65-F5344CB8AC3E}">
        <p14:creationId xmlns:p14="http://schemas.microsoft.com/office/powerpoint/2010/main" val="35638009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887A4D1-6EDD-4AF1-0A2F-332A46DAE304}"/>
              </a:ext>
            </a:extLst>
          </p:cNvPr>
          <p:cNvSpPr>
            <a:spLocks noGrp="1"/>
          </p:cNvSpPr>
          <p:nvPr>
            <p:ph type="dt" sz="half" idx="10"/>
          </p:nvPr>
        </p:nvSpPr>
        <p:spPr/>
        <p:txBody>
          <a:bodyPr/>
          <a:lstStyle/>
          <a:p>
            <a:fld id="{975AB852-38F8-B548-BE0F-54234720B9B9}" type="datetime1">
              <a:rPr lang="en-US" smtClean="0"/>
              <a:t>6/29/23</a:t>
            </a:fld>
            <a:endParaRPr lang="en-GB" dirty="0"/>
          </a:p>
        </p:txBody>
      </p:sp>
      <p:sp>
        <p:nvSpPr>
          <p:cNvPr id="5" name="Footer Placeholder 4">
            <a:extLst>
              <a:ext uri="{FF2B5EF4-FFF2-40B4-BE49-F238E27FC236}">
                <a16:creationId xmlns:a16="http://schemas.microsoft.com/office/drawing/2014/main" id="{DA91042B-0772-0F90-0151-266BAC73E706}"/>
              </a:ext>
            </a:extLst>
          </p:cNvPr>
          <p:cNvSpPr>
            <a:spLocks noGrp="1"/>
          </p:cNvSpPr>
          <p:nvPr>
            <p:ph type="ftr" sz="quarter" idx="11"/>
          </p:nvPr>
        </p:nvSpPr>
        <p:spPr/>
        <p:txBody>
          <a:bodyPr/>
          <a:lstStyle/>
          <a:p>
            <a:r>
              <a:rPr lang="en-GB"/>
              <a:t>A. Jung, Trustworthy AI</a:t>
            </a:r>
            <a:endParaRPr lang="en-GB" dirty="0"/>
          </a:p>
        </p:txBody>
      </p:sp>
      <p:sp>
        <p:nvSpPr>
          <p:cNvPr id="6" name="Slide Number Placeholder 5">
            <a:extLst>
              <a:ext uri="{FF2B5EF4-FFF2-40B4-BE49-F238E27FC236}">
                <a16:creationId xmlns:a16="http://schemas.microsoft.com/office/drawing/2014/main" id="{F4375AC6-4468-112F-5AE5-DCD3AEA1512F}"/>
              </a:ext>
            </a:extLst>
          </p:cNvPr>
          <p:cNvSpPr>
            <a:spLocks noGrp="1"/>
          </p:cNvSpPr>
          <p:nvPr>
            <p:ph type="sldNum" sz="quarter" idx="12"/>
          </p:nvPr>
        </p:nvSpPr>
        <p:spPr/>
        <p:txBody>
          <a:bodyPr/>
          <a:lstStyle/>
          <a:p>
            <a:fld id="{1769BA03-D485-7647-B394-D5FA64CC5371}" type="slidenum">
              <a:rPr lang="en-GB" smtClean="0"/>
              <a:pPr/>
              <a:t>50</a:t>
            </a:fld>
            <a:endParaRPr lang="en-GB" dirty="0"/>
          </a:p>
        </p:txBody>
      </p:sp>
      <p:pic>
        <p:nvPicPr>
          <p:cNvPr id="7" name="Picture 6" descr="A screenshot of a web page&#10;&#10;Description automatically generated with medium confidence">
            <a:extLst>
              <a:ext uri="{FF2B5EF4-FFF2-40B4-BE49-F238E27FC236}">
                <a16:creationId xmlns:a16="http://schemas.microsoft.com/office/drawing/2014/main" id="{97321394-9726-DFFD-D985-1A84FD90E8E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30390" y="391885"/>
            <a:ext cx="11100680" cy="5355771"/>
          </a:xfrm>
          <a:prstGeom prst="rect">
            <a:avLst/>
          </a:prstGeom>
        </p:spPr>
      </p:pic>
    </p:spTree>
    <p:extLst>
      <p:ext uri="{BB962C8B-B14F-4D97-AF65-F5344CB8AC3E}">
        <p14:creationId xmlns:p14="http://schemas.microsoft.com/office/powerpoint/2010/main" val="8748651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F6EB3C7-0E98-BA1F-2A4B-E2C5C4D8D1D0}"/>
              </a:ext>
            </a:extLst>
          </p:cNvPr>
          <p:cNvSpPr>
            <a:spLocks noGrp="1"/>
          </p:cNvSpPr>
          <p:nvPr>
            <p:ph type="dt" sz="half" idx="10"/>
          </p:nvPr>
        </p:nvSpPr>
        <p:spPr/>
        <p:txBody>
          <a:bodyPr/>
          <a:lstStyle/>
          <a:p>
            <a:fld id="{B7236A0D-7D03-424D-BF17-5FC7D12FD512}" type="datetime1">
              <a:rPr lang="en-US" smtClean="0"/>
              <a:t>6/29/23</a:t>
            </a:fld>
            <a:endParaRPr lang="en-GB" dirty="0"/>
          </a:p>
        </p:txBody>
      </p:sp>
      <p:sp>
        <p:nvSpPr>
          <p:cNvPr id="5" name="Footer Placeholder 4">
            <a:extLst>
              <a:ext uri="{FF2B5EF4-FFF2-40B4-BE49-F238E27FC236}">
                <a16:creationId xmlns:a16="http://schemas.microsoft.com/office/drawing/2014/main" id="{90A5DA8C-6CA4-700C-B4BF-66900922B371}"/>
              </a:ext>
            </a:extLst>
          </p:cNvPr>
          <p:cNvSpPr>
            <a:spLocks noGrp="1"/>
          </p:cNvSpPr>
          <p:nvPr>
            <p:ph type="ftr" sz="quarter" idx="11"/>
          </p:nvPr>
        </p:nvSpPr>
        <p:spPr/>
        <p:txBody>
          <a:bodyPr/>
          <a:lstStyle/>
          <a:p>
            <a:r>
              <a:rPr lang="en-GB"/>
              <a:t>A. Jung, Trustworthy AI</a:t>
            </a:r>
            <a:endParaRPr lang="en-GB" dirty="0"/>
          </a:p>
        </p:txBody>
      </p:sp>
      <p:sp>
        <p:nvSpPr>
          <p:cNvPr id="6" name="Slide Number Placeholder 5">
            <a:extLst>
              <a:ext uri="{FF2B5EF4-FFF2-40B4-BE49-F238E27FC236}">
                <a16:creationId xmlns:a16="http://schemas.microsoft.com/office/drawing/2014/main" id="{6D41AF1E-1ACB-68D9-D1DA-559BCF977F23}"/>
              </a:ext>
            </a:extLst>
          </p:cNvPr>
          <p:cNvSpPr>
            <a:spLocks noGrp="1"/>
          </p:cNvSpPr>
          <p:nvPr>
            <p:ph type="sldNum" sz="quarter" idx="12"/>
          </p:nvPr>
        </p:nvSpPr>
        <p:spPr/>
        <p:txBody>
          <a:bodyPr/>
          <a:lstStyle/>
          <a:p>
            <a:fld id="{1769BA03-D485-7647-B394-D5FA64CC5371}" type="slidenum">
              <a:rPr lang="en-GB" smtClean="0"/>
              <a:pPr/>
              <a:t>51</a:t>
            </a:fld>
            <a:endParaRPr lang="en-GB" dirty="0"/>
          </a:p>
        </p:txBody>
      </p:sp>
      <p:pic>
        <p:nvPicPr>
          <p:cNvPr id="7" name="Picture 6" descr="A close up of a document&#10;&#10;Description automatically generated with low confidence">
            <a:extLst>
              <a:ext uri="{FF2B5EF4-FFF2-40B4-BE49-F238E27FC236}">
                <a16:creationId xmlns:a16="http://schemas.microsoft.com/office/drawing/2014/main" id="{83ED854D-A5FE-9509-C46B-C4440929B75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80999" y="853069"/>
            <a:ext cx="11368999" cy="3767917"/>
          </a:xfrm>
          <a:prstGeom prst="rect">
            <a:avLst/>
          </a:prstGeom>
        </p:spPr>
      </p:pic>
    </p:spTree>
    <p:extLst>
      <p:ext uri="{BB962C8B-B14F-4D97-AF65-F5344CB8AC3E}">
        <p14:creationId xmlns:p14="http://schemas.microsoft.com/office/powerpoint/2010/main" val="33041573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D9E3D-C11E-29A5-7CCF-337D608494A6}"/>
              </a:ext>
            </a:extLst>
          </p:cNvPr>
          <p:cNvSpPr>
            <a:spLocks noGrp="1"/>
          </p:cNvSpPr>
          <p:nvPr>
            <p:ph type="title"/>
          </p:nvPr>
        </p:nvSpPr>
        <p:spPr/>
        <p:txBody>
          <a:bodyPr>
            <a:normAutofit/>
          </a:bodyPr>
          <a:lstStyle/>
          <a:p>
            <a:r>
              <a:rPr lang="en-GB" sz="8000" b="1" dirty="0"/>
              <a:t>The Big Recap </a:t>
            </a:r>
          </a:p>
        </p:txBody>
      </p:sp>
      <p:sp>
        <p:nvSpPr>
          <p:cNvPr id="3" name="Content Placeholder 2">
            <a:extLst>
              <a:ext uri="{FF2B5EF4-FFF2-40B4-BE49-F238E27FC236}">
                <a16:creationId xmlns:a16="http://schemas.microsoft.com/office/drawing/2014/main" id="{4ED8EA04-8414-E3F1-0E54-52197F46585E}"/>
              </a:ext>
            </a:extLst>
          </p:cNvPr>
          <p:cNvSpPr>
            <a:spLocks noGrp="1"/>
          </p:cNvSpPr>
          <p:nvPr>
            <p:ph idx="1"/>
          </p:nvPr>
        </p:nvSpPr>
        <p:spPr>
          <a:xfrm>
            <a:off x="838200" y="2740025"/>
            <a:ext cx="10515600" cy="2517775"/>
          </a:xfrm>
        </p:spPr>
        <p:txBody>
          <a:bodyPr>
            <a:normAutofit/>
          </a:bodyPr>
          <a:lstStyle/>
          <a:p>
            <a:pPr marL="0" indent="0">
              <a:buNone/>
            </a:pPr>
            <a:r>
              <a:rPr lang="en-GB" sz="5400" dirty="0"/>
              <a:t>What are three main components of Machine Learning ? </a:t>
            </a:r>
          </a:p>
        </p:txBody>
      </p:sp>
      <p:sp>
        <p:nvSpPr>
          <p:cNvPr id="4" name="Date Placeholder 3">
            <a:extLst>
              <a:ext uri="{FF2B5EF4-FFF2-40B4-BE49-F238E27FC236}">
                <a16:creationId xmlns:a16="http://schemas.microsoft.com/office/drawing/2014/main" id="{09F8CB8C-11CF-AEEF-F210-EE1E48658899}"/>
              </a:ext>
            </a:extLst>
          </p:cNvPr>
          <p:cNvSpPr>
            <a:spLocks noGrp="1"/>
          </p:cNvSpPr>
          <p:nvPr>
            <p:ph type="dt" sz="half" idx="10"/>
          </p:nvPr>
        </p:nvSpPr>
        <p:spPr/>
        <p:txBody>
          <a:bodyPr/>
          <a:lstStyle/>
          <a:p>
            <a:fld id="{4A20F222-A350-B54E-97D7-A66F1D88DC38}" type="datetime1">
              <a:rPr lang="en-US" smtClean="0"/>
              <a:t>6/29/23</a:t>
            </a:fld>
            <a:endParaRPr lang="en-GB"/>
          </a:p>
        </p:txBody>
      </p:sp>
      <p:sp>
        <p:nvSpPr>
          <p:cNvPr id="5" name="Footer Placeholder 4">
            <a:extLst>
              <a:ext uri="{FF2B5EF4-FFF2-40B4-BE49-F238E27FC236}">
                <a16:creationId xmlns:a16="http://schemas.microsoft.com/office/drawing/2014/main" id="{B7030A9D-2A66-A49E-E99E-DBD9548055E5}"/>
              </a:ext>
            </a:extLst>
          </p:cNvPr>
          <p:cNvSpPr>
            <a:spLocks noGrp="1"/>
          </p:cNvSpPr>
          <p:nvPr>
            <p:ph type="ftr" sz="quarter" idx="11"/>
          </p:nvPr>
        </p:nvSpPr>
        <p:spPr/>
        <p:txBody>
          <a:bodyPr/>
          <a:lstStyle/>
          <a:p>
            <a:r>
              <a:rPr lang="en-GB"/>
              <a:t>A. Jung, Trustworthy AI</a:t>
            </a:r>
          </a:p>
        </p:txBody>
      </p:sp>
      <p:sp>
        <p:nvSpPr>
          <p:cNvPr id="6" name="Slide Number Placeholder 5">
            <a:extLst>
              <a:ext uri="{FF2B5EF4-FFF2-40B4-BE49-F238E27FC236}">
                <a16:creationId xmlns:a16="http://schemas.microsoft.com/office/drawing/2014/main" id="{9CAEFF72-6E3C-ABB4-33C3-C2C8EEB5FA48}"/>
              </a:ext>
            </a:extLst>
          </p:cNvPr>
          <p:cNvSpPr>
            <a:spLocks noGrp="1"/>
          </p:cNvSpPr>
          <p:nvPr>
            <p:ph type="sldNum" sz="quarter" idx="12"/>
          </p:nvPr>
        </p:nvSpPr>
        <p:spPr/>
        <p:txBody>
          <a:bodyPr/>
          <a:lstStyle/>
          <a:p>
            <a:fld id="{743AF040-8727-CC45-B28A-6863DD930EFD}" type="slidenum">
              <a:rPr lang="en-GB" smtClean="0"/>
              <a:t>52</a:t>
            </a:fld>
            <a:endParaRPr lang="en-GB"/>
          </a:p>
        </p:txBody>
      </p:sp>
    </p:spTree>
    <p:extLst>
      <p:ext uri="{BB962C8B-B14F-4D97-AF65-F5344CB8AC3E}">
        <p14:creationId xmlns:p14="http://schemas.microsoft.com/office/powerpoint/2010/main" val="30417546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71A66-F038-E449-B3D8-B6E0AF9B3E16}"/>
              </a:ext>
            </a:extLst>
          </p:cNvPr>
          <p:cNvSpPr>
            <a:spLocks noGrp="1"/>
          </p:cNvSpPr>
          <p:nvPr>
            <p:ph type="title"/>
          </p:nvPr>
        </p:nvSpPr>
        <p:spPr>
          <a:xfrm>
            <a:off x="561022" y="560340"/>
            <a:ext cx="11069955" cy="1325563"/>
          </a:xfrm>
        </p:spPr>
        <p:txBody>
          <a:bodyPr>
            <a:normAutofit fontScale="90000"/>
          </a:bodyPr>
          <a:lstStyle/>
          <a:p>
            <a:r>
              <a:rPr lang="en-AT" sz="8000" b="1" dirty="0"/>
              <a:t>Empirical Risk Minimization </a:t>
            </a:r>
          </a:p>
        </p:txBody>
      </p:sp>
      <p:sp>
        <p:nvSpPr>
          <p:cNvPr id="4" name="Footer Placeholder 3">
            <a:extLst>
              <a:ext uri="{FF2B5EF4-FFF2-40B4-BE49-F238E27FC236}">
                <a16:creationId xmlns:a16="http://schemas.microsoft.com/office/drawing/2014/main" id="{FFF6F403-2095-9948-B18D-7318F82291BE}"/>
              </a:ext>
            </a:extLst>
          </p:cNvPr>
          <p:cNvSpPr>
            <a:spLocks noGrp="1"/>
          </p:cNvSpPr>
          <p:nvPr>
            <p:ph type="ftr" sz="quarter" idx="11"/>
          </p:nvPr>
        </p:nvSpPr>
        <p:spPr/>
        <p:txBody>
          <a:bodyPr/>
          <a:lstStyle/>
          <a:p>
            <a:r>
              <a:rPr lang="en-GB"/>
              <a:t>A. Jung, Trustworthy AI</a:t>
            </a:r>
            <a:endParaRPr lang="en-GB" dirty="0"/>
          </a:p>
        </p:txBody>
      </p:sp>
      <p:sp>
        <p:nvSpPr>
          <p:cNvPr id="6" name="Slide Number Placeholder 5">
            <a:extLst>
              <a:ext uri="{FF2B5EF4-FFF2-40B4-BE49-F238E27FC236}">
                <a16:creationId xmlns:a16="http://schemas.microsoft.com/office/drawing/2014/main" id="{BEB3B2A0-2618-094D-A6E3-A21BAD553952}"/>
              </a:ext>
            </a:extLst>
          </p:cNvPr>
          <p:cNvSpPr>
            <a:spLocks noGrp="1"/>
          </p:cNvSpPr>
          <p:nvPr>
            <p:ph type="sldNum" sz="quarter" idx="12"/>
          </p:nvPr>
        </p:nvSpPr>
        <p:spPr/>
        <p:txBody>
          <a:bodyPr/>
          <a:lstStyle/>
          <a:p>
            <a:fld id="{AC1633F7-ACB1-754E-B76E-ED72C708EAF6}" type="slidenum">
              <a:rPr lang="en-AT" smtClean="0"/>
              <a:pPr/>
              <a:t>53</a:t>
            </a:fld>
            <a:endParaRPr lang="en-AT" dirty="0"/>
          </a:p>
        </p:txBody>
      </p:sp>
      <p:pic>
        <p:nvPicPr>
          <p:cNvPr id="7" name="Picture 6" descr="Text, letter&#10;&#10;Description automatically generated">
            <a:extLst>
              <a:ext uri="{FF2B5EF4-FFF2-40B4-BE49-F238E27FC236}">
                <a16:creationId xmlns:a16="http://schemas.microsoft.com/office/drawing/2014/main" id="{D09ECA84-286E-0A48-A42A-82BDB4BF39A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38200" y="2350142"/>
            <a:ext cx="9990237" cy="3437855"/>
          </a:xfrm>
          <a:prstGeom prst="rect">
            <a:avLst/>
          </a:prstGeom>
        </p:spPr>
      </p:pic>
      <p:sp>
        <p:nvSpPr>
          <p:cNvPr id="3" name="Date Placeholder 2">
            <a:extLst>
              <a:ext uri="{FF2B5EF4-FFF2-40B4-BE49-F238E27FC236}">
                <a16:creationId xmlns:a16="http://schemas.microsoft.com/office/drawing/2014/main" id="{928223E7-B0BF-CC46-A692-584BC0EFE9A0}"/>
              </a:ext>
            </a:extLst>
          </p:cNvPr>
          <p:cNvSpPr>
            <a:spLocks noGrp="1"/>
          </p:cNvSpPr>
          <p:nvPr>
            <p:ph type="dt" sz="half" idx="10"/>
          </p:nvPr>
        </p:nvSpPr>
        <p:spPr/>
        <p:txBody>
          <a:bodyPr/>
          <a:lstStyle/>
          <a:p>
            <a:fld id="{6890AABC-A53E-6949-9BB0-6730CE30A03D}" type="datetime1">
              <a:rPr lang="en-US" smtClean="0"/>
              <a:t>6/29/23</a:t>
            </a:fld>
            <a:endParaRPr lang="en-US"/>
          </a:p>
        </p:txBody>
      </p:sp>
      <p:sp>
        <p:nvSpPr>
          <p:cNvPr id="5" name="TextBox 4">
            <a:extLst>
              <a:ext uri="{FF2B5EF4-FFF2-40B4-BE49-F238E27FC236}">
                <a16:creationId xmlns:a16="http://schemas.microsoft.com/office/drawing/2014/main" id="{4FBBCAAA-B565-F1EB-4E66-0CEC5D10A446}"/>
              </a:ext>
            </a:extLst>
          </p:cNvPr>
          <p:cNvSpPr txBox="1"/>
          <p:nvPr/>
        </p:nvSpPr>
        <p:spPr>
          <a:xfrm>
            <a:off x="4588856" y="5434054"/>
            <a:ext cx="1507144" cy="707886"/>
          </a:xfrm>
          <a:prstGeom prst="rect">
            <a:avLst/>
          </a:prstGeom>
          <a:noFill/>
        </p:spPr>
        <p:txBody>
          <a:bodyPr wrap="square" rtlCol="0">
            <a:spAutoFit/>
          </a:bodyPr>
          <a:lstStyle/>
          <a:p>
            <a:r>
              <a:rPr lang="en-GB" sz="4000" dirty="0">
                <a:solidFill>
                  <a:srgbClr val="FF0000"/>
                </a:solidFill>
              </a:rPr>
              <a:t>model</a:t>
            </a:r>
          </a:p>
        </p:txBody>
      </p:sp>
      <p:cxnSp>
        <p:nvCxnSpPr>
          <p:cNvPr id="8" name="Straight Arrow Connector 7">
            <a:extLst>
              <a:ext uri="{FF2B5EF4-FFF2-40B4-BE49-F238E27FC236}">
                <a16:creationId xmlns:a16="http://schemas.microsoft.com/office/drawing/2014/main" id="{BEA89209-01F2-A01A-7446-5D2898F0B8C0}"/>
              </a:ext>
            </a:extLst>
          </p:cNvPr>
          <p:cNvCxnSpPr>
            <a:cxnSpLocks/>
            <a:stCxn id="5" idx="1"/>
          </p:cNvCxnSpPr>
          <p:nvPr/>
        </p:nvCxnSpPr>
        <p:spPr>
          <a:xfrm flipH="1" flipV="1">
            <a:off x="3851240" y="5249161"/>
            <a:ext cx="737616" cy="53883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FBB975F-1C59-F905-31F0-A0D55F7386FE}"/>
              </a:ext>
            </a:extLst>
          </p:cNvPr>
          <p:cNvSpPr txBox="1"/>
          <p:nvPr/>
        </p:nvSpPr>
        <p:spPr>
          <a:xfrm>
            <a:off x="2209800" y="1568486"/>
            <a:ext cx="1055097" cy="769441"/>
          </a:xfrm>
          <a:prstGeom prst="rect">
            <a:avLst/>
          </a:prstGeom>
          <a:noFill/>
        </p:spPr>
        <p:txBody>
          <a:bodyPr wrap="none" rtlCol="0">
            <a:spAutoFit/>
          </a:bodyPr>
          <a:lstStyle/>
          <a:p>
            <a:r>
              <a:rPr lang="en-GB" sz="4400" dirty="0">
                <a:solidFill>
                  <a:srgbClr val="FF0000"/>
                </a:solidFill>
              </a:rPr>
              <a:t>loss</a:t>
            </a:r>
          </a:p>
        </p:txBody>
      </p:sp>
      <p:cxnSp>
        <p:nvCxnSpPr>
          <p:cNvPr id="11" name="Straight Arrow Connector 10">
            <a:extLst>
              <a:ext uri="{FF2B5EF4-FFF2-40B4-BE49-F238E27FC236}">
                <a16:creationId xmlns:a16="http://schemas.microsoft.com/office/drawing/2014/main" id="{D35D623E-F0C2-70BC-F893-B33B5B7AF010}"/>
              </a:ext>
            </a:extLst>
          </p:cNvPr>
          <p:cNvCxnSpPr>
            <a:cxnSpLocks/>
          </p:cNvCxnSpPr>
          <p:nvPr/>
        </p:nvCxnSpPr>
        <p:spPr>
          <a:xfrm>
            <a:off x="3347357" y="2070561"/>
            <a:ext cx="503883" cy="491148"/>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7632468-36F6-F7E9-8223-8C5BF7A397AB}"/>
              </a:ext>
            </a:extLst>
          </p:cNvPr>
          <p:cNvSpPr txBox="1"/>
          <p:nvPr/>
        </p:nvSpPr>
        <p:spPr>
          <a:xfrm>
            <a:off x="5567963" y="3110723"/>
            <a:ext cx="1104982" cy="707886"/>
          </a:xfrm>
          <a:prstGeom prst="rect">
            <a:avLst/>
          </a:prstGeom>
          <a:noFill/>
        </p:spPr>
        <p:txBody>
          <a:bodyPr wrap="square" rtlCol="0">
            <a:spAutoFit/>
          </a:bodyPr>
          <a:lstStyle/>
          <a:p>
            <a:r>
              <a:rPr lang="en-GB" sz="4000" dirty="0">
                <a:solidFill>
                  <a:srgbClr val="FF0000"/>
                </a:solidFill>
              </a:rPr>
              <a:t>data</a:t>
            </a:r>
          </a:p>
        </p:txBody>
      </p:sp>
      <p:cxnSp>
        <p:nvCxnSpPr>
          <p:cNvPr id="14" name="Straight Arrow Connector 13">
            <a:extLst>
              <a:ext uri="{FF2B5EF4-FFF2-40B4-BE49-F238E27FC236}">
                <a16:creationId xmlns:a16="http://schemas.microsoft.com/office/drawing/2014/main" id="{8FD9975B-D664-5692-3A67-DC1C91A1E72F}"/>
              </a:ext>
            </a:extLst>
          </p:cNvPr>
          <p:cNvCxnSpPr>
            <a:cxnSpLocks/>
          </p:cNvCxnSpPr>
          <p:nvPr/>
        </p:nvCxnSpPr>
        <p:spPr>
          <a:xfrm flipH="1" flipV="1">
            <a:off x="5192485" y="3140800"/>
            <a:ext cx="326572" cy="32386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59042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71A66-F038-E449-B3D8-B6E0AF9B3E16}"/>
              </a:ext>
            </a:extLst>
          </p:cNvPr>
          <p:cNvSpPr>
            <a:spLocks noGrp="1"/>
          </p:cNvSpPr>
          <p:nvPr>
            <p:ph type="title"/>
          </p:nvPr>
        </p:nvSpPr>
        <p:spPr>
          <a:xfrm>
            <a:off x="561022" y="230926"/>
            <a:ext cx="11069955" cy="1325563"/>
          </a:xfrm>
        </p:spPr>
        <p:txBody>
          <a:bodyPr>
            <a:normAutofit/>
          </a:bodyPr>
          <a:lstStyle/>
          <a:p>
            <a:r>
              <a:rPr lang="en-AT" sz="8000" b="1" dirty="0"/>
              <a:t>Design Choices in ERM</a:t>
            </a:r>
          </a:p>
        </p:txBody>
      </p:sp>
      <p:sp>
        <p:nvSpPr>
          <p:cNvPr id="4" name="Footer Placeholder 3">
            <a:extLst>
              <a:ext uri="{FF2B5EF4-FFF2-40B4-BE49-F238E27FC236}">
                <a16:creationId xmlns:a16="http://schemas.microsoft.com/office/drawing/2014/main" id="{FFF6F403-2095-9948-B18D-7318F82291BE}"/>
              </a:ext>
            </a:extLst>
          </p:cNvPr>
          <p:cNvSpPr>
            <a:spLocks noGrp="1"/>
          </p:cNvSpPr>
          <p:nvPr>
            <p:ph type="ftr" sz="quarter" idx="11"/>
          </p:nvPr>
        </p:nvSpPr>
        <p:spPr/>
        <p:txBody>
          <a:bodyPr/>
          <a:lstStyle/>
          <a:p>
            <a:r>
              <a:rPr lang="en-GB"/>
              <a:t>A. Jung, Trustworthy AI</a:t>
            </a:r>
            <a:endParaRPr lang="en-GB" dirty="0"/>
          </a:p>
        </p:txBody>
      </p:sp>
      <p:sp>
        <p:nvSpPr>
          <p:cNvPr id="6" name="Slide Number Placeholder 5">
            <a:extLst>
              <a:ext uri="{FF2B5EF4-FFF2-40B4-BE49-F238E27FC236}">
                <a16:creationId xmlns:a16="http://schemas.microsoft.com/office/drawing/2014/main" id="{BEB3B2A0-2618-094D-A6E3-A21BAD553952}"/>
              </a:ext>
            </a:extLst>
          </p:cNvPr>
          <p:cNvSpPr>
            <a:spLocks noGrp="1"/>
          </p:cNvSpPr>
          <p:nvPr>
            <p:ph type="sldNum" sz="quarter" idx="12"/>
          </p:nvPr>
        </p:nvSpPr>
        <p:spPr/>
        <p:txBody>
          <a:bodyPr/>
          <a:lstStyle/>
          <a:p>
            <a:fld id="{AC1633F7-ACB1-754E-B76E-ED72C708EAF6}" type="slidenum">
              <a:rPr lang="en-AT" smtClean="0"/>
              <a:pPr/>
              <a:t>54</a:t>
            </a:fld>
            <a:endParaRPr lang="en-AT" dirty="0"/>
          </a:p>
        </p:txBody>
      </p:sp>
      <p:cxnSp>
        <p:nvCxnSpPr>
          <p:cNvPr id="5" name="Straight Arrow Connector 4">
            <a:extLst>
              <a:ext uri="{FF2B5EF4-FFF2-40B4-BE49-F238E27FC236}">
                <a16:creationId xmlns:a16="http://schemas.microsoft.com/office/drawing/2014/main" id="{E03CD2F2-783D-4B4E-BA91-41F23CC8DDA8}"/>
              </a:ext>
            </a:extLst>
          </p:cNvPr>
          <p:cNvCxnSpPr/>
          <p:nvPr/>
        </p:nvCxnSpPr>
        <p:spPr>
          <a:xfrm>
            <a:off x="1631156" y="5567363"/>
            <a:ext cx="8929688"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8E9FCD2-FDBE-4246-A7F1-C718A56A01DD}"/>
              </a:ext>
            </a:extLst>
          </p:cNvPr>
          <p:cNvSpPr txBox="1"/>
          <p:nvPr/>
        </p:nvSpPr>
        <p:spPr>
          <a:xfrm>
            <a:off x="9617869" y="5567363"/>
            <a:ext cx="1804918" cy="584775"/>
          </a:xfrm>
          <a:prstGeom prst="rect">
            <a:avLst/>
          </a:prstGeom>
          <a:noFill/>
        </p:spPr>
        <p:txBody>
          <a:bodyPr wrap="none" rtlCol="0">
            <a:spAutoFit/>
          </a:bodyPr>
          <a:lstStyle/>
          <a:p>
            <a:r>
              <a:rPr lang="en-GB" sz="3200" dirty="0"/>
              <a:t>params w</a:t>
            </a:r>
          </a:p>
        </p:txBody>
      </p:sp>
      <p:sp>
        <p:nvSpPr>
          <p:cNvPr id="15" name="Freeform 14">
            <a:extLst>
              <a:ext uri="{FF2B5EF4-FFF2-40B4-BE49-F238E27FC236}">
                <a16:creationId xmlns:a16="http://schemas.microsoft.com/office/drawing/2014/main" id="{BB380B78-E1AE-7748-8C55-84AFE4D28C2F}"/>
              </a:ext>
            </a:extLst>
          </p:cNvPr>
          <p:cNvSpPr/>
          <p:nvPr/>
        </p:nvSpPr>
        <p:spPr>
          <a:xfrm>
            <a:off x="1738312" y="1883057"/>
            <a:ext cx="7348538" cy="3565829"/>
          </a:xfrm>
          <a:custGeom>
            <a:avLst/>
            <a:gdLst>
              <a:gd name="connsiteX0" fmla="*/ 0 w 5686425"/>
              <a:gd name="connsiteY0" fmla="*/ 228600 h 2572640"/>
              <a:gd name="connsiteX1" fmla="*/ 3114675 w 5686425"/>
              <a:gd name="connsiteY1" fmla="*/ 2571750 h 2572640"/>
              <a:gd name="connsiteX2" fmla="*/ 5686425 w 5686425"/>
              <a:gd name="connsiteY2" fmla="*/ 0 h 2572640"/>
            </a:gdLst>
            <a:ahLst/>
            <a:cxnLst>
              <a:cxn ang="0">
                <a:pos x="connsiteX0" y="connsiteY0"/>
              </a:cxn>
              <a:cxn ang="0">
                <a:pos x="connsiteX1" y="connsiteY1"/>
              </a:cxn>
              <a:cxn ang="0">
                <a:pos x="connsiteX2" y="connsiteY2"/>
              </a:cxn>
            </a:cxnLst>
            <a:rect l="l" t="t" r="r" b="b"/>
            <a:pathLst>
              <a:path w="5686425" h="2572640">
                <a:moveTo>
                  <a:pt x="0" y="228600"/>
                </a:moveTo>
                <a:cubicBezTo>
                  <a:pt x="1083469" y="1419225"/>
                  <a:pt x="2166938" y="2609850"/>
                  <a:pt x="3114675" y="2571750"/>
                </a:cubicBezTo>
                <a:cubicBezTo>
                  <a:pt x="4062412" y="2533650"/>
                  <a:pt x="4874418" y="1266825"/>
                  <a:pt x="5686425" y="0"/>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7" name="Picture 16" descr="A picture containing text, watch&#10;&#10;Description automatically generated">
            <a:extLst>
              <a:ext uri="{FF2B5EF4-FFF2-40B4-BE49-F238E27FC236}">
                <a16:creationId xmlns:a16="http://schemas.microsoft.com/office/drawing/2014/main" id="{01CBE154-EFA7-D744-AD8E-CF77C69E24D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4509" y="1898889"/>
            <a:ext cx="1334711" cy="690909"/>
          </a:xfrm>
          <a:prstGeom prst="rect">
            <a:avLst/>
          </a:prstGeom>
        </p:spPr>
      </p:pic>
      <p:sp>
        <p:nvSpPr>
          <p:cNvPr id="20" name="Freeform 19">
            <a:extLst>
              <a:ext uri="{FF2B5EF4-FFF2-40B4-BE49-F238E27FC236}">
                <a16:creationId xmlns:a16="http://schemas.microsoft.com/office/drawing/2014/main" id="{ED2E28B5-64C3-3E4F-9D93-D784840321D0}"/>
              </a:ext>
            </a:extLst>
          </p:cNvPr>
          <p:cNvSpPr/>
          <p:nvPr/>
        </p:nvSpPr>
        <p:spPr>
          <a:xfrm>
            <a:off x="4987764" y="1813894"/>
            <a:ext cx="3900488" cy="2008214"/>
          </a:xfrm>
          <a:custGeom>
            <a:avLst/>
            <a:gdLst>
              <a:gd name="connsiteX0" fmla="*/ 0 w 3328988"/>
              <a:gd name="connsiteY0" fmla="*/ 400050 h 1619278"/>
              <a:gd name="connsiteX1" fmla="*/ 1757363 w 3328988"/>
              <a:gd name="connsiteY1" fmla="*/ 1614487 h 1619278"/>
              <a:gd name="connsiteX2" fmla="*/ 3328988 w 3328988"/>
              <a:gd name="connsiteY2" fmla="*/ 0 h 1619278"/>
            </a:gdLst>
            <a:ahLst/>
            <a:cxnLst>
              <a:cxn ang="0">
                <a:pos x="connsiteX0" y="connsiteY0"/>
              </a:cxn>
              <a:cxn ang="0">
                <a:pos x="connsiteX1" y="connsiteY1"/>
              </a:cxn>
              <a:cxn ang="0">
                <a:pos x="connsiteX2" y="connsiteY2"/>
              </a:cxn>
            </a:cxnLst>
            <a:rect l="l" t="t" r="r" b="b"/>
            <a:pathLst>
              <a:path w="3328988" h="1619278">
                <a:moveTo>
                  <a:pt x="0" y="400050"/>
                </a:moveTo>
                <a:cubicBezTo>
                  <a:pt x="601266" y="1040606"/>
                  <a:pt x="1202532" y="1681162"/>
                  <a:pt x="1757363" y="1614487"/>
                </a:cubicBezTo>
                <a:cubicBezTo>
                  <a:pt x="2312194" y="1547812"/>
                  <a:pt x="2820591" y="773906"/>
                  <a:pt x="3328988" y="0"/>
                </a:cubicBezTo>
              </a:path>
            </a:pathLst>
          </a:custGeom>
          <a:noFill/>
          <a:ln w="508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Picture 21" descr="Text&#10;&#10;Description automatically generated with medium confidence">
            <a:extLst>
              <a:ext uri="{FF2B5EF4-FFF2-40B4-BE49-F238E27FC236}">
                <a16:creationId xmlns:a16="http://schemas.microsoft.com/office/drawing/2014/main" id="{B12E8E45-D598-614C-B4CF-A8E3EEAB48E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750334" y="1695417"/>
            <a:ext cx="2814547" cy="762273"/>
          </a:xfrm>
          <a:prstGeom prst="rect">
            <a:avLst/>
          </a:prstGeom>
        </p:spPr>
      </p:pic>
      <p:sp>
        <p:nvSpPr>
          <p:cNvPr id="23" name="Rectangle 22">
            <a:extLst>
              <a:ext uri="{FF2B5EF4-FFF2-40B4-BE49-F238E27FC236}">
                <a16:creationId xmlns:a16="http://schemas.microsoft.com/office/drawing/2014/main" id="{3C0A4383-6F4E-204E-A6A6-2107E8893BA4}"/>
              </a:ext>
            </a:extLst>
          </p:cNvPr>
          <p:cNvSpPr/>
          <p:nvPr/>
        </p:nvSpPr>
        <p:spPr>
          <a:xfrm>
            <a:off x="7486649" y="1790047"/>
            <a:ext cx="1228725" cy="4362087"/>
          </a:xfrm>
          <a:prstGeom prst="rect">
            <a:avLst/>
          </a:prstGeom>
          <a:solidFill>
            <a:schemeClr val="accent1">
              <a:alpha val="216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 name="Straight Arrow Connector 24">
            <a:extLst>
              <a:ext uri="{FF2B5EF4-FFF2-40B4-BE49-F238E27FC236}">
                <a16:creationId xmlns:a16="http://schemas.microsoft.com/office/drawing/2014/main" id="{E9DDEB72-39C0-694E-96CA-56F7D596AC81}"/>
              </a:ext>
            </a:extLst>
          </p:cNvPr>
          <p:cNvCxnSpPr/>
          <p:nvPr/>
        </p:nvCxnSpPr>
        <p:spPr>
          <a:xfrm>
            <a:off x="7486649" y="5014913"/>
            <a:ext cx="1228725" cy="0"/>
          </a:xfrm>
          <a:prstGeom prst="straightConnector1">
            <a:avLst/>
          </a:prstGeom>
          <a:ln w="508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2889860D-29B7-214D-A45B-BE469B5FF0EC}"/>
              </a:ext>
            </a:extLst>
          </p:cNvPr>
          <p:cNvPicPr>
            <a:picLocks noChangeAspect="1"/>
          </p:cNvPicPr>
          <p:nvPr/>
        </p:nvPicPr>
        <p:blipFill>
          <a:blip r:embed="rId4"/>
          <a:stretch>
            <a:fillRect/>
          </a:stretch>
        </p:blipFill>
        <p:spPr>
          <a:xfrm>
            <a:off x="7923211" y="4506909"/>
            <a:ext cx="355600" cy="342900"/>
          </a:xfrm>
          <a:prstGeom prst="rect">
            <a:avLst/>
          </a:prstGeom>
        </p:spPr>
      </p:pic>
      <p:sp>
        <p:nvSpPr>
          <p:cNvPr id="3" name="TextBox 2">
            <a:extLst>
              <a:ext uri="{FF2B5EF4-FFF2-40B4-BE49-F238E27FC236}">
                <a16:creationId xmlns:a16="http://schemas.microsoft.com/office/drawing/2014/main" id="{453C19E2-E94E-BD4F-B738-23E2F71C67FC}"/>
              </a:ext>
            </a:extLst>
          </p:cNvPr>
          <p:cNvSpPr txBox="1"/>
          <p:nvPr/>
        </p:nvSpPr>
        <p:spPr>
          <a:xfrm>
            <a:off x="416956" y="3081196"/>
            <a:ext cx="1200072" cy="769441"/>
          </a:xfrm>
          <a:prstGeom prst="rect">
            <a:avLst/>
          </a:prstGeom>
          <a:noFill/>
        </p:spPr>
        <p:txBody>
          <a:bodyPr wrap="none" rtlCol="0">
            <a:spAutoFit/>
          </a:bodyPr>
          <a:lstStyle/>
          <a:p>
            <a:r>
              <a:rPr lang="en-GB" sz="4400" dirty="0">
                <a:solidFill>
                  <a:srgbClr val="FF0000"/>
                </a:solidFill>
              </a:rPr>
              <a:t>data</a:t>
            </a:r>
          </a:p>
        </p:txBody>
      </p:sp>
      <p:cxnSp>
        <p:nvCxnSpPr>
          <p:cNvPr id="8" name="Straight Arrow Connector 7">
            <a:extLst>
              <a:ext uri="{FF2B5EF4-FFF2-40B4-BE49-F238E27FC236}">
                <a16:creationId xmlns:a16="http://schemas.microsoft.com/office/drawing/2014/main" id="{7E0C1B7D-FDA2-7F40-8401-7909DCF19900}"/>
              </a:ext>
            </a:extLst>
          </p:cNvPr>
          <p:cNvCxnSpPr>
            <a:cxnSpLocks/>
          </p:cNvCxnSpPr>
          <p:nvPr/>
        </p:nvCxnSpPr>
        <p:spPr>
          <a:xfrm flipV="1">
            <a:off x="879198" y="2517589"/>
            <a:ext cx="603567" cy="62935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70D0049-E0FC-DC4C-949A-76082595B7AF}"/>
              </a:ext>
            </a:extLst>
          </p:cNvPr>
          <p:cNvSpPr txBox="1"/>
          <p:nvPr/>
        </p:nvSpPr>
        <p:spPr>
          <a:xfrm>
            <a:off x="2272105" y="1260826"/>
            <a:ext cx="1055097" cy="769441"/>
          </a:xfrm>
          <a:prstGeom prst="rect">
            <a:avLst/>
          </a:prstGeom>
          <a:noFill/>
        </p:spPr>
        <p:txBody>
          <a:bodyPr wrap="none" rtlCol="0">
            <a:spAutoFit/>
          </a:bodyPr>
          <a:lstStyle/>
          <a:p>
            <a:r>
              <a:rPr lang="en-GB" sz="4400" dirty="0">
                <a:solidFill>
                  <a:srgbClr val="FF0000"/>
                </a:solidFill>
              </a:rPr>
              <a:t>loss</a:t>
            </a:r>
          </a:p>
        </p:txBody>
      </p:sp>
      <p:cxnSp>
        <p:nvCxnSpPr>
          <p:cNvPr id="19" name="Straight Arrow Connector 18">
            <a:extLst>
              <a:ext uri="{FF2B5EF4-FFF2-40B4-BE49-F238E27FC236}">
                <a16:creationId xmlns:a16="http://schemas.microsoft.com/office/drawing/2014/main" id="{D87DC813-B2DF-A142-AD9D-021D0AFEF178}"/>
              </a:ext>
            </a:extLst>
          </p:cNvPr>
          <p:cNvCxnSpPr>
            <a:cxnSpLocks/>
            <a:stCxn id="18" idx="3"/>
          </p:cNvCxnSpPr>
          <p:nvPr/>
        </p:nvCxnSpPr>
        <p:spPr>
          <a:xfrm>
            <a:off x="3327202" y="1645547"/>
            <a:ext cx="947068" cy="193004"/>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123E09E-7793-994B-AB18-AEC6D0E30B5D}"/>
              </a:ext>
            </a:extLst>
          </p:cNvPr>
          <p:cNvCxnSpPr>
            <a:cxnSpLocks/>
            <a:stCxn id="18" idx="1"/>
          </p:cNvCxnSpPr>
          <p:nvPr/>
        </p:nvCxnSpPr>
        <p:spPr>
          <a:xfrm flipH="1">
            <a:off x="802047" y="1645547"/>
            <a:ext cx="1470058" cy="380644"/>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E65E92E-2556-FB49-8D08-18C6ADE9D2EC}"/>
              </a:ext>
            </a:extLst>
          </p:cNvPr>
          <p:cNvSpPr txBox="1"/>
          <p:nvPr/>
        </p:nvSpPr>
        <p:spPr>
          <a:xfrm>
            <a:off x="8970921" y="3826164"/>
            <a:ext cx="1640193" cy="769441"/>
          </a:xfrm>
          <a:prstGeom prst="rect">
            <a:avLst/>
          </a:prstGeom>
          <a:noFill/>
        </p:spPr>
        <p:txBody>
          <a:bodyPr wrap="none" rtlCol="0">
            <a:spAutoFit/>
          </a:bodyPr>
          <a:lstStyle/>
          <a:p>
            <a:r>
              <a:rPr lang="en-GB" sz="4400" dirty="0">
                <a:solidFill>
                  <a:srgbClr val="FF0000"/>
                </a:solidFill>
              </a:rPr>
              <a:t>model</a:t>
            </a:r>
          </a:p>
        </p:txBody>
      </p:sp>
      <p:cxnSp>
        <p:nvCxnSpPr>
          <p:cNvPr id="28" name="Straight Arrow Connector 27">
            <a:extLst>
              <a:ext uri="{FF2B5EF4-FFF2-40B4-BE49-F238E27FC236}">
                <a16:creationId xmlns:a16="http://schemas.microsoft.com/office/drawing/2014/main" id="{2C1C0B7D-071D-1343-9614-AE73145CD286}"/>
              </a:ext>
            </a:extLst>
          </p:cNvPr>
          <p:cNvCxnSpPr>
            <a:cxnSpLocks/>
            <a:stCxn id="27" idx="1"/>
          </p:cNvCxnSpPr>
          <p:nvPr/>
        </p:nvCxnSpPr>
        <p:spPr>
          <a:xfrm flipH="1">
            <a:off x="8108119" y="4210885"/>
            <a:ext cx="862802" cy="177547"/>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Date Placeholder 29">
            <a:extLst>
              <a:ext uri="{FF2B5EF4-FFF2-40B4-BE49-F238E27FC236}">
                <a16:creationId xmlns:a16="http://schemas.microsoft.com/office/drawing/2014/main" id="{DEAE990A-D87A-1C4A-B49A-36EFE6A05C92}"/>
              </a:ext>
            </a:extLst>
          </p:cNvPr>
          <p:cNvSpPr>
            <a:spLocks noGrp="1"/>
          </p:cNvSpPr>
          <p:nvPr>
            <p:ph type="dt" sz="half" idx="10"/>
          </p:nvPr>
        </p:nvSpPr>
        <p:spPr/>
        <p:txBody>
          <a:bodyPr/>
          <a:lstStyle/>
          <a:p>
            <a:fld id="{D117EBB0-E72D-F74A-B296-BFD34493D15A}" type="datetime1">
              <a:rPr lang="en-US" smtClean="0"/>
              <a:t>6/29/23</a:t>
            </a:fld>
            <a:endParaRPr lang="en-US"/>
          </a:p>
        </p:txBody>
      </p:sp>
    </p:spTree>
    <p:extLst>
      <p:ext uri="{BB962C8B-B14F-4D97-AF65-F5344CB8AC3E}">
        <p14:creationId xmlns:p14="http://schemas.microsoft.com/office/powerpoint/2010/main" val="24378126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6B628-9527-7DC0-053B-C77244BE615F}"/>
              </a:ext>
            </a:extLst>
          </p:cNvPr>
          <p:cNvSpPr>
            <a:spLocks noGrp="1"/>
          </p:cNvSpPr>
          <p:nvPr>
            <p:ph type="title"/>
          </p:nvPr>
        </p:nvSpPr>
        <p:spPr>
          <a:xfrm>
            <a:off x="380674" y="213492"/>
            <a:ext cx="10515600" cy="1325563"/>
          </a:xfrm>
        </p:spPr>
        <p:txBody>
          <a:bodyPr>
            <a:normAutofit/>
          </a:bodyPr>
          <a:lstStyle/>
          <a:p>
            <a:r>
              <a:rPr lang="en-GB" sz="6000" b="1" dirty="0"/>
              <a:t>Three Design Aspects</a:t>
            </a:r>
          </a:p>
        </p:txBody>
      </p:sp>
      <p:sp>
        <p:nvSpPr>
          <p:cNvPr id="4" name="Date Placeholder 3">
            <a:extLst>
              <a:ext uri="{FF2B5EF4-FFF2-40B4-BE49-F238E27FC236}">
                <a16:creationId xmlns:a16="http://schemas.microsoft.com/office/drawing/2014/main" id="{89A19DED-1101-74EE-82B8-A6A115786D81}"/>
              </a:ext>
            </a:extLst>
          </p:cNvPr>
          <p:cNvSpPr>
            <a:spLocks noGrp="1"/>
          </p:cNvSpPr>
          <p:nvPr>
            <p:ph type="dt" sz="half" idx="10"/>
          </p:nvPr>
        </p:nvSpPr>
        <p:spPr/>
        <p:txBody>
          <a:bodyPr/>
          <a:lstStyle/>
          <a:p>
            <a:fld id="{91503DCC-39DB-804D-A179-0C2569751FBF}" type="datetime1">
              <a:rPr lang="en-US" smtClean="0"/>
              <a:t>6/29/23</a:t>
            </a:fld>
            <a:endParaRPr lang="en-GB"/>
          </a:p>
        </p:txBody>
      </p:sp>
      <p:sp>
        <p:nvSpPr>
          <p:cNvPr id="5" name="Footer Placeholder 4">
            <a:extLst>
              <a:ext uri="{FF2B5EF4-FFF2-40B4-BE49-F238E27FC236}">
                <a16:creationId xmlns:a16="http://schemas.microsoft.com/office/drawing/2014/main" id="{7504FC1A-7AFC-9C77-2AA9-E659CABC767E}"/>
              </a:ext>
            </a:extLst>
          </p:cNvPr>
          <p:cNvSpPr>
            <a:spLocks noGrp="1"/>
          </p:cNvSpPr>
          <p:nvPr>
            <p:ph type="ftr" sz="quarter" idx="11"/>
          </p:nvPr>
        </p:nvSpPr>
        <p:spPr/>
        <p:txBody>
          <a:bodyPr/>
          <a:lstStyle/>
          <a:p>
            <a:r>
              <a:rPr lang="en-GB"/>
              <a:t>A. Jung, Trustworthy AI</a:t>
            </a:r>
          </a:p>
        </p:txBody>
      </p:sp>
      <p:sp>
        <p:nvSpPr>
          <p:cNvPr id="6" name="Slide Number Placeholder 5">
            <a:extLst>
              <a:ext uri="{FF2B5EF4-FFF2-40B4-BE49-F238E27FC236}">
                <a16:creationId xmlns:a16="http://schemas.microsoft.com/office/drawing/2014/main" id="{AE8722AB-3F13-C91D-A752-94A23D83CC54}"/>
              </a:ext>
            </a:extLst>
          </p:cNvPr>
          <p:cNvSpPr>
            <a:spLocks noGrp="1"/>
          </p:cNvSpPr>
          <p:nvPr>
            <p:ph type="sldNum" sz="quarter" idx="12"/>
          </p:nvPr>
        </p:nvSpPr>
        <p:spPr/>
        <p:txBody>
          <a:bodyPr/>
          <a:lstStyle/>
          <a:p>
            <a:fld id="{1769BA03-D485-7647-B394-D5FA64CC5371}" type="slidenum">
              <a:rPr lang="en-GB" smtClean="0"/>
              <a:t>55</a:t>
            </a:fld>
            <a:endParaRPr lang="en-GB"/>
          </a:p>
        </p:txBody>
      </p:sp>
      <p:sp>
        <p:nvSpPr>
          <p:cNvPr id="8" name="TextBox 7">
            <a:extLst>
              <a:ext uri="{FF2B5EF4-FFF2-40B4-BE49-F238E27FC236}">
                <a16:creationId xmlns:a16="http://schemas.microsoft.com/office/drawing/2014/main" id="{34726376-A3D8-96B7-32FC-4074A7F382A9}"/>
              </a:ext>
            </a:extLst>
          </p:cNvPr>
          <p:cNvSpPr txBox="1"/>
          <p:nvPr/>
        </p:nvSpPr>
        <p:spPr>
          <a:xfrm>
            <a:off x="670234" y="1663384"/>
            <a:ext cx="3120406" cy="1200329"/>
          </a:xfrm>
          <a:prstGeom prst="rect">
            <a:avLst/>
          </a:prstGeom>
          <a:noFill/>
        </p:spPr>
        <p:txBody>
          <a:bodyPr wrap="none" rtlCol="0">
            <a:spAutoFit/>
          </a:bodyPr>
          <a:lstStyle/>
          <a:p>
            <a:r>
              <a:rPr lang="en-GB" sz="3600" dirty="0"/>
              <a:t>computational </a:t>
            </a:r>
          </a:p>
          <a:p>
            <a:r>
              <a:rPr lang="en-GB" sz="3600" dirty="0"/>
              <a:t>complexity  </a:t>
            </a:r>
          </a:p>
        </p:txBody>
      </p:sp>
      <p:sp>
        <p:nvSpPr>
          <p:cNvPr id="9" name="TextBox 8">
            <a:extLst>
              <a:ext uri="{FF2B5EF4-FFF2-40B4-BE49-F238E27FC236}">
                <a16:creationId xmlns:a16="http://schemas.microsoft.com/office/drawing/2014/main" id="{E3973AA9-2875-3842-FE22-3B27F10FB7D5}"/>
              </a:ext>
            </a:extLst>
          </p:cNvPr>
          <p:cNvSpPr txBox="1"/>
          <p:nvPr/>
        </p:nvSpPr>
        <p:spPr>
          <a:xfrm>
            <a:off x="8124443" y="4582792"/>
            <a:ext cx="2609088" cy="646331"/>
          </a:xfrm>
          <a:prstGeom prst="rect">
            <a:avLst/>
          </a:prstGeom>
          <a:noFill/>
        </p:spPr>
        <p:txBody>
          <a:bodyPr wrap="square" rtlCol="0">
            <a:spAutoFit/>
          </a:bodyPr>
          <a:lstStyle/>
          <a:p>
            <a:r>
              <a:rPr lang="en-GB" sz="3600" dirty="0"/>
              <a:t>  accuracy</a:t>
            </a:r>
          </a:p>
        </p:txBody>
      </p:sp>
      <p:sp>
        <p:nvSpPr>
          <p:cNvPr id="10" name="TextBox 9">
            <a:extLst>
              <a:ext uri="{FF2B5EF4-FFF2-40B4-BE49-F238E27FC236}">
                <a16:creationId xmlns:a16="http://schemas.microsoft.com/office/drawing/2014/main" id="{52842BDD-3B0B-5110-E641-D566E7415866}"/>
              </a:ext>
            </a:extLst>
          </p:cNvPr>
          <p:cNvSpPr txBox="1"/>
          <p:nvPr/>
        </p:nvSpPr>
        <p:spPr>
          <a:xfrm>
            <a:off x="6385560" y="2524997"/>
            <a:ext cx="2396362" cy="646331"/>
          </a:xfrm>
          <a:prstGeom prst="rect">
            <a:avLst/>
          </a:prstGeom>
          <a:noFill/>
        </p:spPr>
        <p:txBody>
          <a:bodyPr wrap="none" rtlCol="0">
            <a:spAutoFit/>
          </a:bodyPr>
          <a:lstStyle/>
          <a:p>
            <a:r>
              <a:rPr lang="en-GB" sz="3600" dirty="0"/>
              <a:t>trustworthy</a:t>
            </a:r>
          </a:p>
        </p:txBody>
      </p:sp>
      <p:cxnSp>
        <p:nvCxnSpPr>
          <p:cNvPr id="12" name="Straight Arrow Connector 11">
            <a:extLst>
              <a:ext uri="{FF2B5EF4-FFF2-40B4-BE49-F238E27FC236}">
                <a16:creationId xmlns:a16="http://schemas.microsoft.com/office/drawing/2014/main" id="{2A11E902-7B72-A350-727E-54C90B2A1B03}"/>
              </a:ext>
            </a:extLst>
          </p:cNvPr>
          <p:cNvCxnSpPr>
            <a:cxnSpLocks/>
          </p:cNvCxnSpPr>
          <p:nvPr/>
        </p:nvCxnSpPr>
        <p:spPr>
          <a:xfrm flipV="1">
            <a:off x="3313176" y="2436174"/>
            <a:ext cx="0" cy="317214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7BDF15C-DFCF-168D-3FBA-100C0B87BD05}"/>
              </a:ext>
            </a:extLst>
          </p:cNvPr>
          <p:cNvCxnSpPr>
            <a:cxnSpLocks/>
          </p:cNvCxnSpPr>
          <p:nvPr/>
        </p:nvCxnSpPr>
        <p:spPr>
          <a:xfrm flipV="1">
            <a:off x="2627323" y="4955638"/>
            <a:ext cx="5632757" cy="43082"/>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6C82D12-3D0F-FC85-DD15-FE979CFCA6AB}"/>
              </a:ext>
            </a:extLst>
          </p:cNvPr>
          <p:cNvCxnSpPr>
            <a:cxnSpLocks/>
          </p:cNvCxnSpPr>
          <p:nvPr/>
        </p:nvCxnSpPr>
        <p:spPr>
          <a:xfrm flipV="1">
            <a:off x="2886403" y="2880360"/>
            <a:ext cx="3499157" cy="240842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80567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88D26-A191-844A-91FE-8A1C1B18C389}"/>
              </a:ext>
            </a:extLst>
          </p:cNvPr>
          <p:cNvSpPr>
            <a:spLocks noGrp="1"/>
          </p:cNvSpPr>
          <p:nvPr>
            <p:ph type="title"/>
          </p:nvPr>
        </p:nvSpPr>
        <p:spPr>
          <a:xfrm>
            <a:off x="414337" y="1771650"/>
            <a:ext cx="11401425" cy="3157537"/>
          </a:xfrm>
        </p:spPr>
        <p:txBody>
          <a:bodyPr>
            <a:normAutofit/>
          </a:bodyPr>
          <a:lstStyle/>
          <a:p>
            <a:r>
              <a:rPr lang="en-US" sz="6000" b="1" dirty="0"/>
              <a:t>ERM only useful if training error </a:t>
            </a:r>
            <a:br>
              <a:rPr lang="en-US" sz="6000" b="1" dirty="0"/>
            </a:br>
            <a:r>
              <a:rPr lang="en-US" sz="6000" b="1" dirty="0"/>
              <a:t>is good approximation for expected</a:t>
            </a:r>
            <a:br>
              <a:rPr lang="en-US" sz="6000" b="1" dirty="0"/>
            </a:br>
            <a:r>
              <a:rPr lang="en-US" sz="6000" b="1" dirty="0"/>
              <a:t>behavior </a:t>
            </a:r>
          </a:p>
        </p:txBody>
      </p:sp>
      <p:sp>
        <p:nvSpPr>
          <p:cNvPr id="5" name="Footer Placeholder 4">
            <a:extLst>
              <a:ext uri="{FF2B5EF4-FFF2-40B4-BE49-F238E27FC236}">
                <a16:creationId xmlns:a16="http://schemas.microsoft.com/office/drawing/2014/main" id="{85E0F6CA-D6B0-504B-A9AA-9D14729BBC38}"/>
              </a:ext>
            </a:extLst>
          </p:cNvPr>
          <p:cNvSpPr>
            <a:spLocks noGrp="1"/>
          </p:cNvSpPr>
          <p:nvPr>
            <p:ph type="ftr" sz="quarter" idx="11"/>
          </p:nvPr>
        </p:nvSpPr>
        <p:spPr/>
        <p:txBody>
          <a:bodyPr/>
          <a:lstStyle/>
          <a:p>
            <a:r>
              <a:rPr lang="en-US"/>
              <a:t>A. Jung, Trustworthy AI</a:t>
            </a:r>
          </a:p>
        </p:txBody>
      </p:sp>
      <p:sp>
        <p:nvSpPr>
          <p:cNvPr id="6" name="Slide Number Placeholder 5">
            <a:extLst>
              <a:ext uri="{FF2B5EF4-FFF2-40B4-BE49-F238E27FC236}">
                <a16:creationId xmlns:a16="http://schemas.microsoft.com/office/drawing/2014/main" id="{BF8A4D1B-C8E5-B247-8A08-D350EAE44014}"/>
              </a:ext>
            </a:extLst>
          </p:cNvPr>
          <p:cNvSpPr>
            <a:spLocks noGrp="1"/>
          </p:cNvSpPr>
          <p:nvPr>
            <p:ph type="sldNum" sz="quarter" idx="12"/>
          </p:nvPr>
        </p:nvSpPr>
        <p:spPr/>
        <p:txBody>
          <a:bodyPr/>
          <a:lstStyle/>
          <a:p>
            <a:fld id="{D446F147-7846-844F-8574-65BB801963F9}" type="slidenum">
              <a:rPr lang="en-US" smtClean="0"/>
              <a:t>56</a:t>
            </a:fld>
            <a:endParaRPr lang="en-US"/>
          </a:p>
        </p:txBody>
      </p:sp>
      <p:sp>
        <p:nvSpPr>
          <p:cNvPr id="7" name="Date Placeholder 6">
            <a:extLst>
              <a:ext uri="{FF2B5EF4-FFF2-40B4-BE49-F238E27FC236}">
                <a16:creationId xmlns:a16="http://schemas.microsoft.com/office/drawing/2014/main" id="{CB677E36-F85E-EB44-AF4B-C10C0E9B00C9}"/>
              </a:ext>
            </a:extLst>
          </p:cNvPr>
          <p:cNvSpPr>
            <a:spLocks noGrp="1"/>
          </p:cNvSpPr>
          <p:nvPr>
            <p:ph type="dt" sz="half" idx="10"/>
          </p:nvPr>
        </p:nvSpPr>
        <p:spPr/>
        <p:txBody>
          <a:bodyPr/>
          <a:lstStyle/>
          <a:p>
            <a:fld id="{97D68CEC-A0C2-A445-92CC-106486091791}" type="datetime1">
              <a:rPr lang="en-US" smtClean="0"/>
              <a:t>6/29/23</a:t>
            </a:fld>
            <a:endParaRPr lang="en-US"/>
          </a:p>
        </p:txBody>
      </p:sp>
    </p:spTree>
    <p:extLst>
      <p:ext uri="{BB962C8B-B14F-4D97-AF65-F5344CB8AC3E}">
        <p14:creationId xmlns:p14="http://schemas.microsoft.com/office/powerpoint/2010/main" val="3552779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6EFE6-1EEC-034B-A567-6710339FC918}"/>
              </a:ext>
            </a:extLst>
          </p:cNvPr>
          <p:cNvSpPr>
            <a:spLocks noGrp="1"/>
          </p:cNvSpPr>
          <p:nvPr>
            <p:ph type="title"/>
          </p:nvPr>
        </p:nvSpPr>
        <p:spPr>
          <a:xfrm>
            <a:off x="488576" y="192610"/>
            <a:ext cx="11143129" cy="1600762"/>
          </a:xfrm>
        </p:spPr>
        <p:txBody>
          <a:bodyPr>
            <a:normAutofit/>
          </a:bodyPr>
          <a:lstStyle/>
          <a:p>
            <a:r>
              <a:rPr lang="en-US" sz="6600" b="1" dirty="0"/>
              <a:t>Basic Idea of Model Selection</a:t>
            </a:r>
          </a:p>
        </p:txBody>
      </p:sp>
      <p:sp>
        <p:nvSpPr>
          <p:cNvPr id="3" name="Content Placeholder 2">
            <a:extLst>
              <a:ext uri="{FF2B5EF4-FFF2-40B4-BE49-F238E27FC236}">
                <a16:creationId xmlns:a16="http://schemas.microsoft.com/office/drawing/2014/main" id="{01463499-D0A7-2E4E-923F-ED11C324C4B4}"/>
              </a:ext>
            </a:extLst>
          </p:cNvPr>
          <p:cNvSpPr>
            <a:spLocks noGrp="1"/>
          </p:cNvSpPr>
          <p:nvPr>
            <p:ph idx="1"/>
          </p:nvPr>
        </p:nvSpPr>
        <p:spPr>
          <a:xfrm>
            <a:off x="684519" y="1526119"/>
            <a:ext cx="10515600" cy="782108"/>
          </a:xfrm>
        </p:spPr>
        <p:txBody>
          <a:bodyPr>
            <a:normAutofit fontScale="77500" lnSpcReduction="20000"/>
          </a:bodyPr>
          <a:lstStyle/>
          <a:p>
            <a:r>
              <a:rPr lang="en-US" sz="5400" dirty="0"/>
              <a:t>choose model with smallest validation error!</a:t>
            </a:r>
          </a:p>
        </p:txBody>
      </p:sp>
      <p:sp>
        <p:nvSpPr>
          <p:cNvPr id="4" name="Rectangle 3">
            <a:extLst>
              <a:ext uri="{FF2B5EF4-FFF2-40B4-BE49-F238E27FC236}">
                <a16:creationId xmlns:a16="http://schemas.microsoft.com/office/drawing/2014/main" id="{9A1BD162-950C-244B-A07D-8A3B406E0CA2}"/>
              </a:ext>
            </a:extLst>
          </p:cNvPr>
          <p:cNvSpPr/>
          <p:nvPr/>
        </p:nvSpPr>
        <p:spPr>
          <a:xfrm>
            <a:off x="1403498" y="3236812"/>
            <a:ext cx="1233377" cy="1717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6687D2-0498-0E4C-8A52-74DC6F09944A}"/>
              </a:ext>
            </a:extLst>
          </p:cNvPr>
          <p:cNvSpPr/>
          <p:nvPr/>
        </p:nvSpPr>
        <p:spPr>
          <a:xfrm>
            <a:off x="7327014" y="4549774"/>
            <a:ext cx="1080978" cy="481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6E6EDDF-B385-CF48-9DB0-F5AF00BE830F}"/>
              </a:ext>
            </a:extLst>
          </p:cNvPr>
          <p:cNvSpPr txBox="1"/>
          <p:nvPr/>
        </p:nvSpPr>
        <p:spPr>
          <a:xfrm>
            <a:off x="1288053" y="5030799"/>
            <a:ext cx="3412794" cy="1323439"/>
          </a:xfrm>
          <a:prstGeom prst="rect">
            <a:avLst/>
          </a:prstGeom>
          <a:noFill/>
        </p:spPr>
        <p:txBody>
          <a:bodyPr wrap="none" rtlCol="0">
            <a:spAutoFit/>
          </a:bodyPr>
          <a:lstStyle/>
          <a:p>
            <a:r>
              <a:rPr lang="en-US" sz="4000" dirty="0"/>
              <a:t>model 1 </a:t>
            </a:r>
          </a:p>
          <a:p>
            <a:r>
              <a:rPr lang="en-US" sz="4000" dirty="0"/>
              <a:t>degree 1 </a:t>
            </a:r>
            <a:r>
              <a:rPr lang="en-US" sz="4000" dirty="0" err="1"/>
              <a:t>polyn</a:t>
            </a:r>
            <a:r>
              <a:rPr lang="en-US" sz="4000" dirty="0"/>
              <a:t>.</a:t>
            </a:r>
          </a:p>
        </p:txBody>
      </p:sp>
      <p:sp>
        <p:nvSpPr>
          <p:cNvPr id="7" name="TextBox 6">
            <a:extLst>
              <a:ext uri="{FF2B5EF4-FFF2-40B4-BE49-F238E27FC236}">
                <a16:creationId xmlns:a16="http://schemas.microsoft.com/office/drawing/2014/main" id="{56221CC1-6717-BD45-A2C3-522025D97030}"/>
              </a:ext>
            </a:extLst>
          </p:cNvPr>
          <p:cNvSpPr txBox="1"/>
          <p:nvPr/>
        </p:nvSpPr>
        <p:spPr>
          <a:xfrm>
            <a:off x="6985309" y="5030799"/>
            <a:ext cx="3528210" cy="1323439"/>
          </a:xfrm>
          <a:prstGeom prst="rect">
            <a:avLst/>
          </a:prstGeom>
          <a:noFill/>
        </p:spPr>
        <p:txBody>
          <a:bodyPr wrap="none" rtlCol="0">
            <a:spAutoFit/>
          </a:bodyPr>
          <a:lstStyle/>
          <a:p>
            <a:r>
              <a:rPr lang="en-US" sz="4000" dirty="0"/>
              <a:t>model 2: </a:t>
            </a:r>
          </a:p>
          <a:p>
            <a:r>
              <a:rPr lang="en-US" sz="4000" dirty="0"/>
              <a:t>degree 3 polyn.</a:t>
            </a:r>
          </a:p>
        </p:txBody>
      </p:sp>
      <p:sp>
        <p:nvSpPr>
          <p:cNvPr id="8" name="TextBox 7">
            <a:extLst>
              <a:ext uri="{FF2B5EF4-FFF2-40B4-BE49-F238E27FC236}">
                <a16:creationId xmlns:a16="http://schemas.microsoft.com/office/drawing/2014/main" id="{95DF0D28-3F1D-2A4C-9001-00E081A16469}"/>
              </a:ext>
            </a:extLst>
          </p:cNvPr>
          <p:cNvSpPr txBox="1"/>
          <p:nvPr/>
        </p:nvSpPr>
        <p:spPr>
          <a:xfrm>
            <a:off x="1175563" y="2185331"/>
            <a:ext cx="3305777" cy="954107"/>
          </a:xfrm>
          <a:prstGeom prst="rect">
            <a:avLst/>
          </a:prstGeom>
          <a:noFill/>
        </p:spPr>
        <p:txBody>
          <a:bodyPr wrap="none" rtlCol="0">
            <a:spAutoFit/>
          </a:bodyPr>
          <a:lstStyle/>
          <a:p>
            <a:r>
              <a:rPr lang="en-US" sz="2800" dirty="0"/>
              <a:t>training      validation </a:t>
            </a:r>
          </a:p>
          <a:p>
            <a:r>
              <a:rPr lang="en-US" sz="2800" dirty="0"/>
              <a:t>error		error</a:t>
            </a:r>
          </a:p>
        </p:txBody>
      </p:sp>
      <p:sp>
        <p:nvSpPr>
          <p:cNvPr id="9" name="Rectangle 8">
            <a:extLst>
              <a:ext uri="{FF2B5EF4-FFF2-40B4-BE49-F238E27FC236}">
                <a16:creationId xmlns:a16="http://schemas.microsoft.com/office/drawing/2014/main" id="{3DFE0B38-BF84-2446-A7EF-E5AD412FAAD7}"/>
              </a:ext>
            </a:extLst>
          </p:cNvPr>
          <p:cNvSpPr/>
          <p:nvPr/>
        </p:nvSpPr>
        <p:spPr>
          <a:xfrm>
            <a:off x="2825898" y="3234700"/>
            <a:ext cx="1233377" cy="171769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A29175E-393F-8E4C-B4A4-C6C8FFC720AC}"/>
              </a:ext>
            </a:extLst>
          </p:cNvPr>
          <p:cNvSpPr/>
          <p:nvPr/>
        </p:nvSpPr>
        <p:spPr>
          <a:xfrm>
            <a:off x="8749414" y="2263740"/>
            <a:ext cx="1233377" cy="276705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a:extLst>
              <a:ext uri="{FF2B5EF4-FFF2-40B4-BE49-F238E27FC236}">
                <a16:creationId xmlns:a16="http://schemas.microsoft.com/office/drawing/2014/main" id="{D11B42AA-BCE1-7D4E-876D-5891547D8C75}"/>
              </a:ext>
            </a:extLst>
          </p:cNvPr>
          <p:cNvSpPr>
            <a:spLocks noGrp="1"/>
          </p:cNvSpPr>
          <p:nvPr>
            <p:ph type="sldNum" sz="quarter" idx="12"/>
          </p:nvPr>
        </p:nvSpPr>
        <p:spPr/>
        <p:txBody>
          <a:bodyPr/>
          <a:lstStyle/>
          <a:p>
            <a:fld id="{3FF2AABE-FC01-8D4F-B5BD-1FB1C036FF5C}" type="slidenum">
              <a:rPr lang="en-US" smtClean="0"/>
              <a:t>57</a:t>
            </a:fld>
            <a:endParaRPr lang="en-US"/>
          </a:p>
        </p:txBody>
      </p:sp>
      <p:sp>
        <p:nvSpPr>
          <p:cNvPr id="12" name="Date Placeholder 11">
            <a:extLst>
              <a:ext uri="{FF2B5EF4-FFF2-40B4-BE49-F238E27FC236}">
                <a16:creationId xmlns:a16="http://schemas.microsoft.com/office/drawing/2014/main" id="{871B03AF-3BB2-9B4E-A429-E18B87F9F697}"/>
              </a:ext>
            </a:extLst>
          </p:cNvPr>
          <p:cNvSpPr>
            <a:spLocks noGrp="1"/>
          </p:cNvSpPr>
          <p:nvPr>
            <p:ph type="dt" sz="half" idx="10"/>
          </p:nvPr>
        </p:nvSpPr>
        <p:spPr/>
        <p:txBody>
          <a:bodyPr/>
          <a:lstStyle/>
          <a:p>
            <a:fld id="{0A98268D-5F38-8140-AA65-613A3EB70F8B}" type="datetime1">
              <a:rPr lang="en-US" smtClean="0"/>
              <a:t>6/29/23</a:t>
            </a:fld>
            <a:endParaRPr lang="en-US"/>
          </a:p>
        </p:txBody>
      </p:sp>
      <p:sp>
        <p:nvSpPr>
          <p:cNvPr id="13" name="Footer Placeholder 12">
            <a:extLst>
              <a:ext uri="{FF2B5EF4-FFF2-40B4-BE49-F238E27FC236}">
                <a16:creationId xmlns:a16="http://schemas.microsoft.com/office/drawing/2014/main" id="{B025952C-E57E-CEB3-EAA2-F8E5633F1B94}"/>
              </a:ext>
            </a:extLst>
          </p:cNvPr>
          <p:cNvSpPr>
            <a:spLocks noGrp="1"/>
          </p:cNvSpPr>
          <p:nvPr>
            <p:ph type="ftr" sz="quarter" idx="11"/>
          </p:nvPr>
        </p:nvSpPr>
        <p:spPr/>
        <p:txBody>
          <a:bodyPr/>
          <a:lstStyle/>
          <a:p>
            <a:r>
              <a:rPr lang="en-GB"/>
              <a:t>A. Jung, Trustworthy AI</a:t>
            </a:r>
            <a:endParaRPr lang="en-GB" dirty="0"/>
          </a:p>
        </p:txBody>
      </p:sp>
    </p:spTree>
    <p:extLst>
      <p:ext uri="{BB962C8B-B14F-4D97-AF65-F5344CB8AC3E}">
        <p14:creationId xmlns:p14="http://schemas.microsoft.com/office/powerpoint/2010/main" val="18764235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7CB10-CB3E-244D-B637-8E779EEB1EA1}"/>
              </a:ext>
            </a:extLst>
          </p:cNvPr>
          <p:cNvSpPr>
            <a:spLocks noGrp="1"/>
          </p:cNvSpPr>
          <p:nvPr>
            <p:ph type="title"/>
          </p:nvPr>
        </p:nvSpPr>
        <p:spPr>
          <a:xfrm>
            <a:off x="372618" y="140906"/>
            <a:ext cx="12282678" cy="1325563"/>
          </a:xfrm>
        </p:spPr>
        <p:txBody>
          <a:bodyPr>
            <a:noAutofit/>
          </a:bodyPr>
          <a:lstStyle/>
          <a:p>
            <a:r>
              <a:rPr lang="en-US" sz="8800" b="1" dirty="0"/>
              <a:t>Data and Model Size</a:t>
            </a:r>
          </a:p>
        </p:txBody>
      </p:sp>
      <p:sp>
        <p:nvSpPr>
          <p:cNvPr id="4" name="Slide Number Placeholder 3">
            <a:extLst>
              <a:ext uri="{FF2B5EF4-FFF2-40B4-BE49-F238E27FC236}">
                <a16:creationId xmlns:a16="http://schemas.microsoft.com/office/drawing/2014/main" id="{438D2E3D-5946-4548-BC14-9FEFE5C69D07}"/>
              </a:ext>
            </a:extLst>
          </p:cNvPr>
          <p:cNvSpPr>
            <a:spLocks noGrp="1"/>
          </p:cNvSpPr>
          <p:nvPr>
            <p:ph type="sldNum" sz="quarter" idx="12"/>
          </p:nvPr>
        </p:nvSpPr>
        <p:spPr/>
        <p:txBody>
          <a:bodyPr/>
          <a:lstStyle/>
          <a:p>
            <a:fld id="{3FF2AABE-FC01-8D4F-B5BD-1FB1C036FF5C}" type="slidenum">
              <a:rPr lang="en-US" smtClean="0"/>
              <a:t>58</a:t>
            </a:fld>
            <a:endParaRPr lang="en-US" dirty="0"/>
          </a:p>
        </p:txBody>
      </p:sp>
      <p:grpSp>
        <p:nvGrpSpPr>
          <p:cNvPr id="10" name="Group 9">
            <a:extLst>
              <a:ext uri="{FF2B5EF4-FFF2-40B4-BE49-F238E27FC236}">
                <a16:creationId xmlns:a16="http://schemas.microsoft.com/office/drawing/2014/main" id="{1566D399-651B-2443-9DB7-2E90DAA25833}"/>
              </a:ext>
            </a:extLst>
          </p:cNvPr>
          <p:cNvGrpSpPr/>
          <p:nvPr/>
        </p:nvGrpSpPr>
        <p:grpSpPr>
          <a:xfrm>
            <a:off x="372619" y="1466469"/>
            <a:ext cx="7088885" cy="3168203"/>
            <a:chOff x="552451" y="1757972"/>
            <a:chExt cx="9588704" cy="3136869"/>
          </a:xfrm>
        </p:grpSpPr>
        <p:sp>
          <p:nvSpPr>
            <p:cNvPr id="5" name="Rectangle 4">
              <a:extLst>
                <a:ext uri="{FF2B5EF4-FFF2-40B4-BE49-F238E27FC236}">
                  <a16:creationId xmlns:a16="http://schemas.microsoft.com/office/drawing/2014/main" id="{8B53DB76-FA79-9D45-96B6-BA143D1432D5}"/>
                </a:ext>
              </a:extLst>
            </p:cNvPr>
            <p:cNvSpPr/>
            <p:nvPr/>
          </p:nvSpPr>
          <p:spPr>
            <a:xfrm>
              <a:off x="1521590" y="1757972"/>
              <a:ext cx="8619565" cy="2232750"/>
            </a:xfrm>
            <a:prstGeom prst="rect">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training set</a:t>
              </a:r>
            </a:p>
          </p:txBody>
        </p:sp>
        <p:cxnSp>
          <p:nvCxnSpPr>
            <p:cNvPr id="6" name="Straight Arrow Connector 5">
              <a:extLst>
                <a:ext uri="{FF2B5EF4-FFF2-40B4-BE49-F238E27FC236}">
                  <a16:creationId xmlns:a16="http://schemas.microsoft.com/office/drawing/2014/main" id="{5811A6B2-E4BA-A945-BB4D-139F54D4D06B}"/>
                </a:ext>
              </a:extLst>
            </p:cNvPr>
            <p:cNvCxnSpPr>
              <a:cxnSpLocks/>
            </p:cNvCxnSpPr>
            <p:nvPr/>
          </p:nvCxnSpPr>
          <p:spPr>
            <a:xfrm>
              <a:off x="1288687" y="1757972"/>
              <a:ext cx="0" cy="2232751"/>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4857E64-CBDC-664E-84F6-3B22265D3B20}"/>
                </a:ext>
              </a:extLst>
            </p:cNvPr>
            <p:cNvCxnSpPr>
              <a:cxnSpLocks/>
            </p:cNvCxnSpPr>
            <p:nvPr/>
          </p:nvCxnSpPr>
          <p:spPr>
            <a:xfrm>
              <a:off x="1521590" y="4222672"/>
              <a:ext cx="8462324" cy="0"/>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31DC760-3177-9340-B6F7-75F7706B2DE4}"/>
                </a:ext>
              </a:extLst>
            </p:cNvPr>
            <p:cNvSpPr txBox="1"/>
            <p:nvPr/>
          </p:nvSpPr>
          <p:spPr>
            <a:xfrm>
              <a:off x="3856134" y="4254902"/>
              <a:ext cx="4238130" cy="639939"/>
            </a:xfrm>
            <a:prstGeom prst="rect">
              <a:avLst/>
            </a:prstGeom>
            <a:noFill/>
          </p:spPr>
          <p:txBody>
            <a:bodyPr wrap="none" rtlCol="0">
              <a:spAutoFit/>
            </a:bodyPr>
            <a:lstStyle/>
            <a:p>
              <a:r>
                <a:rPr lang="en-US" sz="3600" dirty="0"/>
                <a:t>nr. of features n</a:t>
              </a:r>
            </a:p>
          </p:txBody>
        </p:sp>
        <p:sp>
          <p:nvSpPr>
            <p:cNvPr id="9" name="TextBox 8">
              <a:extLst>
                <a:ext uri="{FF2B5EF4-FFF2-40B4-BE49-F238E27FC236}">
                  <a16:creationId xmlns:a16="http://schemas.microsoft.com/office/drawing/2014/main" id="{CD08A338-5338-7C46-8673-B0FDFCC7B2BB}"/>
                </a:ext>
              </a:extLst>
            </p:cNvPr>
            <p:cNvSpPr txBox="1"/>
            <p:nvPr/>
          </p:nvSpPr>
          <p:spPr>
            <a:xfrm>
              <a:off x="552451" y="2281147"/>
              <a:ext cx="553357" cy="646331"/>
            </a:xfrm>
            <a:prstGeom prst="rect">
              <a:avLst/>
            </a:prstGeom>
            <a:noFill/>
          </p:spPr>
          <p:txBody>
            <a:bodyPr wrap="none" rtlCol="0">
              <a:spAutoFit/>
            </a:bodyPr>
            <a:lstStyle/>
            <a:p>
              <a:r>
                <a:rPr lang="en-US" sz="3600" dirty="0"/>
                <a:t>m</a:t>
              </a:r>
            </a:p>
          </p:txBody>
        </p:sp>
      </p:grpSp>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F8ABDF8A-3D4D-2F47-AFF5-D0FD2FEF094C}"/>
                  </a:ext>
                </a:extLst>
              </p:cNvPr>
              <p:cNvSpPr/>
              <p:nvPr/>
            </p:nvSpPr>
            <p:spPr>
              <a:xfrm>
                <a:off x="8429247" y="2682465"/>
                <a:ext cx="3105906" cy="2329102"/>
              </a:xfrm>
              <a:prstGeom prst="ellipse">
                <a:avLst/>
              </a:prstGeom>
              <a:solidFill>
                <a:schemeClr val="accent4">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			</a:t>
                </a:r>
                <a:r>
                  <a:rPr lang="de-AT" sz="3600" dirty="0">
                    <a:ea typeface="Cambria Math" panose="02040503050406030204" pitchFamily="18" charset="0"/>
                  </a:rPr>
                  <a:t> </a:t>
                </a:r>
                <a14:m>
                  <m:oMath xmlns:m="http://schemas.openxmlformats.org/officeDocument/2006/math">
                    <m:r>
                      <a:rPr lang="de-AT" sz="3600" i="1" smtClean="0">
                        <a:solidFill>
                          <a:schemeClr val="tx1">
                            <a:lumMod val="85000"/>
                            <a:lumOff val="15000"/>
                          </a:schemeClr>
                        </a:solidFill>
                        <a:latin typeface="Cambria Math" panose="02040503050406030204" pitchFamily="18" charset="0"/>
                        <a:ea typeface="Cambria Math" panose="02040503050406030204" pitchFamily="18" charset="0"/>
                      </a:rPr>
                      <m:t>ℋ</m:t>
                    </m:r>
                  </m:oMath>
                </a14:m>
                <a:endParaRPr lang="en-US" sz="3600" dirty="0">
                  <a:solidFill>
                    <a:schemeClr val="tx1">
                      <a:lumMod val="85000"/>
                      <a:lumOff val="15000"/>
                    </a:schemeClr>
                  </a:solidFill>
                </a:endParaRPr>
              </a:p>
              <a:p>
                <a:pPr algn="ctr"/>
                <a:r>
                  <a:rPr lang="en-US" sz="3600" dirty="0">
                    <a:solidFill>
                      <a:schemeClr val="tx1"/>
                    </a:solidFill>
                  </a:rPr>
                  <a:t>hypospace/model</a:t>
                </a:r>
              </a:p>
              <a:p>
                <a:pPr algn="ctr"/>
                <a:endParaRPr lang="en-US" sz="3600" dirty="0">
                  <a:solidFill>
                    <a:schemeClr val="tx1"/>
                  </a:solidFill>
                </a:endParaRPr>
              </a:p>
            </p:txBody>
          </p:sp>
        </mc:Choice>
        <mc:Fallback xmlns="">
          <p:sp>
            <p:nvSpPr>
              <p:cNvPr id="11" name="Oval 10">
                <a:extLst>
                  <a:ext uri="{FF2B5EF4-FFF2-40B4-BE49-F238E27FC236}">
                    <a16:creationId xmlns:a16="http://schemas.microsoft.com/office/drawing/2014/main" id="{F8ABDF8A-3D4D-2F47-AFF5-D0FD2FEF094C}"/>
                  </a:ext>
                </a:extLst>
              </p:cNvPr>
              <p:cNvSpPr>
                <a:spLocks noRot="1" noChangeAspect="1" noMove="1" noResize="1" noEditPoints="1" noAdjustHandles="1" noChangeArrowheads="1" noChangeShapeType="1" noTextEdit="1"/>
              </p:cNvSpPr>
              <p:nvPr/>
            </p:nvSpPr>
            <p:spPr>
              <a:xfrm>
                <a:off x="8429247" y="2682465"/>
                <a:ext cx="3105906" cy="2329102"/>
              </a:xfrm>
              <a:prstGeom prst="ellipse">
                <a:avLst/>
              </a:prstGeom>
              <a:blipFill>
                <a:blip r:embed="rId3"/>
                <a:stretch>
                  <a:fillRect/>
                </a:stretch>
              </a:blipFill>
            </p:spPr>
            <p:txBody>
              <a:bodyPr/>
              <a:lstStyle/>
              <a:p>
                <a:r>
                  <a:rPr lang="en-GB">
                    <a:noFill/>
                  </a:rPr>
                  <a:t> </a:t>
                </a:r>
              </a:p>
            </p:txBody>
          </p:sp>
        </mc:Fallback>
      </mc:AlternateContent>
      <p:cxnSp>
        <p:nvCxnSpPr>
          <p:cNvPr id="13" name="Straight Arrow Connector 12">
            <a:extLst>
              <a:ext uri="{FF2B5EF4-FFF2-40B4-BE49-F238E27FC236}">
                <a16:creationId xmlns:a16="http://schemas.microsoft.com/office/drawing/2014/main" id="{672B4A43-6661-494A-92A5-FE5D586AB605}"/>
              </a:ext>
            </a:extLst>
          </p:cNvPr>
          <p:cNvCxnSpPr>
            <a:cxnSpLocks/>
          </p:cNvCxnSpPr>
          <p:nvPr/>
        </p:nvCxnSpPr>
        <p:spPr>
          <a:xfrm>
            <a:off x="8610600" y="5300941"/>
            <a:ext cx="2926080" cy="0"/>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253392A-20D0-264D-AEE9-22E8A329D370}"/>
              </a:ext>
            </a:extLst>
          </p:cNvPr>
          <p:cNvSpPr txBox="1"/>
          <p:nvPr/>
        </p:nvSpPr>
        <p:spPr>
          <a:xfrm>
            <a:off x="8429247" y="5300941"/>
            <a:ext cx="3726785" cy="646331"/>
          </a:xfrm>
          <a:prstGeom prst="rect">
            <a:avLst/>
          </a:prstGeom>
          <a:noFill/>
        </p:spPr>
        <p:txBody>
          <a:bodyPr wrap="square" rtlCol="0">
            <a:spAutoFit/>
          </a:bodyPr>
          <a:lstStyle/>
          <a:p>
            <a:r>
              <a:rPr lang="en-US" sz="3600" dirty="0"/>
              <a:t>eff. dimension d</a:t>
            </a:r>
          </a:p>
        </p:txBody>
      </p:sp>
      <p:sp>
        <p:nvSpPr>
          <p:cNvPr id="17" name="TextBox 16">
            <a:extLst>
              <a:ext uri="{FF2B5EF4-FFF2-40B4-BE49-F238E27FC236}">
                <a16:creationId xmlns:a16="http://schemas.microsoft.com/office/drawing/2014/main" id="{50811C60-8614-C94A-88EE-178418264D58}"/>
              </a:ext>
            </a:extLst>
          </p:cNvPr>
          <p:cNvSpPr txBox="1"/>
          <p:nvPr/>
        </p:nvSpPr>
        <p:spPr>
          <a:xfrm>
            <a:off x="372618" y="4875551"/>
            <a:ext cx="6227859" cy="1569660"/>
          </a:xfrm>
          <a:prstGeom prst="rect">
            <a:avLst/>
          </a:prstGeom>
          <a:noFill/>
        </p:spPr>
        <p:txBody>
          <a:bodyPr wrap="none" rtlCol="0">
            <a:spAutoFit/>
          </a:bodyPr>
          <a:lstStyle/>
          <a:p>
            <a:r>
              <a:rPr lang="en-US" sz="4800" dirty="0"/>
              <a:t>crucial parameter is the </a:t>
            </a:r>
          </a:p>
          <a:p>
            <a:r>
              <a:rPr lang="en-US" sz="4800" dirty="0"/>
              <a:t>ratio d/m </a:t>
            </a:r>
          </a:p>
        </p:txBody>
      </p:sp>
      <p:sp>
        <p:nvSpPr>
          <p:cNvPr id="3" name="Date Placeholder 2">
            <a:extLst>
              <a:ext uri="{FF2B5EF4-FFF2-40B4-BE49-F238E27FC236}">
                <a16:creationId xmlns:a16="http://schemas.microsoft.com/office/drawing/2014/main" id="{57A119A8-71F3-3A43-9EDE-5131564FEF67}"/>
              </a:ext>
            </a:extLst>
          </p:cNvPr>
          <p:cNvSpPr>
            <a:spLocks noGrp="1"/>
          </p:cNvSpPr>
          <p:nvPr>
            <p:ph type="dt" sz="half" idx="10"/>
          </p:nvPr>
        </p:nvSpPr>
        <p:spPr/>
        <p:txBody>
          <a:bodyPr/>
          <a:lstStyle/>
          <a:p>
            <a:fld id="{70662DA7-724D-394C-A90A-9B2867577125}" type="datetime1">
              <a:rPr lang="en-US" smtClean="0"/>
              <a:t>6/29/23</a:t>
            </a:fld>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71BE960-4A85-884F-8FF4-84C03558E47B}"/>
                  </a:ext>
                </a:extLst>
              </p:cNvPr>
              <p:cNvSpPr txBox="1"/>
              <p:nvPr/>
            </p:nvSpPr>
            <p:spPr>
              <a:xfrm>
                <a:off x="838200" y="1433918"/>
                <a:ext cx="6433456" cy="509178"/>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GB" sz="2400" i="1" smtClean="0">
                              <a:latin typeface="Cambria Math" panose="02040503050406030204" pitchFamily="18" charset="0"/>
                            </a:rPr>
                          </m:ctrlPr>
                        </m:dPr>
                        <m:e>
                          <m:sSup>
                            <m:sSupPr>
                              <m:ctrlPr>
                                <a:rPr lang="en-GB" sz="2400" i="1">
                                  <a:latin typeface="Cambria Math" panose="02040503050406030204" pitchFamily="18" charset="0"/>
                                </a:rPr>
                              </m:ctrlPr>
                            </m:sSupPr>
                            <m:e>
                              <m:r>
                                <a:rPr lang="de-DE" sz="2400" b="1" i="1">
                                  <a:latin typeface="Cambria Math" panose="02040503050406030204" pitchFamily="18" charset="0"/>
                                </a:rPr>
                                <m:t>𝒙</m:t>
                              </m:r>
                            </m:e>
                            <m:sup>
                              <m:r>
                                <a:rPr lang="de-DE" sz="2400" i="1">
                                  <a:latin typeface="Cambria Math" panose="02040503050406030204" pitchFamily="18" charset="0"/>
                                </a:rPr>
                                <m:t>(1)</m:t>
                              </m:r>
                            </m:sup>
                          </m:sSup>
                          <m:r>
                            <a:rPr lang="de-DE" sz="2400" i="1">
                              <a:latin typeface="Cambria Math" panose="02040503050406030204" pitchFamily="18" charset="0"/>
                            </a:rPr>
                            <m:t>,</m:t>
                          </m:r>
                          <m:sSup>
                            <m:sSupPr>
                              <m:ctrlPr>
                                <a:rPr lang="en-GB" sz="2400" i="1">
                                  <a:latin typeface="Cambria Math" panose="02040503050406030204" pitchFamily="18" charset="0"/>
                                </a:rPr>
                              </m:ctrlPr>
                            </m:sSupPr>
                            <m:e>
                              <m:r>
                                <a:rPr lang="de-DE" sz="2400" i="1">
                                  <a:latin typeface="Cambria Math" panose="02040503050406030204" pitchFamily="18" charset="0"/>
                                </a:rPr>
                                <m:t>𝑦</m:t>
                              </m:r>
                            </m:e>
                            <m:sup>
                              <m:r>
                                <a:rPr lang="de-DE" sz="2400" b="1" i="1">
                                  <a:latin typeface="Cambria Math" panose="02040503050406030204" pitchFamily="18" charset="0"/>
                                </a:rPr>
                                <m:t>(</m:t>
                              </m:r>
                              <m:r>
                                <a:rPr lang="de-DE" sz="2400" i="1">
                                  <a:latin typeface="Cambria Math" panose="02040503050406030204" pitchFamily="18" charset="0"/>
                                </a:rPr>
                                <m:t>1)</m:t>
                              </m:r>
                            </m:sup>
                          </m:sSup>
                        </m:e>
                      </m:d>
                    </m:oMath>
                  </m:oMathPara>
                </a14:m>
                <a:endParaRPr lang="en-GB" sz="2400" dirty="0"/>
              </a:p>
            </p:txBody>
          </p:sp>
        </mc:Choice>
        <mc:Fallback xmlns="">
          <p:sp>
            <p:nvSpPr>
              <p:cNvPr id="18" name="TextBox 17">
                <a:extLst>
                  <a:ext uri="{FF2B5EF4-FFF2-40B4-BE49-F238E27FC236}">
                    <a16:creationId xmlns:a16="http://schemas.microsoft.com/office/drawing/2014/main" id="{F71BE960-4A85-884F-8FF4-84C03558E47B}"/>
                  </a:ext>
                </a:extLst>
              </p:cNvPr>
              <p:cNvSpPr txBox="1">
                <a:spLocks noRot="1" noChangeAspect="1" noMove="1" noResize="1" noEditPoints="1" noAdjustHandles="1" noChangeArrowheads="1" noChangeShapeType="1" noTextEdit="1"/>
              </p:cNvSpPr>
              <p:nvPr/>
            </p:nvSpPr>
            <p:spPr>
              <a:xfrm>
                <a:off x="838200" y="1433918"/>
                <a:ext cx="6433456" cy="509178"/>
              </a:xfrm>
              <a:prstGeom prst="rect">
                <a:avLst/>
              </a:prstGeom>
              <a:blipFill>
                <a:blip r:embed="rId4"/>
                <a:stretch>
                  <a:fillRect b="-238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B6B9B78-0FB2-5649-8B67-AD765CDE86B0}"/>
                  </a:ext>
                </a:extLst>
              </p:cNvPr>
              <p:cNvSpPr txBox="1"/>
              <p:nvPr/>
            </p:nvSpPr>
            <p:spPr>
              <a:xfrm>
                <a:off x="838200" y="3190359"/>
                <a:ext cx="6433456" cy="509178"/>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GB" sz="2400" i="1" smtClean="0">
                              <a:latin typeface="Cambria Math" panose="02040503050406030204" pitchFamily="18" charset="0"/>
                            </a:rPr>
                          </m:ctrlPr>
                        </m:dPr>
                        <m:e>
                          <m:sSup>
                            <m:sSupPr>
                              <m:ctrlPr>
                                <a:rPr lang="en-GB" sz="2400" i="1">
                                  <a:latin typeface="Cambria Math" panose="02040503050406030204" pitchFamily="18" charset="0"/>
                                </a:rPr>
                              </m:ctrlPr>
                            </m:sSupPr>
                            <m:e>
                              <m:r>
                                <a:rPr lang="de-DE" sz="2400" b="1" i="1">
                                  <a:latin typeface="Cambria Math" panose="02040503050406030204" pitchFamily="18" charset="0"/>
                                </a:rPr>
                                <m:t>𝒙</m:t>
                              </m:r>
                            </m:e>
                            <m:sup>
                              <m:r>
                                <a:rPr lang="de-DE" sz="2400" i="1">
                                  <a:latin typeface="Cambria Math" panose="02040503050406030204" pitchFamily="18" charset="0"/>
                                </a:rPr>
                                <m:t>(</m:t>
                              </m:r>
                              <m:r>
                                <a:rPr lang="de-DE" sz="2400" b="0" i="1" smtClean="0">
                                  <a:latin typeface="Cambria Math" panose="02040503050406030204" pitchFamily="18" charset="0"/>
                                </a:rPr>
                                <m:t>𝑚</m:t>
                              </m:r>
                              <m:r>
                                <a:rPr lang="de-DE" sz="2400" i="1">
                                  <a:latin typeface="Cambria Math" panose="02040503050406030204" pitchFamily="18" charset="0"/>
                                </a:rPr>
                                <m:t>)</m:t>
                              </m:r>
                            </m:sup>
                          </m:sSup>
                          <m:r>
                            <a:rPr lang="de-DE" sz="2400" i="1">
                              <a:latin typeface="Cambria Math" panose="02040503050406030204" pitchFamily="18" charset="0"/>
                            </a:rPr>
                            <m:t>,</m:t>
                          </m:r>
                          <m:sSup>
                            <m:sSupPr>
                              <m:ctrlPr>
                                <a:rPr lang="en-GB" sz="2400" i="1">
                                  <a:latin typeface="Cambria Math" panose="02040503050406030204" pitchFamily="18" charset="0"/>
                                </a:rPr>
                              </m:ctrlPr>
                            </m:sSupPr>
                            <m:e>
                              <m:r>
                                <a:rPr lang="de-DE" sz="2400" i="1">
                                  <a:latin typeface="Cambria Math" panose="02040503050406030204" pitchFamily="18" charset="0"/>
                                </a:rPr>
                                <m:t>𝑦</m:t>
                              </m:r>
                            </m:e>
                            <m:sup>
                              <m:r>
                                <a:rPr lang="de-DE" sz="2400" b="1" i="1">
                                  <a:latin typeface="Cambria Math" panose="02040503050406030204" pitchFamily="18" charset="0"/>
                                </a:rPr>
                                <m:t>(</m:t>
                              </m:r>
                              <m:r>
                                <a:rPr lang="de-DE" sz="2400" b="0" i="1" smtClean="0">
                                  <a:latin typeface="Cambria Math" panose="02040503050406030204" pitchFamily="18" charset="0"/>
                                </a:rPr>
                                <m:t>𝑚</m:t>
                              </m:r>
                              <m:r>
                                <a:rPr lang="de-DE" sz="2400" i="1">
                                  <a:latin typeface="Cambria Math" panose="02040503050406030204" pitchFamily="18" charset="0"/>
                                </a:rPr>
                                <m:t>)</m:t>
                              </m:r>
                            </m:sup>
                          </m:sSup>
                        </m:e>
                      </m:d>
                    </m:oMath>
                  </m:oMathPara>
                </a14:m>
                <a:endParaRPr lang="en-GB" sz="2400" dirty="0"/>
              </a:p>
            </p:txBody>
          </p:sp>
        </mc:Choice>
        <mc:Fallback xmlns="">
          <p:sp>
            <p:nvSpPr>
              <p:cNvPr id="19" name="TextBox 18">
                <a:extLst>
                  <a:ext uri="{FF2B5EF4-FFF2-40B4-BE49-F238E27FC236}">
                    <a16:creationId xmlns:a16="http://schemas.microsoft.com/office/drawing/2014/main" id="{DB6B9B78-0FB2-5649-8B67-AD765CDE86B0}"/>
                  </a:ext>
                </a:extLst>
              </p:cNvPr>
              <p:cNvSpPr txBox="1">
                <a:spLocks noRot="1" noChangeAspect="1" noMove="1" noResize="1" noEditPoints="1" noAdjustHandles="1" noChangeArrowheads="1" noChangeShapeType="1" noTextEdit="1"/>
              </p:cNvSpPr>
              <p:nvPr/>
            </p:nvSpPr>
            <p:spPr>
              <a:xfrm>
                <a:off x="838200" y="3190359"/>
                <a:ext cx="6433456" cy="509178"/>
              </a:xfrm>
              <a:prstGeom prst="rect">
                <a:avLst/>
              </a:prstGeom>
              <a:blipFill>
                <a:blip r:embed="rId5"/>
                <a:stretch>
                  <a:fillRect b="-48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70042CD-49C5-D641-9FEC-12DE298E67BF}"/>
                  </a:ext>
                </a:extLst>
              </p:cNvPr>
              <p:cNvSpPr txBox="1"/>
              <p:nvPr/>
            </p:nvSpPr>
            <p:spPr>
              <a:xfrm>
                <a:off x="838200" y="1860454"/>
                <a:ext cx="6433456" cy="509178"/>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GB" sz="2400" i="1" smtClean="0">
                              <a:latin typeface="Cambria Math" panose="02040503050406030204" pitchFamily="18" charset="0"/>
                            </a:rPr>
                          </m:ctrlPr>
                        </m:dPr>
                        <m:e>
                          <m:sSup>
                            <m:sSupPr>
                              <m:ctrlPr>
                                <a:rPr lang="en-GB" sz="2400" i="1">
                                  <a:latin typeface="Cambria Math" panose="02040503050406030204" pitchFamily="18" charset="0"/>
                                </a:rPr>
                              </m:ctrlPr>
                            </m:sSupPr>
                            <m:e>
                              <m:r>
                                <a:rPr lang="de-DE" sz="2400" b="1" i="1">
                                  <a:latin typeface="Cambria Math" panose="02040503050406030204" pitchFamily="18" charset="0"/>
                                </a:rPr>
                                <m:t>𝒙</m:t>
                              </m:r>
                            </m:e>
                            <m:sup>
                              <m:r>
                                <a:rPr lang="de-DE" sz="2400" i="1">
                                  <a:latin typeface="Cambria Math" panose="02040503050406030204" pitchFamily="18" charset="0"/>
                                </a:rPr>
                                <m:t>(</m:t>
                              </m:r>
                              <m:r>
                                <a:rPr lang="de-DE" sz="2400" b="0" i="1" smtClean="0">
                                  <a:latin typeface="Cambria Math" panose="02040503050406030204" pitchFamily="18" charset="0"/>
                                </a:rPr>
                                <m:t>2</m:t>
                              </m:r>
                              <m:r>
                                <a:rPr lang="de-DE" sz="2400" i="1">
                                  <a:latin typeface="Cambria Math" panose="02040503050406030204" pitchFamily="18" charset="0"/>
                                </a:rPr>
                                <m:t>)</m:t>
                              </m:r>
                            </m:sup>
                          </m:sSup>
                          <m:r>
                            <a:rPr lang="de-DE" sz="2400" i="1">
                              <a:latin typeface="Cambria Math" panose="02040503050406030204" pitchFamily="18" charset="0"/>
                            </a:rPr>
                            <m:t>,</m:t>
                          </m:r>
                          <m:sSup>
                            <m:sSupPr>
                              <m:ctrlPr>
                                <a:rPr lang="en-GB" sz="2400" i="1">
                                  <a:latin typeface="Cambria Math" panose="02040503050406030204" pitchFamily="18" charset="0"/>
                                </a:rPr>
                              </m:ctrlPr>
                            </m:sSupPr>
                            <m:e>
                              <m:r>
                                <a:rPr lang="de-DE" sz="2400" i="1">
                                  <a:latin typeface="Cambria Math" panose="02040503050406030204" pitchFamily="18" charset="0"/>
                                </a:rPr>
                                <m:t>𝑦</m:t>
                              </m:r>
                            </m:e>
                            <m:sup>
                              <m:r>
                                <a:rPr lang="de-DE" sz="2400" b="1" i="1">
                                  <a:latin typeface="Cambria Math" panose="02040503050406030204" pitchFamily="18" charset="0"/>
                                </a:rPr>
                                <m:t>(</m:t>
                              </m:r>
                              <m:r>
                                <a:rPr lang="de-DE" sz="2400" b="0" i="1" smtClean="0">
                                  <a:latin typeface="Cambria Math" panose="02040503050406030204" pitchFamily="18" charset="0"/>
                                </a:rPr>
                                <m:t>2</m:t>
                              </m:r>
                              <m:r>
                                <a:rPr lang="de-DE" sz="2400" i="1">
                                  <a:latin typeface="Cambria Math" panose="02040503050406030204" pitchFamily="18" charset="0"/>
                                </a:rPr>
                                <m:t>)</m:t>
                              </m:r>
                            </m:sup>
                          </m:sSup>
                        </m:e>
                      </m:d>
                    </m:oMath>
                  </m:oMathPara>
                </a14:m>
                <a:endParaRPr lang="en-GB" sz="2400" dirty="0"/>
              </a:p>
            </p:txBody>
          </p:sp>
        </mc:Choice>
        <mc:Fallback xmlns="">
          <p:sp>
            <p:nvSpPr>
              <p:cNvPr id="20" name="TextBox 19">
                <a:extLst>
                  <a:ext uri="{FF2B5EF4-FFF2-40B4-BE49-F238E27FC236}">
                    <a16:creationId xmlns:a16="http://schemas.microsoft.com/office/drawing/2014/main" id="{D70042CD-49C5-D641-9FEC-12DE298E67BF}"/>
                  </a:ext>
                </a:extLst>
              </p:cNvPr>
              <p:cNvSpPr txBox="1">
                <a:spLocks noRot="1" noChangeAspect="1" noMove="1" noResize="1" noEditPoints="1" noAdjustHandles="1" noChangeArrowheads="1" noChangeShapeType="1" noTextEdit="1"/>
              </p:cNvSpPr>
              <p:nvPr/>
            </p:nvSpPr>
            <p:spPr>
              <a:xfrm>
                <a:off x="838200" y="1860454"/>
                <a:ext cx="6433456" cy="509178"/>
              </a:xfrm>
              <a:prstGeom prst="rect">
                <a:avLst/>
              </a:prstGeom>
              <a:blipFill>
                <a:blip r:embed="rId6"/>
                <a:stretch>
                  <a:fillRect b="-4878"/>
                </a:stretch>
              </a:blipFill>
            </p:spPr>
            <p:txBody>
              <a:bodyPr/>
              <a:lstStyle/>
              <a:p>
                <a:r>
                  <a:rPr lang="en-GB">
                    <a:noFill/>
                  </a:rPr>
                  <a:t> </a:t>
                </a:r>
              </a:p>
            </p:txBody>
          </p:sp>
        </mc:Fallback>
      </mc:AlternateContent>
      <p:sp>
        <p:nvSpPr>
          <p:cNvPr id="12" name="Footer Placeholder 11">
            <a:extLst>
              <a:ext uri="{FF2B5EF4-FFF2-40B4-BE49-F238E27FC236}">
                <a16:creationId xmlns:a16="http://schemas.microsoft.com/office/drawing/2014/main" id="{63C68369-3E1C-4201-524A-6C671350AAB9}"/>
              </a:ext>
            </a:extLst>
          </p:cNvPr>
          <p:cNvSpPr>
            <a:spLocks noGrp="1"/>
          </p:cNvSpPr>
          <p:nvPr>
            <p:ph type="ftr" sz="quarter" idx="11"/>
          </p:nvPr>
        </p:nvSpPr>
        <p:spPr/>
        <p:txBody>
          <a:bodyPr/>
          <a:lstStyle/>
          <a:p>
            <a:r>
              <a:rPr lang="en-GB"/>
              <a:t>A. Jung, Trustworthy AI</a:t>
            </a:r>
            <a:endParaRPr lang="en-GB" dirty="0"/>
          </a:p>
        </p:txBody>
      </p:sp>
    </p:spTree>
    <p:extLst>
      <p:ext uri="{BB962C8B-B14F-4D97-AF65-F5344CB8AC3E}">
        <p14:creationId xmlns:p14="http://schemas.microsoft.com/office/powerpoint/2010/main" val="31347409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73BB268B-43E2-E948-B57A-8AA7620EA4FB}"/>
              </a:ext>
            </a:extLst>
          </p:cNvPr>
          <p:cNvCxnSpPr/>
          <p:nvPr/>
        </p:nvCxnSpPr>
        <p:spPr>
          <a:xfrm>
            <a:off x="603813" y="5397337"/>
            <a:ext cx="10397836"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3AB42CF-765E-B54A-A995-28B105686CC5}"/>
              </a:ext>
            </a:extLst>
          </p:cNvPr>
          <p:cNvCxnSpPr>
            <a:cxnSpLocks/>
          </p:cNvCxnSpPr>
          <p:nvPr/>
        </p:nvCxnSpPr>
        <p:spPr>
          <a:xfrm flipV="1">
            <a:off x="1181516" y="1264710"/>
            <a:ext cx="0" cy="4676142"/>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68EFADB-ABDB-524A-B0CC-B364BAFBC599}"/>
              </a:ext>
            </a:extLst>
          </p:cNvPr>
          <p:cNvSpPr txBox="1"/>
          <p:nvPr/>
        </p:nvSpPr>
        <p:spPr>
          <a:xfrm>
            <a:off x="10243268" y="5525353"/>
            <a:ext cx="1516762" cy="830997"/>
          </a:xfrm>
          <a:prstGeom prst="rect">
            <a:avLst/>
          </a:prstGeom>
          <a:noFill/>
        </p:spPr>
        <p:txBody>
          <a:bodyPr wrap="none" rtlCol="0">
            <a:spAutoFit/>
          </a:bodyPr>
          <a:lstStyle/>
          <a:p>
            <a:r>
              <a:rPr lang="en-US" sz="4800" dirty="0"/>
              <a:t>d / m</a:t>
            </a:r>
          </a:p>
        </p:txBody>
      </p:sp>
      <p:sp>
        <p:nvSpPr>
          <p:cNvPr id="3" name="Slide Number Placeholder 2">
            <a:extLst>
              <a:ext uri="{FF2B5EF4-FFF2-40B4-BE49-F238E27FC236}">
                <a16:creationId xmlns:a16="http://schemas.microsoft.com/office/drawing/2014/main" id="{821BC198-763B-7A4C-89A9-717126C5C747}"/>
              </a:ext>
            </a:extLst>
          </p:cNvPr>
          <p:cNvSpPr>
            <a:spLocks noGrp="1"/>
          </p:cNvSpPr>
          <p:nvPr>
            <p:ph type="sldNum" sz="quarter" idx="12"/>
          </p:nvPr>
        </p:nvSpPr>
        <p:spPr/>
        <p:txBody>
          <a:bodyPr/>
          <a:lstStyle/>
          <a:p>
            <a:fld id="{3FF2AABE-FC01-8D4F-B5BD-1FB1C036FF5C}" type="slidenum">
              <a:rPr lang="en-US" smtClean="0"/>
              <a:t>59</a:t>
            </a:fld>
            <a:endParaRPr lang="en-US"/>
          </a:p>
        </p:txBody>
      </p:sp>
      <p:sp>
        <p:nvSpPr>
          <p:cNvPr id="13" name="Freeform 12">
            <a:extLst>
              <a:ext uri="{FF2B5EF4-FFF2-40B4-BE49-F238E27FC236}">
                <a16:creationId xmlns:a16="http://schemas.microsoft.com/office/drawing/2014/main" id="{D7B41979-C564-7D45-9321-C1DB8A8FFA30}"/>
              </a:ext>
            </a:extLst>
          </p:cNvPr>
          <p:cNvSpPr/>
          <p:nvPr/>
        </p:nvSpPr>
        <p:spPr>
          <a:xfrm>
            <a:off x="1385053" y="1095276"/>
            <a:ext cx="6378012" cy="4248559"/>
          </a:xfrm>
          <a:custGeom>
            <a:avLst/>
            <a:gdLst>
              <a:gd name="connsiteX0" fmla="*/ 0 w 4956048"/>
              <a:gd name="connsiteY0" fmla="*/ 0 h 4262006"/>
              <a:gd name="connsiteX1" fmla="*/ 18288 w 4956048"/>
              <a:gd name="connsiteY1" fmla="*/ 146304 h 4262006"/>
              <a:gd name="connsiteX2" fmla="*/ 91440 w 4956048"/>
              <a:gd name="connsiteY2" fmla="*/ 310896 h 4262006"/>
              <a:gd name="connsiteX3" fmla="*/ 109728 w 4956048"/>
              <a:gd name="connsiteY3" fmla="*/ 365760 h 4262006"/>
              <a:gd name="connsiteX4" fmla="*/ 237744 w 4956048"/>
              <a:gd name="connsiteY4" fmla="*/ 530352 h 4262006"/>
              <a:gd name="connsiteX5" fmla="*/ 329184 w 4956048"/>
              <a:gd name="connsiteY5" fmla="*/ 621792 h 4262006"/>
              <a:gd name="connsiteX6" fmla="*/ 420624 w 4956048"/>
              <a:gd name="connsiteY6" fmla="*/ 731520 h 4262006"/>
              <a:gd name="connsiteX7" fmla="*/ 493776 w 4956048"/>
              <a:gd name="connsiteY7" fmla="*/ 841248 h 4262006"/>
              <a:gd name="connsiteX8" fmla="*/ 548640 w 4956048"/>
              <a:gd name="connsiteY8" fmla="*/ 877824 h 4262006"/>
              <a:gd name="connsiteX9" fmla="*/ 694944 w 4956048"/>
              <a:gd name="connsiteY9" fmla="*/ 1060704 h 4262006"/>
              <a:gd name="connsiteX10" fmla="*/ 822960 w 4956048"/>
              <a:gd name="connsiteY10" fmla="*/ 1188720 h 4262006"/>
              <a:gd name="connsiteX11" fmla="*/ 914400 w 4956048"/>
              <a:gd name="connsiteY11" fmla="*/ 1298448 h 4262006"/>
              <a:gd name="connsiteX12" fmla="*/ 969264 w 4956048"/>
              <a:gd name="connsiteY12" fmla="*/ 1335024 h 4262006"/>
              <a:gd name="connsiteX13" fmla="*/ 1042416 w 4956048"/>
              <a:gd name="connsiteY13" fmla="*/ 1389888 h 4262006"/>
              <a:gd name="connsiteX14" fmla="*/ 1207008 w 4956048"/>
              <a:gd name="connsiteY14" fmla="*/ 1499616 h 4262006"/>
              <a:gd name="connsiteX15" fmla="*/ 1261872 w 4956048"/>
              <a:gd name="connsiteY15" fmla="*/ 1536192 h 4262006"/>
              <a:gd name="connsiteX16" fmla="*/ 1316736 w 4956048"/>
              <a:gd name="connsiteY16" fmla="*/ 1572768 h 4262006"/>
              <a:gd name="connsiteX17" fmla="*/ 1481328 w 4956048"/>
              <a:gd name="connsiteY17" fmla="*/ 1700784 h 4262006"/>
              <a:gd name="connsiteX18" fmla="*/ 1664208 w 4956048"/>
              <a:gd name="connsiteY18" fmla="*/ 1847088 h 4262006"/>
              <a:gd name="connsiteX19" fmla="*/ 1737360 w 4956048"/>
              <a:gd name="connsiteY19" fmla="*/ 1901952 h 4262006"/>
              <a:gd name="connsiteX20" fmla="*/ 1810512 w 4956048"/>
              <a:gd name="connsiteY20" fmla="*/ 1956816 h 4262006"/>
              <a:gd name="connsiteX21" fmla="*/ 1920240 w 4956048"/>
              <a:gd name="connsiteY21" fmla="*/ 2048256 h 4262006"/>
              <a:gd name="connsiteX22" fmla="*/ 1993392 w 4956048"/>
              <a:gd name="connsiteY22" fmla="*/ 2121408 h 4262006"/>
              <a:gd name="connsiteX23" fmla="*/ 2231136 w 4956048"/>
              <a:gd name="connsiteY23" fmla="*/ 2304288 h 4262006"/>
              <a:gd name="connsiteX24" fmla="*/ 2340864 w 4956048"/>
              <a:gd name="connsiteY24" fmla="*/ 2414016 h 4262006"/>
              <a:gd name="connsiteX25" fmla="*/ 2487168 w 4956048"/>
              <a:gd name="connsiteY25" fmla="*/ 2523744 h 4262006"/>
              <a:gd name="connsiteX26" fmla="*/ 2542032 w 4956048"/>
              <a:gd name="connsiteY26" fmla="*/ 2578608 h 4262006"/>
              <a:gd name="connsiteX27" fmla="*/ 2615184 w 4956048"/>
              <a:gd name="connsiteY27" fmla="*/ 2615184 h 4262006"/>
              <a:gd name="connsiteX28" fmla="*/ 2670048 w 4956048"/>
              <a:gd name="connsiteY28" fmla="*/ 2651760 h 4262006"/>
              <a:gd name="connsiteX29" fmla="*/ 2724912 w 4956048"/>
              <a:gd name="connsiteY29" fmla="*/ 2670048 h 4262006"/>
              <a:gd name="connsiteX30" fmla="*/ 2779776 w 4956048"/>
              <a:gd name="connsiteY30" fmla="*/ 2706624 h 4262006"/>
              <a:gd name="connsiteX31" fmla="*/ 2926080 w 4956048"/>
              <a:gd name="connsiteY31" fmla="*/ 2779776 h 4262006"/>
              <a:gd name="connsiteX32" fmla="*/ 3072384 w 4956048"/>
              <a:gd name="connsiteY32" fmla="*/ 2889504 h 4262006"/>
              <a:gd name="connsiteX33" fmla="*/ 3218688 w 4956048"/>
              <a:gd name="connsiteY33" fmla="*/ 3035808 h 4262006"/>
              <a:gd name="connsiteX34" fmla="*/ 3273552 w 4956048"/>
              <a:gd name="connsiteY34" fmla="*/ 3090672 h 4262006"/>
              <a:gd name="connsiteX35" fmla="*/ 3383280 w 4956048"/>
              <a:gd name="connsiteY35" fmla="*/ 3182112 h 4262006"/>
              <a:gd name="connsiteX36" fmla="*/ 3493008 w 4956048"/>
              <a:gd name="connsiteY36" fmla="*/ 3255264 h 4262006"/>
              <a:gd name="connsiteX37" fmla="*/ 3621024 w 4956048"/>
              <a:gd name="connsiteY37" fmla="*/ 3383280 h 4262006"/>
              <a:gd name="connsiteX38" fmla="*/ 3785616 w 4956048"/>
              <a:gd name="connsiteY38" fmla="*/ 3529584 h 4262006"/>
              <a:gd name="connsiteX39" fmla="*/ 3858768 w 4956048"/>
              <a:gd name="connsiteY39" fmla="*/ 3584448 h 4262006"/>
              <a:gd name="connsiteX40" fmla="*/ 4096512 w 4956048"/>
              <a:gd name="connsiteY40" fmla="*/ 3785616 h 4262006"/>
              <a:gd name="connsiteX41" fmla="*/ 4151376 w 4956048"/>
              <a:gd name="connsiteY41" fmla="*/ 3822192 h 4262006"/>
              <a:gd name="connsiteX42" fmla="*/ 4261104 w 4956048"/>
              <a:gd name="connsiteY42" fmla="*/ 3913632 h 4262006"/>
              <a:gd name="connsiteX43" fmla="*/ 4389120 w 4956048"/>
              <a:gd name="connsiteY43" fmla="*/ 4059936 h 4262006"/>
              <a:gd name="connsiteX44" fmla="*/ 4462272 w 4956048"/>
              <a:gd name="connsiteY44" fmla="*/ 4169664 h 4262006"/>
              <a:gd name="connsiteX45" fmla="*/ 4828032 w 4956048"/>
              <a:gd name="connsiteY45" fmla="*/ 4261104 h 4262006"/>
              <a:gd name="connsiteX46" fmla="*/ 4956048 w 4956048"/>
              <a:gd name="connsiteY46" fmla="*/ 4261104 h 4262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956048" h="4262006">
                <a:moveTo>
                  <a:pt x="0" y="0"/>
                </a:moveTo>
                <a:cubicBezTo>
                  <a:pt x="6096" y="48768"/>
                  <a:pt x="7990" y="98247"/>
                  <a:pt x="18288" y="146304"/>
                </a:cubicBezTo>
                <a:cubicBezTo>
                  <a:pt x="53674" y="311439"/>
                  <a:pt x="38119" y="204253"/>
                  <a:pt x="91440" y="310896"/>
                </a:cubicBezTo>
                <a:cubicBezTo>
                  <a:pt x="100061" y="328138"/>
                  <a:pt x="100366" y="348909"/>
                  <a:pt x="109728" y="365760"/>
                </a:cubicBezTo>
                <a:cubicBezTo>
                  <a:pt x="202171" y="532158"/>
                  <a:pt x="148887" y="423723"/>
                  <a:pt x="237744" y="530352"/>
                </a:cubicBezTo>
                <a:cubicBezTo>
                  <a:pt x="313944" y="621792"/>
                  <a:pt x="228600" y="554736"/>
                  <a:pt x="329184" y="621792"/>
                </a:cubicBezTo>
                <a:cubicBezTo>
                  <a:pt x="459884" y="817842"/>
                  <a:pt x="256344" y="520303"/>
                  <a:pt x="420624" y="731520"/>
                </a:cubicBezTo>
                <a:cubicBezTo>
                  <a:pt x="447612" y="766219"/>
                  <a:pt x="457200" y="816864"/>
                  <a:pt x="493776" y="841248"/>
                </a:cubicBezTo>
                <a:cubicBezTo>
                  <a:pt x="512064" y="853440"/>
                  <a:pt x="533788" y="861622"/>
                  <a:pt x="548640" y="877824"/>
                </a:cubicBezTo>
                <a:cubicBezTo>
                  <a:pt x="601392" y="935371"/>
                  <a:pt x="639742" y="1005502"/>
                  <a:pt x="694944" y="1060704"/>
                </a:cubicBezTo>
                <a:cubicBezTo>
                  <a:pt x="737616" y="1103376"/>
                  <a:pt x="789485" y="1138508"/>
                  <a:pt x="822960" y="1188720"/>
                </a:cubicBezTo>
                <a:cubicBezTo>
                  <a:pt x="858924" y="1242666"/>
                  <a:pt x="861596" y="1254444"/>
                  <a:pt x="914400" y="1298448"/>
                </a:cubicBezTo>
                <a:cubicBezTo>
                  <a:pt x="931285" y="1312519"/>
                  <a:pt x="951379" y="1322249"/>
                  <a:pt x="969264" y="1335024"/>
                </a:cubicBezTo>
                <a:cubicBezTo>
                  <a:pt x="994067" y="1352740"/>
                  <a:pt x="1017446" y="1372409"/>
                  <a:pt x="1042416" y="1389888"/>
                </a:cubicBezTo>
                <a:lnTo>
                  <a:pt x="1207008" y="1499616"/>
                </a:lnTo>
                <a:lnTo>
                  <a:pt x="1261872" y="1536192"/>
                </a:lnTo>
                <a:cubicBezTo>
                  <a:pt x="1280160" y="1548384"/>
                  <a:pt x="1301194" y="1557226"/>
                  <a:pt x="1316736" y="1572768"/>
                </a:cubicBezTo>
                <a:cubicBezTo>
                  <a:pt x="1473721" y="1729753"/>
                  <a:pt x="1299813" y="1567673"/>
                  <a:pt x="1481328" y="1700784"/>
                </a:cubicBezTo>
                <a:cubicBezTo>
                  <a:pt x="1544282" y="1746950"/>
                  <a:pt x="1602823" y="1798857"/>
                  <a:pt x="1664208" y="1847088"/>
                </a:cubicBezTo>
                <a:cubicBezTo>
                  <a:pt x="1688175" y="1865919"/>
                  <a:pt x="1712976" y="1883664"/>
                  <a:pt x="1737360" y="1901952"/>
                </a:cubicBezTo>
                <a:cubicBezTo>
                  <a:pt x="1761744" y="1920240"/>
                  <a:pt x="1788959" y="1935263"/>
                  <a:pt x="1810512" y="1956816"/>
                </a:cubicBezTo>
                <a:cubicBezTo>
                  <a:pt x="2000758" y="2147062"/>
                  <a:pt x="1742012" y="1895489"/>
                  <a:pt x="1920240" y="2048256"/>
                </a:cubicBezTo>
                <a:cubicBezTo>
                  <a:pt x="1946422" y="2070698"/>
                  <a:pt x="1966901" y="2099332"/>
                  <a:pt x="1993392" y="2121408"/>
                </a:cubicBezTo>
                <a:cubicBezTo>
                  <a:pt x="1999112" y="2126175"/>
                  <a:pt x="2202107" y="2275259"/>
                  <a:pt x="2231136" y="2304288"/>
                </a:cubicBezTo>
                <a:cubicBezTo>
                  <a:pt x="2267712" y="2340864"/>
                  <a:pt x="2301590" y="2380353"/>
                  <a:pt x="2340864" y="2414016"/>
                </a:cubicBezTo>
                <a:cubicBezTo>
                  <a:pt x="2387148" y="2453688"/>
                  <a:pt x="2444063" y="2480639"/>
                  <a:pt x="2487168" y="2523744"/>
                </a:cubicBezTo>
                <a:cubicBezTo>
                  <a:pt x="2505456" y="2542032"/>
                  <a:pt x="2520986" y="2563575"/>
                  <a:pt x="2542032" y="2578608"/>
                </a:cubicBezTo>
                <a:cubicBezTo>
                  <a:pt x="2564216" y="2594454"/>
                  <a:pt x="2591514" y="2601658"/>
                  <a:pt x="2615184" y="2615184"/>
                </a:cubicBezTo>
                <a:cubicBezTo>
                  <a:pt x="2634267" y="2626089"/>
                  <a:pt x="2650389" y="2641930"/>
                  <a:pt x="2670048" y="2651760"/>
                </a:cubicBezTo>
                <a:cubicBezTo>
                  <a:pt x="2687290" y="2660381"/>
                  <a:pt x="2707670" y="2661427"/>
                  <a:pt x="2724912" y="2670048"/>
                </a:cubicBezTo>
                <a:cubicBezTo>
                  <a:pt x="2744571" y="2679878"/>
                  <a:pt x="2760480" y="2696099"/>
                  <a:pt x="2779776" y="2706624"/>
                </a:cubicBezTo>
                <a:cubicBezTo>
                  <a:pt x="2827643" y="2732733"/>
                  <a:pt x="2882461" y="2747061"/>
                  <a:pt x="2926080" y="2779776"/>
                </a:cubicBezTo>
                <a:cubicBezTo>
                  <a:pt x="2974848" y="2816352"/>
                  <a:pt x="3029279" y="2846399"/>
                  <a:pt x="3072384" y="2889504"/>
                </a:cubicBezTo>
                <a:lnTo>
                  <a:pt x="3218688" y="3035808"/>
                </a:lnTo>
                <a:cubicBezTo>
                  <a:pt x="3236976" y="3054096"/>
                  <a:pt x="3252033" y="3076326"/>
                  <a:pt x="3273552" y="3090672"/>
                </a:cubicBezTo>
                <a:cubicBezTo>
                  <a:pt x="3469602" y="3221372"/>
                  <a:pt x="3172063" y="3017832"/>
                  <a:pt x="3383280" y="3182112"/>
                </a:cubicBezTo>
                <a:cubicBezTo>
                  <a:pt x="3417979" y="3209100"/>
                  <a:pt x="3461924" y="3224180"/>
                  <a:pt x="3493008" y="3255264"/>
                </a:cubicBezTo>
                <a:cubicBezTo>
                  <a:pt x="3535680" y="3297936"/>
                  <a:pt x="3573901" y="3345581"/>
                  <a:pt x="3621024" y="3383280"/>
                </a:cubicBezTo>
                <a:cubicBezTo>
                  <a:pt x="3929466" y="3630033"/>
                  <a:pt x="3516942" y="3294494"/>
                  <a:pt x="3785616" y="3529584"/>
                </a:cubicBezTo>
                <a:cubicBezTo>
                  <a:pt x="3808555" y="3549655"/>
                  <a:pt x="3835240" y="3565072"/>
                  <a:pt x="3858768" y="3584448"/>
                </a:cubicBezTo>
                <a:cubicBezTo>
                  <a:pt x="3938903" y="3650441"/>
                  <a:pt x="4010136" y="3728032"/>
                  <a:pt x="4096512" y="3785616"/>
                </a:cubicBezTo>
                <a:cubicBezTo>
                  <a:pt x="4114800" y="3797808"/>
                  <a:pt x="4134491" y="3808121"/>
                  <a:pt x="4151376" y="3822192"/>
                </a:cubicBezTo>
                <a:cubicBezTo>
                  <a:pt x="4292188" y="3939535"/>
                  <a:pt x="4124887" y="3822821"/>
                  <a:pt x="4261104" y="3913632"/>
                </a:cubicBezTo>
                <a:cubicBezTo>
                  <a:pt x="4346448" y="4041648"/>
                  <a:pt x="4297680" y="3998976"/>
                  <a:pt x="4389120" y="4059936"/>
                </a:cubicBezTo>
                <a:cubicBezTo>
                  <a:pt x="4413504" y="4096512"/>
                  <a:pt x="4425696" y="4145280"/>
                  <a:pt x="4462272" y="4169664"/>
                </a:cubicBezTo>
                <a:cubicBezTo>
                  <a:pt x="4637266" y="4286326"/>
                  <a:pt x="4539687" y="4247373"/>
                  <a:pt x="4828032" y="4261104"/>
                </a:cubicBezTo>
                <a:cubicBezTo>
                  <a:pt x="4870656" y="4263134"/>
                  <a:pt x="4913376" y="4261104"/>
                  <a:pt x="4956048" y="4261104"/>
                </a:cubicBezTo>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818FF4C-EDF5-F24A-82E2-68C585C380C0}"/>
              </a:ext>
            </a:extLst>
          </p:cNvPr>
          <p:cNvSpPr txBox="1"/>
          <p:nvPr/>
        </p:nvSpPr>
        <p:spPr>
          <a:xfrm>
            <a:off x="172934" y="312389"/>
            <a:ext cx="3238579" cy="769441"/>
          </a:xfrm>
          <a:prstGeom prst="rect">
            <a:avLst/>
          </a:prstGeom>
          <a:noFill/>
        </p:spPr>
        <p:txBody>
          <a:bodyPr wrap="none" rtlCol="0">
            <a:spAutoFit/>
          </a:bodyPr>
          <a:lstStyle/>
          <a:p>
            <a:r>
              <a:rPr lang="en-US" sz="4400" dirty="0">
                <a:solidFill>
                  <a:schemeClr val="accent1"/>
                </a:solidFill>
              </a:rPr>
              <a:t>training error</a:t>
            </a:r>
          </a:p>
        </p:txBody>
      </p:sp>
      <p:sp>
        <p:nvSpPr>
          <p:cNvPr id="17" name="TextBox 16">
            <a:extLst>
              <a:ext uri="{FF2B5EF4-FFF2-40B4-BE49-F238E27FC236}">
                <a16:creationId xmlns:a16="http://schemas.microsoft.com/office/drawing/2014/main" id="{E4BBBF1B-A131-E848-9EAF-0259AA0EA445}"/>
              </a:ext>
            </a:extLst>
          </p:cNvPr>
          <p:cNvSpPr txBox="1"/>
          <p:nvPr/>
        </p:nvSpPr>
        <p:spPr>
          <a:xfrm>
            <a:off x="7763070" y="600018"/>
            <a:ext cx="3727111" cy="769441"/>
          </a:xfrm>
          <a:prstGeom prst="rect">
            <a:avLst/>
          </a:prstGeom>
          <a:noFill/>
        </p:spPr>
        <p:txBody>
          <a:bodyPr wrap="none" rtlCol="0">
            <a:spAutoFit/>
          </a:bodyPr>
          <a:lstStyle/>
          <a:p>
            <a:r>
              <a:rPr lang="en-US" sz="4400" dirty="0">
                <a:solidFill>
                  <a:schemeClr val="accent2"/>
                </a:solidFill>
              </a:rPr>
              <a:t>validation error</a:t>
            </a:r>
          </a:p>
        </p:txBody>
      </p:sp>
      <p:sp>
        <p:nvSpPr>
          <p:cNvPr id="19" name="Freeform 18">
            <a:extLst>
              <a:ext uri="{FF2B5EF4-FFF2-40B4-BE49-F238E27FC236}">
                <a16:creationId xmlns:a16="http://schemas.microsoft.com/office/drawing/2014/main" id="{3EEBF9D3-C95F-524A-AB48-7F6E70D93479}"/>
              </a:ext>
            </a:extLst>
          </p:cNvPr>
          <p:cNvSpPr/>
          <p:nvPr/>
        </p:nvSpPr>
        <p:spPr>
          <a:xfrm>
            <a:off x="2414016" y="1282998"/>
            <a:ext cx="5431536" cy="2249424"/>
          </a:xfrm>
          <a:custGeom>
            <a:avLst/>
            <a:gdLst>
              <a:gd name="connsiteX0" fmla="*/ 0 w 5431536"/>
              <a:gd name="connsiteY0" fmla="*/ 347472 h 2249424"/>
              <a:gd name="connsiteX1" fmla="*/ 128016 w 5431536"/>
              <a:gd name="connsiteY1" fmla="*/ 493776 h 2249424"/>
              <a:gd name="connsiteX2" fmla="*/ 237744 w 5431536"/>
              <a:gd name="connsiteY2" fmla="*/ 603504 h 2249424"/>
              <a:gd name="connsiteX3" fmla="*/ 274320 w 5431536"/>
              <a:gd name="connsiteY3" fmla="*/ 658368 h 2249424"/>
              <a:gd name="connsiteX4" fmla="*/ 347472 w 5431536"/>
              <a:gd name="connsiteY4" fmla="*/ 713232 h 2249424"/>
              <a:gd name="connsiteX5" fmla="*/ 493776 w 5431536"/>
              <a:gd name="connsiteY5" fmla="*/ 877824 h 2249424"/>
              <a:gd name="connsiteX6" fmla="*/ 548640 w 5431536"/>
              <a:gd name="connsiteY6" fmla="*/ 914400 h 2249424"/>
              <a:gd name="connsiteX7" fmla="*/ 603504 w 5431536"/>
              <a:gd name="connsiteY7" fmla="*/ 969264 h 2249424"/>
              <a:gd name="connsiteX8" fmla="*/ 676656 w 5431536"/>
              <a:gd name="connsiteY8" fmla="*/ 1005840 h 2249424"/>
              <a:gd name="connsiteX9" fmla="*/ 822960 w 5431536"/>
              <a:gd name="connsiteY9" fmla="*/ 1115568 h 2249424"/>
              <a:gd name="connsiteX10" fmla="*/ 877824 w 5431536"/>
              <a:gd name="connsiteY10" fmla="*/ 1152144 h 2249424"/>
              <a:gd name="connsiteX11" fmla="*/ 932688 w 5431536"/>
              <a:gd name="connsiteY11" fmla="*/ 1207008 h 2249424"/>
              <a:gd name="connsiteX12" fmla="*/ 987552 w 5431536"/>
              <a:gd name="connsiteY12" fmla="*/ 1243584 h 2249424"/>
              <a:gd name="connsiteX13" fmla="*/ 1097280 w 5431536"/>
              <a:gd name="connsiteY13" fmla="*/ 1353312 h 2249424"/>
              <a:gd name="connsiteX14" fmla="*/ 1170432 w 5431536"/>
              <a:gd name="connsiteY14" fmla="*/ 1389888 h 2249424"/>
              <a:gd name="connsiteX15" fmla="*/ 1298448 w 5431536"/>
              <a:gd name="connsiteY15" fmla="*/ 1481328 h 2249424"/>
              <a:gd name="connsiteX16" fmla="*/ 1408176 w 5431536"/>
              <a:gd name="connsiteY16" fmla="*/ 1554480 h 2249424"/>
              <a:gd name="connsiteX17" fmla="*/ 1463040 w 5431536"/>
              <a:gd name="connsiteY17" fmla="*/ 1591056 h 2249424"/>
              <a:gd name="connsiteX18" fmla="*/ 1517904 w 5431536"/>
              <a:gd name="connsiteY18" fmla="*/ 1645920 h 2249424"/>
              <a:gd name="connsiteX19" fmla="*/ 1572768 w 5431536"/>
              <a:gd name="connsiteY19" fmla="*/ 1682496 h 2249424"/>
              <a:gd name="connsiteX20" fmla="*/ 1645920 w 5431536"/>
              <a:gd name="connsiteY20" fmla="*/ 1737360 h 2249424"/>
              <a:gd name="connsiteX21" fmla="*/ 1737360 w 5431536"/>
              <a:gd name="connsiteY21" fmla="*/ 1773936 h 2249424"/>
              <a:gd name="connsiteX22" fmla="*/ 1865376 w 5431536"/>
              <a:gd name="connsiteY22" fmla="*/ 1847088 h 2249424"/>
              <a:gd name="connsiteX23" fmla="*/ 1975104 w 5431536"/>
              <a:gd name="connsiteY23" fmla="*/ 1883664 h 2249424"/>
              <a:gd name="connsiteX24" fmla="*/ 2029968 w 5431536"/>
              <a:gd name="connsiteY24" fmla="*/ 1920240 h 2249424"/>
              <a:gd name="connsiteX25" fmla="*/ 2121408 w 5431536"/>
              <a:gd name="connsiteY25" fmla="*/ 1938528 h 2249424"/>
              <a:gd name="connsiteX26" fmla="*/ 2194560 w 5431536"/>
              <a:gd name="connsiteY26" fmla="*/ 1956816 h 2249424"/>
              <a:gd name="connsiteX27" fmla="*/ 2304288 w 5431536"/>
              <a:gd name="connsiteY27" fmla="*/ 1993392 h 2249424"/>
              <a:gd name="connsiteX28" fmla="*/ 2450592 w 5431536"/>
              <a:gd name="connsiteY28" fmla="*/ 2029968 h 2249424"/>
              <a:gd name="connsiteX29" fmla="*/ 2615184 w 5431536"/>
              <a:gd name="connsiteY29" fmla="*/ 2103120 h 2249424"/>
              <a:gd name="connsiteX30" fmla="*/ 2761488 w 5431536"/>
              <a:gd name="connsiteY30" fmla="*/ 2176272 h 2249424"/>
              <a:gd name="connsiteX31" fmla="*/ 2926080 w 5431536"/>
              <a:gd name="connsiteY31" fmla="*/ 2249424 h 2249424"/>
              <a:gd name="connsiteX32" fmla="*/ 3273552 w 5431536"/>
              <a:gd name="connsiteY32" fmla="*/ 2121408 h 2249424"/>
              <a:gd name="connsiteX33" fmla="*/ 3438144 w 5431536"/>
              <a:gd name="connsiteY33" fmla="*/ 2029968 h 2249424"/>
              <a:gd name="connsiteX34" fmla="*/ 3566160 w 5431536"/>
              <a:gd name="connsiteY34" fmla="*/ 1956816 h 2249424"/>
              <a:gd name="connsiteX35" fmla="*/ 3621024 w 5431536"/>
              <a:gd name="connsiteY35" fmla="*/ 1938528 h 2249424"/>
              <a:gd name="connsiteX36" fmla="*/ 3785616 w 5431536"/>
              <a:gd name="connsiteY36" fmla="*/ 1847088 h 2249424"/>
              <a:gd name="connsiteX37" fmla="*/ 3858768 w 5431536"/>
              <a:gd name="connsiteY37" fmla="*/ 1828800 h 2249424"/>
              <a:gd name="connsiteX38" fmla="*/ 4005072 w 5431536"/>
              <a:gd name="connsiteY38" fmla="*/ 1773936 h 2249424"/>
              <a:gd name="connsiteX39" fmla="*/ 4059936 w 5431536"/>
              <a:gd name="connsiteY39" fmla="*/ 1737360 h 2249424"/>
              <a:gd name="connsiteX40" fmla="*/ 4114800 w 5431536"/>
              <a:gd name="connsiteY40" fmla="*/ 1719072 h 2249424"/>
              <a:gd name="connsiteX41" fmla="*/ 4334256 w 5431536"/>
              <a:gd name="connsiteY41" fmla="*/ 1481328 h 2249424"/>
              <a:gd name="connsiteX42" fmla="*/ 4498848 w 5431536"/>
              <a:gd name="connsiteY42" fmla="*/ 1316736 h 2249424"/>
              <a:gd name="connsiteX43" fmla="*/ 4645152 w 5431536"/>
              <a:gd name="connsiteY43" fmla="*/ 1152144 h 2249424"/>
              <a:gd name="connsiteX44" fmla="*/ 4700016 w 5431536"/>
              <a:gd name="connsiteY44" fmla="*/ 1078992 h 2249424"/>
              <a:gd name="connsiteX45" fmla="*/ 4901184 w 5431536"/>
              <a:gd name="connsiteY45" fmla="*/ 877824 h 2249424"/>
              <a:gd name="connsiteX46" fmla="*/ 4956048 w 5431536"/>
              <a:gd name="connsiteY46" fmla="*/ 822960 h 2249424"/>
              <a:gd name="connsiteX47" fmla="*/ 5010912 w 5431536"/>
              <a:gd name="connsiteY47" fmla="*/ 749808 h 2249424"/>
              <a:gd name="connsiteX48" fmla="*/ 5084064 w 5431536"/>
              <a:gd name="connsiteY48" fmla="*/ 640080 h 2249424"/>
              <a:gd name="connsiteX49" fmla="*/ 5102352 w 5431536"/>
              <a:gd name="connsiteY49" fmla="*/ 585216 h 2249424"/>
              <a:gd name="connsiteX50" fmla="*/ 5138928 w 5431536"/>
              <a:gd name="connsiteY50" fmla="*/ 438912 h 2249424"/>
              <a:gd name="connsiteX51" fmla="*/ 5157216 w 5431536"/>
              <a:gd name="connsiteY51" fmla="*/ 384048 h 2249424"/>
              <a:gd name="connsiteX52" fmla="*/ 5303520 w 5431536"/>
              <a:gd name="connsiteY52" fmla="*/ 237744 h 2249424"/>
              <a:gd name="connsiteX53" fmla="*/ 5340096 w 5431536"/>
              <a:gd name="connsiteY53" fmla="*/ 164592 h 2249424"/>
              <a:gd name="connsiteX54" fmla="*/ 5413248 w 5431536"/>
              <a:gd name="connsiteY54" fmla="*/ 54864 h 2249424"/>
              <a:gd name="connsiteX55" fmla="*/ 5431536 w 5431536"/>
              <a:gd name="connsiteY55" fmla="*/ 0 h 2249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431536" h="2249424">
                <a:moveTo>
                  <a:pt x="0" y="347472"/>
                </a:moveTo>
                <a:cubicBezTo>
                  <a:pt x="42672" y="396240"/>
                  <a:pt x="83922" y="446290"/>
                  <a:pt x="128016" y="493776"/>
                </a:cubicBezTo>
                <a:cubicBezTo>
                  <a:pt x="163213" y="531681"/>
                  <a:pt x="209051" y="560465"/>
                  <a:pt x="237744" y="603504"/>
                </a:cubicBezTo>
                <a:cubicBezTo>
                  <a:pt x="249936" y="621792"/>
                  <a:pt x="258778" y="642826"/>
                  <a:pt x="274320" y="658368"/>
                </a:cubicBezTo>
                <a:cubicBezTo>
                  <a:pt x="295873" y="679921"/>
                  <a:pt x="325919" y="691679"/>
                  <a:pt x="347472" y="713232"/>
                </a:cubicBezTo>
                <a:cubicBezTo>
                  <a:pt x="457414" y="823174"/>
                  <a:pt x="263372" y="724221"/>
                  <a:pt x="493776" y="877824"/>
                </a:cubicBezTo>
                <a:cubicBezTo>
                  <a:pt x="512064" y="890016"/>
                  <a:pt x="531755" y="900329"/>
                  <a:pt x="548640" y="914400"/>
                </a:cubicBezTo>
                <a:cubicBezTo>
                  <a:pt x="568509" y="930957"/>
                  <a:pt x="582458" y="954231"/>
                  <a:pt x="603504" y="969264"/>
                </a:cubicBezTo>
                <a:cubicBezTo>
                  <a:pt x="625688" y="985110"/>
                  <a:pt x="653973" y="990718"/>
                  <a:pt x="676656" y="1005840"/>
                </a:cubicBezTo>
                <a:cubicBezTo>
                  <a:pt x="727378" y="1039655"/>
                  <a:pt x="772238" y="1081753"/>
                  <a:pt x="822960" y="1115568"/>
                </a:cubicBezTo>
                <a:cubicBezTo>
                  <a:pt x="841248" y="1127760"/>
                  <a:pt x="860939" y="1138073"/>
                  <a:pt x="877824" y="1152144"/>
                </a:cubicBezTo>
                <a:cubicBezTo>
                  <a:pt x="897693" y="1168701"/>
                  <a:pt x="912819" y="1190451"/>
                  <a:pt x="932688" y="1207008"/>
                </a:cubicBezTo>
                <a:cubicBezTo>
                  <a:pt x="949573" y="1221079"/>
                  <a:pt x="971124" y="1228982"/>
                  <a:pt x="987552" y="1243584"/>
                </a:cubicBezTo>
                <a:cubicBezTo>
                  <a:pt x="1026213" y="1277949"/>
                  <a:pt x="1051015" y="1330179"/>
                  <a:pt x="1097280" y="1353312"/>
                </a:cubicBezTo>
                <a:cubicBezTo>
                  <a:pt x="1121664" y="1365504"/>
                  <a:pt x="1146762" y="1376362"/>
                  <a:pt x="1170432" y="1389888"/>
                </a:cubicBezTo>
                <a:cubicBezTo>
                  <a:pt x="1216676" y="1416313"/>
                  <a:pt x="1254835" y="1450799"/>
                  <a:pt x="1298448" y="1481328"/>
                </a:cubicBezTo>
                <a:cubicBezTo>
                  <a:pt x="1334461" y="1506537"/>
                  <a:pt x="1371600" y="1530096"/>
                  <a:pt x="1408176" y="1554480"/>
                </a:cubicBezTo>
                <a:cubicBezTo>
                  <a:pt x="1426464" y="1566672"/>
                  <a:pt x="1447498" y="1575514"/>
                  <a:pt x="1463040" y="1591056"/>
                </a:cubicBezTo>
                <a:cubicBezTo>
                  <a:pt x="1481328" y="1609344"/>
                  <a:pt x="1498035" y="1629363"/>
                  <a:pt x="1517904" y="1645920"/>
                </a:cubicBezTo>
                <a:cubicBezTo>
                  <a:pt x="1534789" y="1659991"/>
                  <a:pt x="1554883" y="1669721"/>
                  <a:pt x="1572768" y="1682496"/>
                </a:cubicBezTo>
                <a:cubicBezTo>
                  <a:pt x="1597571" y="1700212"/>
                  <a:pt x="1619276" y="1722558"/>
                  <a:pt x="1645920" y="1737360"/>
                </a:cubicBezTo>
                <a:cubicBezTo>
                  <a:pt x="1674617" y="1753303"/>
                  <a:pt x="1707998" y="1759255"/>
                  <a:pt x="1737360" y="1773936"/>
                </a:cubicBezTo>
                <a:cubicBezTo>
                  <a:pt x="1869327" y="1839919"/>
                  <a:pt x="1705066" y="1782964"/>
                  <a:pt x="1865376" y="1847088"/>
                </a:cubicBezTo>
                <a:cubicBezTo>
                  <a:pt x="1901173" y="1861407"/>
                  <a:pt x="1943025" y="1862278"/>
                  <a:pt x="1975104" y="1883664"/>
                </a:cubicBezTo>
                <a:cubicBezTo>
                  <a:pt x="1993392" y="1895856"/>
                  <a:pt x="2009388" y="1912523"/>
                  <a:pt x="2029968" y="1920240"/>
                </a:cubicBezTo>
                <a:cubicBezTo>
                  <a:pt x="2059073" y="1931154"/>
                  <a:pt x="2091065" y="1931785"/>
                  <a:pt x="2121408" y="1938528"/>
                </a:cubicBezTo>
                <a:cubicBezTo>
                  <a:pt x="2145944" y="1943980"/>
                  <a:pt x="2170486" y="1949594"/>
                  <a:pt x="2194560" y="1956816"/>
                </a:cubicBezTo>
                <a:cubicBezTo>
                  <a:pt x="2231489" y="1967895"/>
                  <a:pt x="2266885" y="1984041"/>
                  <a:pt x="2304288" y="1993392"/>
                </a:cubicBezTo>
                <a:lnTo>
                  <a:pt x="2450592" y="2029968"/>
                </a:lnTo>
                <a:cubicBezTo>
                  <a:pt x="2701967" y="2180793"/>
                  <a:pt x="2409697" y="2017500"/>
                  <a:pt x="2615184" y="2103120"/>
                </a:cubicBezTo>
                <a:cubicBezTo>
                  <a:pt x="2665514" y="2124091"/>
                  <a:pt x="2709762" y="2159030"/>
                  <a:pt x="2761488" y="2176272"/>
                </a:cubicBezTo>
                <a:cubicBezTo>
                  <a:pt x="2892068" y="2219799"/>
                  <a:pt x="2839137" y="2191462"/>
                  <a:pt x="2926080" y="2249424"/>
                </a:cubicBezTo>
                <a:cubicBezTo>
                  <a:pt x="2996672" y="2225893"/>
                  <a:pt x="3214408" y="2156894"/>
                  <a:pt x="3273552" y="2121408"/>
                </a:cubicBezTo>
                <a:cubicBezTo>
                  <a:pt x="3502395" y="1984102"/>
                  <a:pt x="3245745" y="2134913"/>
                  <a:pt x="3438144" y="2029968"/>
                </a:cubicBezTo>
                <a:cubicBezTo>
                  <a:pt x="3481290" y="2006434"/>
                  <a:pt x="3522201" y="1978795"/>
                  <a:pt x="3566160" y="1956816"/>
                </a:cubicBezTo>
                <a:cubicBezTo>
                  <a:pt x="3583402" y="1948195"/>
                  <a:pt x="3603782" y="1947149"/>
                  <a:pt x="3621024" y="1938528"/>
                </a:cubicBezTo>
                <a:cubicBezTo>
                  <a:pt x="3690863" y="1903608"/>
                  <a:pt x="3715167" y="1873506"/>
                  <a:pt x="3785616" y="1847088"/>
                </a:cubicBezTo>
                <a:cubicBezTo>
                  <a:pt x="3809150" y="1838263"/>
                  <a:pt x="3835234" y="1837625"/>
                  <a:pt x="3858768" y="1828800"/>
                </a:cubicBezTo>
                <a:cubicBezTo>
                  <a:pt x="4050034" y="1757075"/>
                  <a:pt x="3817303" y="1820878"/>
                  <a:pt x="4005072" y="1773936"/>
                </a:cubicBezTo>
                <a:cubicBezTo>
                  <a:pt x="4023360" y="1761744"/>
                  <a:pt x="4040277" y="1747190"/>
                  <a:pt x="4059936" y="1737360"/>
                </a:cubicBezTo>
                <a:cubicBezTo>
                  <a:pt x="4077178" y="1728739"/>
                  <a:pt x="4099880" y="1731279"/>
                  <a:pt x="4114800" y="1719072"/>
                </a:cubicBezTo>
                <a:cubicBezTo>
                  <a:pt x="4303883" y="1564368"/>
                  <a:pt x="4209430" y="1615756"/>
                  <a:pt x="4334256" y="1481328"/>
                </a:cubicBezTo>
                <a:cubicBezTo>
                  <a:pt x="4387052" y="1424471"/>
                  <a:pt x="4450378" y="1377323"/>
                  <a:pt x="4498848" y="1316736"/>
                </a:cubicBezTo>
                <a:cubicBezTo>
                  <a:pt x="4745601" y="1008294"/>
                  <a:pt x="4410062" y="1420818"/>
                  <a:pt x="4645152" y="1152144"/>
                </a:cubicBezTo>
                <a:cubicBezTo>
                  <a:pt x="4665223" y="1129205"/>
                  <a:pt x="4679513" y="1101545"/>
                  <a:pt x="4700016" y="1078992"/>
                </a:cubicBezTo>
                <a:lnTo>
                  <a:pt x="4901184" y="877824"/>
                </a:lnTo>
                <a:cubicBezTo>
                  <a:pt x="4919472" y="859536"/>
                  <a:pt x="4940530" y="843651"/>
                  <a:pt x="4956048" y="822960"/>
                </a:cubicBezTo>
                <a:cubicBezTo>
                  <a:pt x="4974336" y="798576"/>
                  <a:pt x="4993433" y="774778"/>
                  <a:pt x="5010912" y="749808"/>
                </a:cubicBezTo>
                <a:cubicBezTo>
                  <a:pt x="5036121" y="713795"/>
                  <a:pt x="5070163" y="681783"/>
                  <a:pt x="5084064" y="640080"/>
                </a:cubicBezTo>
                <a:cubicBezTo>
                  <a:pt x="5090160" y="621792"/>
                  <a:pt x="5097280" y="603814"/>
                  <a:pt x="5102352" y="585216"/>
                </a:cubicBezTo>
                <a:cubicBezTo>
                  <a:pt x="5115579" y="536718"/>
                  <a:pt x="5123032" y="486601"/>
                  <a:pt x="5138928" y="438912"/>
                </a:cubicBezTo>
                <a:cubicBezTo>
                  <a:pt x="5145024" y="420624"/>
                  <a:pt x="5145009" y="398968"/>
                  <a:pt x="5157216" y="384048"/>
                </a:cubicBezTo>
                <a:cubicBezTo>
                  <a:pt x="5200889" y="330669"/>
                  <a:pt x="5272676" y="299431"/>
                  <a:pt x="5303520" y="237744"/>
                </a:cubicBezTo>
                <a:cubicBezTo>
                  <a:pt x="5315712" y="213360"/>
                  <a:pt x="5326070" y="187969"/>
                  <a:pt x="5340096" y="164592"/>
                </a:cubicBezTo>
                <a:cubicBezTo>
                  <a:pt x="5362713" y="126898"/>
                  <a:pt x="5399347" y="96567"/>
                  <a:pt x="5413248" y="54864"/>
                </a:cubicBezTo>
                <a:lnTo>
                  <a:pt x="5431536" y="0"/>
                </a:lnTo>
              </a:path>
            </a:pathLst>
          </a:cu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0EE2E1C-37FE-D34F-9F2D-1A3A38AE88AB}"/>
              </a:ext>
            </a:extLst>
          </p:cNvPr>
          <p:cNvSpPr txBox="1"/>
          <p:nvPr/>
        </p:nvSpPr>
        <p:spPr>
          <a:xfrm>
            <a:off x="372844" y="5837725"/>
            <a:ext cx="7413761" cy="707886"/>
          </a:xfrm>
          <a:prstGeom prst="rect">
            <a:avLst/>
          </a:prstGeom>
          <a:noFill/>
        </p:spPr>
        <p:txBody>
          <a:bodyPr wrap="none" rtlCol="0">
            <a:spAutoFit/>
          </a:bodyPr>
          <a:lstStyle/>
          <a:p>
            <a:r>
              <a:rPr lang="en-US" sz="4000" dirty="0"/>
              <a:t>adjust model and/or data to reach </a:t>
            </a:r>
          </a:p>
        </p:txBody>
      </p:sp>
      <p:sp>
        <p:nvSpPr>
          <p:cNvPr id="21" name="Heart 20">
            <a:extLst>
              <a:ext uri="{FF2B5EF4-FFF2-40B4-BE49-F238E27FC236}">
                <a16:creationId xmlns:a16="http://schemas.microsoft.com/office/drawing/2014/main" id="{6352C331-9662-A844-B76C-8425C0E61C04}"/>
              </a:ext>
            </a:extLst>
          </p:cNvPr>
          <p:cNvSpPr/>
          <p:nvPr/>
        </p:nvSpPr>
        <p:spPr>
          <a:xfrm>
            <a:off x="4992624" y="2962656"/>
            <a:ext cx="810107" cy="789672"/>
          </a:xfrm>
          <a:prstGeom prst="hear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highlight>
                <a:srgbClr val="FFFF00"/>
              </a:highlight>
            </a:endParaRPr>
          </a:p>
        </p:txBody>
      </p:sp>
      <p:sp>
        <p:nvSpPr>
          <p:cNvPr id="22" name="Heart 21">
            <a:extLst>
              <a:ext uri="{FF2B5EF4-FFF2-40B4-BE49-F238E27FC236}">
                <a16:creationId xmlns:a16="http://schemas.microsoft.com/office/drawing/2014/main" id="{7D137E7C-EBE3-2E4B-AA75-6935C5F701CD}"/>
              </a:ext>
            </a:extLst>
          </p:cNvPr>
          <p:cNvSpPr/>
          <p:nvPr/>
        </p:nvSpPr>
        <p:spPr>
          <a:xfrm>
            <a:off x="7543393" y="5819813"/>
            <a:ext cx="689960" cy="673099"/>
          </a:xfrm>
          <a:prstGeom prst="hear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highlight>
                <a:srgbClr val="FFFF00"/>
              </a:highlight>
            </a:endParaRPr>
          </a:p>
        </p:txBody>
      </p:sp>
      <p:cxnSp>
        <p:nvCxnSpPr>
          <p:cNvPr id="5" name="Straight Connector 4">
            <a:extLst>
              <a:ext uri="{FF2B5EF4-FFF2-40B4-BE49-F238E27FC236}">
                <a16:creationId xmlns:a16="http://schemas.microsoft.com/office/drawing/2014/main" id="{449DC82F-8786-9441-B87D-44D6926E4EA2}"/>
              </a:ext>
            </a:extLst>
          </p:cNvPr>
          <p:cNvCxnSpPr>
            <a:cxnSpLocks/>
          </p:cNvCxnSpPr>
          <p:nvPr/>
        </p:nvCxnSpPr>
        <p:spPr>
          <a:xfrm flipV="1">
            <a:off x="7233314" y="4700016"/>
            <a:ext cx="0" cy="113771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65E7B9D-129F-9E4B-BC2F-09BDD41A8B79}"/>
              </a:ext>
            </a:extLst>
          </p:cNvPr>
          <p:cNvSpPr txBox="1"/>
          <p:nvPr/>
        </p:nvSpPr>
        <p:spPr>
          <a:xfrm>
            <a:off x="6686607" y="4076351"/>
            <a:ext cx="4634667" cy="646331"/>
          </a:xfrm>
          <a:prstGeom prst="rect">
            <a:avLst/>
          </a:prstGeom>
          <a:noFill/>
        </p:spPr>
        <p:txBody>
          <a:bodyPr wrap="none" rtlCol="0">
            <a:spAutoFit/>
          </a:bodyPr>
          <a:lstStyle/>
          <a:p>
            <a:r>
              <a:rPr lang="en-US" sz="3600" dirty="0"/>
              <a:t>“critical value” (d/m=1) </a:t>
            </a:r>
          </a:p>
        </p:txBody>
      </p:sp>
      <p:sp>
        <p:nvSpPr>
          <p:cNvPr id="2" name="Date Placeholder 1">
            <a:extLst>
              <a:ext uri="{FF2B5EF4-FFF2-40B4-BE49-F238E27FC236}">
                <a16:creationId xmlns:a16="http://schemas.microsoft.com/office/drawing/2014/main" id="{9D59DC83-3F7B-0A41-80B8-A2461A9E9E57}"/>
              </a:ext>
            </a:extLst>
          </p:cNvPr>
          <p:cNvSpPr>
            <a:spLocks noGrp="1"/>
          </p:cNvSpPr>
          <p:nvPr>
            <p:ph type="dt" sz="half" idx="10"/>
          </p:nvPr>
        </p:nvSpPr>
        <p:spPr/>
        <p:txBody>
          <a:bodyPr/>
          <a:lstStyle/>
          <a:p>
            <a:fld id="{874784C3-28D1-9342-B3F2-052519F919DB}" type="datetime1">
              <a:rPr lang="en-US" smtClean="0"/>
              <a:t>6/29/23</a:t>
            </a:fld>
            <a:endParaRPr lang="en-US"/>
          </a:p>
        </p:txBody>
      </p:sp>
      <p:sp>
        <p:nvSpPr>
          <p:cNvPr id="4" name="Footer Placeholder 3">
            <a:extLst>
              <a:ext uri="{FF2B5EF4-FFF2-40B4-BE49-F238E27FC236}">
                <a16:creationId xmlns:a16="http://schemas.microsoft.com/office/drawing/2014/main" id="{B93DC27D-B927-5986-2439-D204FBCAD490}"/>
              </a:ext>
            </a:extLst>
          </p:cNvPr>
          <p:cNvSpPr>
            <a:spLocks noGrp="1"/>
          </p:cNvSpPr>
          <p:nvPr>
            <p:ph type="ftr" sz="quarter" idx="11"/>
          </p:nvPr>
        </p:nvSpPr>
        <p:spPr/>
        <p:txBody>
          <a:bodyPr/>
          <a:lstStyle/>
          <a:p>
            <a:r>
              <a:rPr lang="en-GB"/>
              <a:t>A. Jung, Trustworthy AI</a:t>
            </a:r>
            <a:endParaRPr lang="en-GB" dirty="0"/>
          </a:p>
        </p:txBody>
      </p:sp>
    </p:spTree>
    <p:extLst>
      <p:ext uri="{BB962C8B-B14F-4D97-AF65-F5344CB8AC3E}">
        <p14:creationId xmlns:p14="http://schemas.microsoft.com/office/powerpoint/2010/main" val="1946776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84EE9-D95E-6EFA-0F79-C7BC2BEBA7B6}"/>
              </a:ext>
            </a:extLst>
          </p:cNvPr>
          <p:cNvSpPr>
            <a:spLocks noGrp="1"/>
          </p:cNvSpPr>
          <p:nvPr>
            <p:ph type="title"/>
          </p:nvPr>
        </p:nvSpPr>
        <p:spPr>
          <a:xfrm>
            <a:off x="268574" y="232399"/>
            <a:ext cx="10515600" cy="846893"/>
          </a:xfrm>
        </p:spPr>
        <p:txBody>
          <a:bodyPr>
            <a:normAutofit fontScale="90000"/>
          </a:bodyPr>
          <a:lstStyle/>
          <a:p>
            <a:r>
              <a:rPr lang="en-GB" sz="8000" b="1" dirty="0"/>
              <a:t>Human</a:t>
            </a:r>
            <a:r>
              <a:rPr lang="en-GB" sz="5400" b="1" dirty="0"/>
              <a:t> </a:t>
            </a:r>
            <a:r>
              <a:rPr lang="en-GB" sz="8000" b="1" dirty="0"/>
              <a:t>Agency. </a:t>
            </a:r>
          </a:p>
        </p:txBody>
      </p:sp>
      <p:sp>
        <p:nvSpPr>
          <p:cNvPr id="3" name="Content Placeholder 2">
            <a:extLst>
              <a:ext uri="{FF2B5EF4-FFF2-40B4-BE49-F238E27FC236}">
                <a16:creationId xmlns:a16="http://schemas.microsoft.com/office/drawing/2014/main" id="{E50B6340-9DC5-D8AD-F139-52D2E3E94CBB}"/>
              </a:ext>
            </a:extLst>
          </p:cNvPr>
          <p:cNvSpPr>
            <a:spLocks noGrp="1"/>
          </p:cNvSpPr>
          <p:nvPr>
            <p:ph idx="1"/>
          </p:nvPr>
        </p:nvSpPr>
        <p:spPr>
          <a:xfrm>
            <a:off x="268574" y="1581760"/>
            <a:ext cx="11923426" cy="3509535"/>
          </a:xfrm>
        </p:spPr>
        <p:txBody>
          <a:bodyPr>
            <a:normAutofit/>
          </a:bodyPr>
          <a:lstStyle/>
          <a:p>
            <a:pPr marL="0" indent="0">
              <a:lnSpc>
                <a:spcPct val="150000"/>
              </a:lnSpc>
              <a:buNone/>
            </a:pPr>
            <a:r>
              <a:rPr lang="en-GB" sz="3200" dirty="0"/>
              <a:t>“…</a:t>
            </a:r>
            <a:r>
              <a:rPr lang="en-GB" sz="3200" i="1" dirty="0"/>
              <a:t>The overall principle of user autonomy must be central to the system’s functionality. Key to this is the right not to be subject to a decision based solely on automated processing when this produces legal effects on users or similarly significantly affects them</a:t>
            </a:r>
            <a:r>
              <a:rPr lang="en-GB" sz="3200" dirty="0"/>
              <a:t>….”</a:t>
            </a:r>
          </a:p>
        </p:txBody>
      </p:sp>
      <p:sp>
        <p:nvSpPr>
          <p:cNvPr id="4" name="Footer Placeholder 3">
            <a:extLst>
              <a:ext uri="{FF2B5EF4-FFF2-40B4-BE49-F238E27FC236}">
                <a16:creationId xmlns:a16="http://schemas.microsoft.com/office/drawing/2014/main" id="{17CF85F5-839E-DBD8-B698-6F39EAFFD406}"/>
              </a:ext>
            </a:extLst>
          </p:cNvPr>
          <p:cNvSpPr>
            <a:spLocks noGrp="1"/>
          </p:cNvSpPr>
          <p:nvPr>
            <p:ph type="ftr" sz="quarter" idx="11"/>
          </p:nvPr>
        </p:nvSpPr>
        <p:spPr/>
        <p:txBody>
          <a:bodyPr/>
          <a:lstStyle/>
          <a:p>
            <a:r>
              <a:rPr lang="en-GB"/>
              <a:t>A. Jung, Trustworthy AI</a:t>
            </a:r>
            <a:endParaRPr lang="en-AT" dirty="0"/>
          </a:p>
        </p:txBody>
      </p:sp>
      <p:sp>
        <p:nvSpPr>
          <p:cNvPr id="5" name="Slide Number Placeholder 4">
            <a:extLst>
              <a:ext uri="{FF2B5EF4-FFF2-40B4-BE49-F238E27FC236}">
                <a16:creationId xmlns:a16="http://schemas.microsoft.com/office/drawing/2014/main" id="{DBF698FE-06D6-4A3E-86FA-90D2A3874C8E}"/>
              </a:ext>
            </a:extLst>
          </p:cNvPr>
          <p:cNvSpPr>
            <a:spLocks noGrp="1"/>
          </p:cNvSpPr>
          <p:nvPr>
            <p:ph type="sldNum" sz="quarter" idx="12"/>
          </p:nvPr>
        </p:nvSpPr>
        <p:spPr/>
        <p:txBody>
          <a:bodyPr/>
          <a:lstStyle/>
          <a:p>
            <a:fld id="{AC1633F7-ACB1-754E-B76E-ED72C708EAF6}" type="slidenum">
              <a:rPr lang="en-AT" smtClean="0"/>
              <a:pPr/>
              <a:t>6</a:t>
            </a:fld>
            <a:endParaRPr lang="en-AT" dirty="0"/>
          </a:p>
        </p:txBody>
      </p:sp>
      <p:sp>
        <p:nvSpPr>
          <p:cNvPr id="6" name="TextBox 5">
            <a:extLst>
              <a:ext uri="{FF2B5EF4-FFF2-40B4-BE49-F238E27FC236}">
                <a16:creationId xmlns:a16="http://schemas.microsoft.com/office/drawing/2014/main" id="{E3D85727-5373-75D0-CE0F-CA1D400A4A0E}"/>
              </a:ext>
            </a:extLst>
          </p:cNvPr>
          <p:cNvSpPr txBox="1"/>
          <p:nvPr/>
        </p:nvSpPr>
        <p:spPr>
          <a:xfrm>
            <a:off x="554636" y="5270597"/>
            <a:ext cx="9943941" cy="646331"/>
          </a:xfrm>
          <a:prstGeom prst="rect">
            <a:avLst/>
          </a:prstGeom>
          <a:noFill/>
        </p:spPr>
        <p:txBody>
          <a:bodyPr wrap="none" rtlCol="0">
            <a:spAutoFit/>
          </a:bodyPr>
          <a:lstStyle/>
          <a:p>
            <a:r>
              <a:rPr lang="en-GB" sz="3600" dirty="0">
                <a:sym typeface="Wingdings" pitchFamily="2" charset="2"/>
              </a:rPr>
              <a:t> labels maybe not correspond to certain actions …</a:t>
            </a:r>
            <a:endParaRPr lang="en-GB" sz="3600" dirty="0"/>
          </a:p>
        </p:txBody>
      </p:sp>
      <p:sp>
        <p:nvSpPr>
          <p:cNvPr id="7" name="Date Placeholder 6">
            <a:extLst>
              <a:ext uri="{FF2B5EF4-FFF2-40B4-BE49-F238E27FC236}">
                <a16:creationId xmlns:a16="http://schemas.microsoft.com/office/drawing/2014/main" id="{37B532CF-C43E-5DFC-5896-8FC64FDC35AE}"/>
              </a:ext>
            </a:extLst>
          </p:cNvPr>
          <p:cNvSpPr>
            <a:spLocks noGrp="1"/>
          </p:cNvSpPr>
          <p:nvPr>
            <p:ph type="dt" sz="half" idx="10"/>
          </p:nvPr>
        </p:nvSpPr>
        <p:spPr/>
        <p:txBody>
          <a:bodyPr/>
          <a:lstStyle/>
          <a:p>
            <a:fld id="{205EB669-3CD4-BF45-AEB5-F7E36CA9B2A4}" type="datetime1">
              <a:rPr lang="en-US" smtClean="0"/>
              <a:t>6/29/23</a:t>
            </a:fld>
            <a:endParaRPr lang="en-AT"/>
          </a:p>
        </p:txBody>
      </p:sp>
    </p:spTree>
    <p:extLst>
      <p:ext uri="{BB962C8B-B14F-4D97-AF65-F5344CB8AC3E}">
        <p14:creationId xmlns:p14="http://schemas.microsoft.com/office/powerpoint/2010/main" val="18431459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21BC198-763B-7A4C-89A9-717126C5C747}"/>
              </a:ext>
            </a:extLst>
          </p:cNvPr>
          <p:cNvSpPr>
            <a:spLocks noGrp="1"/>
          </p:cNvSpPr>
          <p:nvPr>
            <p:ph type="sldNum" sz="quarter" idx="12"/>
          </p:nvPr>
        </p:nvSpPr>
        <p:spPr/>
        <p:txBody>
          <a:bodyPr/>
          <a:lstStyle/>
          <a:p>
            <a:fld id="{3FF2AABE-FC01-8D4F-B5BD-1FB1C036FF5C}" type="slidenum">
              <a:rPr lang="en-US" smtClean="0"/>
              <a:t>60</a:t>
            </a:fld>
            <a:endParaRPr lang="en-US"/>
          </a:p>
        </p:txBody>
      </p:sp>
      <p:sp>
        <p:nvSpPr>
          <p:cNvPr id="2" name="Rectangle 1">
            <a:extLst>
              <a:ext uri="{FF2B5EF4-FFF2-40B4-BE49-F238E27FC236}">
                <a16:creationId xmlns:a16="http://schemas.microsoft.com/office/drawing/2014/main" id="{6F34AFF4-1F6D-C84F-8C07-1B6B9E08AE22}"/>
              </a:ext>
            </a:extLst>
          </p:cNvPr>
          <p:cNvSpPr/>
          <p:nvPr/>
        </p:nvSpPr>
        <p:spPr>
          <a:xfrm>
            <a:off x="510549" y="1421408"/>
            <a:ext cx="9790437" cy="830997"/>
          </a:xfrm>
          <a:prstGeom prst="rect">
            <a:avLst/>
          </a:prstGeom>
        </p:spPr>
        <p:txBody>
          <a:bodyPr wrap="none">
            <a:spAutoFit/>
          </a:bodyPr>
          <a:lstStyle/>
          <a:p>
            <a:r>
              <a:rPr lang="en-US" sz="4800" dirty="0"/>
              <a:t>how to bring d/m below critical value?</a:t>
            </a:r>
          </a:p>
        </p:txBody>
      </p:sp>
      <p:sp>
        <p:nvSpPr>
          <p:cNvPr id="4" name="TextBox 3">
            <a:extLst>
              <a:ext uri="{FF2B5EF4-FFF2-40B4-BE49-F238E27FC236}">
                <a16:creationId xmlns:a16="http://schemas.microsoft.com/office/drawing/2014/main" id="{D96BFC33-B5A0-0C42-ACFA-024F25A1E8BB}"/>
              </a:ext>
            </a:extLst>
          </p:cNvPr>
          <p:cNvSpPr txBox="1"/>
          <p:nvPr/>
        </p:nvSpPr>
        <p:spPr>
          <a:xfrm>
            <a:off x="703389" y="2525337"/>
            <a:ext cx="11253488" cy="30343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4400" dirty="0"/>
              <a:t>increase m by using more training data</a:t>
            </a:r>
          </a:p>
          <a:p>
            <a:pPr marL="285750" indent="-285750">
              <a:lnSpc>
                <a:spcPct val="150000"/>
              </a:lnSpc>
              <a:buFont typeface="Arial" panose="020B0604020202020204" pitchFamily="34" charset="0"/>
              <a:buChar char="•"/>
            </a:pPr>
            <a:r>
              <a:rPr lang="en-US" sz="4400" dirty="0"/>
              <a:t>increase m via choice of datapoints</a:t>
            </a:r>
          </a:p>
          <a:p>
            <a:pPr marL="285750" indent="-285750">
              <a:lnSpc>
                <a:spcPct val="150000"/>
              </a:lnSpc>
              <a:buFont typeface="Arial" panose="020B0604020202020204" pitchFamily="34" charset="0"/>
              <a:buChar char="•"/>
            </a:pPr>
            <a:r>
              <a:rPr lang="en-US" sz="4400" dirty="0"/>
              <a:t>decrease d by using smaller hypothesis space</a:t>
            </a:r>
          </a:p>
        </p:txBody>
      </p:sp>
      <p:sp>
        <p:nvSpPr>
          <p:cNvPr id="5" name="Date Placeholder 4">
            <a:extLst>
              <a:ext uri="{FF2B5EF4-FFF2-40B4-BE49-F238E27FC236}">
                <a16:creationId xmlns:a16="http://schemas.microsoft.com/office/drawing/2014/main" id="{008B45CA-9DE4-9F4C-B76C-6AC25742DA9F}"/>
              </a:ext>
            </a:extLst>
          </p:cNvPr>
          <p:cNvSpPr>
            <a:spLocks noGrp="1"/>
          </p:cNvSpPr>
          <p:nvPr>
            <p:ph type="dt" sz="half" idx="10"/>
          </p:nvPr>
        </p:nvSpPr>
        <p:spPr/>
        <p:txBody>
          <a:bodyPr/>
          <a:lstStyle/>
          <a:p>
            <a:fld id="{73B621E9-A9CB-6F4E-960F-1CAB0D3CE207}" type="datetime1">
              <a:rPr lang="en-US" smtClean="0"/>
              <a:t>6/29/23</a:t>
            </a:fld>
            <a:endParaRPr lang="en-US"/>
          </a:p>
        </p:txBody>
      </p:sp>
      <p:sp>
        <p:nvSpPr>
          <p:cNvPr id="6" name="Footer Placeholder 5">
            <a:extLst>
              <a:ext uri="{FF2B5EF4-FFF2-40B4-BE49-F238E27FC236}">
                <a16:creationId xmlns:a16="http://schemas.microsoft.com/office/drawing/2014/main" id="{92E4BDAC-D36C-D6EB-91FC-A4E5C24EDD85}"/>
              </a:ext>
            </a:extLst>
          </p:cNvPr>
          <p:cNvSpPr>
            <a:spLocks noGrp="1"/>
          </p:cNvSpPr>
          <p:nvPr>
            <p:ph type="ftr" sz="quarter" idx="11"/>
          </p:nvPr>
        </p:nvSpPr>
        <p:spPr/>
        <p:txBody>
          <a:bodyPr/>
          <a:lstStyle/>
          <a:p>
            <a:r>
              <a:rPr lang="en-GB"/>
              <a:t>A. Jung, Trustworthy AI</a:t>
            </a:r>
            <a:endParaRPr lang="en-GB" dirty="0"/>
          </a:p>
        </p:txBody>
      </p:sp>
    </p:spTree>
    <p:extLst>
      <p:ext uri="{BB962C8B-B14F-4D97-AF65-F5344CB8AC3E}">
        <p14:creationId xmlns:p14="http://schemas.microsoft.com/office/powerpoint/2010/main" val="33912614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C935-DB50-D54F-96ED-7EDC514DC121}"/>
              </a:ext>
            </a:extLst>
          </p:cNvPr>
          <p:cNvSpPr>
            <a:spLocks noGrp="1"/>
          </p:cNvSpPr>
          <p:nvPr>
            <p:ph type="title"/>
          </p:nvPr>
        </p:nvSpPr>
        <p:spPr>
          <a:xfrm>
            <a:off x="150018" y="179693"/>
            <a:ext cx="11891963" cy="1325563"/>
          </a:xfrm>
        </p:spPr>
        <p:txBody>
          <a:bodyPr>
            <a:noAutofit/>
          </a:bodyPr>
          <a:lstStyle/>
          <a:p>
            <a:r>
              <a:rPr lang="en-US" sz="6600" b="1" dirty="0"/>
              <a:t> Design Choice: Data </a:t>
            </a:r>
          </a:p>
        </p:txBody>
      </p:sp>
      <p:sp>
        <p:nvSpPr>
          <p:cNvPr id="4" name="Slide Number Placeholder 3">
            <a:extLst>
              <a:ext uri="{FF2B5EF4-FFF2-40B4-BE49-F238E27FC236}">
                <a16:creationId xmlns:a16="http://schemas.microsoft.com/office/drawing/2014/main" id="{EF7A9989-93C0-B342-B4FD-627E9F8E0BFF}"/>
              </a:ext>
            </a:extLst>
          </p:cNvPr>
          <p:cNvSpPr>
            <a:spLocks noGrp="1"/>
          </p:cNvSpPr>
          <p:nvPr>
            <p:ph type="sldNum" sz="quarter" idx="12"/>
          </p:nvPr>
        </p:nvSpPr>
        <p:spPr/>
        <p:txBody>
          <a:bodyPr/>
          <a:lstStyle/>
          <a:p>
            <a:fld id="{AC1633F7-ACB1-754E-B76E-ED72C708EAF6}" type="slidenum">
              <a:rPr lang="en-AT" smtClean="0"/>
              <a:pPr/>
              <a:t>61</a:t>
            </a:fld>
            <a:endParaRPr lang="en-AT" dirty="0"/>
          </a:p>
        </p:txBody>
      </p:sp>
      <p:sp>
        <p:nvSpPr>
          <p:cNvPr id="5" name="Triangle 4">
            <a:extLst>
              <a:ext uri="{FF2B5EF4-FFF2-40B4-BE49-F238E27FC236}">
                <a16:creationId xmlns:a16="http://schemas.microsoft.com/office/drawing/2014/main" id="{D6EC5C64-A5B5-9C51-946C-D682A570E33A}"/>
              </a:ext>
            </a:extLst>
          </p:cNvPr>
          <p:cNvSpPr/>
          <p:nvPr/>
        </p:nvSpPr>
        <p:spPr>
          <a:xfrm>
            <a:off x="3465712" y="2374100"/>
            <a:ext cx="4324976" cy="3230880"/>
          </a:xfrm>
          <a:prstGeom prst="triangle">
            <a:avLst/>
          </a:prstGeom>
          <a:gradFill flip="none" rotWithShape="1">
            <a:gsLst>
              <a:gs pos="0">
                <a:schemeClr val="accent1"/>
              </a:gs>
              <a:gs pos="55000">
                <a:srgbClr val="FF0000">
                  <a:alpha val="53280"/>
                </a:srgbClr>
              </a:gs>
              <a:gs pos="100000">
                <a:srgbClr val="00B050"/>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a:extLst>
              <a:ext uri="{FF2B5EF4-FFF2-40B4-BE49-F238E27FC236}">
                <a16:creationId xmlns:a16="http://schemas.microsoft.com/office/drawing/2014/main" id="{DA7110D1-5102-1E2F-2370-5D38AADC3E13}"/>
              </a:ext>
            </a:extLst>
          </p:cNvPr>
          <p:cNvSpPr txBox="1"/>
          <p:nvPr/>
        </p:nvSpPr>
        <p:spPr>
          <a:xfrm>
            <a:off x="545402" y="4780336"/>
            <a:ext cx="3328796" cy="1200329"/>
          </a:xfrm>
          <a:prstGeom prst="rect">
            <a:avLst/>
          </a:prstGeom>
          <a:noFill/>
        </p:spPr>
        <p:txBody>
          <a:bodyPr wrap="none" rtlCol="0">
            <a:spAutoFit/>
          </a:bodyPr>
          <a:lstStyle/>
          <a:p>
            <a:r>
              <a:rPr lang="en-GB" sz="3600" dirty="0"/>
              <a:t>computationally </a:t>
            </a:r>
          </a:p>
          <a:p>
            <a:r>
              <a:rPr lang="en-GB" sz="3600" dirty="0"/>
              <a:t>efficient  </a:t>
            </a:r>
          </a:p>
        </p:txBody>
      </p:sp>
      <p:sp>
        <p:nvSpPr>
          <p:cNvPr id="7" name="TextBox 6">
            <a:extLst>
              <a:ext uri="{FF2B5EF4-FFF2-40B4-BE49-F238E27FC236}">
                <a16:creationId xmlns:a16="http://schemas.microsoft.com/office/drawing/2014/main" id="{6D5D6394-91E4-B4A6-757E-4039A6BAEE5C}"/>
              </a:ext>
            </a:extLst>
          </p:cNvPr>
          <p:cNvSpPr txBox="1"/>
          <p:nvPr/>
        </p:nvSpPr>
        <p:spPr>
          <a:xfrm>
            <a:off x="7924800" y="5004816"/>
            <a:ext cx="2609088" cy="1200329"/>
          </a:xfrm>
          <a:prstGeom prst="rect">
            <a:avLst/>
          </a:prstGeom>
          <a:noFill/>
        </p:spPr>
        <p:txBody>
          <a:bodyPr wrap="square" rtlCol="0">
            <a:spAutoFit/>
          </a:bodyPr>
          <a:lstStyle/>
          <a:p>
            <a:r>
              <a:rPr lang="en-GB" sz="3600" dirty="0"/>
              <a:t>  accurate predictions </a:t>
            </a:r>
          </a:p>
        </p:txBody>
      </p:sp>
      <p:sp>
        <p:nvSpPr>
          <p:cNvPr id="8" name="TextBox 7">
            <a:extLst>
              <a:ext uri="{FF2B5EF4-FFF2-40B4-BE49-F238E27FC236}">
                <a16:creationId xmlns:a16="http://schemas.microsoft.com/office/drawing/2014/main" id="{9F481B10-7F6A-E793-5CC5-8D5355E22AD8}"/>
              </a:ext>
            </a:extLst>
          </p:cNvPr>
          <p:cNvSpPr txBox="1"/>
          <p:nvPr/>
        </p:nvSpPr>
        <p:spPr>
          <a:xfrm>
            <a:off x="4285488" y="1727769"/>
            <a:ext cx="2396362" cy="646331"/>
          </a:xfrm>
          <a:prstGeom prst="rect">
            <a:avLst/>
          </a:prstGeom>
          <a:noFill/>
        </p:spPr>
        <p:txBody>
          <a:bodyPr wrap="none" rtlCol="0">
            <a:spAutoFit/>
          </a:bodyPr>
          <a:lstStyle/>
          <a:p>
            <a:r>
              <a:rPr lang="en-GB" sz="3600" dirty="0"/>
              <a:t>trustworthy</a:t>
            </a:r>
          </a:p>
        </p:txBody>
      </p:sp>
      <p:sp>
        <p:nvSpPr>
          <p:cNvPr id="3" name="Footer Placeholder 2">
            <a:extLst>
              <a:ext uri="{FF2B5EF4-FFF2-40B4-BE49-F238E27FC236}">
                <a16:creationId xmlns:a16="http://schemas.microsoft.com/office/drawing/2014/main" id="{D8F4AE55-585E-6722-9AEE-5CD5CDED3AEE}"/>
              </a:ext>
            </a:extLst>
          </p:cNvPr>
          <p:cNvSpPr>
            <a:spLocks noGrp="1"/>
          </p:cNvSpPr>
          <p:nvPr>
            <p:ph type="ftr" sz="quarter" idx="11"/>
          </p:nvPr>
        </p:nvSpPr>
        <p:spPr/>
        <p:txBody>
          <a:bodyPr/>
          <a:lstStyle/>
          <a:p>
            <a:r>
              <a:rPr lang="en-GB"/>
              <a:t>A. Jung, Trustworthy AI</a:t>
            </a:r>
            <a:endParaRPr lang="en-AT" dirty="0"/>
          </a:p>
        </p:txBody>
      </p:sp>
      <p:sp>
        <p:nvSpPr>
          <p:cNvPr id="10" name="Date Placeholder 9">
            <a:extLst>
              <a:ext uri="{FF2B5EF4-FFF2-40B4-BE49-F238E27FC236}">
                <a16:creationId xmlns:a16="http://schemas.microsoft.com/office/drawing/2014/main" id="{76DE5B56-E850-7882-4728-0C55101A98DA}"/>
              </a:ext>
            </a:extLst>
          </p:cNvPr>
          <p:cNvSpPr>
            <a:spLocks noGrp="1"/>
          </p:cNvSpPr>
          <p:nvPr>
            <p:ph type="dt" sz="half" idx="10"/>
          </p:nvPr>
        </p:nvSpPr>
        <p:spPr/>
        <p:txBody>
          <a:bodyPr/>
          <a:lstStyle/>
          <a:p>
            <a:fld id="{967DFEF3-EAD7-0A4E-8115-32F0ED99854E}" type="datetime1">
              <a:rPr lang="en-US" smtClean="0"/>
              <a:t>6/29/23</a:t>
            </a:fld>
            <a:endParaRPr lang="en-GB"/>
          </a:p>
        </p:txBody>
      </p:sp>
    </p:spTree>
    <p:extLst>
      <p:ext uri="{BB962C8B-B14F-4D97-AF65-F5344CB8AC3E}">
        <p14:creationId xmlns:p14="http://schemas.microsoft.com/office/powerpoint/2010/main" val="24094233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4DA9A-0E56-5846-8D30-1992A24A766E}"/>
              </a:ext>
            </a:extLst>
          </p:cNvPr>
          <p:cNvSpPr>
            <a:spLocks noGrp="1"/>
          </p:cNvSpPr>
          <p:nvPr>
            <p:ph type="title"/>
          </p:nvPr>
        </p:nvSpPr>
        <p:spPr>
          <a:xfrm>
            <a:off x="472042" y="314325"/>
            <a:ext cx="11719957" cy="1325563"/>
          </a:xfrm>
        </p:spPr>
        <p:txBody>
          <a:bodyPr>
            <a:noAutofit/>
          </a:bodyPr>
          <a:lstStyle/>
          <a:p>
            <a:r>
              <a:rPr lang="en-AT" sz="6600" b="1" dirty="0"/>
              <a:t>Feature Deluge. </a:t>
            </a:r>
          </a:p>
        </p:txBody>
      </p:sp>
      <p:sp>
        <p:nvSpPr>
          <p:cNvPr id="4" name="Footer Placeholder 3">
            <a:extLst>
              <a:ext uri="{FF2B5EF4-FFF2-40B4-BE49-F238E27FC236}">
                <a16:creationId xmlns:a16="http://schemas.microsoft.com/office/drawing/2014/main" id="{BF4B43C6-86B5-144B-9040-4829B6385EE3}"/>
              </a:ext>
            </a:extLst>
          </p:cNvPr>
          <p:cNvSpPr>
            <a:spLocks noGrp="1"/>
          </p:cNvSpPr>
          <p:nvPr>
            <p:ph type="ftr" sz="quarter" idx="11"/>
          </p:nvPr>
        </p:nvSpPr>
        <p:spPr/>
        <p:txBody>
          <a:bodyPr/>
          <a:lstStyle/>
          <a:p>
            <a:r>
              <a:rPr lang="en-GB"/>
              <a:t>A. Jung, Trustworthy AI</a:t>
            </a:r>
            <a:endParaRPr lang="en-GB" dirty="0"/>
          </a:p>
        </p:txBody>
      </p:sp>
      <p:sp>
        <p:nvSpPr>
          <p:cNvPr id="6" name="Slide Number Placeholder 5">
            <a:extLst>
              <a:ext uri="{FF2B5EF4-FFF2-40B4-BE49-F238E27FC236}">
                <a16:creationId xmlns:a16="http://schemas.microsoft.com/office/drawing/2014/main" id="{5FB94784-4719-2143-9B99-6A411E4363D8}"/>
              </a:ext>
            </a:extLst>
          </p:cNvPr>
          <p:cNvSpPr>
            <a:spLocks noGrp="1"/>
          </p:cNvSpPr>
          <p:nvPr>
            <p:ph type="sldNum" sz="quarter" idx="12"/>
          </p:nvPr>
        </p:nvSpPr>
        <p:spPr/>
        <p:txBody>
          <a:bodyPr/>
          <a:lstStyle/>
          <a:p>
            <a:fld id="{AC1633F7-ACB1-754E-B76E-ED72C708EAF6}" type="slidenum">
              <a:rPr lang="en-AT" smtClean="0"/>
              <a:pPr/>
              <a:t>62</a:t>
            </a:fld>
            <a:endParaRPr lang="en-AT" dirty="0"/>
          </a:p>
        </p:txBody>
      </p:sp>
      <p:pic>
        <p:nvPicPr>
          <p:cNvPr id="2050" name="Picture 2" descr="The Economist Magazine (The data deluge and how to handle it, February 27 -  March 5 2010): Amazon.com: Books">
            <a:extLst>
              <a:ext uri="{FF2B5EF4-FFF2-40B4-BE49-F238E27FC236}">
                <a16:creationId xmlns:a16="http://schemas.microsoft.com/office/drawing/2014/main" id="{90F099AB-61B8-824F-A8B0-03E2C6E55A34}"/>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6747164" y="136525"/>
            <a:ext cx="4468090" cy="5934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36C95DF-5D26-3045-8C44-BA89BE5142E3}"/>
              </a:ext>
            </a:extLst>
          </p:cNvPr>
          <p:cNvSpPr txBox="1"/>
          <p:nvPr/>
        </p:nvSpPr>
        <p:spPr>
          <a:xfrm>
            <a:off x="472042" y="1458963"/>
            <a:ext cx="5915891" cy="5078313"/>
          </a:xfrm>
          <a:prstGeom prst="rect">
            <a:avLst/>
          </a:prstGeom>
          <a:noFill/>
        </p:spPr>
        <p:txBody>
          <a:bodyPr wrap="square" rtlCol="0">
            <a:spAutoFit/>
          </a:bodyPr>
          <a:lstStyle/>
          <a:p>
            <a:r>
              <a:rPr lang="en-GB" sz="3600" dirty="0"/>
              <a:t>modern information technology provides huge </a:t>
            </a:r>
          </a:p>
          <a:p>
            <a:r>
              <a:rPr lang="en-GB" sz="3600" dirty="0"/>
              <a:t>number of raw features </a:t>
            </a:r>
          </a:p>
          <a:p>
            <a:endParaRPr lang="en-GB" sz="3600" dirty="0"/>
          </a:p>
          <a:p>
            <a:pPr marL="285750" indent="-285750">
              <a:buFont typeface="Arial" panose="020B0604020202020204" pitchFamily="34" charset="0"/>
              <a:buChar char="•"/>
            </a:pPr>
            <a:r>
              <a:rPr lang="en-GB" sz="3600" dirty="0"/>
              <a:t>smartphones </a:t>
            </a:r>
          </a:p>
          <a:p>
            <a:pPr marL="285750" indent="-285750">
              <a:buFont typeface="Arial" panose="020B0604020202020204" pitchFamily="34" charset="0"/>
              <a:buChar char="•"/>
            </a:pPr>
            <a:r>
              <a:rPr lang="en-GB" sz="3600" dirty="0"/>
              <a:t>webcams </a:t>
            </a:r>
          </a:p>
          <a:p>
            <a:pPr marL="285750" indent="-285750">
              <a:buFont typeface="Arial" panose="020B0604020202020204" pitchFamily="34" charset="0"/>
              <a:buChar char="•"/>
            </a:pPr>
            <a:r>
              <a:rPr lang="en-GB" sz="3600" dirty="0"/>
              <a:t>social networks </a:t>
            </a:r>
          </a:p>
          <a:p>
            <a:pPr marL="285750" indent="-285750">
              <a:buFont typeface="Arial" panose="020B0604020202020204" pitchFamily="34" charset="0"/>
              <a:buChar char="•"/>
            </a:pPr>
            <a:r>
              <a:rPr lang="en-GB" sz="3600" dirty="0"/>
              <a:t>smart watch</a:t>
            </a:r>
          </a:p>
          <a:p>
            <a:pPr marL="285750" indent="-285750">
              <a:buFont typeface="Arial" panose="020B0604020202020204" pitchFamily="34" charset="0"/>
              <a:buChar char="•"/>
            </a:pPr>
            <a:r>
              <a:rPr lang="en-GB" sz="3600" dirty="0"/>
              <a:t>….</a:t>
            </a:r>
          </a:p>
        </p:txBody>
      </p:sp>
      <p:sp>
        <p:nvSpPr>
          <p:cNvPr id="7" name="Date Placeholder 6">
            <a:extLst>
              <a:ext uri="{FF2B5EF4-FFF2-40B4-BE49-F238E27FC236}">
                <a16:creationId xmlns:a16="http://schemas.microsoft.com/office/drawing/2014/main" id="{B70EFCF8-F6F4-40D8-256D-5A4684F6DF5F}"/>
              </a:ext>
            </a:extLst>
          </p:cNvPr>
          <p:cNvSpPr>
            <a:spLocks noGrp="1"/>
          </p:cNvSpPr>
          <p:nvPr>
            <p:ph type="dt" sz="half" idx="10"/>
          </p:nvPr>
        </p:nvSpPr>
        <p:spPr/>
        <p:txBody>
          <a:bodyPr/>
          <a:lstStyle/>
          <a:p>
            <a:fld id="{C6C4214F-F162-9D46-9AD0-59A5CAB25629}" type="datetime1">
              <a:rPr lang="en-US" smtClean="0"/>
              <a:t>6/29/23</a:t>
            </a:fld>
            <a:endParaRPr lang="en-GB"/>
          </a:p>
        </p:txBody>
      </p:sp>
    </p:spTree>
    <p:extLst>
      <p:ext uri="{BB962C8B-B14F-4D97-AF65-F5344CB8AC3E}">
        <p14:creationId xmlns:p14="http://schemas.microsoft.com/office/powerpoint/2010/main" val="25750759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F4B43C6-86B5-144B-9040-4829B6385EE3}"/>
              </a:ext>
            </a:extLst>
          </p:cNvPr>
          <p:cNvSpPr>
            <a:spLocks noGrp="1"/>
          </p:cNvSpPr>
          <p:nvPr>
            <p:ph type="ftr" sz="quarter" idx="11"/>
          </p:nvPr>
        </p:nvSpPr>
        <p:spPr/>
        <p:txBody>
          <a:bodyPr/>
          <a:lstStyle/>
          <a:p>
            <a:r>
              <a:rPr lang="en-GB"/>
              <a:t>A. Jung, Trustworthy AI</a:t>
            </a:r>
            <a:endParaRPr lang="en-GB" dirty="0"/>
          </a:p>
        </p:txBody>
      </p:sp>
      <p:sp>
        <p:nvSpPr>
          <p:cNvPr id="3" name="TextBox 2">
            <a:extLst>
              <a:ext uri="{FF2B5EF4-FFF2-40B4-BE49-F238E27FC236}">
                <a16:creationId xmlns:a16="http://schemas.microsoft.com/office/drawing/2014/main" id="{1ABF7971-5136-F74C-8C7E-A9E1195B7440}"/>
              </a:ext>
            </a:extLst>
          </p:cNvPr>
          <p:cNvSpPr txBox="1"/>
          <p:nvPr/>
        </p:nvSpPr>
        <p:spPr>
          <a:xfrm>
            <a:off x="488976" y="369312"/>
            <a:ext cx="12481957" cy="5509200"/>
          </a:xfrm>
          <a:prstGeom prst="rect">
            <a:avLst/>
          </a:prstGeom>
          <a:noFill/>
        </p:spPr>
        <p:txBody>
          <a:bodyPr wrap="square" rtlCol="0">
            <a:spAutoFit/>
          </a:bodyPr>
          <a:lstStyle/>
          <a:p>
            <a:endParaRPr lang="en-GB" sz="4400" dirty="0"/>
          </a:p>
          <a:p>
            <a:r>
              <a:rPr lang="en-GB" sz="4400" dirty="0"/>
              <a:t>use only </a:t>
            </a:r>
            <a:r>
              <a:rPr lang="en-GB" sz="4400" dirty="0">
                <a:solidFill>
                  <a:srgbClr val="FF0000"/>
                </a:solidFill>
              </a:rPr>
              <a:t>most relevant features but not fewer</a:t>
            </a:r>
            <a:r>
              <a:rPr lang="en-GB" sz="4400" dirty="0"/>
              <a:t>. </a:t>
            </a:r>
          </a:p>
          <a:p>
            <a:endParaRPr lang="en-GB" sz="4400" dirty="0"/>
          </a:p>
          <a:p>
            <a:r>
              <a:rPr lang="en-GB" sz="4400" dirty="0">
                <a:solidFill>
                  <a:srgbClr val="FF0000"/>
                </a:solidFill>
              </a:rPr>
              <a:t>missing relevant </a:t>
            </a:r>
            <a:r>
              <a:rPr lang="en-GB" sz="4400" dirty="0"/>
              <a:t>features bad for accuracy </a:t>
            </a:r>
          </a:p>
          <a:p>
            <a:endParaRPr lang="en-GB" sz="4400" dirty="0"/>
          </a:p>
          <a:p>
            <a:r>
              <a:rPr lang="en-GB" sz="4400" dirty="0"/>
              <a:t>using </a:t>
            </a:r>
            <a:r>
              <a:rPr lang="en-GB" sz="4400" dirty="0">
                <a:solidFill>
                  <a:srgbClr val="FF0000"/>
                </a:solidFill>
              </a:rPr>
              <a:t>many irrelevant features </a:t>
            </a:r>
            <a:r>
              <a:rPr lang="en-GB" sz="4400" dirty="0"/>
              <a:t>wastes </a:t>
            </a:r>
          </a:p>
          <a:p>
            <a:r>
              <a:rPr lang="en-GB" sz="4400" dirty="0"/>
              <a:t>computation and might result in </a:t>
            </a:r>
            <a:r>
              <a:rPr lang="en-GB" sz="4400" dirty="0">
                <a:solidFill>
                  <a:srgbClr val="FF0000"/>
                </a:solidFill>
              </a:rPr>
              <a:t>overfitting</a:t>
            </a:r>
          </a:p>
          <a:p>
            <a:endParaRPr lang="en-GB" sz="4400" dirty="0"/>
          </a:p>
        </p:txBody>
      </p:sp>
      <p:sp>
        <p:nvSpPr>
          <p:cNvPr id="2" name="Slide Number Placeholder 1">
            <a:extLst>
              <a:ext uri="{FF2B5EF4-FFF2-40B4-BE49-F238E27FC236}">
                <a16:creationId xmlns:a16="http://schemas.microsoft.com/office/drawing/2014/main" id="{96FF8E6B-B42F-AD48-A995-F617EB95DACF}"/>
              </a:ext>
            </a:extLst>
          </p:cNvPr>
          <p:cNvSpPr>
            <a:spLocks noGrp="1"/>
          </p:cNvSpPr>
          <p:nvPr>
            <p:ph type="sldNum" sz="quarter" idx="12"/>
          </p:nvPr>
        </p:nvSpPr>
        <p:spPr/>
        <p:txBody>
          <a:bodyPr/>
          <a:lstStyle/>
          <a:p>
            <a:fld id="{AC1633F7-ACB1-754E-B76E-ED72C708EAF6}" type="slidenum">
              <a:rPr lang="en-AT" smtClean="0"/>
              <a:pPr/>
              <a:t>63</a:t>
            </a:fld>
            <a:endParaRPr lang="en-AT" dirty="0"/>
          </a:p>
        </p:txBody>
      </p:sp>
      <p:sp>
        <p:nvSpPr>
          <p:cNvPr id="6" name="Date Placeholder 5">
            <a:extLst>
              <a:ext uri="{FF2B5EF4-FFF2-40B4-BE49-F238E27FC236}">
                <a16:creationId xmlns:a16="http://schemas.microsoft.com/office/drawing/2014/main" id="{A12BBD05-309E-681C-FD19-102279D83E55}"/>
              </a:ext>
            </a:extLst>
          </p:cNvPr>
          <p:cNvSpPr>
            <a:spLocks noGrp="1"/>
          </p:cNvSpPr>
          <p:nvPr>
            <p:ph type="dt" sz="half" idx="10"/>
          </p:nvPr>
        </p:nvSpPr>
        <p:spPr/>
        <p:txBody>
          <a:bodyPr/>
          <a:lstStyle/>
          <a:p>
            <a:fld id="{667FF362-B22F-234D-A9BF-973A94F5F5BD}" type="datetime1">
              <a:rPr lang="en-US" smtClean="0"/>
              <a:t>6/29/23</a:t>
            </a:fld>
            <a:endParaRPr lang="en-GB"/>
          </a:p>
        </p:txBody>
      </p:sp>
    </p:spTree>
    <p:extLst>
      <p:ext uri="{BB962C8B-B14F-4D97-AF65-F5344CB8AC3E}">
        <p14:creationId xmlns:p14="http://schemas.microsoft.com/office/powerpoint/2010/main" val="6787003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F4B43C6-86B5-144B-9040-4829B6385EE3}"/>
              </a:ext>
            </a:extLst>
          </p:cNvPr>
          <p:cNvSpPr>
            <a:spLocks noGrp="1"/>
          </p:cNvSpPr>
          <p:nvPr>
            <p:ph type="ftr" sz="quarter" idx="11"/>
          </p:nvPr>
        </p:nvSpPr>
        <p:spPr/>
        <p:txBody>
          <a:bodyPr/>
          <a:lstStyle/>
          <a:p>
            <a:r>
              <a:rPr lang="en-GB"/>
              <a:t>A. Jung, Trustworthy AI</a:t>
            </a:r>
            <a:endParaRPr lang="en-GB" dirty="0"/>
          </a:p>
        </p:txBody>
      </p:sp>
      <p:sp>
        <p:nvSpPr>
          <p:cNvPr id="3" name="TextBox 2">
            <a:extLst>
              <a:ext uri="{FF2B5EF4-FFF2-40B4-BE49-F238E27FC236}">
                <a16:creationId xmlns:a16="http://schemas.microsoft.com/office/drawing/2014/main" id="{1ABF7971-5136-F74C-8C7E-A9E1195B7440}"/>
              </a:ext>
            </a:extLst>
          </p:cNvPr>
          <p:cNvSpPr txBox="1"/>
          <p:nvPr/>
        </p:nvSpPr>
        <p:spPr>
          <a:xfrm>
            <a:off x="558801" y="5448350"/>
            <a:ext cx="9770534" cy="769441"/>
          </a:xfrm>
          <a:prstGeom prst="rect">
            <a:avLst/>
          </a:prstGeom>
          <a:noFill/>
        </p:spPr>
        <p:txBody>
          <a:bodyPr wrap="square" rtlCol="0">
            <a:spAutoFit/>
          </a:bodyPr>
          <a:lstStyle/>
          <a:p>
            <a:r>
              <a:rPr lang="en-GB" sz="4400" dirty="0">
                <a:solidFill>
                  <a:srgbClr val="FF0000"/>
                </a:solidFill>
              </a:rPr>
              <a:t>missing relevant </a:t>
            </a:r>
            <a:r>
              <a:rPr lang="en-GB" sz="4400" dirty="0"/>
              <a:t>features bad for accuracy </a:t>
            </a:r>
          </a:p>
        </p:txBody>
      </p:sp>
      <p:pic>
        <p:nvPicPr>
          <p:cNvPr id="6" name="Picture 5" descr="Table&#10;&#10;Description automatically generated">
            <a:extLst>
              <a:ext uri="{FF2B5EF4-FFF2-40B4-BE49-F238E27FC236}">
                <a16:creationId xmlns:a16="http://schemas.microsoft.com/office/drawing/2014/main" id="{9B5630E9-130E-9E4E-B067-CF6E66A3942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55134" y="376696"/>
            <a:ext cx="7298266" cy="4858923"/>
          </a:xfrm>
          <a:prstGeom prst="rect">
            <a:avLst/>
          </a:prstGeom>
        </p:spPr>
      </p:pic>
      <p:sp>
        <p:nvSpPr>
          <p:cNvPr id="2" name="TextBox 1">
            <a:extLst>
              <a:ext uri="{FF2B5EF4-FFF2-40B4-BE49-F238E27FC236}">
                <a16:creationId xmlns:a16="http://schemas.microsoft.com/office/drawing/2014/main" id="{6579A203-F2CE-A64B-BB4C-C67F41077944}"/>
              </a:ext>
            </a:extLst>
          </p:cNvPr>
          <p:cNvSpPr txBox="1"/>
          <p:nvPr/>
        </p:nvSpPr>
        <p:spPr>
          <a:xfrm>
            <a:off x="7399867" y="1716589"/>
            <a:ext cx="4572000" cy="3046988"/>
          </a:xfrm>
          <a:prstGeom prst="rect">
            <a:avLst/>
          </a:prstGeom>
          <a:noFill/>
        </p:spPr>
        <p:txBody>
          <a:bodyPr wrap="square" rtlCol="0">
            <a:spAutoFit/>
          </a:bodyPr>
          <a:lstStyle/>
          <a:p>
            <a:r>
              <a:rPr lang="en-GB" sz="2400" dirty="0"/>
              <a:t>data point = some day at </a:t>
            </a:r>
          </a:p>
          <a:p>
            <a:r>
              <a:rPr lang="en-GB" sz="2400" dirty="0"/>
              <a:t>FMI station </a:t>
            </a:r>
          </a:p>
          <a:p>
            <a:endParaRPr lang="en-GB" sz="2400" dirty="0"/>
          </a:p>
          <a:p>
            <a:endParaRPr lang="en-GB" sz="2400" dirty="0"/>
          </a:p>
          <a:p>
            <a:r>
              <a:rPr lang="en-GB" sz="2400" dirty="0"/>
              <a:t>feature = nr of hourly observations</a:t>
            </a:r>
          </a:p>
          <a:p>
            <a:endParaRPr lang="en-GB" sz="2400" dirty="0"/>
          </a:p>
          <a:p>
            <a:r>
              <a:rPr lang="en-GB" sz="2400" dirty="0"/>
              <a:t>want to predict maximum daytime</a:t>
            </a:r>
          </a:p>
          <a:p>
            <a:r>
              <a:rPr lang="en-GB" sz="2400" dirty="0"/>
              <a:t>temperature </a:t>
            </a:r>
          </a:p>
        </p:txBody>
      </p:sp>
      <p:sp>
        <p:nvSpPr>
          <p:cNvPr id="7" name="Slide Number Placeholder 6">
            <a:extLst>
              <a:ext uri="{FF2B5EF4-FFF2-40B4-BE49-F238E27FC236}">
                <a16:creationId xmlns:a16="http://schemas.microsoft.com/office/drawing/2014/main" id="{FCE98485-623F-9848-9DEA-3D7E4B0729BF}"/>
              </a:ext>
            </a:extLst>
          </p:cNvPr>
          <p:cNvSpPr>
            <a:spLocks noGrp="1"/>
          </p:cNvSpPr>
          <p:nvPr>
            <p:ph type="sldNum" sz="quarter" idx="12"/>
          </p:nvPr>
        </p:nvSpPr>
        <p:spPr/>
        <p:txBody>
          <a:bodyPr/>
          <a:lstStyle/>
          <a:p>
            <a:fld id="{AC1633F7-ACB1-754E-B76E-ED72C708EAF6}" type="slidenum">
              <a:rPr lang="en-AT" smtClean="0"/>
              <a:pPr/>
              <a:t>64</a:t>
            </a:fld>
            <a:endParaRPr lang="en-AT" dirty="0"/>
          </a:p>
        </p:txBody>
      </p:sp>
      <p:sp>
        <p:nvSpPr>
          <p:cNvPr id="8" name="Date Placeholder 7">
            <a:extLst>
              <a:ext uri="{FF2B5EF4-FFF2-40B4-BE49-F238E27FC236}">
                <a16:creationId xmlns:a16="http://schemas.microsoft.com/office/drawing/2014/main" id="{8F8794D1-CC5B-FEAD-DD2D-60ADC72E08FE}"/>
              </a:ext>
            </a:extLst>
          </p:cNvPr>
          <p:cNvSpPr>
            <a:spLocks noGrp="1"/>
          </p:cNvSpPr>
          <p:nvPr>
            <p:ph type="dt" sz="half" idx="10"/>
          </p:nvPr>
        </p:nvSpPr>
        <p:spPr/>
        <p:txBody>
          <a:bodyPr/>
          <a:lstStyle/>
          <a:p>
            <a:fld id="{845934BE-DA81-F741-AB4D-5B72EB068B72}" type="datetime1">
              <a:rPr lang="en-US" smtClean="0"/>
              <a:t>6/29/23</a:t>
            </a:fld>
            <a:endParaRPr lang="en-GB"/>
          </a:p>
        </p:txBody>
      </p:sp>
    </p:spTree>
    <p:extLst>
      <p:ext uri="{BB962C8B-B14F-4D97-AF65-F5344CB8AC3E}">
        <p14:creationId xmlns:p14="http://schemas.microsoft.com/office/powerpoint/2010/main" val="1611605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F4B43C6-86B5-144B-9040-4829B6385EE3}"/>
              </a:ext>
            </a:extLst>
          </p:cNvPr>
          <p:cNvSpPr>
            <a:spLocks noGrp="1"/>
          </p:cNvSpPr>
          <p:nvPr>
            <p:ph type="ftr" sz="quarter" idx="11"/>
          </p:nvPr>
        </p:nvSpPr>
        <p:spPr/>
        <p:txBody>
          <a:bodyPr/>
          <a:lstStyle/>
          <a:p>
            <a:r>
              <a:rPr lang="en-GB"/>
              <a:t>A. Jung, Trustworthy AI</a:t>
            </a:r>
            <a:endParaRPr lang="en-GB" dirty="0"/>
          </a:p>
        </p:txBody>
      </p:sp>
      <p:sp>
        <p:nvSpPr>
          <p:cNvPr id="3" name="TextBox 2">
            <a:extLst>
              <a:ext uri="{FF2B5EF4-FFF2-40B4-BE49-F238E27FC236}">
                <a16:creationId xmlns:a16="http://schemas.microsoft.com/office/drawing/2014/main" id="{1ABF7971-5136-F74C-8C7E-A9E1195B7440}"/>
              </a:ext>
            </a:extLst>
          </p:cNvPr>
          <p:cNvSpPr txBox="1"/>
          <p:nvPr/>
        </p:nvSpPr>
        <p:spPr>
          <a:xfrm>
            <a:off x="279400" y="5512737"/>
            <a:ext cx="11633199" cy="769441"/>
          </a:xfrm>
          <a:prstGeom prst="rect">
            <a:avLst/>
          </a:prstGeom>
          <a:noFill/>
        </p:spPr>
        <p:txBody>
          <a:bodyPr wrap="square" rtlCol="0">
            <a:spAutoFit/>
          </a:bodyPr>
          <a:lstStyle/>
          <a:p>
            <a:r>
              <a:rPr lang="en-GB" sz="4400" dirty="0">
                <a:solidFill>
                  <a:srgbClr val="FF0000"/>
                </a:solidFill>
              </a:rPr>
              <a:t>using irrelevant features</a:t>
            </a:r>
            <a:r>
              <a:rPr lang="en-GB" sz="4400" dirty="0"/>
              <a:t> wastes comp. resources</a:t>
            </a:r>
          </a:p>
        </p:txBody>
      </p:sp>
      <p:pic>
        <p:nvPicPr>
          <p:cNvPr id="6" name="Picture 5" descr="Table&#10;&#10;Description automatically generated">
            <a:extLst>
              <a:ext uri="{FF2B5EF4-FFF2-40B4-BE49-F238E27FC236}">
                <a16:creationId xmlns:a16="http://schemas.microsoft.com/office/drawing/2014/main" id="{9B5630E9-130E-9E4E-B067-CF6E66A3942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89467" y="403838"/>
            <a:ext cx="7298266" cy="4858923"/>
          </a:xfrm>
          <a:prstGeom prst="rect">
            <a:avLst/>
          </a:prstGeom>
        </p:spPr>
      </p:pic>
      <p:sp>
        <p:nvSpPr>
          <p:cNvPr id="2" name="TextBox 1">
            <a:extLst>
              <a:ext uri="{FF2B5EF4-FFF2-40B4-BE49-F238E27FC236}">
                <a16:creationId xmlns:a16="http://schemas.microsoft.com/office/drawing/2014/main" id="{6579A203-F2CE-A64B-BB4C-C67F41077944}"/>
              </a:ext>
            </a:extLst>
          </p:cNvPr>
          <p:cNvSpPr txBox="1"/>
          <p:nvPr/>
        </p:nvSpPr>
        <p:spPr>
          <a:xfrm>
            <a:off x="6316133" y="1277918"/>
            <a:ext cx="5875867" cy="4031873"/>
          </a:xfrm>
          <a:prstGeom prst="rect">
            <a:avLst/>
          </a:prstGeom>
          <a:noFill/>
        </p:spPr>
        <p:txBody>
          <a:bodyPr wrap="square" rtlCol="0">
            <a:spAutoFit/>
          </a:bodyPr>
          <a:lstStyle/>
          <a:p>
            <a:r>
              <a:rPr lang="en-GB" sz="3200" dirty="0"/>
              <a:t>data point = some day at </a:t>
            </a:r>
          </a:p>
          <a:p>
            <a:r>
              <a:rPr lang="en-GB" sz="3200" dirty="0"/>
              <a:t>FMI station </a:t>
            </a:r>
          </a:p>
          <a:p>
            <a:endParaRPr lang="en-GB" sz="3200" dirty="0"/>
          </a:p>
          <a:p>
            <a:endParaRPr lang="en-GB" sz="3200" dirty="0"/>
          </a:p>
          <a:p>
            <a:r>
              <a:rPr lang="en-GB" sz="3200" dirty="0"/>
              <a:t>feature = hourly temp. 00:00 – 15:00</a:t>
            </a:r>
          </a:p>
          <a:p>
            <a:endParaRPr lang="en-GB" sz="3200" dirty="0"/>
          </a:p>
          <a:p>
            <a:r>
              <a:rPr lang="en-GB" sz="3200" dirty="0"/>
              <a:t>want to predict temp at 16:00</a:t>
            </a:r>
          </a:p>
        </p:txBody>
      </p:sp>
      <p:sp>
        <p:nvSpPr>
          <p:cNvPr id="7" name="Slide Number Placeholder 6">
            <a:extLst>
              <a:ext uri="{FF2B5EF4-FFF2-40B4-BE49-F238E27FC236}">
                <a16:creationId xmlns:a16="http://schemas.microsoft.com/office/drawing/2014/main" id="{4BB4B4F6-09B6-6F4D-9AF4-5184111DD174}"/>
              </a:ext>
            </a:extLst>
          </p:cNvPr>
          <p:cNvSpPr>
            <a:spLocks noGrp="1"/>
          </p:cNvSpPr>
          <p:nvPr>
            <p:ph type="sldNum" sz="quarter" idx="12"/>
          </p:nvPr>
        </p:nvSpPr>
        <p:spPr/>
        <p:txBody>
          <a:bodyPr/>
          <a:lstStyle/>
          <a:p>
            <a:fld id="{AC1633F7-ACB1-754E-B76E-ED72C708EAF6}" type="slidenum">
              <a:rPr lang="en-AT" smtClean="0"/>
              <a:pPr/>
              <a:t>65</a:t>
            </a:fld>
            <a:endParaRPr lang="en-AT" dirty="0"/>
          </a:p>
        </p:txBody>
      </p:sp>
      <p:sp>
        <p:nvSpPr>
          <p:cNvPr id="8" name="Date Placeholder 7">
            <a:extLst>
              <a:ext uri="{FF2B5EF4-FFF2-40B4-BE49-F238E27FC236}">
                <a16:creationId xmlns:a16="http://schemas.microsoft.com/office/drawing/2014/main" id="{3C1F590E-76FF-2A96-6AEE-87841F466264}"/>
              </a:ext>
            </a:extLst>
          </p:cNvPr>
          <p:cNvSpPr>
            <a:spLocks noGrp="1"/>
          </p:cNvSpPr>
          <p:nvPr>
            <p:ph type="dt" sz="half" idx="10"/>
          </p:nvPr>
        </p:nvSpPr>
        <p:spPr/>
        <p:txBody>
          <a:bodyPr/>
          <a:lstStyle/>
          <a:p>
            <a:fld id="{CCC24300-1007-8840-B59F-66E1F50B6F73}" type="datetime1">
              <a:rPr lang="en-US" smtClean="0"/>
              <a:t>6/29/23</a:t>
            </a:fld>
            <a:endParaRPr lang="en-GB"/>
          </a:p>
        </p:txBody>
      </p:sp>
    </p:spTree>
    <p:extLst>
      <p:ext uri="{BB962C8B-B14F-4D97-AF65-F5344CB8AC3E}">
        <p14:creationId xmlns:p14="http://schemas.microsoft.com/office/powerpoint/2010/main" val="37274107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21BC198-763B-7A4C-89A9-717126C5C747}"/>
              </a:ext>
            </a:extLst>
          </p:cNvPr>
          <p:cNvSpPr>
            <a:spLocks noGrp="1"/>
          </p:cNvSpPr>
          <p:nvPr>
            <p:ph type="sldNum" sz="quarter" idx="12"/>
          </p:nvPr>
        </p:nvSpPr>
        <p:spPr/>
        <p:txBody>
          <a:bodyPr/>
          <a:lstStyle/>
          <a:p>
            <a:fld id="{3FF2AABE-FC01-8D4F-B5BD-1FB1C036FF5C}" type="slidenum">
              <a:rPr lang="en-US" smtClean="0"/>
              <a:t>66</a:t>
            </a:fld>
            <a:endParaRPr lang="en-US"/>
          </a:p>
        </p:txBody>
      </p:sp>
      <p:sp>
        <p:nvSpPr>
          <p:cNvPr id="2" name="Rectangle 1">
            <a:extLst>
              <a:ext uri="{FF2B5EF4-FFF2-40B4-BE49-F238E27FC236}">
                <a16:creationId xmlns:a16="http://schemas.microsoft.com/office/drawing/2014/main" id="{6F34AFF4-1F6D-C84F-8C07-1B6B9E08AE22}"/>
              </a:ext>
            </a:extLst>
          </p:cNvPr>
          <p:cNvSpPr/>
          <p:nvPr/>
        </p:nvSpPr>
        <p:spPr>
          <a:xfrm>
            <a:off x="510549" y="1421408"/>
            <a:ext cx="9790437" cy="830997"/>
          </a:xfrm>
          <a:prstGeom prst="rect">
            <a:avLst/>
          </a:prstGeom>
        </p:spPr>
        <p:txBody>
          <a:bodyPr wrap="none">
            <a:spAutoFit/>
          </a:bodyPr>
          <a:lstStyle/>
          <a:p>
            <a:r>
              <a:rPr lang="en-US" sz="4800" dirty="0"/>
              <a:t>how to bring d/m below critical value?</a:t>
            </a:r>
          </a:p>
        </p:txBody>
      </p:sp>
      <p:sp>
        <p:nvSpPr>
          <p:cNvPr id="4" name="TextBox 3">
            <a:extLst>
              <a:ext uri="{FF2B5EF4-FFF2-40B4-BE49-F238E27FC236}">
                <a16:creationId xmlns:a16="http://schemas.microsoft.com/office/drawing/2014/main" id="{D96BFC33-B5A0-0C42-ACFA-024F25A1E8BB}"/>
              </a:ext>
            </a:extLst>
          </p:cNvPr>
          <p:cNvSpPr txBox="1"/>
          <p:nvPr/>
        </p:nvSpPr>
        <p:spPr>
          <a:xfrm>
            <a:off x="703389" y="2770265"/>
            <a:ext cx="11253488" cy="30343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4400" dirty="0"/>
              <a:t>increase m by using more training data</a:t>
            </a:r>
          </a:p>
          <a:p>
            <a:pPr marL="285750" indent="-285750">
              <a:lnSpc>
                <a:spcPct val="150000"/>
              </a:lnSpc>
              <a:buFont typeface="Arial" panose="020B0604020202020204" pitchFamily="34" charset="0"/>
              <a:buChar char="•"/>
            </a:pPr>
            <a:r>
              <a:rPr lang="en-US" sz="4400" dirty="0">
                <a:solidFill>
                  <a:srgbClr val="FF0000"/>
                </a:solidFill>
              </a:rPr>
              <a:t>increase m via choice of datapoints</a:t>
            </a:r>
          </a:p>
          <a:p>
            <a:pPr marL="285750" indent="-285750">
              <a:lnSpc>
                <a:spcPct val="150000"/>
              </a:lnSpc>
              <a:buFont typeface="Arial" panose="020B0604020202020204" pitchFamily="34" charset="0"/>
              <a:buChar char="•"/>
            </a:pPr>
            <a:r>
              <a:rPr lang="en-US" sz="4400" dirty="0"/>
              <a:t>decrease d by using smaller hypothesis space</a:t>
            </a:r>
          </a:p>
        </p:txBody>
      </p:sp>
      <p:sp>
        <p:nvSpPr>
          <p:cNvPr id="5" name="Date Placeholder 4">
            <a:extLst>
              <a:ext uri="{FF2B5EF4-FFF2-40B4-BE49-F238E27FC236}">
                <a16:creationId xmlns:a16="http://schemas.microsoft.com/office/drawing/2014/main" id="{008B45CA-9DE4-9F4C-B76C-6AC25742DA9F}"/>
              </a:ext>
            </a:extLst>
          </p:cNvPr>
          <p:cNvSpPr>
            <a:spLocks noGrp="1"/>
          </p:cNvSpPr>
          <p:nvPr>
            <p:ph type="dt" sz="half" idx="10"/>
          </p:nvPr>
        </p:nvSpPr>
        <p:spPr/>
        <p:txBody>
          <a:bodyPr/>
          <a:lstStyle/>
          <a:p>
            <a:fld id="{EC9E2222-191D-D44D-88E5-781FDF13D0BD}" type="datetime1">
              <a:rPr lang="en-US" smtClean="0"/>
              <a:t>6/29/23</a:t>
            </a:fld>
            <a:endParaRPr lang="en-US"/>
          </a:p>
        </p:txBody>
      </p:sp>
      <p:sp>
        <p:nvSpPr>
          <p:cNvPr id="6" name="Footer Placeholder 5">
            <a:extLst>
              <a:ext uri="{FF2B5EF4-FFF2-40B4-BE49-F238E27FC236}">
                <a16:creationId xmlns:a16="http://schemas.microsoft.com/office/drawing/2014/main" id="{92E4BDAC-D36C-D6EB-91FC-A4E5C24EDD85}"/>
              </a:ext>
            </a:extLst>
          </p:cNvPr>
          <p:cNvSpPr>
            <a:spLocks noGrp="1"/>
          </p:cNvSpPr>
          <p:nvPr>
            <p:ph type="ftr" sz="quarter" idx="11"/>
          </p:nvPr>
        </p:nvSpPr>
        <p:spPr/>
        <p:txBody>
          <a:bodyPr/>
          <a:lstStyle/>
          <a:p>
            <a:r>
              <a:rPr lang="en-GB"/>
              <a:t>A. Jung, Trustworthy AI</a:t>
            </a:r>
            <a:endParaRPr lang="en-GB" dirty="0"/>
          </a:p>
        </p:txBody>
      </p:sp>
    </p:spTree>
    <p:extLst>
      <p:ext uri="{BB962C8B-B14F-4D97-AF65-F5344CB8AC3E}">
        <p14:creationId xmlns:p14="http://schemas.microsoft.com/office/powerpoint/2010/main" val="34907552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2B2830-DBAE-E4AE-E351-5E80A011EFEC}"/>
              </a:ext>
            </a:extLst>
          </p:cNvPr>
          <p:cNvSpPr>
            <a:spLocks noGrp="1"/>
          </p:cNvSpPr>
          <p:nvPr>
            <p:ph idx="1"/>
          </p:nvPr>
        </p:nvSpPr>
        <p:spPr>
          <a:xfrm>
            <a:off x="274864" y="3559628"/>
            <a:ext cx="11413672" cy="1325789"/>
          </a:xfrm>
        </p:spPr>
        <p:txBody>
          <a:bodyPr>
            <a:normAutofit/>
          </a:bodyPr>
          <a:lstStyle/>
          <a:p>
            <a:pPr marL="0" indent="0">
              <a:buNone/>
            </a:pPr>
            <a:r>
              <a:rPr lang="en-GB" sz="4000" i="1" dirty="0">
                <a:effectLst/>
                <a:latin typeface="Arial" panose="020B0604020202020204" pitchFamily="34" charset="0"/>
              </a:rPr>
              <a:t>“…GPT-4 is a Transformer-style model [39 ] pre-trained to predict the next token in a document…”</a:t>
            </a:r>
            <a:endParaRPr lang="en-GB" sz="4000" i="1" dirty="0"/>
          </a:p>
        </p:txBody>
      </p:sp>
      <p:sp>
        <p:nvSpPr>
          <p:cNvPr id="4" name="Date Placeholder 3">
            <a:extLst>
              <a:ext uri="{FF2B5EF4-FFF2-40B4-BE49-F238E27FC236}">
                <a16:creationId xmlns:a16="http://schemas.microsoft.com/office/drawing/2014/main" id="{9D604032-8618-DC06-6D9A-7E8BDD889DF2}"/>
              </a:ext>
            </a:extLst>
          </p:cNvPr>
          <p:cNvSpPr>
            <a:spLocks noGrp="1"/>
          </p:cNvSpPr>
          <p:nvPr>
            <p:ph type="dt" sz="half" idx="10"/>
          </p:nvPr>
        </p:nvSpPr>
        <p:spPr/>
        <p:txBody>
          <a:bodyPr/>
          <a:lstStyle/>
          <a:p>
            <a:fld id="{A0E176ED-BF26-DE41-A29D-29D072492C48}" type="datetime1">
              <a:rPr lang="en-US" smtClean="0"/>
              <a:t>6/29/23</a:t>
            </a:fld>
            <a:endParaRPr lang="en-GB" dirty="0"/>
          </a:p>
        </p:txBody>
      </p:sp>
      <p:sp>
        <p:nvSpPr>
          <p:cNvPr id="5" name="Footer Placeholder 4">
            <a:extLst>
              <a:ext uri="{FF2B5EF4-FFF2-40B4-BE49-F238E27FC236}">
                <a16:creationId xmlns:a16="http://schemas.microsoft.com/office/drawing/2014/main" id="{1315B1FC-1C81-0A99-0586-FBB1E5C1527C}"/>
              </a:ext>
            </a:extLst>
          </p:cNvPr>
          <p:cNvSpPr>
            <a:spLocks noGrp="1"/>
          </p:cNvSpPr>
          <p:nvPr>
            <p:ph type="ftr" sz="quarter" idx="11"/>
          </p:nvPr>
        </p:nvSpPr>
        <p:spPr/>
        <p:txBody>
          <a:bodyPr/>
          <a:lstStyle/>
          <a:p>
            <a:r>
              <a:rPr lang="en-GB"/>
              <a:t>A. Jung, Trustworthy AI</a:t>
            </a:r>
            <a:endParaRPr lang="en-GB" dirty="0"/>
          </a:p>
        </p:txBody>
      </p:sp>
      <p:sp>
        <p:nvSpPr>
          <p:cNvPr id="6" name="Slide Number Placeholder 5">
            <a:extLst>
              <a:ext uri="{FF2B5EF4-FFF2-40B4-BE49-F238E27FC236}">
                <a16:creationId xmlns:a16="http://schemas.microsoft.com/office/drawing/2014/main" id="{88CCC0F9-9D73-0DA5-F9E0-C5F8037DD69C}"/>
              </a:ext>
            </a:extLst>
          </p:cNvPr>
          <p:cNvSpPr>
            <a:spLocks noGrp="1"/>
          </p:cNvSpPr>
          <p:nvPr>
            <p:ph type="sldNum" sz="quarter" idx="12"/>
          </p:nvPr>
        </p:nvSpPr>
        <p:spPr/>
        <p:txBody>
          <a:bodyPr/>
          <a:lstStyle/>
          <a:p>
            <a:fld id="{1769BA03-D485-7647-B394-D5FA64CC5371}" type="slidenum">
              <a:rPr lang="en-GB" smtClean="0"/>
              <a:pPr/>
              <a:t>67</a:t>
            </a:fld>
            <a:endParaRPr lang="en-GB" dirty="0"/>
          </a:p>
        </p:txBody>
      </p:sp>
      <p:pic>
        <p:nvPicPr>
          <p:cNvPr id="8" name="Picture 7" descr="A close-up of a logo&#10;&#10;Description automatically generated with low confidence">
            <a:extLst>
              <a:ext uri="{FF2B5EF4-FFF2-40B4-BE49-F238E27FC236}">
                <a16:creationId xmlns:a16="http://schemas.microsoft.com/office/drawing/2014/main" id="{C0C4E0B4-489F-B0D3-395D-AA9B693D1BD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306285" y="775608"/>
            <a:ext cx="7975823" cy="2171699"/>
          </a:xfrm>
          <a:custGeom>
            <a:avLst/>
            <a:gdLst>
              <a:gd name="connsiteX0" fmla="*/ 0 w 7975823"/>
              <a:gd name="connsiteY0" fmla="*/ 0 h 2171699"/>
              <a:gd name="connsiteX1" fmla="*/ 410185 w 7975823"/>
              <a:gd name="connsiteY1" fmla="*/ 0 h 2171699"/>
              <a:gd name="connsiteX2" fmla="*/ 979887 w 7975823"/>
              <a:gd name="connsiteY2" fmla="*/ 0 h 2171699"/>
              <a:gd name="connsiteX3" fmla="*/ 1629347 w 7975823"/>
              <a:gd name="connsiteY3" fmla="*/ 0 h 2171699"/>
              <a:gd name="connsiteX4" fmla="*/ 1959774 w 7975823"/>
              <a:gd name="connsiteY4" fmla="*/ 0 h 2171699"/>
              <a:gd name="connsiteX5" fmla="*/ 2290201 w 7975823"/>
              <a:gd name="connsiteY5" fmla="*/ 0 h 2171699"/>
              <a:gd name="connsiteX6" fmla="*/ 3019419 w 7975823"/>
              <a:gd name="connsiteY6" fmla="*/ 0 h 2171699"/>
              <a:gd name="connsiteX7" fmla="*/ 3589120 w 7975823"/>
              <a:gd name="connsiteY7" fmla="*/ 0 h 2171699"/>
              <a:gd name="connsiteX8" fmla="*/ 3919547 w 7975823"/>
              <a:gd name="connsiteY8" fmla="*/ 0 h 2171699"/>
              <a:gd name="connsiteX9" fmla="*/ 4489249 w 7975823"/>
              <a:gd name="connsiteY9" fmla="*/ 0 h 2171699"/>
              <a:gd name="connsiteX10" fmla="*/ 5218467 w 7975823"/>
              <a:gd name="connsiteY10" fmla="*/ 0 h 2171699"/>
              <a:gd name="connsiteX11" fmla="*/ 5708410 w 7975823"/>
              <a:gd name="connsiteY11" fmla="*/ 0 h 2171699"/>
              <a:gd name="connsiteX12" fmla="*/ 6198354 w 7975823"/>
              <a:gd name="connsiteY12" fmla="*/ 0 h 2171699"/>
              <a:gd name="connsiteX13" fmla="*/ 6768056 w 7975823"/>
              <a:gd name="connsiteY13" fmla="*/ 0 h 2171699"/>
              <a:gd name="connsiteX14" fmla="*/ 7417515 w 7975823"/>
              <a:gd name="connsiteY14" fmla="*/ 0 h 2171699"/>
              <a:gd name="connsiteX15" fmla="*/ 7975823 w 7975823"/>
              <a:gd name="connsiteY15" fmla="*/ 0 h 2171699"/>
              <a:gd name="connsiteX16" fmla="*/ 7975823 w 7975823"/>
              <a:gd name="connsiteY16" fmla="*/ 564642 h 2171699"/>
              <a:gd name="connsiteX17" fmla="*/ 7975823 w 7975823"/>
              <a:gd name="connsiteY17" fmla="*/ 1085850 h 2171699"/>
              <a:gd name="connsiteX18" fmla="*/ 7975823 w 7975823"/>
              <a:gd name="connsiteY18" fmla="*/ 1585340 h 2171699"/>
              <a:gd name="connsiteX19" fmla="*/ 7975823 w 7975823"/>
              <a:gd name="connsiteY19" fmla="*/ 2171699 h 2171699"/>
              <a:gd name="connsiteX20" fmla="*/ 7326363 w 7975823"/>
              <a:gd name="connsiteY20" fmla="*/ 2171699 h 2171699"/>
              <a:gd name="connsiteX21" fmla="*/ 6995936 w 7975823"/>
              <a:gd name="connsiteY21" fmla="*/ 2171699 h 2171699"/>
              <a:gd name="connsiteX22" fmla="*/ 6426235 w 7975823"/>
              <a:gd name="connsiteY22" fmla="*/ 2171699 h 2171699"/>
              <a:gd name="connsiteX23" fmla="*/ 5936291 w 7975823"/>
              <a:gd name="connsiteY23" fmla="*/ 2171699 h 2171699"/>
              <a:gd name="connsiteX24" fmla="*/ 5446348 w 7975823"/>
              <a:gd name="connsiteY24" fmla="*/ 2171699 h 2171699"/>
              <a:gd name="connsiteX25" fmla="*/ 4956404 w 7975823"/>
              <a:gd name="connsiteY25" fmla="*/ 2171699 h 2171699"/>
              <a:gd name="connsiteX26" fmla="*/ 4466461 w 7975823"/>
              <a:gd name="connsiteY26" fmla="*/ 2171699 h 2171699"/>
              <a:gd name="connsiteX27" fmla="*/ 3817001 w 7975823"/>
              <a:gd name="connsiteY27" fmla="*/ 2171699 h 2171699"/>
              <a:gd name="connsiteX28" fmla="*/ 3247299 w 7975823"/>
              <a:gd name="connsiteY28" fmla="*/ 2171699 h 2171699"/>
              <a:gd name="connsiteX29" fmla="*/ 2916872 w 7975823"/>
              <a:gd name="connsiteY29" fmla="*/ 2171699 h 2171699"/>
              <a:gd name="connsiteX30" fmla="*/ 2426929 w 7975823"/>
              <a:gd name="connsiteY30" fmla="*/ 2171699 h 2171699"/>
              <a:gd name="connsiteX31" fmla="*/ 1777469 w 7975823"/>
              <a:gd name="connsiteY31" fmla="*/ 2171699 h 2171699"/>
              <a:gd name="connsiteX32" fmla="*/ 1367284 w 7975823"/>
              <a:gd name="connsiteY32" fmla="*/ 2171699 h 2171699"/>
              <a:gd name="connsiteX33" fmla="*/ 638066 w 7975823"/>
              <a:gd name="connsiteY33" fmla="*/ 2171699 h 2171699"/>
              <a:gd name="connsiteX34" fmla="*/ 0 w 7975823"/>
              <a:gd name="connsiteY34" fmla="*/ 2171699 h 2171699"/>
              <a:gd name="connsiteX35" fmla="*/ 0 w 7975823"/>
              <a:gd name="connsiteY35" fmla="*/ 1628774 h 2171699"/>
              <a:gd name="connsiteX36" fmla="*/ 0 w 7975823"/>
              <a:gd name="connsiteY36" fmla="*/ 1151000 h 2171699"/>
              <a:gd name="connsiteX37" fmla="*/ 0 w 7975823"/>
              <a:gd name="connsiteY37" fmla="*/ 608076 h 2171699"/>
              <a:gd name="connsiteX38" fmla="*/ 0 w 7975823"/>
              <a:gd name="connsiteY38" fmla="*/ 0 h 2171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975823" h="2171699" fill="none" extrusionOk="0">
                <a:moveTo>
                  <a:pt x="0" y="0"/>
                </a:moveTo>
                <a:cubicBezTo>
                  <a:pt x="141190" y="-10550"/>
                  <a:pt x="313051" y="28618"/>
                  <a:pt x="410185" y="0"/>
                </a:cubicBezTo>
                <a:cubicBezTo>
                  <a:pt x="507319" y="-28618"/>
                  <a:pt x="746234" y="67632"/>
                  <a:pt x="979887" y="0"/>
                </a:cubicBezTo>
                <a:cubicBezTo>
                  <a:pt x="1213540" y="-67632"/>
                  <a:pt x="1444734" y="74977"/>
                  <a:pt x="1629347" y="0"/>
                </a:cubicBezTo>
                <a:cubicBezTo>
                  <a:pt x="1813960" y="-74977"/>
                  <a:pt x="1810988" y="37032"/>
                  <a:pt x="1959774" y="0"/>
                </a:cubicBezTo>
                <a:cubicBezTo>
                  <a:pt x="2108560" y="-37032"/>
                  <a:pt x="2156351" y="39260"/>
                  <a:pt x="2290201" y="0"/>
                </a:cubicBezTo>
                <a:cubicBezTo>
                  <a:pt x="2424051" y="-39260"/>
                  <a:pt x="2692201" y="16687"/>
                  <a:pt x="3019419" y="0"/>
                </a:cubicBezTo>
                <a:cubicBezTo>
                  <a:pt x="3346637" y="-16687"/>
                  <a:pt x="3390122" y="23651"/>
                  <a:pt x="3589120" y="0"/>
                </a:cubicBezTo>
                <a:cubicBezTo>
                  <a:pt x="3788118" y="-23651"/>
                  <a:pt x="3805810" y="6761"/>
                  <a:pt x="3919547" y="0"/>
                </a:cubicBezTo>
                <a:cubicBezTo>
                  <a:pt x="4033284" y="-6761"/>
                  <a:pt x="4287259" y="55664"/>
                  <a:pt x="4489249" y="0"/>
                </a:cubicBezTo>
                <a:cubicBezTo>
                  <a:pt x="4691239" y="-55664"/>
                  <a:pt x="4982951" y="2017"/>
                  <a:pt x="5218467" y="0"/>
                </a:cubicBezTo>
                <a:cubicBezTo>
                  <a:pt x="5453983" y="-2017"/>
                  <a:pt x="5540509" y="32352"/>
                  <a:pt x="5708410" y="0"/>
                </a:cubicBezTo>
                <a:cubicBezTo>
                  <a:pt x="5876311" y="-32352"/>
                  <a:pt x="5995495" y="47264"/>
                  <a:pt x="6198354" y="0"/>
                </a:cubicBezTo>
                <a:cubicBezTo>
                  <a:pt x="6401213" y="-47264"/>
                  <a:pt x="6518722" y="13488"/>
                  <a:pt x="6768056" y="0"/>
                </a:cubicBezTo>
                <a:cubicBezTo>
                  <a:pt x="7017390" y="-13488"/>
                  <a:pt x="7186058" y="10638"/>
                  <a:pt x="7417515" y="0"/>
                </a:cubicBezTo>
                <a:cubicBezTo>
                  <a:pt x="7648972" y="-10638"/>
                  <a:pt x="7797718" y="33566"/>
                  <a:pt x="7975823" y="0"/>
                </a:cubicBezTo>
                <a:cubicBezTo>
                  <a:pt x="8032002" y="195466"/>
                  <a:pt x="7945886" y="283052"/>
                  <a:pt x="7975823" y="564642"/>
                </a:cubicBezTo>
                <a:cubicBezTo>
                  <a:pt x="8005760" y="846232"/>
                  <a:pt x="7951990" y="851607"/>
                  <a:pt x="7975823" y="1085850"/>
                </a:cubicBezTo>
                <a:cubicBezTo>
                  <a:pt x="7999656" y="1320093"/>
                  <a:pt x="7926540" y="1470079"/>
                  <a:pt x="7975823" y="1585340"/>
                </a:cubicBezTo>
                <a:cubicBezTo>
                  <a:pt x="8025106" y="1700601"/>
                  <a:pt x="7929928" y="2036270"/>
                  <a:pt x="7975823" y="2171699"/>
                </a:cubicBezTo>
                <a:cubicBezTo>
                  <a:pt x="7764761" y="2179893"/>
                  <a:pt x="7585947" y="2119129"/>
                  <a:pt x="7326363" y="2171699"/>
                </a:cubicBezTo>
                <a:cubicBezTo>
                  <a:pt x="7066779" y="2224269"/>
                  <a:pt x="7140431" y="2151578"/>
                  <a:pt x="6995936" y="2171699"/>
                </a:cubicBezTo>
                <a:cubicBezTo>
                  <a:pt x="6851441" y="2191820"/>
                  <a:pt x="6549448" y="2137265"/>
                  <a:pt x="6426235" y="2171699"/>
                </a:cubicBezTo>
                <a:cubicBezTo>
                  <a:pt x="6303022" y="2206133"/>
                  <a:pt x="6053394" y="2159116"/>
                  <a:pt x="5936291" y="2171699"/>
                </a:cubicBezTo>
                <a:cubicBezTo>
                  <a:pt x="5819188" y="2184282"/>
                  <a:pt x="5556866" y="2163803"/>
                  <a:pt x="5446348" y="2171699"/>
                </a:cubicBezTo>
                <a:cubicBezTo>
                  <a:pt x="5335830" y="2179595"/>
                  <a:pt x="5060425" y="2125367"/>
                  <a:pt x="4956404" y="2171699"/>
                </a:cubicBezTo>
                <a:cubicBezTo>
                  <a:pt x="4852383" y="2218031"/>
                  <a:pt x="4677859" y="2113624"/>
                  <a:pt x="4466461" y="2171699"/>
                </a:cubicBezTo>
                <a:cubicBezTo>
                  <a:pt x="4255063" y="2229774"/>
                  <a:pt x="3994327" y="2099787"/>
                  <a:pt x="3817001" y="2171699"/>
                </a:cubicBezTo>
                <a:cubicBezTo>
                  <a:pt x="3639675" y="2243611"/>
                  <a:pt x="3374445" y="2113241"/>
                  <a:pt x="3247299" y="2171699"/>
                </a:cubicBezTo>
                <a:cubicBezTo>
                  <a:pt x="3120153" y="2230157"/>
                  <a:pt x="3060175" y="2134744"/>
                  <a:pt x="2916872" y="2171699"/>
                </a:cubicBezTo>
                <a:cubicBezTo>
                  <a:pt x="2773569" y="2208654"/>
                  <a:pt x="2649546" y="2129713"/>
                  <a:pt x="2426929" y="2171699"/>
                </a:cubicBezTo>
                <a:cubicBezTo>
                  <a:pt x="2204312" y="2213685"/>
                  <a:pt x="1937118" y="2156479"/>
                  <a:pt x="1777469" y="2171699"/>
                </a:cubicBezTo>
                <a:cubicBezTo>
                  <a:pt x="1617820" y="2186919"/>
                  <a:pt x="1551397" y="2164139"/>
                  <a:pt x="1367284" y="2171699"/>
                </a:cubicBezTo>
                <a:cubicBezTo>
                  <a:pt x="1183171" y="2179259"/>
                  <a:pt x="891280" y="2109093"/>
                  <a:pt x="638066" y="2171699"/>
                </a:cubicBezTo>
                <a:cubicBezTo>
                  <a:pt x="384852" y="2234305"/>
                  <a:pt x="250448" y="2159787"/>
                  <a:pt x="0" y="2171699"/>
                </a:cubicBezTo>
                <a:cubicBezTo>
                  <a:pt x="-24445" y="2051609"/>
                  <a:pt x="23276" y="1839466"/>
                  <a:pt x="0" y="1628774"/>
                </a:cubicBezTo>
                <a:cubicBezTo>
                  <a:pt x="-23276" y="1418083"/>
                  <a:pt x="22864" y="1260538"/>
                  <a:pt x="0" y="1151000"/>
                </a:cubicBezTo>
                <a:cubicBezTo>
                  <a:pt x="-22864" y="1041462"/>
                  <a:pt x="32478" y="794782"/>
                  <a:pt x="0" y="608076"/>
                </a:cubicBezTo>
                <a:cubicBezTo>
                  <a:pt x="-32478" y="421370"/>
                  <a:pt x="46481" y="228985"/>
                  <a:pt x="0" y="0"/>
                </a:cubicBezTo>
                <a:close/>
              </a:path>
              <a:path w="7975823" h="2171699" stroke="0" extrusionOk="0">
                <a:moveTo>
                  <a:pt x="0" y="0"/>
                </a:moveTo>
                <a:cubicBezTo>
                  <a:pt x="100307" y="-13960"/>
                  <a:pt x="298245" y="15769"/>
                  <a:pt x="489943" y="0"/>
                </a:cubicBezTo>
                <a:cubicBezTo>
                  <a:pt x="681641" y="-15769"/>
                  <a:pt x="739190" y="25669"/>
                  <a:pt x="820370" y="0"/>
                </a:cubicBezTo>
                <a:cubicBezTo>
                  <a:pt x="901550" y="-25669"/>
                  <a:pt x="1191878" y="71438"/>
                  <a:pt x="1549588" y="0"/>
                </a:cubicBezTo>
                <a:cubicBezTo>
                  <a:pt x="1907298" y="-71438"/>
                  <a:pt x="1882880" y="48229"/>
                  <a:pt x="2039532" y="0"/>
                </a:cubicBezTo>
                <a:cubicBezTo>
                  <a:pt x="2196184" y="-48229"/>
                  <a:pt x="2417886" y="56513"/>
                  <a:pt x="2529475" y="0"/>
                </a:cubicBezTo>
                <a:cubicBezTo>
                  <a:pt x="2641064" y="-56513"/>
                  <a:pt x="2923474" y="36608"/>
                  <a:pt x="3258693" y="0"/>
                </a:cubicBezTo>
                <a:cubicBezTo>
                  <a:pt x="3593912" y="-36608"/>
                  <a:pt x="3550632" y="16242"/>
                  <a:pt x="3668879" y="0"/>
                </a:cubicBezTo>
                <a:cubicBezTo>
                  <a:pt x="3787126" y="-16242"/>
                  <a:pt x="4071579" y="607"/>
                  <a:pt x="4398097" y="0"/>
                </a:cubicBezTo>
                <a:cubicBezTo>
                  <a:pt x="4724615" y="-607"/>
                  <a:pt x="4865888" y="60260"/>
                  <a:pt x="5127315" y="0"/>
                </a:cubicBezTo>
                <a:cubicBezTo>
                  <a:pt x="5388742" y="-60260"/>
                  <a:pt x="5495340" y="30772"/>
                  <a:pt x="5697016" y="0"/>
                </a:cubicBezTo>
                <a:cubicBezTo>
                  <a:pt x="5898692" y="-30772"/>
                  <a:pt x="6108371" y="39717"/>
                  <a:pt x="6426235" y="0"/>
                </a:cubicBezTo>
                <a:cubicBezTo>
                  <a:pt x="6744099" y="-39717"/>
                  <a:pt x="6712303" y="30929"/>
                  <a:pt x="6916178" y="0"/>
                </a:cubicBezTo>
                <a:cubicBezTo>
                  <a:pt x="7120053" y="-30929"/>
                  <a:pt x="7196831" y="30069"/>
                  <a:pt x="7406121" y="0"/>
                </a:cubicBezTo>
                <a:cubicBezTo>
                  <a:pt x="7615411" y="-30069"/>
                  <a:pt x="7774134" y="58000"/>
                  <a:pt x="7975823" y="0"/>
                </a:cubicBezTo>
                <a:cubicBezTo>
                  <a:pt x="7998938" y="182979"/>
                  <a:pt x="7941365" y="405601"/>
                  <a:pt x="7975823" y="521208"/>
                </a:cubicBezTo>
                <a:cubicBezTo>
                  <a:pt x="8010281" y="636815"/>
                  <a:pt x="7943744" y="912403"/>
                  <a:pt x="7975823" y="1064133"/>
                </a:cubicBezTo>
                <a:cubicBezTo>
                  <a:pt x="8007902" y="1215864"/>
                  <a:pt x="7924228" y="1371716"/>
                  <a:pt x="7975823" y="1628774"/>
                </a:cubicBezTo>
                <a:cubicBezTo>
                  <a:pt x="8027418" y="1885832"/>
                  <a:pt x="7962866" y="2006476"/>
                  <a:pt x="7975823" y="2171699"/>
                </a:cubicBezTo>
                <a:cubicBezTo>
                  <a:pt x="7813278" y="2226508"/>
                  <a:pt x="7602011" y="2116442"/>
                  <a:pt x="7326363" y="2171699"/>
                </a:cubicBezTo>
                <a:cubicBezTo>
                  <a:pt x="7050715" y="2226956"/>
                  <a:pt x="7048127" y="2170084"/>
                  <a:pt x="6916178" y="2171699"/>
                </a:cubicBezTo>
                <a:cubicBezTo>
                  <a:pt x="6784230" y="2173314"/>
                  <a:pt x="6350379" y="2101463"/>
                  <a:pt x="6186960" y="2171699"/>
                </a:cubicBezTo>
                <a:cubicBezTo>
                  <a:pt x="6023541" y="2241935"/>
                  <a:pt x="5839422" y="2154183"/>
                  <a:pt x="5617258" y="2171699"/>
                </a:cubicBezTo>
                <a:cubicBezTo>
                  <a:pt x="5395094" y="2189215"/>
                  <a:pt x="5398555" y="2151873"/>
                  <a:pt x="5207073" y="2171699"/>
                </a:cubicBezTo>
                <a:cubicBezTo>
                  <a:pt x="5015591" y="2191525"/>
                  <a:pt x="4889731" y="2152508"/>
                  <a:pt x="4637371" y="2171699"/>
                </a:cubicBezTo>
                <a:cubicBezTo>
                  <a:pt x="4385011" y="2190890"/>
                  <a:pt x="4409166" y="2140442"/>
                  <a:pt x="4306944" y="2171699"/>
                </a:cubicBezTo>
                <a:cubicBezTo>
                  <a:pt x="4204722" y="2202956"/>
                  <a:pt x="4058846" y="2148959"/>
                  <a:pt x="3976517" y="2171699"/>
                </a:cubicBezTo>
                <a:cubicBezTo>
                  <a:pt x="3894188" y="2194439"/>
                  <a:pt x="3587782" y="2106413"/>
                  <a:pt x="3406816" y="2171699"/>
                </a:cubicBezTo>
                <a:cubicBezTo>
                  <a:pt x="3225850" y="2236985"/>
                  <a:pt x="3198161" y="2132233"/>
                  <a:pt x="2996631" y="2171699"/>
                </a:cubicBezTo>
                <a:cubicBezTo>
                  <a:pt x="2795101" y="2211165"/>
                  <a:pt x="2592570" y="2134967"/>
                  <a:pt x="2347171" y="2171699"/>
                </a:cubicBezTo>
                <a:cubicBezTo>
                  <a:pt x="2101772" y="2208431"/>
                  <a:pt x="2126637" y="2131203"/>
                  <a:pt x="1936986" y="2171699"/>
                </a:cubicBezTo>
                <a:cubicBezTo>
                  <a:pt x="1747336" y="2212195"/>
                  <a:pt x="1500480" y="2165746"/>
                  <a:pt x="1287526" y="2171699"/>
                </a:cubicBezTo>
                <a:cubicBezTo>
                  <a:pt x="1074572" y="2177652"/>
                  <a:pt x="1031427" y="2134351"/>
                  <a:pt x="957099" y="2171699"/>
                </a:cubicBezTo>
                <a:cubicBezTo>
                  <a:pt x="882771" y="2209047"/>
                  <a:pt x="466813" y="2092367"/>
                  <a:pt x="0" y="2171699"/>
                </a:cubicBezTo>
                <a:cubicBezTo>
                  <a:pt x="-19706" y="2016404"/>
                  <a:pt x="9925" y="1907023"/>
                  <a:pt x="0" y="1672208"/>
                </a:cubicBezTo>
                <a:cubicBezTo>
                  <a:pt x="-9925" y="1437393"/>
                  <a:pt x="65460" y="1321120"/>
                  <a:pt x="0" y="1085850"/>
                </a:cubicBezTo>
                <a:cubicBezTo>
                  <a:pt x="-65460" y="850580"/>
                  <a:pt x="48986" y="759030"/>
                  <a:pt x="0" y="564642"/>
                </a:cubicBezTo>
                <a:cubicBezTo>
                  <a:pt x="-48986" y="370254"/>
                  <a:pt x="11787" y="239276"/>
                  <a:pt x="0" y="0"/>
                </a:cubicBezTo>
                <a:close/>
              </a:path>
            </a:pathLst>
          </a:custGeom>
          <a:ln w="63500">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pic>
      <p:sp>
        <p:nvSpPr>
          <p:cNvPr id="10" name="TextBox 9">
            <a:extLst>
              <a:ext uri="{FF2B5EF4-FFF2-40B4-BE49-F238E27FC236}">
                <a16:creationId xmlns:a16="http://schemas.microsoft.com/office/drawing/2014/main" id="{D61B2F1A-6EB7-B57C-D967-0FCB6723FBAE}"/>
              </a:ext>
            </a:extLst>
          </p:cNvPr>
          <p:cNvSpPr txBox="1"/>
          <p:nvPr/>
        </p:nvSpPr>
        <p:spPr>
          <a:xfrm>
            <a:off x="996043" y="5211988"/>
            <a:ext cx="6410281" cy="584775"/>
          </a:xfrm>
          <a:prstGeom prst="rect">
            <a:avLst/>
          </a:prstGeom>
          <a:noFill/>
        </p:spPr>
        <p:txBody>
          <a:bodyPr wrap="none" rtlCol="0">
            <a:spAutoFit/>
          </a:bodyPr>
          <a:lstStyle/>
          <a:p>
            <a:r>
              <a:rPr lang="en-GB" sz="3200" dirty="0"/>
              <a:t>https://</a:t>
            </a:r>
            <a:r>
              <a:rPr lang="en-GB" sz="3200" dirty="0" err="1"/>
              <a:t>arxiv.org</a:t>
            </a:r>
            <a:r>
              <a:rPr lang="en-GB" sz="3200" dirty="0"/>
              <a:t>/pdf/2303.08774.pdf</a:t>
            </a:r>
          </a:p>
        </p:txBody>
      </p:sp>
    </p:spTree>
    <p:extLst>
      <p:ext uri="{BB962C8B-B14F-4D97-AF65-F5344CB8AC3E}">
        <p14:creationId xmlns:p14="http://schemas.microsoft.com/office/powerpoint/2010/main" val="37211892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21BC198-763B-7A4C-89A9-717126C5C747}"/>
              </a:ext>
            </a:extLst>
          </p:cNvPr>
          <p:cNvSpPr>
            <a:spLocks noGrp="1"/>
          </p:cNvSpPr>
          <p:nvPr>
            <p:ph type="sldNum" sz="quarter" idx="12"/>
          </p:nvPr>
        </p:nvSpPr>
        <p:spPr/>
        <p:txBody>
          <a:bodyPr/>
          <a:lstStyle/>
          <a:p>
            <a:fld id="{3FF2AABE-FC01-8D4F-B5BD-1FB1C036FF5C}" type="slidenum">
              <a:rPr lang="en-US" smtClean="0"/>
              <a:t>68</a:t>
            </a:fld>
            <a:endParaRPr lang="en-US"/>
          </a:p>
        </p:txBody>
      </p:sp>
      <p:sp>
        <p:nvSpPr>
          <p:cNvPr id="2" name="Rectangle 1">
            <a:extLst>
              <a:ext uri="{FF2B5EF4-FFF2-40B4-BE49-F238E27FC236}">
                <a16:creationId xmlns:a16="http://schemas.microsoft.com/office/drawing/2014/main" id="{6F34AFF4-1F6D-C84F-8C07-1B6B9E08AE22}"/>
              </a:ext>
            </a:extLst>
          </p:cNvPr>
          <p:cNvSpPr/>
          <p:nvPr/>
        </p:nvSpPr>
        <p:spPr>
          <a:xfrm>
            <a:off x="191763" y="437189"/>
            <a:ext cx="9380901" cy="1200329"/>
          </a:xfrm>
          <a:prstGeom prst="rect">
            <a:avLst/>
          </a:prstGeom>
        </p:spPr>
        <p:txBody>
          <a:bodyPr wrap="none">
            <a:spAutoFit/>
          </a:bodyPr>
          <a:lstStyle/>
          <a:p>
            <a:r>
              <a:rPr lang="en-US" sz="7200" dirty="0"/>
              <a:t>Self-Supervised Learning</a:t>
            </a:r>
          </a:p>
        </p:txBody>
      </p:sp>
      <p:sp>
        <p:nvSpPr>
          <p:cNvPr id="5" name="Date Placeholder 4">
            <a:extLst>
              <a:ext uri="{FF2B5EF4-FFF2-40B4-BE49-F238E27FC236}">
                <a16:creationId xmlns:a16="http://schemas.microsoft.com/office/drawing/2014/main" id="{008B45CA-9DE4-9F4C-B76C-6AC25742DA9F}"/>
              </a:ext>
            </a:extLst>
          </p:cNvPr>
          <p:cNvSpPr>
            <a:spLocks noGrp="1"/>
          </p:cNvSpPr>
          <p:nvPr>
            <p:ph type="dt" sz="half" idx="10"/>
          </p:nvPr>
        </p:nvSpPr>
        <p:spPr/>
        <p:txBody>
          <a:bodyPr/>
          <a:lstStyle/>
          <a:p>
            <a:fld id="{AA266C8B-3553-2E48-B9AC-BBCCD5686342}" type="datetime1">
              <a:rPr lang="en-US" smtClean="0"/>
              <a:t>6/29/23</a:t>
            </a:fld>
            <a:endParaRPr lang="en-US"/>
          </a:p>
        </p:txBody>
      </p:sp>
      <p:sp>
        <p:nvSpPr>
          <p:cNvPr id="6" name="Footer Placeholder 5">
            <a:extLst>
              <a:ext uri="{FF2B5EF4-FFF2-40B4-BE49-F238E27FC236}">
                <a16:creationId xmlns:a16="http://schemas.microsoft.com/office/drawing/2014/main" id="{6E0B7EEE-232E-9F75-C50B-71FD4DDF8FCC}"/>
              </a:ext>
            </a:extLst>
          </p:cNvPr>
          <p:cNvSpPr>
            <a:spLocks noGrp="1"/>
          </p:cNvSpPr>
          <p:nvPr>
            <p:ph type="ftr" sz="quarter" idx="11"/>
          </p:nvPr>
        </p:nvSpPr>
        <p:spPr/>
        <p:txBody>
          <a:bodyPr/>
          <a:lstStyle/>
          <a:p>
            <a:r>
              <a:rPr lang="en-GB"/>
              <a:t>A. Jung, Trustworthy AI</a:t>
            </a:r>
            <a:endParaRPr lang="en-GB" dirty="0"/>
          </a:p>
        </p:txBody>
      </p:sp>
      <p:pic>
        <p:nvPicPr>
          <p:cNvPr id="8" name="Picture 7" descr="Graphical user interface, application&#10;&#10;Description automatically generated">
            <a:extLst>
              <a:ext uri="{FF2B5EF4-FFF2-40B4-BE49-F238E27FC236}">
                <a16:creationId xmlns:a16="http://schemas.microsoft.com/office/drawing/2014/main" id="{7439681B-3530-2905-BCF3-7EFB154C2F8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13557" y="2169558"/>
            <a:ext cx="9564885" cy="2371567"/>
          </a:xfrm>
          <a:custGeom>
            <a:avLst/>
            <a:gdLst>
              <a:gd name="connsiteX0" fmla="*/ 0 w 9564885"/>
              <a:gd name="connsiteY0" fmla="*/ 0 h 2371567"/>
              <a:gd name="connsiteX1" fmla="*/ 597805 w 9564885"/>
              <a:gd name="connsiteY1" fmla="*/ 0 h 2371567"/>
              <a:gd name="connsiteX2" fmla="*/ 1195611 w 9564885"/>
              <a:gd name="connsiteY2" fmla="*/ 0 h 2371567"/>
              <a:gd name="connsiteX3" fmla="*/ 1506469 w 9564885"/>
              <a:gd name="connsiteY3" fmla="*/ 0 h 2371567"/>
              <a:gd name="connsiteX4" fmla="*/ 2104275 w 9564885"/>
              <a:gd name="connsiteY4" fmla="*/ 0 h 2371567"/>
              <a:gd name="connsiteX5" fmla="*/ 2893378 w 9564885"/>
              <a:gd name="connsiteY5" fmla="*/ 0 h 2371567"/>
              <a:gd name="connsiteX6" fmla="*/ 3395534 w 9564885"/>
              <a:gd name="connsiteY6" fmla="*/ 0 h 2371567"/>
              <a:gd name="connsiteX7" fmla="*/ 3897691 w 9564885"/>
              <a:gd name="connsiteY7" fmla="*/ 0 h 2371567"/>
              <a:gd name="connsiteX8" fmla="*/ 4495496 w 9564885"/>
              <a:gd name="connsiteY8" fmla="*/ 0 h 2371567"/>
              <a:gd name="connsiteX9" fmla="*/ 5188950 w 9564885"/>
              <a:gd name="connsiteY9" fmla="*/ 0 h 2371567"/>
              <a:gd name="connsiteX10" fmla="*/ 5882404 w 9564885"/>
              <a:gd name="connsiteY10" fmla="*/ 0 h 2371567"/>
              <a:gd name="connsiteX11" fmla="*/ 6575858 w 9564885"/>
              <a:gd name="connsiteY11" fmla="*/ 0 h 2371567"/>
              <a:gd name="connsiteX12" fmla="*/ 7364961 w 9564885"/>
              <a:gd name="connsiteY12" fmla="*/ 0 h 2371567"/>
              <a:gd name="connsiteX13" fmla="*/ 7962767 w 9564885"/>
              <a:gd name="connsiteY13" fmla="*/ 0 h 2371567"/>
              <a:gd name="connsiteX14" fmla="*/ 8656221 w 9564885"/>
              <a:gd name="connsiteY14" fmla="*/ 0 h 2371567"/>
              <a:gd name="connsiteX15" fmla="*/ 9564885 w 9564885"/>
              <a:gd name="connsiteY15" fmla="*/ 0 h 2371567"/>
              <a:gd name="connsiteX16" fmla="*/ 9564885 w 9564885"/>
              <a:gd name="connsiteY16" fmla="*/ 592892 h 2371567"/>
              <a:gd name="connsiteX17" fmla="*/ 9564885 w 9564885"/>
              <a:gd name="connsiteY17" fmla="*/ 1209499 h 2371567"/>
              <a:gd name="connsiteX18" fmla="*/ 9564885 w 9564885"/>
              <a:gd name="connsiteY18" fmla="*/ 1849822 h 2371567"/>
              <a:gd name="connsiteX19" fmla="*/ 9564885 w 9564885"/>
              <a:gd name="connsiteY19" fmla="*/ 2371567 h 2371567"/>
              <a:gd name="connsiteX20" fmla="*/ 9158377 w 9564885"/>
              <a:gd name="connsiteY20" fmla="*/ 2371567 h 2371567"/>
              <a:gd name="connsiteX21" fmla="*/ 8656221 w 9564885"/>
              <a:gd name="connsiteY21" fmla="*/ 2371567 h 2371567"/>
              <a:gd name="connsiteX22" fmla="*/ 7962767 w 9564885"/>
              <a:gd name="connsiteY22" fmla="*/ 2371567 h 2371567"/>
              <a:gd name="connsiteX23" fmla="*/ 7364961 w 9564885"/>
              <a:gd name="connsiteY23" fmla="*/ 2371567 h 2371567"/>
              <a:gd name="connsiteX24" fmla="*/ 7054103 w 9564885"/>
              <a:gd name="connsiteY24" fmla="*/ 2371567 h 2371567"/>
              <a:gd name="connsiteX25" fmla="*/ 6551946 w 9564885"/>
              <a:gd name="connsiteY25" fmla="*/ 2371567 h 2371567"/>
              <a:gd name="connsiteX26" fmla="*/ 5858492 w 9564885"/>
              <a:gd name="connsiteY26" fmla="*/ 2371567 h 2371567"/>
              <a:gd name="connsiteX27" fmla="*/ 5451984 w 9564885"/>
              <a:gd name="connsiteY27" fmla="*/ 2371567 h 2371567"/>
              <a:gd name="connsiteX28" fmla="*/ 4662881 w 9564885"/>
              <a:gd name="connsiteY28" fmla="*/ 2371567 h 2371567"/>
              <a:gd name="connsiteX29" fmla="*/ 3873778 w 9564885"/>
              <a:gd name="connsiteY29" fmla="*/ 2371567 h 2371567"/>
              <a:gd name="connsiteX30" fmla="*/ 3275973 w 9564885"/>
              <a:gd name="connsiteY30" fmla="*/ 2371567 h 2371567"/>
              <a:gd name="connsiteX31" fmla="*/ 2486870 w 9564885"/>
              <a:gd name="connsiteY31" fmla="*/ 2371567 h 2371567"/>
              <a:gd name="connsiteX32" fmla="*/ 1889065 w 9564885"/>
              <a:gd name="connsiteY32" fmla="*/ 2371567 h 2371567"/>
              <a:gd name="connsiteX33" fmla="*/ 1195611 w 9564885"/>
              <a:gd name="connsiteY33" fmla="*/ 2371567 h 2371567"/>
              <a:gd name="connsiteX34" fmla="*/ 884752 w 9564885"/>
              <a:gd name="connsiteY34" fmla="*/ 2371567 h 2371567"/>
              <a:gd name="connsiteX35" fmla="*/ 0 w 9564885"/>
              <a:gd name="connsiteY35" fmla="*/ 2371567 h 2371567"/>
              <a:gd name="connsiteX36" fmla="*/ 0 w 9564885"/>
              <a:gd name="connsiteY36" fmla="*/ 1802391 h 2371567"/>
              <a:gd name="connsiteX37" fmla="*/ 0 w 9564885"/>
              <a:gd name="connsiteY37" fmla="*/ 1233215 h 2371567"/>
              <a:gd name="connsiteX38" fmla="*/ 0 w 9564885"/>
              <a:gd name="connsiteY38" fmla="*/ 687754 h 2371567"/>
              <a:gd name="connsiteX39" fmla="*/ 0 w 9564885"/>
              <a:gd name="connsiteY39" fmla="*/ 0 h 23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564885" h="2371567" fill="none" extrusionOk="0">
                <a:moveTo>
                  <a:pt x="0" y="0"/>
                </a:moveTo>
                <a:cubicBezTo>
                  <a:pt x="201079" y="-18913"/>
                  <a:pt x="308891" y="57580"/>
                  <a:pt x="597805" y="0"/>
                </a:cubicBezTo>
                <a:cubicBezTo>
                  <a:pt x="886719" y="-57580"/>
                  <a:pt x="991122" y="11077"/>
                  <a:pt x="1195611" y="0"/>
                </a:cubicBezTo>
                <a:cubicBezTo>
                  <a:pt x="1400100" y="-11077"/>
                  <a:pt x="1417377" y="12397"/>
                  <a:pt x="1506469" y="0"/>
                </a:cubicBezTo>
                <a:cubicBezTo>
                  <a:pt x="1595561" y="-12397"/>
                  <a:pt x="1959719" y="64518"/>
                  <a:pt x="2104275" y="0"/>
                </a:cubicBezTo>
                <a:cubicBezTo>
                  <a:pt x="2248831" y="-64518"/>
                  <a:pt x="2689710" y="71189"/>
                  <a:pt x="2893378" y="0"/>
                </a:cubicBezTo>
                <a:cubicBezTo>
                  <a:pt x="3097046" y="-71189"/>
                  <a:pt x="3243349" y="51433"/>
                  <a:pt x="3395534" y="0"/>
                </a:cubicBezTo>
                <a:cubicBezTo>
                  <a:pt x="3547719" y="-51433"/>
                  <a:pt x="3753294" y="34554"/>
                  <a:pt x="3897691" y="0"/>
                </a:cubicBezTo>
                <a:cubicBezTo>
                  <a:pt x="4042088" y="-34554"/>
                  <a:pt x="4353162" y="25318"/>
                  <a:pt x="4495496" y="0"/>
                </a:cubicBezTo>
                <a:cubicBezTo>
                  <a:pt x="4637831" y="-25318"/>
                  <a:pt x="4990452" y="17425"/>
                  <a:pt x="5188950" y="0"/>
                </a:cubicBezTo>
                <a:cubicBezTo>
                  <a:pt x="5387448" y="-17425"/>
                  <a:pt x="5681394" y="24255"/>
                  <a:pt x="5882404" y="0"/>
                </a:cubicBezTo>
                <a:cubicBezTo>
                  <a:pt x="6083414" y="-24255"/>
                  <a:pt x="6305539" y="52429"/>
                  <a:pt x="6575858" y="0"/>
                </a:cubicBezTo>
                <a:cubicBezTo>
                  <a:pt x="6846177" y="-52429"/>
                  <a:pt x="7180788" y="1907"/>
                  <a:pt x="7364961" y="0"/>
                </a:cubicBezTo>
                <a:cubicBezTo>
                  <a:pt x="7549134" y="-1907"/>
                  <a:pt x="7729624" y="62367"/>
                  <a:pt x="7962767" y="0"/>
                </a:cubicBezTo>
                <a:cubicBezTo>
                  <a:pt x="8195910" y="-62367"/>
                  <a:pt x="8488387" y="41739"/>
                  <a:pt x="8656221" y="0"/>
                </a:cubicBezTo>
                <a:cubicBezTo>
                  <a:pt x="8824055" y="-41739"/>
                  <a:pt x="9293479" y="81494"/>
                  <a:pt x="9564885" y="0"/>
                </a:cubicBezTo>
                <a:cubicBezTo>
                  <a:pt x="9572125" y="128857"/>
                  <a:pt x="9541997" y="351155"/>
                  <a:pt x="9564885" y="592892"/>
                </a:cubicBezTo>
                <a:cubicBezTo>
                  <a:pt x="9587773" y="834629"/>
                  <a:pt x="9525200" y="1035838"/>
                  <a:pt x="9564885" y="1209499"/>
                </a:cubicBezTo>
                <a:cubicBezTo>
                  <a:pt x="9604570" y="1383160"/>
                  <a:pt x="9513813" y="1625662"/>
                  <a:pt x="9564885" y="1849822"/>
                </a:cubicBezTo>
                <a:cubicBezTo>
                  <a:pt x="9615957" y="2073982"/>
                  <a:pt x="9509220" y="2136922"/>
                  <a:pt x="9564885" y="2371567"/>
                </a:cubicBezTo>
                <a:cubicBezTo>
                  <a:pt x="9453107" y="2383294"/>
                  <a:pt x="9303725" y="2340053"/>
                  <a:pt x="9158377" y="2371567"/>
                </a:cubicBezTo>
                <a:cubicBezTo>
                  <a:pt x="9013029" y="2403081"/>
                  <a:pt x="8778866" y="2353215"/>
                  <a:pt x="8656221" y="2371567"/>
                </a:cubicBezTo>
                <a:cubicBezTo>
                  <a:pt x="8533576" y="2389919"/>
                  <a:pt x="8108491" y="2305671"/>
                  <a:pt x="7962767" y="2371567"/>
                </a:cubicBezTo>
                <a:cubicBezTo>
                  <a:pt x="7817043" y="2437463"/>
                  <a:pt x="7508900" y="2328798"/>
                  <a:pt x="7364961" y="2371567"/>
                </a:cubicBezTo>
                <a:cubicBezTo>
                  <a:pt x="7221022" y="2414336"/>
                  <a:pt x="7131893" y="2365932"/>
                  <a:pt x="7054103" y="2371567"/>
                </a:cubicBezTo>
                <a:cubicBezTo>
                  <a:pt x="6976313" y="2377202"/>
                  <a:pt x="6704416" y="2333534"/>
                  <a:pt x="6551946" y="2371567"/>
                </a:cubicBezTo>
                <a:cubicBezTo>
                  <a:pt x="6399476" y="2409600"/>
                  <a:pt x="6035484" y="2326542"/>
                  <a:pt x="5858492" y="2371567"/>
                </a:cubicBezTo>
                <a:cubicBezTo>
                  <a:pt x="5681500" y="2416592"/>
                  <a:pt x="5572387" y="2340931"/>
                  <a:pt x="5451984" y="2371567"/>
                </a:cubicBezTo>
                <a:cubicBezTo>
                  <a:pt x="5331581" y="2402203"/>
                  <a:pt x="4916662" y="2329640"/>
                  <a:pt x="4662881" y="2371567"/>
                </a:cubicBezTo>
                <a:cubicBezTo>
                  <a:pt x="4409100" y="2413494"/>
                  <a:pt x="4115173" y="2324997"/>
                  <a:pt x="3873778" y="2371567"/>
                </a:cubicBezTo>
                <a:cubicBezTo>
                  <a:pt x="3632383" y="2418137"/>
                  <a:pt x="3413468" y="2317782"/>
                  <a:pt x="3275973" y="2371567"/>
                </a:cubicBezTo>
                <a:cubicBezTo>
                  <a:pt x="3138479" y="2425352"/>
                  <a:pt x="2818155" y="2352660"/>
                  <a:pt x="2486870" y="2371567"/>
                </a:cubicBezTo>
                <a:cubicBezTo>
                  <a:pt x="2155585" y="2390474"/>
                  <a:pt x="2164560" y="2343893"/>
                  <a:pt x="1889065" y="2371567"/>
                </a:cubicBezTo>
                <a:cubicBezTo>
                  <a:pt x="1613571" y="2399241"/>
                  <a:pt x="1401944" y="2337200"/>
                  <a:pt x="1195611" y="2371567"/>
                </a:cubicBezTo>
                <a:cubicBezTo>
                  <a:pt x="989278" y="2405934"/>
                  <a:pt x="1037066" y="2340215"/>
                  <a:pt x="884752" y="2371567"/>
                </a:cubicBezTo>
                <a:cubicBezTo>
                  <a:pt x="732438" y="2402919"/>
                  <a:pt x="349015" y="2331005"/>
                  <a:pt x="0" y="2371567"/>
                </a:cubicBezTo>
                <a:cubicBezTo>
                  <a:pt x="-56313" y="2195084"/>
                  <a:pt x="400" y="1971348"/>
                  <a:pt x="0" y="1802391"/>
                </a:cubicBezTo>
                <a:cubicBezTo>
                  <a:pt x="-400" y="1633434"/>
                  <a:pt x="28462" y="1429099"/>
                  <a:pt x="0" y="1233215"/>
                </a:cubicBezTo>
                <a:cubicBezTo>
                  <a:pt x="-28462" y="1037331"/>
                  <a:pt x="62399" y="937883"/>
                  <a:pt x="0" y="687754"/>
                </a:cubicBezTo>
                <a:cubicBezTo>
                  <a:pt x="-62399" y="437625"/>
                  <a:pt x="9036" y="168348"/>
                  <a:pt x="0" y="0"/>
                </a:cubicBezTo>
                <a:close/>
              </a:path>
              <a:path w="9564885" h="2371567" stroke="0" extrusionOk="0">
                <a:moveTo>
                  <a:pt x="0" y="0"/>
                </a:moveTo>
                <a:cubicBezTo>
                  <a:pt x="183997" y="-319"/>
                  <a:pt x="338422" y="3336"/>
                  <a:pt x="502156" y="0"/>
                </a:cubicBezTo>
                <a:cubicBezTo>
                  <a:pt x="665890" y="-3336"/>
                  <a:pt x="696027" y="5905"/>
                  <a:pt x="813015" y="0"/>
                </a:cubicBezTo>
                <a:cubicBezTo>
                  <a:pt x="930003" y="-5905"/>
                  <a:pt x="1214501" y="49930"/>
                  <a:pt x="1602118" y="0"/>
                </a:cubicBezTo>
                <a:cubicBezTo>
                  <a:pt x="1989735" y="-49930"/>
                  <a:pt x="1859805" y="23998"/>
                  <a:pt x="2104275" y="0"/>
                </a:cubicBezTo>
                <a:cubicBezTo>
                  <a:pt x="2348745" y="-23998"/>
                  <a:pt x="2491437" y="38487"/>
                  <a:pt x="2606431" y="0"/>
                </a:cubicBezTo>
                <a:cubicBezTo>
                  <a:pt x="2721425" y="-38487"/>
                  <a:pt x="3145449" y="46189"/>
                  <a:pt x="3395534" y="0"/>
                </a:cubicBezTo>
                <a:cubicBezTo>
                  <a:pt x="3645619" y="-46189"/>
                  <a:pt x="3666394" y="47898"/>
                  <a:pt x="3802042" y="0"/>
                </a:cubicBezTo>
                <a:cubicBezTo>
                  <a:pt x="3937690" y="-47898"/>
                  <a:pt x="4417856" y="64134"/>
                  <a:pt x="4591145" y="0"/>
                </a:cubicBezTo>
                <a:cubicBezTo>
                  <a:pt x="4764434" y="-64134"/>
                  <a:pt x="5012073" y="62835"/>
                  <a:pt x="5380248" y="0"/>
                </a:cubicBezTo>
                <a:cubicBezTo>
                  <a:pt x="5748423" y="-62835"/>
                  <a:pt x="5856671" y="17907"/>
                  <a:pt x="5978053" y="0"/>
                </a:cubicBezTo>
                <a:cubicBezTo>
                  <a:pt x="6099436" y="-17907"/>
                  <a:pt x="6436024" y="88895"/>
                  <a:pt x="6767156" y="0"/>
                </a:cubicBezTo>
                <a:cubicBezTo>
                  <a:pt x="7098288" y="-88895"/>
                  <a:pt x="7152830" y="19765"/>
                  <a:pt x="7269313" y="0"/>
                </a:cubicBezTo>
                <a:cubicBezTo>
                  <a:pt x="7385796" y="-19765"/>
                  <a:pt x="7571209" y="30820"/>
                  <a:pt x="7771469" y="0"/>
                </a:cubicBezTo>
                <a:cubicBezTo>
                  <a:pt x="7971729" y="-30820"/>
                  <a:pt x="8210817" y="27277"/>
                  <a:pt x="8464923" y="0"/>
                </a:cubicBezTo>
                <a:cubicBezTo>
                  <a:pt x="8719029" y="-27277"/>
                  <a:pt x="8846401" y="31726"/>
                  <a:pt x="8967080" y="0"/>
                </a:cubicBezTo>
                <a:cubicBezTo>
                  <a:pt x="9087759" y="-31726"/>
                  <a:pt x="9292065" y="60757"/>
                  <a:pt x="9564885" y="0"/>
                </a:cubicBezTo>
                <a:cubicBezTo>
                  <a:pt x="9576055" y="220178"/>
                  <a:pt x="9535840" y="397944"/>
                  <a:pt x="9564885" y="640323"/>
                </a:cubicBezTo>
                <a:cubicBezTo>
                  <a:pt x="9593930" y="882702"/>
                  <a:pt x="9560559" y="953939"/>
                  <a:pt x="9564885" y="1256931"/>
                </a:cubicBezTo>
                <a:cubicBezTo>
                  <a:pt x="9569211" y="1559923"/>
                  <a:pt x="9497060" y="2074984"/>
                  <a:pt x="9564885" y="2371567"/>
                </a:cubicBezTo>
                <a:cubicBezTo>
                  <a:pt x="9452526" y="2396097"/>
                  <a:pt x="9405578" y="2337120"/>
                  <a:pt x="9254026" y="2371567"/>
                </a:cubicBezTo>
                <a:cubicBezTo>
                  <a:pt x="9102474" y="2406014"/>
                  <a:pt x="8811819" y="2309038"/>
                  <a:pt x="8464923" y="2371567"/>
                </a:cubicBezTo>
                <a:cubicBezTo>
                  <a:pt x="8118027" y="2434096"/>
                  <a:pt x="8063851" y="2359111"/>
                  <a:pt x="7867118" y="2371567"/>
                </a:cubicBezTo>
                <a:cubicBezTo>
                  <a:pt x="7670385" y="2384023"/>
                  <a:pt x="7639627" y="2359473"/>
                  <a:pt x="7460610" y="2371567"/>
                </a:cubicBezTo>
                <a:cubicBezTo>
                  <a:pt x="7281593" y="2383661"/>
                  <a:pt x="7158809" y="2361402"/>
                  <a:pt x="6862805" y="2371567"/>
                </a:cubicBezTo>
                <a:cubicBezTo>
                  <a:pt x="6566802" y="2381732"/>
                  <a:pt x="6640833" y="2351455"/>
                  <a:pt x="6551946" y="2371567"/>
                </a:cubicBezTo>
                <a:cubicBezTo>
                  <a:pt x="6463059" y="2391679"/>
                  <a:pt x="6308010" y="2341773"/>
                  <a:pt x="6241087" y="2371567"/>
                </a:cubicBezTo>
                <a:cubicBezTo>
                  <a:pt x="6174164" y="2401361"/>
                  <a:pt x="5896210" y="2345380"/>
                  <a:pt x="5643282" y="2371567"/>
                </a:cubicBezTo>
                <a:cubicBezTo>
                  <a:pt x="5390354" y="2397754"/>
                  <a:pt x="5384577" y="2370693"/>
                  <a:pt x="5236775" y="2371567"/>
                </a:cubicBezTo>
                <a:cubicBezTo>
                  <a:pt x="5088973" y="2372441"/>
                  <a:pt x="4877326" y="2344881"/>
                  <a:pt x="4543320" y="2371567"/>
                </a:cubicBezTo>
                <a:cubicBezTo>
                  <a:pt x="4209314" y="2398253"/>
                  <a:pt x="4233537" y="2364491"/>
                  <a:pt x="4136813" y="2371567"/>
                </a:cubicBezTo>
                <a:cubicBezTo>
                  <a:pt x="4040089" y="2378643"/>
                  <a:pt x="3610772" y="2348137"/>
                  <a:pt x="3443359" y="2371567"/>
                </a:cubicBezTo>
                <a:cubicBezTo>
                  <a:pt x="3275946" y="2394997"/>
                  <a:pt x="3278253" y="2347114"/>
                  <a:pt x="3132500" y="2371567"/>
                </a:cubicBezTo>
                <a:cubicBezTo>
                  <a:pt x="2986747" y="2396020"/>
                  <a:pt x="2682295" y="2306239"/>
                  <a:pt x="2439046" y="2371567"/>
                </a:cubicBezTo>
                <a:cubicBezTo>
                  <a:pt x="2195797" y="2436895"/>
                  <a:pt x="2214136" y="2362737"/>
                  <a:pt x="2032538" y="2371567"/>
                </a:cubicBezTo>
                <a:cubicBezTo>
                  <a:pt x="1850940" y="2380397"/>
                  <a:pt x="1848718" y="2335818"/>
                  <a:pt x="1721679" y="2371567"/>
                </a:cubicBezTo>
                <a:cubicBezTo>
                  <a:pt x="1594640" y="2407316"/>
                  <a:pt x="1517210" y="2364269"/>
                  <a:pt x="1315172" y="2371567"/>
                </a:cubicBezTo>
                <a:cubicBezTo>
                  <a:pt x="1113134" y="2378865"/>
                  <a:pt x="903683" y="2354497"/>
                  <a:pt x="621718" y="2371567"/>
                </a:cubicBezTo>
                <a:cubicBezTo>
                  <a:pt x="339753" y="2388637"/>
                  <a:pt x="278223" y="2337205"/>
                  <a:pt x="0" y="2371567"/>
                </a:cubicBezTo>
                <a:cubicBezTo>
                  <a:pt x="-47974" y="2200591"/>
                  <a:pt x="32416" y="2108150"/>
                  <a:pt x="0" y="1849822"/>
                </a:cubicBezTo>
                <a:cubicBezTo>
                  <a:pt x="-32416" y="1591494"/>
                  <a:pt x="1742" y="1556299"/>
                  <a:pt x="0" y="1328078"/>
                </a:cubicBezTo>
                <a:cubicBezTo>
                  <a:pt x="-1742" y="1099857"/>
                  <a:pt x="64343" y="863877"/>
                  <a:pt x="0" y="711470"/>
                </a:cubicBezTo>
                <a:cubicBezTo>
                  <a:pt x="-64343" y="559063"/>
                  <a:pt x="11510" y="317030"/>
                  <a:pt x="0" y="0"/>
                </a:cubicBezTo>
                <a:close/>
              </a:path>
            </a:pathLst>
          </a:custGeom>
          <a:ln w="38100">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pic>
      <p:sp>
        <p:nvSpPr>
          <p:cNvPr id="9" name="TextBox 8">
            <a:extLst>
              <a:ext uri="{FF2B5EF4-FFF2-40B4-BE49-F238E27FC236}">
                <a16:creationId xmlns:a16="http://schemas.microsoft.com/office/drawing/2014/main" id="{74D590E4-C9E1-95AD-57F9-7B8F90388932}"/>
              </a:ext>
            </a:extLst>
          </p:cNvPr>
          <p:cNvSpPr txBox="1"/>
          <p:nvPr/>
        </p:nvSpPr>
        <p:spPr>
          <a:xfrm>
            <a:off x="855785" y="4842332"/>
            <a:ext cx="7754815" cy="461665"/>
          </a:xfrm>
          <a:prstGeom prst="rect">
            <a:avLst/>
          </a:prstGeom>
          <a:noFill/>
        </p:spPr>
        <p:txBody>
          <a:bodyPr wrap="none" rtlCol="0">
            <a:spAutoFit/>
          </a:bodyPr>
          <a:lstStyle/>
          <a:p>
            <a:r>
              <a:rPr lang="en-GB" sz="2400" dirty="0"/>
              <a:t>https://</a:t>
            </a:r>
            <a:r>
              <a:rPr lang="en-GB" sz="2400" dirty="0" err="1"/>
              <a:t>amitness.com</a:t>
            </a:r>
            <a:r>
              <a:rPr lang="en-GB" sz="2400" dirty="0"/>
              <a:t>/2020/05/self-supervised-learning-</a:t>
            </a:r>
            <a:r>
              <a:rPr lang="en-GB" sz="2400" dirty="0" err="1"/>
              <a:t>nlp</a:t>
            </a:r>
            <a:r>
              <a:rPr lang="en-GB" sz="2400" dirty="0"/>
              <a:t>/</a:t>
            </a:r>
          </a:p>
        </p:txBody>
      </p:sp>
    </p:spTree>
    <p:extLst>
      <p:ext uri="{BB962C8B-B14F-4D97-AF65-F5344CB8AC3E}">
        <p14:creationId xmlns:p14="http://schemas.microsoft.com/office/powerpoint/2010/main" val="13375190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F4B43C6-86B5-144B-9040-4829B6385EE3}"/>
              </a:ext>
            </a:extLst>
          </p:cNvPr>
          <p:cNvSpPr>
            <a:spLocks noGrp="1"/>
          </p:cNvSpPr>
          <p:nvPr>
            <p:ph type="ftr" sz="quarter" idx="11"/>
          </p:nvPr>
        </p:nvSpPr>
        <p:spPr/>
        <p:txBody>
          <a:bodyPr/>
          <a:lstStyle/>
          <a:p>
            <a:r>
              <a:rPr lang="en-GB"/>
              <a:t>A. Jung, Trustworthy AI</a:t>
            </a:r>
            <a:endParaRPr lang="en-GB" dirty="0"/>
          </a:p>
        </p:txBody>
      </p:sp>
      <p:sp>
        <p:nvSpPr>
          <p:cNvPr id="3" name="TextBox 2">
            <a:extLst>
              <a:ext uri="{FF2B5EF4-FFF2-40B4-BE49-F238E27FC236}">
                <a16:creationId xmlns:a16="http://schemas.microsoft.com/office/drawing/2014/main" id="{1ABF7971-5136-F74C-8C7E-A9E1195B7440}"/>
              </a:ext>
            </a:extLst>
          </p:cNvPr>
          <p:cNvSpPr txBox="1"/>
          <p:nvPr/>
        </p:nvSpPr>
        <p:spPr>
          <a:xfrm>
            <a:off x="408766" y="433480"/>
            <a:ext cx="11061339" cy="1015663"/>
          </a:xfrm>
          <a:prstGeom prst="rect">
            <a:avLst/>
          </a:prstGeom>
          <a:noFill/>
        </p:spPr>
        <p:txBody>
          <a:bodyPr wrap="square" rtlCol="0">
            <a:spAutoFit/>
          </a:bodyPr>
          <a:lstStyle/>
          <a:p>
            <a:r>
              <a:rPr lang="en-GB" sz="6000" dirty="0"/>
              <a:t>GDPR-Compliant Feature Selection </a:t>
            </a:r>
          </a:p>
        </p:txBody>
      </p:sp>
      <p:sp>
        <p:nvSpPr>
          <p:cNvPr id="2" name="Slide Number Placeholder 1">
            <a:extLst>
              <a:ext uri="{FF2B5EF4-FFF2-40B4-BE49-F238E27FC236}">
                <a16:creationId xmlns:a16="http://schemas.microsoft.com/office/drawing/2014/main" id="{96FF8E6B-B42F-AD48-A995-F617EB95DACF}"/>
              </a:ext>
            </a:extLst>
          </p:cNvPr>
          <p:cNvSpPr>
            <a:spLocks noGrp="1"/>
          </p:cNvSpPr>
          <p:nvPr>
            <p:ph type="sldNum" sz="quarter" idx="12"/>
          </p:nvPr>
        </p:nvSpPr>
        <p:spPr/>
        <p:txBody>
          <a:bodyPr/>
          <a:lstStyle/>
          <a:p>
            <a:fld id="{AC1633F7-ACB1-754E-B76E-ED72C708EAF6}" type="slidenum">
              <a:rPr lang="en-AT" smtClean="0"/>
              <a:pPr/>
              <a:t>69</a:t>
            </a:fld>
            <a:endParaRPr lang="en-AT" dirty="0"/>
          </a:p>
        </p:txBody>
      </p:sp>
      <p:sp>
        <p:nvSpPr>
          <p:cNvPr id="5" name="TextBox 4">
            <a:extLst>
              <a:ext uri="{FF2B5EF4-FFF2-40B4-BE49-F238E27FC236}">
                <a16:creationId xmlns:a16="http://schemas.microsoft.com/office/drawing/2014/main" id="{D22E2608-9393-0B94-1548-4983AA4D8CBF}"/>
              </a:ext>
            </a:extLst>
          </p:cNvPr>
          <p:cNvSpPr txBox="1"/>
          <p:nvPr/>
        </p:nvSpPr>
        <p:spPr>
          <a:xfrm>
            <a:off x="269293" y="1767006"/>
            <a:ext cx="10879969" cy="3323987"/>
          </a:xfrm>
          <a:prstGeom prst="rect">
            <a:avLst/>
          </a:prstGeom>
          <a:noFill/>
        </p:spPr>
        <p:txBody>
          <a:bodyPr wrap="square" rtlCol="0">
            <a:spAutoFit/>
          </a:bodyPr>
          <a:lstStyle/>
          <a:p>
            <a:r>
              <a:rPr lang="en-GB" sz="3200" b="1" dirty="0"/>
              <a:t>Data minimisation</a:t>
            </a:r>
            <a:r>
              <a:rPr lang="en-GB" sz="3200" dirty="0"/>
              <a:t>: The use of personal data has to be limited to what is necessary to fulfil the purpose it was collected for …</a:t>
            </a:r>
          </a:p>
          <a:p>
            <a:endParaRPr lang="en-GB" sz="3200" b="1" dirty="0"/>
          </a:p>
          <a:p>
            <a:r>
              <a:rPr lang="en-GB" sz="3200" b="1" dirty="0"/>
              <a:t>Proportionality…</a:t>
            </a:r>
            <a:r>
              <a:rPr lang="en-GB" sz="3200" dirty="0"/>
              <a:t>The amount and nature of the data used has to be proportionate to the purpose and the least invasive for the data subject…</a:t>
            </a:r>
          </a:p>
          <a:p>
            <a:endParaRPr lang="en-GB" dirty="0"/>
          </a:p>
        </p:txBody>
      </p:sp>
      <p:sp>
        <p:nvSpPr>
          <p:cNvPr id="6" name="TextBox 5">
            <a:extLst>
              <a:ext uri="{FF2B5EF4-FFF2-40B4-BE49-F238E27FC236}">
                <a16:creationId xmlns:a16="http://schemas.microsoft.com/office/drawing/2014/main" id="{1C72305E-3D52-B530-C7F5-FFDEF1BEEC44}"/>
              </a:ext>
            </a:extLst>
          </p:cNvPr>
          <p:cNvSpPr txBox="1"/>
          <p:nvPr/>
        </p:nvSpPr>
        <p:spPr>
          <a:xfrm>
            <a:off x="408766" y="5400506"/>
            <a:ext cx="8615757" cy="646331"/>
          </a:xfrm>
          <a:prstGeom prst="rect">
            <a:avLst/>
          </a:prstGeom>
          <a:noFill/>
        </p:spPr>
        <p:txBody>
          <a:bodyPr wrap="none" rtlCol="0">
            <a:spAutoFit/>
          </a:bodyPr>
          <a:lstStyle/>
          <a:p>
            <a:r>
              <a:rPr lang="en-GB" sz="3600" dirty="0"/>
              <a:t>source: https://</a:t>
            </a:r>
            <a:r>
              <a:rPr lang="en-GB" sz="3600" dirty="0" err="1"/>
              <a:t>www.auditingalgorithms.net</a:t>
            </a:r>
            <a:r>
              <a:rPr lang="en-GB" sz="3600" dirty="0"/>
              <a:t>/</a:t>
            </a:r>
          </a:p>
        </p:txBody>
      </p:sp>
      <p:sp>
        <p:nvSpPr>
          <p:cNvPr id="8" name="Date Placeholder 7">
            <a:extLst>
              <a:ext uri="{FF2B5EF4-FFF2-40B4-BE49-F238E27FC236}">
                <a16:creationId xmlns:a16="http://schemas.microsoft.com/office/drawing/2014/main" id="{194642AC-FEA8-E225-4187-0436FB02C002}"/>
              </a:ext>
            </a:extLst>
          </p:cNvPr>
          <p:cNvSpPr>
            <a:spLocks noGrp="1"/>
          </p:cNvSpPr>
          <p:nvPr>
            <p:ph type="dt" sz="half" idx="10"/>
          </p:nvPr>
        </p:nvSpPr>
        <p:spPr/>
        <p:txBody>
          <a:bodyPr/>
          <a:lstStyle/>
          <a:p>
            <a:fld id="{85269727-1932-424F-87DA-F5C2E6F9D8B1}" type="datetime1">
              <a:rPr lang="en-US" smtClean="0"/>
              <a:t>6/29/23</a:t>
            </a:fld>
            <a:endParaRPr lang="en-GB"/>
          </a:p>
        </p:txBody>
      </p:sp>
    </p:spTree>
    <p:extLst>
      <p:ext uri="{BB962C8B-B14F-4D97-AF65-F5344CB8AC3E}">
        <p14:creationId xmlns:p14="http://schemas.microsoft.com/office/powerpoint/2010/main" val="765475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4DA9A-0E56-5846-8D30-1992A24A766E}"/>
              </a:ext>
            </a:extLst>
          </p:cNvPr>
          <p:cNvSpPr>
            <a:spLocks noGrp="1"/>
          </p:cNvSpPr>
          <p:nvPr>
            <p:ph type="title"/>
          </p:nvPr>
        </p:nvSpPr>
        <p:spPr/>
        <p:txBody>
          <a:bodyPr>
            <a:normAutofit/>
          </a:bodyPr>
          <a:lstStyle/>
          <a:p>
            <a:r>
              <a:rPr lang="en-AT" sz="8000" b="1" dirty="0"/>
              <a:t>Label is Design Choice! </a:t>
            </a:r>
          </a:p>
        </p:txBody>
      </p:sp>
      <p:sp>
        <p:nvSpPr>
          <p:cNvPr id="4" name="Footer Placeholder 3">
            <a:extLst>
              <a:ext uri="{FF2B5EF4-FFF2-40B4-BE49-F238E27FC236}">
                <a16:creationId xmlns:a16="http://schemas.microsoft.com/office/drawing/2014/main" id="{BF4B43C6-86B5-144B-9040-4829B6385EE3}"/>
              </a:ext>
            </a:extLst>
          </p:cNvPr>
          <p:cNvSpPr>
            <a:spLocks noGrp="1"/>
          </p:cNvSpPr>
          <p:nvPr>
            <p:ph type="ftr" sz="quarter" idx="11"/>
          </p:nvPr>
        </p:nvSpPr>
        <p:spPr/>
        <p:txBody>
          <a:bodyPr/>
          <a:lstStyle/>
          <a:p>
            <a:r>
              <a:rPr lang="en-GB"/>
              <a:t>A. Jung, Trustworthy AI</a:t>
            </a:r>
            <a:endParaRPr lang="en-GB" dirty="0"/>
          </a:p>
        </p:txBody>
      </p:sp>
      <p:sp>
        <p:nvSpPr>
          <p:cNvPr id="3" name="TextBox 2">
            <a:extLst>
              <a:ext uri="{FF2B5EF4-FFF2-40B4-BE49-F238E27FC236}">
                <a16:creationId xmlns:a16="http://schemas.microsoft.com/office/drawing/2014/main" id="{4CB85C4E-9F13-154C-8346-1ED63E7A5A00}"/>
              </a:ext>
            </a:extLst>
          </p:cNvPr>
          <p:cNvSpPr txBox="1"/>
          <p:nvPr/>
        </p:nvSpPr>
        <p:spPr>
          <a:xfrm>
            <a:off x="394677" y="1982450"/>
            <a:ext cx="11402231" cy="3170099"/>
          </a:xfrm>
          <a:prstGeom prst="rect">
            <a:avLst/>
          </a:prstGeom>
          <a:noFill/>
        </p:spPr>
        <p:txBody>
          <a:bodyPr wrap="square" rtlCol="0">
            <a:spAutoFit/>
          </a:bodyPr>
          <a:lstStyle/>
          <a:p>
            <a:pPr marL="571500" indent="-571500">
              <a:buFont typeface="Arial" panose="020B0604020202020204" pitchFamily="34" charset="0"/>
              <a:buChar char="•"/>
            </a:pPr>
            <a:r>
              <a:rPr lang="en-GB" sz="4000" dirty="0"/>
              <a:t>by choosing/defining label you define the ML problem or learning task ! </a:t>
            </a:r>
          </a:p>
          <a:p>
            <a:pPr marL="571500" indent="-571500">
              <a:buFont typeface="Arial" panose="020B0604020202020204" pitchFamily="34" charset="0"/>
              <a:buChar char="•"/>
            </a:pPr>
            <a:endParaRPr lang="en-GB" sz="4000" dirty="0"/>
          </a:p>
          <a:p>
            <a:pPr marL="571500" indent="-571500">
              <a:buFont typeface="Arial" panose="020B0604020202020204" pitchFamily="34" charset="0"/>
              <a:buChar char="•"/>
            </a:pPr>
            <a:r>
              <a:rPr lang="en-GB" sz="4000" b="1" dirty="0">
                <a:solidFill>
                  <a:srgbClr val="404040"/>
                </a:solidFill>
              </a:rPr>
              <a:t>Human agency and oversight</a:t>
            </a:r>
            <a:r>
              <a:rPr lang="en-GB" sz="4000" dirty="0">
                <a:solidFill>
                  <a:srgbClr val="404040"/>
                </a:solidFill>
              </a:rPr>
              <a:t>: ….proper oversight mechanisms need to be ensured…</a:t>
            </a:r>
            <a:endParaRPr lang="en-GB" sz="4000" dirty="0"/>
          </a:p>
        </p:txBody>
      </p:sp>
      <p:sp>
        <p:nvSpPr>
          <p:cNvPr id="6" name="Slide Number Placeholder 5">
            <a:extLst>
              <a:ext uri="{FF2B5EF4-FFF2-40B4-BE49-F238E27FC236}">
                <a16:creationId xmlns:a16="http://schemas.microsoft.com/office/drawing/2014/main" id="{5703FA34-00FC-AF45-AB8C-A08CC3C101F0}"/>
              </a:ext>
            </a:extLst>
          </p:cNvPr>
          <p:cNvSpPr>
            <a:spLocks noGrp="1"/>
          </p:cNvSpPr>
          <p:nvPr>
            <p:ph type="sldNum" sz="quarter" idx="12"/>
          </p:nvPr>
        </p:nvSpPr>
        <p:spPr/>
        <p:txBody>
          <a:bodyPr/>
          <a:lstStyle/>
          <a:p>
            <a:fld id="{AC1633F7-ACB1-754E-B76E-ED72C708EAF6}" type="slidenum">
              <a:rPr lang="en-AT" smtClean="0"/>
              <a:pPr/>
              <a:t>7</a:t>
            </a:fld>
            <a:endParaRPr lang="en-AT" dirty="0"/>
          </a:p>
        </p:txBody>
      </p:sp>
      <p:sp>
        <p:nvSpPr>
          <p:cNvPr id="8" name="TextBox 7">
            <a:extLst>
              <a:ext uri="{FF2B5EF4-FFF2-40B4-BE49-F238E27FC236}">
                <a16:creationId xmlns:a16="http://schemas.microsoft.com/office/drawing/2014/main" id="{88C7C158-64A5-C0C1-6AD7-D65E40DC9B1B}"/>
              </a:ext>
            </a:extLst>
          </p:cNvPr>
          <p:cNvSpPr txBox="1"/>
          <p:nvPr/>
        </p:nvSpPr>
        <p:spPr>
          <a:xfrm>
            <a:off x="1094282" y="5189668"/>
            <a:ext cx="7661008" cy="369332"/>
          </a:xfrm>
          <a:prstGeom prst="rect">
            <a:avLst/>
          </a:prstGeom>
          <a:noFill/>
        </p:spPr>
        <p:txBody>
          <a:bodyPr wrap="none" rtlCol="0">
            <a:spAutoFit/>
          </a:bodyPr>
          <a:lstStyle/>
          <a:p>
            <a:r>
              <a:rPr lang="en-GB" dirty="0"/>
              <a:t>https://digital-</a:t>
            </a:r>
            <a:r>
              <a:rPr lang="en-GB" dirty="0" err="1"/>
              <a:t>strategy.ec.europa.eu</a:t>
            </a:r>
            <a:r>
              <a:rPr lang="en-GB" dirty="0"/>
              <a:t>/</a:t>
            </a:r>
            <a:r>
              <a:rPr lang="en-GB" dirty="0" err="1"/>
              <a:t>en</a:t>
            </a:r>
            <a:r>
              <a:rPr lang="en-GB" dirty="0"/>
              <a:t>/library/ethics-guidelines-trustworthy-ai</a:t>
            </a:r>
          </a:p>
        </p:txBody>
      </p:sp>
      <p:sp>
        <p:nvSpPr>
          <p:cNvPr id="7" name="Date Placeholder 6">
            <a:extLst>
              <a:ext uri="{FF2B5EF4-FFF2-40B4-BE49-F238E27FC236}">
                <a16:creationId xmlns:a16="http://schemas.microsoft.com/office/drawing/2014/main" id="{17EE192B-8AED-DA1F-200F-9D09058EC93C}"/>
              </a:ext>
            </a:extLst>
          </p:cNvPr>
          <p:cNvSpPr>
            <a:spLocks noGrp="1"/>
          </p:cNvSpPr>
          <p:nvPr>
            <p:ph type="dt" sz="half" idx="10"/>
          </p:nvPr>
        </p:nvSpPr>
        <p:spPr/>
        <p:txBody>
          <a:bodyPr/>
          <a:lstStyle/>
          <a:p>
            <a:fld id="{EE87C4CE-B90A-074E-BDF6-986ADDEA2FAB}" type="datetime1">
              <a:rPr lang="en-US" smtClean="0"/>
              <a:t>6/29/23</a:t>
            </a:fld>
            <a:endParaRPr lang="en-GB"/>
          </a:p>
        </p:txBody>
      </p:sp>
    </p:spTree>
    <p:extLst>
      <p:ext uri="{BB962C8B-B14F-4D97-AF65-F5344CB8AC3E}">
        <p14:creationId xmlns:p14="http://schemas.microsoft.com/office/powerpoint/2010/main" val="19396659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F4B43C6-86B5-144B-9040-4829B6385EE3}"/>
              </a:ext>
            </a:extLst>
          </p:cNvPr>
          <p:cNvSpPr>
            <a:spLocks noGrp="1"/>
          </p:cNvSpPr>
          <p:nvPr>
            <p:ph type="ftr" sz="quarter" idx="11"/>
          </p:nvPr>
        </p:nvSpPr>
        <p:spPr/>
        <p:txBody>
          <a:bodyPr/>
          <a:lstStyle/>
          <a:p>
            <a:r>
              <a:rPr lang="en-GB"/>
              <a:t>A. Jung, Trustworthy AI</a:t>
            </a:r>
            <a:endParaRPr lang="en-GB" dirty="0"/>
          </a:p>
        </p:txBody>
      </p:sp>
      <p:sp>
        <p:nvSpPr>
          <p:cNvPr id="2" name="Slide Number Placeholder 1">
            <a:extLst>
              <a:ext uri="{FF2B5EF4-FFF2-40B4-BE49-F238E27FC236}">
                <a16:creationId xmlns:a16="http://schemas.microsoft.com/office/drawing/2014/main" id="{96FF8E6B-B42F-AD48-A995-F617EB95DACF}"/>
              </a:ext>
            </a:extLst>
          </p:cNvPr>
          <p:cNvSpPr>
            <a:spLocks noGrp="1"/>
          </p:cNvSpPr>
          <p:nvPr>
            <p:ph type="sldNum" sz="quarter" idx="12"/>
          </p:nvPr>
        </p:nvSpPr>
        <p:spPr/>
        <p:txBody>
          <a:bodyPr/>
          <a:lstStyle/>
          <a:p>
            <a:fld id="{AC1633F7-ACB1-754E-B76E-ED72C708EAF6}" type="slidenum">
              <a:rPr lang="en-AT" smtClean="0"/>
              <a:pPr/>
              <a:t>70</a:t>
            </a:fld>
            <a:endParaRPr lang="en-AT" dirty="0"/>
          </a:p>
        </p:txBody>
      </p:sp>
      <p:sp>
        <p:nvSpPr>
          <p:cNvPr id="5" name="TextBox 4">
            <a:extLst>
              <a:ext uri="{FF2B5EF4-FFF2-40B4-BE49-F238E27FC236}">
                <a16:creationId xmlns:a16="http://schemas.microsoft.com/office/drawing/2014/main" id="{806EEE8F-03B8-E652-43F0-8CE13F6260F5}"/>
              </a:ext>
            </a:extLst>
          </p:cNvPr>
          <p:cNvSpPr txBox="1"/>
          <p:nvPr/>
        </p:nvSpPr>
        <p:spPr>
          <a:xfrm>
            <a:off x="391008" y="1498366"/>
            <a:ext cx="11399939" cy="4031873"/>
          </a:xfrm>
          <a:prstGeom prst="rect">
            <a:avLst/>
          </a:prstGeom>
          <a:noFill/>
        </p:spPr>
        <p:txBody>
          <a:bodyPr wrap="square" rtlCol="0">
            <a:spAutoFit/>
          </a:bodyPr>
          <a:lstStyle/>
          <a:p>
            <a:r>
              <a:rPr lang="en-GB" sz="3200" dirty="0"/>
              <a:t>“</a:t>
            </a:r>
            <a:r>
              <a:rPr lang="en-GB" sz="3200" dirty="0">
                <a:solidFill>
                  <a:srgbClr val="FF0000"/>
                </a:solidFill>
              </a:rPr>
              <a:t>Privacy and data governance: </a:t>
            </a:r>
            <a:r>
              <a:rPr lang="en-GB" sz="3200" dirty="0"/>
              <a:t>besides ensuring full respect for privacy and data protection, …into account the quality, integrity …and ensuring legitimised access to data… </a:t>
            </a:r>
          </a:p>
          <a:p>
            <a:endParaRPr lang="en-GB" sz="3200" dirty="0"/>
          </a:p>
          <a:p>
            <a:r>
              <a:rPr lang="en-GB" sz="3200" dirty="0">
                <a:solidFill>
                  <a:srgbClr val="FF0000"/>
                </a:solidFill>
              </a:rPr>
              <a:t>Diversity, non-discrimination and fairness: </a:t>
            </a:r>
            <a:r>
              <a:rPr lang="en-GB" sz="3200" dirty="0"/>
              <a:t>Unfair bias must be avoided, as it could could have multiple negative implications, from the marginalization of vulnerable groups, to the exacerbation of prejudice and discrimination….”</a:t>
            </a:r>
          </a:p>
        </p:txBody>
      </p:sp>
      <p:sp>
        <p:nvSpPr>
          <p:cNvPr id="6" name="TextBox 5">
            <a:extLst>
              <a:ext uri="{FF2B5EF4-FFF2-40B4-BE49-F238E27FC236}">
                <a16:creationId xmlns:a16="http://schemas.microsoft.com/office/drawing/2014/main" id="{9019792E-9F38-5884-218F-7CA175B75BA0}"/>
              </a:ext>
            </a:extLst>
          </p:cNvPr>
          <p:cNvSpPr txBox="1"/>
          <p:nvPr/>
        </p:nvSpPr>
        <p:spPr>
          <a:xfrm>
            <a:off x="391008" y="383155"/>
            <a:ext cx="11607024" cy="1015663"/>
          </a:xfrm>
          <a:prstGeom prst="rect">
            <a:avLst/>
          </a:prstGeom>
          <a:noFill/>
        </p:spPr>
        <p:txBody>
          <a:bodyPr wrap="none" rtlCol="0">
            <a:spAutoFit/>
          </a:bodyPr>
          <a:lstStyle/>
          <a:p>
            <a:r>
              <a:rPr lang="en-GB" sz="6000" dirty="0"/>
              <a:t>Feature Selection for Trustworthy AI </a:t>
            </a:r>
          </a:p>
        </p:txBody>
      </p:sp>
      <p:sp>
        <p:nvSpPr>
          <p:cNvPr id="7" name="TextBox 6">
            <a:extLst>
              <a:ext uri="{FF2B5EF4-FFF2-40B4-BE49-F238E27FC236}">
                <a16:creationId xmlns:a16="http://schemas.microsoft.com/office/drawing/2014/main" id="{0F626318-8E73-3FD6-0F87-0D438B10E1AF}"/>
              </a:ext>
            </a:extLst>
          </p:cNvPr>
          <p:cNvSpPr txBox="1"/>
          <p:nvPr/>
        </p:nvSpPr>
        <p:spPr>
          <a:xfrm>
            <a:off x="193967" y="5733582"/>
            <a:ext cx="11804065" cy="523220"/>
          </a:xfrm>
          <a:prstGeom prst="rect">
            <a:avLst/>
          </a:prstGeom>
          <a:noFill/>
        </p:spPr>
        <p:txBody>
          <a:bodyPr wrap="none" rtlCol="0">
            <a:spAutoFit/>
          </a:bodyPr>
          <a:lstStyle/>
          <a:p>
            <a:r>
              <a:rPr lang="en-GB" sz="2800" dirty="0"/>
              <a:t>https://digital-</a:t>
            </a:r>
            <a:r>
              <a:rPr lang="en-GB" sz="2800" dirty="0" err="1"/>
              <a:t>strategy.ec.europa.eu</a:t>
            </a:r>
            <a:r>
              <a:rPr lang="en-GB" sz="2800" dirty="0"/>
              <a:t>/</a:t>
            </a:r>
            <a:r>
              <a:rPr lang="en-GB" sz="2800" dirty="0" err="1"/>
              <a:t>en</a:t>
            </a:r>
            <a:r>
              <a:rPr lang="en-GB" sz="2800" dirty="0"/>
              <a:t>/library/ethics-guidelines-trustworthy-ai</a:t>
            </a:r>
          </a:p>
        </p:txBody>
      </p:sp>
      <p:sp>
        <p:nvSpPr>
          <p:cNvPr id="8" name="Date Placeholder 7">
            <a:extLst>
              <a:ext uri="{FF2B5EF4-FFF2-40B4-BE49-F238E27FC236}">
                <a16:creationId xmlns:a16="http://schemas.microsoft.com/office/drawing/2014/main" id="{4AB9FF61-DC79-CD27-592F-9FA234335BE5}"/>
              </a:ext>
            </a:extLst>
          </p:cNvPr>
          <p:cNvSpPr>
            <a:spLocks noGrp="1"/>
          </p:cNvSpPr>
          <p:nvPr>
            <p:ph type="dt" sz="half" idx="10"/>
          </p:nvPr>
        </p:nvSpPr>
        <p:spPr/>
        <p:txBody>
          <a:bodyPr/>
          <a:lstStyle/>
          <a:p>
            <a:fld id="{372B3096-FC6F-1A49-8884-9D7FC65354DB}" type="datetime1">
              <a:rPr lang="en-US" smtClean="0"/>
              <a:t>6/29/23</a:t>
            </a:fld>
            <a:endParaRPr lang="en-GB"/>
          </a:p>
        </p:txBody>
      </p:sp>
    </p:spTree>
    <p:extLst>
      <p:ext uri="{BB962C8B-B14F-4D97-AF65-F5344CB8AC3E}">
        <p14:creationId xmlns:p14="http://schemas.microsoft.com/office/powerpoint/2010/main" val="3707404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C935-DB50-D54F-96ED-7EDC514DC121}"/>
              </a:ext>
            </a:extLst>
          </p:cNvPr>
          <p:cNvSpPr>
            <a:spLocks noGrp="1"/>
          </p:cNvSpPr>
          <p:nvPr>
            <p:ph type="title"/>
          </p:nvPr>
        </p:nvSpPr>
        <p:spPr>
          <a:xfrm>
            <a:off x="150018" y="179693"/>
            <a:ext cx="11891963" cy="1325563"/>
          </a:xfrm>
        </p:spPr>
        <p:txBody>
          <a:bodyPr>
            <a:noAutofit/>
          </a:bodyPr>
          <a:lstStyle/>
          <a:p>
            <a:r>
              <a:rPr lang="en-US" sz="6600" b="1" dirty="0"/>
              <a:t> Design Choice: Model </a:t>
            </a:r>
          </a:p>
        </p:txBody>
      </p:sp>
      <p:sp>
        <p:nvSpPr>
          <p:cNvPr id="4" name="Slide Number Placeholder 3">
            <a:extLst>
              <a:ext uri="{FF2B5EF4-FFF2-40B4-BE49-F238E27FC236}">
                <a16:creationId xmlns:a16="http://schemas.microsoft.com/office/drawing/2014/main" id="{EF7A9989-93C0-B342-B4FD-627E9F8E0BFF}"/>
              </a:ext>
            </a:extLst>
          </p:cNvPr>
          <p:cNvSpPr>
            <a:spLocks noGrp="1"/>
          </p:cNvSpPr>
          <p:nvPr>
            <p:ph type="sldNum" sz="quarter" idx="12"/>
          </p:nvPr>
        </p:nvSpPr>
        <p:spPr/>
        <p:txBody>
          <a:bodyPr/>
          <a:lstStyle/>
          <a:p>
            <a:fld id="{AC1633F7-ACB1-754E-B76E-ED72C708EAF6}" type="slidenum">
              <a:rPr lang="en-AT" smtClean="0"/>
              <a:pPr/>
              <a:t>71</a:t>
            </a:fld>
            <a:endParaRPr lang="en-AT" dirty="0"/>
          </a:p>
        </p:txBody>
      </p:sp>
      <p:sp>
        <p:nvSpPr>
          <p:cNvPr id="5" name="Triangle 4">
            <a:extLst>
              <a:ext uri="{FF2B5EF4-FFF2-40B4-BE49-F238E27FC236}">
                <a16:creationId xmlns:a16="http://schemas.microsoft.com/office/drawing/2014/main" id="{D6EC5C64-A5B5-9C51-946C-D682A570E33A}"/>
              </a:ext>
            </a:extLst>
          </p:cNvPr>
          <p:cNvSpPr/>
          <p:nvPr/>
        </p:nvSpPr>
        <p:spPr>
          <a:xfrm>
            <a:off x="3465712" y="2374100"/>
            <a:ext cx="4324976" cy="3230880"/>
          </a:xfrm>
          <a:prstGeom prst="triangle">
            <a:avLst/>
          </a:prstGeom>
          <a:gradFill flip="none" rotWithShape="1">
            <a:gsLst>
              <a:gs pos="0">
                <a:schemeClr val="accent1"/>
              </a:gs>
              <a:gs pos="55000">
                <a:srgbClr val="FF0000">
                  <a:alpha val="53280"/>
                </a:srgbClr>
              </a:gs>
              <a:gs pos="100000">
                <a:srgbClr val="00B050"/>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a:extLst>
              <a:ext uri="{FF2B5EF4-FFF2-40B4-BE49-F238E27FC236}">
                <a16:creationId xmlns:a16="http://schemas.microsoft.com/office/drawing/2014/main" id="{DA7110D1-5102-1E2F-2370-5D38AADC3E13}"/>
              </a:ext>
            </a:extLst>
          </p:cNvPr>
          <p:cNvSpPr txBox="1"/>
          <p:nvPr/>
        </p:nvSpPr>
        <p:spPr>
          <a:xfrm>
            <a:off x="585216" y="4962144"/>
            <a:ext cx="3014608" cy="1200329"/>
          </a:xfrm>
          <a:prstGeom prst="rect">
            <a:avLst/>
          </a:prstGeom>
          <a:noFill/>
        </p:spPr>
        <p:txBody>
          <a:bodyPr wrap="none" rtlCol="0">
            <a:spAutoFit/>
          </a:bodyPr>
          <a:lstStyle/>
          <a:p>
            <a:r>
              <a:rPr lang="en-GB" sz="3600" dirty="0"/>
              <a:t>computational </a:t>
            </a:r>
          </a:p>
          <a:p>
            <a:r>
              <a:rPr lang="en-GB" sz="3600" dirty="0"/>
              <a:t>complexity </a:t>
            </a:r>
          </a:p>
        </p:txBody>
      </p:sp>
      <p:sp>
        <p:nvSpPr>
          <p:cNvPr id="7" name="TextBox 6">
            <a:extLst>
              <a:ext uri="{FF2B5EF4-FFF2-40B4-BE49-F238E27FC236}">
                <a16:creationId xmlns:a16="http://schemas.microsoft.com/office/drawing/2014/main" id="{6D5D6394-91E4-B4A6-757E-4039A6BAEE5C}"/>
              </a:ext>
            </a:extLst>
          </p:cNvPr>
          <p:cNvSpPr txBox="1"/>
          <p:nvPr/>
        </p:nvSpPr>
        <p:spPr>
          <a:xfrm>
            <a:off x="7924800" y="5004816"/>
            <a:ext cx="2609088" cy="1200329"/>
          </a:xfrm>
          <a:prstGeom prst="rect">
            <a:avLst/>
          </a:prstGeom>
          <a:noFill/>
        </p:spPr>
        <p:txBody>
          <a:bodyPr wrap="square" rtlCol="0">
            <a:spAutoFit/>
          </a:bodyPr>
          <a:lstStyle/>
          <a:p>
            <a:r>
              <a:rPr lang="en-GB" sz="3600" dirty="0"/>
              <a:t>statistical  </a:t>
            </a:r>
          </a:p>
          <a:p>
            <a:r>
              <a:rPr lang="en-GB" sz="3600" dirty="0"/>
              <a:t>accuracy </a:t>
            </a:r>
          </a:p>
        </p:txBody>
      </p:sp>
      <p:sp>
        <p:nvSpPr>
          <p:cNvPr id="8" name="TextBox 7">
            <a:extLst>
              <a:ext uri="{FF2B5EF4-FFF2-40B4-BE49-F238E27FC236}">
                <a16:creationId xmlns:a16="http://schemas.microsoft.com/office/drawing/2014/main" id="{9F481B10-7F6A-E793-5CC5-8D5355E22AD8}"/>
              </a:ext>
            </a:extLst>
          </p:cNvPr>
          <p:cNvSpPr txBox="1"/>
          <p:nvPr/>
        </p:nvSpPr>
        <p:spPr>
          <a:xfrm>
            <a:off x="4285488" y="1727769"/>
            <a:ext cx="3085075" cy="646331"/>
          </a:xfrm>
          <a:prstGeom prst="rect">
            <a:avLst/>
          </a:prstGeom>
          <a:noFill/>
        </p:spPr>
        <p:txBody>
          <a:bodyPr wrap="none" rtlCol="0">
            <a:spAutoFit/>
          </a:bodyPr>
          <a:lstStyle/>
          <a:p>
            <a:r>
              <a:rPr lang="en-GB" sz="3600" dirty="0"/>
              <a:t>interpretability</a:t>
            </a:r>
          </a:p>
        </p:txBody>
      </p:sp>
      <p:sp>
        <p:nvSpPr>
          <p:cNvPr id="3" name="Footer Placeholder 2">
            <a:extLst>
              <a:ext uri="{FF2B5EF4-FFF2-40B4-BE49-F238E27FC236}">
                <a16:creationId xmlns:a16="http://schemas.microsoft.com/office/drawing/2014/main" id="{D8F4AE55-585E-6722-9AEE-5CD5CDED3AEE}"/>
              </a:ext>
            </a:extLst>
          </p:cNvPr>
          <p:cNvSpPr>
            <a:spLocks noGrp="1"/>
          </p:cNvSpPr>
          <p:nvPr>
            <p:ph type="ftr" sz="quarter" idx="11"/>
          </p:nvPr>
        </p:nvSpPr>
        <p:spPr/>
        <p:txBody>
          <a:bodyPr/>
          <a:lstStyle/>
          <a:p>
            <a:r>
              <a:rPr lang="en-GB"/>
              <a:t>A. Jung, Trustworthy AI</a:t>
            </a:r>
            <a:endParaRPr lang="en-AT" dirty="0"/>
          </a:p>
        </p:txBody>
      </p:sp>
      <p:sp>
        <p:nvSpPr>
          <p:cNvPr id="10" name="Date Placeholder 9">
            <a:extLst>
              <a:ext uri="{FF2B5EF4-FFF2-40B4-BE49-F238E27FC236}">
                <a16:creationId xmlns:a16="http://schemas.microsoft.com/office/drawing/2014/main" id="{76DE5B56-E850-7882-4728-0C55101A98DA}"/>
              </a:ext>
            </a:extLst>
          </p:cNvPr>
          <p:cNvSpPr>
            <a:spLocks noGrp="1"/>
          </p:cNvSpPr>
          <p:nvPr>
            <p:ph type="dt" sz="half" idx="10"/>
          </p:nvPr>
        </p:nvSpPr>
        <p:spPr/>
        <p:txBody>
          <a:bodyPr/>
          <a:lstStyle/>
          <a:p>
            <a:fld id="{DA1090DC-0B08-564A-A24D-22888ED37C70}" type="datetime1">
              <a:rPr lang="en-US" smtClean="0"/>
              <a:t>6/29/23</a:t>
            </a:fld>
            <a:endParaRPr lang="en-GB"/>
          </a:p>
        </p:txBody>
      </p:sp>
    </p:spTree>
    <p:extLst>
      <p:ext uri="{BB962C8B-B14F-4D97-AF65-F5344CB8AC3E}">
        <p14:creationId xmlns:p14="http://schemas.microsoft.com/office/powerpoint/2010/main" val="1736827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4DA9A-0E56-5846-8D30-1992A24A766E}"/>
              </a:ext>
            </a:extLst>
          </p:cNvPr>
          <p:cNvSpPr>
            <a:spLocks noGrp="1"/>
          </p:cNvSpPr>
          <p:nvPr>
            <p:ph type="title"/>
          </p:nvPr>
        </p:nvSpPr>
        <p:spPr>
          <a:xfrm>
            <a:off x="709613" y="365126"/>
            <a:ext cx="10515600" cy="1325563"/>
          </a:xfrm>
        </p:spPr>
        <p:txBody>
          <a:bodyPr>
            <a:normAutofit/>
          </a:bodyPr>
          <a:lstStyle/>
          <a:p>
            <a:r>
              <a:rPr lang="en-AT" sz="7200" b="1" dirty="0"/>
              <a:t>Which Model To Choose?</a:t>
            </a:r>
          </a:p>
        </p:txBody>
      </p:sp>
      <p:sp>
        <p:nvSpPr>
          <p:cNvPr id="4" name="Footer Placeholder 3">
            <a:extLst>
              <a:ext uri="{FF2B5EF4-FFF2-40B4-BE49-F238E27FC236}">
                <a16:creationId xmlns:a16="http://schemas.microsoft.com/office/drawing/2014/main" id="{BF4B43C6-86B5-144B-9040-4829B6385EE3}"/>
              </a:ext>
            </a:extLst>
          </p:cNvPr>
          <p:cNvSpPr>
            <a:spLocks noGrp="1"/>
          </p:cNvSpPr>
          <p:nvPr>
            <p:ph type="ftr" sz="quarter" idx="11"/>
          </p:nvPr>
        </p:nvSpPr>
        <p:spPr/>
        <p:txBody>
          <a:bodyPr/>
          <a:lstStyle/>
          <a:p>
            <a:r>
              <a:rPr lang="en-GB"/>
              <a:t>A. Jung, Trustworthy AI</a:t>
            </a:r>
            <a:endParaRPr lang="en-GB" dirty="0"/>
          </a:p>
        </p:txBody>
      </p:sp>
      <p:sp>
        <p:nvSpPr>
          <p:cNvPr id="30" name="Slide Number Placeholder 29">
            <a:extLst>
              <a:ext uri="{FF2B5EF4-FFF2-40B4-BE49-F238E27FC236}">
                <a16:creationId xmlns:a16="http://schemas.microsoft.com/office/drawing/2014/main" id="{E877AEAA-9A5B-194A-8FBE-553621C68E91}"/>
              </a:ext>
            </a:extLst>
          </p:cNvPr>
          <p:cNvSpPr>
            <a:spLocks noGrp="1"/>
          </p:cNvSpPr>
          <p:nvPr>
            <p:ph type="sldNum" sz="quarter" idx="12"/>
          </p:nvPr>
        </p:nvSpPr>
        <p:spPr/>
        <p:txBody>
          <a:bodyPr/>
          <a:lstStyle/>
          <a:p>
            <a:fld id="{AC1633F7-ACB1-754E-B76E-ED72C708EAF6}" type="slidenum">
              <a:rPr lang="en-AT" smtClean="0"/>
              <a:pPr/>
              <a:t>72</a:t>
            </a:fld>
            <a:endParaRPr lang="en-AT" dirty="0"/>
          </a:p>
        </p:txBody>
      </p:sp>
      <p:sp>
        <p:nvSpPr>
          <p:cNvPr id="3" name="TextBox 2">
            <a:extLst>
              <a:ext uri="{FF2B5EF4-FFF2-40B4-BE49-F238E27FC236}">
                <a16:creationId xmlns:a16="http://schemas.microsoft.com/office/drawing/2014/main" id="{F6A74671-4888-D444-A4C2-97E31AC6C9F6}"/>
              </a:ext>
            </a:extLst>
          </p:cNvPr>
          <p:cNvSpPr txBox="1"/>
          <p:nvPr/>
        </p:nvSpPr>
        <p:spPr>
          <a:xfrm>
            <a:off x="624620" y="2042381"/>
            <a:ext cx="10942759" cy="3477875"/>
          </a:xfrm>
          <a:prstGeom prst="rect">
            <a:avLst/>
          </a:prstGeom>
          <a:noFill/>
        </p:spPr>
        <p:txBody>
          <a:bodyPr wrap="square" rtlCol="0">
            <a:spAutoFit/>
          </a:bodyPr>
          <a:lstStyle/>
          <a:p>
            <a:pPr marL="571500" indent="-571500">
              <a:buFont typeface="Arial" panose="020B0604020202020204" pitchFamily="34" charset="0"/>
              <a:buChar char="•"/>
            </a:pPr>
            <a:r>
              <a:rPr lang="en-GB" sz="4400" dirty="0">
                <a:solidFill>
                  <a:srgbClr val="FF0000"/>
                </a:solidFill>
              </a:rPr>
              <a:t>large </a:t>
            </a:r>
            <a:r>
              <a:rPr lang="en-GB" sz="4400" dirty="0"/>
              <a:t>to offer a good hypothesis</a:t>
            </a:r>
          </a:p>
          <a:p>
            <a:pPr marL="571500" indent="-571500">
              <a:buFont typeface="Arial" panose="020B0604020202020204" pitchFamily="34" charset="0"/>
              <a:buChar char="•"/>
            </a:pPr>
            <a:endParaRPr lang="en-GB" sz="4400" dirty="0"/>
          </a:p>
          <a:p>
            <a:pPr marL="571500" indent="-571500">
              <a:buFont typeface="Arial" panose="020B0604020202020204" pitchFamily="34" charset="0"/>
              <a:buChar char="•"/>
            </a:pPr>
            <a:r>
              <a:rPr lang="en-GB" sz="4400" dirty="0">
                <a:solidFill>
                  <a:srgbClr val="FF0000"/>
                </a:solidFill>
              </a:rPr>
              <a:t>small </a:t>
            </a:r>
            <a:r>
              <a:rPr lang="en-GB" sz="4400" dirty="0"/>
              <a:t>to fit </a:t>
            </a:r>
            <a:r>
              <a:rPr lang="en-GB" sz="4400" dirty="0">
                <a:solidFill>
                  <a:srgbClr val="FF0000"/>
                </a:solidFill>
              </a:rPr>
              <a:t>computational resources</a:t>
            </a:r>
          </a:p>
          <a:p>
            <a:pPr marL="571500" indent="-571500">
              <a:buFont typeface="Arial" panose="020B0604020202020204" pitchFamily="34" charset="0"/>
              <a:buChar char="•"/>
            </a:pPr>
            <a:endParaRPr lang="en-GB" sz="4400" dirty="0"/>
          </a:p>
          <a:p>
            <a:pPr marL="571500" indent="-571500">
              <a:buFont typeface="Arial" panose="020B0604020202020204" pitchFamily="34" charset="0"/>
              <a:buChar char="•"/>
            </a:pPr>
            <a:r>
              <a:rPr lang="en-GB" sz="4400" dirty="0">
                <a:solidFill>
                  <a:srgbClr val="FF0000"/>
                </a:solidFill>
              </a:rPr>
              <a:t>simple or interpretable </a:t>
            </a:r>
          </a:p>
        </p:txBody>
      </p:sp>
      <p:sp>
        <p:nvSpPr>
          <p:cNvPr id="6" name="Date Placeholder 5">
            <a:extLst>
              <a:ext uri="{FF2B5EF4-FFF2-40B4-BE49-F238E27FC236}">
                <a16:creationId xmlns:a16="http://schemas.microsoft.com/office/drawing/2014/main" id="{36CAEB17-8C8C-8033-0E4A-86A90E4B2045}"/>
              </a:ext>
            </a:extLst>
          </p:cNvPr>
          <p:cNvSpPr>
            <a:spLocks noGrp="1"/>
          </p:cNvSpPr>
          <p:nvPr>
            <p:ph type="dt" sz="half" idx="10"/>
          </p:nvPr>
        </p:nvSpPr>
        <p:spPr/>
        <p:txBody>
          <a:bodyPr/>
          <a:lstStyle/>
          <a:p>
            <a:fld id="{4FBA4F7A-F874-B14D-8B0A-38A9CE8BC18F}" type="datetime1">
              <a:rPr lang="en-US" smtClean="0"/>
              <a:t>6/29/23</a:t>
            </a:fld>
            <a:endParaRPr lang="en-GB"/>
          </a:p>
        </p:txBody>
      </p:sp>
    </p:spTree>
    <p:extLst>
      <p:ext uri="{BB962C8B-B14F-4D97-AF65-F5344CB8AC3E}">
        <p14:creationId xmlns:p14="http://schemas.microsoft.com/office/powerpoint/2010/main" val="15800729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73BB268B-43E2-E948-B57A-8AA7620EA4FB}"/>
              </a:ext>
            </a:extLst>
          </p:cNvPr>
          <p:cNvCxnSpPr/>
          <p:nvPr/>
        </p:nvCxnSpPr>
        <p:spPr>
          <a:xfrm>
            <a:off x="603813" y="5397337"/>
            <a:ext cx="10397836"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3AB42CF-765E-B54A-A995-28B105686CC5}"/>
              </a:ext>
            </a:extLst>
          </p:cNvPr>
          <p:cNvCxnSpPr>
            <a:cxnSpLocks/>
          </p:cNvCxnSpPr>
          <p:nvPr/>
        </p:nvCxnSpPr>
        <p:spPr>
          <a:xfrm flipV="1">
            <a:off x="1181516" y="1264710"/>
            <a:ext cx="0" cy="4676142"/>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68EFADB-ABDB-524A-B0CC-B364BAFBC599}"/>
              </a:ext>
            </a:extLst>
          </p:cNvPr>
          <p:cNvSpPr txBox="1"/>
          <p:nvPr/>
        </p:nvSpPr>
        <p:spPr>
          <a:xfrm>
            <a:off x="10243268" y="5525353"/>
            <a:ext cx="1516762" cy="830997"/>
          </a:xfrm>
          <a:prstGeom prst="rect">
            <a:avLst/>
          </a:prstGeom>
          <a:noFill/>
        </p:spPr>
        <p:txBody>
          <a:bodyPr wrap="none" rtlCol="0">
            <a:spAutoFit/>
          </a:bodyPr>
          <a:lstStyle/>
          <a:p>
            <a:r>
              <a:rPr lang="en-US" sz="4800" dirty="0"/>
              <a:t>d / m</a:t>
            </a:r>
          </a:p>
        </p:txBody>
      </p:sp>
      <p:sp>
        <p:nvSpPr>
          <p:cNvPr id="3" name="Slide Number Placeholder 2">
            <a:extLst>
              <a:ext uri="{FF2B5EF4-FFF2-40B4-BE49-F238E27FC236}">
                <a16:creationId xmlns:a16="http://schemas.microsoft.com/office/drawing/2014/main" id="{821BC198-763B-7A4C-89A9-717126C5C747}"/>
              </a:ext>
            </a:extLst>
          </p:cNvPr>
          <p:cNvSpPr>
            <a:spLocks noGrp="1"/>
          </p:cNvSpPr>
          <p:nvPr>
            <p:ph type="sldNum" sz="quarter" idx="12"/>
          </p:nvPr>
        </p:nvSpPr>
        <p:spPr/>
        <p:txBody>
          <a:bodyPr/>
          <a:lstStyle/>
          <a:p>
            <a:fld id="{3FF2AABE-FC01-8D4F-B5BD-1FB1C036FF5C}" type="slidenum">
              <a:rPr lang="en-US" smtClean="0"/>
              <a:t>73</a:t>
            </a:fld>
            <a:endParaRPr lang="en-US"/>
          </a:p>
        </p:txBody>
      </p:sp>
      <p:sp>
        <p:nvSpPr>
          <p:cNvPr id="13" name="Freeform 12">
            <a:extLst>
              <a:ext uri="{FF2B5EF4-FFF2-40B4-BE49-F238E27FC236}">
                <a16:creationId xmlns:a16="http://schemas.microsoft.com/office/drawing/2014/main" id="{D7B41979-C564-7D45-9321-C1DB8A8FFA30}"/>
              </a:ext>
            </a:extLst>
          </p:cNvPr>
          <p:cNvSpPr/>
          <p:nvPr/>
        </p:nvSpPr>
        <p:spPr>
          <a:xfrm>
            <a:off x="1385053" y="1095276"/>
            <a:ext cx="6378012" cy="4248559"/>
          </a:xfrm>
          <a:custGeom>
            <a:avLst/>
            <a:gdLst>
              <a:gd name="connsiteX0" fmla="*/ 0 w 4956048"/>
              <a:gd name="connsiteY0" fmla="*/ 0 h 4262006"/>
              <a:gd name="connsiteX1" fmla="*/ 18288 w 4956048"/>
              <a:gd name="connsiteY1" fmla="*/ 146304 h 4262006"/>
              <a:gd name="connsiteX2" fmla="*/ 91440 w 4956048"/>
              <a:gd name="connsiteY2" fmla="*/ 310896 h 4262006"/>
              <a:gd name="connsiteX3" fmla="*/ 109728 w 4956048"/>
              <a:gd name="connsiteY3" fmla="*/ 365760 h 4262006"/>
              <a:gd name="connsiteX4" fmla="*/ 237744 w 4956048"/>
              <a:gd name="connsiteY4" fmla="*/ 530352 h 4262006"/>
              <a:gd name="connsiteX5" fmla="*/ 329184 w 4956048"/>
              <a:gd name="connsiteY5" fmla="*/ 621792 h 4262006"/>
              <a:gd name="connsiteX6" fmla="*/ 420624 w 4956048"/>
              <a:gd name="connsiteY6" fmla="*/ 731520 h 4262006"/>
              <a:gd name="connsiteX7" fmla="*/ 493776 w 4956048"/>
              <a:gd name="connsiteY7" fmla="*/ 841248 h 4262006"/>
              <a:gd name="connsiteX8" fmla="*/ 548640 w 4956048"/>
              <a:gd name="connsiteY8" fmla="*/ 877824 h 4262006"/>
              <a:gd name="connsiteX9" fmla="*/ 694944 w 4956048"/>
              <a:gd name="connsiteY9" fmla="*/ 1060704 h 4262006"/>
              <a:gd name="connsiteX10" fmla="*/ 822960 w 4956048"/>
              <a:gd name="connsiteY10" fmla="*/ 1188720 h 4262006"/>
              <a:gd name="connsiteX11" fmla="*/ 914400 w 4956048"/>
              <a:gd name="connsiteY11" fmla="*/ 1298448 h 4262006"/>
              <a:gd name="connsiteX12" fmla="*/ 969264 w 4956048"/>
              <a:gd name="connsiteY12" fmla="*/ 1335024 h 4262006"/>
              <a:gd name="connsiteX13" fmla="*/ 1042416 w 4956048"/>
              <a:gd name="connsiteY13" fmla="*/ 1389888 h 4262006"/>
              <a:gd name="connsiteX14" fmla="*/ 1207008 w 4956048"/>
              <a:gd name="connsiteY14" fmla="*/ 1499616 h 4262006"/>
              <a:gd name="connsiteX15" fmla="*/ 1261872 w 4956048"/>
              <a:gd name="connsiteY15" fmla="*/ 1536192 h 4262006"/>
              <a:gd name="connsiteX16" fmla="*/ 1316736 w 4956048"/>
              <a:gd name="connsiteY16" fmla="*/ 1572768 h 4262006"/>
              <a:gd name="connsiteX17" fmla="*/ 1481328 w 4956048"/>
              <a:gd name="connsiteY17" fmla="*/ 1700784 h 4262006"/>
              <a:gd name="connsiteX18" fmla="*/ 1664208 w 4956048"/>
              <a:gd name="connsiteY18" fmla="*/ 1847088 h 4262006"/>
              <a:gd name="connsiteX19" fmla="*/ 1737360 w 4956048"/>
              <a:gd name="connsiteY19" fmla="*/ 1901952 h 4262006"/>
              <a:gd name="connsiteX20" fmla="*/ 1810512 w 4956048"/>
              <a:gd name="connsiteY20" fmla="*/ 1956816 h 4262006"/>
              <a:gd name="connsiteX21" fmla="*/ 1920240 w 4956048"/>
              <a:gd name="connsiteY21" fmla="*/ 2048256 h 4262006"/>
              <a:gd name="connsiteX22" fmla="*/ 1993392 w 4956048"/>
              <a:gd name="connsiteY22" fmla="*/ 2121408 h 4262006"/>
              <a:gd name="connsiteX23" fmla="*/ 2231136 w 4956048"/>
              <a:gd name="connsiteY23" fmla="*/ 2304288 h 4262006"/>
              <a:gd name="connsiteX24" fmla="*/ 2340864 w 4956048"/>
              <a:gd name="connsiteY24" fmla="*/ 2414016 h 4262006"/>
              <a:gd name="connsiteX25" fmla="*/ 2487168 w 4956048"/>
              <a:gd name="connsiteY25" fmla="*/ 2523744 h 4262006"/>
              <a:gd name="connsiteX26" fmla="*/ 2542032 w 4956048"/>
              <a:gd name="connsiteY26" fmla="*/ 2578608 h 4262006"/>
              <a:gd name="connsiteX27" fmla="*/ 2615184 w 4956048"/>
              <a:gd name="connsiteY27" fmla="*/ 2615184 h 4262006"/>
              <a:gd name="connsiteX28" fmla="*/ 2670048 w 4956048"/>
              <a:gd name="connsiteY28" fmla="*/ 2651760 h 4262006"/>
              <a:gd name="connsiteX29" fmla="*/ 2724912 w 4956048"/>
              <a:gd name="connsiteY29" fmla="*/ 2670048 h 4262006"/>
              <a:gd name="connsiteX30" fmla="*/ 2779776 w 4956048"/>
              <a:gd name="connsiteY30" fmla="*/ 2706624 h 4262006"/>
              <a:gd name="connsiteX31" fmla="*/ 2926080 w 4956048"/>
              <a:gd name="connsiteY31" fmla="*/ 2779776 h 4262006"/>
              <a:gd name="connsiteX32" fmla="*/ 3072384 w 4956048"/>
              <a:gd name="connsiteY32" fmla="*/ 2889504 h 4262006"/>
              <a:gd name="connsiteX33" fmla="*/ 3218688 w 4956048"/>
              <a:gd name="connsiteY33" fmla="*/ 3035808 h 4262006"/>
              <a:gd name="connsiteX34" fmla="*/ 3273552 w 4956048"/>
              <a:gd name="connsiteY34" fmla="*/ 3090672 h 4262006"/>
              <a:gd name="connsiteX35" fmla="*/ 3383280 w 4956048"/>
              <a:gd name="connsiteY35" fmla="*/ 3182112 h 4262006"/>
              <a:gd name="connsiteX36" fmla="*/ 3493008 w 4956048"/>
              <a:gd name="connsiteY36" fmla="*/ 3255264 h 4262006"/>
              <a:gd name="connsiteX37" fmla="*/ 3621024 w 4956048"/>
              <a:gd name="connsiteY37" fmla="*/ 3383280 h 4262006"/>
              <a:gd name="connsiteX38" fmla="*/ 3785616 w 4956048"/>
              <a:gd name="connsiteY38" fmla="*/ 3529584 h 4262006"/>
              <a:gd name="connsiteX39" fmla="*/ 3858768 w 4956048"/>
              <a:gd name="connsiteY39" fmla="*/ 3584448 h 4262006"/>
              <a:gd name="connsiteX40" fmla="*/ 4096512 w 4956048"/>
              <a:gd name="connsiteY40" fmla="*/ 3785616 h 4262006"/>
              <a:gd name="connsiteX41" fmla="*/ 4151376 w 4956048"/>
              <a:gd name="connsiteY41" fmla="*/ 3822192 h 4262006"/>
              <a:gd name="connsiteX42" fmla="*/ 4261104 w 4956048"/>
              <a:gd name="connsiteY42" fmla="*/ 3913632 h 4262006"/>
              <a:gd name="connsiteX43" fmla="*/ 4389120 w 4956048"/>
              <a:gd name="connsiteY43" fmla="*/ 4059936 h 4262006"/>
              <a:gd name="connsiteX44" fmla="*/ 4462272 w 4956048"/>
              <a:gd name="connsiteY44" fmla="*/ 4169664 h 4262006"/>
              <a:gd name="connsiteX45" fmla="*/ 4828032 w 4956048"/>
              <a:gd name="connsiteY45" fmla="*/ 4261104 h 4262006"/>
              <a:gd name="connsiteX46" fmla="*/ 4956048 w 4956048"/>
              <a:gd name="connsiteY46" fmla="*/ 4261104 h 4262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956048" h="4262006">
                <a:moveTo>
                  <a:pt x="0" y="0"/>
                </a:moveTo>
                <a:cubicBezTo>
                  <a:pt x="6096" y="48768"/>
                  <a:pt x="7990" y="98247"/>
                  <a:pt x="18288" y="146304"/>
                </a:cubicBezTo>
                <a:cubicBezTo>
                  <a:pt x="53674" y="311439"/>
                  <a:pt x="38119" y="204253"/>
                  <a:pt x="91440" y="310896"/>
                </a:cubicBezTo>
                <a:cubicBezTo>
                  <a:pt x="100061" y="328138"/>
                  <a:pt x="100366" y="348909"/>
                  <a:pt x="109728" y="365760"/>
                </a:cubicBezTo>
                <a:cubicBezTo>
                  <a:pt x="202171" y="532158"/>
                  <a:pt x="148887" y="423723"/>
                  <a:pt x="237744" y="530352"/>
                </a:cubicBezTo>
                <a:cubicBezTo>
                  <a:pt x="313944" y="621792"/>
                  <a:pt x="228600" y="554736"/>
                  <a:pt x="329184" y="621792"/>
                </a:cubicBezTo>
                <a:cubicBezTo>
                  <a:pt x="459884" y="817842"/>
                  <a:pt x="256344" y="520303"/>
                  <a:pt x="420624" y="731520"/>
                </a:cubicBezTo>
                <a:cubicBezTo>
                  <a:pt x="447612" y="766219"/>
                  <a:pt x="457200" y="816864"/>
                  <a:pt x="493776" y="841248"/>
                </a:cubicBezTo>
                <a:cubicBezTo>
                  <a:pt x="512064" y="853440"/>
                  <a:pt x="533788" y="861622"/>
                  <a:pt x="548640" y="877824"/>
                </a:cubicBezTo>
                <a:cubicBezTo>
                  <a:pt x="601392" y="935371"/>
                  <a:pt x="639742" y="1005502"/>
                  <a:pt x="694944" y="1060704"/>
                </a:cubicBezTo>
                <a:cubicBezTo>
                  <a:pt x="737616" y="1103376"/>
                  <a:pt x="789485" y="1138508"/>
                  <a:pt x="822960" y="1188720"/>
                </a:cubicBezTo>
                <a:cubicBezTo>
                  <a:pt x="858924" y="1242666"/>
                  <a:pt x="861596" y="1254444"/>
                  <a:pt x="914400" y="1298448"/>
                </a:cubicBezTo>
                <a:cubicBezTo>
                  <a:pt x="931285" y="1312519"/>
                  <a:pt x="951379" y="1322249"/>
                  <a:pt x="969264" y="1335024"/>
                </a:cubicBezTo>
                <a:cubicBezTo>
                  <a:pt x="994067" y="1352740"/>
                  <a:pt x="1017446" y="1372409"/>
                  <a:pt x="1042416" y="1389888"/>
                </a:cubicBezTo>
                <a:lnTo>
                  <a:pt x="1207008" y="1499616"/>
                </a:lnTo>
                <a:lnTo>
                  <a:pt x="1261872" y="1536192"/>
                </a:lnTo>
                <a:cubicBezTo>
                  <a:pt x="1280160" y="1548384"/>
                  <a:pt x="1301194" y="1557226"/>
                  <a:pt x="1316736" y="1572768"/>
                </a:cubicBezTo>
                <a:cubicBezTo>
                  <a:pt x="1473721" y="1729753"/>
                  <a:pt x="1299813" y="1567673"/>
                  <a:pt x="1481328" y="1700784"/>
                </a:cubicBezTo>
                <a:cubicBezTo>
                  <a:pt x="1544282" y="1746950"/>
                  <a:pt x="1602823" y="1798857"/>
                  <a:pt x="1664208" y="1847088"/>
                </a:cubicBezTo>
                <a:cubicBezTo>
                  <a:pt x="1688175" y="1865919"/>
                  <a:pt x="1712976" y="1883664"/>
                  <a:pt x="1737360" y="1901952"/>
                </a:cubicBezTo>
                <a:cubicBezTo>
                  <a:pt x="1761744" y="1920240"/>
                  <a:pt x="1788959" y="1935263"/>
                  <a:pt x="1810512" y="1956816"/>
                </a:cubicBezTo>
                <a:cubicBezTo>
                  <a:pt x="2000758" y="2147062"/>
                  <a:pt x="1742012" y="1895489"/>
                  <a:pt x="1920240" y="2048256"/>
                </a:cubicBezTo>
                <a:cubicBezTo>
                  <a:pt x="1946422" y="2070698"/>
                  <a:pt x="1966901" y="2099332"/>
                  <a:pt x="1993392" y="2121408"/>
                </a:cubicBezTo>
                <a:cubicBezTo>
                  <a:pt x="1999112" y="2126175"/>
                  <a:pt x="2202107" y="2275259"/>
                  <a:pt x="2231136" y="2304288"/>
                </a:cubicBezTo>
                <a:cubicBezTo>
                  <a:pt x="2267712" y="2340864"/>
                  <a:pt x="2301590" y="2380353"/>
                  <a:pt x="2340864" y="2414016"/>
                </a:cubicBezTo>
                <a:cubicBezTo>
                  <a:pt x="2387148" y="2453688"/>
                  <a:pt x="2444063" y="2480639"/>
                  <a:pt x="2487168" y="2523744"/>
                </a:cubicBezTo>
                <a:cubicBezTo>
                  <a:pt x="2505456" y="2542032"/>
                  <a:pt x="2520986" y="2563575"/>
                  <a:pt x="2542032" y="2578608"/>
                </a:cubicBezTo>
                <a:cubicBezTo>
                  <a:pt x="2564216" y="2594454"/>
                  <a:pt x="2591514" y="2601658"/>
                  <a:pt x="2615184" y="2615184"/>
                </a:cubicBezTo>
                <a:cubicBezTo>
                  <a:pt x="2634267" y="2626089"/>
                  <a:pt x="2650389" y="2641930"/>
                  <a:pt x="2670048" y="2651760"/>
                </a:cubicBezTo>
                <a:cubicBezTo>
                  <a:pt x="2687290" y="2660381"/>
                  <a:pt x="2707670" y="2661427"/>
                  <a:pt x="2724912" y="2670048"/>
                </a:cubicBezTo>
                <a:cubicBezTo>
                  <a:pt x="2744571" y="2679878"/>
                  <a:pt x="2760480" y="2696099"/>
                  <a:pt x="2779776" y="2706624"/>
                </a:cubicBezTo>
                <a:cubicBezTo>
                  <a:pt x="2827643" y="2732733"/>
                  <a:pt x="2882461" y="2747061"/>
                  <a:pt x="2926080" y="2779776"/>
                </a:cubicBezTo>
                <a:cubicBezTo>
                  <a:pt x="2974848" y="2816352"/>
                  <a:pt x="3029279" y="2846399"/>
                  <a:pt x="3072384" y="2889504"/>
                </a:cubicBezTo>
                <a:lnTo>
                  <a:pt x="3218688" y="3035808"/>
                </a:lnTo>
                <a:cubicBezTo>
                  <a:pt x="3236976" y="3054096"/>
                  <a:pt x="3252033" y="3076326"/>
                  <a:pt x="3273552" y="3090672"/>
                </a:cubicBezTo>
                <a:cubicBezTo>
                  <a:pt x="3469602" y="3221372"/>
                  <a:pt x="3172063" y="3017832"/>
                  <a:pt x="3383280" y="3182112"/>
                </a:cubicBezTo>
                <a:cubicBezTo>
                  <a:pt x="3417979" y="3209100"/>
                  <a:pt x="3461924" y="3224180"/>
                  <a:pt x="3493008" y="3255264"/>
                </a:cubicBezTo>
                <a:cubicBezTo>
                  <a:pt x="3535680" y="3297936"/>
                  <a:pt x="3573901" y="3345581"/>
                  <a:pt x="3621024" y="3383280"/>
                </a:cubicBezTo>
                <a:cubicBezTo>
                  <a:pt x="3929466" y="3630033"/>
                  <a:pt x="3516942" y="3294494"/>
                  <a:pt x="3785616" y="3529584"/>
                </a:cubicBezTo>
                <a:cubicBezTo>
                  <a:pt x="3808555" y="3549655"/>
                  <a:pt x="3835240" y="3565072"/>
                  <a:pt x="3858768" y="3584448"/>
                </a:cubicBezTo>
                <a:cubicBezTo>
                  <a:pt x="3938903" y="3650441"/>
                  <a:pt x="4010136" y="3728032"/>
                  <a:pt x="4096512" y="3785616"/>
                </a:cubicBezTo>
                <a:cubicBezTo>
                  <a:pt x="4114800" y="3797808"/>
                  <a:pt x="4134491" y="3808121"/>
                  <a:pt x="4151376" y="3822192"/>
                </a:cubicBezTo>
                <a:cubicBezTo>
                  <a:pt x="4292188" y="3939535"/>
                  <a:pt x="4124887" y="3822821"/>
                  <a:pt x="4261104" y="3913632"/>
                </a:cubicBezTo>
                <a:cubicBezTo>
                  <a:pt x="4346448" y="4041648"/>
                  <a:pt x="4297680" y="3998976"/>
                  <a:pt x="4389120" y="4059936"/>
                </a:cubicBezTo>
                <a:cubicBezTo>
                  <a:pt x="4413504" y="4096512"/>
                  <a:pt x="4425696" y="4145280"/>
                  <a:pt x="4462272" y="4169664"/>
                </a:cubicBezTo>
                <a:cubicBezTo>
                  <a:pt x="4637266" y="4286326"/>
                  <a:pt x="4539687" y="4247373"/>
                  <a:pt x="4828032" y="4261104"/>
                </a:cubicBezTo>
                <a:cubicBezTo>
                  <a:pt x="4870656" y="4263134"/>
                  <a:pt x="4913376" y="4261104"/>
                  <a:pt x="4956048" y="4261104"/>
                </a:cubicBezTo>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818FF4C-EDF5-F24A-82E2-68C585C380C0}"/>
              </a:ext>
            </a:extLst>
          </p:cNvPr>
          <p:cNvSpPr txBox="1"/>
          <p:nvPr/>
        </p:nvSpPr>
        <p:spPr>
          <a:xfrm>
            <a:off x="172934" y="312389"/>
            <a:ext cx="3238579" cy="769441"/>
          </a:xfrm>
          <a:prstGeom prst="rect">
            <a:avLst/>
          </a:prstGeom>
          <a:noFill/>
        </p:spPr>
        <p:txBody>
          <a:bodyPr wrap="none" rtlCol="0">
            <a:spAutoFit/>
          </a:bodyPr>
          <a:lstStyle/>
          <a:p>
            <a:r>
              <a:rPr lang="en-US" sz="4400" dirty="0">
                <a:solidFill>
                  <a:schemeClr val="accent1"/>
                </a:solidFill>
              </a:rPr>
              <a:t>training error</a:t>
            </a:r>
          </a:p>
        </p:txBody>
      </p:sp>
      <p:sp>
        <p:nvSpPr>
          <p:cNvPr id="17" name="TextBox 16">
            <a:extLst>
              <a:ext uri="{FF2B5EF4-FFF2-40B4-BE49-F238E27FC236}">
                <a16:creationId xmlns:a16="http://schemas.microsoft.com/office/drawing/2014/main" id="{E4BBBF1B-A131-E848-9EAF-0259AA0EA445}"/>
              </a:ext>
            </a:extLst>
          </p:cNvPr>
          <p:cNvSpPr txBox="1"/>
          <p:nvPr/>
        </p:nvSpPr>
        <p:spPr>
          <a:xfrm>
            <a:off x="7763070" y="600018"/>
            <a:ext cx="3727111" cy="769441"/>
          </a:xfrm>
          <a:prstGeom prst="rect">
            <a:avLst/>
          </a:prstGeom>
          <a:noFill/>
        </p:spPr>
        <p:txBody>
          <a:bodyPr wrap="none" rtlCol="0">
            <a:spAutoFit/>
          </a:bodyPr>
          <a:lstStyle/>
          <a:p>
            <a:r>
              <a:rPr lang="en-US" sz="4400" dirty="0">
                <a:solidFill>
                  <a:schemeClr val="accent2"/>
                </a:solidFill>
              </a:rPr>
              <a:t>validation error</a:t>
            </a:r>
          </a:p>
        </p:txBody>
      </p:sp>
      <p:sp>
        <p:nvSpPr>
          <p:cNvPr id="19" name="Freeform 18">
            <a:extLst>
              <a:ext uri="{FF2B5EF4-FFF2-40B4-BE49-F238E27FC236}">
                <a16:creationId xmlns:a16="http://schemas.microsoft.com/office/drawing/2014/main" id="{3EEBF9D3-C95F-524A-AB48-7F6E70D93479}"/>
              </a:ext>
            </a:extLst>
          </p:cNvPr>
          <p:cNvSpPr/>
          <p:nvPr/>
        </p:nvSpPr>
        <p:spPr>
          <a:xfrm>
            <a:off x="2414016" y="1282998"/>
            <a:ext cx="5431536" cy="2249424"/>
          </a:xfrm>
          <a:custGeom>
            <a:avLst/>
            <a:gdLst>
              <a:gd name="connsiteX0" fmla="*/ 0 w 5431536"/>
              <a:gd name="connsiteY0" fmla="*/ 347472 h 2249424"/>
              <a:gd name="connsiteX1" fmla="*/ 128016 w 5431536"/>
              <a:gd name="connsiteY1" fmla="*/ 493776 h 2249424"/>
              <a:gd name="connsiteX2" fmla="*/ 237744 w 5431536"/>
              <a:gd name="connsiteY2" fmla="*/ 603504 h 2249424"/>
              <a:gd name="connsiteX3" fmla="*/ 274320 w 5431536"/>
              <a:gd name="connsiteY3" fmla="*/ 658368 h 2249424"/>
              <a:gd name="connsiteX4" fmla="*/ 347472 w 5431536"/>
              <a:gd name="connsiteY4" fmla="*/ 713232 h 2249424"/>
              <a:gd name="connsiteX5" fmla="*/ 493776 w 5431536"/>
              <a:gd name="connsiteY5" fmla="*/ 877824 h 2249424"/>
              <a:gd name="connsiteX6" fmla="*/ 548640 w 5431536"/>
              <a:gd name="connsiteY6" fmla="*/ 914400 h 2249424"/>
              <a:gd name="connsiteX7" fmla="*/ 603504 w 5431536"/>
              <a:gd name="connsiteY7" fmla="*/ 969264 h 2249424"/>
              <a:gd name="connsiteX8" fmla="*/ 676656 w 5431536"/>
              <a:gd name="connsiteY8" fmla="*/ 1005840 h 2249424"/>
              <a:gd name="connsiteX9" fmla="*/ 822960 w 5431536"/>
              <a:gd name="connsiteY9" fmla="*/ 1115568 h 2249424"/>
              <a:gd name="connsiteX10" fmla="*/ 877824 w 5431536"/>
              <a:gd name="connsiteY10" fmla="*/ 1152144 h 2249424"/>
              <a:gd name="connsiteX11" fmla="*/ 932688 w 5431536"/>
              <a:gd name="connsiteY11" fmla="*/ 1207008 h 2249424"/>
              <a:gd name="connsiteX12" fmla="*/ 987552 w 5431536"/>
              <a:gd name="connsiteY12" fmla="*/ 1243584 h 2249424"/>
              <a:gd name="connsiteX13" fmla="*/ 1097280 w 5431536"/>
              <a:gd name="connsiteY13" fmla="*/ 1353312 h 2249424"/>
              <a:gd name="connsiteX14" fmla="*/ 1170432 w 5431536"/>
              <a:gd name="connsiteY14" fmla="*/ 1389888 h 2249424"/>
              <a:gd name="connsiteX15" fmla="*/ 1298448 w 5431536"/>
              <a:gd name="connsiteY15" fmla="*/ 1481328 h 2249424"/>
              <a:gd name="connsiteX16" fmla="*/ 1408176 w 5431536"/>
              <a:gd name="connsiteY16" fmla="*/ 1554480 h 2249424"/>
              <a:gd name="connsiteX17" fmla="*/ 1463040 w 5431536"/>
              <a:gd name="connsiteY17" fmla="*/ 1591056 h 2249424"/>
              <a:gd name="connsiteX18" fmla="*/ 1517904 w 5431536"/>
              <a:gd name="connsiteY18" fmla="*/ 1645920 h 2249424"/>
              <a:gd name="connsiteX19" fmla="*/ 1572768 w 5431536"/>
              <a:gd name="connsiteY19" fmla="*/ 1682496 h 2249424"/>
              <a:gd name="connsiteX20" fmla="*/ 1645920 w 5431536"/>
              <a:gd name="connsiteY20" fmla="*/ 1737360 h 2249424"/>
              <a:gd name="connsiteX21" fmla="*/ 1737360 w 5431536"/>
              <a:gd name="connsiteY21" fmla="*/ 1773936 h 2249424"/>
              <a:gd name="connsiteX22" fmla="*/ 1865376 w 5431536"/>
              <a:gd name="connsiteY22" fmla="*/ 1847088 h 2249424"/>
              <a:gd name="connsiteX23" fmla="*/ 1975104 w 5431536"/>
              <a:gd name="connsiteY23" fmla="*/ 1883664 h 2249424"/>
              <a:gd name="connsiteX24" fmla="*/ 2029968 w 5431536"/>
              <a:gd name="connsiteY24" fmla="*/ 1920240 h 2249424"/>
              <a:gd name="connsiteX25" fmla="*/ 2121408 w 5431536"/>
              <a:gd name="connsiteY25" fmla="*/ 1938528 h 2249424"/>
              <a:gd name="connsiteX26" fmla="*/ 2194560 w 5431536"/>
              <a:gd name="connsiteY26" fmla="*/ 1956816 h 2249424"/>
              <a:gd name="connsiteX27" fmla="*/ 2304288 w 5431536"/>
              <a:gd name="connsiteY27" fmla="*/ 1993392 h 2249424"/>
              <a:gd name="connsiteX28" fmla="*/ 2450592 w 5431536"/>
              <a:gd name="connsiteY28" fmla="*/ 2029968 h 2249424"/>
              <a:gd name="connsiteX29" fmla="*/ 2615184 w 5431536"/>
              <a:gd name="connsiteY29" fmla="*/ 2103120 h 2249424"/>
              <a:gd name="connsiteX30" fmla="*/ 2761488 w 5431536"/>
              <a:gd name="connsiteY30" fmla="*/ 2176272 h 2249424"/>
              <a:gd name="connsiteX31" fmla="*/ 2926080 w 5431536"/>
              <a:gd name="connsiteY31" fmla="*/ 2249424 h 2249424"/>
              <a:gd name="connsiteX32" fmla="*/ 3273552 w 5431536"/>
              <a:gd name="connsiteY32" fmla="*/ 2121408 h 2249424"/>
              <a:gd name="connsiteX33" fmla="*/ 3438144 w 5431536"/>
              <a:gd name="connsiteY33" fmla="*/ 2029968 h 2249424"/>
              <a:gd name="connsiteX34" fmla="*/ 3566160 w 5431536"/>
              <a:gd name="connsiteY34" fmla="*/ 1956816 h 2249424"/>
              <a:gd name="connsiteX35" fmla="*/ 3621024 w 5431536"/>
              <a:gd name="connsiteY35" fmla="*/ 1938528 h 2249424"/>
              <a:gd name="connsiteX36" fmla="*/ 3785616 w 5431536"/>
              <a:gd name="connsiteY36" fmla="*/ 1847088 h 2249424"/>
              <a:gd name="connsiteX37" fmla="*/ 3858768 w 5431536"/>
              <a:gd name="connsiteY37" fmla="*/ 1828800 h 2249424"/>
              <a:gd name="connsiteX38" fmla="*/ 4005072 w 5431536"/>
              <a:gd name="connsiteY38" fmla="*/ 1773936 h 2249424"/>
              <a:gd name="connsiteX39" fmla="*/ 4059936 w 5431536"/>
              <a:gd name="connsiteY39" fmla="*/ 1737360 h 2249424"/>
              <a:gd name="connsiteX40" fmla="*/ 4114800 w 5431536"/>
              <a:gd name="connsiteY40" fmla="*/ 1719072 h 2249424"/>
              <a:gd name="connsiteX41" fmla="*/ 4334256 w 5431536"/>
              <a:gd name="connsiteY41" fmla="*/ 1481328 h 2249424"/>
              <a:gd name="connsiteX42" fmla="*/ 4498848 w 5431536"/>
              <a:gd name="connsiteY42" fmla="*/ 1316736 h 2249424"/>
              <a:gd name="connsiteX43" fmla="*/ 4645152 w 5431536"/>
              <a:gd name="connsiteY43" fmla="*/ 1152144 h 2249424"/>
              <a:gd name="connsiteX44" fmla="*/ 4700016 w 5431536"/>
              <a:gd name="connsiteY44" fmla="*/ 1078992 h 2249424"/>
              <a:gd name="connsiteX45" fmla="*/ 4901184 w 5431536"/>
              <a:gd name="connsiteY45" fmla="*/ 877824 h 2249424"/>
              <a:gd name="connsiteX46" fmla="*/ 4956048 w 5431536"/>
              <a:gd name="connsiteY46" fmla="*/ 822960 h 2249424"/>
              <a:gd name="connsiteX47" fmla="*/ 5010912 w 5431536"/>
              <a:gd name="connsiteY47" fmla="*/ 749808 h 2249424"/>
              <a:gd name="connsiteX48" fmla="*/ 5084064 w 5431536"/>
              <a:gd name="connsiteY48" fmla="*/ 640080 h 2249424"/>
              <a:gd name="connsiteX49" fmla="*/ 5102352 w 5431536"/>
              <a:gd name="connsiteY49" fmla="*/ 585216 h 2249424"/>
              <a:gd name="connsiteX50" fmla="*/ 5138928 w 5431536"/>
              <a:gd name="connsiteY50" fmla="*/ 438912 h 2249424"/>
              <a:gd name="connsiteX51" fmla="*/ 5157216 w 5431536"/>
              <a:gd name="connsiteY51" fmla="*/ 384048 h 2249424"/>
              <a:gd name="connsiteX52" fmla="*/ 5303520 w 5431536"/>
              <a:gd name="connsiteY52" fmla="*/ 237744 h 2249424"/>
              <a:gd name="connsiteX53" fmla="*/ 5340096 w 5431536"/>
              <a:gd name="connsiteY53" fmla="*/ 164592 h 2249424"/>
              <a:gd name="connsiteX54" fmla="*/ 5413248 w 5431536"/>
              <a:gd name="connsiteY54" fmla="*/ 54864 h 2249424"/>
              <a:gd name="connsiteX55" fmla="*/ 5431536 w 5431536"/>
              <a:gd name="connsiteY55" fmla="*/ 0 h 2249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431536" h="2249424">
                <a:moveTo>
                  <a:pt x="0" y="347472"/>
                </a:moveTo>
                <a:cubicBezTo>
                  <a:pt x="42672" y="396240"/>
                  <a:pt x="83922" y="446290"/>
                  <a:pt x="128016" y="493776"/>
                </a:cubicBezTo>
                <a:cubicBezTo>
                  <a:pt x="163213" y="531681"/>
                  <a:pt x="209051" y="560465"/>
                  <a:pt x="237744" y="603504"/>
                </a:cubicBezTo>
                <a:cubicBezTo>
                  <a:pt x="249936" y="621792"/>
                  <a:pt x="258778" y="642826"/>
                  <a:pt x="274320" y="658368"/>
                </a:cubicBezTo>
                <a:cubicBezTo>
                  <a:pt x="295873" y="679921"/>
                  <a:pt x="325919" y="691679"/>
                  <a:pt x="347472" y="713232"/>
                </a:cubicBezTo>
                <a:cubicBezTo>
                  <a:pt x="457414" y="823174"/>
                  <a:pt x="263372" y="724221"/>
                  <a:pt x="493776" y="877824"/>
                </a:cubicBezTo>
                <a:cubicBezTo>
                  <a:pt x="512064" y="890016"/>
                  <a:pt x="531755" y="900329"/>
                  <a:pt x="548640" y="914400"/>
                </a:cubicBezTo>
                <a:cubicBezTo>
                  <a:pt x="568509" y="930957"/>
                  <a:pt x="582458" y="954231"/>
                  <a:pt x="603504" y="969264"/>
                </a:cubicBezTo>
                <a:cubicBezTo>
                  <a:pt x="625688" y="985110"/>
                  <a:pt x="653973" y="990718"/>
                  <a:pt x="676656" y="1005840"/>
                </a:cubicBezTo>
                <a:cubicBezTo>
                  <a:pt x="727378" y="1039655"/>
                  <a:pt x="772238" y="1081753"/>
                  <a:pt x="822960" y="1115568"/>
                </a:cubicBezTo>
                <a:cubicBezTo>
                  <a:pt x="841248" y="1127760"/>
                  <a:pt x="860939" y="1138073"/>
                  <a:pt x="877824" y="1152144"/>
                </a:cubicBezTo>
                <a:cubicBezTo>
                  <a:pt x="897693" y="1168701"/>
                  <a:pt x="912819" y="1190451"/>
                  <a:pt x="932688" y="1207008"/>
                </a:cubicBezTo>
                <a:cubicBezTo>
                  <a:pt x="949573" y="1221079"/>
                  <a:pt x="971124" y="1228982"/>
                  <a:pt x="987552" y="1243584"/>
                </a:cubicBezTo>
                <a:cubicBezTo>
                  <a:pt x="1026213" y="1277949"/>
                  <a:pt x="1051015" y="1330179"/>
                  <a:pt x="1097280" y="1353312"/>
                </a:cubicBezTo>
                <a:cubicBezTo>
                  <a:pt x="1121664" y="1365504"/>
                  <a:pt x="1146762" y="1376362"/>
                  <a:pt x="1170432" y="1389888"/>
                </a:cubicBezTo>
                <a:cubicBezTo>
                  <a:pt x="1216676" y="1416313"/>
                  <a:pt x="1254835" y="1450799"/>
                  <a:pt x="1298448" y="1481328"/>
                </a:cubicBezTo>
                <a:cubicBezTo>
                  <a:pt x="1334461" y="1506537"/>
                  <a:pt x="1371600" y="1530096"/>
                  <a:pt x="1408176" y="1554480"/>
                </a:cubicBezTo>
                <a:cubicBezTo>
                  <a:pt x="1426464" y="1566672"/>
                  <a:pt x="1447498" y="1575514"/>
                  <a:pt x="1463040" y="1591056"/>
                </a:cubicBezTo>
                <a:cubicBezTo>
                  <a:pt x="1481328" y="1609344"/>
                  <a:pt x="1498035" y="1629363"/>
                  <a:pt x="1517904" y="1645920"/>
                </a:cubicBezTo>
                <a:cubicBezTo>
                  <a:pt x="1534789" y="1659991"/>
                  <a:pt x="1554883" y="1669721"/>
                  <a:pt x="1572768" y="1682496"/>
                </a:cubicBezTo>
                <a:cubicBezTo>
                  <a:pt x="1597571" y="1700212"/>
                  <a:pt x="1619276" y="1722558"/>
                  <a:pt x="1645920" y="1737360"/>
                </a:cubicBezTo>
                <a:cubicBezTo>
                  <a:pt x="1674617" y="1753303"/>
                  <a:pt x="1707998" y="1759255"/>
                  <a:pt x="1737360" y="1773936"/>
                </a:cubicBezTo>
                <a:cubicBezTo>
                  <a:pt x="1869327" y="1839919"/>
                  <a:pt x="1705066" y="1782964"/>
                  <a:pt x="1865376" y="1847088"/>
                </a:cubicBezTo>
                <a:cubicBezTo>
                  <a:pt x="1901173" y="1861407"/>
                  <a:pt x="1943025" y="1862278"/>
                  <a:pt x="1975104" y="1883664"/>
                </a:cubicBezTo>
                <a:cubicBezTo>
                  <a:pt x="1993392" y="1895856"/>
                  <a:pt x="2009388" y="1912523"/>
                  <a:pt x="2029968" y="1920240"/>
                </a:cubicBezTo>
                <a:cubicBezTo>
                  <a:pt x="2059073" y="1931154"/>
                  <a:pt x="2091065" y="1931785"/>
                  <a:pt x="2121408" y="1938528"/>
                </a:cubicBezTo>
                <a:cubicBezTo>
                  <a:pt x="2145944" y="1943980"/>
                  <a:pt x="2170486" y="1949594"/>
                  <a:pt x="2194560" y="1956816"/>
                </a:cubicBezTo>
                <a:cubicBezTo>
                  <a:pt x="2231489" y="1967895"/>
                  <a:pt x="2266885" y="1984041"/>
                  <a:pt x="2304288" y="1993392"/>
                </a:cubicBezTo>
                <a:lnTo>
                  <a:pt x="2450592" y="2029968"/>
                </a:lnTo>
                <a:cubicBezTo>
                  <a:pt x="2701967" y="2180793"/>
                  <a:pt x="2409697" y="2017500"/>
                  <a:pt x="2615184" y="2103120"/>
                </a:cubicBezTo>
                <a:cubicBezTo>
                  <a:pt x="2665514" y="2124091"/>
                  <a:pt x="2709762" y="2159030"/>
                  <a:pt x="2761488" y="2176272"/>
                </a:cubicBezTo>
                <a:cubicBezTo>
                  <a:pt x="2892068" y="2219799"/>
                  <a:pt x="2839137" y="2191462"/>
                  <a:pt x="2926080" y="2249424"/>
                </a:cubicBezTo>
                <a:cubicBezTo>
                  <a:pt x="2996672" y="2225893"/>
                  <a:pt x="3214408" y="2156894"/>
                  <a:pt x="3273552" y="2121408"/>
                </a:cubicBezTo>
                <a:cubicBezTo>
                  <a:pt x="3502395" y="1984102"/>
                  <a:pt x="3245745" y="2134913"/>
                  <a:pt x="3438144" y="2029968"/>
                </a:cubicBezTo>
                <a:cubicBezTo>
                  <a:pt x="3481290" y="2006434"/>
                  <a:pt x="3522201" y="1978795"/>
                  <a:pt x="3566160" y="1956816"/>
                </a:cubicBezTo>
                <a:cubicBezTo>
                  <a:pt x="3583402" y="1948195"/>
                  <a:pt x="3603782" y="1947149"/>
                  <a:pt x="3621024" y="1938528"/>
                </a:cubicBezTo>
                <a:cubicBezTo>
                  <a:pt x="3690863" y="1903608"/>
                  <a:pt x="3715167" y="1873506"/>
                  <a:pt x="3785616" y="1847088"/>
                </a:cubicBezTo>
                <a:cubicBezTo>
                  <a:pt x="3809150" y="1838263"/>
                  <a:pt x="3835234" y="1837625"/>
                  <a:pt x="3858768" y="1828800"/>
                </a:cubicBezTo>
                <a:cubicBezTo>
                  <a:pt x="4050034" y="1757075"/>
                  <a:pt x="3817303" y="1820878"/>
                  <a:pt x="4005072" y="1773936"/>
                </a:cubicBezTo>
                <a:cubicBezTo>
                  <a:pt x="4023360" y="1761744"/>
                  <a:pt x="4040277" y="1747190"/>
                  <a:pt x="4059936" y="1737360"/>
                </a:cubicBezTo>
                <a:cubicBezTo>
                  <a:pt x="4077178" y="1728739"/>
                  <a:pt x="4099880" y="1731279"/>
                  <a:pt x="4114800" y="1719072"/>
                </a:cubicBezTo>
                <a:cubicBezTo>
                  <a:pt x="4303883" y="1564368"/>
                  <a:pt x="4209430" y="1615756"/>
                  <a:pt x="4334256" y="1481328"/>
                </a:cubicBezTo>
                <a:cubicBezTo>
                  <a:pt x="4387052" y="1424471"/>
                  <a:pt x="4450378" y="1377323"/>
                  <a:pt x="4498848" y="1316736"/>
                </a:cubicBezTo>
                <a:cubicBezTo>
                  <a:pt x="4745601" y="1008294"/>
                  <a:pt x="4410062" y="1420818"/>
                  <a:pt x="4645152" y="1152144"/>
                </a:cubicBezTo>
                <a:cubicBezTo>
                  <a:pt x="4665223" y="1129205"/>
                  <a:pt x="4679513" y="1101545"/>
                  <a:pt x="4700016" y="1078992"/>
                </a:cubicBezTo>
                <a:lnTo>
                  <a:pt x="4901184" y="877824"/>
                </a:lnTo>
                <a:cubicBezTo>
                  <a:pt x="4919472" y="859536"/>
                  <a:pt x="4940530" y="843651"/>
                  <a:pt x="4956048" y="822960"/>
                </a:cubicBezTo>
                <a:cubicBezTo>
                  <a:pt x="4974336" y="798576"/>
                  <a:pt x="4993433" y="774778"/>
                  <a:pt x="5010912" y="749808"/>
                </a:cubicBezTo>
                <a:cubicBezTo>
                  <a:pt x="5036121" y="713795"/>
                  <a:pt x="5070163" y="681783"/>
                  <a:pt x="5084064" y="640080"/>
                </a:cubicBezTo>
                <a:cubicBezTo>
                  <a:pt x="5090160" y="621792"/>
                  <a:pt x="5097280" y="603814"/>
                  <a:pt x="5102352" y="585216"/>
                </a:cubicBezTo>
                <a:cubicBezTo>
                  <a:pt x="5115579" y="536718"/>
                  <a:pt x="5123032" y="486601"/>
                  <a:pt x="5138928" y="438912"/>
                </a:cubicBezTo>
                <a:cubicBezTo>
                  <a:pt x="5145024" y="420624"/>
                  <a:pt x="5145009" y="398968"/>
                  <a:pt x="5157216" y="384048"/>
                </a:cubicBezTo>
                <a:cubicBezTo>
                  <a:pt x="5200889" y="330669"/>
                  <a:pt x="5272676" y="299431"/>
                  <a:pt x="5303520" y="237744"/>
                </a:cubicBezTo>
                <a:cubicBezTo>
                  <a:pt x="5315712" y="213360"/>
                  <a:pt x="5326070" y="187969"/>
                  <a:pt x="5340096" y="164592"/>
                </a:cubicBezTo>
                <a:cubicBezTo>
                  <a:pt x="5362713" y="126898"/>
                  <a:pt x="5399347" y="96567"/>
                  <a:pt x="5413248" y="54864"/>
                </a:cubicBezTo>
                <a:lnTo>
                  <a:pt x="5431536" y="0"/>
                </a:lnTo>
              </a:path>
            </a:pathLst>
          </a:cu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0EE2E1C-37FE-D34F-9F2D-1A3A38AE88AB}"/>
              </a:ext>
            </a:extLst>
          </p:cNvPr>
          <p:cNvSpPr txBox="1"/>
          <p:nvPr/>
        </p:nvSpPr>
        <p:spPr>
          <a:xfrm>
            <a:off x="372844" y="5837725"/>
            <a:ext cx="7413761" cy="707886"/>
          </a:xfrm>
          <a:prstGeom prst="rect">
            <a:avLst/>
          </a:prstGeom>
          <a:noFill/>
        </p:spPr>
        <p:txBody>
          <a:bodyPr wrap="none" rtlCol="0">
            <a:spAutoFit/>
          </a:bodyPr>
          <a:lstStyle/>
          <a:p>
            <a:r>
              <a:rPr lang="en-US" sz="4000" dirty="0"/>
              <a:t>adjust model and/or data to reach </a:t>
            </a:r>
          </a:p>
        </p:txBody>
      </p:sp>
      <p:sp>
        <p:nvSpPr>
          <p:cNvPr id="21" name="Heart 20">
            <a:extLst>
              <a:ext uri="{FF2B5EF4-FFF2-40B4-BE49-F238E27FC236}">
                <a16:creationId xmlns:a16="http://schemas.microsoft.com/office/drawing/2014/main" id="{6352C331-9662-A844-B76C-8425C0E61C04}"/>
              </a:ext>
            </a:extLst>
          </p:cNvPr>
          <p:cNvSpPr/>
          <p:nvPr/>
        </p:nvSpPr>
        <p:spPr>
          <a:xfrm>
            <a:off x="4992624" y="2962656"/>
            <a:ext cx="810107" cy="789672"/>
          </a:xfrm>
          <a:prstGeom prst="hear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highlight>
                <a:srgbClr val="FFFF00"/>
              </a:highlight>
            </a:endParaRPr>
          </a:p>
        </p:txBody>
      </p:sp>
      <p:sp>
        <p:nvSpPr>
          <p:cNvPr id="22" name="Heart 21">
            <a:extLst>
              <a:ext uri="{FF2B5EF4-FFF2-40B4-BE49-F238E27FC236}">
                <a16:creationId xmlns:a16="http://schemas.microsoft.com/office/drawing/2014/main" id="{7D137E7C-EBE3-2E4B-AA75-6935C5F701CD}"/>
              </a:ext>
            </a:extLst>
          </p:cNvPr>
          <p:cNvSpPr/>
          <p:nvPr/>
        </p:nvSpPr>
        <p:spPr>
          <a:xfrm>
            <a:off x="7543393" y="5819813"/>
            <a:ext cx="689960" cy="673099"/>
          </a:xfrm>
          <a:prstGeom prst="hear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highlight>
                <a:srgbClr val="FFFF00"/>
              </a:highlight>
            </a:endParaRPr>
          </a:p>
        </p:txBody>
      </p:sp>
      <p:cxnSp>
        <p:nvCxnSpPr>
          <p:cNvPr id="5" name="Straight Connector 4">
            <a:extLst>
              <a:ext uri="{FF2B5EF4-FFF2-40B4-BE49-F238E27FC236}">
                <a16:creationId xmlns:a16="http://schemas.microsoft.com/office/drawing/2014/main" id="{449DC82F-8786-9441-B87D-44D6926E4EA2}"/>
              </a:ext>
            </a:extLst>
          </p:cNvPr>
          <p:cNvCxnSpPr>
            <a:cxnSpLocks/>
          </p:cNvCxnSpPr>
          <p:nvPr/>
        </p:nvCxnSpPr>
        <p:spPr>
          <a:xfrm flipV="1">
            <a:off x="7233314" y="4700016"/>
            <a:ext cx="0" cy="113771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65E7B9D-129F-9E4B-BC2F-09BDD41A8B79}"/>
              </a:ext>
            </a:extLst>
          </p:cNvPr>
          <p:cNvSpPr txBox="1"/>
          <p:nvPr/>
        </p:nvSpPr>
        <p:spPr>
          <a:xfrm>
            <a:off x="6686607" y="4076351"/>
            <a:ext cx="4634667" cy="646331"/>
          </a:xfrm>
          <a:prstGeom prst="rect">
            <a:avLst/>
          </a:prstGeom>
          <a:noFill/>
        </p:spPr>
        <p:txBody>
          <a:bodyPr wrap="none" rtlCol="0">
            <a:spAutoFit/>
          </a:bodyPr>
          <a:lstStyle/>
          <a:p>
            <a:r>
              <a:rPr lang="en-US" sz="3600" dirty="0"/>
              <a:t>“critical value” (d/m=1) </a:t>
            </a:r>
          </a:p>
        </p:txBody>
      </p:sp>
      <p:sp>
        <p:nvSpPr>
          <p:cNvPr id="2" name="Date Placeholder 1">
            <a:extLst>
              <a:ext uri="{FF2B5EF4-FFF2-40B4-BE49-F238E27FC236}">
                <a16:creationId xmlns:a16="http://schemas.microsoft.com/office/drawing/2014/main" id="{9D59DC83-3F7B-0A41-80B8-A2461A9E9E57}"/>
              </a:ext>
            </a:extLst>
          </p:cNvPr>
          <p:cNvSpPr>
            <a:spLocks noGrp="1"/>
          </p:cNvSpPr>
          <p:nvPr>
            <p:ph type="dt" sz="half" idx="10"/>
          </p:nvPr>
        </p:nvSpPr>
        <p:spPr/>
        <p:txBody>
          <a:bodyPr/>
          <a:lstStyle/>
          <a:p>
            <a:fld id="{45BD93F8-FE3B-874C-B252-67BEC696CFB8}" type="datetime1">
              <a:rPr lang="en-US" smtClean="0"/>
              <a:t>6/29/23</a:t>
            </a:fld>
            <a:endParaRPr lang="en-US"/>
          </a:p>
        </p:txBody>
      </p:sp>
      <p:sp>
        <p:nvSpPr>
          <p:cNvPr id="4" name="Footer Placeholder 3">
            <a:extLst>
              <a:ext uri="{FF2B5EF4-FFF2-40B4-BE49-F238E27FC236}">
                <a16:creationId xmlns:a16="http://schemas.microsoft.com/office/drawing/2014/main" id="{B93DC27D-B927-5986-2439-D204FBCAD490}"/>
              </a:ext>
            </a:extLst>
          </p:cNvPr>
          <p:cNvSpPr>
            <a:spLocks noGrp="1"/>
          </p:cNvSpPr>
          <p:nvPr>
            <p:ph type="ftr" sz="quarter" idx="11"/>
          </p:nvPr>
        </p:nvSpPr>
        <p:spPr/>
        <p:txBody>
          <a:bodyPr/>
          <a:lstStyle/>
          <a:p>
            <a:r>
              <a:rPr lang="en-GB"/>
              <a:t>A. Jung, Trustworthy AI</a:t>
            </a:r>
            <a:endParaRPr lang="en-GB" dirty="0"/>
          </a:p>
        </p:txBody>
      </p:sp>
    </p:spTree>
    <p:extLst>
      <p:ext uri="{BB962C8B-B14F-4D97-AF65-F5344CB8AC3E}">
        <p14:creationId xmlns:p14="http://schemas.microsoft.com/office/powerpoint/2010/main" val="6674620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30B7B01-3564-9D43-A98C-231709BFD0A6}"/>
              </a:ext>
            </a:extLst>
          </p:cNvPr>
          <p:cNvSpPr/>
          <p:nvPr/>
        </p:nvSpPr>
        <p:spPr>
          <a:xfrm>
            <a:off x="6096000" y="451210"/>
            <a:ext cx="4800600" cy="5950963"/>
          </a:xfrm>
          <a:prstGeom prst="rect">
            <a:avLst/>
          </a:prstGeom>
          <a:solidFill>
            <a:schemeClr val="accent6">
              <a:lumMod val="60000"/>
              <a:lumOff val="40000"/>
              <a:alpha val="5205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BE23E94E-D25A-3E4A-9B75-84F7B8AE970A}"/>
              </a:ext>
            </a:extLst>
          </p:cNvPr>
          <p:cNvSpPr/>
          <p:nvPr/>
        </p:nvSpPr>
        <p:spPr>
          <a:xfrm>
            <a:off x="7879080" y="737222"/>
            <a:ext cx="2563627" cy="5669568"/>
          </a:xfrm>
          <a:prstGeom prst="rect">
            <a:avLst/>
          </a:prstGeom>
          <a:solidFill>
            <a:schemeClr val="accent2">
              <a:lumMod val="40000"/>
              <a:lumOff val="60000"/>
              <a:alpha val="7688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E87D2AD2-20A9-F94F-B988-0E6B3FC0104D}"/>
              </a:ext>
            </a:extLst>
          </p:cNvPr>
          <p:cNvSpPr txBox="1"/>
          <p:nvPr/>
        </p:nvSpPr>
        <p:spPr>
          <a:xfrm>
            <a:off x="10442708" y="5066939"/>
            <a:ext cx="1735931" cy="1077218"/>
          </a:xfrm>
          <a:prstGeom prst="rect">
            <a:avLst/>
          </a:prstGeom>
          <a:noFill/>
        </p:spPr>
        <p:txBody>
          <a:bodyPr wrap="square" rtlCol="0">
            <a:spAutoFit/>
          </a:bodyPr>
          <a:lstStyle/>
          <a:p>
            <a:r>
              <a:rPr lang="en-GB" sz="3200" dirty="0"/>
              <a:t>params w</a:t>
            </a:r>
          </a:p>
        </p:txBody>
      </p:sp>
      <p:cxnSp>
        <p:nvCxnSpPr>
          <p:cNvPr id="5" name="Straight Arrow Connector 4">
            <a:extLst>
              <a:ext uri="{FF2B5EF4-FFF2-40B4-BE49-F238E27FC236}">
                <a16:creationId xmlns:a16="http://schemas.microsoft.com/office/drawing/2014/main" id="{7D0F5A68-ABC7-934C-B440-62E4D3EC0ED9}"/>
              </a:ext>
            </a:extLst>
          </p:cNvPr>
          <p:cNvCxnSpPr>
            <a:cxnSpLocks/>
          </p:cNvCxnSpPr>
          <p:nvPr/>
        </p:nvCxnSpPr>
        <p:spPr>
          <a:xfrm>
            <a:off x="1615373" y="6120778"/>
            <a:ext cx="9907765"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8" name="Freeform 7">
            <a:extLst>
              <a:ext uri="{FF2B5EF4-FFF2-40B4-BE49-F238E27FC236}">
                <a16:creationId xmlns:a16="http://schemas.microsoft.com/office/drawing/2014/main" id="{C561594C-B330-F240-B515-3BC619011BCF}"/>
              </a:ext>
            </a:extLst>
          </p:cNvPr>
          <p:cNvSpPr/>
          <p:nvPr/>
        </p:nvSpPr>
        <p:spPr>
          <a:xfrm>
            <a:off x="1615373" y="1123291"/>
            <a:ext cx="8473507" cy="4482257"/>
          </a:xfrm>
          <a:custGeom>
            <a:avLst/>
            <a:gdLst>
              <a:gd name="connsiteX0" fmla="*/ 0 w 5686425"/>
              <a:gd name="connsiteY0" fmla="*/ 228600 h 2572640"/>
              <a:gd name="connsiteX1" fmla="*/ 3114675 w 5686425"/>
              <a:gd name="connsiteY1" fmla="*/ 2571750 h 2572640"/>
              <a:gd name="connsiteX2" fmla="*/ 5686425 w 5686425"/>
              <a:gd name="connsiteY2" fmla="*/ 0 h 2572640"/>
            </a:gdLst>
            <a:ahLst/>
            <a:cxnLst>
              <a:cxn ang="0">
                <a:pos x="connsiteX0" y="connsiteY0"/>
              </a:cxn>
              <a:cxn ang="0">
                <a:pos x="connsiteX1" y="connsiteY1"/>
              </a:cxn>
              <a:cxn ang="0">
                <a:pos x="connsiteX2" y="connsiteY2"/>
              </a:cxn>
            </a:cxnLst>
            <a:rect l="l" t="t" r="r" b="b"/>
            <a:pathLst>
              <a:path w="5686425" h="2572640">
                <a:moveTo>
                  <a:pt x="0" y="228600"/>
                </a:moveTo>
                <a:cubicBezTo>
                  <a:pt x="1083469" y="1419225"/>
                  <a:pt x="2166938" y="2609850"/>
                  <a:pt x="3114675" y="2571750"/>
                </a:cubicBezTo>
                <a:cubicBezTo>
                  <a:pt x="4062412" y="2533650"/>
                  <a:pt x="4874418" y="1266825"/>
                  <a:pt x="5686425" y="0"/>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descr="A picture containing text, watch&#10;&#10;Description automatically generated">
            <a:extLst>
              <a:ext uri="{FF2B5EF4-FFF2-40B4-BE49-F238E27FC236}">
                <a16:creationId xmlns:a16="http://schemas.microsoft.com/office/drawing/2014/main" id="{DF941D97-10AC-F44B-8823-7E57E4B67F7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9709" y="1140137"/>
            <a:ext cx="1471172" cy="702414"/>
          </a:xfrm>
          <a:prstGeom prst="rect">
            <a:avLst/>
          </a:prstGeom>
        </p:spPr>
      </p:pic>
      <p:sp>
        <p:nvSpPr>
          <p:cNvPr id="11" name="Freeform 10">
            <a:extLst>
              <a:ext uri="{FF2B5EF4-FFF2-40B4-BE49-F238E27FC236}">
                <a16:creationId xmlns:a16="http://schemas.microsoft.com/office/drawing/2014/main" id="{182D6882-0ABE-2A4B-92F5-BA89B4321627}"/>
              </a:ext>
            </a:extLst>
          </p:cNvPr>
          <p:cNvSpPr/>
          <p:nvPr/>
        </p:nvSpPr>
        <p:spPr>
          <a:xfrm>
            <a:off x="5364020" y="1049699"/>
            <a:ext cx="4724860" cy="2524330"/>
          </a:xfrm>
          <a:custGeom>
            <a:avLst/>
            <a:gdLst>
              <a:gd name="connsiteX0" fmla="*/ 0 w 3328988"/>
              <a:gd name="connsiteY0" fmla="*/ 400050 h 1619278"/>
              <a:gd name="connsiteX1" fmla="*/ 1757363 w 3328988"/>
              <a:gd name="connsiteY1" fmla="*/ 1614487 h 1619278"/>
              <a:gd name="connsiteX2" fmla="*/ 3328988 w 3328988"/>
              <a:gd name="connsiteY2" fmla="*/ 0 h 1619278"/>
            </a:gdLst>
            <a:ahLst/>
            <a:cxnLst>
              <a:cxn ang="0">
                <a:pos x="connsiteX0" y="connsiteY0"/>
              </a:cxn>
              <a:cxn ang="0">
                <a:pos x="connsiteX1" y="connsiteY1"/>
              </a:cxn>
              <a:cxn ang="0">
                <a:pos x="connsiteX2" y="connsiteY2"/>
              </a:cxn>
            </a:cxnLst>
            <a:rect l="l" t="t" r="r" b="b"/>
            <a:pathLst>
              <a:path w="3328988" h="1619278">
                <a:moveTo>
                  <a:pt x="0" y="400050"/>
                </a:moveTo>
                <a:cubicBezTo>
                  <a:pt x="601266" y="1040606"/>
                  <a:pt x="1202532" y="1681162"/>
                  <a:pt x="1757363" y="1614487"/>
                </a:cubicBezTo>
                <a:cubicBezTo>
                  <a:pt x="2312194" y="1547812"/>
                  <a:pt x="2820591" y="773906"/>
                  <a:pt x="3328988" y="0"/>
                </a:cubicBezTo>
              </a:path>
            </a:pathLst>
          </a:custGeom>
          <a:noFill/>
          <a:ln w="508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descr="Text&#10;&#10;Description automatically generated with medium confidence">
            <a:extLst>
              <a:ext uri="{FF2B5EF4-FFF2-40B4-BE49-F238E27FC236}">
                <a16:creationId xmlns:a16="http://schemas.microsoft.com/office/drawing/2014/main" id="{A26DB15B-1DBF-3E45-89F7-029ADEE62E5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877131" y="737531"/>
            <a:ext cx="3088510" cy="771519"/>
          </a:xfrm>
          <a:prstGeom prst="rect">
            <a:avLst/>
          </a:prstGeom>
        </p:spPr>
      </p:pic>
      <p:sp>
        <p:nvSpPr>
          <p:cNvPr id="13" name="Rectangle 12">
            <a:extLst>
              <a:ext uri="{FF2B5EF4-FFF2-40B4-BE49-F238E27FC236}">
                <a16:creationId xmlns:a16="http://schemas.microsoft.com/office/drawing/2014/main" id="{32C21E6C-8C74-934D-945C-AB2CC04CF7F2}"/>
              </a:ext>
            </a:extLst>
          </p:cNvPr>
          <p:cNvSpPr/>
          <p:nvPr/>
        </p:nvSpPr>
        <p:spPr>
          <a:xfrm>
            <a:off x="8855931" y="923634"/>
            <a:ext cx="1363308" cy="5483155"/>
          </a:xfrm>
          <a:prstGeom prst="rect">
            <a:avLst/>
          </a:prstGeom>
          <a:solidFill>
            <a:schemeClr val="accent1">
              <a:alpha val="579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407FFA8A-9E43-F348-A2A4-78746B666B00}"/>
              </a:ext>
            </a:extLst>
          </p:cNvPr>
          <p:cNvPicPr>
            <a:picLocks noChangeAspect="1"/>
          </p:cNvPicPr>
          <p:nvPr/>
        </p:nvPicPr>
        <p:blipFill>
          <a:blip r:embed="rId4"/>
          <a:stretch>
            <a:fillRect/>
          </a:stretch>
        </p:blipFill>
        <p:spPr>
          <a:xfrm>
            <a:off x="9263380" y="3837740"/>
            <a:ext cx="825500" cy="457200"/>
          </a:xfrm>
          <a:prstGeom prst="rect">
            <a:avLst/>
          </a:prstGeom>
        </p:spPr>
      </p:pic>
      <p:pic>
        <p:nvPicPr>
          <p:cNvPr id="10" name="Picture 9">
            <a:extLst>
              <a:ext uri="{FF2B5EF4-FFF2-40B4-BE49-F238E27FC236}">
                <a16:creationId xmlns:a16="http://schemas.microsoft.com/office/drawing/2014/main" id="{96780CD9-C818-F84A-B8F7-E77688DB4B13}"/>
              </a:ext>
            </a:extLst>
          </p:cNvPr>
          <p:cNvPicPr>
            <a:picLocks noChangeAspect="1"/>
          </p:cNvPicPr>
          <p:nvPr/>
        </p:nvPicPr>
        <p:blipFill>
          <a:blip r:embed="rId5"/>
          <a:stretch>
            <a:fillRect/>
          </a:stretch>
        </p:blipFill>
        <p:spPr>
          <a:xfrm>
            <a:off x="7954756" y="5136659"/>
            <a:ext cx="825500" cy="457200"/>
          </a:xfrm>
          <a:prstGeom prst="rect">
            <a:avLst/>
          </a:prstGeom>
        </p:spPr>
      </p:pic>
      <p:pic>
        <p:nvPicPr>
          <p:cNvPr id="16" name="Picture 15">
            <a:extLst>
              <a:ext uri="{FF2B5EF4-FFF2-40B4-BE49-F238E27FC236}">
                <a16:creationId xmlns:a16="http://schemas.microsoft.com/office/drawing/2014/main" id="{D9271199-1BB1-A14F-B551-680E3FFF97F6}"/>
              </a:ext>
            </a:extLst>
          </p:cNvPr>
          <p:cNvPicPr>
            <a:picLocks noChangeAspect="1"/>
          </p:cNvPicPr>
          <p:nvPr/>
        </p:nvPicPr>
        <p:blipFill>
          <a:blip r:embed="rId6"/>
          <a:stretch>
            <a:fillRect/>
          </a:stretch>
        </p:blipFill>
        <p:spPr>
          <a:xfrm>
            <a:off x="6335766" y="4502985"/>
            <a:ext cx="825500" cy="457200"/>
          </a:xfrm>
          <a:prstGeom prst="rect">
            <a:avLst/>
          </a:prstGeom>
        </p:spPr>
      </p:pic>
      <p:sp>
        <p:nvSpPr>
          <p:cNvPr id="22" name="TextBox 21">
            <a:extLst>
              <a:ext uri="{FF2B5EF4-FFF2-40B4-BE49-F238E27FC236}">
                <a16:creationId xmlns:a16="http://schemas.microsoft.com/office/drawing/2014/main" id="{02BA20E0-7ACE-824B-8908-DE43FF577B95}"/>
              </a:ext>
            </a:extLst>
          </p:cNvPr>
          <p:cNvSpPr txBox="1"/>
          <p:nvPr/>
        </p:nvSpPr>
        <p:spPr>
          <a:xfrm>
            <a:off x="246822" y="5296018"/>
            <a:ext cx="4652877" cy="707886"/>
          </a:xfrm>
          <a:prstGeom prst="rect">
            <a:avLst/>
          </a:prstGeom>
          <a:noFill/>
        </p:spPr>
        <p:txBody>
          <a:bodyPr wrap="none" rtlCol="0">
            <a:spAutoFit/>
          </a:bodyPr>
          <a:lstStyle/>
          <a:p>
            <a:r>
              <a:rPr lang="en-GB" sz="4000" dirty="0"/>
              <a:t>which model is best ?</a:t>
            </a:r>
          </a:p>
        </p:txBody>
      </p:sp>
      <p:sp>
        <p:nvSpPr>
          <p:cNvPr id="23" name="Footer Placeholder 22">
            <a:extLst>
              <a:ext uri="{FF2B5EF4-FFF2-40B4-BE49-F238E27FC236}">
                <a16:creationId xmlns:a16="http://schemas.microsoft.com/office/drawing/2014/main" id="{67122FDD-F00C-F343-8AF6-507F1A6330AA}"/>
              </a:ext>
            </a:extLst>
          </p:cNvPr>
          <p:cNvSpPr>
            <a:spLocks noGrp="1"/>
          </p:cNvSpPr>
          <p:nvPr>
            <p:ph type="ftr" sz="quarter" idx="11"/>
          </p:nvPr>
        </p:nvSpPr>
        <p:spPr/>
        <p:txBody>
          <a:bodyPr/>
          <a:lstStyle/>
          <a:p>
            <a:r>
              <a:rPr lang="en-US"/>
              <a:t>A. Jung, Trustworthy AI</a:t>
            </a:r>
          </a:p>
        </p:txBody>
      </p:sp>
      <p:sp>
        <p:nvSpPr>
          <p:cNvPr id="24" name="Slide Number Placeholder 23">
            <a:extLst>
              <a:ext uri="{FF2B5EF4-FFF2-40B4-BE49-F238E27FC236}">
                <a16:creationId xmlns:a16="http://schemas.microsoft.com/office/drawing/2014/main" id="{D51CC326-7754-FA4B-9B0F-EF6BC1C4339F}"/>
              </a:ext>
            </a:extLst>
          </p:cNvPr>
          <p:cNvSpPr>
            <a:spLocks noGrp="1"/>
          </p:cNvSpPr>
          <p:nvPr>
            <p:ph type="sldNum" sz="quarter" idx="12"/>
          </p:nvPr>
        </p:nvSpPr>
        <p:spPr/>
        <p:txBody>
          <a:bodyPr/>
          <a:lstStyle/>
          <a:p>
            <a:fld id="{D446F147-7846-844F-8574-65BB801963F9}" type="slidenum">
              <a:rPr lang="en-US" smtClean="0"/>
              <a:t>74</a:t>
            </a:fld>
            <a:endParaRPr lang="en-US"/>
          </a:p>
        </p:txBody>
      </p:sp>
      <p:sp>
        <p:nvSpPr>
          <p:cNvPr id="25" name="Date Placeholder 24">
            <a:extLst>
              <a:ext uri="{FF2B5EF4-FFF2-40B4-BE49-F238E27FC236}">
                <a16:creationId xmlns:a16="http://schemas.microsoft.com/office/drawing/2014/main" id="{165EE1E7-25AA-9147-88D1-DF542A7F5FF8}"/>
              </a:ext>
            </a:extLst>
          </p:cNvPr>
          <p:cNvSpPr>
            <a:spLocks noGrp="1"/>
          </p:cNvSpPr>
          <p:nvPr>
            <p:ph type="dt" sz="half" idx="10"/>
          </p:nvPr>
        </p:nvSpPr>
        <p:spPr/>
        <p:txBody>
          <a:bodyPr/>
          <a:lstStyle/>
          <a:p>
            <a:fld id="{D8E0781D-B4E6-054D-AF1D-D254B7A0A22F}" type="datetime1">
              <a:rPr lang="en-US" smtClean="0"/>
              <a:t>6/29/23</a:t>
            </a:fld>
            <a:endParaRPr lang="en-US"/>
          </a:p>
        </p:txBody>
      </p:sp>
    </p:spTree>
    <p:extLst>
      <p:ext uri="{BB962C8B-B14F-4D97-AF65-F5344CB8AC3E}">
        <p14:creationId xmlns:p14="http://schemas.microsoft.com/office/powerpoint/2010/main" val="14001707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4DA9A-0E56-5846-8D30-1992A24A766E}"/>
              </a:ext>
            </a:extLst>
          </p:cNvPr>
          <p:cNvSpPr>
            <a:spLocks noGrp="1"/>
          </p:cNvSpPr>
          <p:nvPr>
            <p:ph type="title"/>
          </p:nvPr>
        </p:nvSpPr>
        <p:spPr>
          <a:xfrm>
            <a:off x="404812" y="376849"/>
            <a:ext cx="10515600" cy="1325563"/>
          </a:xfrm>
        </p:spPr>
        <p:txBody>
          <a:bodyPr>
            <a:normAutofit/>
          </a:bodyPr>
          <a:lstStyle/>
          <a:p>
            <a:r>
              <a:rPr lang="en-AT" sz="7200" b="1" dirty="0"/>
              <a:t>Sufficiently Large </a:t>
            </a:r>
          </a:p>
        </p:txBody>
      </p:sp>
      <p:sp>
        <p:nvSpPr>
          <p:cNvPr id="4" name="Footer Placeholder 3">
            <a:extLst>
              <a:ext uri="{FF2B5EF4-FFF2-40B4-BE49-F238E27FC236}">
                <a16:creationId xmlns:a16="http://schemas.microsoft.com/office/drawing/2014/main" id="{BF4B43C6-86B5-144B-9040-4829B6385EE3}"/>
              </a:ext>
            </a:extLst>
          </p:cNvPr>
          <p:cNvSpPr>
            <a:spLocks noGrp="1"/>
          </p:cNvSpPr>
          <p:nvPr>
            <p:ph type="ftr" sz="quarter" idx="11"/>
          </p:nvPr>
        </p:nvSpPr>
        <p:spPr/>
        <p:txBody>
          <a:bodyPr/>
          <a:lstStyle/>
          <a:p>
            <a:r>
              <a:rPr lang="en-GB"/>
              <a:t>A. Jung, Trustworthy AI</a:t>
            </a:r>
            <a:endParaRPr lang="en-GB" dirty="0"/>
          </a:p>
        </p:txBody>
      </p:sp>
      <p:sp>
        <p:nvSpPr>
          <p:cNvPr id="30" name="Slide Number Placeholder 29">
            <a:extLst>
              <a:ext uri="{FF2B5EF4-FFF2-40B4-BE49-F238E27FC236}">
                <a16:creationId xmlns:a16="http://schemas.microsoft.com/office/drawing/2014/main" id="{E877AEAA-9A5B-194A-8FBE-553621C68E91}"/>
              </a:ext>
            </a:extLst>
          </p:cNvPr>
          <p:cNvSpPr>
            <a:spLocks noGrp="1"/>
          </p:cNvSpPr>
          <p:nvPr>
            <p:ph type="sldNum" sz="quarter" idx="12"/>
          </p:nvPr>
        </p:nvSpPr>
        <p:spPr/>
        <p:txBody>
          <a:bodyPr/>
          <a:lstStyle/>
          <a:p>
            <a:fld id="{AC1633F7-ACB1-754E-B76E-ED72C708EAF6}" type="slidenum">
              <a:rPr lang="en-AT" smtClean="0"/>
              <a:pPr/>
              <a:t>75</a:t>
            </a:fld>
            <a:endParaRPr lang="en-AT" dirty="0"/>
          </a:p>
        </p:txBody>
      </p:sp>
      <p:pic>
        <p:nvPicPr>
          <p:cNvPr id="7" name="Picture 6">
            <a:extLst>
              <a:ext uri="{FF2B5EF4-FFF2-40B4-BE49-F238E27FC236}">
                <a16:creationId xmlns:a16="http://schemas.microsoft.com/office/drawing/2014/main" id="{3D52BCB9-487C-4148-935F-3D0B24C1464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8747" y="2224393"/>
            <a:ext cx="4767713" cy="3298213"/>
          </a:xfrm>
          <a:prstGeom prst="rect">
            <a:avLst/>
          </a:prstGeom>
        </p:spPr>
      </p:pic>
      <p:sp>
        <p:nvSpPr>
          <p:cNvPr id="8" name="TextBox 7">
            <a:extLst>
              <a:ext uri="{FF2B5EF4-FFF2-40B4-BE49-F238E27FC236}">
                <a16:creationId xmlns:a16="http://schemas.microsoft.com/office/drawing/2014/main" id="{DE1BCB6C-9514-5542-8B46-0E4F4DB5F76C}"/>
              </a:ext>
            </a:extLst>
          </p:cNvPr>
          <p:cNvSpPr txBox="1"/>
          <p:nvPr/>
        </p:nvSpPr>
        <p:spPr>
          <a:xfrm>
            <a:off x="5098805" y="2497300"/>
            <a:ext cx="7245595" cy="2677656"/>
          </a:xfrm>
          <a:prstGeom prst="rect">
            <a:avLst/>
          </a:prstGeom>
          <a:noFill/>
        </p:spPr>
        <p:txBody>
          <a:bodyPr wrap="square" rtlCol="0">
            <a:spAutoFit/>
          </a:bodyPr>
          <a:lstStyle/>
          <a:p>
            <a:r>
              <a:rPr lang="en-GB" sz="2400" dirty="0"/>
              <a:t>linear model might be to small for such data</a:t>
            </a:r>
          </a:p>
          <a:p>
            <a:endParaRPr lang="en-GB" sz="2400" dirty="0"/>
          </a:p>
          <a:p>
            <a:r>
              <a:rPr lang="en-GB" sz="2400" dirty="0"/>
              <a:t>no straight line that fits well data points</a:t>
            </a:r>
          </a:p>
          <a:p>
            <a:endParaRPr lang="en-GB" sz="2400" dirty="0"/>
          </a:p>
          <a:p>
            <a:r>
              <a:rPr lang="en-GB" sz="2400" dirty="0"/>
              <a:t>-&gt; model bias ! </a:t>
            </a:r>
          </a:p>
          <a:p>
            <a:endParaRPr lang="en-GB" sz="2400" dirty="0"/>
          </a:p>
          <a:p>
            <a:r>
              <a:rPr lang="en-GB" sz="2400" dirty="0"/>
              <a:t>need larger models that also contain non-linear maps</a:t>
            </a:r>
          </a:p>
        </p:txBody>
      </p:sp>
      <p:sp>
        <p:nvSpPr>
          <p:cNvPr id="6" name="Date Placeholder 5">
            <a:extLst>
              <a:ext uri="{FF2B5EF4-FFF2-40B4-BE49-F238E27FC236}">
                <a16:creationId xmlns:a16="http://schemas.microsoft.com/office/drawing/2014/main" id="{969F56F5-8B4D-E6ED-DE26-66F0DFEA5D73}"/>
              </a:ext>
            </a:extLst>
          </p:cNvPr>
          <p:cNvSpPr>
            <a:spLocks noGrp="1"/>
          </p:cNvSpPr>
          <p:nvPr>
            <p:ph type="dt" sz="half" idx="10"/>
          </p:nvPr>
        </p:nvSpPr>
        <p:spPr/>
        <p:txBody>
          <a:bodyPr/>
          <a:lstStyle/>
          <a:p>
            <a:fld id="{6ED6A122-FF9C-4C49-9EE1-A5B938EA320F}" type="datetime1">
              <a:rPr lang="en-US" smtClean="0"/>
              <a:t>6/29/23</a:t>
            </a:fld>
            <a:endParaRPr lang="en-GB"/>
          </a:p>
        </p:txBody>
      </p:sp>
      <p:cxnSp>
        <p:nvCxnSpPr>
          <p:cNvPr id="10" name="Straight Connector 9">
            <a:extLst>
              <a:ext uri="{FF2B5EF4-FFF2-40B4-BE49-F238E27FC236}">
                <a16:creationId xmlns:a16="http://schemas.microsoft.com/office/drawing/2014/main" id="{769C08D0-87E3-723B-B6E7-AA87F51DE483}"/>
              </a:ext>
            </a:extLst>
          </p:cNvPr>
          <p:cNvCxnSpPr/>
          <p:nvPr/>
        </p:nvCxnSpPr>
        <p:spPr>
          <a:xfrm flipV="1">
            <a:off x="460130" y="2065031"/>
            <a:ext cx="4486275" cy="29575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A2A7D37-CC55-0CC1-3312-301CDE4AE624}"/>
              </a:ext>
            </a:extLst>
          </p:cNvPr>
          <p:cNvCxnSpPr>
            <a:cxnSpLocks/>
          </p:cNvCxnSpPr>
          <p:nvPr/>
        </p:nvCxnSpPr>
        <p:spPr>
          <a:xfrm flipV="1">
            <a:off x="612530" y="2065031"/>
            <a:ext cx="3286125" cy="310992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03C4E2D-2F27-73CC-E375-54EF897AC36D}"/>
              </a:ext>
            </a:extLst>
          </p:cNvPr>
          <p:cNvCxnSpPr>
            <a:cxnSpLocks/>
          </p:cNvCxnSpPr>
          <p:nvPr/>
        </p:nvCxnSpPr>
        <p:spPr>
          <a:xfrm flipV="1">
            <a:off x="612530" y="1912631"/>
            <a:ext cx="2619375" cy="326232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3807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4DA9A-0E56-5846-8D30-1992A24A766E}"/>
              </a:ext>
            </a:extLst>
          </p:cNvPr>
          <p:cNvSpPr>
            <a:spLocks noGrp="1"/>
          </p:cNvSpPr>
          <p:nvPr>
            <p:ph type="title"/>
          </p:nvPr>
        </p:nvSpPr>
        <p:spPr>
          <a:xfrm>
            <a:off x="687521" y="306379"/>
            <a:ext cx="10515600" cy="1325563"/>
          </a:xfrm>
        </p:spPr>
        <p:txBody>
          <a:bodyPr>
            <a:normAutofit fontScale="90000"/>
          </a:bodyPr>
          <a:lstStyle/>
          <a:p>
            <a:r>
              <a:rPr lang="en-AT" sz="7200" b="1" dirty="0"/>
              <a:t>Sufficiently Small (Statistically) </a:t>
            </a:r>
          </a:p>
        </p:txBody>
      </p:sp>
      <p:sp>
        <p:nvSpPr>
          <p:cNvPr id="4" name="Footer Placeholder 3">
            <a:extLst>
              <a:ext uri="{FF2B5EF4-FFF2-40B4-BE49-F238E27FC236}">
                <a16:creationId xmlns:a16="http://schemas.microsoft.com/office/drawing/2014/main" id="{BF4B43C6-86B5-144B-9040-4829B6385EE3}"/>
              </a:ext>
            </a:extLst>
          </p:cNvPr>
          <p:cNvSpPr>
            <a:spLocks noGrp="1"/>
          </p:cNvSpPr>
          <p:nvPr>
            <p:ph type="ftr" sz="quarter" idx="11"/>
          </p:nvPr>
        </p:nvSpPr>
        <p:spPr/>
        <p:txBody>
          <a:bodyPr/>
          <a:lstStyle/>
          <a:p>
            <a:r>
              <a:rPr lang="en-GB"/>
              <a:t>A. Jung, Trustworthy AI</a:t>
            </a:r>
            <a:endParaRPr lang="en-GB" dirty="0"/>
          </a:p>
        </p:txBody>
      </p:sp>
      <p:sp>
        <p:nvSpPr>
          <p:cNvPr id="30" name="Slide Number Placeholder 29">
            <a:extLst>
              <a:ext uri="{FF2B5EF4-FFF2-40B4-BE49-F238E27FC236}">
                <a16:creationId xmlns:a16="http://schemas.microsoft.com/office/drawing/2014/main" id="{E877AEAA-9A5B-194A-8FBE-553621C68E91}"/>
              </a:ext>
            </a:extLst>
          </p:cNvPr>
          <p:cNvSpPr>
            <a:spLocks noGrp="1"/>
          </p:cNvSpPr>
          <p:nvPr>
            <p:ph type="sldNum" sz="quarter" idx="12"/>
          </p:nvPr>
        </p:nvSpPr>
        <p:spPr/>
        <p:txBody>
          <a:bodyPr/>
          <a:lstStyle/>
          <a:p>
            <a:fld id="{AC1633F7-ACB1-754E-B76E-ED72C708EAF6}" type="slidenum">
              <a:rPr lang="en-AT" smtClean="0"/>
              <a:pPr/>
              <a:t>76</a:t>
            </a:fld>
            <a:endParaRPr lang="en-AT" dirty="0"/>
          </a:p>
        </p:txBody>
      </p:sp>
      <p:pic>
        <p:nvPicPr>
          <p:cNvPr id="6" name="Picture 5" descr="Graphical user interface&#10;&#10;Description automatically generated">
            <a:extLst>
              <a:ext uri="{FF2B5EF4-FFF2-40B4-BE49-F238E27FC236}">
                <a16:creationId xmlns:a16="http://schemas.microsoft.com/office/drawing/2014/main" id="{E4535B65-6E2B-7CA7-519F-3E4449EA827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88879" y="1225960"/>
            <a:ext cx="9346790" cy="3847964"/>
          </a:xfrm>
          <a:prstGeom prst="rect">
            <a:avLst/>
          </a:prstGeom>
        </p:spPr>
      </p:pic>
      <p:sp>
        <p:nvSpPr>
          <p:cNvPr id="8" name="TextBox 7">
            <a:extLst>
              <a:ext uri="{FF2B5EF4-FFF2-40B4-BE49-F238E27FC236}">
                <a16:creationId xmlns:a16="http://schemas.microsoft.com/office/drawing/2014/main" id="{B698A49A-5EE8-2A46-BE48-C07D21DE13F0}"/>
              </a:ext>
            </a:extLst>
          </p:cNvPr>
          <p:cNvSpPr txBox="1"/>
          <p:nvPr/>
        </p:nvSpPr>
        <p:spPr>
          <a:xfrm>
            <a:off x="601882" y="5186042"/>
            <a:ext cx="10513968" cy="1200329"/>
          </a:xfrm>
          <a:prstGeom prst="rect">
            <a:avLst/>
          </a:prstGeom>
          <a:noFill/>
        </p:spPr>
        <p:txBody>
          <a:bodyPr wrap="none" rtlCol="0">
            <a:spAutoFit/>
          </a:bodyPr>
          <a:lstStyle/>
          <a:p>
            <a:r>
              <a:rPr lang="en-GB" sz="3600" dirty="0"/>
              <a:t>Alex’ rule of thumb: </a:t>
            </a:r>
          </a:p>
          <a:p>
            <a:r>
              <a:rPr lang="en-GB" sz="3600" dirty="0"/>
              <a:t>training set (much) larger than nr of model parameters </a:t>
            </a:r>
          </a:p>
        </p:txBody>
      </p:sp>
      <p:sp>
        <p:nvSpPr>
          <p:cNvPr id="9" name="TextBox 8">
            <a:extLst>
              <a:ext uri="{FF2B5EF4-FFF2-40B4-BE49-F238E27FC236}">
                <a16:creationId xmlns:a16="http://schemas.microsoft.com/office/drawing/2014/main" id="{27C3916F-160C-86C4-839B-47AEB0CE634D}"/>
              </a:ext>
            </a:extLst>
          </p:cNvPr>
          <p:cNvSpPr txBox="1"/>
          <p:nvPr/>
        </p:nvSpPr>
        <p:spPr>
          <a:xfrm>
            <a:off x="601882" y="4816710"/>
            <a:ext cx="10120784" cy="369332"/>
          </a:xfrm>
          <a:prstGeom prst="rect">
            <a:avLst/>
          </a:prstGeom>
          <a:noFill/>
        </p:spPr>
        <p:txBody>
          <a:bodyPr wrap="none" rtlCol="0">
            <a:spAutoFit/>
          </a:bodyPr>
          <a:lstStyle/>
          <a:p>
            <a:r>
              <a:rPr lang="en-GB" dirty="0"/>
              <a:t>source: https://scikit-</a:t>
            </a:r>
            <a:r>
              <a:rPr lang="en-GB" dirty="0" err="1"/>
              <a:t>learn.org</a:t>
            </a:r>
            <a:r>
              <a:rPr lang="en-GB" dirty="0"/>
              <a:t>/stable/</a:t>
            </a:r>
            <a:r>
              <a:rPr lang="en-GB" dirty="0" err="1"/>
              <a:t>auto_examples</a:t>
            </a:r>
            <a:r>
              <a:rPr lang="en-GB" dirty="0"/>
              <a:t>/</a:t>
            </a:r>
            <a:r>
              <a:rPr lang="en-GB" dirty="0" err="1"/>
              <a:t>model_selection</a:t>
            </a:r>
            <a:r>
              <a:rPr lang="en-GB" dirty="0"/>
              <a:t>/</a:t>
            </a:r>
            <a:r>
              <a:rPr lang="en-GB" dirty="0" err="1"/>
              <a:t>plot_underfitting_overfitting.html</a:t>
            </a:r>
            <a:endParaRPr lang="en-GB" dirty="0"/>
          </a:p>
        </p:txBody>
      </p:sp>
      <p:sp>
        <p:nvSpPr>
          <p:cNvPr id="3" name="TextBox 2">
            <a:extLst>
              <a:ext uri="{FF2B5EF4-FFF2-40B4-BE49-F238E27FC236}">
                <a16:creationId xmlns:a16="http://schemas.microsoft.com/office/drawing/2014/main" id="{0DC37653-6C57-F54B-C9D7-723C5E04FDA9}"/>
              </a:ext>
            </a:extLst>
          </p:cNvPr>
          <p:cNvSpPr txBox="1"/>
          <p:nvPr/>
        </p:nvSpPr>
        <p:spPr>
          <a:xfrm>
            <a:off x="170688" y="1816608"/>
            <a:ext cx="1561325" cy="523220"/>
          </a:xfrm>
          <a:prstGeom prst="rect">
            <a:avLst/>
          </a:prstGeom>
          <a:noFill/>
        </p:spPr>
        <p:txBody>
          <a:bodyPr wrap="none" rtlCol="0">
            <a:spAutoFit/>
          </a:bodyPr>
          <a:lstStyle/>
          <a:p>
            <a:r>
              <a:rPr lang="en-GB" sz="2800" b="1" dirty="0">
                <a:solidFill>
                  <a:srgbClr val="FF0000"/>
                </a:solidFill>
              </a:rPr>
              <a:t>too small</a:t>
            </a:r>
          </a:p>
        </p:txBody>
      </p:sp>
      <p:sp>
        <p:nvSpPr>
          <p:cNvPr id="10" name="TextBox 9">
            <a:extLst>
              <a:ext uri="{FF2B5EF4-FFF2-40B4-BE49-F238E27FC236}">
                <a16:creationId xmlns:a16="http://schemas.microsoft.com/office/drawing/2014/main" id="{F035D119-D7C2-9525-8C08-9F484B0A3AB9}"/>
              </a:ext>
            </a:extLst>
          </p:cNvPr>
          <p:cNvSpPr txBox="1"/>
          <p:nvPr/>
        </p:nvSpPr>
        <p:spPr>
          <a:xfrm>
            <a:off x="9673147" y="2192896"/>
            <a:ext cx="1509965" cy="523220"/>
          </a:xfrm>
          <a:prstGeom prst="rect">
            <a:avLst/>
          </a:prstGeom>
          <a:noFill/>
        </p:spPr>
        <p:txBody>
          <a:bodyPr wrap="none" rtlCol="0">
            <a:spAutoFit/>
          </a:bodyPr>
          <a:lstStyle/>
          <a:p>
            <a:r>
              <a:rPr lang="en-GB" sz="2800" b="1" dirty="0">
                <a:solidFill>
                  <a:srgbClr val="FF0000"/>
                </a:solidFill>
              </a:rPr>
              <a:t>too large</a:t>
            </a:r>
          </a:p>
        </p:txBody>
      </p:sp>
      <p:sp>
        <p:nvSpPr>
          <p:cNvPr id="11" name="TextBox 10">
            <a:extLst>
              <a:ext uri="{FF2B5EF4-FFF2-40B4-BE49-F238E27FC236}">
                <a16:creationId xmlns:a16="http://schemas.microsoft.com/office/drawing/2014/main" id="{87B571B6-AA96-3058-60B6-DF411776D3F0}"/>
              </a:ext>
            </a:extLst>
          </p:cNvPr>
          <p:cNvSpPr txBox="1"/>
          <p:nvPr/>
        </p:nvSpPr>
        <p:spPr>
          <a:xfrm>
            <a:off x="4435356" y="4108824"/>
            <a:ext cx="1514197" cy="523220"/>
          </a:xfrm>
          <a:prstGeom prst="rect">
            <a:avLst/>
          </a:prstGeom>
          <a:noFill/>
        </p:spPr>
        <p:txBody>
          <a:bodyPr wrap="none" rtlCol="0">
            <a:spAutoFit/>
          </a:bodyPr>
          <a:lstStyle/>
          <a:p>
            <a:r>
              <a:rPr lang="en-GB" sz="2800" b="1" dirty="0">
                <a:solidFill>
                  <a:srgbClr val="00B050"/>
                </a:solidFill>
              </a:rPr>
              <a:t>just right</a:t>
            </a:r>
          </a:p>
        </p:txBody>
      </p:sp>
      <p:sp>
        <p:nvSpPr>
          <p:cNvPr id="7" name="Date Placeholder 6">
            <a:extLst>
              <a:ext uri="{FF2B5EF4-FFF2-40B4-BE49-F238E27FC236}">
                <a16:creationId xmlns:a16="http://schemas.microsoft.com/office/drawing/2014/main" id="{923AE204-E929-DBA8-CF13-DD83B493A357}"/>
              </a:ext>
            </a:extLst>
          </p:cNvPr>
          <p:cNvSpPr>
            <a:spLocks noGrp="1"/>
          </p:cNvSpPr>
          <p:nvPr>
            <p:ph type="dt" sz="half" idx="10"/>
          </p:nvPr>
        </p:nvSpPr>
        <p:spPr/>
        <p:txBody>
          <a:bodyPr/>
          <a:lstStyle/>
          <a:p>
            <a:fld id="{296DBDCD-6600-2E42-A0A0-361E97A81F84}" type="datetime1">
              <a:rPr lang="en-US" smtClean="0"/>
              <a:t>6/29/23</a:t>
            </a:fld>
            <a:endParaRPr lang="en-GB"/>
          </a:p>
        </p:txBody>
      </p:sp>
    </p:spTree>
    <p:extLst>
      <p:ext uri="{BB962C8B-B14F-4D97-AF65-F5344CB8AC3E}">
        <p14:creationId xmlns:p14="http://schemas.microsoft.com/office/powerpoint/2010/main" val="2819254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4DA9A-0E56-5846-8D30-1992A24A766E}"/>
              </a:ext>
            </a:extLst>
          </p:cNvPr>
          <p:cNvSpPr>
            <a:spLocks noGrp="1"/>
          </p:cNvSpPr>
          <p:nvPr>
            <p:ph type="title"/>
          </p:nvPr>
        </p:nvSpPr>
        <p:spPr>
          <a:xfrm>
            <a:off x="709613" y="365126"/>
            <a:ext cx="10515600" cy="1325563"/>
          </a:xfrm>
        </p:spPr>
        <p:txBody>
          <a:bodyPr>
            <a:normAutofit/>
          </a:bodyPr>
          <a:lstStyle/>
          <a:p>
            <a:r>
              <a:rPr lang="en-AT" sz="7200" b="1" dirty="0"/>
              <a:t>Sufficiently Small (Comput.) </a:t>
            </a:r>
          </a:p>
        </p:txBody>
      </p:sp>
      <p:sp>
        <p:nvSpPr>
          <p:cNvPr id="4" name="Footer Placeholder 3">
            <a:extLst>
              <a:ext uri="{FF2B5EF4-FFF2-40B4-BE49-F238E27FC236}">
                <a16:creationId xmlns:a16="http://schemas.microsoft.com/office/drawing/2014/main" id="{BF4B43C6-86B5-144B-9040-4829B6385EE3}"/>
              </a:ext>
            </a:extLst>
          </p:cNvPr>
          <p:cNvSpPr>
            <a:spLocks noGrp="1"/>
          </p:cNvSpPr>
          <p:nvPr>
            <p:ph type="ftr" sz="quarter" idx="11"/>
          </p:nvPr>
        </p:nvSpPr>
        <p:spPr/>
        <p:txBody>
          <a:bodyPr/>
          <a:lstStyle/>
          <a:p>
            <a:r>
              <a:rPr lang="en-GB"/>
              <a:t>A. Jung, Trustworthy AI</a:t>
            </a:r>
            <a:endParaRPr lang="en-GB" dirty="0"/>
          </a:p>
        </p:txBody>
      </p:sp>
      <p:sp>
        <p:nvSpPr>
          <p:cNvPr id="30" name="Slide Number Placeholder 29">
            <a:extLst>
              <a:ext uri="{FF2B5EF4-FFF2-40B4-BE49-F238E27FC236}">
                <a16:creationId xmlns:a16="http://schemas.microsoft.com/office/drawing/2014/main" id="{E877AEAA-9A5B-194A-8FBE-553621C68E91}"/>
              </a:ext>
            </a:extLst>
          </p:cNvPr>
          <p:cNvSpPr>
            <a:spLocks noGrp="1"/>
          </p:cNvSpPr>
          <p:nvPr>
            <p:ph type="sldNum" sz="quarter" idx="12"/>
          </p:nvPr>
        </p:nvSpPr>
        <p:spPr/>
        <p:txBody>
          <a:bodyPr/>
          <a:lstStyle/>
          <a:p>
            <a:fld id="{AC1633F7-ACB1-754E-B76E-ED72C708EAF6}" type="slidenum">
              <a:rPr lang="en-AT" smtClean="0"/>
              <a:pPr/>
              <a:t>77</a:t>
            </a:fld>
            <a:endParaRPr lang="en-AT" dirty="0"/>
          </a:p>
        </p:txBody>
      </p:sp>
      <p:sp>
        <p:nvSpPr>
          <p:cNvPr id="5" name="TextBox 4">
            <a:extLst>
              <a:ext uri="{FF2B5EF4-FFF2-40B4-BE49-F238E27FC236}">
                <a16:creationId xmlns:a16="http://schemas.microsoft.com/office/drawing/2014/main" id="{6F00498E-662D-E544-B06B-E8E1079BF028}"/>
              </a:ext>
            </a:extLst>
          </p:cNvPr>
          <p:cNvSpPr txBox="1"/>
          <p:nvPr/>
        </p:nvSpPr>
        <p:spPr>
          <a:xfrm>
            <a:off x="552909" y="2169220"/>
            <a:ext cx="11334292" cy="2766911"/>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GB" sz="4000" dirty="0"/>
              <a:t>consider linear model using n features </a:t>
            </a:r>
          </a:p>
          <a:p>
            <a:pPr marL="571500" indent="-571500">
              <a:lnSpc>
                <a:spcPct val="150000"/>
              </a:lnSpc>
              <a:buFont typeface="Arial" panose="020B0604020202020204" pitchFamily="34" charset="0"/>
              <a:buChar char="•"/>
            </a:pPr>
            <a:r>
              <a:rPr lang="en-GB" sz="4000" dirty="0"/>
              <a:t>fit linear model on m &gt; n datapoints </a:t>
            </a:r>
          </a:p>
          <a:p>
            <a:pPr marL="571500" indent="-571500">
              <a:lnSpc>
                <a:spcPct val="150000"/>
              </a:lnSpc>
              <a:buFont typeface="Arial" panose="020B0604020202020204" pitchFamily="34" charset="0"/>
              <a:buChar char="•"/>
            </a:pPr>
            <a:r>
              <a:rPr lang="en-GB" sz="4000" dirty="0"/>
              <a:t>need to invert “n by n” matrix ! [Sec. 4.3, </a:t>
            </a:r>
            <a:r>
              <a:rPr lang="en-GB" sz="4000" dirty="0" err="1"/>
              <a:t>MLBook</a:t>
            </a:r>
            <a:r>
              <a:rPr lang="en-GB" sz="4000" dirty="0"/>
              <a:t>]</a:t>
            </a:r>
          </a:p>
        </p:txBody>
      </p:sp>
      <p:sp>
        <p:nvSpPr>
          <p:cNvPr id="6" name="Date Placeholder 5">
            <a:extLst>
              <a:ext uri="{FF2B5EF4-FFF2-40B4-BE49-F238E27FC236}">
                <a16:creationId xmlns:a16="http://schemas.microsoft.com/office/drawing/2014/main" id="{3E535D05-9BAD-4221-4209-C82DD6521C62}"/>
              </a:ext>
            </a:extLst>
          </p:cNvPr>
          <p:cNvSpPr>
            <a:spLocks noGrp="1"/>
          </p:cNvSpPr>
          <p:nvPr>
            <p:ph type="dt" sz="half" idx="10"/>
          </p:nvPr>
        </p:nvSpPr>
        <p:spPr/>
        <p:txBody>
          <a:bodyPr/>
          <a:lstStyle/>
          <a:p>
            <a:fld id="{2755BBA4-771A-7249-A591-1AF2FE5CF661}" type="datetime1">
              <a:rPr lang="en-US" smtClean="0"/>
              <a:t>6/29/23</a:t>
            </a:fld>
            <a:endParaRPr lang="en-GB"/>
          </a:p>
        </p:txBody>
      </p:sp>
    </p:spTree>
    <p:extLst>
      <p:ext uri="{BB962C8B-B14F-4D97-AF65-F5344CB8AC3E}">
        <p14:creationId xmlns:p14="http://schemas.microsoft.com/office/powerpoint/2010/main" val="4915229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4DA9A-0E56-5846-8D30-1992A24A766E}"/>
              </a:ext>
            </a:extLst>
          </p:cNvPr>
          <p:cNvSpPr>
            <a:spLocks noGrp="1"/>
          </p:cNvSpPr>
          <p:nvPr>
            <p:ph type="title"/>
          </p:nvPr>
        </p:nvSpPr>
        <p:spPr>
          <a:xfrm>
            <a:off x="540849" y="365126"/>
            <a:ext cx="10656542" cy="1325563"/>
          </a:xfrm>
        </p:spPr>
        <p:txBody>
          <a:bodyPr>
            <a:noAutofit/>
          </a:bodyPr>
          <a:lstStyle/>
          <a:p>
            <a:r>
              <a:rPr lang="en-AT" sz="8000" b="1" dirty="0"/>
              <a:t>Sufficiently Simple</a:t>
            </a:r>
          </a:p>
        </p:txBody>
      </p:sp>
      <p:sp>
        <p:nvSpPr>
          <p:cNvPr id="4" name="Footer Placeholder 3">
            <a:extLst>
              <a:ext uri="{FF2B5EF4-FFF2-40B4-BE49-F238E27FC236}">
                <a16:creationId xmlns:a16="http://schemas.microsoft.com/office/drawing/2014/main" id="{BF4B43C6-86B5-144B-9040-4829B6385EE3}"/>
              </a:ext>
            </a:extLst>
          </p:cNvPr>
          <p:cNvSpPr>
            <a:spLocks noGrp="1"/>
          </p:cNvSpPr>
          <p:nvPr>
            <p:ph type="ftr" sz="quarter" idx="11"/>
          </p:nvPr>
        </p:nvSpPr>
        <p:spPr/>
        <p:txBody>
          <a:bodyPr/>
          <a:lstStyle/>
          <a:p>
            <a:r>
              <a:rPr lang="en-GB"/>
              <a:t>A. Jung, Trustworthy AI</a:t>
            </a:r>
            <a:endParaRPr lang="en-GB" dirty="0"/>
          </a:p>
        </p:txBody>
      </p:sp>
      <p:sp>
        <p:nvSpPr>
          <p:cNvPr id="30" name="Slide Number Placeholder 29">
            <a:extLst>
              <a:ext uri="{FF2B5EF4-FFF2-40B4-BE49-F238E27FC236}">
                <a16:creationId xmlns:a16="http://schemas.microsoft.com/office/drawing/2014/main" id="{E877AEAA-9A5B-194A-8FBE-553621C68E91}"/>
              </a:ext>
            </a:extLst>
          </p:cNvPr>
          <p:cNvSpPr>
            <a:spLocks noGrp="1"/>
          </p:cNvSpPr>
          <p:nvPr>
            <p:ph type="sldNum" sz="quarter" idx="12"/>
          </p:nvPr>
        </p:nvSpPr>
        <p:spPr/>
        <p:txBody>
          <a:bodyPr/>
          <a:lstStyle/>
          <a:p>
            <a:fld id="{AC1633F7-ACB1-754E-B76E-ED72C708EAF6}" type="slidenum">
              <a:rPr lang="en-AT" smtClean="0"/>
              <a:pPr/>
              <a:t>78</a:t>
            </a:fld>
            <a:endParaRPr lang="en-AT" dirty="0"/>
          </a:p>
        </p:txBody>
      </p:sp>
      <p:sp>
        <p:nvSpPr>
          <p:cNvPr id="5" name="TextBox 4">
            <a:extLst>
              <a:ext uri="{FF2B5EF4-FFF2-40B4-BE49-F238E27FC236}">
                <a16:creationId xmlns:a16="http://schemas.microsoft.com/office/drawing/2014/main" id="{6F00498E-662D-E544-B06B-E8E1079BF028}"/>
              </a:ext>
            </a:extLst>
          </p:cNvPr>
          <p:cNvSpPr txBox="1"/>
          <p:nvPr/>
        </p:nvSpPr>
        <p:spPr>
          <a:xfrm>
            <a:off x="407927" y="1690689"/>
            <a:ext cx="11784073" cy="4093428"/>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GB" sz="4000" dirty="0"/>
              <a:t>hypothesis maps h(x) should be easy to evaluate </a:t>
            </a:r>
          </a:p>
          <a:p>
            <a:pPr marL="571500" indent="-571500">
              <a:lnSpc>
                <a:spcPct val="150000"/>
              </a:lnSpc>
              <a:buFont typeface="Arial" panose="020B0604020202020204" pitchFamily="34" charset="0"/>
              <a:buChar char="•"/>
            </a:pPr>
            <a:r>
              <a:rPr lang="en-GB" sz="4000" dirty="0"/>
              <a:t>MSc thesis on “Predicting Gas Valve Position” </a:t>
            </a:r>
          </a:p>
          <a:p>
            <a:pPr>
              <a:lnSpc>
                <a:spcPct val="150000"/>
              </a:lnSpc>
            </a:pPr>
            <a:endParaRPr lang="en-GB" sz="4000" dirty="0"/>
          </a:p>
          <a:p>
            <a:r>
              <a:rPr lang="en-GB" sz="4000" dirty="0"/>
              <a:t>need to compute h(x) </a:t>
            </a:r>
            <a:r>
              <a:rPr lang="en-GB" sz="4000" dirty="0">
                <a:solidFill>
                  <a:srgbClr val="FF0000"/>
                </a:solidFill>
              </a:rPr>
              <a:t>in real-time </a:t>
            </a:r>
            <a:r>
              <a:rPr lang="en-GB" sz="4000" dirty="0"/>
              <a:t>(while engine is running!) </a:t>
            </a:r>
          </a:p>
        </p:txBody>
      </p:sp>
      <p:sp>
        <p:nvSpPr>
          <p:cNvPr id="6" name="Date Placeholder 5">
            <a:extLst>
              <a:ext uri="{FF2B5EF4-FFF2-40B4-BE49-F238E27FC236}">
                <a16:creationId xmlns:a16="http://schemas.microsoft.com/office/drawing/2014/main" id="{6AB1A5B6-232C-8642-AB66-28F571CAB9F6}"/>
              </a:ext>
            </a:extLst>
          </p:cNvPr>
          <p:cNvSpPr>
            <a:spLocks noGrp="1"/>
          </p:cNvSpPr>
          <p:nvPr>
            <p:ph type="dt" sz="half" idx="10"/>
          </p:nvPr>
        </p:nvSpPr>
        <p:spPr/>
        <p:txBody>
          <a:bodyPr/>
          <a:lstStyle/>
          <a:p>
            <a:fld id="{F251F4F5-0D80-FC44-A34B-3844D6F55337}" type="datetime1">
              <a:rPr lang="en-US" smtClean="0"/>
              <a:t>6/29/23</a:t>
            </a:fld>
            <a:endParaRPr lang="en-GB"/>
          </a:p>
        </p:txBody>
      </p:sp>
    </p:spTree>
    <p:extLst>
      <p:ext uri="{BB962C8B-B14F-4D97-AF65-F5344CB8AC3E}">
        <p14:creationId xmlns:p14="http://schemas.microsoft.com/office/powerpoint/2010/main" val="40240679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1679-734D-F964-E163-2939726DB80D}"/>
              </a:ext>
            </a:extLst>
          </p:cNvPr>
          <p:cNvSpPr>
            <a:spLocks noGrp="1"/>
          </p:cNvSpPr>
          <p:nvPr>
            <p:ph type="title"/>
          </p:nvPr>
        </p:nvSpPr>
        <p:spPr>
          <a:xfrm>
            <a:off x="622069" y="365125"/>
            <a:ext cx="10515600" cy="1325563"/>
          </a:xfrm>
        </p:spPr>
        <p:txBody>
          <a:bodyPr/>
          <a:lstStyle/>
          <a:p>
            <a:r>
              <a:rPr lang="en-GB" sz="6000" b="1" dirty="0"/>
              <a:t>Explaining a Prediction. </a:t>
            </a:r>
            <a:endParaRPr lang="en-GB" dirty="0"/>
          </a:p>
        </p:txBody>
      </p:sp>
      <p:sp>
        <p:nvSpPr>
          <p:cNvPr id="4" name="Footer Placeholder 3">
            <a:extLst>
              <a:ext uri="{FF2B5EF4-FFF2-40B4-BE49-F238E27FC236}">
                <a16:creationId xmlns:a16="http://schemas.microsoft.com/office/drawing/2014/main" id="{A0BE5F8F-0A90-323E-B9CC-1CBCED3BB832}"/>
              </a:ext>
            </a:extLst>
          </p:cNvPr>
          <p:cNvSpPr>
            <a:spLocks noGrp="1"/>
          </p:cNvSpPr>
          <p:nvPr>
            <p:ph type="ftr" sz="quarter" idx="11"/>
          </p:nvPr>
        </p:nvSpPr>
        <p:spPr/>
        <p:txBody>
          <a:bodyPr/>
          <a:lstStyle/>
          <a:p>
            <a:r>
              <a:rPr lang="en-GB"/>
              <a:t>A. Jung, Trustworthy AI</a:t>
            </a:r>
            <a:endParaRPr lang="en-AT" dirty="0"/>
          </a:p>
        </p:txBody>
      </p:sp>
      <p:sp>
        <p:nvSpPr>
          <p:cNvPr id="5" name="Slide Number Placeholder 4">
            <a:extLst>
              <a:ext uri="{FF2B5EF4-FFF2-40B4-BE49-F238E27FC236}">
                <a16:creationId xmlns:a16="http://schemas.microsoft.com/office/drawing/2014/main" id="{614193C9-0DEC-AC84-2DF6-DA9E5F563121}"/>
              </a:ext>
            </a:extLst>
          </p:cNvPr>
          <p:cNvSpPr>
            <a:spLocks noGrp="1"/>
          </p:cNvSpPr>
          <p:nvPr>
            <p:ph type="sldNum" sz="quarter" idx="12"/>
          </p:nvPr>
        </p:nvSpPr>
        <p:spPr/>
        <p:txBody>
          <a:bodyPr/>
          <a:lstStyle/>
          <a:p>
            <a:fld id="{AC1633F7-ACB1-754E-B76E-ED72C708EAF6}" type="slidenum">
              <a:rPr lang="en-AT" smtClean="0"/>
              <a:pPr/>
              <a:t>79</a:t>
            </a:fld>
            <a:endParaRPr lang="en-AT" dirty="0"/>
          </a:p>
        </p:txBody>
      </p:sp>
      <p:cxnSp>
        <p:nvCxnSpPr>
          <p:cNvPr id="3" name="Straight Arrow Connector 2">
            <a:extLst>
              <a:ext uri="{FF2B5EF4-FFF2-40B4-BE49-F238E27FC236}">
                <a16:creationId xmlns:a16="http://schemas.microsoft.com/office/drawing/2014/main" id="{E355CB01-5B4D-7C52-0065-730C5089937D}"/>
              </a:ext>
            </a:extLst>
          </p:cNvPr>
          <p:cNvCxnSpPr>
            <a:cxnSpLocks/>
          </p:cNvCxnSpPr>
          <p:nvPr/>
        </p:nvCxnSpPr>
        <p:spPr>
          <a:xfrm>
            <a:off x="5436112" y="2091936"/>
            <a:ext cx="0" cy="50389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7511957-650E-E596-9348-B26C8E23C2CC}"/>
              </a:ext>
            </a:extLst>
          </p:cNvPr>
          <p:cNvSpPr txBox="1"/>
          <p:nvPr/>
        </p:nvSpPr>
        <p:spPr>
          <a:xfrm>
            <a:off x="5254812" y="1564117"/>
            <a:ext cx="362600" cy="584775"/>
          </a:xfrm>
          <a:prstGeom prst="rect">
            <a:avLst/>
          </a:prstGeom>
          <a:noFill/>
        </p:spPr>
        <p:txBody>
          <a:bodyPr wrap="none" rtlCol="0">
            <a:spAutoFit/>
          </a:bodyPr>
          <a:lstStyle/>
          <a:p>
            <a:r>
              <a:rPr lang="en-GB" sz="3200" dirty="0"/>
              <a:t>x</a:t>
            </a:r>
          </a:p>
        </p:txBody>
      </p:sp>
      <p:sp>
        <p:nvSpPr>
          <p:cNvPr id="7" name="Oval 6">
            <a:extLst>
              <a:ext uri="{FF2B5EF4-FFF2-40B4-BE49-F238E27FC236}">
                <a16:creationId xmlns:a16="http://schemas.microsoft.com/office/drawing/2014/main" id="{1F190F37-D8E4-747A-F2B3-4EE1969642E9}"/>
              </a:ext>
            </a:extLst>
          </p:cNvPr>
          <p:cNvSpPr/>
          <p:nvPr/>
        </p:nvSpPr>
        <p:spPr>
          <a:xfrm>
            <a:off x="4525370" y="2595830"/>
            <a:ext cx="1693068" cy="1337668"/>
          </a:xfrm>
          <a:prstGeom prst="ellipse">
            <a:avLst/>
          </a:prstGeom>
          <a:solidFill>
            <a:schemeClr val="bg1"/>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rgbClr val="FF0000"/>
                </a:solidFill>
              </a:rPr>
              <a:t>&gt; 5?</a:t>
            </a:r>
          </a:p>
        </p:txBody>
      </p:sp>
      <p:cxnSp>
        <p:nvCxnSpPr>
          <p:cNvPr id="10" name="Straight Arrow Connector 9">
            <a:extLst>
              <a:ext uri="{FF2B5EF4-FFF2-40B4-BE49-F238E27FC236}">
                <a16:creationId xmlns:a16="http://schemas.microsoft.com/office/drawing/2014/main" id="{522CBECB-A052-19BD-962E-4DE7FCB2B2EE}"/>
              </a:ext>
            </a:extLst>
          </p:cNvPr>
          <p:cNvCxnSpPr>
            <a:cxnSpLocks/>
          </p:cNvCxnSpPr>
          <p:nvPr/>
        </p:nvCxnSpPr>
        <p:spPr>
          <a:xfrm>
            <a:off x="5706611" y="3863549"/>
            <a:ext cx="382329" cy="84545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59B3A9A-14F9-6A77-BDCD-94A7A89BA957}"/>
              </a:ext>
            </a:extLst>
          </p:cNvPr>
          <p:cNvCxnSpPr>
            <a:cxnSpLocks/>
          </p:cNvCxnSpPr>
          <p:nvPr/>
        </p:nvCxnSpPr>
        <p:spPr>
          <a:xfrm flipH="1">
            <a:off x="4622496" y="3868380"/>
            <a:ext cx="440442" cy="87342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CEAC9FF-DF78-7D41-CF45-78D18646B9C5}"/>
              </a:ext>
            </a:extLst>
          </p:cNvPr>
          <p:cNvSpPr txBox="1"/>
          <p:nvPr/>
        </p:nvSpPr>
        <p:spPr>
          <a:xfrm>
            <a:off x="6088940" y="3849625"/>
            <a:ext cx="729495" cy="584775"/>
          </a:xfrm>
          <a:prstGeom prst="rect">
            <a:avLst/>
          </a:prstGeom>
          <a:noFill/>
        </p:spPr>
        <p:txBody>
          <a:bodyPr wrap="none" rtlCol="0">
            <a:spAutoFit/>
          </a:bodyPr>
          <a:lstStyle/>
          <a:p>
            <a:r>
              <a:rPr lang="en-GB" sz="3200" dirty="0">
                <a:solidFill>
                  <a:srgbClr val="FF0000"/>
                </a:solidFill>
              </a:rPr>
              <a:t>yes</a:t>
            </a:r>
          </a:p>
        </p:txBody>
      </p:sp>
      <p:sp>
        <p:nvSpPr>
          <p:cNvPr id="13" name="TextBox 12">
            <a:extLst>
              <a:ext uri="{FF2B5EF4-FFF2-40B4-BE49-F238E27FC236}">
                <a16:creationId xmlns:a16="http://schemas.microsoft.com/office/drawing/2014/main" id="{2630E4BF-8264-C5F3-25E2-10112ECFC2D2}"/>
              </a:ext>
            </a:extLst>
          </p:cNvPr>
          <p:cNvSpPr txBox="1"/>
          <p:nvPr/>
        </p:nvSpPr>
        <p:spPr>
          <a:xfrm>
            <a:off x="4155209" y="3819824"/>
            <a:ext cx="617477" cy="584775"/>
          </a:xfrm>
          <a:prstGeom prst="rect">
            <a:avLst/>
          </a:prstGeom>
          <a:noFill/>
        </p:spPr>
        <p:txBody>
          <a:bodyPr wrap="none" rtlCol="0">
            <a:spAutoFit/>
          </a:bodyPr>
          <a:lstStyle/>
          <a:p>
            <a:r>
              <a:rPr lang="en-GB" sz="3200" dirty="0">
                <a:solidFill>
                  <a:srgbClr val="FF0000"/>
                </a:solidFill>
              </a:rPr>
              <a:t>no</a:t>
            </a:r>
          </a:p>
        </p:txBody>
      </p:sp>
      <p:sp>
        <p:nvSpPr>
          <p:cNvPr id="14" name="TextBox 13">
            <a:extLst>
              <a:ext uri="{FF2B5EF4-FFF2-40B4-BE49-F238E27FC236}">
                <a16:creationId xmlns:a16="http://schemas.microsoft.com/office/drawing/2014/main" id="{1D2AE44A-D9D2-004E-506C-4E0C1C23192D}"/>
              </a:ext>
            </a:extLst>
          </p:cNvPr>
          <p:cNvSpPr txBox="1"/>
          <p:nvPr/>
        </p:nvSpPr>
        <p:spPr>
          <a:xfrm>
            <a:off x="5912312" y="4720467"/>
            <a:ext cx="393056" cy="584775"/>
          </a:xfrm>
          <a:prstGeom prst="rect">
            <a:avLst/>
          </a:prstGeom>
          <a:noFill/>
        </p:spPr>
        <p:txBody>
          <a:bodyPr wrap="none" rtlCol="0">
            <a:spAutoFit/>
          </a:bodyPr>
          <a:lstStyle/>
          <a:p>
            <a:r>
              <a:rPr lang="en-GB" sz="3200" dirty="0">
                <a:solidFill>
                  <a:srgbClr val="FF0000"/>
                </a:solidFill>
              </a:rPr>
              <a:t>2</a:t>
            </a:r>
          </a:p>
        </p:txBody>
      </p:sp>
      <p:sp>
        <p:nvSpPr>
          <p:cNvPr id="15" name="TextBox 14">
            <a:extLst>
              <a:ext uri="{FF2B5EF4-FFF2-40B4-BE49-F238E27FC236}">
                <a16:creationId xmlns:a16="http://schemas.microsoft.com/office/drawing/2014/main" id="{3768507D-6047-1056-38F5-05EAD4D19820}"/>
              </a:ext>
            </a:extLst>
          </p:cNvPr>
          <p:cNvSpPr txBox="1"/>
          <p:nvPr/>
        </p:nvSpPr>
        <p:spPr>
          <a:xfrm>
            <a:off x="4225531" y="4688098"/>
            <a:ext cx="393056" cy="584775"/>
          </a:xfrm>
          <a:prstGeom prst="rect">
            <a:avLst/>
          </a:prstGeom>
          <a:noFill/>
        </p:spPr>
        <p:txBody>
          <a:bodyPr wrap="none" rtlCol="0">
            <a:spAutoFit/>
          </a:bodyPr>
          <a:lstStyle/>
          <a:p>
            <a:r>
              <a:rPr lang="en-GB" sz="3200" dirty="0">
                <a:solidFill>
                  <a:srgbClr val="FF0000"/>
                </a:solidFill>
              </a:rPr>
              <a:t>1</a:t>
            </a:r>
          </a:p>
        </p:txBody>
      </p:sp>
      <p:sp>
        <p:nvSpPr>
          <p:cNvPr id="8" name="Date Placeholder 7">
            <a:extLst>
              <a:ext uri="{FF2B5EF4-FFF2-40B4-BE49-F238E27FC236}">
                <a16:creationId xmlns:a16="http://schemas.microsoft.com/office/drawing/2014/main" id="{B3C4A116-36FB-1E27-0AA7-37921711DFFF}"/>
              </a:ext>
            </a:extLst>
          </p:cNvPr>
          <p:cNvSpPr>
            <a:spLocks noGrp="1"/>
          </p:cNvSpPr>
          <p:nvPr>
            <p:ph type="dt" sz="half" idx="10"/>
          </p:nvPr>
        </p:nvSpPr>
        <p:spPr/>
        <p:txBody>
          <a:bodyPr/>
          <a:lstStyle/>
          <a:p>
            <a:fld id="{9E96F005-0307-ED48-B615-8E77D5C806CE}" type="datetime1">
              <a:rPr lang="en-US" smtClean="0"/>
              <a:t>6/29/23</a:t>
            </a:fld>
            <a:endParaRPr lang="en-AT"/>
          </a:p>
        </p:txBody>
      </p:sp>
    </p:spTree>
    <p:extLst>
      <p:ext uri="{BB962C8B-B14F-4D97-AF65-F5344CB8AC3E}">
        <p14:creationId xmlns:p14="http://schemas.microsoft.com/office/powerpoint/2010/main" val="3839888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35566-2255-E8F6-C139-9D0F1A36CF86}"/>
              </a:ext>
            </a:extLst>
          </p:cNvPr>
          <p:cNvSpPr>
            <a:spLocks noGrp="1"/>
          </p:cNvSpPr>
          <p:nvPr>
            <p:ph type="title"/>
          </p:nvPr>
        </p:nvSpPr>
        <p:spPr>
          <a:xfrm>
            <a:off x="314794" y="121535"/>
            <a:ext cx="10515600" cy="1325563"/>
          </a:xfrm>
        </p:spPr>
        <p:txBody>
          <a:bodyPr>
            <a:normAutofit/>
          </a:bodyPr>
          <a:lstStyle/>
          <a:p>
            <a:r>
              <a:rPr lang="en-GB" sz="6600" b="1" dirty="0"/>
              <a:t>Human-on-the-Loop (HOTL)</a:t>
            </a:r>
            <a:endParaRPr lang="en-GB" sz="6600" b="1" dirty="0">
              <a:latin typeface="+mn-lt"/>
            </a:endParaRPr>
          </a:p>
        </p:txBody>
      </p:sp>
      <p:sp>
        <p:nvSpPr>
          <p:cNvPr id="3" name="Content Placeholder 2">
            <a:extLst>
              <a:ext uri="{FF2B5EF4-FFF2-40B4-BE49-F238E27FC236}">
                <a16:creationId xmlns:a16="http://schemas.microsoft.com/office/drawing/2014/main" id="{5609A3FB-7D5D-2B6E-C9E1-DE03E2A55C7B}"/>
              </a:ext>
            </a:extLst>
          </p:cNvPr>
          <p:cNvSpPr>
            <a:spLocks noGrp="1"/>
          </p:cNvSpPr>
          <p:nvPr>
            <p:ph idx="1"/>
          </p:nvPr>
        </p:nvSpPr>
        <p:spPr>
          <a:xfrm>
            <a:off x="314794" y="1092154"/>
            <a:ext cx="11686706" cy="1981902"/>
          </a:xfrm>
        </p:spPr>
        <p:txBody>
          <a:bodyPr>
            <a:normAutofit/>
          </a:bodyPr>
          <a:lstStyle/>
          <a:p>
            <a:pPr marL="0" indent="0">
              <a:lnSpc>
                <a:spcPct val="150000"/>
              </a:lnSpc>
              <a:buNone/>
            </a:pPr>
            <a:r>
              <a:rPr lang="en-GB" sz="4000" dirty="0"/>
              <a:t>“…</a:t>
            </a:r>
            <a:r>
              <a:rPr lang="en-GB" sz="4000" i="1" dirty="0"/>
              <a:t>capability for </a:t>
            </a:r>
            <a:r>
              <a:rPr lang="en-GB" sz="4000" i="1" dirty="0">
                <a:solidFill>
                  <a:srgbClr val="FF0000"/>
                </a:solidFill>
              </a:rPr>
              <a:t>human intervention during the design cycle </a:t>
            </a:r>
            <a:r>
              <a:rPr lang="en-GB" sz="4000" i="1" dirty="0"/>
              <a:t>…and monitoring the system’s operation</a:t>
            </a:r>
            <a:r>
              <a:rPr lang="en-GB" sz="4000" dirty="0"/>
              <a:t>…”</a:t>
            </a:r>
          </a:p>
        </p:txBody>
      </p:sp>
      <p:sp>
        <p:nvSpPr>
          <p:cNvPr id="4" name="Footer Placeholder 3">
            <a:extLst>
              <a:ext uri="{FF2B5EF4-FFF2-40B4-BE49-F238E27FC236}">
                <a16:creationId xmlns:a16="http://schemas.microsoft.com/office/drawing/2014/main" id="{525F6484-984C-EDB4-8CD4-3CBE389402C7}"/>
              </a:ext>
            </a:extLst>
          </p:cNvPr>
          <p:cNvSpPr>
            <a:spLocks noGrp="1"/>
          </p:cNvSpPr>
          <p:nvPr>
            <p:ph type="ftr" sz="quarter" idx="11"/>
          </p:nvPr>
        </p:nvSpPr>
        <p:spPr/>
        <p:txBody>
          <a:bodyPr/>
          <a:lstStyle/>
          <a:p>
            <a:r>
              <a:rPr lang="en-GB"/>
              <a:t>A. Jung, Trustworthy AI</a:t>
            </a:r>
            <a:endParaRPr lang="en-AT" dirty="0"/>
          </a:p>
        </p:txBody>
      </p:sp>
      <p:sp>
        <p:nvSpPr>
          <p:cNvPr id="5" name="Slide Number Placeholder 4">
            <a:extLst>
              <a:ext uri="{FF2B5EF4-FFF2-40B4-BE49-F238E27FC236}">
                <a16:creationId xmlns:a16="http://schemas.microsoft.com/office/drawing/2014/main" id="{C79F1FD5-7048-7282-5B85-FF3341375CBC}"/>
              </a:ext>
            </a:extLst>
          </p:cNvPr>
          <p:cNvSpPr>
            <a:spLocks noGrp="1"/>
          </p:cNvSpPr>
          <p:nvPr>
            <p:ph type="sldNum" sz="quarter" idx="12"/>
          </p:nvPr>
        </p:nvSpPr>
        <p:spPr/>
        <p:txBody>
          <a:bodyPr/>
          <a:lstStyle/>
          <a:p>
            <a:fld id="{AC1633F7-ACB1-754E-B76E-ED72C708EAF6}" type="slidenum">
              <a:rPr lang="en-AT" smtClean="0"/>
              <a:pPr/>
              <a:t>8</a:t>
            </a:fld>
            <a:endParaRPr lang="en-AT" dirty="0"/>
          </a:p>
        </p:txBody>
      </p:sp>
      <p:sp>
        <p:nvSpPr>
          <p:cNvPr id="6" name="Date Placeholder 5">
            <a:extLst>
              <a:ext uri="{FF2B5EF4-FFF2-40B4-BE49-F238E27FC236}">
                <a16:creationId xmlns:a16="http://schemas.microsoft.com/office/drawing/2014/main" id="{65167A5F-BF02-F1A8-259E-B943A2E67C16}"/>
              </a:ext>
            </a:extLst>
          </p:cNvPr>
          <p:cNvSpPr>
            <a:spLocks noGrp="1"/>
          </p:cNvSpPr>
          <p:nvPr>
            <p:ph type="dt" sz="half" idx="10"/>
          </p:nvPr>
        </p:nvSpPr>
        <p:spPr/>
        <p:txBody>
          <a:bodyPr/>
          <a:lstStyle/>
          <a:p>
            <a:fld id="{E64E22EB-3352-9A46-9D47-596062792008}" type="datetime1">
              <a:rPr lang="en-US" smtClean="0"/>
              <a:t>6/29/23</a:t>
            </a:fld>
            <a:endParaRPr lang="en-AT"/>
          </a:p>
        </p:txBody>
      </p:sp>
      <p:pic>
        <p:nvPicPr>
          <p:cNvPr id="9" name="Picture 8" descr="A picture containing text, screenshot, font&#10;&#10;Description automatically generated">
            <a:extLst>
              <a:ext uri="{FF2B5EF4-FFF2-40B4-BE49-F238E27FC236}">
                <a16:creationId xmlns:a16="http://schemas.microsoft.com/office/drawing/2014/main" id="{26D2E1EC-5F69-787D-0EA0-3A42EEC09568}"/>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r="-478"/>
          <a:stretch/>
        </p:blipFill>
        <p:spPr>
          <a:xfrm>
            <a:off x="190500" y="2885473"/>
            <a:ext cx="7429500" cy="2672387"/>
          </a:xfrm>
          <a:prstGeom prst="rect">
            <a:avLst/>
          </a:prstGeom>
        </p:spPr>
      </p:pic>
      <p:sp>
        <p:nvSpPr>
          <p:cNvPr id="10" name="TextBox 9">
            <a:extLst>
              <a:ext uri="{FF2B5EF4-FFF2-40B4-BE49-F238E27FC236}">
                <a16:creationId xmlns:a16="http://schemas.microsoft.com/office/drawing/2014/main" id="{D99555C0-2E1E-593C-147C-2915EBAE1257}"/>
              </a:ext>
            </a:extLst>
          </p:cNvPr>
          <p:cNvSpPr txBox="1"/>
          <p:nvPr/>
        </p:nvSpPr>
        <p:spPr>
          <a:xfrm>
            <a:off x="653142" y="5765846"/>
            <a:ext cx="8100744" cy="523220"/>
          </a:xfrm>
          <a:prstGeom prst="rect">
            <a:avLst/>
          </a:prstGeom>
          <a:noFill/>
        </p:spPr>
        <p:txBody>
          <a:bodyPr wrap="none" rtlCol="0">
            <a:spAutoFit/>
          </a:bodyPr>
          <a:lstStyle/>
          <a:p>
            <a:r>
              <a:rPr lang="en-GB" sz="2800" dirty="0"/>
              <a:t>https://</a:t>
            </a:r>
            <a:r>
              <a:rPr lang="en-GB" sz="2800" dirty="0" err="1"/>
              <a:t>cdn.openai.com</a:t>
            </a:r>
            <a:r>
              <a:rPr lang="en-GB" sz="2800" dirty="0"/>
              <a:t>/papers/gpt-4-system-card.pdf</a:t>
            </a:r>
          </a:p>
        </p:txBody>
      </p:sp>
    </p:spTree>
    <p:extLst>
      <p:ext uri="{BB962C8B-B14F-4D97-AF65-F5344CB8AC3E}">
        <p14:creationId xmlns:p14="http://schemas.microsoft.com/office/powerpoint/2010/main" val="392770270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BFBED-73AF-CE47-5C9B-F5AD7DFBD883}"/>
              </a:ext>
            </a:extLst>
          </p:cNvPr>
          <p:cNvSpPr>
            <a:spLocks noGrp="1"/>
          </p:cNvSpPr>
          <p:nvPr>
            <p:ph type="title"/>
          </p:nvPr>
        </p:nvSpPr>
        <p:spPr>
          <a:xfrm>
            <a:off x="182880" y="136525"/>
            <a:ext cx="11826240" cy="1911858"/>
          </a:xfrm>
        </p:spPr>
        <p:txBody>
          <a:bodyPr>
            <a:noAutofit/>
          </a:bodyPr>
          <a:lstStyle/>
          <a:p>
            <a:r>
              <a:rPr lang="en-GB" sz="6000" b="1" dirty="0"/>
              <a:t>Prune Model to Ensure </a:t>
            </a:r>
            <a:r>
              <a:rPr lang="en-GB" sz="6000" b="1" dirty="0" err="1"/>
              <a:t>Explainability</a:t>
            </a:r>
            <a:endParaRPr lang="en-GB" sz="6000" b="1" dirty="0"/>
          </a:p>
        </p:txBody>
      </p:sp>
      <p:sp>
        <p:nvSpPr>
          <p:cNvPr id="3" name="Content Placeholder 2">
            <a:extLst>
              <a:ext uri="{FF2B5EF4-FFF2-40B4-BE49-F238E27FC236}">
                <a16:creationId xmlns:a16="http://schemas.microsoft.com/office/drawing/2014/main" id="{AE208ACD-7B29-AF2D-F17D-22BCCDA8723D}"/>
              </a:ext>
            </a:extLst>
          </p:cNvPr>
          <p:cNvSpPr>
            <a:spLocks noGrp="1"/>
          </p:cNvSpPr>
          <p:nvPr>
            <p:ph idx="1"/>
          </p:nvPr>
        </p:nvSpPr>
        <p:spPr>
          <a:xfrm>
            <a:off x="838200" y="4593210"/>
            <a:ext cx="9646920" cy="1429639"/>
          </a:xfrm>
        </p:spPr>
        <p:txBody>
          <a:bodyPr/>
          <a:lstStyle/>
          <a:p>
            <a:pPr marL="0" indent="0">
              <a:buNone/>
            </a:pPr>
            <a:r>
              <a:rPr lang="en-GB" dirty="0"/>
              <a:t>[1]Zhang, L., </a:t>
            </a:r>
            <a:r>
              <a:rPr lang="en-GB" dirty="0" err="1"/>
              <a:t>Karakasidis</a:t>
            </a:r>
            <a:r>
              <a:rPr lang="en-GB" dirty="0"/>
              <a:t>, G., </a:t>
            </a:r>
            <a:r>
              <a:rPr lang="en-GB" dirty="0" err="1"/>
              <a:t>Odnoblyudova</a:t>
            </a:r>
            <a:r>
              <a:rPr lang="en-GB" dirty="0"/>
              <a:t>, A., </a:t>
            </a:r>
            <a:r>
              <a:rPr lang="en-GB" dirty="0" err="1"/>
              <a:t>Dogruel</a:t>
            </a:r>
            <a:r>
              <a:rPr lang="en-GB" dirty="0"/>
              <a:t>, L., and Jung, A., “Explainable Empirical Risk Minimization”, &lt;</a:t>
            </a:r>
            <a:r>
              <a:rPr lang="en-GB" dirty="0" err="1"/>
              <a:t>i</a:t>
            </a:r>
            <a:r>
              <a:rPr lang="en-GB" dirty="0"/>
              <a:t>&gt;</a:t>
            </a:r>
            <a:r>
              <a:rPr lang="en-GB" dirty="0" err="1"/>
              <a:t>arXiv</a:t>
            </a:r>
            <a:r>
              <a:rPr lang="en-GB" dirty="0"/>
              <a:t> e-prints&lt;/</a:t>
            </a:r>
            <a:r>
              <a:rPr lang="en-GB" dirty="0" err="1"/>
              <a:t>i</a:t>
            </a:r>
            <a:r>
              <a:rPr lang="en-GB" dirty="0"/>
              <a:t>&gt;, 2020. doi:10.48550/arXiv.2009.01492.</a:t>
            </a:r>
          </a:p>
        </p:txBody>
      </p:sp>
      <p:sp>
        <p:nvSpPr>
          <p:cNvPr id="4" name="Date Placeholder 3">
            <a:extLst>
              <a:ext uri="{FF2B5EF4-FFF2-40B4-BE49-F238E27FC236}">
                <a16:creationId xmlns:a16="http://schemas.microsoft.com/office/drawing/2014/main" id="{7FA13602-1BE2-D7E7-3CBF-1633A4FFEC6D}"/>
              </a:ext>
            </a:extLst>
          </p:cNvPr>
          <p:cNvSpPr>
            <a:spLocks noGrp="1"/>
          </p:cNvSpPr>
          <p:nvPr>
            <p:ph type="dt" sz="half" idx="10"/>
          </p:nvPr>
        </p:nvSpPr>
        <p:spPr/>
        <p:txBody>
          <a:bodyPr/>
          <a:lstStyle/>
          <a:p>
            <a:fld id="{BCBF378D-F4E7-CF4E-87BF-9A8E0F130F25}" type="datetime1">
              <a:rPr lang="en-US" smtClean="0"/>
              <a:t>6/29/23</a:t>
            </a:fld>
            <a:endParaRPr lang="en-GB" dirty="0"/>
          </a:p>
        </p:txBody>
      </p:sp>
      <p:sp>
        <p:nvSpPr>
          <p:cNvPr id="5" name="Footer Placeholder 4">
            <a:extLst>
              <a:ext uri="{FF2B5EF4-FFF2-40B4-BE49-F238E27FC236}">
                <a16:creationId xmlns:a16="http://schemas.microsoft.com/office/drawing/2014/main" id="{40C9E521-178F-F8FD-E023-9FB964C2BBB0}"/>
              </a:ext>
            </a:extLst>
          </p:cNvPr>
          <p:cNvSpPr>
            <a:spLocks noGrp="1"/>
          </p:cNvSpPr>
          <p:nvPr>
            <p:ph type="ftr" sz="quarter" idx="11"/>
          </p:nvPr>
        </p:nvSpPr>
        <p:spPr/>
        <p:txBody>
          <a:bodyPr/>
          <a:lstStyle/>
          <a:p>
            <a:r>
              <a:rPr lang="en-GB"/>
              <a:t>A. Jung, Trustworthy AI</a:t>
            </a:r>
            <a:endParaRPr lang="en-GB" dirty="0"/>
          </a:p>
        </p:txBody>
      </p:sp>
      <p:sp>
        <p:nvSpPr>
          <p:cNvPr id="6" name="Slide Number Placeholder 5">
            <a:extLst>
              <a:ext uri="{FF2B5EF4-FFF2-40B4-BE49-F238E27FC236}">
                <a16:creationId xmlns:a16="http://schemas.microsoft.com/office/drawing/2014/main" id="{1948513E-5CD4-B3D3-093C-70D8070ABAE7}"/>
              </a:ext>
            </a:extLst>
          </p:cNvPr>
          <p:cNvSpPr>
            <a:spLocks noGrp="1"/>
          </p:cNvSpPr>
          <p:nvPr>
            <p:ph type="sldNum" sz="quarter" idx="12"/>
          </p:nvPr>
        </p:nvSpPr>
        <p:spPr/>
        <p:txBody>
          <a:bodyPr/>
          <a:lstStyle/>
          <a:p>
            <a:fld id="{1769BA03-D485-7647-B394-D5FA64CC5371}" type="slidenum">
              <a:rPr lang="en-GB" smtClean="0"/>
              <a:pPr/>
              <a:t>80</a:t>
            </a:fld>
            <a:endParaRPr lang="en-GB" dirty="0"/>
          </a:p>
        </p:txBody>
      </p:sp>
      <p:pic>
        <p:nvPicPr>
          <p:cNvPr id="8" name="Picture 7" descr="A black text on a white background&#10;&#10;Description automatically generated with low confidence">
            <a:extLst>
              <a:ext uri="{FF2B5EF4-FFF2-40B4-BE49-F238E27FC236}">
                <a16:creationId xmlns:a16="http://schemas.microsoft.com/office/drawing/2014/main" id="{662F4DF3-296D-8F50-6D38-3ABC0568C74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82880" y="2206752"/>
            <a:ext cx="11875781" cy="1935788"/>
          </a:xfrm>
          <a:prstGeom prst="rect">
            <a:avLst/>
          </a:prstGeom>
        </p:spPr>
      </p:pic>
    </p:spTree>
    <p:extLst>
      <p:ext uri="{BB962C8B-B14F-4D97-AF65-F5344CB8AC3E}">
        <p14:creationId xmlns:p14="http://schemas.microsoft.com/office/powerpoint/2010/main" val="31020374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C935-DB50-D54F-96ED-7EDC514DC121}"/>
              </a:ext>
            </a:extLst>
          </p:cNvPr>
          <p:cNvSpPr>
            <a:spLocks noGrp="1"/>
          </p:cNvSpPr>
          <p:nvPr>
            <p:ph type="title"/>
          </p:nvPr>
        </p:nvSpPr>
        <p:spPr>
          <a:xfrm>
            <a:off x="150018" y="179693"/>
            <a:ext cx="11891963" cy="1325563"/>
          </a:xfrm>
        </p:spPr>
        <p:txBody>
          <a:bodyPr>
            <a:noAutofit/>
          </a:bodyPr>
          <a:lstStyle/>
          <a:p>
            <a:r>
              <a:rPr lang="en-US" sz="6600" b="1" dirty="0"/>
              <a:t> Design Choice: Loss </a:t>
            </a:r>
          </a:p>
        </p:txBody>
      </p:sp>
      <p:sp>
        <p:nvSpPr>
          <p:cNvPr id="4" name="Slide Number Placeholder 3">
            <a:extLst>
              <a:ext uri="{FF2B5EF4-FFF2-40B4-BE49-F238E27FC236}">
                <a16:creationId xmlns:a16="http://schemas.microsoft.com/office/drawing/2014/main" id="{EF7A9989-93C0-B342-B4FD-627E9F8E0BFF}"/>
              </a:ext>
            </a:extLst>
          </p:cNvPr>
          <p:cNvSpPr>
            <a:spLocks noGrp="1"/>
          </p:cNvSpPr>
          <p:nvPr>
            <p:ph type="sldNum" sz="quarter" idx="12"/>
          </p:nvPr>
        </p:nvSpPr>
        <p:spPr/>
        <p:txBody>
          <a:bodyPr/>
          <a:lstStyle/>
          <a:p>
            <a:fld id="{AC1633F7-ACB1-754E-B76E-ED72C708EAF6}" type="slidenum">
              <a:rPr lang="en-AT" smtClean="0"/>
              <a:pPr/>
              <a:t>81</a:t>
            </a:fld>
            <a:endParaRPr lang="en-AT" dirty="0"/>
          </a:p>
        </p:txBody>
      </p:sp>
      <p:sp>
        <p:nvSpPr>
          <p:cNvPr id="5" name="Triangle 4">
            <a:extLst>
              <a:ext uri="{FF2B5EF4-FFF2-40B4-BE49-F238E27FC236}">
                <a16:creationId xmlns:a16="http://schemas.microsoft.com/office/drawing/2014/main" id="{D6EC5C64-A5B5-9C51-946C-D682A570E33A}"/>
              </a:ext>
            </a:extLst>
          </p:cNvPr>
          <p:cNvSpPr/>
          <p:nvPr/>
        </p:nvSpPr>
        <p:spPr>
          <a:xfrm>
            <a:off x="3465712" y="2374100"/>
            <a:ext cx="4324976" cy="3230880"/>
          </a:xfrm>
          <a:prstGeom prst="triangle">
            <a:avLst/>
          </a:prstGeom>
          <a:gradFill flip="none" rotWithShape="1">
            <a:gsLst>
              <a:gs pos="0">
                <a:schemeClr val="accent1"/>
              </a:gs>
              <a:gs pos="55000">
                <a:srgbClr val="FF0000">
                  <a:alpha val="53280"/>
                </a:srgbClr>
              </a:gs>
              <a:gs pos="100000">
                <a:srgbClr val="00B050"/>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a:extLst>
              <a:ext uri="{FF2B5EF4-FFF2-40B4-BE49-F238E27FC236}">
                <a16:creationId xmlns:a16="http://schemas.microsoft.com/office/drawing/2014/main" id="{DA7110D1-5102-1E2F-2370-5D38AADC3E13}"/>
              </a:ext>
            </a:extLst>
          </p:cNvPr>
          <p:cNvSpPr txBox="1"/>
          <p:nvPr/>
        </p:nvSpPr>
        <p:spPr>
          <a:xfrm>
            <a:off x="585216" y="4962144"/>
            <a:ext cx="3014608" cy="1200329"/>
          </a:xfrm>
          <a:prstGeom prst="rect">
            <a:avLst/>
          </a:prstGeom>
          <a:noFill/>
        </p:spPr>
        <p:txBody>
          <a:bodyPr wrap="none" rtlCol="0">
            <a:spAutoFit/>
          </a:bodyPr>
          <a:lstStyle/>
          <a:p>
            <a:r>
              <a:rPr lang="en-GB" sz="3600" dirty="0"/>
              <a:t>computational </a:t>
            </a:r>
          </a:p>
          <a:p>
            <a:r>
              <a:rPr lang="en-GB" sz="3600" dirty="0"/>
              <a:t>complexity </a:t>
            </a:r>
          </a:p>
        </p:txBody>
      </p:sp>
      <p:sp>
        <p:nvSpPr>
          <p:cNvPr id="7" name="TextBox 6">
            <a:extLst>
              <a:ext uri="{FF2B5EF4-FFF2-40B4-BE49-F238E27FC236}">
                <a16:creationId xmlns:a16="http://schemas.microsoft.com/office/drawing/2014/main" id="{6D5D6394-91E4-B4A6-757E-4039A6BAEE5C}"/>
              </a:ext>
            </a:extLst>
          </p:cNvPr>
          <p:cNvSpPr txBox="1"/>
          <p:nvPr/>
        </p:nvSpPr>
        <p:spPr>
          <a:xfrm>
            <a:off x="7924800" y="5004816"/>
            <a:ext cx="2609088" cy="1200329"/>
          </a:xfrm>
          <a:prstGeom prst="rect">
            <a:avLst/>
          </a:prstGeom>
          <a:noFill/>
        </p:spPr>
        <p:txBody>
          <a:bodyPr wrap="square" rtlCol="0">
            <a:spAutoFit/>
          </a:bodyPr>
          <a:lstStyle/>
          <a:p>
            <a:r>
              <a:rPr lang="en-GB" sz="3600" dirty="0"/>
              <a:t>statistical  </a:t>
            </a:r>
          </a:p>
          <a:p>
            <a:r>
              <a:rPr lang="en-GB" sz="3600" dirty="0"/>
              <a:t>accuracy </a:t>
            </a:r>
          </a:p>
        </p:txBody>
      </p:sp>
      <p:sp>
        <p:nvSpPr>
          <p:cNvPr id="8" name="TextBox 7">
            <a:extLst>
              <a:ext uri="{FF2B5EF4-FFF2-40B4-BE49-F238E27FC236}">
                <a16:creationId xmlns:a16="http://schemas.microsoft.com/office/drawing/2014/main" id="{9F481B10-7F6A-E793-5CC5-8D5355E22AD8}"/>
              </a:ext>
            </a:extLst>
          </p:cNvPr>
          <p:cNvSpPr txBox="1"/>
          <p:nvPr/>
        </p:nvSpPr>
        <p:spPr>
          <a:xfrm>
            <a:off x="4285488" y="1727769"/>
            <a:ext cx="3085075" cy="646331"/>
          </a:xfrm>
          <a:prstGeom prst="rect">
            <a:avLst/>
          </a:prstGeom>
          <a:noFill/>
        </p:spPr>
        <p:txBody>
          <a:bodyPr wrap="none" rtlCol="0">
            <a:spAutoFit/>
          </a:bodyPr>
          <a:lstStyle/>
          <a:p>
            <a:r>
              <a:rPr lang="en-GB" sz="3600" dirty="0"/>
              <a:t>interpretability</a:t>
            </a:r>
          </a:p>
        </p:txBody>
      </p:sp>
      <p:sp>
        <p:nvSpPr>
          <p:cNvPr id="3" name="Footer Placeholder 2">
            <a:extLst>
              <a:ext uri="{FF2B5EF4-FFF2-40B4-BE49-F238E27FC236}">
                <a16:creationId xmlns:a16="http://schemas.microsoft.com/office/drawing/2014/main" id="{52250919-E765-0CB7-A907-1E39410088BE}"/>
              </a:ext>
            </a:extLst>
          </p:cNvPr>
          <p:cNvSpPr>
            <a:spLocks noGrp="1"/>
          </p:cNvSpPr>
          <p:nvPr>
            <p:ph type="ftr" sz="quarter" idx="11"/>
          </p:nvPr>
        </p:nvSpPr>
        <p:spPr/>
        <p:txBody>
          <a:bodyPr/>
          <a:lstStyle/>
          <a:p>
            <a:r>
              <a:rPr lang="en-GB"/>
              <a:t>A. Jung, Trustworthy AI</a:t>
            </a:r>
            <a:endParaRPr lang="en-AT" dirty="0"/>
          </a:p>
        </p:txBody>
      </p:sp>
      <p:sp>
        <p:nvSpPr>
          <p:cNvPr id="10" name="Date Placeholder 9">
            <a:extLst>
              <a:ext uri="{FF2B5EF4-FFF2-40B4-BE49-F238E27FC236}">
                <a16:creationId xmlns:a16="http://schemas.microsoft.com/office/drawing/2014/main" id="{C38BAC49-6AFA-B0BE-F337-3216C9E941C2}"/>
              </a:ext>
            </a:extLst>
          </p:cNvPr>
          <p:cNvSpPr>
            <a:spLocks noGrp="1"/>
          </p:cNvSpPr>
          <p:nvPr>
            <p:ph type="dt" sz="half" idx="10"/>
          </p:nvPr>
        </p:nvSpPr>
        <p:spPr/>
        <p:txBody>
          <a:bodyPr/>
          <a:lstStyle/>
          <a:p>
            <a:fld id="{46320F84-C9E3-0742-93FE-E2E20E2AC9F4}" type="datetime1">
              <a:rPr lang="en-US" smtClean="0"/>
              <a:t>6/29/23</a:t>
            </a:fld>
            <a:endParaRPr lang="en-GB"/>
          </a:p>
        </p:txBody>
      </p:sp>
    </p:spTree>
    <p:extLst>
      <p:ext uri="{BB962C8B-B14F-4D97-AF65-F5344CB8AC3E}">
        <p14:creationId xmlns:p14="http://schemas.microsoft.com/office/powerpoint/2010/main" val="37062075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4DA9A-0E56-5846-8D30-1992A24A766E}"/>
              </a:ext>
            </a:extLst>
          </p:cNvPr>
          <p:cNvSpPr>
            <a:spLocks noGrp="1"/>
          </p:cNvSpPr>
          <p:nvPr>
            <p:ph type="title"/>
          </p:nvPr>
        </p:nvSpPr>
        <p:spPr>
          <a:xfrm>
            <a:off x="709613" y="365126"/>
            <a:ext cx="10515600" cy="1325563"/>
          </a:xfrm>
        </p:spPr>
        <p:txBody>
          <a:bodyPr>
            <a:normAutofit/>
          </a:bodyPr>
          <a:lstStyle/>
          <a:p>
            <a:r>
              <a:rPr lang="en-AT" sz="7200" b="1" dirty="0"/>
              <a:t>Which Loss Function ?</a:t>
            </a:r>
          </a:p>
        </p:txBody>
      </p:sp>
      <p:sp>
        <p:nvSpPr>
          <p:cNvPr id="4" name="Footer Placeholder 3">
            <a:extLst>
              <a:ext uri="{FF2B5EF4-FFF2-40B4-BE49-F238E27FC236}">
                <a16:creationId xmlns:a16="http://schemas.microsoft.com/office/drawing/2014/main" id="{BF4B43C6-86B5-144B-9040-4829B6385EE3}"/>
              </a:ext>
            </a:extLst>
          </p:cNvPr>
          <p:cNvSpPr>
            <a:spLocks noGrp="1"/>
          </p:cNvSpPr>
          <p:nvPr>
            <p:ph type="ftr" sz="quarter" idx="11"/>
          </p:nvPr>
        </p:nvSpPr>
        <p:spPr/>
        <p:txBody>
          <a:bodyPr/>
          <a:lstStyle/>
          <a:p>
            <a:r>
              <a:rPr lang="en-GB"/>
              <a:t>A. Jung, Trustworthy AI</a:t>
            </a:r>
            <a:endParaRPr lang="en-GB" dirty="0"/>
          </a:p>
        </p:txBody>
      </p:sp>
      <p:sp>
        <p:nvSpPr>
          <p:cNvPr id="30" name="Slide Number Placeholder 29">
            <a:extLst>
              <a:ext uri="{FF2B5EF4-FFF2-40B4-BE49-F238E27FC236}">
                <a16:creationId xmlns:a16="http://schemas.microsoft.com/office/drawing/2014/main" id="{8E0D6D50-75A4-C546-852A-BF70AC2AB095}"/>
              </a:ext>
            </a:extLst>
          </p:cNvPr>
          <p:cNvSpPr>
            <a:spLocks noGrp="1"/>
          </p:cNvSpPr>
          <p:nvPr>
            <p:ph type="sldNum" sz="quarter" idx="12"/>
          </p:nvPr>
        </p:nvSpPr>
        <p:spPr/>
        <p:txBody>
          <a:bodyPr/>
          <a:lstStyle/>
          <a:p>
            <a:fld id="{AC1633F7-ACB1-754E-B76E-ED72C708EAF6}" type="slidenum">
              <a:rPr lang="en-AT" smtClean="0"/>
              <a:pPr/>
              <a:t>82</a:t>
            </a:fld>
            <a:endParaRPr lang="en-AT" dirty="0"/>
          </a:p>
        </p:txBody>
      </p:sp>
      <p:sp>
        <p:nvSpPr>
          <p:cNvPr id="5" name="TextBox 4">
            <a:extLst>
              <a:ext uri="{FF2B5EF4-FFF2-40B4-BE49-F238E27FC236}">
                <a16:creationId xmlns:a16="http://schemas.microsoft.com/office/drawing/2014/main" id="{E56B6BAD-8372-A648-B1A6-AFA929C1B5B0}"/>
              </a:ext>
            </a:extLst>
          </p:cNvPr>
          <p:cNvSpPr txBox="1"/>
          <p:nvPr/>
        </p:nvSpPr>
        <p:spPr>
          <a:xfrm>
            <a:off x="427563" y="2092568"/>
            <a:ext cx="11442052" cy="2862322"/>
          </a:xfrm>
          <a:prstGeom prst="rect">
            <a:avLst/>
          </a:prstGeom>
          <a:noFill/>
        </p:spPr>
        <p:txBody>
          <a:bodyPr wrap="square" rtlCol="0">
            <a:spAutoFit/>
          </a:bodyPr>
          <a:lstStyle/>
          <a:p>
            <a:pPr marL="285750" indent="-285750">
              <a:buFont typeface="Arial" panose="020B0604020202020204" pitchFamily="34" charset="0"/>
              <a:buChar char="•"/>
            </a:pPr>
            <a:r>
              <a:rPr lang="en-GB" sz="3600" dirty="0">
                <a:solidFill>
                  <a:srgbClr val="FF0000"/>
                </a:solidFill>
              </a:rPr>
              <a:t>statistical</a:t>
            </a:r>
            <a:r>
              <a:rPr lang="en-GB" sz="3600" dirty="0"/>
              <a:t> aspects (should favour “reasonable” hypothesis)</a:t>
            </a:r>
          </a:p>
          <a:p>
            <a:r>
              <a:rPr lang="en-GB" sz="3600" dirty="0"/>
              <a:t> </a:t>
            </a:r>
          </a:p>
          <a:p>
            <a:pPr marL="285750" indent="-285750">
              <a:buFont typeface="Arial" panose="020B0604020202020204" pitchFamily="34" charset="0"/>
              <a:buChar char="•"/>
            </a:pPr>
            <a:r>
              <a:rPr lang="en-GB" sz="3600" dirty="0">
                <a:solidFill>
                  <a:srgbClr val="FF0000"/>
                </a:solidFill>
              </a:rPr>
              <a:t>computational</a:t>
            </a:r>
            <a:r>
              <a:rPr lang="en-GB" sz="3600" dirty="0"/>
              <a:t> aspects (must be able to minimize them)</a:t>
            </a:r>
          </a:p>
          <a:p>
            <a:r>
              <a:rPr lang="en-GB" sz="3600" dirty="0"/>
              <a:t> </a:t>
            </a:r>
          </a:p>
          <a:p>
            <a:pPr marL="285750" indent="-285750">
              <a:buFont typeface="Arial" panose="020B0604020202020204" pitchFamily="34" charset="0"/>
              <a:buChar char="•"/>
            </a:pPr>
            <a:r>
              <a:rPr lang="en-GB" sz="3600" dirty="0">
                <a:solidFill>
                  <a:srgbClr val="FF0000"/>
                </a:solidFill>
              </a:rPr>
              <a:t>interpretation</a:t>
            </a:r>
            <a:r>
              <a:rPr lang="en-GB" sz="3600" dirty="0"/>
              <a:t> (what does log-loss = -3 mean ?)</a:t>
            </a:r>
          </a:p>
        </p:txBody>
      </p:sp>
      <p:sp>
        <p:nvSpPr>
          <p:cNvPr id="3" name="TextBox 2">
            <a:extLst>
              <a:ext uri="{FF2B5EF4-FFF2-40B4-BE49-F238E27FC236}">
                <a16:creationId xmlns:a16="http://schemas.microsoft.com/office/drawing/2014/main" id="{1A9C05B7-FC78-044D-A52A-0A41E0CC8452}"/>
              </a:ext>
            </a:extLst>
          </p:cNvPr>
          <p:cNvSpPr txBox="1"/>
          <p:nvPr/>
        </p:nvSpPr>
        <p:spPr>
          <a:xfrm>
            <a:off x="550985" y="5462955"/>
            <a:ext cx="10694594" cy="646331"/>
          </a:xfrm>
          <a:prstGeom prst="rect">
            <a:avLst/>
          </a:prstGeom>
          <a:noFill/>
        </p:spPr>
        <p:txBody>
          <a:bodyPr wrap="none" rtlCol="0">
            <a:spAutoFit/>
          </a:bodyPr>
          <a:lstStyle/>
          <a:p>
            <a:r>
              <a:rPr lang="en-GB" sz="3600" dirty="0"/>
              <a:t>…..choosing a suitable loss function is often non-trivial ! </a:t>
            </a:r>
          </a:p>
        </p:txBody>
      </p:sp>
      <p:sp>
        <p:nvSpPr>
          <p:cNvPr id="7" name="Date Placeholder 6">
            <a:extLst>
              <a:ext uri="{FF2B5EF4-FFF2-40B4-BE49-F238E27FC236}">
                <a16:creationId xmlns:a16="http://schemas.microsoft.com/office/drawing/2014/main" id="{E55D1B20-AC8D-440A-B59B-E3E295ED3E9C}"/>
              </a:ext>
            </a:extLst>
          </p:cNvPr>
          <p:cNvSpPr>
            <a:spLocks noGrp="1"/>
          </p:cNvSpPr>
          <p:nvPr>
            <p:ph type="dt" sz="half" idx="10"/>
          </p:nvPr>
        </p:nvSpPr>
        <p:spPr/>
        <p:txBody>
          <a:bodyPr/>
          <a:lstStyle/>
          <a:p>
            <a:fld id="{7E1E3A5C-7C5E-4E48-9704-8C40BDCB3F87}" type="datetime1">
              <a:rPr lang="en-US" smtClean="0"/>
              <a:t>6/29/23</a:t>
            </a:fld>
            <a:endParaRPr lang="en-GB"/>
          </a:p>
        </p:txBody>
      </p:sp>
    </p:spTree>
    <p:extLst>
      <p:ext uri="{BB962C8B-B14F-4D97-AF65-F5344CB8AC3E}">
        <p14:creationId xmlns:p14="http://schemas.microsoft.com/office/powerpoint/2010/main" val="38146424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9EF83E3B-AB95-EB4E-AA5D-6BE8818F95BB}"/>
              </a:ext>
            </a:extLst>
          </p:cNvPr>
          <p:cNvSpPr>
            <a:spLocks noGrp="1"/>
          </p:cNvSpPr>
          <p:nvPr>
            <p:ph sz="half" idx="1"/>
          </p:nvPr>
        </p:nvSpPr>
        <p:spPr>
          <a:xfrm>
            <a:off x="838200" y="1212962"/>
            <a:ext cx="5181600" cy="4351338"/>
          </a:xfrm>
        </p:spPr>
        <p:txBody>
          <a:bodyPr>
            <a:normAutofit/>
          </a:bodyPr>
          <a:lstStyle/>
          <a:p>
            <a:pPr marL="0" indent="0">
              <a:buNone/>
            </a:pPr>
            <a:r>
              <a:rPr lang="en-GB" sz="4800" dirty="0"/>
              <a:t>Squared Error</a:t>
            </a:r>
            <a:endParaRPr lang="en-GB" sz="3200" dirty="0"/>
          </a:p>
          <a:p>
            <a:r>
              <a:rPr lang="en-GB" sz="3200" dirty="0" err="1"/>
              <a:t>cvx</a:t>
            </a:r>
            <a:r>
              <a:rPr lang="en-GB" sz="3200" dirty="0"/>
              <a:t> and </a:t>
            </a:r>
            <a:r>
              <a:rPr lang="en-GB" sz="3200" dirty="0" err="1"/>
              <a:t>diff.able</a:t>
            </a:r>
            <a:endParaRPr lang="en-GB" sz="3200" dirty="0"/>
          </a:p>
          <a:p>
            <a:r>
              <a:rPr lang="en-GB" sz="3200" dirty="0"/>
              <a:t>minimized via simple gradient descent</a:t>
            </a:r>
          </a:p>
          <a:p>
            <a:r>
              <a:rPr lang="en-GB" sz="3200" dirty="0"/>
              <a:t>sensitive to outliers</a:t>
            </a:r>
          </a:p>
          <a:p>
            <a:endParaRPr lang="en-GB" sz="3200" dirty="0"/>
          </a:p>
        </p:txBody>
      </p:sp>
      <p:sp>
        <p:nvSpPr>
          <p:cNvPr id="12" name="Content Placeholder 11">
            <a:extLst>
              <a:ext uri="{FF2B5EF4-FFF2-40B4-BE49-F238E27FC236}">
                <a16:creationId xmlns:a16="http://schemas.microsoft.com/office/drawing/2014/main" id="{F4AF33AD-E8EE-0A4E-A5A4-8044D1801195}"/>
              </a:ext>
            </a:extLst>
          </p:cNvPr>
          <p:cNvSpPr>
            <a:spLocks noGrp="1"/>
          </p:cNvSpPr>
          <p:nvPr>
            <p:ph sz="half" idx="2"/>
          </p:nvPr>
        </p:nvSpPr>
        <p:spPr>
          <a:xfrm>
            <a:off x="6172202" y="1212962"/>
            <a:ext cx="5562600" cy="4667250"/>
          </a:xfrm>
        </p:spPr>
        <p:txBody>
          <a:bodyPr/>
          <a:lstStyle/>
          <a:p>
            <a:pPr marL="0" indent="0">
              <a:buNone/>
            </a:pPr>
            <a:r>
              <a:rPr lang="en-GB" sz="4800" dirty="0"/>
              <a:t>Absolute Error</a:t>
            </a:r>
            <a:r>
              <a:rPr lang="en-GB" sz="3600" dirty="0"/>
              <a:t> </a:t>
            </a:r>
            <a:endParaRPr lang="en-GB" dirty="0"/>
          </a:p>
          <a:p>
            <a:r>
              <a:rPr lang="en-GB" sz="3200" dirty="0" err="1"/>
              <a:t>cvx</a:t>
            </a:r>
            <a:r>
              <a:rPr lang="en-GB" sz="3200" dirty="0"/>
              <a:t> but non-diff.</a:t>
            </a:r>
          </a:p>
          <a:p>
            <a:r>
              <a:rPr lang="en-GB" sz="3200" dirty="0"/>
              <a:t>requires more advanced opt. methods</a:t>
            </a:r>
          </a:p>
          <a:p>
            <a:r>
              <a:rPr lang="en-GB" sz="3200" dirty="0"/>
              <a:t>robust against outliers</a:t>
            </a:r>
          </a:p>
          <a:p>
            <a:endParaRPr lang="en-GB" sz="3200" dirty="0"/>
          </a:p>
        </p:txBody>
      </p:sp>
      <p:sp>
        <p:nvSpPr>
          <p:cNvPr id="13" name="Footer Placeholder 12">
            <a:extLst>
              <a:ext uri="{FF2B5EF4-FFF2-40B4-BE49-F238E27FC236}">
                <a16:creationId xmlns:a16="http://schemas.microsoft.com/office/drawing/2014/main" id="{ABD11D65-C993-DA4D-8406-1F725CE0DAB7}"/>
              </a:ext>
            </a:extLst>
          </p:cNvPr>
          <p:cNvSpPr>
            <a:spLocks noGrp="1"/>
          </p:cNvSpPr>
          <p:nvPr>
            <p:ph type="ftr" sz="quarter" idx="11"/>
          </p:nvPr>
        </p:nvSpPr>
        <p:spPr/>
        <p:txBody>
          <a:bodyPr/>
          <a:lstStyle/>
          <a:p>
            <a:r>
              <a:rPr lang="en-US"/>
              <a:t>A. Jung, Trustworthy AI</a:t>
            </a:r>
          </a:p>
        </p:txBody>
      </p:sp>
      <p:sp>
        <p:nvSpPr>
          <p:cNvPr id="14" name="Slide Number Placeholder 13">
            <a:extLst>
              <a:ext uri="{FF2B5EF4-FFF2-40B4-BE49-F238E27FC236}">
                <a16:creationId xmlns:a16="http://schemas.microsoft.com/office/drawing/2014/main" id="{02A69733-F5DF-1D41-B72A-8C01F5EC5158}"/>
              </a:ext>
            </a:extLst>
          </p:cNvPr>
          <p:cNvSpPr>
            <a:spLocks noGrp="1"/>
          </p:cNvSpPr>
          <p:nvPr>
            <p:ph type="sldNum" sz="quarter" idx="12"/>
          </p:nvPr>
        </p:nvSpPr>
        <p:spPr/>
        <p:txBody>
          <a:bodyPr/>
          <a:lstStyle/>
          <a:p>
            <a:fld id="{D446F147-7846-844F-8574-65BB801963F9}" type="slidenum">
              <a:rPr lang="en-US" smtClean="0"/>
              <a:t>83</a:t>
            </a:fld>
            <a:endParaRPr lang="en-US"/>
          </a:p>
        </p:txBody>
      </p:sp>
      <p:sp>
        <p:nvSpPr>
          <p:cNvPr id="15" name="Date Placeholder 14">
            <a:extLst>
              <a:ext uri="{FF2B5EF4-FFF2-40B4-BE49-F238E27FC236}">
                <a16:creationId xmlns:a16="http://schemas.microsoft.com/office/drawing/2014/main" id="{CC58D01E-03D2-1646-BB3A-F4EB6FB25515}"/>
              </a:ext>
            </a:extLst>
          </p:cNvPr>
          <p:cNvSpPr>
            <a:spLocks noGrp="1"/>
          </p:cNvSpPr>
          <p:nvPr>
            <p:ph type="dt" sz="half" idx="10"/>
          </p:nvPr>
        </p:nvSpPr>
        <p:spPr/>
        <p:txBody>
          <a:bodyPr/>
          <a:lstStyle/>
          <a:p>
            <a:fld id="{4C0A42AB-C897-DB4A-9475-0061D90CE710}" type="datetime1">
              <a:rPr lang="en-US" smtClean="0"/>
              <a:t>6/29/23</a:t>
            </a:fld>
            <a:endParaRPr lang="en-US"/>
          </a:p>
        </p:txBody>
      </p:sp>
      <p:sp>
        <p:nvSpPr>
          <p:cNvPr id="7" name="Freeform 6">
            <a:extLst>
              <a:ext uri="{FF2B5EF4-FFF2-40B4-BE49-F238E27FC236}">
                <a16:creationId xmlns:a16="http://schemas.microsoft.com/office/drawing/2014/main" id="{31F8786E-7DE0-1023-F3D3-4D73A1348A7E}"/>
              </a:ext>
            </a:extLst>
          </p:cNvPr>
          <p:cNvSpPr/>
          <p:nvPr/>
        </p:nvSpPr>
        <p:spPr>
          <a:xfrm>
            <a:off x="1434192" y="4963886"/>
            <a:ext cx="2403022" cy="1213077"/>
          </a:xfrm>
          <a:custGeom>
            <a:avLst/>
            <a:gdLst>
              <a:gd name="connsiteX0" fmla="*/ 0 w 1551215"/>
              <a:gd name="connsiteY0" fmla="*/ 16328 h 881755"/>
              <a:gd name="connsiteX1" fmla="*/ 800100 w 1551215"/>
              <a:gd name="connsiteY1" fmla="*/ 881743 h 881755"/>
              <a:gd name="connsiteX2" fmla="*/ 1551215 w 1551215"/>
              <a:gd name="connsiteY2" fmla="*/ 0 h 881755"/>
            </a:gdLst>
            <a:ahLst/>
            <a:cxnLst>
              <a:cxn ang="0">
                <a:pos x="connsiteX0" y="connsiteY0"/>
              </a:cxn>
              <a:cxn ang="0">
                <a:pos x="connsiteX1" y="connsiteY1"/>
              </a:cxn>
              <a:cxn ang="0">
                <a:pos x="connsiteX2" y="connsiteY2"/>
              </a:cxn>
            </a:cxnLst>
            <a:rect l="l" t="t" r="r" b="b"/>
            <a:pathLst>
              <a:path w="1551215" h="881755">
                <a:moveTo>
                  <a:pt x="0" y="16328"/>
                </a:moveTo>
                <a:cubicBezTo>
                  <a:pt x="270782" y="450396"/>
                  <a:pt x="541564" y="884464"/>
                  <a:pt x="800100" y="881743"/>
                </a:cubicBezTo>
                <a:cubicBezTo>
                  <a:pt x="1058636" y="879022"/>
                  <a:pt x="1304925" y="439511"/>
                  <a:pt x="1551215" y="0"/>
                </a:cubicBezTo>
              </a:path>
            </a:pathLst>
          </a:cu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Connector 8">
            <a:extLst>
              <a:ext uri="{FF2B5EF4-FFF2-40B4-BE49-F238E27FC236}">
                <a16:creationId xmlns:a16="http://schemas.microsoft.com/office/drawing/2014/main" id="{CE587162-BE55-9FCB-EC83-578478D9BB8C}"/>
              </a:ext>
            </a:extLst>
          </p:cNvPr>
          <p:cNvCxnSpPr/>
          <p:nvPr/>
        </p:nvCxnSpPr>
        <p:spPr>
          <a:xfrm>
            <a:off x="6760029" y="4957762"/>
            <a:ext cx="1045028" cy="1213077"/>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3B8DD04-DBE3-A80C-F2FB-48391EF4F86E}"/>
              </a:ext>
            </a:extLst>
          </p:cNvPr>
          <p:cNvCxnSpPr>
            <a:cxnSpLocks/>
          </p:cNvCxnSpPr>
          <p:nvPr/>
        </p:nvCxnSpPr>
        <p:spPr>
          <a:xfrm flipH="1">
            <a:off x="7805057" y="4957762"/>
            <a:ext cx="1045028" cy="1213077"/>
          </a:xfrm>
          <a:prstGeom prst="line">
            <a:avLst/>
          </a:prstGeom>
          <a:ln w="508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66294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477E6-FCDB-BF41-9647-795DD2AF147F}"/>
              </a:ext>
            </a:extLst>
          </p:cNvPr>
          <p:cNvSpPr>
            <a:spLocks noGrp="1"/>
          </p:cNvSpPr>
          <p:nvPr>
            <p:ph type="title"/>
          </p:nvPr>
        </p:nvSpPr>
        <p:spPr/>
        <p:txBody>
          <a:bodyPr>
            <a:normAutofit/>
          </a:bodyPr>
          <a:lstStyle/>
          <a:p>
            <a:r>
              <a:rPr lang="en-US" sz="4800" b="1" dirty="0"/>
              <a:t>Train Linear Model on “Clean Data”</a:t>
            </a:r>
          </a:p>
        </p:txBody>
      </p:sp>
      <p:cxnSp>
        <p:nvCxnSpPr>
          <p:cNvPr id="7" name="Straight Arrow Connector 6">
            <a:extLst>
              <a:ext uri="{FF2B5EF4-FFF2-40B4-BE49-F238E27FC236}">
                <a16:creationId xmlns:a16="http://schemas.microsoft.com/office/drawing/2014/main" id="{4F65E0AD-FD08-C044-A226-D51BE59055AF}"/>
              </a:ext>
            </a:extLst>
          </p:cNvPr>
          <p:cNvCxnSpPr/>
          <p:nvPr/>
        </p:nvCxnSpPr>
        <p:spPr>
          <a:xfrm>
            <a:off x="1324721" y="5564697"/>
            <a:ext cx="8659090"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95AD9CB-8666-4A4D-8C62-401B2F275C6C}"/>
              </a:ext>
            </a:extLst>
          </p:cNvPr>
          <p:cNvCxnSpPr>
            <a:cxnSpLocks/>
          </p:cNvCxnSpPr>
          <p:nvPr/>
        </p:nvCxnSpPr>
        <p:spPr>
          <a:xfrm flipV="1">
            <a:off x="1823485" y="2216407"/>
            <a:ext cx="0" cy="367145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F68690B-B379-F540-897C-3414D16B6ADE}"/>
              </a:ext>
            </a:extLst>
          </p:cNvPr>
          <p:cNvSpPr txBox="1"/>
          <p:nvPr/>
        </p:nvSpPr>
        <p:spPr>
          <a:xfrm>
            <a:off x="10097533" y="5302751"/>
            <a:ext cx="385042" cy="646331"/>
          </a:xfrm>
          <a:prstGeom prst="rect">
            <a:avLst/>
          </a:prstGeom>
          <a:noFill/>
        </p:spPr>
        <p:txBody>
          <a:bodyPr wrap="none" rtlCol="0">
            <a:spAutoFit/>
          </a:bodyPr>
          <a:lstStyle/>
          <a:p>
            <a:r>
              <a:rPr lang="en-US" sz="3600" dirty="0"/>
              <a:t>x</a:t>
            </a:r>
          </a:p>
        </p:txBody>
      </p:sp>
      <p:sp>
        <p:nvSpPr>
          <p:cNvPr id="11" name="Oval 10">
            <a:extLst>
              <a:ext uri="{FF2B5EF4-FFF2-40B4-BE49-F238E27FC236}">
                <a16:creationId xmlns:a16="http://schemas.microsoft.com/office/drawing/2014/main" id="{D017CA51-B2C7-5D4F-8BC0-354D5B00EDD0}"/>
              </a:ext>
            </a:extLst>
          </p:cNvPr>
          <p:cNvSpPr/>
          <p:nvPr/>
        </p:nvSpPr>
        <p:spPr>
          <a:xfrm>
            <a:off x="5423530" y="2754884"/>
            <a:ext cx="357986" cy="35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AB09481-E3C5-6C4E-A20B-9EA1C2DEC1EE}"/>
              </a:ext>
            </a:extLst>
          </p:cNvPr>
          <p:cNvSpPr/>
          <p:nvPr/>
        </p:nvSpPr>
        <p:spPr>
          <a:xfrm>
            <a:off x="4592573" y="2931875"/>
            <a:ext cx="357986" cy="35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42CB813-26D5-1E41-B062-79991412F966}"/>
              </a:ext>
            </a:extLst>
          </p:cNvPr>
          <p:cNvSpPr/>
          <p:nvPr/>
        </p:nvSpPr>
        <p:spPr>
          <a:xfrm>
            <a:off x="4352237" y="2958168"/>
            <a:ext cx="357986" cy="35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EE328AD-71CF-1946-9B5D-C6336655D309}"/>
              </a:ext>
            </a:extLst>
          </p:cNvPr>
          <p:cNvSpPr txBox="1"/>
          <p:nvPr/>
        </p:nvSpPr>
        <p:spPr>
          <a:xfrm>
            <a:off x="1430429" y="1548463"/>
            <a:ext cx="393056" cy="646331"/>
          </a:xfrm>
          <a:prstGeom prst="rect">
            <a:avLst/>
          </a:prstGeom>
          <a:noFill/>
        </p:spPr>
        <p:txBody>
          <a:bodyPr wrap="none" rtlCol="0">
            <a:spAutoFit/>
          </a:bodyPr>
          <a:lstStyle/>
          <a:p>
            <a:r>
              <a:rPr lang="en-US" sz="3600" dirty="0"/>
              <a:t>y</a:t>
            </a:r>
          </a:p>
        </p:txBody>
      </p:sp>
      <p:cxnSp>
        <p:nvCxnSpPr>
          <p:cNvPr id="19" name="Straight Connector 18">
            <a:extLst>
              <a:ext uri="{FF2B5EF4-FFF2-40B4-BE49-F238E27FC236}">
                <a16:creationId xmlns:a16="http://schemas.microsoft.com/office/drawing/2014/main" id="{8E6C229A-5D57-514A-9C7F-F3DCA72112F5}"/>
              </a:ext>
            </a:extLst>
          </p:cNvPr>
          <p:cNvCxnSpPr>
            <a:cxnSpLocks/>
          </p:cNvCxnSpPr>
          <p:nvPr/>
        </p:nvCxnSpPr>
        <p:spPr>
          <a:xfrm flipV="1">
            <a:off x="0" y="1548463"/>
            <a:ext cx="8671560" cy="3046884"/>
          </a:xfrm>
          <a:prstGeom prst="line">
            <a:avLst/>
          </a:prstGeom>
          <a:ln w="508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397AC36-0ED4-5F4E-B237-A98EE626506F}"/>
              </a:ext>
            </a:extLst>
          </p:cNvPr>
          <p:cNvSpPr txBox="1"/>
          <p:nvPr/>
        </p:nvSpPr>
        <p:spPr>
          <a:xfrm>
            <a:off x="8824679" y="1539561"/>
            <a:ext cx="2318263" cy="584775"/>
          </a:xfrm>
          <a:prstGeom prst="rect">
            <a:avLst/>
          </a:prstGeom>
          <a:noFill/>
        </p:spPr>
        <p:txBody>
          <a:bodyPr wrap="none" rtlCol="0">
            <a:spAutoFit/>
          </a:bodyPr>
          <a:lstStyle/>
          <a:p>
            <a:r>
              <a:rPr lang="en-US" sz="3200" dirty="0">
                <a:solidFill>
                  <a:srgbClr val="FF0000"/>
                </a:solidFill>
              </a:rPr>
              <a:t>h(x) = w*</a:t>
            </a:r>
            <a:r>
              <a:rPr lang="en-US" sz="3200" dirty="0" err="1">
                <a:solidFill>
                  <a:srgbClr val="FF0000"/>
                </a:solidFill>
              </a:rPr>
              <a:t>x+b</a:t>
            </a:r>
            <a:endParaRPr lang="en-US" sz="3200" dirty="0">
              <a:solidFill>
                <a:srgbClr val="FF0000"/>
              </a:solidFill>
            </a:endParaRPr>
          </a:p>
        </p:txBody>
      </p:sp>
      <p:sp>
        <p:nvSpPr>
          <p:cNvPr id="22" name="Oval 21">
            <a:extLst>
              <a:ext uri="{FF2B5EF4-FFF2-40B4-BE49-F238E27FC236}">
                <a16:creationId xmlns:a16="http://schemas.microsoft.com/office/drawing/2014/main" id="{3212A2A0-D11D-A046-B96D-5BA7A96BAA46}"/>
              </a:ext>
            </a:extLst>
          </p:cNvPr>
          <p:cNvSpPr/>
          <p:nvPr/>
        </p:nvSpPr>
        <p:spPr>
          <a:xfrm>
            <a:off x="4710223" y="2556634"/>
            <a:ext cx="357986" cy="35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1D1F49-235C-9F43-922B-C81581FD6CB7}"/>
              </a:ext>
            </a:extLst>
          </p:cNvPr>
          <p:cNvSpPr/>
          <p:nvPr/>
        </p:nvSpPr>
        <p:spPr>
          <a:xfrm>
            <a:off x="4967733" y="2814626"/>
            <a:ext cx="357986" cy="35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563DCE1-580F-1A47-8575-B9BA4D35F057}"/>
              </a:ext>
            </a:extLst>
          </p:cNvPr>
          <p:cNvSpPr/>
          <p:nvPr/>
        </p:nvSpPr>
        <p:spPr>
          <a:xfrm>
            <a:off x="5035634" y="2367426"/>
            <a:ext cx="357986" cy="35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3D60D6A3-9422-994D-8845-AFD33D4F96C4}"/>
              </a:ext>
            </a:extLst>
          </p:cNvPr>
          <p:cNvSpPr/>
          <p:nvPr/>
        </p:nvSpPr>
        <p:spPr>
          <a:xfrm>
            <a:off x="3586473" y="3252062"/>
            <a:ext cx="357986" cy="35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50C7268F-34A6-D840-A8B0-07B6318F9E90}"/>
              </a:ext>
            </a:extLst>
          </p:cNvPr>
          <p:cNvSpPr/>
          <p:nvPr/>
        </p:nvSpPr>
        <p:spPr>
          <a:xfrm>
            <a:off x="3346137" y="3278355"/>
            <a:ext cx="357986" cy="35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EA45A7BA-3C52-B243-BAE0-653569468355}"/>
              </a:ext>
            </a:extLst>
          </p:cNvPr>
          <p:cNvSpPr/>
          <p:nvPr/>
        </p:nvSpPr>
        <p:spPr>
          <a:xfrm>
            <a:off x="3961633" y="3134813"/>
            <a:ext cx="357986" cy="35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CE06BC2-3F69-C34A-859C-5BEE01CDEA90}"/>
              </a:ext>
            </a:extLst>
          </p:cNvPr>
          <p:cNvSpPr/>
          <p:nvPr/>
        </p:nvSpPr>
        <p:spPr>
          <a:xfrm>
            <a:off x="4029534" y="2687613"/>
            <a:ext cx="357986" cy="35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2E10FC6C-9D49-3E40-9BB2-4C02B07FAF5E}"/>
              </a:ext>
            </a:extLst>
          </p:cNvPr>
          <p:cNvSpPr>
            <a:spLocks noGrp="1"/>
          </p:cNvSpPr>
          <p:nvPr>
            <p:ph type="ftr" sz="quarter" idx="11"/>
          </p:nvPr>
        </p:nvSpPr>
        <p:spPr/>
        <p:txBody>
          <a:bodyPr/>
          <a:lstStyle/>
          <a:p>
            <a:r>
              <a:rPr lang="en-US"/>
              <a:t>A. Jung, Trustworthy AI</a:t>
            </a:r>
          </a:p>
        </p:txBody>
      </p:sp>
      <p:sp>
        <p:nvSpPr>
          <p:cNvPr id="6" name="Slide Number Placeholder 5">
            <a:extLst>
              <a:ext uri="{FF2B5EF4-FFF2-40B4-BE49-F238E27FC236}">
                <a16:creationId xmlns:a16="http://schemas.microsoft.com/office/drawing/2014/main" id="{67C44EAF-4092-FE47-AC4A-D318486AD638}"/>
              </a:ext>
            </a:extLst>
          </p:cNvPr>
          <p:cNvSpPr>
            <a:spLocks noGrp="1"/>
          </p:cNvSpPr>
          <p:nvPr>
            <p:ph type="sldNum" sz="quarter" idx="12"/>
          </p:nvPr>
        </p:nvSpPr>
        <p:spPr/>
        <p:txBody>
          <a:bodyPr/>
          <a:lstStyle/>
          <a:p>
            <a:fld id="{D446F147-7846-844F-8574-65BB801963F9}" type="slidenum">
              <a:rPr lang="en-US" smtClean="0"/>
              <a:t>84</a:t>
            </a:fld>
            <a:endParaRPr lang="en-US"/>
          </a:p>
        </p:txBody>
      </p:sp>
      <p:sp>
        <p:nvSpPr>
          <p:cNvPr id="10" name="Date Placeholder 9">
            <a:extLst>
              <a:ext uri="{FF2B5EF4-FFF2-40B4-BE49-F238E27FC236}">
                <a16:creationId xmlns:a16="http://schemas.microsoft.com/office/drawing/2014/main" id="{7E9086B1-A3E8-2640-93AA-1C83B86FE7ED}"/>
              </a:ext>
            </a:extLst>
          </p:cNvPr>
          <p:cNvSpPr>
            <a:spLocks noGrp="1"/>
          </p:cNvSpPr>
          <p:nvPr>
            <p:ph type="dt" sz="half" idx="10"/>
          </p:nvPr>
        </p:nvSpPr>
        <p:spPr/>
        <p:txBody>
          <a:bodyPr/>
          <a:lstStyle/>
          <a:p>
            <a:fld id="{A4814CCA-9F5E-824E-8B70-18A99E8BAF1B}" type="datetime1">
              <a:rPr lang="en-US" smtClean="0"/>
              <a:t>6/29/23</a:t>
            </a:fld>
            <a:endParaRPr lang="en-US"/>
          </a:p>
        </p:txBody>
      </p:sp>
    </p:spTree>
    <p:extLst>
      <p:ext uri="{BB962C8B-B14F-4D97-AF65-F5344CB8AC3E}">
        <p14:creationId xmlns:p14="http://schemas.microsoft.com/office/powerpoint/2010/main" val="24992691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477E6-FCDB-BF41-9647-795DD2AF147F}"/>
              </a:ext>
            </a:extLst>
          </p:cNvPr>
          <p:cNvSpPr>
            <a:spLocks noGrp="1"/>
          </p:cNvSpPr>
          <p:nvPr>
            <p:ph type="title"/>
          </p:nvPr>
        </p:nvSpPr>
        <p:spPr/>
        <p:txBody>
          <a:bodyPr>
            <a:normAutofit/>
          </a:bodyPr>
          <a:lstStyle/>
          <a:p>
            <a:r>
              <a:rPr lang="en-US" sz="4800" b="1" dirty="0"/>
              <a:t>SINGLE OUTLIER </a:t>
            </a:r>
          </a:p>
        </p:txBody>
      </p:sp>
      <p:cxnSp>
        <p:nvCxnSpPr>
          <p:cNvPr id="7" name="Straight Arrow Connector 6">
            <a:extLst>
              <a:ext uri="{FF2B5EF4-FFF2-40B4-BE49-F238E27FC236}">
                <a16:creationId xmlns:a16="http://schemas.microsoft.com/office/drawing/2014/main" id="{4F65E0AD-FD08-C044-A226-D51BE59055AF}"/>
              </a:ext>
            </a:extLst>
          </p:cNvPr>
          <p:cNvCxnSpPr/>
          <p:nvPr/>
        </p:nvCxnSpPr>
        <p:spPr>
          <a:xfrm>
            <a:off x="1324721" y="5564697"/>
            <a:ext cx="8659090"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95AD9CB-8666-4A4D-8C62-401B2F275C6C}"/>
              </a:ext>
            </a:extLst>
          </p:cNvPr>
          <p:cNvCxnSpPr>
            <a:cxnSpLocks/>
          </p:cNvCxnSpPr>
          <p:nvPr/>
        </p:nvCxnSpPr>
        <p:spPr>
          <a:xfrm flipV="1">
            <a:off x="1823485" y="2216407"/>
            <a:ext cx="0" cy="367145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F68690B-B379-F540-897C-3414D16B6ADE}"/>
              </a:ext>
            </a:extLst>
          </p:cNvPr>
          <p:cNvSpPr txBox="1"/>
          <p:nvPr/>
        </p:nvSpPr>
        <p:spPr>
          <a:xfrm>
            <a:off x="10097533" y="5302751"/>
            <a:ext cx="385042" cy="646331"/>
          </a:xfrm>
          <a:prstGeom prst="rect">
            <a:avLst/>
          </a:prstGeom>
          <a:noFill/>
        </p:spPr>
        <p:txBody>
          <a:bodyPr wrap="none" rtlCol="0">
            <a:spAutoFit/>
          </a:bodyPr>
          <a:lstStyle/>
          <a:p>
            <a:r>
              <a:rPr lang="en-US" sz="3600" dirty="0"/>
              <a:t>x</a:t>
            </a:r>
          </a:p>
        </p:txBody>
      </p:sp>
      <p:sp>
        <p:nvSpPr>
          <p:cNvPr id="11" name="Oval 10">
            <a:extLst>
              <a:ext uri="{FF2B5EF4-FFF2-40B4-BE49-F238E27FC236}">
                <a16:creationId xmlns:a16="http://schemas.microsoft.com/office/drawing/2014/main" id="{D017CA51-B2C7-5D4F-8BC0-354D5B00EDD0}"/>
              </a:ext>
            </a:extLst>
          </p:cNvPr>
          <p:cNvSpPr/>
          <p:nvPr/>
        </p:nvSpPr>
        <p:spPr>
          <a:xfrm>
            <a:off x="5423530" y="4726730"/>
            <a:ext cx="357986" cy="35329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AB09481-E3C5-6C4E-A20B-9EA1C2DEC1EE}"/>
              </a:ext>
            </a:extLst>
          </p:cNvPr>
          <p:cNvSpPr/>
          <p:nvPr/>
        </p:nvSpPr>
        <p:spPr>
          <a:xfrm>
            <a:off x="4592573" y="2931875"/>
            <a:ext cx="357986" cy="35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42CB813-26D5-1E41-B062-79991412F966}"/>
              </a:ext>
            </a:extLst>
          </p:cNvPr>
          <p:cNvSpPr/>
          <p:nvPr/>
        </p:nvSpPr>
        <p:spPr>
          <a:xfrm>
            <a:off x="4352237" y="2958168"/>
            <a:ext cx="357986" cy="35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EE328AD-71CF-1946-9B5D-C6336655D309}"/>
              </a:ext>
            </a:extLst>
          </p:cNvPr>
          <p:cNvSpPr txBox="1"/>
          <p:nvPr/>
        </p:nvSpPr>
        <p:spPr>
          <a:xfrm>
            <a:off x="1430429" y="1548463"/>
            <a:ext cx="393056" cy="646331"/>
          </a:xfrm>
          <a:prstGeom prst="rect">
            <a:avLst/>
          </a:prstGeom>
          <a:noFill/>
        </p:spPr>
        <p:txBody>
          <a:bodyPr wrap="none" rtlCol="0">
            <a:spAutoFit/>
          </a:bodyPr>
          <a:lstStyle/>
          <a:p>
            <a:r>
              <a:rPr lang="en-US" sz="3600" dirty="0"/>
              <a:t>y</a:t>
            </a:r>
          </a:p>
        </p:txBody>
      </p:sp>
      <p:cxnSp>
        <p:nvCxnSpPr>
          <p:cNvPr id="19" name="Straight Connector 18">
            <a:extLst>
              <a:ext uri="{FF2B5EF4-FFF2-40B4-BE49-F238E27FC236}">
                <a16:creationId xmlns:a16="http://schemas.microsoft.com/office/drawing/2014/main" id="{8E6C229A-5D57-514A-9C7F-F3DCA72112F5}"/>
              </a:ext>
            </a:extLst>
          </p:cNvPr>
          <p:cNvCxnSpPr>
            <a:cxnSpLocks/>
          </p:cNvCxnSpPr>
          <p:nvPr/>
        </p:nvCxnSpPr>
        <p:spPr>
          <a:xfrm flipV="1">
            <a:off x="0" y="3798917"/>
            <a:ext cx="8824679" cy="796430"/>
          </a:xfrm>
          <a:prstGeom prst="line">
            <a:avLst/>
          </a:prstGeom>
          <a:ln w="508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397AC36-0ED4-5F4E-B237-A98EE626506F}"/>
              </a:ext>
            </a:extLst>
          </p:cNvPr>
          <p:cNvSpPr txBox="1"/>
          <p:nvPr/>
        </p:nvSpPr>
        <p:spPr>
          <a:xfrm>
            <a:off x="8824679" y="3082564"/>
            <a:ext cx="2318263" cy="584775"/>
          </a:xfrm>
          <a:prstGeom prst="rect">
            <a:avLst/>
          </a:prstGeom>
          <a:noFill/>
        </p:spPr>
        <p:txBody>
          <a:bodyPr wrap="none" rtlCol="0">
            <a:spAutoFit/>
          </a:bodyPr>
          <a:lstStyle/>
          <a:p>
            <a:r>
              <a:rPr lang="en-US" sz="3200" dirty="0">
                <a:solidFill>
                  <a:srgbClr val="FF0000"/>
                </a:solidFill>
              </a:rPr>
              <a:t>h(x) = w*</a:t>
            </a:r>
            <a:r>
              <a:rPr lang="en-US" sz="3200" dirty="0" err="1">
                <a:solidFill>
                  <a:srgbClr val="FF0000"/>
                </a:solidFill>
              </a:rPr>
              <a:t>x+b</a:t>
            </a:r>
            <a:endParaRPr lang="en-US" sz="3200" dirty="0">
              <a:solidFill>
                <a:srgbClr val="FF0000"/>
              </a:solidFill>
            </a:endParaRPr>
          </a:p>
        </p:txBody>
      </p:sp>
      <p:sp>
        <p:nvSpPr>
          <p:cNvPr id="22" name="Oval 21">
            <a:extLst>
              <a:ext uri="{FF2B5EF4-FFF2-40B4-BE49-F238E27FC236}">
                <a16:creationId xmlns:a16="http://schemas.microsoft.com/office/drawing/2014/main" id="{3212A2A0-D11D-A046-B96D-5BA7A96BAA46}"/>
              </a:ext>
            </a:extLst>
          </p:cNvPr>
          <p:cNvSpPr/>
          <p:nvPr/>
        </p:nvSpPr>
        <p:spPr>
          <a:xfrm>
            <a:off x="4710223" y="2556634"/>
            <a:ext cx="357986" cy="35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1D1F49-235C-9F43-922B-C81581FD6CB7}"/>
              </a:ext>
            </a:extLst>
          </p:cNvPr>
          <p:cNvSpPr/>
          <p:nvPr/>
        </p:nvSpPr>
        <p:spPr>
          <a:xfrm>
            <a:off x="4967733" y="2814626"/>
            <a:ext cx="357986" cy="35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563DCE1-580F-1A47-8575-B9BA4D35F057}"/>
              </a:ext>
            </a:extLst>
          </p:cNvPr>
          <p:cNvSpPr/>
          <p:nvPr/>
        </p:nvSpPr>
        <p:spPr>
          <a:xfrm>
            <a:off x="5035634" y="2367426"/>
            <a:ext cx="357986" cy="35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3D60D6A3-9422-994D-8845-AFD33D4F96C4}"/>
              </a:ext>
            </a:extLst>
          </p:cNvPr>
          <p:cNvSpPr/>
          <p:nvPr/>
        </p:nvSpPr>
        <p:spPr>
          <a:xfrm>
            <a:off x="3586473" y="3252062"/>
            <a:ext cx="357986" cy="35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50C7268F-34A6-D840-A8B0-07B6318F9E90}"/>
              </a:ext>
            </a:extLst>
          </p:cNvPr>
          <p:cNvSpPr/>
          <p:nvPr/>
        </p:nvSpPr>
        <p:spPr>
          <a:xfrm>
            <a:off x="3346137" y="3278355"/>
            <a:ext cx="357986" cy="35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EA45A7BA-3C52-B243-BAE0-653569468355}"/>
              </a:ext>
            </a:extLst>
          </p:cNvPr>
          <p:cNvSpPr/>
          <p:nvPr/>
        </p:nvSpPr>
        <p:spPr>
          <a:xfrm>
            <a:off x="3961633" y="3134813"/>
            <a:ext cx="357986" cy="35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CE06BC2-3F69-C34A-859C-5BEE01CDEA90}"/>
              </a:ext>
            </a:extLst>
          </p:cNvPr>
          <p:cNvSpPr/>
          <p:nvPr/>
        </p:nvSpPr>
        <p:spPr>
          <a:xfrm>
            <a:off x="4029534" y="2687613"/>
            <a:ext cx="357986" cy="35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F47C9149-B55B-5E4A-953D-77335DDE8ECA}"/>
              </a:ext>
            </a:extLst>
          </p:cNvPr>
          <p:cNvSpPr>
            <a:spLocks noGrp="1"/>
          </p:cNvSpPr>
          <p:nvPr>
            <p:ph type="ftr" sz="quarter" idx="11"/>
          </p:nvPr>
        </p:nvSpPr>
        <p:spPr/>
        <p:txBody>
          <a:bodyPr/>
          <a:lstStyle/>
          <a:p>
            <a:r>
              <a:rPr lang="en-US"/>
              <a:t>A. Jung, Trustworthy AI</a:t>
            </a:r>
          </a:p>
        </p:txBody>
      </p:sp>
      <p:sp>
        <p:nvSpPr>
          <p:cNvPr id="5" name="Slide Number Placeholder 4">
            <a:extLst>
              <a:ext uri="{FF2B5EF4-FFF2-40B4-BE49-F238E27FC236}">
                <a16:creationId xmlns:a16="http://schemas.microsoft.com/office/drawing/2014/main" id="{ED007480-FC7B-DF47-8223-E94168CB03C8}"/>
              </a:ext>
            </a:extLst>
          </p:cNvPr>
          <p:cNvSpPr>
            <a:spLocks noGrp="1"/>
          </p:cNvSpPr>
          <p:nvPr>
            <p:ph type="sldNum" sz="quarter" idx="12"/>
          </p:nvPr>
        </p:nvSpPr>
        <p:spPr/>
        <p:txBody>
          <a:bodyPr/>
          <a:lstStyle/>
          <a:p>
            <a:fld id="{D446F147-7846-844F-8574-65BB801963F9}" type="slidenum">
              <a:rPr lang="en-US" smtClean="0"/>
              <a:t>85</a:t>
            </a:fld>
            <a:endParaRPr lang="en-US"/>
          </a:p>
        </p:txBody>
      </p:sp>
      <p:sp>
        <p:nvSpPr>
          <p:cNvPr id="6" name="Date Placeholder 5">
            <a:extLst>
              <a:ext uri="{FF2B5EF4-FFF2-40B4-BE49-F238E27FC236}">
                <a16:creationId xmlns:a16="http://schemas.microsoft.com/office/drawing/2014/main" id="{CE68EF08-9263-4248-A616-D2DC9699702E}"/>
              </a:ext>
            </a:extLst>
          </p:cNvPr>
          <p:cNvSpPr>
            <a:spLocks noGrp="1"/>
          </p:cNvSpPr>
          <p:nvPr>
            <p:ph type="dt" sz="half" idx="10"/>
          </p:nvPr>
        </p:nvSpPr>
        <p:spPr/>
        <p:txBody>
          <a:bodyPr/>
          <a:lstStyle/>
          <a:p>
            <a:fld id="{97D63BF0-FB4E-2F42-B254-EE9286C39074}" type="datetime1">
              <a:rPr lang="en-US" smtClean="0"/>
              <a:t>6/29/23</a:t>
            </a:fld>
            <a:endParaRPr lang="en-US"/>
          </a:p>
        </p:txBody>
      </p:sp>
      <p:sp>
        <p:nvSpPr>
          <p:cNvPr id="3" name="TextBox 2">
            <a:extLst>
              <a:ext uri="{FF2B5EF4-FFF2-40B4-BE49-F238E27FC236}">
                <a16:creationId xmlns:a16="http://schemas.microsoft.com/office/drawing/2014/main" id="{804A1733-2C36-EB56-17B8-2B68642CC2D9}"/>
              </a:ext>
            </a:extLst>
          </p:cNvPr>
          <p:cNvSpPr txBox="1"/>
          <p:nvPr/>
        </p:nvSpPr>
        <p:spPr>
          <a:xfrm>
            <a:off x="6547090" y="3997600"/>
            <a:ext cx="4751750" cy="707886"/>
          </a:xfrm>
          <a:prstGeom prst="rect">
            <a:avLst/>
          </a:prstGeom>
          <a:noFill/>
        </p:spPr>
        <p:txBody>
          <a:bodyPr wrap="none" rtlCol="0">
            <a:spAutoFit/>
          </a:bodyPr>
          <a:lstStyle/>
          <a:p>
            <a:r>
              <a:rPr lang="en-GB" sz="4000" dirty="0"/>
              <a:t>min. av. squared error</a:t>
            </a:r>
          </a:p>
        </p:txBody>
      </p:sp>
    </p:spTree>
    <p:extLst>
      <p:ext uri="{BB962C8B-B14F-4D97-AF65-F5344CB8AC3E}">
        <p14:creationId xmlns:p14="http://schemas.microsoft.com/office/powerpoint/2010/main" val="32369773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477E6-FCDB-BF41-9647-795DD2AF147F}"/>
              </a:ext>
            </a:extLst>
          </p:cNvPr>
          <p:cNvSpPr>
            <a:spLocks noGrp="1"/>
          </p:cNvSpPr>
          <p:nvPr>
            <p:ph type="title"/>
          </p:nvPr>
        </p:nvSpPr>
        <p:spPr/>
        <p:txBody>
          <a:bodyPr>
            <a:normAutofit/>
          </a:bodyPr>
          <a:lstStyle/>
          <a:p>
            <a:r>
              <a:rPr lang="en-US" sz="4800" b="1" dirty="0"/>
              <a:t>Training Set with a SINGLE </a:t>
            </a:r>
            <a:r>
              <a:rPr lang="en-US" sz="4800" b="1" dirty="0">
                <a:solidFill>
                  <a:srgbClr val="FF0000"/>
                </a:solidFill>
              </a:rPr>
              <a:t>OUTLIER</a:t>
            </a:r>
            <a:r>
              <a:rPr lang="en-US" sz="4800" b="1" dirty="0"/>
              <a:t> !</a:t>
            </a:r>
          </a:p>
        </p:txBody>
      </p:sp>
      <p:cxnSp>
        <p:nvCxnSpPr>
          <p:cNvPr id="7" name="Straight Arrow Connector 6">
            <a:extLst>
              <a:ext uri="{FF2B5EF4-FFF2-40B4-BE49-F238E27FC236}">
                <a16:creationId xmlns:a16="http://schemas.microsoft.com/office/drawing/2014/main" id="{4F65E0AD-FD08-C044-A226-D51BE59055AF}"/>
              </a:ext>
            </a:extLst>
          </p:cNvPr>
          <p:cNvCxnSpPr/>
          <p:nvPr/>
        </p:nvCxnSpPr>
        <p:spPr>
          <a:xfrm>
            <a:off x="1324721" y="5564697"/>
            <a:ext cx="8659090"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95AD9CB-8666-4A4D-8C62-401B2F275C6C}"/>
              </a:ext>
            </a:extLst>
          </p:cNvPr>
          <p:cNvCxnSpPr>
            <a:cxnSpLocks/>
          </p:cNvCxnSpPr>
          <p:nvPr/>
        </p:nvCxnSpPr>
        <p:spPr>
          <a:xfrm flipV="1">
            <a:off x="1823485" y="2216407"/>
            <a:ext cx="0" cy="367145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F68690B-B379-F540-897C-3414D16B6ADE}"/>
              </a:ext>
            </a:extLst>
          </p:cNvPr>
          <p:cNvSpPr txBox="1"/>
          <p:nvPr/>
        </p:nvSpPr>
        <p:spPr>
          <a:xfrm>
            <a:off x="10097533" y="5302751"/>
            <a:ext cx="385042" cy="646331"/>
          </a:xfrm>
          <a:prstGeom prst="rect">
            <a:avLst/>
          </a:prstGeom>
          <a:noFill/>
        </p:spPr>
        <p:txBody>
          <a:bodyPr wrap="none" rtlCol="0">
            <a:spAutoFit/>
          </a:bodyPr>
          <a:lstStyle/>
          <a:p>
            <a:r>
              <a:rPr lang="en-US" sz="3600" dirty="0"/>
              <a:t>x</a:t>
            </a:r>
          </a:p>
        </p:txBody>
      </p:sp>
      <p:sp>
        <p:nvSpPr>
          <p:cNvPr id="11" name="Oval 10">
            <a:extLst>
              <a:ext uri="{FF2B5EF4-FFF2-40B4-BE49-F238E27FC236}">
                <a16:creationId xmlns:a16="http://schemas.microsoft.com/office/drawing/2014/main" id="{D017CA51-B2C7-5D4F-8BC0-354D5B00EDD0}"/>
              </a:ext>
            </a:extLst>
          </p:cNvPr>
          <p:cNvSpPr/>
          <p:nvPr/>
        </p:nvSpPr>
        <p:spPr>
          <a:xfrm>
            <a:off x="5423530" y="4726730"/>
            <a:ext cx="357986" cy="35329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AB09481-E3C5-6C4E-A20B-9EA1C2DEC1EE}"/>
              </a:ext>
            </a:extLst>
          </p:cNvPr>
          <p:cNvSpPr/>
          <p:nvPr/>
        </p:nvSpPr>
        <p:spPr>
          <a:xfrm>
            <a:off x="4592573" y="2931875"/>
            <a:ext cx="357986" cy="35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42CB813-26D5-1E41-B062-79991412F966}"/>
              </a:ext>
            </a:extLst>
          </p:cNvPr>
          <p:cNvSpPr/>
          <p:nvPr/>
        </p:nvSpPr>
        <p:spPr>
          <a:xfrm>
            <a:off x="4352237" y="2958168"/>
            <a:ext cx="357986" cy="35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EE328AD-71CF-1946-9B5D-C6336655D309}"/>
              </a:ext>
            </a:extLst>
          </p:cNvPr>
          <p:cNvSpPr txBox="1"/>
          <p:nvPr/>
        </p:nvSpPr>
        <p:spPr>
          <a:xfrm>
            <a:off x="1430429" y="1548463"/>
            <a:ext cx="393056" cy="646331"/>
          </a:xfrm>
          <a:prstGeom prst="rect">
            <a:avLst/>
          </a:prstGeom>
          <a:noFill/>
        </p:spPr>
        <p:txBody>
          <a:bodyPr wrap="none" rtlCol="0">
            <a:spAutoFit/>
          </a:bodyPr>
          <a:lstStyle/>
          <a:p>
            <a:r>
              <a:rPr lang="en-US" sz="3600" dirty="0"/>
              <a:t>y</a:t>
            </a:r>
          </a:p>
        </p:txBody>
      </p:sp>
      <p:cxnSp>
        <p:nvCxnSpPr>
          <p:cNvPr id="19" name="Straight Connector 18">
            <a:extLst>
              <a:ext uri="{FF2B5EF4-FFF2-40B4-BE49-F238E27FC236}">
                <a16:creationId xmlns:a16="http://schemas.microsoft.com/office/drawing/2014/main" id="{8E6C229A-5D57-514A-9C7F-F3DCA72112F5}"/>
              </a:ext>
            </a:extLst>
          </p:cNvPr>
          <p:cNvCxnSpPr>
            <a:cxnSpLocks/>
          </p:cNvCxnSpPr>
          <p:nvPr/>
        </p:nvCxnSpPr>
        <p:spPr>
          <a:xfrm flipV="1">
            <a:off x="0" y="2367426"/>
            <a:ext cx="8458200" cy="2227921"/>
          </a:xfrm>
          <a:prstGeom prst="line">
            <a:avLst/>
          </a:prstGeom>
          <a:ln w="508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397AC36-0ED4-5F4E-B237-A98EE626506F}"/>
              </a:ext>
            </a:extLst>
          </p:cNvPr>
          <p:cNvSpPr txBox="1"/>
          <p:nvPr/>
        </p:nvSpPr>
        <p:spPr>
          <a:xfrm>
            <a:off x="8742437" y="2075263"/>
            <a:ext cx="2318263" cy="584775"/>
          </a:xfrm>
          <a:prstGeom prst="rect">
            <a:avLst/>
          </a:prstGeom>
          <a:noFill/>
        </p:spPr>
        <p:txBody>
          <a:bodyPr wrap="none" rtlCol="0">
            <a:spAutoFit/>
          </a:bodyPr>
          <a:lstStyle/>
          <a:p>
            <a:r>
              <a:rPr lang="en-US" sz="3200" dirty="0">
                <a:solidFill>
                  <a:srgbClr val="FF0000"/>
                </a:solidFill>
              </a:rPr>
              <a:t>h(x) = w*</a:t>
            </a:r>
            <a:r>
              <a:rPr lang="en-US" sz="3200" dirty="0" err="1">
                <a:solidFill>
                  <a:srgbClr val="FF0000"/>
                </a:solidFill>
              </a:rPr>
              <a:t>x+b</a:t>
            </a:r>
            <a:endParaRPr lang="en-US" sz="3200" dirty="0">
              <a:solidFill>
                <a:srgbClr val="FF0000"/>
              </a:solidFill>
            </a:endParaRPr>
          </a:p>
        </p:txBody>
      </p:sp>
      <p:sp>
        <p:nvSpPr>
          <p:cNvPr id="22" name="Oval 21">
            <a:extLst>
              <a:ext uri="{FF2B5EF4-FFF2-40B4-BE49-F238E27FC236}">
                <a16:creationId xmlns:a16="http://schemas.microsoft.com/office/drawing/2014/main" id="{3212A2A0-D11D-A046-B96D-5BA7A96BAA46}"/>
              </a:ext>
            </a:extLst>
          </p:cNvPr>
          <p:cNvSpPr/>
          <p:nvPr/>
        </p:nvSpPr>
        <p:spPr>
          <a:xfrm>
            <a:off x="4710223" y="2556634"/>
            <a:ext cx="357986" cy="35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1D1F49-235C-9F43-922B-C81581FD6CB7}"/>
              </a:ext>
            </a:extLst>
          </p:cNvPr>
          <p:cNvSpPr/>
          <p:nvPr/>
        </p:nvSpPr>
        <p:spPr>
          <a:xfrm>
            <a:off x="4967733" y="2814626"/>
            <a:ext cx="357986" cy="35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563DCE1-580F-1A47-8575-B9BA4D35F057}"/>
              </a:ext>
            </a:extLst>
          </p:cNvPr>
          <p:cNvSpPr/>
          <p:nvPr/>
        </p:nvSpPr>
        <p:spPr>
          <a:xfrm>
            <a:off x="5035634" y="2367426"/>
            <a:ext cx="357986" cy="35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3D60D6A3-9422-994D-8845-AFD33D4F96C4}"/>
              </a:ext>
            </a:extLst>
          </p:cNvPr>
          <p:cNvSpPr/>
          <p:nvPr/>
        </p:nvSpPr>
        <p:spPr>
          <a:xfrm>
            <a:off x="3586473" y="3252062"/>
            <a:ext cx="357986" cy="35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50C7268F-34A6-D840-A8B0-07B6318F9E90}"/>
              </a:ext>
            </a:extLst>
          </p:cNvPr>
          <p:cNvSpPr/>
          <p:nvPr/>
        </p:nvSpPr>
        <p:spPr>
          <a:xfrm>
            <a:off x="3346137" y="3278355"/>
            <a:ext cx="357986" cy="35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EA45A7BA-3C52-B243-BAE0-653569468355}"/>
              </a:ext>
            </a:extLst>
          </p:cNvPr>
          <p:cNvSpPr/>
          <p:nvPr/>
        </p:nvSpPr>
        <p:spPr>
          <a:xfrm>
            <a:off x="3961633" y="3134813"/>
            <a:ext cx="357986" cy="35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CE06BC2-3F69-C34A-859C-5BEE01CDEA90}"/>
              </a:ext>
            </a:extLst>
          </p:cNvPr>
          <p:cNvSpPr/>
          <p:nvPr/>
        </p:nvSpPr>
        <p:spPr>
          <a:xfrm>
            <a:off x="4029534" y="2687613"/>
            <a:ext cx="357986" cy="353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EB70D98C-07FF-C940-A294-0FBA82CFC06A}"/>
              </a:ext>
            </a:extLst>
          </p:cNvPr>
          <p:cNvSpPr>
            <a:spLocks noGrp="1"/>
          </p:cNvSpPr>
          <p:nvPr>
            <p:ph type="ftr" sz="quarter" idx="11"/>
          </p:nvPr>
        </p:nvSpPr>
        <p:spPr/>
        <p:txBody>
          <a:bodyPr/>
          <a:lstStyle/>
          <a:p>
            <a:r>
              <a:rPr lang="en-US"/>
              <a:t>A. Jung, Trustworthy AI</a:t>
            </a:r>
          </a:p>
        </p:txBody>
      </p:sp>
      <p:sp>
        <p:nvSpPr>
          <p:cNvPr id="5" name="Slide Number Placeholder 4">
            <a:extLst>
              <a:ext uri="{FF2B5EF4-FFF2-40B4-BE49-F238E27FC236}">
                <a16:creationId xmlns:a16="http://schemas.microsoft.com/office/drawing/2014/main" id="{5A783351-0316-284A-A458-04060139C2AF}"/>
              </a:ext>
            </a:extLst>
          </p:cNvPr>
          <p:cNvSpPr>
            <a:spLocks noGrp="1"/>
          </p:cNvSpPr>
          <p:nvPr>
            <p:ph type="sldNum" sz="quarter" idx="12"/>
          </p:nvPr>
        </p:nvSpPr>
        <p:spPr/>
        <p:txBody>
          <a:bodyPr/>
          <a:lstStyle/>
          <a:p>
            <a:fld id="{D446F147-7846-844F-8574-65BB801963F9}" type="slidenum">
              <a:rPr lang="en-US" smtClean="0"/>
              <a:t>86</a:t>
            </a:fld>
            <a:endParaRPr lang="en-US"/>
          </a:p>
        </p:txBody>
      </p:sp>
      <p:sp>
        <p:nvSpPr>
          <p:cNvPr id="6" name="Date Placeholder 5">
            <a:extLst>
              <a:ext uri="{FF2B5EF4-FFF2-40B4-BE49-F238E27FC236}">
                <a16:creationId xmlns:a16="http://schemas.microsoft.com/office/drawing/2014/main" id="{86866948-FB16-414B-A390-114D101F51C1}"/>
              </a:ext>
            </a:extLst>
          </p:cNvPr>
          <p:cNvSpPr>
            <a:spLocks noGrp="1"/>
          </p:cNvSpPr>
          <p:nvPr>
            <p:ph type="dt" sz="half" idx="10"/>
          </p:nvPr>
        </p:nvSpPr>
        <p:spPr/>
        <p:txBody>
          <a:bodyPr/>
          <a:lstStyle/>
          <a:p>
            <a:fld id="{AE5A0639-577E-B049-A4A7-56D2449DF5E3}" type="datetime1">
              <a:rPr lang="en-US" smtClean="0"/>
              <a:t>6/29/23</a:t>
            </a:fld>
            <a:endParaRPr lang="en-US"/>
          </a:p>
        </p:txBody>
      </p:sp>
      <p:sp>
        <p:nvSpPr>
          <p:cNvPr id="3" name="TextBox 2">
            <a:extLst>
              <a:ext uri="{FF2B5EF4-FFF2-40B4-BE49-F238E27FC236}">
                <a16:creationId xmlns:a16="http://schemas.microsoft.com/office/drawing/2014/main" id="{10C94674-6C5F-AB6D-7AAC-409CF06C3F2B}"/>
              </a:ext>
            </a:extLst>
          </p:cNvPr>
          <p:cNvSpPr txBox="1"/>
          <p:nvPr/>
        </p:nvSpPr>
        <p:spPr>
          <a:xfrm>
            <a:off x="6082606" y="2990452"/>
            <a:ext cx="4304127" cy="707886"/>
          </a:xfrm>
          <a:prstGeom prst="rect">
            <a:avLst/>
          </a:prstGeom>
          <a:noFill/>
        </p:spPr>
        <p:txBody>
          <a:bodyPr wrap="none" rtlCol="0">
            <a:spAutoFit/>
          </a:bodyPr>
          <a:lstStyle/>
          <a:p>
            <a:r>
              <a:rPr lang="en-GB" sz="4000" dirty="0"/>
              <a:t>min. absolute error </a:t>
            </a:r>
          </a:p>
        </p:txBody>
      </p:sp>
    </p:spTree>
    <p:extLst>
      <p:ext uri="{BB962C8B-B14F-4D97-AF65-F5344CB8AC3E}">
        <p14:creationId xmlns:p14="http://schemas.microsoft.com/office/powerpoint/2010/main" val="392067996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0AF4A-5CE6-8E4D-BE2E-295706D964AC}"/>
              </a:ext>
            </a:extLst>
          </p:cNvPr>
          <p:cNvSpPr>
            <a:spLocks noGrp="1"/>
          </p:cNvSpPr>
          <p:nvPr>
            <p:ph type="title"/>
          </p:nvPr>
        </p:nvSpPr>
        <p:spPr>
          <a:xfrm>
            <a:off x="306324" y="365125"/>
            <a:ext cx="11047476" cy="1325563"/>
          </a:xfrm>
        </p:spPr>
        <p:txBody>
          <a:bodyPr>
            <a:noAutofit/>
          </a:bodyPr>
          <a:lstStyle/>
          <a:p>
            <a:r>
              <a:rPr lang="en-US" sz="6000" b="1" dirty="0"/>
              <a:t>Different Loss for Train and Val</a:t>
            </a:r>
          </a:p>
        </p:txBody>
      </p:sp>
      <p:sp>
        <p:nvSpPr>
          <p:cNvPr id="3" name="Content Placeholder 2">
            <a:extLst>
              <a:ext uri="{FF2B5EF4-FFF2-40B4-BE49-F238E27FC236}">
                <a16:creationId xmlns:a16="http://schemas.microsoft.com/office/drawing/2014/main" id="{B033C9D3-1D27-CA4D-87E9-939838FA3AA1}"/>
              </a:ext>
            </a:extLst>
          </p:cNvPr>
          <p:cNvSpPr>
            <a:spLocks noGrp="1"/>
          </p:cNvSpPr>
          <p:nvPr>
            <p:ph idx="1"/>
          </p:nvPr>
        </p:nvSpPr>
        <p:spPr>
          <a:xfrm>
            <a:off x="306324" y="1690688"/>
            <a:ext cx="11579352" cy="4351338"/>
          </a:xfrm>
        </p:spPr>
        <p:txBody>
          <a:bodyPr>
            <a:noAutofit/>
          </a:bodyPr>
          <a:lstStyle/>
          <a:p>
            <a:pPr>
              <a:lnSpc>
                <a:spcPct val="150000"/>
              </a:lnSpc>
            </a:pPr>
            <a:r>
              <a:rPr lang="en-US" sz="3200" dirty="0"/>
              <a:t>use </a:t>
            </a:r>
            <a:r>
              <a:rPr lang="en-US" sz="3200" dirty="0">
                <a:solidFill>
                  <a:srgbClr val="FF0000"/>
                </a:solidFill>
              </a:rPr>
              <a:t>different loss for training and validation </a:t>
            </a:r>
          </a:p>
          <a:p>
            <a:pPr>
              <a:lnSpc>
                <a:spcPct val="150000"/>
              </a:lnSpc>
            </a:pPr>
            <a:r>
              <a:rPr lang="en-US" sz="3200" dirty="0"/>
              <a:t>allows to compare different ML methods </a:t>
            </a:r>
          </a:p>
          <a:p>
            <a:pPr>
              <a:lnSpc>
                <a:spcPct val="150000"/>
              </a:lnSpc>
            </a:pPr>
            <a:r>
              <a:rPr lang="en-US" sz="3200" dirty="0">
                <a:solidFill>
                  <a:srgbClr val="FF0000"/>
                </a:solidFill>
              </a:rPr>
              <a:t>logistic regression </a:t>
            </a:r>
            <a:r>
              <a:rPr lang="en-US" sz="3200" dirty="0"/>
              <a:t>uses </a:t>
            </a:r>
            <a:r>
              <a:rPr lang="en-US" sz="3200" dirty="0">
                <a:solidFill>
                  <a:srgbClr val="FF0000"/>
                </a:solidFill>
              </a:rPr>
              <a:t>logistic loss </a:t>
            </a:r>
            <a:r>
              <a:rPr lang="en-US" sz="3200" dirty="0"/>
              <a:t>to learn hypothesis </a:t>
            </a:r>
            <a:r>
              <a:rPr lang="en-US" sz="3200" dirty="0">
                <a:solidFill>
                  <a:srgbClr val="FF0000"/>
                </a:solidFill>
              </a:rPr>
              <a:t>h1(x)</a:t>
            </a:r>
          </a:p>
          <a:p>
            <a:pPr>
              <a:lnSpc>
                <a:spcPct val="150000"/>
              </a:lnSpc>
            </a:pPr>
            <a:r>
              <a:rPr lang="en-US" sz="3200" dirty="0">
                <a:solidFill>
                  <a:srgbClr val="FF0000"/>
                </a:solidFill>
              </a:rPr>
              <a:t>SVM</a:t>
            </a:r>
            <a:r>
              <a:rPr lang="en-US" sz="3200" dirty="0"/>
              <a:t> uses </a:t>
            </a:r>
            <a:r>
              <a:rPr lang="en-US" sz="3200" dirty="0">
                <a:solidFill>
                  <a:srgbClr val="FF0000"/>
                </a:solidFill>
              </a:rPr>
              <a:t>hinge loss </a:t>
            </a:r>
            <a:r>
              <a:rPr lang="en-US" sz="3200" dirty="0"/>
              <a:t>to learn hypothesis </a:t>
            </a:r>
            <a:r>
              <a:rPr lang="en-US" sz="3200" dirty="0">
                <a:solidFill>
                  <a:srgbClr val="FF0000"/>
                </a:solidFill>
              </a:rPr>
              <a:t>h2(x)</a:t>
            </a:r>
            <a:r>
              <a:rPr lang="en-US" sz="3200" dirty="0"/>
              <a:t> </a:t>
            </a:r>
          </a:p>
          <a:p>
            <a:pPr>
              <a:lnSpc>
                <a:spcPct val="150000"/>
              </a:lnSpc>
            </a:pPr>
            <a:r>
              <a:rPr lang="en-US" sz="3200" dirty="0"/>
              <a:t>compare h1, h2 by average </a:t>
            </a:r>
            <a:r>
              <a:rPr lang="en-US" sz="3200" dirty="0">
                <a:solidFill>
                  <a:srgbClr val="FF0000"/>
                </a:solidFill>
              </a:rPr>
              <a:t>0/1 loss (“1-acc”) on val. set </a:t>
            </a:r>
          </a:p>
        </p:txBody>
      </p:sp>
      <p:sp>
        <p:nvSpPr>
          <p:cNvPr id="4" name="Slide Number Placeholder 3">
            <a:extLst>
              <a:ext uri="{FF2B5EF4-FFF2-40B4-BE49-F238E27FC236}">
                <a16:creationId xmlns:a16="http://schemas.microsoft.com/office/drawing/2014/main" id="{FF570E80-E6B0-B14F-96E9-F805B8A0DA29}"/>
              </a:ext>
            </a:extLst>
          </p:cNvPr>
          <p:cNvSpPr>
            <a:spLocks noGrp="1"/>
          </p:cNvSpPr>
          <p:nvPr>
            <p:ph type="sldNum" sz="quarter" idx="12"/>
          </p:nvPr>
        </p:nvSpPr>
        <p:spPr/>
        <p:txBody>
          <a:bodyPr/>
          <a:lstStyle/>
          <a:p>
            <a:fld id="{3FF2AABE-FC01-8D4F-B5BD-1FB1C036FF5C}" type="slidenum">
              <a:rPr lang="en-US" smtClean="0"/>
              <a:t>87</a:t>
            </a:fld>
            <a:endParaRPr lang="en-US"/>
          </a:p>
        </p:txBody>
      </p:sp>
      <p:sp>
        <p:nvSpPr>
          <p:cNvPr id="5" name="Date Placeholder 4">
            <a:extLst>
              <a:ext uri="{FF2B5EF4-FFF2-40B4-BE49-F238E27FC236}">
                <a16:creationId xmlns:a16="http://schemas.microsoft.com/office/drawing/2014/main" id="{18B546E0-359D-B442-8D60-0BD6BF870772}"/>
              </a:ext>
            </a:extLst>
          </p:cNvPr>
          <p:cNvSpPr>
            <a:spLocks noGrp="1"/>
          </p:cNvSpPr>
          <p:nvPr>
            <p:ph type="dt" sz="half" idx="10"/>
          </p:nvPr>
        </p:nvSpPr>
        <p:spPr/>
        <p:txBody>
          <a:bodyPr/>
          <a:lstStyle/>
          <a:p>
            <a:fld id="{E1A009C6-8C7D-CC4F-8D00-80D9D42611CD}" type="datetime1">
              <a:rPr lang="en-US" smtClean="0"/>
              <a:t>6/29/23</a:t>
            </a:fld>
            <a:endParaRPr lang="en-US"/>
          </a:p>
        </p:txBody>
      </p:sp>
      <p:sp>
        <p:nvSpPr>
          <p:cNvPr id="6" name="Footer Placeholder 5">
            <a:extLst>
              <a:ext uri="{FF2B5EF4-FFF2-40B4-BE49-F238E27FC236}">
                <a16:creationId xmlns:a16="http://schemas.microsoft.com/office/drawing/2014/main" id="{27DF85CA-FCB4-00CB-4218-D4F361DB601D}"/>
              </a:ext>
            </a:extLst>
          </p:cNvPr>
          <p:cNvSpPr>
            <a:spLocks noGrp="1"/>
          </p:cNvSpPr>
          <p:nvPr>
            <p:ph type="ftr" sz="quarter" idx="11"/>
          </p:nvPr>
        </p:nvSpPr>
        <p:spPr/>
        <p:txBody>
          <a:bodyPr/>
          <a:lstStyle/>
          <a:p>
            <a:r>
              <a:rPr lang="en-GB"/>
              <a:t>A. Jung, Trustworthy AI</a:t>
            </a:r>
            <a:endParaRPr lang="en-GB" dirty="0"/>
          </a:p>
        </p:txBody>
      </p:sp>
    </p:spTree>
    <p:extLst>
      <p:ext uri="{BB962C8B-B14F-4D97-AF65-F5344CB8AC3E}">
        <p14:creationId xmlns:p14="http://schemas.microsoft.com/office/powerpoint/2010/main" val="85241480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0AF4A-5CE6-8E4D-BE2E-295706D964AC}"/>
              </a:ext>
            </a:extLst>
          </p:cNvPr>
          <p:cNvSpPr>
            <a:spLocks noGrp="1"/>
          </p:cNvSpPr>
          <p:nvPr>
            <p:ph type="title"/>
          </p:nvPr>
        </p:nvSpPr>
        <p:spPr>
          <a:xfrm>
            <a:off x="306324" y="365125"/>
            <a:ext cx="11885676" cy="1325563"/>
          </a:xfrm>
        </p:spPr>
        <p:txBody>
          <a:bodyPr>
            <a:noAutofit/>
          </a:bodyPr>
          <a:lstStyle/>
          <a:p>
            <a:r>
              <a:rPr lang="en-US" sz="6000" b="1" dirty="0"/>
              <a:t>Could Loss Reveal Private Information?</a:t>
            </a:r>
          </a:p>
        </p:txBody>
      </p:sp>
      <p:sp>
        <p:nvSpPr>
          <p:cNvPr id="4" name="Slide Number Placeholder 3">
            <a:extLst>
              <a:ext uri="{FF2B5EF4-FFF2-40B4-BE49-F238E27FC236}">
                <a16:creationId xmlns:a16="http://schemas.microsoft.com/office/drawing/2014/main" id="{FF570E80-E6B0-B14F-96E9-F805B8A0DA29}"/>
              </a:ext>
            </a:extLst>
          </p:cNvPr>
          <p:cNvSpPr>
            <a:spLocks noGrp="1"/>
          </p:cNvSpPr>
          <p:nvPr>
            <p:ph type="sldNum" sz="quarter" idx="12"/>
          </p:nvPr>
        </p:nvSpPr>
        <p:spPr/>
        <p:txBody>
          <a:bodyPr/>
          <a:lstStyle/>
          <a:p>
            <a:fld id="{3FF2AABE-FC01-8D4F-B5BD-1FB1C036FF5C}" type="slidenum">
              <a:rPr lang="en-US" smtClean="0"/>
              <a:t>88</a:t>
            </a:fld>
            <a:endParaRPr lang="en-US"/>
          </a:p>
        </p:txBody>
      </p:sp>
      <p:sp>
        <p:nvSpPr>
          <p:cNvPr id="5" name="Date Placeholder 4">
            <a:extLst>
              <a:ext uri="{FF2B5EF4-FFF2-40B4-BE49-F238E27FC236}">
                <a16:creationId xmlns:a16="http://schemas.microsoft.com/office/drawing/2014/main" id="{18B546E0-359D-B442-8D60-0BD6BF870772}"/>
              </a:ext>
            </a:extLst>
          </p:cNvPr>
          <p:cNvSpPr>
            <a:spLocks noGrp="1"/>
          </p:cNvSpPr>
          <p:nvPr>
            <p:ph type="dt" sz="half" idx="10"/>
          </p:nvPr>
        </p:nvSpPr>
        <p:spPr/>
        <p:txBody>
          <a:bodyPr/>
          <a:lstStyle/>
          <a:p>
            <a:fld id="{3DC8292E-CD0B-BF4A-BF25-C487DF537B63}" type="datetime1">
              <a:rPr lang="en-US" smtClean="0"/>
              <a:t>6/29/23</a:t>
            </a:fld>
            <a:endParaRPr lang="en-US"/>
          </a:p>
        </p:txBody>
      </p:sp>
      <p:sp>
        <p:nvSpPr>
          <p:cNvPr id="6" name="Footer Placeholder 5">
            <a:extLst>
              <a:ext uri="{FF2B5EF4-FFF2-40B4-BE49-F238E27FC236}">
                <a16:creationId xmlns:a16="http://schemas.microsoft.com/office/drawing/2014/main" id="{27DF85CA-FCB4-00CB-4218-D4F361DB601D}"/>
              </a:ext>
            </a:extLst>
          </p:cNvPr>
          <p:cNvSpPr>
            <a:spLocks noGrp="1"/>
          </p:cNvSpPr>
          <p:nvPr>
            <p:ph type="ftr" sz="quarter" idx="11"/>
          </p:nvPr>
        </p:nvSpPr>
        <p:spPr/>
        <p:txBody>
          <a:bodyPr/>
          <a:lstStyle/>
          <a:p>
            <a:r>
              <a:rPr lang="en-GB"/>
              <a:t>A. Jung, Trustworthy AI</a:t>
            </a:r>
            <a:endParaRPr lang="en-GB" dirty="0"/>
          </a:p>
        </p:txBody>
      </p:sp>
      <p:pic>
        <p:nvPicPr>
          <p:cNvPr id="10" name="Picture 9" descr="A screenshot of a phone&#10;&#10;Description automatically generated with low confidence">
            <a:extLst>
              <a:ext uri="{FF2B5EF4-FFF2-40B4-BE49-F238E27FC236}">
                <a16:creationId xmlns:a16="http://schemas.microsoft.com/office/drawing/2014/main" id="{8F6C2D99-04B6-1707-AA58-0D743B4E277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8042" y="2435224"/>
            <a:ext cx="11497997" cy="2861129"/>
          </a:xfrm>
          <a:prstGeom prst="rect">
            <a:avLst/>
          </a:prstGeom>
        </p:spPr>
      </p:pic>
    </p:spTree>
    <p:extLst>
      <p:ext uri="{BB962C8B-B14F-4D97-AF65-F5344CB8AC3E}">
        <p14:creationId xmlns:p14="http://schemas.microsoft.com/office/powerpoint/2010/main" val="17743402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F31A3-4073-D823-BA05-C78D0E7C9848}"/>
              </a:ext>
            </a:extLst>
          </p:cNvPr>
          <p:cNvSpPr>
            <a:spLocks noGrp="1"/>
          </p:cNvSpPr>
          <p:nvPr>
            <p:ph type="title"/>
          </p:nvPr>
        </p:nvSpPr>
        <p:spPr>
          <a:xfrm>
            <a:off x="292608" y="136525"/>
            <a:ext cx="11558016" cy="1875155"/>
          </a:xfrm>
        </p:spPr>
        <p:txBody>
          <a:bodyPr>
            <a:noAutofit/>
          </a:bodyPr>
          <a:lstStyle/>
          <a:p>
            <a:r>
              <a:rPr lang="en-GB" sz="6600" b="1" dirty="0" err="1"/>
              <a:t>Explainability</a:t>
            </a:r>
            <a:r>
              <a:rPr lang="en-GB" sz="6600" b="1" dirty="0"/>
              <a:t> via Loss Penalty</a:t>
            </a:r>
          </a:p>
        </p:txBody>
      </p:sp>
      <p:sp>
        <p:nvSpPr>
          <p:cNvPr id="4" name="Date Placeholder 3">
            <a:extLst>
              <a:ext uri="{FF2B5EF4-FFF2-40B4-BE49-F238E27FC236}">
                <a16:creationId xmlns:a16="http://schemas.microsoft.com/office/drawing/2014/main" id="{AF1E3B71-0735-085F-8DCB-08D039C4A0C7}"/>
              </a:ext>
            </a:extLst>
          </p:cNvPr>
          <p:cNvSpPr>
            <a:spLocks noGrp="1"/>
          </p:cNvSpPr>
          <p:nvPr>
            <p:ph type="dt" sz="half" idx="10"/>
          </p:nvPr>
        </p:nvSpPr>
        <p:spPr/>
        <p:txBody>
          <a:bodyPr/>
          <a:lstStyle/>
          <a:p>
            <a:fld id="{E820D3B6-7877-A749-AE46-D1A1C1FA42B7}" type="datetime1">
              <a:rPr lang="en-US" smtClean="0"/>
              <a:t>6/29/23</a:t>
            </a:fld>
            <a:endParaRPr lang="en-GB" dirty="0"/>
          </a:p>
        </p:txBody>
      </p:sp>
      <p:sp>
        <p:nvSpPr>
          <p:cNvPr id="5" name="Footer Placeholder 4">
            <a:extLst>
              <a:ext uri="{FF2B5EF4-FFF2-40B4-BE49-F238E27FC236}">
                <a16:creationId xmlns:a16="http://schemas.microsoft.com/office/drawing/2014/main" id="{5FC70E18-BAB6-D34E-14AA-1439CEA210E5}"/>
              </a:ext>
            </a:extLst>
          </p:cNvPr>
          <p:cNvSpPr>
            <a:spLocks noGrp="1"/>
          </p:cNvSpPr>
          <p:nvPr>
            <p:ph type="ftr" sz="quarter" idx="11"/>
          </p:nvPr>
        </p:nvSpPr>
        <p:spPr/>
        <p:txBody>
          <a:bodyPr/>
          <a:lstStyle/>
          <a:p>
            <a:r>
              <a:rPr lang="en-GB"/>
              <a:t>A. Jung, Trustworthy AI</a:t>
            </a:r>
            <a:endParaRPr lang="en-GB" dirty="0"/>
          </a:p>
        </p:txBody>
      </p:sp>
      <p:sp>
        <p:nvSpPr>
          <p:cNvPr id="6" name="Slide Number Placeholder 5">
            <a:extLst>
              <a:ext uri="{FF2B5EF4-FFF2-40B4-BE49-F238E27FC236}">
                <a16:creationId xmlns:a16="http://schemas.microsoft.com/office/drawing/2014/main" id="{18D0F63E-1AD3-5D34-075E-5E9E9221C447}"/>
              </a:ext>
            </a:extLst>
          </p:cNvPr>
          <p:cNvSpPr>
            <a:spLocks noGrp="1"/>
          </p:cNvSpPr>
          <p:nvPr>
            <p:ph type="sldNum" sz="quarter" idx="12"/>
          </p:nvPr>
        </p:nvSpPr>
        <p:spPr/>
        <p:txBody>
          <a:bodyPr/>
          <a:lstStyle/>
          <a:p>
            <a:fld id="{1769BA03-D485-7647-B394-D5FA64CC5371}" type="slidenum">
              <a:rPr lang="en-GB" smtClean="0"/>
              <a:pPr/>
              <a:t>89</a:t>
            </a:fld>
            <a:endParaRPr lang="en-GB" dirty="0"/>
          </a:p>
        </p:txBody>
      </p:sp>
      <p:pic>
        <p:nvPicPr>
          <p:cNvPr id="8" name="Picture 7" descr="A black text on a white background&#10;&#10;Description automatically generated with medium confidence">
            <a:extLst>
              <a:ext uri="{FF2B5EF4-FFF2-40B4-BE49-F238E27FC236}">
                <a16:creationId xmlns:a16="http://schemas.microsoft.com/office/drawing/2014/main" id="{7A25276A-5973-FB4D-7772-61905CC01233}"/>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r="4563"/>
          <a:stretch/>
        </p:blipFill>
        <p:spPr>
          <a:xfrm>
            <a:off x="838200" y="2124259"/>
            <a:ext cx="9361586" cy="2251799"/>
          </a:xfrm>
          <a:prstGeom prst="rect">
            <a:avLst/>
          </a:prstGeom>
        </p:spPr>
      </p:pic>
    </p:spTree>
    <p:extLst>
      <p:ext uri="{BB962C8B-B14F-4D97-AF65-F5344CB8AC3E}">
        <p14:creationId xmlns:p14="http://schemas.microsoft.com/office/powerpoint/2010/main" val="3795723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35566-2255-E8F6-C139-9D0F1A36CF86}"/>
              </a:ext>
            </a:extLst>
          </p:cNvPr>
          <p:cNvSpPr>
            <a:spLocks noGrp="1"/>
          </p:cNvSpPr>
          <p:nvPr>
            <p:ph type="title"/>
          </p:nvPr>
        </p:nvSpPr>
        <p:spPr>
          <a:xfrm>
            <a:off x="314794" y="121535"/>
            <a:ext cx="10515600" cy="1325563"/>
          </a:xfrm>
        </p:spPr>
        <p:txBody>
          <a:bodyPr>
            <a:normAutofit/>
          </a:bodyPr>
          <a:lstStyle/>
          <a:p>
            <a:r>
              <a:rPr lang="en-GB" sz="6600" b="1" dirty="0"/>
              <a:t>Human-in-Command (HIC)</a:t>
            </a:r>
            <a:endParaRPr lang="en-GB" sz="6600" b="1" dirty="0">
              <a:latin typeface="+mn-lt"/>
            </a:endParaRPr>
          </a:p>
        </p:txBody>
      </p:sp>
      <p:sp>
        <p:nvSpPr>
          <p:cNvPr id="3" name="Content Placeholder 2">
            <a:extLst>
              <a:ext uri="{FF2B5EF4-FFF2-40B4-BE49-F238E27FC236}">
                <a16:creationId xmlns:a16="http://schemas.microsoft.com/office/drawing/2014/main" id="{5609A3FB-7D5D-2B6E-C9E1-DE03E2A55C7B}"/>
              </a:ext>
            </a:extLst>
          </p:cNvPr>
          <p:cNvSpPr>
            <a:spLocks noGrp="1"/>
          </p:cNvSpPr>
          <p:nvPr>
            <p:ph idx="1"/>
          </p:nvPr>
        </p:nvSpPr>
        <p:spPr>
          <a:xfrm>
            <a:off x="552673" y="1822655"/>
            <a:ext cx="11086654" cy="2684031"/>
          </a:xfrm>
        </p:spPr>
        <p:txBody>
          <a:bodyPr>
            <a:normAutofit lnSpcReduction="10000"/>
          </a:bodyPr>
          <a:lstStyle/>
          <a:p>
            <a:pPr marL="0" indent="0">
              <a:lnSpc>
                <a:spcPct val="150000"/>
              </a:lnSpc>
              <a:buNone/>
            </a:pPr>
            <a:r>
              <a:rPr lang="en-GB" dirty="0"/>
              <a:t>“…</a:t>
            </a:r>
            <a:r>
              <a:rPr lang="en-GB" sz="4000" i="1" dirty="0"/>
              <a:t>oversee the overall activity of the AI system (including its broader economic, societal, legal and ethical impact)</a:t>
            </a:r>
            <a:r>
              <a:rPr lang="en-GB" dirty="0"/>
              <a:t>…”</a:t>
            </a:r>
          </a:p>
        </p:txBody>
      </p:sp>
      <p:sp>
        <p:nvSpPr>
          <p:cNvPr id="4" name="Footer Placeholder 3">
            <a:extLst>
              <a:ext uri="{FF2B5EF4-FFF2-40B4-BE49-F238E27FC236}">
                <a16:creationId xmlns:a16="http://schemas.microsoft.com/office/drawing/2014/main" id="{525F6484-984C-EDB4-8CD4-3CBE389402C7}"/>
              </a:ext>
            </a:extLst>
          </p:cNvPr>
          <p:cNvSpPr>
            <a:spLocks noGrp="1"/>
          </p:cNvSpPr>
          <p:nvPr>
            <p:ph type="ftr" sz="quarter" idx="11"/>
          </p:nvPr>
        </p:nvSpPr>
        <p:spPr/>
        <p:txBody>
          <a:bodyPr/>
          <a:lstStyle/>
          <a:p>
            <a:r>
              <a:rPr lang="en-GB"/>
              <a:t>A. Jung, Trustworthy AI</a:t>
            </a:r>
            <a:endParaRPr lang="en-AT" dirty="0"/>
          </a:p>
        </p:txBody>
      </p:sp>
      <p:sp>
        <p:nvSpPr>
          <p:cNvPr id="5" name="Slide Number Placeholder 4">
            <a:extLst>
              <a:ext uri="{FF2B5EF4-FFF2-40B4-BE49-F238E27FC236}">
                <a16:creationId xmlns:a16="http://schemas.microsoft.com/office/drawing/2014/main" id="{C79F1FD5-7048-7282-5B85-FF3341375CBC}"/>
              </a:ext>
            </a:extLst>
          </p:cNvPr>
          <p:cNvSpPr>
            <a:spLocks noGrp="1"/>
          </p:cNvSpPr>
          <p:nvPr>
            <p:ph type="sldNum" sz="quarter" idx="12"/>
          </p:nvPr>
        </p:nvSpPr>
        <p:spPr/>
        <p:txBody>
          <a:bodyPr/>
          <a:lstStyle/>
          <a:p>
            <a:fld id="{AC1633F7-ACB1-754E-B76E-ED72C708EAF6}" type="slidenum">
              <a:rPr lang="en-AT" smtClean="0"/>
              <a:pPr/>
              <a:t>9</a:t>
            </a:fld>
            <a:endParaRPr lang="en-AT" dirty="0"/>
          </a:p>
        </p:txBody>
      </p:sp>
      <p:sp>
        <p:nvSpPr>
          <p:cNvPr id="6" name="Date Placeholder 5">
            <a:extLst>
              <a:ext uri="{FF2B5EF4-FFF2-40B4-BE49-F238E27FC236}">
                <a16:creationId xmlns:a16="http://schemas.microsoft.com/office/drawing/2014/main" id="{2606A955-8EC2-1D99-3E11-FB5BECF76B44}"/>
              </a:ext>
            </a:extLst>
          </p:cNvPr>
          <p:cNvSpPr>
            <a:spLocks noGrp="1"/>
          </p:cNvSpPr>
          <p:nvPr>
            <p:ph type="dt" sz="half" idx="10"/>
          </p:nvPr>
        </p:nvSpPr>
        <p:spPr/>
        <p:txBody>
          <a:bodyPr/>
          <a:lstStyle/>
          <a:p>
            <a:fld id="{B684C01F-64AF-CC4C-9409-FC7BA9FE1945}" type="datetime1">
              <a:rPr lang="en-US" smtClean="0"/>
              <a:t>6/29/23</a:t>
            </a:fld>
            <a:endParaRPr lang="en-AT"/>
          </a:p>
        </p:txBody>
      </p:sp>
    </p:spTree>
    <p:extLst>
      <p:ext uri="{BB962C8B-B14F-4D97-AF65-F5344CB8AC3E}">
        <p14:creationId xmlns:p14="http://schemas.microsoft.com/office/powerpoint/2010/main" val="2341504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3240</Words>
  <Application>Microsoft Macintosh PowerPoint</Application>
  <PresentationFormat>Widescreen</PresentationFormat>
  <Paragraphs>653</Paragraphs>
  <Slides>89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89</vt:i4>
      </vt:variant>
    </vt:vector>
  </HeadingPairs>
  <TitlesOfParts>
    <vt:vector size="94" baseType="lpstr">
      <vt:lpstr>Arial</vt:lpstr>
      <vt:lpstr>Calibri</vt:lpstr>
      <vt:lpstr>Calibri Light</vt:lpstr>
      <vt:lpstr>Cambria Math</vt:lpstr>
      <vt:lpstr>Office Theme</vt:lpstr>
      <vt:lpstr>ML Design Choices for Trustworthy AI </vt:lpstr>
      <vt:lpstr>Empirical Risk Minimization </vt:lpstr>
      <vt:lpstr>PowerPoint Presentation</vt:lpstr>
      <vt:lpstr>PowerPoint Presentation</vt:lpstr>
      <vt:lpstr>PowerPoint Presentation</vt:lpstr>
      <vt:lpstr>Human Agency. </vt:lpstr>
      <vt:lpstr>Label is Design Choice! </vt:lpstr>
      <vt:lpstr>Human-on-the-Loop (HOTL)</vt:lpstr>
      <vt:lpstr>Human-in-Command (HIC)</vt:lpstr>
      <vt:lpstr>PowerPoint Presentation</vt:lpstr>
      <vt:lpstr>PowerPoint Presentation</vt:lpstr>
      <vt:lpstr>PowerPoint Presentation</vt:lpstr>
      <vt:lpstr>PowerPoint Presentation</vt:lpstr>
      <vt:lpstr>All under your control?</vt:lpstr>
      <vt:lpstr>Robustness via Data Augmentation</vt:lpstr>
      <vt:lpstr>Fallback Plan </vt:lpstr>
      <vt:lpstr>Accuracy</vt:lpstr>
      <vt:lpstr>Reliability and Reproducibility</vt:lpstr>
      <vt:lpstr>PowerPoint Presentation</vt:lpstr>
      <vt:lpstr>Privacy and Data Protection.</vt:lpstr>
      <vt:lpstr>PowerPoint Presentation</vt:lpstr>
      <vt:lpstr>Quality and integrity of data.</vt:lpstr>
      <vt:lpstr>Access to Data</vt:lpstr>
      <vt:lpstr>PowerPoint Presentation</vt:lpstr>
      <vt:lpstr>PowerPoint Presentation</vt:lpstr>
      <vt:lpstr>Traceability.</vt:lpstr>
      <vt:lpstr>PowerPoint Presentation</vt:lpstr>
      <vt:lpstr>Explainability.</vt:lpstr>
      <vt:lpstr>What is an Explanation?</vt:lpstr>
      <vt:lpstr>To Teach = To Explain</vt:lpstr>
      <vt:lpstr>after you completed my course… </vt:lpstr>
      <vt:lpstr>Explaining a ML Method. </vt:lpstr>
      <vt:lpstr>PowerPoint Presentation</vt:lpstr>
      <vt:lpstr>Explaining a Prediction. </vt:lpstr>
      <vt:lpstr>Explaining a Prediction. </vt:lpstr>
      <vt:lpstr>Communication</vt:lpstr>
      <vt:lpstr>Communication</vt:lpstr>
      <vt:lpstr>PowerPoint Presentation</vt:lpstr>
      <vt:lpstr>PowerPoint Presentation</vt:lpstr>
      <vt:lpstr>Fairness by Data Augmentation</vt:lpstr>
      <vt:lpstr>Accessibility and universal design.</vt:lpstr>
      <vt:lpstr>Stakeholder Participation.</vt:lpstr>
      <vt:lpstr>PowerPoint Presentation</vt:lpstr>
      <vt:lpstr>Sustainable and environmentally friendly AI</vt:lpstr>
      <vt:lpstr>Social impact.</vt:lpstr>
      <vt:lpstr>Society and Democracy.</vt:lpstr>
      <vt:lpstr>PowerPoint Presentation</vt:lpstr>
      <vt:lpstr>PowerPoint Presentation</vt:lpstr>
      <vt:lpstr>Auditability.</vt:lpstr>
      <vt:lpstr>PowerPoint Presentation</vt:lpstr>
      <vt:lpstr>PowerPoint Presentation</vt:lpstr>
      <vt:lpstr>The Big Recap </vt:lpstr>
      <vt:lpstr>Empirical Risk Minimization </vt:lpstr>
      <vt:lpstr>Design Choices in ERM</vt:lpstr>
      <vt:lpstr>Three Design Aspects</vt:lpstr>
      <vt:lpstr>ERM only useful if training error  is good approximation for expected behavior </vt:lpstr>
      <vt:lpstr>Basic Idea of Model Selection</vt:lpstr>
      <vt:lpstr>Data and Model Size</vt:lpstr>
      <vt:lpstr>PowerPoint Presentation</vt:lpstr>
      <vt:lpstr>PowerPoint Presentation</vt:lpstr>
      <vt:lpstr> Design Choice: Data </vt:lpstr>
      <vt:lpstr>Feature Deluge.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Design Choice: Model </vt:lpstr>
      <vt:lpstr>Which Model To Choose?</vt:lpstr>
      <vt:lpstr>PowerPoint Presentation</vt:lpstr>
      <vt:lpstr>PowerPoint Presentation</vt:lpstr>
      <vt:lpstr>Sufficiently Large </vt:lpstr>
      <vt:lpstr>Sufficiently Small (Statistically) </vt:lpstr>
      <vt:lpstr>Sufficiently Small (Comput.) </vt:lpstr>
      <vt:lpstr>Sufficiently Simple</vt:lpstr>
      <vt:lpstr>Explaining a Prediction. </vt:lpstr>
      <vt:lpstr>Prune Model to Ensure Explainability</vt:lpstr>
      <vt:lpstr> Design Choice: Loss </vt:lpstr>
      <vt:lpstr>Which Loss Function ?</vt:lpstr>
      <vt:lpstr>PowerPoint Presentation</vt:lpstr>
      <vt:lpstr>Train Linear Model on “Clean Data”</vt:lpstr>
      <vt:lpstr>SINGLE OUTLIER </vt:lpstr>
      <vt:lpstr>Training Set with a SINGLE OUTLIER !</vt:lpstr>
      <vt:lpstr>Different Loss for Train and Val</vt:lpstr>
      <vt:lpstr>Could Loss Reveal Private Information?</vt:lpstr>
      <vt:lpstr>Explainability via Loss Penalty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Empirical Risk Minimization </dc:title>
  <dc:creator>Jung Alex</dc:creator>
  <cp:lastModifiedBy>Jung Alex</cp:lastModifiedBy>
  <cp:revision>5</cp:revision>
  <dcterms:created xsi:type="dcterms:W3CDTF">2023-06-27T08:08:26Z</dcterms:created>
  <dcterms:modified xsi:type="dcterms:W3CDTF">2023-06-29T19:14:52Z</dcterms:modified>
</cp:coreProperties>
</file>