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686" r:id="rId3"/>
    <p:sldId id="691" r:id="rId4"/>
    <p:sldId id="261" r:id="rId5"/>
    <p:sldId id="264" r:id="rId6"/>
    <p:sldId id="262" r:id="rId7"/>
    <p:sldId id="265" r:id="rId8"/>
    <p:sldId id="267" r:id="rId9"/>
    <p:sldId id="266" r:id="rId10"/>
    <p:sldId id="268" r:id="rId11"/>
    <p:sldId id="269" r:id="rId12"/>
    <p:sldId id="275" r:id="rId13"/>
    <p:sldId id="270" r:id="rId14"/>
    <p:sldId id="271" r:id="rId15"/>
    <p:sldId id="284" r:id="rId16"/>
    <p:sldId id="681" r:id="rId17"/>
    <p:sldId id="274" r:id="rId18"/>
    <p:sldId id="280" r:id="rId19"/>
    <p:sldId id="272" r:id="rId20"/>
    <p:sldId id="273" r:id="rId21"/>
    <p:sldId id="276" r:id="rId22"/>
    <p:sldId id="263" r:id="rId23"/>
    <p:sldId id="277" r:id="rId24"/>
    <p:sldId id="690" r:id="rId25"/>
    <p:sldId id="287" r:id="rId26"/>
    <p:sldId id="689" r:id="rId27"/>
    <p:sldId id="283" r:id="rId28"/>
    <p:sldId id="500" r:id="rId29"/>
    <p:sldId id="668" r:id="rId30"/>
    <p:sldId id="673" r:id="rId31"/>
    <p:sldId id="670" r:id="rId32"/>
    <p:sldId id="671" r:id="rId33"/>
    <p:sldId id="672" r:id="rId34"/>
    <p:sldId id="675" r:id="rId35"/>
    <p:sldId id="682" r:id="rId36"/>
    <p:sldId id="683" r:id="rId37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63"/>
    <p:restoredTop sz="95781"/>
  </p:normalViewPr>
  <p:slideViewPr>
    <p:cSldViewPr snapToGrid="0">
      <p:cViewPr varScale="1">
        <p:scale>
          <a:sx n="115" d="100"/>
          <a:sy n="115" d="100"/>
        </p:scale>
        <p:origin x="24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C6D9-F5BC-DB40-A386-37FFB4F36C2F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0627D-7643-C945-9CF5-3D4005015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15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365E-D83F-BF92-9A02-3DFA31618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55AE0-220F-E1DD-5ACA-07135618B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C0946-5A7C-F67F-E530-18FD4855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FA8B-9520-284C-935C-A01B8692B95F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9B7D-876A-6525-5A25-73BDF5B2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D271-B135-4D7C-42A9-2FE511E7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2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38F-AC19-CD77-8153-6C3EBD77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98942-EFFE-C78A-126C-71E6D430A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026EC-004D-2E9B-038B-D0B2607C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865C-B7CA-AD43-9CE9-E076B3C3D7E4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4359-6159-5E1E-AA7A-1A7B4969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5A01-1B72-0572-0371-98EDEE60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D410D-1DAC-230F-2E8E-490DD48F2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C2FE2-ABE6-0B86-E75E-8FDAB470F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6625-AC42-A37D-07D7-D80A7C1D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5E75-FC01-D543-8718-1C5CBC31A0D1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9767-C637-5380-B608-67F4C4E4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109D-29E7-3B6D-A561-9922591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49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8DF9-4BC8-0433-744A-A7F5408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B6BF-B7B7-8848-AD08-F2E8450A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5E48F-0C50-CD71-4C5E-DEC2AE8D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31CA-2609-C965-0543-93B2124E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2440B-5873-C2CB-0DF0-4A9A91E2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3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CD0F-CC92-AE27-4E40-2833BFDA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434A-7A93-6D89-AC66-525A17FD9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62949-B77C-E7B5-3F4B-0927A5DC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245C-27E5-B24C-A68F-CB18641CB224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837A3-A153-B9AB-0DC5-401BC326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B177-F639-4BC8-AF09-454E76FB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15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8DA9-C671-A9A9-3B15-46869CDF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E22E-3EAE-4E0D-1D1D-7C5E27A29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BE3D1-1B02-0F78-F374-4E1B62541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72305-340D-4164-55D1-6F644C99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F88C-8D3A-4C4D-B729-C4D39CB81BE3}" type="datetime1">
              <a:rPr lang="en-US" smtClean="0"/>
              <a:t>5/17/24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3EF1E-B822-869F-0E9D-FC1C4A98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7349F-3DCD-473D-5F71-F7A57A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76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1F5D-40B5-346E-96CE-73AEDB26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7DE91-47B8-FD4E-63FD-0BC93DE7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0A265-1195-7DCB-6424-332970580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2F1BA-E16C-4CD0-A6FF-F194066C5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FB73B-17D7-893C-C814-CE9533AE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92AAF-B59F-40D3-1EBB-C3B22A98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6F16-4F93-4C47-B546-4801F8504881}" type="datetime1">
              <a:rPr lang="en-US" smtClean="0"/>
              <a:t>5/17/24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AD14F-CDCA-5D2F-617B-44A9C164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769E6-781C-29FF-F7BB-ACAC5C4D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3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021D-732B-E29E-31D8-81FE9C13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E222E-EDDF-8879-B663-48561C33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5303-6830-DE4E-8CD5-E827371A3093}" type="datetime1">
              <a:rPr lang="en-US" smtClean="0"/>
              <a:t>5/17/24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4D09A-9B26-C6E0-C0AA-20E15B2B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851EC-F617-9C5B-3D71-C4AEE321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0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E9CAA-DBB2-9FAE-4D53-5C24989A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F2B6-0660-3C49-82D0-A393E5960A40}" type="datetime1">
              <a:rPr lang="en-US" smtClean="0"/>
              <a:t>5/17/24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616CD-1689-5EEE-D091-467212B0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18563-DDBC-B4C7-DABE-2FEC2FFC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4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43D3-8C05-92B1-1ED2-86A385B1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2DF2-F289-2FC4-D4AA-AAF7FD28A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B1BD8-BB79-08C7-D694-D2BF0D059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9750F-85F5-9AE2-4512-B00D9EF0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9B00-9A08-1943-AA18-0C941042686B}" type="datetime1">
              <a:rPr lang="en-US" smtClean="0"/>
              <a:t>5/17/24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0DDD4-7D0A-0156-CD2E-D44E26E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5D15C-E8FD-8015-C195-6659A2FE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61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CA60-3401-A8E5-36D0-618EF369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A5C5B-44C2-E87C-EB34-011D75F2E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5B4EE-0467-B036-E7B4-8899407C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02EDD-2EB2-FF08-D1C6-AA90F5F9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7CCC-857C-EE47-B763-E3207B989084}" type="datetime1">
              <a:rPr lang="en-US" smtClean="0"/>
              <a:t>5/17/24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E945-2C88-1582-01F3-7D5CDBD9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6B099-2A8D-FCDA-623A-0C62DE26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15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E3331-1F29-100F-4D6C-B6ADE226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0E838-0305-2C19-EC2A-172A8FD6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C5E0D-EAFD-1917-51BF-454DFFFD1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3312-0809-5A4C-B136-6DC1D2F343AA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4CD1-8E28-2456-58B2-6DD4245AD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4FD4F-56E8-E549-9FDD-77D5B3F00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07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0.png"/><Relationship Id="rId3" Type="http://schemas.openxmlformats.org/officeDocument/2006/relationships/image" Target="../media/image20.jpeg"/><Relationship Id="rId7" Type="http://schemas.openxmlformats.org/officeDocument/2006/relationships/image" Target="../media/image23.jpe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8.png"/><Relationship Id="rId4" Type="http://schemas.openxmlformats.org/officeDocument/2006/relationships/image" Target="../media/image2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0.png"/><Relationship Id="rId2" Type="http://schemas.openxmlformats.org/officeDocument/2006/relationships/image" Target="../media/image2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0.png"/><Relationship Id="rId4" Type="http://schemas.openxmlformats.org/officeDocument/2006/relationships/image" Target="../media/image23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D194-0791-B61F-C375-796A1E452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8033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dirty="0"/>
              <a:t>Machine Learning </a:t>
            </a:r>
            <a:br>
              <a:rPr lang="en-GB" sz="7200" b="1" dirty="0"/>
            </a:br>
            <a:r>
              <a:rPr lang="en-GB" sz="7200" b="1" dirty="0"/>
              <a:t>with Text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2BC6D-F6DA-E80C-C798-263F3887D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0618"/>
            <a:ext cx="9144000" cy="1655762"/>
          </a:xfrm>
        </p:spPr>
        <p:txBody>
          <a:bodyPr>
            <a:normAutofit/>
          </a:bodyPr>
          <a:lstStyle/>
          <a:p>
            <a:r>
              <a:rPr lang="en-GB" sz="3600" dirty="0"/>
              <a:t>Dipl.-Ing. </a:t>
            </a:r>
            <a:r>
              <a:rPr lang="en-GB" sz="3600" dirty="0" err="1"/>
              <a:t>Dr.</a:t>
            </a:r>
            <a:r>
              <a:rPr lang="en-GB" sz="3600" dirty="0"/>
              <a:t> </a:t>
            </a:r>
            <a:r>
              <a:rPr lang="en-GB" sz="3600" dirty="0" err="1"/>
              <a:t>techn</a:t>
            </a:r>
            <a:r>
              <a:rPr lang="en-GB" sz="3600" dirty="0"/>
              <a:t>. Alexander Helmut Jung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422C-2E96-FDAF-0CE9-1819EB94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F40-2964-4643-97AE-0FFD417190BD}" type="datetime1">
              <a:rPr lang="en-US" sz="2400" smtClean="0"/>
              <a:t>5/17/24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C8AF7-C9BD-8D21-7DE8-0ED80075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800" smtClean="0"/>
              <a:t>1</a:t>
            </a:fld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1326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F055-9D8B-C358-503E-340D022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DAD4-0294-AFF6-4498-809A37E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10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EDA0-786B-06EA-4CDD-2E5D40A34026}"/>
              </a:ext>
            </a:extLst>
          </p:cNvPr>
          <p:cNvSpPr txBox="1"/>
          <p:nvPr/>
        </p:nvSpPr>
        <p:spPr>
          <a:xfrm>
            <a:off x="838200" y="464914"/>
            <a:ext cx="64361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Token = Character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D683885-DEB6-BE21-06E3-7A3EA421B4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392" y="2022475"/>
            <a:ext cx="1176921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3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F055-9D8B-C358-503E-340D022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DAD4-0294-AFF6-4498-809A37E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11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EDA0-786B-06EA-4CDD-2E5D40A34026}"/>
              </a:ext>
            </a:extLst>
          </p:cNvPr>
          <p:cNvSpPr txBox="1"/>
          <p:nvPr/>
        </p:nvSpPr>
        <p:spPr>
          <a:xfrm>
            <a:off x="838200" y="464914"/>
            <a:ext cx="95835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Token = Character 3-Grams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CFB5DDD-E823-E864-6D67-BF2793171AE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754187"/>
            <a:ext cx="10467499" cy="41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9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F055-9D8B-C358-503E-340D022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DAD4-0294-AFF6-4498-809A37E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12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EDA0-786B-06EA-4CDD-2E5D40A34026}"/>
              </a:ext>
            </a:extLst>
          </p:cNvPr>
          <p:cNvSpPr txBox="1"/>
          <p:nvPr/>
        </p:nvSpPr>
        <p:spPr>
          <a:xfrm>
            <a:off x="1052512" y="2321004"/>
            <a:ext cx="9231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b="1" dirty="0"/>
              <a:t>Design Choice Features </a:t>
            </a:r>
          </a:p>
        </p:txBody>
      </p:sp>
    </p:spTree>
    <p:extLst>
      <p:ext uri="{BB962C8B-B14F-4D97-AF65-F5344CB8AC3E}">
        <p14:creationId xmlns:p14="http://schemas.microsoft.com/office/powerpoint/2010/main" val="227573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F055-9D8B-C358-503E-340D022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DAD4-0294-AFF6-4498-809A37E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13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EDA0-786B-06EA-4CDD-2E5D40A34026}"/>
              </a:ext>
            </a:extLst>
          </p:cNvPr>
          <p:cNvSpPr txBox="1"/>
          <p:nvPr/>
        </p:nvSpPr>
        <p:spPr>
          <a:xfrm>
            <a:off x="838200" y="464914"/>
            <a:ext cx="99060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Features – Token Frequency</a:t>
            </a:r>
          </a:p>
        </p:txBody>
      </p:sp>
      <p:pic>
        <p:nvPicPr>
          <p:cNvPr id="3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84DA7AD5-47A1-1FE3-6768-63368E5F842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2502" y="1572910"/>
            <a:ext cx="8499698" cy="4237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853C49-62D4-12E7-5037-73130F344CC8}"/>
              </a:ext>
            </a:extLst>
          </p:cNvPr>
          <p:cNvSpPr txBox="1"/>
          <p:nvPr/>
        </p:nvSpPr>
        <p:spPr>
          <a:xfrm>
            <a:off x="753831" y="5760084"/>
            <a:ext cx="5655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Q: What is a data point here?</a:t>
            </a:r>
          </a:p>
        </p:txBody>
      </p:sp>
    </p:spTree>
    <p:extLst>
      <p:ext uri="{BB962C8B-B14F-4D97-AF65-F5344CB8AC3E}">
        <p14:creationId xmlns:p14="http://schemas.microsoft.com/office/powerpoint/2010/main" val="190999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F055-9D8B-C358-503E-340D022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DAD4-0294-AFF6-4498-809A37E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14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EDA0-786B-06EA-4CDD-2E5D40A34026}"/>
              </a:ext>
            </a:extLst>
          </p:cNvPr>
          <p:cNvSpPr txBox="1"/>
          <p:nvPr/>
        </p:nvSpPr>
        <p:spPr>
          <a:xfrm>
            <a:off x="838200" y="464914"/>
            <a:ext cx="103780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Features – One-Hot Encoding</a:t>
            </a: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F38EA60-4189-A40C-EF09-B69AC2534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3" y="1572910"/>
            <a:ext cx="8938529" cy="428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53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F055-9D8B-C358-503E-340D022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DAD4-0294-AFF6-4498-809A37E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15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EDA0-786B-06EA-4CDD-2E5D40A34026}"/>
              </a:ext>
            </a:extLst>
          </p:cNvPr>
          <p:cNvSpPr txBox="1"/>
          <p:nvPr/>
        </p:nvSpPr>
        <p:spPr>
          <a:xfrm>
            <a:off x="838200" y="464914"/>
            <a:ext cx="77826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Features – Pixels (?!?)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30BCAA4-7A26-E8B9-842F-8FED8121AD8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48" y="2379582"/>
            <a:ext cx="10532452" cy="21431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19BCCF-201E-12F5-4144-37416C452D89}"/>
              </a:ext>
            </a:extLst>
          </p:cNvPr>
          <p:cNvCxnSpPr/>
          <p:nvPr/>
        </p:nvCxnSpPr>
        <p:spPr>
          <a:xfrm>
            <a:off x="1000125" y="2371725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A76DEC-FF00-D9CE-6626-AD64F81B3B6C}"/>
              </a:ext>
            </a:extLst>
          </p:cNvPr>
          <p:cNvCxnSpPr/>
          <p:nvPr/>
        </p:nvCxnSpPr>
        <p:spPr>
          <a:xfrm>
            <a:off x="821348" y="2379582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A83E37-CF42-C17D-E086-23090582EB2D}"/>
              </a:ext>
            </a:extLst>
          </p:cNvPr>
          <p:cNvCxnSpPr/>
          <p:nvPr/>
        </p:nvCxnSpPr>
        <p:spPr>
          <a:xfrm>
            <a:off x="1352550" y="2371724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502AA6-133E-64CF-AD3E-9BF09B44D82C}"/>
              </a:ext>
            </a:extLst>
          </p:cNvPr>
          <p:cNvCxnSpPr/>
          <p:nvPr/>
        </p:nvCxnSpPr>
        <p:spPr>
          <a:xfrm>
            <a:off x="1173773" y="2379581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FE17E5-B6DD-BE8C-DBAD-BD0C91F75895}"/>
              </a:ext>
            </a:extLst>
          </p:cNvPr>
          <p:cNvCxnSpPr/>
          <p:nvPr/>
        </p:nvCxnSpPr>
        <p:spPr>
          <a:xfrm>
            <a:off x="1709737" y="2379582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D4C397-2A59-A170-9899-7A9D17A6F71B}"/>
              </a:ext>
            </a:extLst>
          </p:cNvPr>
          <p:cNvCxnSpPr/>
          <p:nvPr/>
        </p:nvCxnSpPr>
        <p:spPr>
          <a:xfrm>
            <a:off x="1530960" y="2387439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0C86F8-728C-6EF4-38D9-2A06C8E925BC}"/>
              </a:ext>
            </a:extLst>
          </p:cNvPr>
          <p:cNvCxnSpPr/>
          <p:nvPr/>
        </p:nvCxnSpPr>
        <p:spPr>
          <a:xfrm>
            <a:off x="2062162" y="2379581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CA5426-C695-9EDF-4B2D-7386370D7C36}"/>
              </a:ext>
            </a:extLst>
          </p:cNvPr>
          <p:cNvCxnSpPr/>
          <p:nvPr/>
        </p:nvCxnSpPr>
        <p:spPr>
          <a:xfrm>
            <a:off x="1883385" y="2387438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A2A564-443D-8CB8-7BD4-C46077E41788}"/>
              </a:ext>
            </a:extLst>
          </p:cNvPr>
          <p:cNvCxnSpPr/>
          <p:nvPr/>
        </p:nvCxnSpPr>
        <p:spPr>
          <a:xfrm>
            <a:off x="2381250" y="2379582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D5A41C-C500-1C3C-1FE6-FD8B727FFA4B}"/>
              </a:ext>
            </a:extLst>
          </p:cNvPr>
          <p:cNvCxnSpPr/>
          <p:nvPr/>
        </p:nvCxnSpPr>
        <p:spPr>
          <a:xfrm>
            <a:off x="2202473" y="2387439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BE4A66-266C-1F1F-E434-A684018E2CDC}"/>
              </a:ext>
            </a:extLst>
          </p:cNvPr>
          <p:cNvCxnSpPr/>
          <p:nvPr/>
        </p:nvCxnSpPr>
        <p:spPr>
          <a:xfrm>
            <a:off x="2733675" y="2379581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733E5B-9708-11AD-55CA-648511217DAF}"/>
              </a:ext>
            </a:extLst>
          </p:cNvPr>
          <p:cNvCxnSpPr/>
          <p:nvPr/>
        </p:nvCxnSpPr>
        <p:spPr>
          <a:xfrm>
            <a:off x="2554898" y="2387438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1169BF-0E83-D5AC-7130-7B7FBA235956}"/>
              </a:ext>
            </a:extLst>
          </p:cNvPr>
          <p:cNvCxnSpPr/>
          <p:nvPr/>
        </p:nvCxnSpPr>
        <p:spPr>
          <a:xfrm>
            <a:off x="3090862" y="2387439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FB61B5-AB5B-F056-1E01-23D6CD58DC42}"/>
              </a:ext>
            </a:extLst>
          </p:cNvPr>
          <p:cNvCxnSpPr/>
          <p:nvPr/>
        </p:nvCxnSpPr>
        <p:spPr>
          <a:xfrm>
            <a:off x="2912085" y="2395296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B40DED-659D-F637-6182-09FD41667B45}"/>
              </a:ext>
            </a:extLst>
          </p:cNvPr>
          <p:cNvCxnSpPr/>
          <p:nvPr/>
        </p:nvCxnSpPr>
        <p:spPr>
          <a:xfrm>
            <a:off x="3443287" y="2387438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24D97B-12D4-2F8E-8660-BE294D9EB610}"/>
              </a:ext>
            </a:extLst>
          </p:cNvPr>
          <p:cNvCxnSpPr/>
          <p:nvPr/>
        </p:nvCxnSpPr>
        <p:spPr>
          <a:xfrm>
            <a:off x="3264510" y="2395295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266781-6F48-8756-21C2-87D908320FEE}"/>
              </a:ext>
            </a:extLst>
          </p:cNvPr>
          <p:cNvCxnSpPr/>
          <p:nvPr/>
        </p:nvCxnSpPr>
        <p:spPr>
          <a:xfrm>
            <a:off x="3795713" y="2379582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42A875-4B44-FA06-0741-5AC87864C033}"/>
              </a:ext>
            </a:extLst>
          </p:cNvPr>
          <p:cNvCxnSpPr/>
          <p:nvPr/>
        </p:nvCxnSpPr>
        <p:spPr>
          <a:xfrm>
            <a:off x="3616936" y="2387439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302930-28EB-4AE1-2E7C-AA892CC9C5C5}"/>
              </a:ext>
            </a:extLst>
          </p:cNvPr>
          <p:cNvCxnSpPr/>
          <p:nvPr/>
        </p:nvCxnSpPr>
        <p:spPr>
          <a:xfrm>
            <a:off x="4148138" y="2379581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DEB827-A034-B056-5B7C-2A36167A75A1}"/>
              </a:ext>
            </a:extLst>
          </p:cNvPr>
          <p:cNvCxnSpPr/>
          <p:nvPr/>
        </p:nvCxnSpPr>
        <p:spPr>
          <a:xfrm>
            <a:off x="3969361" y="2387438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4CA616-3AF3-E5D2-83C0-779BE2F10B10}"/>
              </a:ext>
            </a:extLst>
          </p:cNvPr>
          <p:cNvCxnSpPr/>
          <p:nvPr/>
        </p:nvCxnSpPr>
        <p:spPr>
          <a:xfrm>
            <a:off x="4505325" y="2387439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D0FC81-29C5-00D9-CD8E-221C9D4D8FDA}"/>
              </a:ext>
            </a:extLst>
          </p:cNvPr>
          <p:cNvCxnSpPr/>
          <p:nvPr/>
        </p:nvCxnSpPr>
        <p:spPr>
          <a:xfrm>
            <a:off x="4326548" y="2395296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8C83FA-102D-7C0A-B9D3-9D4463265561}"/>
              </a:ext>
            </a:extLst>
          </p:cNvPr>
          <p:cNvCxnSpPr/>
          <p:nvPr/>
        </p:nvCxnSpPr>
        <p:spPr>
          <a:xfrm>
            <a:off x="4857750" y="2387438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9B6C64-CF4B-FAB2-AFA5-81189802999B}"/>
              </a:ext>
            </a:extLst>
          </p:cNvPr>
          <p:cNvCxnSpPr/>
          <p:nvPr/>
        </p:nvCxnSpPr>
        <p:spPr>
          <a:xfrm>
            <a:off x="4678973" y="2395295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78F6B8-72B8-E1C7-4489-F3858B31541A}"/>
              </a:ext>
            </a:extLst>
          </p:cNvPr>
          <p:cNvCxnSpPr/>
          <p:nvPr/>
        </p:nvCxnSpPr>
        <p:spPr>
          <a:xfrm>
            <a:off x="5176838" y="2387439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24343A-A00E-A4F7-6441-7BC0C5A2F0FA}"/>
              </a:ext>
            </a:extLst>
          </p:cNvPr>
          <p:cNvCxnSpPr/>
          <p:nvPr/>
        </p:nvCxnSpPr>
        <p:spPr>
          <a:xfrm>
            <a:off x="4998061" y="2395296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2F6D4D-4B0B-A22B-EED0-71985C49D633}"/>
              </a:ext>
            </a:extLst>
          </p:cNvPr>
          <p:cNvCxnSpPr/>
          <p:nvPr/>
        </p:nvCxnSpPr>
        <p:spPr>
          <a:xfrm>
            <a:off x="5529263" y="2387438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10C2C6-E7D8-AA62-E326-6F7614160CBA}"/>
              </a:ext>
            </a:extLst>
          </p:cNvPr>
          <p:cNvCxnSpPr/>
          <p:nvPr/>
        </p:nvCxnSpPr>
        <p:spPr>
          <a:xfrm>
            <a:off x="5350486" y="2395295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8D9E4A-B21F-C532-9FF9-E5EB84DE243F}"/>
              </a:ext>
            </a:extLst>
          </p:cNvPr>
          <p:cNvCxnSpPr/>
          <p:nvPr/>
        </p:nvCxnSpPr>
        <p:spPr>
          <a:xfrm>
            <a:off x="5886450" y="2395296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E1C911-2534-DA9A-675E-D5967364F4AD}"/>
              </a:ext>
            </a:extLst>
          </p:cNvPr>
          <p:cNvCxnSpPr/>
          <p:nvPr/>
        </p:nvCxnSpPr>
        <p:spPr>
          <a:xfrm>
            <a:off x="5707673" y="2403153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9134A20-4DB2-816A-0383-5CD1D9CA2030}"/>
              </a:ext>
            </a:extLst>
          </p:cNvPr>
          <p:cNvCxnSpPr/>
          <p:nvPr/>
        </p:nvCxnSpPr>
        <p:spPr>
          <a:xfrm>
            <a:off x="6238875" y="2395295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2EC5AE-EE43-9BF9-45BD-099B34DDD938}"/>
              </a:ext>
            </a:extLst>
          </p:cNvPr>
          <p:cNvCxnSpPr/>
          <p:nvPr/>
        </p:nvCxnSpPr>
        <p:spPr>
          <a:xfrm>
            <a:off x="6060098" y="2403152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709012-0F49-AC90-0FD2-CA052EB54AC5}"/>
              </a:ext>
            </a:extLst>
          </p:cNvPr>
          <p:cNvCxnSpPr/>
          <p:nvPr/>
        </p:nvCxnSpPr>
        <p:spPr>
          <a:xfrm>
            <a:off x="6553200" y="2379582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39B5D3-AA72-CD8E-F330-646508FB7739}"/>
              </a:ext>
            </a:extLst>
          </p:cNvPr>
          <p:cNvCxnSpPr/>
          <p:nvPr/>
        </p:nvCxnSpPr>
        <p:spPr>
          <a:xfrm>
            <a:off x="6374423" y="2387439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6DD6F2-31D6-DAA4-EE4C-21C690A9B3D4}"/>
              </a:ext>
            </a:extLst>
          </p:cNvPr>
          <p:cNvCxnSpPr/>
          <p:nvPr/>
        </p:nvCxnSpPr>
        <p:spPr>
          <a:xfrm>
            <a:off x="6905625" y="2379581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C0DD37-1AB4-E2C9-E658-E6A5C8C68828}"/>
              </a:ext>
            </a:extLst>
          </p:cNvPr>
          <p:cNvCxnSpPr/>
          <p:nvPr/>
        </p:nvCxnSpPr>
        <p:spPr>
          <a:xfrm>
            <a:off x="6726848" y="2387438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B280083-9DD5-8DA5-F680-2F151DD94183}"/>
              </a:ext>
            </a:extLst>
          </p:cNvPr>
          <p:cNvCxnSpPr/>
          <p:nvPr/>
        </p:nvCxnSpPr>
        <p:spPr>
          <a:xfrm>
            <a:off x="7262812" y="2387439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AF25EF4-B541-189E-3A95-6F0B57CF3C50}"/>
              </a:ext>
            </a:extLst>
          </p:cNvPr>
          <p:cNvCxnSpPr/>
          <p:nvPr/>
        </p:nvCxnSpPr>
        <p:spPr>
          <a:xfrm>
            <a:off x="7084035" y="2395296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D82CD6-96FC-F8A2-9DE9-CE58A5F134EA}"/>
              </a:ext>
            </a:extLst>
          </p:cNvPr>
          <p:cNvCxnSpPr/>
          <p:nvPr/>
        </p:nvCxnSpPr>
        <p:spPr>
          <a:xfrm>
            <a:off x="7615237" y="2387438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72177F-105B-4148-8B6E-CFE131942F96}"/>
              </a:ext>
            </a:extLst>
          </p:cNvPr>
          <p:cNvCxnSpPr/>
          <p:nvPr/>
        </p:nvCxnSpPr>
        <p:spPr>
          <a:xfrm>
            <a:off x="7436460" y="2395295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3C2C2A-6722-42F5-9258-FA95899A2DFA}"/>
              </a:ext>
            </a:extLst>
          </p:cNvPr>
          <p:cNvCxnSpPr/>
          <p:nvPr/>
        </p:nvCxnSpPr>
        <p:spPr>
          <a:xfrm>
            <a:off x="7934325" y="2387439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BDB79C-F826-97C4-524B-CBAC6334233D}"/>
              </a:ext>
            </a:extLst>
          </p:cNvPr>
          <p:cNvCxnSpPr/>
          <p:nvPr/>
        </p:nvCxnSpPr>
        <p:spPr>
          <a:xfrm>
            <a:off x="7755548" y="2395296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152F44F-43C0-422A-CE5F-394DAB269187}"/>
              </a:ext>
            </a:extLst>
          </p:cNvPr>
          <p:cNvCxnSpPr/>
          <p:nvPr/>
        </p:nvCxnSpPr>
        <p:spPr>
          <a:xfrm>
            <a:off x="8286750" y="2387438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B573E66-C591-6B66-DCE8-DE5A82B76380}"/>
              </a:ext>
            </a:extLst>
          </p:cNvPr>
          <p:cNvCxnSpPr/>
          <p:nvPr/>
        </p:nvCxnSpPr>
        <p:spPr>
          <a:xfrm>
            <a:off x="8107973" y="2395295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5462C6-E3E0-1600-8CAC-1D54021EDD78}"/>
              </a:ext>
            </a:extLst>
          </p:cNvPr>
          <p:cNvCxnSpPr/>
          <p:nvPr/>
        </p:nvCxnSpPr>
        <p:spPr>
          <a:xfrm>
            <a:off x="8643937" y="2395296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919A4EB-372A-4D73-8A8A-97A882CBE3F5}"/>
              </a:ext>
            </a:extLst>
          </p:cNvPr>
          <p:cNvCxnSpPr/>
          <p:nvPr/>
        </p:nvCxnSpPr>
        <p:spPr>
          <a:xfrm>
            <a:off x="8465160" y="2403153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AE3A77A-DE2D-F472-7EA3-CB743A41F437}"/>
              </a:ext>
            </a:extLst>
          </p:cNvPr>
          <p:cNvCxnSpPr/>
          <p:nvPr/>
        </p:nvCxnSpPr>
        <p:spPr>
          <a:xfrm>
            <a:off x="8996362" y="2395295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162E726-9802-ACC1-AD3B-C46A1495DCD9}"/>
              </a:ext>
            </a:extLst>
          </p:cNvPr>
          <p:cNvCxnSpPr/>
          <p:nvPr/>
        </p:nvCxnSpPr>
        <p:spPr>
          <a:xfrm>
            <a:off x="8817585" y="2403152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1C5CC44-E7D4-0A3F-6B53-6CC9D07B8D68}"/>
              </a:ext>
            </a:extLst>
          </p:cNvPr>
          <p:cNvCxnSpPr/>
          <p:nvPr/>
        </p:nvCxnSpPr>
        <p:spPr>
          <a:xfrm>
            <a:off x="9348788" y="2387439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9B7BC43-6C19-A0FD-A6B3-07F57308AB93}"/>
              </a:ext>
            </a:extLst>
          </p:cNvPr>
          <p:cNvCxnSpPr/>
          <p:nvPr/>
        </p:nvCxnSpPr>
        <p:spPr>
          <a:xfrm>
            <a:off x="9170011" y="2395296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240E4E-7828-6CD6-3704-35A604C111A1}"/>
              </a:ext>
            </a:extLst>
          </p:cNvPr>
          <p:cNvCxnSpPr/>
          <p:nvPr/>
        </p:nvCxnSpPr>
        <p:spPr>
          <a:xfrm>
            <a:off x="9701213" y="2387438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6B2090-58F8-E175-7F5D-3F8B62A73812}"/>
              </a:ext>
            </a:extLst>
          </p:cNvPr>
          <p:cNvCxnSpPr/>
          <p:nvPr/>
        </p:nvCxnSpPr>
        <p:spPr>
          <a:xfrm>
            <a:off x="9522436" y="2395295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4F1125-107D-775A-DDEF-47D0D196D86C}"/>
              </a:ext>
            </a:extLst>
          </p:cNvPr>
          <p:cNvCxnSpPr/>
          <p:nvPr/>
        </p:nvCxnSpPr>
        <p:spPr>
          <a:xfrm>
            <a:off x="10058400" y="2395296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B479E2-9BCD-31C9-2A88-191689319317}"/>
              </a:ext>
            </a:extLst>
          </p:cNvPr>
          <p:cNvCxnSpPr/>
          <p:nvPr/>
        </p:nvCxnSpPr>
        <p:spPr>
          <a:xfrm>
            <a:off x="9879623" y="2403153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0F5FFDE-5EA5-B9BD-AB2B-853763281DBC}"/>
              </a:ext>
            </a:extLst>
          </p:cNvPr>
          <p:cNvCxnSpPr/>
          <p:nvPr/>
        </p:nvCxnSpPr>
        <p:spPr>
          <a:xfrm>
            <a:off x="10410825" y="2395295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845B4D1-4431-4B18-73C3-0CD61C606F79}"/>
              </a:ext>
            </a:extLst>
          </p:cNvPr>
          <p:cNvCxnSpPr/>
          <p:nvPr/>
        </p:nvCxnSpPr>
        <p:spPr>
          <a:xfrm>
            <a:off x="10232048" y="2403152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174E4C1-6163-DF67-373B-1BD7241D7622}"/>
              </a:ext>
            </a:extLst>
          </p:cNvPr>
          <p:cNvCxnSpPr/>
          <p:nvPr/>
        </p:nvCxnSpPr>
        <p:spPr>
          <a:xfrm>
            <a:off x="10729913" y="2395296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C8CD08E-8499-7EE0-5256-EB11C9C2A3CF}"/>
              </a:ext>
            </a:extLst>
          </p:cNvPr>
          <p:cNvCxnSpPr/>
          <p:nvPr/>
        </p:nvCxnSpPr>
        <p:spPr>
          <a:xfrm>
            <a:off x="10551136" y="2403153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758D576-81B2-4294-49E4-65D2AA9C0398}"/>
              </a:ext>
            </a:extLst>
          </p:cNvPr>
          <p:cNvCxnSpPr/>
          <p:nvPr/>
        </p:nvCxnSpPr>
        <p:spPr>
          <a:xfrm>
            <a:off x="11082338" y="2395295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C33AD1-7F5C-63DD-841E-88B1EB7D24B9}"/>
              </a:ext>
            </a:extLst>
          </p:cNvPr>
          <p:cNvCxnSpPr/>
          <p:nvPr/>
        </p:nvCxnSpPr>
        <p:spPr>
          <a:xfrm>
            <a:off x="10903561" y="2403152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982138-0E4D-F8D7-AA86-CC8E05DE6B23}"/>
              </a:ext>
            </a:extLst>
          </p:cNvPr>
          <p:cNvCxnSpPr/>
          <p:nvPr/>
        </p:nvCxnSpPr>
        <p:spPr>
          <a:xfrm>
            <a:off x="11260748" y="2411010"/>
            <a:ext cx="0" cy="214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0C0FB5E-EC18-0315-483A-974C2A49A1A3}"/>
              </a:ext>
            </a:extLst>
          </p:cNvPr>
          <p:cNvCxnSpPr/>
          <p:nvPr/>
        </p:nvCxnSpPr>
        <p:spPr>
          <a:xfrm>
            <a:off x="838200" y="2371724"/>
            <a:ext cx="10422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C4A2C1B-1D6B-C447-3838-4AA337FE8049}"/>
              </a:ext>
            </a:extLst>
          </p:cNvPr>
          <p:cNvCxnSpPr/>
          <p:nvPr/>
        </p:nvCxnSpPr>
        <p:spPr>
          <a:xfrm>
            <a:off x="838200" y="2566987"/>
            <a:ext cx="10422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772006-86E6-A79B-B04F-FE32C1142C15}"/>
              </a:ext>
            </a:extLst>
          </p:cNvPr>
          <p:cNvCxnSpPr/>
          <p:nvPr/>
        </p:nvCxnSpPr>
        <p:spPr>
          <a:xfrm>
            <a:off x="821348" y="2767012"/>
            <a:ext cx="10422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0617D67-0B94-4D9D-F704-5D5F84EF8862}"/>
              </a:ext>
            </a:extLst>
          </p:cNvPr>
          <p:cNvCxnSpPr/>
          <p:nvPr/>
        </p:nvCxnSpPr>
        <p:spPr>
          <a:xfrm>
            <a:off x="821348" y="2962275"/>
            <a:ext cx="10422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13F3A81-6F2B-C351-CBAD-9D87082403FF}"/>
              </a:ext>
            </a:extLst>
          </p:cNvPr>
          <p:cNvCxnSpPr/>
          <p:nvPr/>
        </p:nvCxnSpPr>
        <p:spPr>
          <a:xfrm>
            <a:off x="821348" y="3148012"/>
            <a:ext cx="10422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42998F-DEEC-299E-961D-80FBEEF291CF}"/>
              </a:ext>
            </a:extLst>
          </p:cNvPr>
          <p:cNvCxnSpPr/>
          <p:nvPr/>
        </p:nvCxnSpPr>
        <p:spPr>
          <a:xfrm>
            <a:off x="821348" y="3343275"/>
            <a:ext cx="10422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DF5C6BC-F875-D3CB-CA43-1166FB5A6765}"/>
              </a:ext>
            </a:extLst>
          </p:cNvPr>
          <p:cNvCxnSpPr/>
          <p:nvPr/>
        </p:nvCxnSpPr>
        <p:spPr>
          <a:xfrm>
            <a:off x="821348" y="3590924"/>
            <a:ext cx="10422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131645E-8BB4-2A47-A90B-C7B3AB5A903D}"/>
              </a:ext>
            </a:extLst>
          </p:cNvPr>
          <p:cNvCxnSpPr/>
          <p:nvPr/>
        </p:nvCxnSpPr>
        <p:spPr>
          <a:xfrm>
            <a:off x="821348" y="3786187"/>
            <a:ext cx="10422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6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F055-9D8B-C358-503E-340D022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DAD4-0294-AFF6-4498-809A37E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16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EDA0-786B-06EA-4CDD-2E5D40A34026}"/>
              </a:ext>
            </a:extLst>
          </p:cNvPr>
          <p:cNvSpPr txBox="1"/>
          <p:nvPr/>
        </p:nvSpPr>
        <p:spPr>
          <a:xfrm>
            <a:off x="536982" y="455291"/>
            <a:ext cx="10991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Features – Audio Samples (?!?)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30BCAA4-7A26-E8B9-842F-8FED8121AD8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982" y="1816693"/>
            <a:ext cx="10532452" cy="2143125"/>
          </a:xfrm>
          <a:prstGeom prst="rect">
            <a:avLst/>
          </a:prstGeom>
        </p:spPr>
      </p:pic>
      <p:pic>
        <p:nvPicPr>
          <p:cNvPr id="72" name="Graphic 71" descr="Sound Medium with solid fill">
            <a:extLst>
              <a:ext uri="{FF2B5EF4-FFF2-40B4-BE49-F238E27FC236}">
                <a16:creationId xmlns:a16="http://schemas.microsoft.com/office/drawing/2014/main" id="{6B60CC65-21B1-E668-E5D3-FDA33F9F1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2599" y="3959817"/>
            <a:ext cx="1569445" cy="1569445"/>
          </a:xfrm>
          <a:prstGeom prst="rect">
            <a:avLst/>
          </a:prstGeom>
        </p:spPr>
      </p:pic>
      <p:pic>
        <p:nvPicPr>
          <p:cNvPr id="82" name="Graphic 81" descr="Voice with solid fill">
            <a:extLst>
              <a:ext uri="{FF2B5EF4-FFF2-40B4-BE49-F238E27FC236}">
                <a16:creationId xmlns:a16="http://schemas.microsoft.com/office/drawing/2014/main" id="{E215F2F5-5E30-D3FA-8693-F64D88E0E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37598" y="3688353"/>
            <a:ext cx="2263189" cy="226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10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F055-9D8B-C358-503E-340D022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DAD4-0294-AFF6-4498-809A37E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17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EDA0-786B-06EA-4CDD-2E5D40A34026}"/>
              </a:ext>
            </a:extLst>
          </p:cNvPr>
          <p:cNvSpPr txBox="1"/>
          <p:nvPr/>
        </p:nvSpPr>
        <p:spPr>
          <a:xfrm>
            <a:off x="457200" y="486349"/>
            <a:ext cx="77948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Features - Embedding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7DFA-8B88-3509-F5B8-53A252FC0CE3}"/>
              </a:ext>
            </a:extLst>
          </p:cNvPr>
          <p:cNvSpPr txBox="1"/>
          <p:nvPr/>
        </p:nvSpPr>
        <p:spPr>
          <a:xfrm>
            <a:off x="457200" y="3128962"/>
            <a:ext cx="2200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“Det </a:t>
            </a:r>
            <a:r>
              <a:rPr lang="en-GB" sz="3200" dirty="0" err="1"/>
              <a:t>totala</a:t>
            </a:r>
            <a:r>
              <a:rPr lang="en-GB" sz="3200" dirty="0"/>
              <a:t>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5664EF-10F0-6368-A422-B257CC1810A0}"/>
              </a:ext>
            </a:extLst>
          </p:cNvPr>
          <p:cNvSpPr/>
          <p:nvPr/>
        </p:nvSpPr>
        <p:spPr>
          <a:xfrm>
            <a:off x="3926966" y="1858961"/>
            <a:ext cx="2840832" cy="3186112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deep neural 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FEFE3B-BAB9-4F83-2783-9D9C2B87546D}"/>
              </a:ext>
            </a:extLst>
          </p:cNvPr>
          <p:cNvCxnSpPr>
            <a:cxnSpLocks/>
          </p:cNvCxnSpPr>
          <p:nvPr/>
        </p:nvCxnSpPr>
        <p:spPr>
          <a:xfrm flipV="1">
            <a:off x="2539219" y="3431894"/>
            <a:ext cx="138140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9E7C76-527D-6BF6-0A57-4F940333B6F8}"/>
              </a:ext>
            </a:extLst>
          </p:cNvPr>
          <p:cNvCxnSpPr>
            <a:cxnSpLocks/>
          </p:cNvCxnSpPr>
          <p:nvPr/>
        </p:nvCxnSpPr>
        <p:spPr>
          <a:xfrm flipV="1">
            <a:off x="6767798" y="3421348"/>
            <a:ext cx="138140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37E97D-0385-2B53-3F54-85205C6B297B}"/>
              </a:ext>
            </a:extLst>
          </p:cNvPr>
          <p:cNvSpPr txBox="1"/>
          <p:nvPr/>
        </p:nvSpPr>
        <p:spPr>
          <a:xfrm>
            <a:off x="7928000" y="4066926"/>
            <a:ext cx="3313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“embedding”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7C1E51-FC36-4E94-F5A3-FDD732D20773}"/>
                  </a:ext>
                </a:extLst>
              </p:cNvPr>
              <p:cNvSpPr txBox="1"/>
              <p:nvPr/>
            </p:nvSpPr>
            <p:spPr>
              <a:xfrm>
                <a:off x="8610600" y="2926919"/>
                <a:ext cx="822767" cy="974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7C1E51-FC36-4E94-F5A3-FDD732D20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926919"/>
                <a:ext cx="822767" cy="974241"/>
              </a:xfrm>
              <a:prstGeom prst="rect">
                <a:avLst/>
              </a:prstGeom>
              <a:blipFill>
                <a:blip r:embed="rId2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608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F055-9D8B-C358-503E-340D022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DAD4-0294-AFF6-4498-809A37E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18</a:t>
            </a:fld>
            <a:endParaRPr lang="en-GB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58CBA0C-143E-EAE4-7ECE-0D4431E8D4B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106" y="4109562"/>
            <a:ext cx="7162800" cy="2058275"/>
          </a:xfrm>
          <a:custGeom>
            <a:avLst/>
            <a:gdLst>
              <a:gd name="connsiteX0" fmla="*/ 0 w 7162800"/>
              <a:gd name="connsiteY0" fmla="*/ 0 h 2058275"/>
              <a:gd name="connsiteX1" fmla="*/ 453644 w 7162800"/>
              <a:gd name="connsiteY1" fmla="*/ 0 h 2058275"/>
              <a:gd name="connsiteX2" fmla="*/ 1050544 w 7162800"/>
              <a:gd name="connsiteY2" fmla="*/ 0 h 2058275"/>
              <a:gd name="connsiteX3" fmla="*/ 1790700 w 7162800"/>
              <a:gd name="connsiteY3" fmla="*/ 0 h 2058275"/>
              <a:gd name="connsiteX4" fmla="*/ 2244344 w 7162800"/>
              <a:gd name="connsiteY4" fmla="*/ 0 h 2058275"/>
              <a:gd name="connsiteX5" fmla="*/ 2912872 w 7162800"/>
              <a:gd name="connsiteY5" fmla="*/ 0 h 2058275"/>
              <a:gd name="connsiteX6" fmla="*/ 3366516 w 7162800"/>
              <a:gd name="connsiteY6" fmla="*/ 0 h 2058275"/>
              <a:gd name="connsiteX7" fmla="*/ 3963416 w 7162800"/>
              <a:gd name="connsiteY7" fmla="*/ 0 h 2058275"/>
              <a:gd name="connsiteX8" fmla="*/ 4631944 w 7162800"/>
              <a:gd name="connsiteY8" fmla="*/ 0 h 2058275"/>
              <a:gd name="connsiteX9" fmla="*/ 5013960 w 7162800"/>
              <a:gd name="connsiteY9" fmla="*/ 0 h 2058275"/>
              <a:gd name="connsiteX10" fmla="*/ 5395976 w 7162800"/>
              <a:gd name="connsiteY10" fmla="*/ 0 h 2058275"/>
              <a:gd name="connsiteX11" fmla="*/ 6136132 w 7162800"/>
              <a:gd name="connsiteY11" fmla="*/ 0 h 2058275"/>
              <a:gd name="connsiteX12" fmla="*/ 7162800 w 7162800"/>
              <a:gd name="connsiteY12" fmla="*/ 0 h 2058275"/>
              <a:gd name="connsiteX13" fmla="*/ 7162800 w 7162800"/>
              <a:gd name="connsiteY13" fmla="*/ 452821 h 2058275"/>
              <a:gd name="connsiteX14" fmla="*/ 7162800 w 7162800"/>
              <a:gd name="connsiteY14" fmla="*/ 946806 h 2058275"/>
              <a:gd name="connsiteX15" fmla="*/ 7162800 w 7162800"/>
              <a:gd name="connsiteY15" fmla="*/ 1481958 h 2058275"/>
              <a:gd name="connsiteX16" fmla="*/ 7162800 w 7162800"/>
              <a:gd name="connsiteY16" fmla="*/ 2058275 h 2058275"/>
              <a:gd name="connsiteX17" fmla="*/ 6565900 w 7162800"/>
              <a:gd name="connsiteY17" fmla="*/ 2058275 h 2058275"/>
              <a:gd name="connsiteX18" fmla="*/ 5825744 w 7162800"/>
              <a:gd name="connsiteY18" fmla="*/ 2058275 h 2058275"/>
              <a:gd name="connsiteX19" fmla="*/ 5085588 w 7162800"/>
              <a:gd name="connsiteY19" fmla="*/ 2058275 h 2058275"/>
              <a:gd name="connsiteX20" fmla="*/ 4417060 w 7162800"/>
              <a:gd name="connsiteY20" fmla="*/ 2058275 h 2058275"/>
              <a:gd name="connsiteX21" fmla="*/ 3748532 w 7162800"/>
              <a:gd name="connsiteY21" fmla="*/ 2058275 h 2058275"/>
              <a:gd name="connsiteX22" fmla="*/ 3080004 w 7162800"/>
              <a:gd name="connsiteY22" fmla="*/ 2058275 h 2058275"/>
              <a:gd name="connsiteX23" fmla="*/ 2626360 w 7162800"/>
              <a:gd name="connsiteY23" fmla="*/ 2058275 h 2058275"/>
              <a:gd name="connsiteX24" fmla="*/ 1886204 w 7162800"/>
              <a:gd name="connsiteY24" fmla="*/ 2058275 h 2058275"/>
              <a:gd name="connsiteX25" fmla="*/ 1289304 w 7162800"/>
              <a:gd name="connsiteY25" fmla="*/ 2058275 h 2058275"/>
              <a:gd name="connsiteX26" fmla="*/ 907288 w 7162800"/>
              <a:gd name="connsiteY26" fmla="*/ 2058275 h 2058275"/>
              <a:gd name="connsiteX27" fmla="*/ 0 w 7162800"/>
              <a:gd name="connsiteY27" fmla="*/ 2058275 h 2058275"/>
              <a:gd name="connsiteX28" fmla="*/ 0 w 7162800"/>
              <a:gd name="connsiteY28" fmla="*/ 1564289 h 2058275"/>
              <a:gd name="connsiteX29" fmla="*/ 0 w 7162800"/>
              <a:gd name="connsiteY29" fmla="*/ 1049720 h 2058275"/>
              <a:gd name="connsiteX30" fmla="*/ 0 w 7162800"/>
              <a:gd name="connsiteY30" fmla="*/ 493986 h 2058275"/>
              <a:gd name="connsiteX31" fmla="*/ 0 w 7162800"/>
              <a:gd name="connsiteY31" fmla="*/ 0 h 205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62800" h="2058275" fill="none" extrusionOk="0">
                <a:moveTo>
                  <a:pt x="0" y="0"/>
                </a:moveTo>
                <a:cubicBezTo>
                  <a:pt x="162453" y="-10029"/>
                  <a:pt x="279747" y="8945"/>
                  <a:pt x="453644" y="0"/>
                </a:cubicBezTo>
                <a:cubicBezTo>
                  <a:pt x="627541" y="-8945"/>
                  <a:pt x="789071" y="65479"/>
                  <a:pt x="1050544" y="0"/>
                </a:cubicBezTo>
                <a:cubicBezTo>
                  <a:pt x="1312017" y="-65479"/>
                  <a:pt x="1590377" y="74924"/>
                  <a:pt x="1790700" y="0"/>
                </a:cubicBezTo>
                <a:cubicBezTo>
                  <a:pt x="1991023" y="-74924"/>
                  <a:pt x="2136700" y="49558"/>
                  <a:pt x="2244344" y="0"/>
                </a:cubicBezTo>
                <a:cubicBezTo>
                  <a:pt x="2351988" y="-49558"/>
                  <a:pt x="2639788" y="24322"/>
                  <a:pt x="2912872" y="0"/>
                </a:cubicBezTo>
                <a:cubicBezTo>
                  <a:pt x="3185956" y="-24322"/>
                  <a:pt x="3271454" y="43413"/>
                  <a:pt x="3366516" y="0"/>
                </a:cubicBezTo>
                <a:cubicBezTo>
                  <a:pt x="3461578" y="-43413"/>
                  <a:pt x="3791791" y="62942"/>
                  <a:pt x="3963416" y="0"/>
                </a:cubicBezTo>
                <a:cubicBezTo>
                  <a:pt x="4135041" y="-62942"/>
                  <a:pt x="4396316" y="28874"/>
                  <a:pt x="4631944" y="0"/>
                </a:cubicBezTo>
                <a:cubicBezTo>
                  <a:pt x="4867572" y="-28874"/>
                  <a:pt x="4929274" y="27102"/>
                  <a:pt x="5013960" y="0"/>
                </a:cubicBezTo>
                <a:cubicBezTo>
                  <a:pt x="5098646" y="-27102"/>
                  <a:pt x="5265866" y="40394"/>
                  <a:pt x="5395976" y="0"/>
                </a:cubicBezTo>
                <a:cubicBezTo>
                  <a:pt x="5526086" y="-40394"/>
                  <a:pt x="5962942" y="75977"/>
                  <a:pt x="6136132" y="0"/>
                </a:cubicBezTo>
                <a:cubicBezTo>
                  <a:pt x="6309322" y="-75977"/>
                  <a:pt x="6714475" y="94027"/>
                  <a:pt x="7162800" y="0"/>
                </a:cubicBezTo>
                <a:cubicBezTo>
                  <a:pt x="7202173" y="178939"/>
                  <a:pt x="7134107" y="341719"/>
                  <a:pt x="7162800" y="452821"/>
                </a:cubicBezTo>
                <a:cubicBezTo>
                  <a:pt x="7191493" y="563923"/>
                  <a:pt x="7156028" y="841355"/>
                  <a:pt x="7162800" y="946806"/>
                </a:cubicBezTo>
                <a:cubicBezTo>
                  <a:pt x="7169572" y="1052257"/>
                  <a:pt x="7112730" y="1273264"/>
                  <a:pt x="7162800" y="1481958"/>
                </a:cubicBezTo>
                <a:cubicBezTo>
                  <a:pt x="7212870" y="1690652"/>
                  <a:pt x="7151831" y="1925932"/>
                  <a:pt x="7162800" y="2058275"/>
                </a:cubicBezTo>
                <a:cubicBezTo>
                  <a:pt x="6991866" y="2086892"/>
                  <a:pt x="6813389" y="2011645"/>
                  <a:pt x="6565900" y="2058275"/>
                </a:cubicBezTo>
                <a:cubicBezTo>
                  <a:pt x="6318411" y="2104905"/>
                  <a:pt x="6175518" y="1988941"/>
                  <a:pt x="5825744" y="2058275"/>
                </a:cubicBezTo>
                <a:cubicBezTo>
                  <a:pt x="5475970" y="2127609"/>
                  <a:pt x="5451630" y="2050221"/>
                  <a:pt x="5085588" y="2058275"/>
                </a:cubicBezTo>
                <a:cubicBezTo>
                  <a:pt x="4719546" y="2066329"/>
                  <a:pt x="4581836" y="1981740"/>
                  <a:pt x="4417060" y="2058275"/>
                </a:cubicBezTo>
                <a:cubicBezTo>
                  <a:pt x="4252284" y="2134810"/>
                  <a:pt x="3981267" y="2027483"/>
                  <a:pt x="3748532" y="2058275"/>
                </a:cubicBezTo>
                <a:cubicBezTo>
                  <a:pt x="3515797" y="2089067"/>
                  <a:pt x="3408865" y="1982997"/>
                  <a:pt x="3080004" y="2058275"/>
                </a:cubicBezTo>
                <a:cubicBezTo>
                  <a:pt x="2751143" y="2133553"/>
                  <a:pt x="2796133" y="2014561"/>
                  <a:pt x="2626360" y="2058275"/>
                </a:cubicBezTo>
                <a:cubicBezTo>
                  <a:pt x="2456587" y="2101989"/>
                  <a:pt x="2221443" y="1993098"/>
                  <a:pt x="1886204" y="2058275"/>
                </a:cubicBezTo>
                <a:cubicBezTo>
                  <a:pt x="1550965" y="2123452"/>
                  <a:pt x="1485366" y="2011808"/>
                  <a:pt x="1289304" y="2058275"/>
                </a:cubicBezTo>
                <a:cubicBezTo>
                  <a:pt x="1093242" y="2104742"/>
                  <a:pt x="1039652" y="2025910"/>
                  <a:pt x="907288" y="2058275"/>
                </a:cubicBezTo>
                <a:cubicBezTo>
                  <a:pt x="774924" y="2090640"/>
                  <a:pt x="211439" y="1968128"/>
                  <a:pt x="0" y="2058275"/>
                </a:cubicBezTo>
                <a:cubicBezTo>
                  <a:pt x="-51093" y="1934185"/>
                  <a:pt x="7078" y="1686150"/>
                  <a:pt x="0" y="1564289"/>
                </a:cubicBezTo>
                <a:cubicBezTo>
                  <a:pt x="-7078" y="1442428"/>
                  <a:pt x="55716" y="1156411"/>
                  <a:pt x="0" y="1049720"/>
                </a:cubicBezTo>
                <a:cubicBezTo>
                  <a:pt x="-55716" y="943029"/>
                  <a:pt x="42786" y="696249"/>
                  <a:pt x="0" y="493986"/>
                </a:cubicBezTo>
                <a:cubicBezTo>
                  <a:pt x="-42786" y="291723"/>
                  <a:pt x="29412" y="114888"/>
                  <a:pt x="0" y="0"/>
                </a:cubicBezTo>
                <a:close/>
              </a:path>
              <a:path w="7162800" h="2058275" stroke="0" extrusionOk="0">
                <a:moveTo>
                  <a:pt x="0" y="0"/>
                </a:moveTo>
                <a:cubicBezTo>
                  <a:pt x="114673" y="-2613"/>
                  <a:pt x="392929" y="25541"/>
                  <a:pt x="525272" y="0"/>
                </a:cubicBezTo>
                <a:cubicBezTo>
                  <a:pt x="657615" y="-25541"/>
                  <a:pt x="754435" y="8214"/>
                  <a:pt x="907288" y="0"/>
                </a:cubicBezTo>
                <a:cubicBezTo>
                  <a:pt x="1060141" y="-8214"/>
                  <a:pt x="1417281" y="42486"/>
                  <a:pt x="1647444" y="0"/>
                </a:cubicBezTo>
                <a:cubicBezTo>
                  <a:pt x="1877607" y="-42486"/>
                  <a:pt x="2015595" y="37297"/>
                  <a:pt x="2172716" y="0"/>
                </a:cubicBezTo>
                <a:cubicBezTo>
                  <a:pt x="2329837" y="-37297"/>
                  <a:pt x="2520041" y="9644"/>
                  <a:pt x="2697988" y="0"/>
                </a:cubicBezTo>
                <a:cubicBezTo>
                  <a:pt x="2875935" y="-9644"/>
                  <a:pt x="3175456" y="1361"/>
                  <a:pt x="3438144" y="0"/>
                </a:cubicBezTo>
                <a:cubicBezTo>
                  <a:pt x="3700832" y="-1361"/>
                  <a:pt x="3735354" y="13822"/>
                  <a:pt x="3891788" y="0"/>
                </a:cubicBezTo>
                <a:cubicBezTo>
                  <a:pt x="4048222" y="-13822"/>
                  <a:pt x="4419316" y="63187"/>
                  <a:pt x="4631944" y="0"/>
                </a:cubicBezTo>
                <a:cubicBezTo>
                  <a:pt x="4844572" y="-63187"/>
                  <a:pt x="5136400" y="57497"/>
                  <a:pt x="5372100" y="0"/>
                </a:cubicBezTo>
                <a:cubicBezTo>
                  <a:pt x="5607800" y="-57497"/>
                  <a:pt x="5702992" y="1489"/>
                  <a:pt x="5969000" y="0"/>
                </a:cubicBezTo>
                <a:cubicBezTo>
                  <a:pt x="6235008" y="-1489"/>
                  <a:pt x="6704592" y="70173"/>
                  <a:pt x="7162800" y="0"/>
                </a:cubicBezTo>
                <a:cubicBezTo>
                  <a:pt x="7218669" y="218031"/>
                  <a:pt x="7133963" y="326752"/>
                  <a:pt x="7162800" y="493986"/>
                </a:cubicBezTo>
                <a:cubicBezTo>
                  <a:pt x="7191637" y="661220"/>
                  <a:pt x="7145335" y="820889"/>
                  <a:pt x="7162800" y="946806"/>
                </a:cubicBezTo>
                <a:cubicBezTo>
                  <a:pt x="7180265" y="1072723"/>
                  <a:pt x="7153707" y="1350398"/>
                  <a:pt x="7162800" y="1461375"/>
                </a:cubicBezTo>
                <a:cubicBezTo>
                  <a:pt x="7171893" y="1572352"/>
                  <a:pt x="7138949" y="1891119"/>
                  <a:pt x="7162800" y="2058275"/>
                </a:cubicBezTo>
                <a:cubicBezTo>
                  <a:pt x="6906321" y="2117636"/>
                  <a:pt x="6843180" y="1990856"/>
                  <a:pt x="6565900" y="2058275"/>
                </a:cubicBezTo>
                <a:cubicBezTo>
                  <a:pt x="6288620" y="2125694"/>
                  <a:pt x="6170373" y="1981801"/>
                  <a:pt x="5825744" y="2058275"/>
                </a:cubicBezTo>
                <a:cubicBezTo>
                  <a:pt x="5481115" y="2134749"/>
                  <a:pt x="5471833" y="2025053"/>
                  <a:pt x="5228844" y="2058275"/>
                </a:cubicBezTo>
                <a:cubicBezTo>
                  <a:pt x="4985855" y="2091497"/>
                  <a:pt x="5026823" y="2046988"/>
                  <a:pt x="4846828" y="2058275"/>
                </a:cubicBezTo>
                <a:cubicBezTo>
                  <a:pt x="4666833" y="2069562"/>
                  <a:pt x="4531574" y="2009521"/>
                  <a:pt x="4393184" y="2058275"/>
                </a:cubicBezTo>
                <a:cubicBezTo>
                  <a:pt x="4254794" y="2107029"/>
                  <a:pt x="3982525" y="2036129"/>
                  <a:pt x="3653028" y="2058275"/>
                </a:cubicBezTo>
                <a:cubicBezTo>
                  <a:pt x="3323531" y="2080421"/>
                  <a:pt x="3254071" y="1991244"/>
                  <a:pt x="3056128" y="2058275"/>
                </a:cubicBezTo>
                <a:cubicBezTo>
                  <a:pt x="2858185" y="2125306"/>
                  <a:pt x="2729451" y="2037596"/>
                  <a:pt x="2602484" y="2058275"/>
                </a:cubicBezTo>
                <a:cubicBezTo>
                  <a:pt x="2475517" y="2078954"/>
                  <a:pt x="2191278" y="2009913"/>
                  <a:pt x="2005584" y="2058275"/>
                </a:cubicBezTo>
                <a:cubicBezTo>
                  <a:pt x="1819890" y="2106637"/>
                  <a:pt x="1790690" y="2050581"/>
                  <a:pt x="1623568" y="2058275"/>
                </a:cubicBezTo>
                <a:cubicBezTo>
                  <a:pt x="1456446" y="2065969"/>
                  <a:pt x="1420939" y="2035638"/>
                  <a:pt x="1241552" y="2058275"/>
                </a:cubicBezTo>
                <a:cubicBezTo>
                  <a:pt x="1062165" y="2080912"/>
                  <a:pt x="921849" y="2025955"/>
                  <a:pt x="644652" y="2058275"/>
                </a:cubicBezTo>
                <a:cubicBezTo>
                  <a:pt x="367455" y="2090595"/>
                  <a:pt x="304403" y="2041838"/>
                  <a:pt x="0" y="2058275"/>
                </a:cubicBezTo>
                <a:cubicBezTo>
                  <a:pt x="-58963" y="1909263"/>
                  <a:pt x="9352" y="1751667"/>
                  <a:pt x="0" y="1523124"/>
                </a:cubicBezTo>
                <a:cubicBezTo>
                  <a:pt x="-9352" y="1294581"/>
                  <a:pt x="15485" y="1262741"/>
                  <a:pt x="0" y="1029138"/>
                </a:cubicBezTo>
                <a:cubicBezTo>
                  <a:pt x="-15485" y="795535"/>
                  <a:pt x="39484" y="790530"/>
                  <a:pt x="0" y="576317"/>
                </a:cubicBezTo>
                <a:cubicBezTo>
                  <a:pt x="-39484" y="362104"/>
                  <a:pt x="4022" y="258203"/>
                  <a:pt x="0" y="0"/>
                </a:cubicBezTo>
                <a:close/>
              </a:path>
            </a:pathLst>
          </a:custGeom>
          <a:ln w="635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502E96A-787E-6C32-A20E-4A43091F2CAD}"/>
              </a:ext>
            </a:extLst>
          </p:cNvPr>
          <p:cNvSpPr/>
          <p:nvPr/>
        </p:nvSpPr>
        <p:spPr>
          <a:xfrm>
            <a:off x="1114425" y="2128838"/>
            <a:ext cx="271463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D841A5-6B80-6803-EB47-0F7AD29FECB9}"/>
              </a:ext>
            </a:extLst>
          </p:cNvPr>
          <p:cNvSpPr/>
          <p:nvPr/>
        </p:nvSpPr>
        <p:spPr>
          <a:xfrm>
            <a:off x="2224088" y="952500"/>
            <a:ext cx="271463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B54E3C-0207-F325-A49D-470C77FB61C6}"/>
              </a:ext>
            </a:extLst>
          </p:cNvPr>
          <p:cNvSpPr/>
          <p:nvPr/>
        </p:nvSpPr>
        <p:spPr>
          <a:xfrm>
            <a:off x="7496175" y="2941555"/>
            <a:ext cx="271463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4B269B-B5B9-E095-E401-DDD04D6B5889}"/>
              </a:ext>
            </a:extLst>
          </p:cNvPr>
          <p:cNvSpPr/>
          <p:nvPr/>
        </p:nvSpPr>
        <p:spPr>
          <a:xfrm>
            <a:off x="8605838" y="1765217"/>
            <a:ext cx="271463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3DE45F-2DCA-7BC1-8753-9DCC4F1ACA37}"/>
              </a:ext>
            </a:extLst>
          </p:cNvPr>
          <p:cNvSpPr txBox="1"/>
          <p:nvPr/>
        </p:nvSpPr>
        <p:spPr>
          <a:xfrm>
            <a:off x="2414588" y="614363"/>
            <a:ext cx="1811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“Queen”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6FDF94-0D4C-516C-E306-A1B83574BC69}"/>
              </a:ext>
            </a:extLst>
          </p:cNvPr>
          <p:cNvSpPr txBox="1"/>
          <p:nvPr/>
        </p:nvSpPr>
        <p:spPr>
          <a:xfrm>
            <a:off x="1250156" y="2325003"/>
            <a:ext cx="13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“King”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41A2E-23AA-9FF6-1501-A0F94D224FFF}"/>
              </a:ext>
            </a:extLst>
          </p:cNvPr>
          <p:cNvSpPr txBox="1"/>
          <p:nvPr/>
        </p:nvSpPr>
        <p:spPr>
          <a:xfrm>
            <a:off x="7767638" y="3013841"/>
            <a:ext cx="143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“Man”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06F59-1991-54B2-3A2B-4CD1DC761E94}"/>
              </a:ext>
            </a:extLst>
          </p:cNvPr>
          <p:cNvSpPr txBox="1"/>
          <p:nvPr/>
        </p:nvSpPr>
        <p:spPr>
          <a:xfrm>
            <a:off x="9034463" y="1398834"/>
            <a:ext cx="2049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“Women”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389CB5-55F4-2C1C-7F27-9950BA735B5C}"/>
              </a:ext>
            </a:extLst>
          </p:cNvPr>
          <p:cNvCxnSpPr>
            <a:endCxn id="7" idx="3"/>
          </p:cNvCxnSpPr>
          <p:nvPr/>
        </p:nvCxnSpPr>
        <p:spPr>
          <a:xfrm flipV="1">
            <a:off x="1250156" y="1172013"/>
            <a:ext cx="1013687" cy="108541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06C859-6EE3-1CF1-1A64-F4D25A783F91}"/>
              </a:ext>
            </a:extLst>
          </p:cNvPr>
          <p:cNvCxnSpPr/>
          <p:nvPr/>
        </p:nvCxnSpPr>
        <p:spPr>
          <a:xfrm flipV="1">
            <a:off x="7649664" y="1948083"/>
            <a:ext cx="1013687" cy="108541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79ECEC8-D2ED-07A2-839B-76B81EBB980B}"/>
              </a:ext>
            </a:extLst>
          </p:cNvPr>
          <p:cNvSpPr/>
          <p:nvPr/>
        </p:nvSpPr>
        <p:spPr>
          <a:xfrm>
            <a:off x="3928006" y="3455114"/>
            <a:ext cx="271463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3580DC-E411-1D18-FA45-275F077FCD4C}"/>
              </a:ext>
            </a:extLst>
          </p:cNvPr>
          <p:cNvSpPr txBox="1"/>
          <p:nvPr/>
        </p:nvSpPr>
        <p:spPr>
          <a:xfrm>
            <a:off x="4274396" y="3309516"/>
            <a:ext cx="2049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“Sweden”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95F3CA-B9E3-7F34-CE46-2267D857E26E}"/>
              </a:ext>
            </a:extLst>
          </p:cNvPr>
          <p:cNvSpPr/>
          <p:nvPr/>
        </p:nvSpPr>
        <p:spPr>
          <a:xfrm>
            <a:off x="3085043" y="2824794"/>
            <a:ext cx="271463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AB3C8A-98F7-4DC0-AEBE-C0ED2AE45B4A}"/>
              </a:ext>
            </a:extLst>
          </p:cNvPr>
          <p:cNvSpPr/>
          <p:nvPr/>
        </p:nvSpPr>
        <p:spPr>
          <a:xfrm>
            <a:off x="6667500" y="1116095"/>
            <a:ext cx="271463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E8F77C-81B0-E4C0-F6EE-451D9D4A41BF}"/>
              </a:ext>
            </a:extLst>
          </p:cNvPr>
          <p:cNvSpPr/>
          <p:nvPr/>
        </p:nvSpPr>
        <p:spPr>
          <a:xfrm>
            <a:off x="5824537" y="485775"/>
            <a:ext cx="271463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189F74-A5F6-0673-A597-40726EE2720B}"/>
              </a:ext>
            </a:extLst>
          </p:cNvPr>
          <p:cNvSpPr txBox="1"/>
          <p:nvPr/>
        </p:nvSpPr>
        <p:spPr>
          <a:xfrm>
            <a:off x="6934140" y="977299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“Finland”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51A83A-CADC-2F2C-4220-7BF1C35FECB6}"/>
              </a:ext>
            </a:extLst>
          </p:cNvPr>
          <p:cNvSpPr txBox="1"/>
          <p:nvPr/>
        </p:nvSpPr>
        <p:spPr>
          <a:xfrm>
            <a:off x="6022090" y="188850"/>
            <a:ext cx="204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“Helsinki”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B1C895-16B7-EAC5-648D-266635657758}"/>
              </a:ext>
            </a:extLst>
          </p:cNvPr>
          <p:cNvSpPr txBox="1"/>
          <p:nvPr/>
        </p:nvSpPr>
        <p:spPr>
          <a:xfrm>
            <a:off x="2910210" y="2180065"/>
            <a:ext cx="2533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“Stockholm”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AC583FB-96BC-0010-1D37-677B6A8B163B}"/>
              </a:ext>
            </a:extLst>
          </p:cNvPr>
          <p:cNvSpPr/>
          <p:nvPr/>
        </p:nvSpPr>
        <p:spPr>
          <a:xfrm>
            <a:off x="9281056" y="5305507"/>
            <a:ext cx="271463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2B8884-D204-A1AD-5F43-F8BF07BCEAB6}"/>
              </a:ext>
            </a:extLst>
          </p:cNvPr>
          <p:cNvSpPr txBox="1"/>
          <p:nvPr/>
        </p:nvSpPr>
        <p:spPr>
          <a:xfrm>
            <a:off x="9627446" y="5159909"/>
            <a:ext cx="186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“Austria”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B208C3F-E839-0749-150B-7B0F1260902F}"/>
              </a:ext>
            </a:extLst>
          </p:cNvPr>
          <p:cNvSpPr/>
          <p:nvPr/>
        </p:nvSpPr>
        <p:spPr>
          <a:xfrm>
            <a:off x="8438093" y="4675187"/>
            <a:ext cx="271463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19CCD9-2C1C-13BF-7439-2D99C04E9E4A}"/>
              </a:ext>
            </a:extLst>
          </p:cNvPr>
          <p:cNvSpPr txBox="1"/>
          <p:nvPr/>
        </p:nvSpPr>
        <p:spPr>
          <a:xfrm>
            <a:off x="8263260" y="4030458"/>
            <a:ext cx="188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“Vienna”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94D6AB-C198-B249-6F87-6B1C40E3B61D}"/>
              </a:ext>
            </a:extLst>
          </p:cNvPr>
          <p:cNvCxnSpPr>
            <a:cxnSpLocks/>
          </p:cNvCxnSpPr>
          <p:nvPr/>
        </p:nvCxnSpPr>
        <p:spPr>
          <a:xfrm flipH="1" flipV="1">
            <a:off x="6025794" y="682006"/>
            <a:ext cx="651010" cy="44846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90C039-1313-B1D7-19E8-DA1FCA43CCEC}"/>
              </a:ext>
            </a:extLst>
          </p:cNvPr>
          <p:cNvCxnSpPr>
            <a:cxnSpLocks/>
          </p:cNvCxnSpPr>
          <p:nvPr/>
        </p:nvCxnSpPr>
        <p:spPr>
          <a:xfrm flipH="1" flipV="1">
            <a:off x="3276996" y="3033077"/>
            <a:ext cx="651010" cy="44846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62E0ED-7CF7-DE44-7A1D-771CAE632BE7}"/>
              </a:ext>
            </a:extLst>
          </p:cNvPr>
          <p:cNvCxnSpPr>
            <a:cxnSpLocks/>
          </p:cNvCxnSpPr>
          <p:nvPr/>
        </p:nvCxnSpPr>
        <p:spPr>
          <a:xfrm flipH="1" flipV="1">
            <a:off x="8679178" y="4859925"/>
            <a:ext cx="651010" cy="44846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433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F055-9D8B-C358-503E-340D022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DAD4-0294-AFF6-4498-809A37E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19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EDA0-786B-06EA-4CDD-2E5D40A34026}"/>
              </a:ext>
            </a:extLst>
          </p:cNvPr>
          <p:cNvSpPr txBox="1"/>
          <p:nvPr/>
        </p:nvSpPr>
        <p:spPr>
          <a:xfrm>
            <a:off x="838200" y="464914"/>
            <a:ext cx="2048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Label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A4A5167-3B68-F0D1-E7F4-D3BE85FD094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295" y="1505129"/>
            <a:ext cx="6089650" cy="3847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2CADE9-5DE0-BE16-3840-6CE60D2074FC}"/>
              </a:ext>
            </a:extLst>
          </p:cNvPr>
          <p:cNvSpPr txBox="1"/>
          <p:nvPr/>
        </p:nvSpPr>
        <p:spPr>
          <a:xfrm>
            <a:off x="6714945" y="2844225"/>
            <a:ext cx="5313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(Q: What is a data point here?)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A78E2-F2A8-93C8-E18F-4E283454B2D1}"/>
              </a:ext>
            </a:extLst>
          </p:cNvPr>
          <p:cNvSpPr txBox="1"/>
          <p:nvPr/>
        </p:nvSpPr>
        <p:spPr>
          <a:xfrm>
            <a:off x="474562" y="5593000"/>
            <a:ext cx="10369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https://nlp1000.wordpress.com/2016/12/19/</a:t>
            </a:r>
            <a:r>
              <a:rPr lang="en-GB" sz="2800" dirty="0" err="1"/>
              <a:t>pos</a:t>
            </a:r>
            <a:r>
              <a:rPr lang="en-GB" sz="2800" dirty="0"/>
              <a:t>-tagging-scikit-learn/</a:t>
            </a:r>
          </a:p>
        </p:txBody>
      </p:sp>
    </p:spTree>
    <p:extLst>
      <p:ext uri="{BB962C8B-B14F-4D97-AF65-F5344CB8AC3E}">
        <p14:creationId xmlns:p14="http://schemas.microsoft.com/office/powerpoint/2010/main" val="420808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5/17/24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2</a:t>
            </a:fld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1679B-EBE9-D617-8A1F-93F7E6F86A1E}"/>
              </a:ext>
            </a:extLst>
          </p:cNvPr>
          <p:cNvSpPr txBox="1"/>
          <p:nvPr/>
        </p:nvSpPr>
        <p:spPr>
          <a:xfrm>
            <a:off x="554620" y="329187"/>
            <a:ext cx="9677400" cy="538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b="1" dirty="0"/>
              <a:t>Thursday May 23, 2024, 8.00–12.00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08.00 - 08.50 Text Data: From Tokens to Embeddings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08.50 - 09.00 Break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09.00 - 09.50 Supervised and Unsupervised NLP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09.50 - 10.00 Break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10.00 - 10.50 Regularization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10.50 - 11.00 Break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11.00 - 11.50 Using Pre-Trained LLMs</a:t>
            </a:r>
          </a:p>
        </p:txBody>
      </p:sp>
    </p:spTree>
    <p:extLst>
      <p:ext uri="{BB962C8B-B14F-4D97-AF65-F5344CB8AC3E}">
        <p14:creationId xmlns:p14="http://schemas.microsoft.com/office/powerpoint/2010/main" val="2785404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F055-9D8B-C358-503E-340D022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DAD4-0294-AFF6-4498-809A37E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20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EDA0-786B-06EA-4CDD-2E5D40A34026}"/>
              </a:ext>
            </a:extLst>
          </p:cNvPr>
          <p:cNvSpPr txBox="1"/>
          <p:nvPr/>
        </p:nvSpPr>
        <p:spPr>
          <a:xfrm>
            <a:off x="838200" y="464914"/>
            <a:ext cx="104949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Features and Label of 5-Gram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EC7F5E-C2C7-98BF-1055-C9CCCE2B2AE7}"/>
              </a:ext>
            </a:extLst>
          </p:cNvPr>
          <p:cNvSpPr txBox="1"/>
          <p:nvPr/>
        </p:nvSpPr>
        <p:spPr>
          <a:xfrm>
            <a:off x="1145893" y="2338087"/>
            <a:ext cx="90982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One of the key aspects….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D9F31E5-48AF-389D-B2BD-B6933146E25A}"/>
              </a:ext>
            </a:extLst>
          </p:cNvPr>
          <p:cNvSpPr/>
          <p:nvPr/>
        </p:nvSpPr>
        <p:spPr>
          <a:xfrm>
            <a:off x="1145893" y="2170879"/>
            <a:ext cx="7826658" cy="1442412"/>
          </a:xfrm>
          <a:prstGeom prst="round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D12BEE0-1F41-7014-8CB6-88A7E2D4A6C8}"/>
              </a:ext>
            </a:extLst>
          </p:cNvPr>
          <p:cNvSpPr/>
          <p:nvPr/>
        </p:nvSpPr>
        <p:spPr>
          <a:xfrm rot="5400000">
            <a:off x="3461353" y="1630625"/>
            <a:ext cx="542925" cy="4726367"/>
          </a:xfrm>
          <a:prstGeom prst="rightBrac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E7767-E117-BDC0-83BE-4CE94DF97B0D}"/>
              </a:ext>
            </a:extLst>
          </p:cNvPr>
          <p:cNvSpPr txBox="1"/>
          <p:nvPr/>
        </p:nvSpPr>
        <p:spPr>
          <a:xfrm>
            <a:off x="2700064" y="4355733"/>
            <a:ext cx="20655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0ABD0-8981-7A32-2F7F-0B4CE5810E6E}"/>
              </a:ext>
            </a:extLst>
          </p:cNvPr>
          <p:cNvSpPr txBox="1"/>
          <p:nvPr/>
        </p:nvSpPr>
        <p:spPr>
          <a:xfrm>
            <a:off x="6780265" y="4355733"/>
            <a:ext cx="1292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label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361F60-610C-7D92-EC86-CB683BEB3573}"/>
              </a:ext>
            </a:extLst>
          </p:cNvPr>
          <p:cNvCxnSpPr/>
          <p:nvPr/>
        </p:nvCxnSpPr>
        <p:spPr>
          <a:xfrm flipV="1">
            <a:off x="7558088" y="3613291"/>
            <a:ext cx="0" cy="65198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457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5/17/24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21</a:t>
            </a:fld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1679B-EBE9-D617-8A1F-93F7E6F86A1E}"/>
              </a:ext>
            </a:extLst>
          </p:cNvPr>
          <p:cNvSpPr txBox="1"/>
          <p:nvPr/>
        </p:nvSpPr>
        <p:spPr>
          <a:xfrm>
            <a:off x="1065894" y="1403990"/>
            <a:ext cx="7544706" cy="207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9600" dirty="0"/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766670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F055-9D8B-C358-503E-340D022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DAD4-0294-AFF6-4498-809A37E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22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EDA0-786B-06EA-4CDD-2E5D40A34026}"/>
              </a:ext>
            </a:extLst>
          </p:cNvPr>
          <p:cNvSpPr txBox="1"/>
          <p:nvPr/>
        </p:nvSpPr>
        <p:spPr>
          <a:xfrm>
            <a:off x="838200" y="464914"/>
            <a:ext cx="7507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Remove Punctuation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6253DE60-827E-D3C1-1DB7-F227D91B3C3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633" y="1572910"/>
            <a:ext cx="4629391" cy="3519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7CFA49-0193-D704-61D4-8CFA207EEAC6}"/>
              </a:ext>
            </a:extLst>
          </p:cNvPr>
          <p:cNvSpPr txBox="1"/>
          <p:nvPr/>
        </p:nvSpPr>
        <p:spPr>
          <a:xfrm>
            <a:off x="868101" y="5613722"/>
            <a:ext cx="794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www.programiz.com</a:t>
            </a:r>
            <a:r>
              <a:rPr lang="en-GB" dirty="0"/>
              <a:t>/python-programming/examples/remove-punctuation</a:t>
            </a:r>
          </a:p>
        </p:txBody>
      </p:sp>
    </p:spTree>
    <p:extLst>
      <p:ext uri="{BB962C8B-B14F-4D97-AF65-F5344CB8AC3E}">
        <p14:creationId xmlns:p14="http://schemas.microsoft.com/office/powerpoint/2010/main" val="1407194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F055-9D8B-C358-503E-340D022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DAD4-0294-AFF6-4498-809A37E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23</a:t>
            </a:fld>
            <a:endParaRPr lang="en-GB"/>
          </a:p>
        </p:txBody>
      </p:sp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BDC7054A-A1DC-1765-9529-D09705601DE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400" y="344184"/>
            <a:ext cx="8916988" cy="4787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0FA2E9-3F82-68EC-7BBF-DD957343D229}"/>
              </a:ext>
            </a:extLst>
          </p:cNvPr>
          <p:cNvSpPr txBox="1"/>
          <p:nvPr/>
        </p:nvSpPr>
        <p:spPr>
          <a:xfrm>
            <a:off x="371475" y="5443538"/>
            <a:ext cx="11346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https://</a:t>
            </a:r>
            <a:r>
              <a:rPr lang="en-GB" sz="3200" dirty="0" err="1"/>
              <a:t>www.turing.com</a:t>
            </a:r>
            <a:r>
              <a:rPr lang="en-GB" sz="3200" dirty="0"/>
              <a:t>/kb/stemming-vs-lemmatization-in-python</a:t>
            </a:r>
          </a:p>
        </p:txBody>
      </p:sp>
    </p:spTree>
    <p:extLst>
      <p:ext uri="{BB962C8B-B14F-4D97-AF65-F5344CB8AC3E}">
        <p14:creationId xmlns:p14="http://schemas.microsoft.com/office/powerpoint/2010/main" val="1128627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5/17/24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24</a:t>
            </a:fld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1679B-EBE9-D617-8A1F-93F7E6F86A1E}"/>
              </a:ext>
            </a:extLst>
          </p:cNvPr>
          <p:cNvSpPr txBox="1"/>
          <p:nvPr/>
        </p:nvSpPr>
        <p:spPr>
          <a:xfrm>
            <a:off x="554620" y="329187"/>
            <a:ext cx="9677400" cy="2795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b="1" dirty="0"/>
              <a:t>Thursday May 23, 2024, 8.00–12.00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08.00 - 08.50 Text Data: From Tokens to Embeddings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08.50 - 09.00 Break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FF0000"/>
                </a:solidFill>
              </a:rPr>
              <a:t>09.00 - 09.50 Supervised and Unsupervised NLP </a:t>
            </a:r>
          </a:p>
        </p:txBody>
      </p:sp>
    </p:spTree>
    <p:extLst>
      <p:ext uri="{BB962C8B-B14F-4D97-AF65-F5344CB8AC3E}">
        <p14:creationId xmlns:p14="http://schemas.microsoft.com/office/powerpoint/2010/main" val="324521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F055-9D8B-C358-503E-340D022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DAD4-0294-AFF6-4498-809A37E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25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EDA0-786B-06EA-4CDD-2E5D40A34026}"/>
              </a:ext>
            </a:extLst>
          </p:cNvPr>
          <p:cNvSpPr txBox="1"/>
          <p:nvPr/>
        </p:nvSpPr>
        <p:spPr>
          <a:xfrm>
            <a:off x="457200" y="486349"/>
            <a:ext cx="77948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Features - Embedding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7DFA-8B88-3509-F5B8-53A252FC0CE3}"/>
              </a:ext>
            </a:extLst>
          </p:cNvPr>
          <p:cNvSpPr txBox="1"/>
          <p:nvPr/>
        </p:nvSpPr>
        <p:spPr>
          <a:xfrm>
            <a:off x="457200" y="2829264"/>
            <a:ext cx="2200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“Det </a:t>
            </a:r>
            <a:r>
              <a:rPr lang="en-GB" sz="3200" dirty="0" err="1"/>
              <a:t>totala</a:t>
            </a:r>
            <a:r>
              <a:rPr lang="en-GB" sz="3200" dirty="0"/>
              <a:t>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5664EF-10F0-6368-A422-B257CC1810A0}"/>
              </a:ext>
            </a:extLst>
          </p:cNvPr>
          <p:cNvSpPr/>
          <p:nvPr/>
        </p:nvSpPr>
        <p:spPr>
          <a:xfrm>
            <a:off x="3920628" y="1858961"/>
            <a:ext cx="2847170" cy="2698746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deep neural 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FEFE3B-BAB9-4F83-2783-9D9C2B87546D}"/>
              </a:ext>
            </a:extLst>
          </p:cNvPr>
          <p:cNvCxnSpPr>
            <a:cxnSpLocks/>
          </p:cNvCxnSpPr>
          <p:nvPr/>
        </p:nvCxnSpPr>
        <p:spPr>
          <a:xfrm flipV="1">
            <a:off x="2539219" y="3128962"/>
            <a:ext cx="138140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9E7C76-527D-6BF6-0A57-4F940333B6F8}"/>
              </a:ext>
            </a:extLst>
          </p:cNvPr>
          <p:cNvCxnSpPr>
            <a:cxnSpLocks/>
          </p:cNvCxnSpPr>
          <p:nvPr/>
        </p:nvCxnSpPr>
        <p:spPr>
          <a:xfrm flipV="1">
            <a:off x="6767798" y="3156863"/>
            <a:ext cx="138140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37E97D-0385-2B53-3F54-85205C6B297B}"/>
              </a:ext>
            </a:extLst>
          </p:cNvPr>
          <p:cNvSpPr txBox="1"/>
          <p:nvPr/>
        </p:nvSpPr>
        <p:spPr>
          <a:xfrm>
            <a:off x="7785125" y="3849821"/>
            <a:ext cx="3313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“embedding”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7C1E51-FC36-4E94-F5A3-FDD732D20773}"/>
                  </a:ext>
                </a:extLst>
              </p:cNvPr>
              <p:cNvSpPr txBox="1"/>
              <p:nvPr/>
            </p:nvSpPr>
            <p:spPr>
              <a:xfrm>
                <a:off x="8252091" y="2641841"/>
                <a:ext cx="822767" cy="974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7C1E51-FC36-4E94-F5A3-FDD732D20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091" y="2641841"/>
                <a:ext cx="822767" cy="974241"/>
              </a:xfrm>
              <a:prstGeom prst="rect">
                <a:avLst/>
              </a:prstGeom>
              <a:blipFill>
                <a:blip r:embed="rId2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015E1584-8A79-CF6E-2607-10EAB4FB8D7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76" y="4878904"/>
            <a:ext cx="11851424" cy="122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44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5/17/24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26</a:t>
            </a:fld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1679B-EBE9-D617-8A1F-93F7E6F86A1E}"/>
              </a:ext>
            </a:extLst>
          </p:cNvPr>
          <p:cNvSpPr txBox="1"/>
          <p:nvPr/>
        </p:nvSpPr>
        <p:spPr>
          <a:xfrm>
            <a:off x="554620" y="329187"/>
            <a:ext cx="9677400" cy="408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b="1" dirty="0"/>
              <a:t>Thursday May 23, 2024, 8.00–12.00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08.00 - 08.50 Text Data: From Tokens to Embeddings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08.50 - 09.00 Break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09.00 - 09.50 Supervised and Unsupervised NLP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09.50 - 10.00 Break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FF0000"/>
                </a:solidFill>
              </a:rPr>
              <a:t>10.00 - 10.50 Regularization </a:t>
            </a:r>
          </a:p>
        </p:txBody>
      </p:sp>
    </p:spTree>
    <p:extLst>
      <p:ext uri="{BB962C8B-B14F-4D97-AF65-F5344CB8AC3E}">
        <p14:creationId xmlns:p14="http://schemas.microsoft.com/office/powerpoint/2010/main" val="3443699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5/17/24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27</a:t>
            </a:fld>
            <a:endParaRPr lang="en-GB" sz="2400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157E319-0D4B-B571-5055-05BECBD2506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28459"/>
            <a:ext cx="9723471" cy="4251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3A56E8-BED7-122F-BAD2-53B9D7B46111}"/>
              </a:ext>
            </a:extLst>
          </p:cNvPr>
          <p:cNvSpPr txBox="1"/>
          <p:nvPr/>
        </p:nvSpPr>
        <p:spPr>
          <a:xfrm>
            <a:off x="1285876" y="5129212"/>
            <a:ext cx="8515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how many data points do we need to train such a model ?</a:t>
            </a:r>
          </a:p>
        </p:txBody>
      </p:sp>
    </p:spTree>
    <p:extLst>
      <p:ext uri="{BB962C8B-B14F-4D97-AF65-F5344CB8AC3E}">
        <p14:creationId xmlns:p14="http://schemas.microsoft.com/office/powerpoint/2010/main" val="4121570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BB268B-43E2-E948-B57A-8AA7620EA4FB}"/>
              </a:ext>
            </a:extLst>
          </p:cNvPr>
          <p:cNvCxnSpPr/>
          <p:nvPr/>
        </p:nvCxnSpPr>
        <p:spPr>
          <a:xfrm>
            <a:off x="603813" y="5397337"/>
            <a:ext cx="1039783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AB42CF-765E-B54A-A995-28B105686CC5}"/>
              </a:ext>
            </a:extLst>
          </p:cNvPr>
          <p:cNvCxnSpPr>
            <a:cxnSpLocks/>
          </p:cNvCxnSpPr>
          <p:nvPr/>
        </p:nvCxnSpPr>
        <p:spPr>
          <a:xfrm flipV="1">
            <a:off x="1181516" y="1264710"/>
            <a:ext cx="0" cy="467614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8EFADB-ABDB-524A-B0CC-B364BAFBC599}"/>
              </a:ext>
            </a:extLst>
          </p:cNvPr>
          <p:cNvSpPr txBox="1"/>
          <p:nvPr/>
        </p:nvSpPr>
        <p:spPr>
          <a:xfrm>
            <a:off x="10243268" y="5525353"/>
            <a:ext cx="1516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 / 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28</a:t>
            </a:fld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7B41979-C564-7D45-9321-C1DB8A8FFA30}"/>
              </a:ext>
            </a:extLst>
          </p:cNvPr>
          <p:cNvSpPr/>
          <p:nvPr/>
        </p:nvSpPr>
        <p:spPr>
          <a:xfrm>
            <a:off x="1385053" y="1095276"/>
            <a:ext cx="6378012" cy="4248559"/>
          </a:xfrm>
          <a:custGeom>
            <a:avLst/>
            <a:gdLst>
              <a:gd name="connsiteX0" fmla="*/ 0 w 4956048"/>
              <a:gd name="connsiteY0" fmla="*/ 0 h 4262006"/>
              <a:gd name="connsiteX1" fmla="*/ 18288 w 4956048"/>
              <a:gd name="connsiteY1" fmla="*/ 146304 h 4262006"/>
              <a:gd name="connsiteX2" fmla="*/ 91440 w 4956048"/>
              <a:gd name="connsiteY2" fmla="*/ 310896 h 4262006"/>
              <a:gd name="connsiteX3" fmla="*/ 109728 w 4956048"/>
              <a:gd name="connsiteY3" fmla="*/ 365760 h 4262006"/>
              <a:gd name="connsiteX4" fmla="*/ 237744 w 4956048"/>
              <a:gd name="connsiteY4" fmla="*/ 530352 h 4262006"/>
              <a:gd name="connsiteX5" fmla="*/ 329184 w 4956048"/>
              <a:gd name="connsiteY5" fmla="*/ 621792 h 4262006"/>
              <a:gd name="connsiteX6" fmla="*/ 420624 w 4956048"/>
              <a:gd name="connsiteY6" fmla="*/ 731520 h 4262006"/>
              <a:gd name="connsiteX7" fmla="*/ 493776 w 4956048"/>
              <a:gd name="connsiteY7" fmla="*/ 841248 h 4262006"/>
              <a:gd name="connsiteX8" fmla="*/ 548640 w 4956048"/>
              <a:gd name="connsiteY8" fmla="*/ 877824 h 4262006"/>
              <a:gd name="connsiteX9" fmla="*/ 694944 w 4956048"/>
              <a:gd name="connsiteY9" fmla="*/ 1060704 h 4262006"/>
              <a:gd name="connsiteX10" fmla="*/ 822960 w 4956048"/>
              <a:gd name="connsiteY10" fmla="*/ 1188720 h 4262006"/>
              <a:gd name="connsiteX11" fmla="*/ 914400 w 4956048"/>
              <a:gd name="connsiteY11" fmla="*/ 1298448 h 4262006"/>
              <a:gd name="connsiteX12" fmla="*/ 969264 w 4956048"/>
              <a:gd name="connsiteY12" fmla="*/ 1335024 h 4262006"/>
              <a:gd name="connsiteX13" fmla="*/ 1042416 w 4956048"/>
              <a:gd name="connsiteY13" fmla="*/ 1389888 h 4262006"/>
              <a:gd name="connsiteX14" fmla="*/ 1207008 w 4956048"/>
              <a:gd name="connsiteY14" fmla="*/ 1499616 h 4262006"/>
              <a:gd name="connsiteX15" fmla="*/ 1261872 w 4956048"/>
              <a:gd name="connsiteY15" fmla="*/ 1536192 h 4262006"/>
              <a:gd name="connsiteX16" fmla="*/ 1316736 w 4956048"/>
              <a:gd name="connsiteY16" fmla="*/ 1572768 h 4262006"/>
              <a:gd name="connsiteX17" fmla="*/ 1481328 w 4956048"/>
              <a:gd name="connsiteY17" fmla="*/ 1700784 h 4262006"/>
              <a:gd name="connsiteX18" fmla="*/ 1664208 w 4956048"/>
              <a:gd name="connsiteY18" fmla="*/ 1847088 h 4262006"/>
              <a:gd name="connsiteX19" fmla="*/ 1737360 w 4956048"/>
              <a:gd name="connsiteY19" fmla="*/ 1901952 h 4262006"/>
              <a:gd name="connsiteX20" fmla="*/ 1810512 w 4956048"/>
              <a:gd name="connsiteY20" fmla="*/ 1956816 h 4262006"/>
              <a:gd name="connsiteX21" fmla="*/ 1920240 w 4956048"/>
              <a:gd name="connsiteY21" fmla="*/ 2048256 h 4262006"/>
              <a:gd name="connsiteX22" fmla="*/ 1993392 w 4956048"/>
              <a:gd name="connsiteY22" fmla="*/ 2121408 h 4262006"/>
              <a:gd name="connsiteX23" fmla="*/ 2231136 w 4956048"/>
              <a:gd name="connsiteY23" fmla="*/ 2304288 h 4262006"/>
              <a:gd name="connsiteX24" fmla="*/ 2340864 w 4956048"/>
              <a:gd name="connsiteY24" fmla="*/ 2414016 h 4262006"/>
              <a:gd name="connsiteX25" fmla="*/ 2487168 w 4956048"/>
              <a:gd name="connsiteY25" fmla="*/ 2523744 h 4262006"/>
              <a:gd name="connsiteX26" fmla="*/ 2542032 w 4956048"/>
              <a:gd name="connsiteY26" fmla="*/ 2578608 h 4262006"/>
              <a:gd name="connsiteX27" fmla="*/ 2615184 w 4956048"/>
              <a:gd name="connsiteY27" fmla="*/ 2615184 h 4262006"/>
              <a:gd name="connsiteX28" fmla="*/ 2670048 w 4956048"/>
              <a:gd name="connsiteY28" fmla="*/ 2651760 h 4262006"/>
              <a:gd name="connsiteX29" fmla="*/ 2724912 w 4956048"/>
              <a:gd name="connsiteY29" fmla="*/ 2670048 h 4262006"/>
              <a:gd name="connsiteX30" fmla="*/ 2779776 w 4956048"/>
              <a:gd name="connsiteY30" fmla="*/ 2706624 h 4262006"/>
              <a:gd name="connsiteX31" fmla="*/ 2926080 w 4956048"/>
              <a:gd name="connsiteY31" fmla="*/ 2779776 h 4262006"/>
              <a:gd name="connsiteX32" fmla="*/ 3072384 w 4956048"/>
              <a:gd name="connsiteY32" fmla="*/ 2889504 h 4262006"/>
              <a:gd name="connsiteX33" fmla="*/ 3218688 w 4956048"/>
              <a:gd name="connsiteY33" fmla="*/ 3035808 h 4262006"/>
              <a:gd name="connsiteX34" fmla="*/ 3273552 w 4956048"/>
              <a:gd name="connsiteY34" fmla="*/ 3090672 h 4262006"/>
              <a:gd name="connsiteX35" fmla="*/ 3383280 w 4956048"/>
              <a:gd name="connsiteY35" fmla="*/ 3182112 h 4262006"/>
              <a:gd name="connsiteX36" fmla="*/ 3493008 w 4956048"/>
              <a:gd name="connsiteY36" fmla="*/ 3255264 h 4262006"/>
              <a:gd name="connsiteX37" fmla="*/ 3621024 w 4956048"/>
              <a:gd name="connsiteY37" fmla="*/ 3383280 h 4262006"/>
              <a:gd name="connsiteX38" fmla="*/ 3785616 w 4956048"/>
              <a:gd name="connsiteY38" fmla="*/ 3529584 h 4262006"/>
              <a:gd name="connsiteX39" fmla="*/ 3858768 w 4956048"/>
              <a:gd name="connsiteY39" fmla="*/ 3584448 h 4262006"/>
              <a:gd name="connsiteX40" fmla="*/ 4096512 w 4956048"/>
              <a:gd name="connsiteY40" fmla="*/ 3785616 h 4262006"/>
              <a:gd name="connsiteX41" fmla="*/ 4151376 w 4956048"/>
              <a:gd name="connsiteY41" fmla="*/ 3822192 h 4262006"/>
              <a:gd name="connsiteX42" fmla="*/ 4261104 w 4956048"/>
              <a:gd name="connsiteY42" fmla="*/ 3913632 h 4262006"/>
              <a:gd name="connsiteX43" fmla="*/ 4389120 w 4956048"/>
              <a:gd name="connsiteY43" fmla="*/ 4059936 h 4262006"/>
              <a:gd name="connsiteX44" fmla="*/ 4462272 w 4956048"/>
              <a:gd name="connsiteY44" fmla="*/ 4169664 h 4262006"/>
              <a:gd name="connsiteX45" fmla="*/ 4828032 w 4956048"/>
              <a:gd name="connsiteY45" fmla="*/ 4261104 h 4262006"/>
              <a:gd name="connsiteX46" fmla="*/ 4956048 w 4956048"/>
              <a:gd name="connsiteY46" fmla="*/ 4261104 h 426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956048" h="4262006">
                <a:moveTo>
                  <a:pt x="0" y="0"/>
                </a:moveTo>
                <a:cubicBezTo>
                  <a:pt x="6096" y="48768"/>
                  <a:pt x="7990" y="98247"/>
                  <a:pt x="18288" y="146304"/>
                </a:cubicBezTo>
                <a:cubicBezTo>
                  <a:pt x="53674" y="311439"/>
                  <a:pt x="38119" y="204253"/>
                  <a:pt x="91440" y="310896"/>
                </a:cubicBezTo>
                <a:cubicBezTo>
                  <a:pt x="100061" y="328138"/>
                  <a:pt x="100366" y="348909"/>
                  <a:pt x="109728" y="365760"/>
                </a:cubicBezTo>
                <a:cubicBezTo>
                  <a:pt x="202171" y="532158"/>
                  <a:pt x="148887" y="423723"/>
                  <a:pt x="237744" y="530352"/>
                </a:cubicBezTo>
                <a:cubicBezTo>
                  <a:pt x="313944" y="621792"/>
                  <a:pt x="228600" y="554736"/>
                  <a:pt x="329184" y="621792"/>
                </a:cubicBezTo>
                <a:cubicBezTo>
                  <a:pt x="459884" y="817842"/>
                  <a:pt x="256344" y="520303"/>
                  <a:pt x="420624" y="731520"/>
                </a:cubicBezTo>
                <a:cubicBezTo>
                  <a:pt x="447612" y="766219"/>
                  <a:pt x="457200" y="816864"/>
                  <a:pt x="493776" y="841248"/>
                </a:cubicBezTo>
                <a:cubicBezTo>
                  <a:pt x="512064" y="853440"/>
                  <a:pt x="533788" y="861622"/>
                  <a:pt x="548640" y="877824"/>
                </a:cubicBezTo>
                <a:cubicBezTo>
                  <a:pt x="601392" y="935371"/>
                  <a:pt x="639742" y="1005502"/>
                  <a:pt x="694944" y="1060704"/>
                </a:cubicBezTo>
                <a:cubicBezTo>
                  <a:pt x="737616" y="1103376"/>
                  <a:pt x="789485" y="1138508"/>
                  <a:pt x="822960" y="1188720"/>
                </a:cubicBezTo>
                <a:cubicBezTo>
                  <a:pt x="858924" y="1242666"/>
                  <a:pt x="861596" y="1254444"/>
                  <a:pt x="914400" y="1298448"/>
                </a:cubicBezTo>
                <a:cubicBezTo>
                  <a:pt x="931285" y="1312519"/>
                  <a:pt x="951379" y="1322249"/>
                  <a:pt x="969264" y="1335024"/>
                </a:cubicBezTo>
                <a:cubicBezTo>
                  <a:pt x="994067" y="1352740"/>
                  <a:pt x="1017446" y="1372409"/>
                  <a:pt x="1042416" y="1389888"/>
                </a:cubicBezTo>
                <a:lnTo>
                  <a:pt x="1207008" y="1499616"/>
                </a:lnTo>
                <a:lnTo>
                  <a:pt x="1261872" y="1536192"/>
                </a:lnTo>
                <a:cubicBezTo>
                  <a:pt x="1280160" y="1548384"/>
                  <a:pt x="1301194" y="1557226"/>
                  <a:pt x="1316736" y="1572768"/>
                </a:cubicBezTo>
                <a:cubicBezTo>
                  <a:pt x="1473721" y="1729753"/>
                  <a:pt x="1299813" y="1567673"/>
                  <a:pt x="1481328" y="1700784"/>
                </a:cubicBezTo>
                <a:cubicBezTo>
                  <a:pt x="1544282" y="1746950"/>
                  <a:pt x="1602823" y="1798857"/>
                  <a:pt x="1664208" y="1847088"/>
                </a:cubicBezTo>
                <a:cubicBezTo>
                  <a:pt x="1688175" y="1865919"/>
                  <a:pt x="1712976" y="1883664"/>
                  <a:pt x="1737360" y="1901952"/>
                </a:cubicBezTo>
                <a:cubicBezTo>
                  <a:pt x="1761744" y="1920240"/>
                  <a:pt x="1788959" y="1935263"/>
                  <a:pt x="1810512" y="1956816"/>
                </a:cubicBezTo>
                <a:cubicBezTo>
                  <a:pt x="2000758" y="2147062"/>
                  <a:pt x="1742012" y="1895489"/>
                  <a:pt x="1920240" y="2048256"/>
                </a:cubicBezTo>
                <a:cubicBezTo>
                  <a:pt x="1946422" y="2070698"/>
                  <a:pt x="1966901" y="2099332"/>
                  <a:pt x="1993392" y="2121408"/>
                </a:cubicBezTo>
                <a:cubicBezTo>
                  <a:pt x="1999112" y="2126175"/>
                  <a:pt x="2202107" y="2275259"/>
                  <a:pt x="2231136" y="2304288"/>
                </a:cubicBezTo>
                <a:cubicBezTo>
                  <a:pt x="2267712" y="2340864"/>
                  <a:pt x="2301590" y="2380353"/>
                  <a:pt x="2340864" y="2414016"/>
                </a:cubicBezTo>
                <a:cubicBezTo>
                  <a:pt x="2387148" y="2453688"/>
                  <a:pt x="2444063" y="2480639"/>
                  <a:pt x="2487168" y="2523744"/>
                </a:cubicBezTo>
                <a:cubicBezTo>
                  <a:pt x="2505456" y="2542032"/>
                  <a:pt x="2520986" y="2563575"/>
                  <a:pt x="2542032" y="2578608"/>
                </a:cubicBezTo>
                <a:cubicBezTo>
                  <a:pt x="2564216" y="2594454"/>
                  <a:pt x="2591514" y="2601658"/>
                  <a:pt x="2615184" y="2615184"/>
                </a:cubicBezTo>
                <a:cubicBezTo>
                  <a:pt x="2634267" y="2626089"/>
                  <a:pt x="2650389" y="2641930"/>
                  <a:pt x="2670048" y="2651760"/>
                </a:cubicBezTo>
                <a:cubicBezTo>
                  <a:pt x="2687290" y="2660381"/>
                  <a:pt x="2707670" y="2661427"/>
                  <a:pt x="2724912" y="2670048"/>
                </a:cubicBezTo>
                <a:cubicBezTo>
                  <a:pt x="2744571" y="2679878"/>
                  <a:pt x="2760480" y="2696099"/>
                  <a:pt x="2779776" y="2706624"/>
                </a:cubicBezTo>
                <a:cubicBezTo>
                  <a:pt x="2827643" y="2732733"/>
                  <a:pt x="2882461" y="2747061"/>
                  <a:pt x="2926080" y="2779776"/>
                </a:cubicBezTo>
                <a:cubicBezTo>
                  <a:pt x="2974848" y="2816352"/>
                  <a:pt x="3029279" y="2846399"/>
                  <a:pt x="3072384" y="2889504"/>
                </a:cubicBezTo>
                <a:lnTo>
                  <a:pt x="3218688" y="3035808"/>
                </a:lnTo>
                <a:cubicBezTo>
                  <a:pt x="3236976" y="3054096"/>
                  <a:pt x="3252033" y="3076326"/>
                  <a:pt x="3273552" y="3090672"/>
                </a:cubicBezTo>
                <a:cubicBezTo>
                  <a:pt x="3469602" y="3221372"/>
                  <a:pt x="3172063" y="3017832"/>
                  <a:pt x="3383280" y="3182112"/>
                </a:cubicBezTo>
                <a:cubicBezTo>
                  <a:pt x="3417979" y="3209100"/>
                  <a:pt x="3461924" y="3224180"/>
                  <a:pt x="3493008" y="3255264"/>
                </a:cubicBezTo>
                <a:cubicBezTo>
                  <a:pt x="3535680" y="3297936"/>
                  <a:pt x="3573901" y="3345581"/>
                  <a:pt x="3621024" y="3383280"/>
                </a:cubicBezTo>
                <a:cubicBezTo>
                  <a:pt x="3929466" y="3630033"/>
                  <a:pt x="3516942" y="3294494"/>
                  <a:pt x="3785616" y="3529584"/>
                </a:cubicBezTo>
                <a:cubicBezTo>
                  <a:pt x="3808555" y="3549655"/>
                  <a:pt x="3835240" y="3565072"/>
                  <a:pt x="3858768" y="3584448"/>
                </a:cubicBezTo>
                <a:cubicBezTo>
                  <a:pt x="3938903" y="3650441"/>
                  <a:pt x="4010136" y="3728032"/>
                  <a:pt x="4096512" y="3785616"/>
                </a:cubicBezTo>
                <a:cubicBezTo>
                  <a:pt x="4114800" y="3797808"/>
                  <a:pt x="4134491" y="3808121"/>
                  <a:pt x="4151376" y="3822192"/>
                </a:cubicBezTo>
                <a:cubicBezTo>
                  <a:pt x="4292188" y="3939535"/>
                  <a:pt x="4124887" y="3822821"/>
                  <a:pt x="4261104" y="3913632"/>
                </a:cubicBezTo>
                <a:cubicBezTo>
                  <a:pt x="4346448" y="4041648"/>
                  <a:pt x="4297680" y="3998976"/>
                  <a:pt x="4389120" y="4059936"/>
                </a:cubicBezTo>
                <a:cubicBezTo>
                  <a:pt x="4413504" y="4096512"/>
                  <a:pt x="4425696" y="4145280"/>
                  <a:pt x="4462272" y="4169664"/>
                </a:cubicBezTo>
                <a:cubicBezTo>
                  <a:pt x="4637266" y="4286326"/>
                  <a:pt x="4539687" y="4247373"/>
                  <a:pt x="4828032" y="4261104"/>
                </a:cubicBezTo>
                <a:cubicBezTo>
                  <a:pt x="4870656" y="4263134"/>
                  <a:pt x="4913376" y="4261104"/>
                  <a:pt x="4956048" y="4261104"/>
                </a:cubicBezTo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18FF4C-EDF5-F24A-82E2-68C585C380C0}"/>
              </a:ext>
            </a:extLst>
          </p:cNvPr>
          <p:cNvSpPr txBox="1"/>
          <p:nvPr/>
        </p:nvSpPr>
        <p:spPr>
          <a:xfrm>
            <a:off x="172934" y="312389"/>
            <a:ext cx="3238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training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BBF1B-A131-E848-9EAF-0259AA0EA445}"/>
              </a:ext>
            </a:extLst>
          </p:cNvPr>
          <p:cNvSpPr txBox="1"/>
          <p:nvPr/>
        </p:nvSpPr>
        <p:spPr>
          <a:xfrm>
            <a:off x="7763070" y="600018"/>
            <a:ext cx="3727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validation error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EEBF9D3-C95F-524A-AB48-7F6E70D93479}"/>
              </a:ext>
            </a:extLst>
          </p:cNvPr>
          <p:cNvSpPr/>
          <p:nvPr/>
        </p:nvSpPr>
        <p:spPr>
          <a:xfrm>
            <a:off x="2414016" y="1282998"/>
            <a:ext cx="5431536" cy="2249424"/>
          </a:xfrm>
          <a:custGeom>
            <a:avLst/>
            <a:gdLst>
              <a:gd name="connsiteX0" fmla="*/ 0 w 5431536"/>
              <a:gd name="connsiteY0" fmla="*/ 347472 h 2249424"/>
              <a:gd name="connsiteX1" fmla="*/ 128016 w 5431536"/>
              <a:gd name="connsiteY1" fmla="*/ 493776 h 2249424"/>
              <a:gd name="connsiteX2" fmla="*/ 237744 w 5431536"/>
              <a:gd name="connsiteY2" fmla="*/ 603504 h 2249424"/>
              <a:gd name="connsiteX3" fmla="*/ 274320 w 5431536"/>
              <a:gd name="connsiteY3" fmla="*/ 658368 h 2249424"/>
              <a:gd name="connsiteX4" fmla="*/ 347472 w 5431536"/>
              <a:gd name="connsiteY4" fmla="*/ 713232 h 2249424"/>
              <a:gd name="connsiteX5" fmla="*/ 493776 w 5431536"/>
              <a:gd name="connsiteY5" fmla="*/ 877824 h 2249424"/>
              <a:gd name="connsiteX6" fmla="*/ 548640 w 5431536"/>
              <a:gd name="connsiteY6" fmla="*/ 914400 h 2249424"/>
              <a:gd name="connsiteX7" fmla="*/ 603504 w 5431536"/>
              <a:gd name="connsiteY7" fmla="*/ 969264 h 2249424"/>
              <a:gd name="connsiteX8" fmla="*/ 676656 w 5431536"/>
              <a:gd name="connsiteY8" fmla="*/ 1005840 h 2249424"/>
              <a:gd name="connsiteX9" fmla="*/ 822960 w 5431536"/>
              <a:gd name="connsiteY9" fmla="*/ 1115568 h 2249424"/>
              <a:gd name="connsiteX10" fmla="*/ 877824 w 5431536"/>
              <a:gd name="connsiteY10" fmla="*/ 1152144 h 2249424"/>
              <a:gd name="connsiteX11" fmla="*/ 932688 w 5431536"/>
              <a:gd name="connsiteY11" fmla="*/ 1207008 h 2249424"/>
              <a:gd name="connsiteX12" fmla="*/ 987552 w 5431536"/>
              <a:gd name="connsiteY12" fmla="*/ 1243584 h 2249424"/>
              <a:gd name="connsiteX13" fmla="*/ 1097280 w 5431536"/>
              <a:gd name="connsiteY13" fmla="*/ 1353312 h 2249424"/>
              <a:gd name="connsiteX14" fmla="*/ 1170432 w 5431536"/>
              <a:gd name="connsiteY14" fmla="*/ 1389888 h 2249424"/>
              <a:gd name="connsiteX15" fmla="*/ 1298448 w 5431536"/>
              <a:gd name="connsiteY15" fmla="*/ 1481328 h 2249424"/>
              <a:gd name="connsiteX16" fmla="*/ 1408176 w 5431536"/>
              <a:gd name="connsiteY16" fmla="*/ 1554480 h 2249424"/>
              <a:gd name="connsiteX17" fmla="*/ 1463040 w 5431536"/>
              <a:gd name="connsiteY17" fmla="*/ 1591056 h 2249424"/>
              <a:gd name="connsiteX18" fmla="*/ 1517904 w 5431536"/>
              <a:gd name="connsiteY18" fmla="*/ 1645920 h 2249424"/>
              <a:gd name="connsiteX19" fmla="*/ 1572768 w 5431536"/>
              <a:gd name="connsiteY19" fmla="*/ 1682496 h 2249424"/>
              <a:gd name="connsiteX20" fmla="*/ 1645920 w 5431536"/>
              <a:gd name="connsiteY20" fmla="*/ 1737360 h 2249424"/>
              <a:gd name="connsiteX21" fmla="*/ 1737360 w 5431536"/>
              <a:gd name="connsiteY21" fmla="*/ 1773936 h 2249424"/>
              <a:gd name="connsiteX22" fmla="*/ 1865376 w 5431536"/>
              <a:gd name="connsiteY22" fmla="*/ 1847088 h 2249424"/>
              <a:gd name="connsiteX23" fmla="*/ 1975104 w 5431536"/>
              <a:gd name="connsiteY23" fmla="*/ 1883664 h 2249424"/>
              <a:gd name="connsiteX24" fmla="*/ 2029968 w 5431536"/>
              <a:gd name="connsiteY24" fmla="*/ 1920240 h 2249424"/>
              <a:gd name="connsiteX25" fmla="*/ 2121408 w 5431536"/>
              <a:gd name="connsiteY25" fmla="*/ 1938528 h 2249424"/>
              <a:gd name="connsiteX26" fmla="*/ 2194560 w 5431536"/>
              <a:gd name="connsiteY26" fmla="*/ 1956816 h 2249424"/>
              <a:gd name="connsiteX27" fmla="*/ 2304288 w 5431536"/>
              <a:gd name="connsiteY27" fmla="*/ 1993392 h 2249424"/>
              <a:gd name="connsiteX28" fmla="*/ 2450592 w 5431536"/>
              <a:gd name="connsiteY28" fmla="*/ 2029968 h 2249424"/>
              <a:gd name="connsiteX29" fmla="*/ 2615184 w 5431536"/>
              <a:gd name="connsiteY29" fmla="*/ 2103120 h 2249424"/>
              <a:gd name="connsiteX30" fmla="*/ 2761488 w 5431536"/>
              <a:gd name="connsiteY30" fmla="*/ 2176272 h 2249424"/>
              <a:gd name="connsiteX31" fmla="*/ 2926080 w 5431536"/>
              <a:gd name="connsiteY31" fmla="*/ 2249424 h 2249424"/>
              <a:gd name="connsiteX32" fmla="*/ 3273552 w 5431536"/>
              <a:gd name="connsiteY32" fmla="*/ 2121408 h 2249424"/>
              <a:gd name="connsiteX33" fmla="*/ 3438144 w 5431536"/>
              <a:gd name="connsiteY33" fmla="*/ 2029968 h 2249424"/>
              <a:gd name="connsiteX34" fmla="*/ 3566160 w 5431536"/>
              <a:gd name="connsiteY34" fmla="*/ 1956816 h 2249424"/>
              <a:gd name="connsiteX35" fmla="*/ 3621024 w 5431536"/>
              <a:gd name="connsiteY35" fmla="*/ 1938528 h 2249424"/>
              <a:gd name="connsiteX36" fmla="*/ 3785616 w 5431536"/>
              <a:gd name="connsiteY36" fmla="*/ 1847088 h 2249424"/>
              <a:gd name="connsiteX37" fmla="*/ 3858768 w 5431536"/>
              <a:gd name="connsiteY37" fmla="*/ 1828800 h 2249424"/>
              <a:gd name="connsiteX38" fmla="*/ 4005072 w 5431536"/>
              <a:gd name="connsiteY38" fmla="*/ 1773936 h 2249424"/>
              <a:gd name="connsiteX39" fmla="*/ 4059936 w 5431536"/>
              <a:gd name="connsiteY39" fmla="*/ 1737360 h 2249424"/>
              <a:gd name="connsiteX40" fmla="*/ 4114800 w 5431536"/>
              <a:gd name="connsiteY40" fmla="*/ 1719072 h 2249424"/>
              <a:gd name="connsiteX41" fmla="*/ 4334256 w 5431536"/>
              <a:gd name="connsiteY41" fmla="*/ 1481328 h 2249424"/>
              <a:gd name="connsiteX42" fmla="*/ 4498848 w 5431536"/>
              <a:gd name="connsiteY42" fmla="*/ 1316736 h 2249424"/>
              <a:gd name="connsiteX43" fmla="*/ 4645152 w 5431536"/>
              <a:gd name="connsiteY43" fmla="*/ 1152144 h 2249424"/>
              <a:gd name="connsiteX44" fmla="*/ 4700016 w 5431536"/>
              <a:gd name="connsiteY44" fmla="*/ 1078992 h 2249424"/>
              <a:gd name="connsiteX45" fmla="*/ 4901184 w 5431536"/>
              <a:gd name="connsiteY45" fmla="*/ 877824 h 2249424"/>
              <a:gd name="connsiteX46" fmla="*/ 4956048 w 5431536"/>
              <a:gd name="connsiteY46" fmla="*/ 822960 h 2249424"/>
              <a:gd name="connsiteX47" fmla="*/ 5010912 w 5431536"/>
              <a:gd name="connsiteY47" fmla="*/ 749808 h 2249424"/>
              <a:gd name="connsiteX48" fmla="*/ 5084064 w 5431536"/>
              <a:gd name="connsiteY48" fmla="*/ 640080 h 2249424"/>
              <a:gd name="connsiteX49" fmla="*/ 5102352 w 5431536"/>
              <a:gd name="connsiteY49" fmla="*/ 585216 h 2249424"/>
              <a:gd name="connsiteX50" fmla="*/ 5138928 w 5431536"/>
              <a:gd name="connsiteY50" fmla="*/ 438912 h 2249424"/>
              <a:gd name="connsiteX51" fmla="*/ 5157216 w 5431536"/>
              <a:gd name="connsiteY51" fmla="*/ 384048 h 2249424"/>
              <a:gd name="connsiteX52" fmla="*/ 5303520 w 5431536"/>
              <a:gd name="connsiteY52" fmla="*/ 237744 h 2249424"/>
              <a:gd name="connsiteX53" fmla="*/ 5340096 w 5431536"/>
              <a:gd name="connsiteY53" fmla="*/ 164592 h 2249424"/>
              <a:gd name="connsiteX54" fmla="*/ 5413248 w 5431536"/>
              <a:gd name="connsiteY54" fmla="*/ 54864 h 2249424"/>
              <a:gd name="connsiteX55" fmla="*/ 5431536 w 5431536"/>
              <a:gd name="connsiteY55" fmla="*/ 0 h 224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31536" h="2249424">
                <a:moveTo>
                  <a:pt x="0" y="347472"/>
                </a:moveTo>
                <a:cubicBezTo>
                  <a:pt x="42672" y="396240"/>
                  <a:pt x="83922" y="446290"/>
                  <a:pt x="128016" y="493776"/>
                </a:cubicBezTo>
                <a:cubicBezTo>
                  <a:pt x="163213" y="531681"/>
                  <a:pt x="209051" y="560465"/>
                  <a:pt x="237744" y="603504"/>
                </a:cubicBezTo>
                <a:cubicBezTo>
                  <a:pt x="249936" y="621792"/>
                  <a:pt x="258778" y="642826"/>
                  <a:pt x="274320" y="658368"/>
                </a:cubicBezTo>
                <a:cubicBezTo>
                  <a:pt x="295873" y="679921"/>
                  <a:pt x="325919" y="691679"/>
                  <a:pt x="347472" y="713232"/>
                </a:cubicBezTo>
                <a:cubicBezTo>
                  <a:pt x="457414" y="823174"/>
                  <a:pt x="263372" y="724221"/>
                  <a:pt x="493776" y="877824"/>
                </a:cubicBezTo>
                <a:cubicBezTo>
                  <a:pt x="512064" y="890016"/>
                  <a:pt x="531755" y="900329"/>
                  <a:pt x="548640" y="914400"/>
                </a:cubicBezTo>
                <a:cubicBezTo>
                  <a:pt x="568509" y="930957"/>
                  <a:pt x="582458" y="954231"/>
                  <a:pt x="603504" y="969264"/>
                </a:cubicBezTo>
                <a:cubicBezTo>
                  <a:pt x="625688" y="985110"/>
                  <a:pt x="653973" y="990718"/>
                  <a:pt x="676656" y="1005840"/>
                </a:cubicBezTo>
                <a:cubicBezTo>
                  <a:pt x="727378" y="1039655"/>
                  <a:pt x="772238" y="1081753"/>
                  <a:pt x="822960" y="1115568"/>
                </a:cubicBezTo>
                <a:cubicBezTo>
                  <a:pt x="841248" y="1127760"/>
                  <a:pt x="860939" y="1138073"/>
                  <a:pt x="877824" y="1152144"/>
                </a:cubicBezTo>
                <a:cubicBezTo>
                  <a:pt x="897693" y="1168701"/>
                  <a:pt x="912819" y="1190451"/>
                  <a:pt x="932688" y="1207008"/>
                </a:cubicBezTo>
                <a:cubicBezTo>
                  <a:pt x="949573" y="1221079"/>
                  <a:pt x="971124" y="1228982"/>
                  <a:pt x="987552" y="1243584"/>
                </a:cubicBezTo>
                <a:cubicBezTo>
                  <a:pt x="1026213" y="1277949"/>
                  <a:pt x="1051015" y="1330179"/>
                  <a:pt x="1097280" y="1353312"/>
                </a:cubicBezTo>
                <a:cubicBezTo>
                  <a:pt x="1121664" y="1365504"/>
                  <a:pt x="1146762" y="1376362"/>
                  <a:pt x="1170432" y="1389888"/>
                </a:cubicBezTo>
                <a:cubicBezTo>
                  <a:pt x="1216676" y="1416313"/>
                  <a:pt x="1254835" y="1450799"/>
                  <a:pt x="1298448" y="1481328"/>
                </a:cubicBezTo>
                <a:cubicBezTo>
                  <a:pt x="1334461" y="1506537"/>
                  <a:pt x="1371600" y="1530096"/>
                  <a:pt x="1408176" y="1554480"/>
                </a:cubicBezTo>
                <a:cubicBezTo>
                  <a:pt x="1426464" y="1566672"/>
                  <a:pt x="1447498" y="1575514"/>
                  <a:pt x="1463040" y="1591056"/>
                </a:cubicBezTo>
                <a:cubicBezTo>
                  <a:pt x="1481328" y="1609344"/>
                  <a:pt x="1498035" y="1629363"/>
                  <a:pt x="1517904" y="1645920"/>
                </a:cubicBezTo>
                <a:cubicBezTo>
                  <a:pt x="1534789" y="1659991"/>
                  <a:pt x="1554883" y="1669721"/>
                  <a:pt x="1572768" y="1682496"/>
                </a:cubicBezTo>
                <a:cubicBezTo>
                  <a:pt x="1597571" y="1700212"/>
                  <a:pt x="1619276" y="1722558"/>
                  <a:pt x="1645920" y="1737360"/>
                </a:cubicBezTo>
                <a:cubicBezTo>
                  <a:pt x="1674617" y="1753303"/>
                  <a:pt x="1707998" y="1759255"/>
                  <a:pt x="1737360" y="1773936"/>
                </a:cubicBezTo>
                <a:cubicBezTo>
                  <a:pt x="1869327" y="1839919"/>
                  <a:pt x="1705066" y="1782964"/>
                  <a:pt x="1865376" y="1847088"/>
                </a:cubicBezTo>
                <a:cubicBezTo>
                  <a:pt x="1901173" y="1861407"/>
                  <a:pt x="1943025" y="1862278"/>
                  <a:pt x="1975104" y="1883664"/>
                </a:cubicBezTo>
                <a:cubicBezTo>
                  <a:pt x="1993392" y="1895856"/>
                  <a:pt x="2009388" y="1912523"/>
                  <a:pt x="2029968" y="1920240"/>
                </a:cubicBezTo>
                <a:cubicBezTo>
                  <a:pt x="2059073" y="1931154"/>
                  <a:pt x="2091065" y="1931785"/>
                  <a:pt x="2121408" y="1938528"/>
                </a:cubicBezTo>
                <a:cubicBezTo>
                  <a:pt x="2145944" y="1943980"/>
                  <a:pt x="2170486" y="1949594"/>
                  <a:pt x="2194560" y="1956816"/>
                </a:cubicBezTo>
                <a:cubicBezTo>
                  <a:pt x="2231489" y="1967895"/>
                  <a:pt x="2266885" y="1984041"/>
                  <a:pt x="2304288" y="1993392"/>
                </a:cubicBezTo>
                <a:lnTo>
                  <a:pt x="2450592" y="2029968"/>
                </a:lnTo>
                <a:cubicBezTo>
                  <a:pt x="2701967" y="2180793"/>
                  <a:pt x="2409697" y="2017500"/>
                  <a:pt x="2615184" y="2103120"/>
                </a:cubicBezTo>
                <a:cubicBezTo>
                  <a:pt x="2665514" y="2124091"/>
                  <a:pt x="2709762" y="2159030"/>
                  <a:pt x="2761488" y="2176272"/>
                </a:cubicBezTo>
                <a:cubicBezTo>
                  <a:pt x="2892068" y="2219799"/>
                  <a:pt x="2839137" y="2191462"/>
                  <a:pt x="2926080" y="2249424"/>
                </a:cubicBezTo>
                <a:cubicBezTo>
                  <a:pt x="2996672" y="2225893"/>
                  <a:pt x="3214408" y="2156894"/>
                  <a:pt x="3273552" y="2121408"/>
                </a:cubicBezTo>
                <a:cubicBezTo>
                  <a:pt x="3502395" y="1984102"/>
                  <a:pt x="3245745" y="2134913"/>
                  <a:pt x="3438144" y="2029968"/>
                </a:cubicBezTo>
                <a:cubicBezTo>
                  <a:pt x="3481290" y="2006434"/>
                  <a:pt x="3522201" y="1978795"/>
                  <a:pt x="3566160" y="1956816"/>
                </a:cubicBezTo>
                <a:cubicBezTo>
                  <a:pt x="3583402" y="1948195"/>
                  <a:pt x="3603782" y="1947149"/>
                  <a:pt x="3621024" y="1938528"/>
                </a:cubicBezTo>
                <a:cubicBezTo>
                  <a:pt x="3690863" y="1903608"/>
                  <a:pt x="3715167" y="1873506"/>
                  <a:pt x="3785616" y="1847088"/>
                </a:cubicBezTo>
                <a:cubicBezTo>
                  <a:pt x="3809150" y="1838263"/>
                  <a:pt x="3835234" y="1837625"/>
                  <a:pt x="3858768" y="1828800"/>
                </a:cubicBezTo>
                <a:cubicBezTo>
                  <a:pt x="4050034" y="1757075"/>
                  <a:pt x="3817303" y="1820878"/>
                  <a:pt x="4005072" y="1773936"/>
                </a:cubicBezTo>
                <a:cubicBezTo>
                  <a:pt x="4023360" y="1761744"/>
                  <a:pt x="4040277" y="1747190"/>
                  <a:pt x="4059936" y="1737360"/>
                </a:cubicBezTo>
                <a:cubicBezTo>
                  <a:pt x="4077178" y="1728739"/>
                  <a:pt x="4099880" y="1731279"/>
                  <a:pt x="4114800" y="1719072"/>
                </a:cubicBezTo>
                <a:cubicBezTo>
                  <a:pt x="4303883" y="1564368"/>
                  <a:pt x="4209430" y="1615756"/>
                  <a:pt x="4334256" y="1481328"/>
                </a:cubicBezTo>
                <a:cubicBezTo>
                  <a:pt x="4387052" y="1424471"/>
                  <a:pt x="4450378" y="1377323"/>
                  <a:pt x="4498848" y="1316736"/>
                </a:cubicBezTo>
                <a:cubicBezTo>
                  <a:pt x="4745601" y="1008294"/>
                  <a:pt x="4410062" y="1420818"/>
                  <a:pt x="4645152" y="1152144"/>
                </a:cubicBezTo>
                <a:cubicBezTo>
                  <a:pt x="4665223" y="1129205"/>
                  <a:pt x="4679513" y="1101545"/>
                  <a:pt x="4700016" y="1078992"/>
                </a:cubicBezTo>
                <a:lnTo>
                  <a:pt x="4901184" y="877824"/>
                </a:lnTo>
                <a:cubicBezTo>
                  <a:pt x="4919472" y="859536"/>
                  <a:pt x="4940530" y="843651"/>
                  <a:pt x="4956048" y="822960"/>
                </a:cubicBezTo>
                <a:cubicBezTo>
                  <a:pt x="4974336" y="798576"/>
                  <a:pt x="4993433" y="774778"/>
                  <a:pt x="5010912" y="749808"/>
                </a:cubicBezTo>
                <a:cubicBezTo>
                  <a:pt x="5036121" y="713795"/>
                  <a:pt x="5070163" y="681783"/>
                  <a:pt x="5084064" y="640080"/>
                </a:cubicBezTo>
                <a:cubicBezTo>
                  <a:pt x="5090160" y="621792"/>
                  <a:pt x="5097280" y="603814"/>
                  <a:pt x="5102352" y="585216"/>
                </a:cubicBezTo>
                <a:cubicBezTo>
                  <a:pt x="5115579" y="536718"/>
                  <a:pt x="5123032" y="486601"/>
                  <a:pt x="5138928" y="438912"/>
                </a:cubicBezTo>
                <a:cubicBezTo>
                  <a:pt x="5145024" y="420624"/>
                  <a:pt x="5145009" y="398968"/>
                  <a:pt x="5157216" y="384048"/>
                </a:cubicBezTo>
                <a:cubicBezTo>
                  <a:pt x="5200889" y="330669"/>
                  <a:pt x="5272676" y="299431"/>
                  <a:pt x="5303520" y="237744"/>
                </a:cubicBezTo>
                <a:cubicBezTo>
                  <a:pt x="5315712" y="213360"/>
                  <a:pt x="5326070" y="187969"/>
                  <a:pt x="5340096" y="164592"/>
                </a:cubicBezTo>
                <a:cubicBezTo>
                  <a:pt x="5362713" y="126898"/>
                  <a:pt x="5399347" y="96567"/>
                  <a:pt x="5413248" y="54864"/>
                </a:cubicBezTo>
                <a:lnTo>
                  <a:pt x="5431536" y="0"/>
                </a:lnTo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art 20">
            <a:extLst>
              <a:ext uri="{FF2B5EF4-FFF2-40B4-BE49-F238E27FC236}">
                <a16:creationId xmlns:a16="http://schemas.microsoft.com/office/drawing/2014/main" id="{6352C331-9662-A844-B76C-8425C0E61C04}"/>
              </a:ext>
            </a:extLst>
          </p:cNvPr>
          <p:cNvSpPr/>
          <p:nvPr/>
        </p:nvSpPr>
        <p:spPr>
          <a:xfrm>
            <a:off x="4992624" y="2962656"/>
            <a:ext cx="810107" cy="78967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9DC82F-8786-9441-B87D-44D6926E4EA2}"/>
              </a:ext>
            </a:extLst>
          </p:cNvPr>
          <p:cNvCxnSpPr>
            <a:cxnSpLocks/>
          </p:cNvCxnSpPr>
          <p:nvPr/>
        </p:nvCxnSpPr>
        <p:spPr>
          <a:xfrm flipV="1">
            <a:off x="7233314" y="4700016"/>
            <a:ext cx="0" cy="113771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5E7B9D-129F-9E4B-BC2F-09BDD41A8B79}"/>
              </a:ext>
            </a:extLst>
          </p:cNvPr>
          <p:cNvSpPr txBox="1"/>
          <p:nvPr/>
        </p:nvSpPr>
        <p:spPr>
          <a:xfrm>
            <a:off x="6686607" y="4076351"/>
            <a:ext cx="463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“critical value” (d/m=1)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9DC83-3F7B-0A41-80B8-A2461A9E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56A-5FD8-F34F-9480-CF06D3D9CC57}" type="datetime1">
              <a:rPr lang="fi-FI" smtClean="0"/>
              <a:t>17.5.2024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09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5F27A-9329-6944-B2BB-B749787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39B5-630F-F445-8D35-B08305C51B7D}" type="datetime1">
              <a:rPr lang="fi-FI" smtClean="0"/>
              <a:t>17.5.2024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FF003-6DDC-9149-8ACD-D330B050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582B22-DE83-CC41-864A-DD9739F3E605}"/>
                  </a:ext>
                </a:extLst>
              </p:cNvPr>
              <p:cNvSpPr/>
              <p:nvPr/>
            </p:nvSpPr>
            <p:spPr>
              <a:xfrm>
                <a:off x="838200" y="1977319"/>
                <a:ext cx="10025630" cy="1940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AT" sz="44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</m:sSub>
                      <m:f>
                        <m:fPr>
                          <m:ctrlPr>
                            <a:rPr lang="en-US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AT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4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sz="4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4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4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4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AT" sz="4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AT" sz="4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AT" sz="4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AT" sz="4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4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AT" sz="4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AT" sz="4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AT" sz="4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AT" sz="4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  <m:r>
                        <a:rPr lang="de-AT" sz="44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4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de-AT" sz="4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de-AT" sz="4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AT" sz="4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AT" sz="4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de-AT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AT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de-AT" sz="4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582B22-DE83-CC41-864A-DD9739F3E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7319"/>
                <a:ext cx="10025630" cy="1940724"/>
              </a:xfrm>
              <a:prstGeom prst="rect">
                <a:avLst/>
              </a:prstGeom>
              <a:blipFill>
                <a:blip r:embed="rId2"/>
                <a:stretch>
                  <a:fillRect l="-127" t="-112338" r="-759" b="-170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12E0A84E-E694-3642-BD0D-D80AE455FCDE}"/>
              </a:ext>
            </a:extLst>
          </p:cNvPr>
          <p:cNvSpPr/>
          <p:nvPr/>
        </p:nvSpPr>
        <p:spPr>
          <a:xfrm rot="16200000">
            <a:off x="5078651" y="1543682"/>
            <a:ext cx="679315" cy="5428036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1DA0A1-D898-9644-AD09-FE04EAF0AF36}"/>
                  </a:ext>
                </a:extLst>
              </p:cNvPr>
              <p:cNvSpPr txBox="1"/>
              <p:nvPr/>
            </p:nvSpPr>
            <p:spPr>
              <a:xfrm>
                <a:off x="3340142" y="4943501"/>
                <a:ext cx="3371629" cy="605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fine tuning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de-AT" sz="3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1DA0A1-D898-9644-AD09-FE04EAF0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42" y="4943501"/>
                <a:ext cx="3371629" cy="605294"/>
              </a:xfrm>
              <a:prstGeom prst="rect">
                <a:avLst/>
              </a:prstGeom>
              <a:blipFill>
                <a:blip r:embed="rId3"/>
                <a:stretch>
                  <a:fillRect l="-4511" t="-1041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B4357436-2B1C-0846-8A33-0AD7F3F032DE}"/>
              </a:ext>
            </a:extLst>
          </p:cNvPr>
          <p:cNvSpPr/>
          <p:nvPr/>
        </p:nvSpPr>
        <p:spPr>
          <a:xfrm rot="16200000">
            <a:off x="9642542" y="2800982"/>
            <a:ext cx="679316" cy="2913435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D78298-9E12-D84D-A636-E1836AD4B6B1}"/>
                  </a:ext>
                </a:extLst>
              </p:cNvPr>
              <p:cNvSpPr txBox="1"/>
              <p:nvPr/>
            </p:nvSpPr>
            <p:spPr>
              <a:xfrm>
                <a:off x="8075582" y="4661210"/>
                <a:ext cx="3835281" cy="1616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distance to</a:t>
                </a:r>
              </a:p>
              <a:p>
                <a:r>
                  <a:rPr lang="en-US" sz="3200" dirty="0"/>
                  <a:t>hypothesis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AT" sz="32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sz="32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sz="3200" dirty="0"/>
                  <a:t> which is </a:t>
                </a:r>
              </a:p>
              <a:p>
                <a:r>
                  <a:rPr lang="en-US" sz="3200" dirty="0"/>
                  <a:t>pre-trained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3200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D78298-9E12-D84D-A636-E1836AD4B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82" y="4661210"/>
                <a:ext cx="3835281" cy="1616596"/>
              </a:xfrm>
              <a:prstGeom prst="rect">
                <a:avLst/>
              </a:prstGeom>
              <a:blipFill>
                <a:blip r:embed="rId4"/>
                <a:stretch>
                  <a:fillRect l="-3974" t="-5469" r="-3311" b="-10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65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5/17/24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3</a:t>
            </a:fld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1679B-EBE9-D617-8A1F-93F7E6F86A1E}"/>
              </a:ext>
            </a:extLst>
          </p:cNvPr>
          <p:cNvSpPr txBox="1"/>
          <p:nvPr/>
        </p:nvSpPr>
        <p:spPr>
          <a:xfrm>
            <a:off x="554620" y="329187"/>
            <a:ext cx="9677400" cy="1502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b="1" dirty="0"/>
              <a:t>Thursday May 23, 2024, 8.00–12.00 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FF0000"/>
                </a:solidFill>
              </a:rPr>
              <a:t>08.00 - 08.50 Text Data: From Tokens to Embeddings </a:t>
            </a:r>
          </a:p>
        </p:txBody>
      </p:sp>
    </p:spTree>
    <p:extLst>
      <p:ext uri="{BB962C8B-B14F-4D97-AF65-F5344CB8AC3E}">
        <p14:creationId xmlns:p14="http://schemas.microsoft.com/office/powerpoint/2010/main" val="2256027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2E1AC-BDAC-27FF-E0D1-B627AA3D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5A088-19B1-0F00-4C09-3D80EFC8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30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093ED3-F41D-30DF-985A-16D1EE38BC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223498"/>
            <a:ext cx="10515600" cy="418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47954F-6F74-CB44-850A-CD60AEFAF458}"/>
              </a:ext>
            </a:extLst>
          </p:cNvPr>
          <p:cNvSpPr txBox="1"/>
          <p:nvPr/>
        </p:nvSpPr>
        <p:spPr>
          <a:xfrm>
            <a:off x="585788" y="5710019"/>
            <a:ext cx="8167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https://</a:t>
            </a:r>
            <a:r>
              <a:rPr lang="en-GB" sz="3600" dirty="0" err="1"/>
              <a:t>paperswithcode.com</a:t>
            </a:r>
            <a:r>
              <a:rPr lang="en-GB" sz="3600" dirty="0"/>
              <a:t>/method/</a:t>
            </a:r>
            <a:r>
              <a:rPr lang="en-GB" sz="3600" dirty="0" err="1"/>
              <a:t>bert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33040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88A91-8FEE-2F4C-94D5-9AA18F35A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1084" y="4210493"/>
                <a:ext cx="2451691" cy="133682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AT" sz="4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88A91-8FEE-2F4C-94D5-9AA18F35A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1084" y="4210493"/>
                <a:ext cx="2451691" cy="13368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0B08-C682-4E4D-82D4-1CA2F0A5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39B5-630F-F445-8D35-B08305C51B7D}" type="datetime1">
              <a:rPr lang="fi-FI" smtClean="0"/>
              <a:t>17.5.2024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7403E-5618-9848-ADD7-1F98ECB9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31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754C25-9913-0D42-B195-755D19208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57" y="1550078"/>
            <a:ext cx="739030" cy="103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234F10-8D11-FB43-A82A-37F75B234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6210" y="2585631"/>
            <a:ext cx="868997" cy="105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7F65443-9785-5F4C-BEB6-9D9A31F2B8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210493"/>
                <a:ext cx="2451691" cy="13368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AT" sz="480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7F65443-9785-5F4C-BEB6-9D9A31F2B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10493"/>
                <a:ext cx="2451691" cy="13368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>
            <a:extLst>
              <a:ext uri="{FF2B5EF4-FFF2-40B4-BE49-F238E27FC236}">
                <a16:creationId xmlns:a16="http://schemas.microsoft.com/office/drawing/2014/main" id="{C67A7CEC-FC52-5E4E-9B99-5BAF1F721DB3}"/>
              </a:ext>
            </a:extLst>
          </p:cNvPr>
          <p:cNvSpPr/>
          <p:nvPr/>
        </p:nvSpPr>
        <p:spPr>
          <a:xfrm>
            <a:off x="463054" y="1041991"/>
            <a:ext cx="3118346" cy="3168502"/>
          </a:xfrm>
          <a:custGeom>
            <a:avLst/>
            <a:gdLst>
              <a:gd name="connsiteX0" fmla="*/ 578937 w 3152016"/>
              <a:gd name="connsiteY0" fmla="*/ 3615069 h 3934046"/>
              <a:gd name="connsiteX1" fmla="*/ 430081 w 3152016"/>
              <a:gd name="connsiteY1" fmla="*/ 3402418 h 3934046"/>
              <a:gd name="connsiteX2" fmla="*/ 408816 w 3152016"/>
              <a:gd name="connsiteY2" fmla="*/ 3317358 h 3934046"/>
              <a:gd name="connsiteX3" fmla="*/ 366286 w 3152016"/>
              <a:gd name="connsiteY3" fmla="*/ 3232297 h 3934046"/>
              <a:gd name="connsiteX4" fmla="*/ 345020 w 3152016"/>
              <a:gd name="connsiteY4" fmla="*/ 3147237 h 3934046"/>
              <a:gd name="connsiteX5" fmla="*/ 217430 w 3152016"/>
              <a:gd name="connsiteY5" fmla="*/ 2785730 h 3934046"/>
              <a:gd name="connsiteX6" fmla="*/ 196165 w 3152016"/>
              <a:gd name="connsiteY6" fmla="*/ 2594344 h 3934046"/>
              <a:gd name="connsiteX7" fmla="*/ 153634 w 3152016"/>
              <a:gd name="connsiteY7" fmla="*/ 2402958 h 3934046"/>
              <a:gd name="connsiteX8" fmla="*/ 111104 w 3152016"/>
              <a:gd name="connsiteY8" fmla="*/ 2105246 h 3934046"/>
              <a:gd name="connsiteX9" fmla="*/ 89839 w 3152016"/>
              <a:gd name="connsiteY9" fmla="*/ 1956390 h 3934046"/>
              <a:gd name="connsiteX10" fmla="*/ 26044 w 3152016"/>
              <a:gd name="connsiteY10" fmla="*/ 1403497 h 3934046"/>
              <a:gd name="connsiteX11" fmla="*/ 26044 w 3152016"/>
              <a:gd name="connsiteY11" fmla="*/ 786809 h 3934046"/>
              <a:gd name="connsiteX12" fmla="*/ 68574 w 3152016"/>
              <a:gd name="connsiteY12" fmla="*/ 616688 h 3934046"/>
              <a:gd name="connsiteX13" fmla="*/ 89839 w 3152016"/>
              <a:gd name="connsiteY13" fmla="*/ 552893 h 3934046"/>
              <a:gd name="connsiteX14" fmla="*/ 132369 w 3152016"/>
              <a:gd name="connsiteY14" fmla="*/ 510362 h 3934046"/>
              <a:gd name="connsiteX15" fmla="*/ 323755 w 3152016"/>
              <a:gd name="connsiteY15" fmla="*/ 297711 h 3934046"/>
              <a:gd name="connsiteX16" fmla="*/ 493876 w 3152016"/>
              <a:gd name="connsiteY16" fmla="*/ 170121 h 3934046"/>
              <a:gd name="connsiteX17" fmla="*/ 621467 w 3152016"/>
              <a:gd name="connsiteY17" fmla="*/ 127590 h 3934046"/>
              <a:gd name="connsiteX18" fmla="*/ 685262 w 3152016"/>
              <a:gd name="connsiteY18" fmla="*/ 85060 h 3934046"/>
              <a:gd name="connsiteX19" fmla="*/ 961709 w 3152016"/>
              <a:gd name="connsiteY19" fmla="*/ 42530 h 3934046"/>
              <a:gd name="connsiteX20" fmla="*/ 1301951 w 3152016"/>
              <a:gd name="connsiteY20" fmla="*/ 0 h 3934046"/>
              <a:gd name="connsiteX21" fmla="*/ 2024965 w 3152016"/>
              <a:gd name="connsiteY21" fmla="*/ 21265 h 3934046"/>
              <a:gd name="connsiteX22" fmla="*/ 2088760 w 3152016"/>
              <a:gd name="connsiteY22" fmla="*/ 63795 h 3934046"/>
              <a:gd name="connsiteX23" fmla="*/ 2258881 w 3152016"/>
              <a:gd name="connsiteY23" fmla="*/ 191386 h 3934046"/>
              <a:gd name="connsiteX24" fmla="*/ 2471532 w 3152016"/>
              <a:gd name="connsiteY24" fmla="*/ 425302 h 3934046"/>
              <a:gd name="connsiteX25" fmla="*/ 2662918 w 3152016"/>
              <a:gd name="connsiteY25" fmla="*/ 659218 h 3934046"/>
              <a:gd name="connsiteX26" fmla="*/ 2896834 w 3152016"/>
              <a:gd name="connsiteY26" fmla="*/ 1041990 h 3934046"/>
              <a:gd name="connsiteX27" fmla="*/ 2960630 w 3152016"/>
              <a:gd name="connsiteY27" fmla="*/ 1148316 h 3934046"/>
              <a:gd name="connsiteX28" fmla="*/ 3045690 w 3152016"/>
              <a:gd name="connsiteY28" fmla="*/ 1360967 h 3934046"/>
              <a:gd name="connsiteX29" fmla="*/ 3066955 w 3152016"/>
              <a:gd name="connsiteY29" fmla="*/ 1467293 h 3934046"/>
              <a:gd name="connsiteX30" fmla="*/ 3109486 w 3152016"/>
              <a:gd name="connsiteY30" fmla="*/ 1658679 h 3934046"/>
              <a:gd name="connsiteX31" fmla="*/ 3152016 w 3152016"/>
              <a:gd name="connsiteY31" fmla="*/ 2232837 h 3934046"/>
              <a:gd name="connsiteX32" fmla="*/ 3130751 w 3152016"/>
              <a:gd name="connsiteY32" fmla="*/ 2551814 h 3934046"/>
              <a:gd name="connsiteX33" fmla="*/ 3088220 w 3152016"/>
              <a:gd name="connsiteY33" fmla="*/ 2679404 h 3934046"/>
              <a:gd name="connsiteX34" fmla="*/ 3045690 w 3152016"/>
              <a:gd name="connsiteY34" fmla="*/ 2806995 h 3934046"/>
              <a:gd name="connsiteX35" fmla="*/ 3003160 w 3152016"/>
              <a:gd name="connsiteY35" fmla="*/ 2934586 h 3934046"/>
              <a:gd name="connsiteX36" fmla="*/ 2981895 w 3152016"/>
              <a:gd name="connsiteY36" fmla="*/ 2998381 h 3934046"/>
              <a:gd name="connsiteX37" fmla="*/ 2875569 w 3152016"/>
              <a:gd name="connsiteY37" fmla="*/ 3168502 h 3934046"/>
              <a:gd name="connsiteX38" fmla="*/ 2854304 w 3152016"/>
              <a:gd name="connsiteY38" fmla="*/ 3232297 h 3934046"/>
              <a:gd name="connsiteX39" fmla="*/ 2811774 w 3152016"/>
              <a:gd name="connsiteY39" fmla="*/ 3317358 h 3934046"/>
              <a:gd name="connsiteX40" fmla="*/ 2790509 w 3152016"/>
              <a:gd name="connsiteY40" fmla="*/ 3381153 h 3934046"/>
              <a:gd name="connsiteX41" fmla="*/ 2747979 w 3152016"/>
              <a:gd name="connsiteY41" fmla="*/ 3444949 h 3934046"/>
              <a:gd name="connsiteX42" fmla="*/ 2726713 w 3152016"/>
              <a:gd name="connsiteY42" fmla="*/ 3508744 h 3934046"/>
              <a:gd name="connsiteX43" fmla="*/ 2535327 w 3152016"/>
              <a:gd name="connsiteY43" fmla="*/ 3678865 h 3934046"/>
              <a:gd name="connsiteX44" fmla="*/ 2471532 w 3152016"/>
              <a:gd name="connsiteY44" fmla="*/ 3700130 h 3934046"/>
              <a:gd name="connsiteX45" fmla="*/ 2386472 w 3152016"/>
              <a:gd name="connsiteY45" fmla="*/ 3763925 h 3934046"/>
              <a:gd name="connsiteX46" fmla="*/ 2173820 w 3152016"/>
              <a:gd name="connsiteY46" fmla="*/ 3827721 h 3934046"/>
              <a:gd name="connsiteX47" fmla="*/ 1982434 w 3152016"/>
              <a:gd name="connsiteY47" fmla="*/ 3870251 h 3934046"/>
              <a:gd name="connsiteX48" fmla="*/ 1897374 w 3152016"/>
              <a:gd name="connsiteY48" fmla="*/ 3891516 h 3934046"/>
              <a:gd name="connsiteX49" fmla="*/ 1663458 w 3152016"/>
              <a:gd name="connsiteY49" fmla="*/ 3934046 h 3934046"/>
              <a:gd name="connsiteX50" fmla="*/ 1068034 w 3152016"/>
              <a:gd name="connsiteY50" fmla="*/ 3912781 h 3934046"/>
              <a:gd name="connsiteX51" fmla="*/ 940444 w 3152016"/>
              <a:gd name="connsiteY51" fmla="*/ 3870251 h 3934046"/>
              <a:gd name="connsiteX52" fmla="*/ 876648 w 3152016"/>
              <a:gd name="connsiteY52" fmla="*/ 3848986 h 3934046"/>
              <a:gd name="connsiteX53" fmla="*/ 749058 w 3152016"/>
              <a:gd name="connsiteY53" fmla="*/ 3763925 h 3934046"/>
              <a:gd name="connsiteX54" fmla="*/ 663997 w 3152016"/>
              <a:gd name="connsiteY54" fmla="*/ 3657600 h 3934046"/>
              <a:gd name="connsiteX55" fmla="*/ 621467 w 3152016"/>
              <a:gd name="connsiteY55" fmla="*/ 3615069 h 3934046"/>
              <a:gd name="connsiteX56" fmla="*/ 600202 w 3152016"/>
              <a:gd name="connsiteY56" fmla="*/ 3551274 h 393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152016" h="3934046">
                <a:moveTo>
                  <a:pt x="578937" y="3615069"/>
                </a:moveTo>
                <a:cubicBezTo>
                  <a:pt x="529318" y="3544185"/>
                  <a:pt x="473009" y="3477542"/>
                  <a:pt x="430081" y="3402418"/>
                </a:cubicBezTo>
                <a:cubicBezTo>
                  <a:pt x="415581" y="3377043"/>
                  <a:pt x="419078" y="3344723"/>
                  <a:pt x="408816" y="3317358"/>
                </a:cubicBezTo>
                <a:cubicBezTo>
                  <a:pt x="397685" y="3287676"/>
                  <a:pt x="377417" y="3261979"/>
                  <a:pt x="366286" y="3232297"/>
                </a:cubicBezTo>
                <a:cubicBezTo>
                  <a:pt x="356024" y="3204932"/>
                  <a:pt x="354747" y="3174797"/>
                  <a:pt x="345020" y="3147237"/>
                </a:cubicBezTo>
                <a:cubicBezTo>
                  <a:pt x="204843" y="2750070"/>
                  <a:pt x="269556" y="2994233"/>
                  <a:pt x="217430" y="2785730"/>
                </a:cubicBezTo>
                <a:cubicBezTo>
                  <a:pt x="210342" y="2721935"/>
                  <a:pt x="206718" y="2657659"/>
                  <a:pt x="196165" y="2594344"/>
                </a:cubicBezTo>
                <a:cubicBezTo>
                  <a:pt x="185421" y="2529882"/>
                  <a:pt x="166451" y="2467040"/>
                  <a:pt x="153634" y="2402958"/>
                </a:cubicBezTo>
                <a:cubicBezTo>
                  <a:pt x="131223" y="2290904"/>
                  <a:pt x="126783" y="2222842"/>
                  <a:pt x="111104" y="2105246"/>
                </a:cubicBezTo>
                <a:cubicBezTo>
                  <a:pt x="104480" y="2055563"/>
                  <a:pt x="94826" y="2006264"/>
                  <a:pt x="89839" y="1956390"/>
                </a:cubicBezTo>
                <a:cubicBezTo>
                  <a:pt x="35837" y="1416372"/>
                  <a:pt x="100363" y="1626459"/>
                  <a:pt x="26044" y="1403497"/>
                </a:cubicBezTo>
                <a:cubicBezTo>
                  <a:pt x="-4458" y="1128979"/>
                  <a:pt x="-12664" y="1148082"/>
                  <a:pt x="26044" y="786809"/>
                </a:cubicBezTo>
                <a:cubicBezTo>
                  <a:pt x="32271" y="728689"/>
                  <a:pt x="50090" y="672141"/>
                  <a:pt x="68574" y="616688"/>
                </a:cubicBezTo>
                <a:cubicBezTo>
                  <a:pt x="75662" y="595423"/>
                  <a:pt x="78307" y="572114"/>
                  <a:pt x="89839" y="552893"/>
                </a:cubicBezTo>
                <a:cubicBezTo>
                  <a:pt x="100154" y="535701"/>
                  <a:pt x="119534" y="525764"/>
                  <a:pt x="132369" y="510362"/>
                </a:cubicBezTo>
                <a:cubicBezTo>
                  <a:pt x="298831" y="310608"/>
                  <a:pt x="58119" y="563347"/>
                  <a:pt x="323755" y="297711"/>
                </a:cubicBezTo>
                <a:cubicBezTo>
                  <a:pt x="391141" y="230325"/>
                  <a:pt x="396997" y="214157"/>
                  <a:pt x="493876" y="170121"/>
                </a:cubicBezTo>
                <a:cubicBezTo>
                  <a:pt x="534689" y="151570"/>
                  <a:pt x="580500" y="145798"/>
                  <a:pt x="621467" y="127590"/>
                </a:cubicBezTo>
                <a:cubicBezTo>
                  <a:pt x="644822" y="117210"/>
                  <a:pt x="661332" y="94034"/>
                  <a:pt x="685262" y="85060"/>
                </a:cubicBezTo>
                <a:cubicBezTo>
                  <a:pt x="735250" y="66315"/>
                  <a:pt x="933406" y="46573"/>
                  <a:pt x="961709" y="42530"/>
                </a:cubicBezTo>
                <a:cubicBezTo>
                  <a:pt x="1269490" y="-1439"/>
                  <a:pt x="864782" y="43716"/>
                  <a:pt x="1301951" y="0"/>
                </a:cubicBezTo>
                <a:cubicBezTo>
                  <a:pt x="1542956" y="7088"/>
                  <a:pt x="1784645" y="1780"/>
                  <a:pt x="2024965" y="21265"/>
                </a:cubicBezTo>
                <a:cubicBezTo>
                  <a:pt x="2050439" y="23330"/>
                  <a:pt x="2068091" y="48763"/>
                  <a:pt x="2088760" y="63795"/>
                </a:cubicBezTo>
                <a:cubicBezTo>
                  <a:pt x="2146086" y="105487"/>
                  <a:pt x="2214600" y="136035"/>
                  <a:pt x="2258881" y="191386"/>
                </a:cubicBezTo>
                <a:cubicBezTo>
                  <a:pt x="2519227" y="516818"/>
                  <a:pt x="2129353" y="37499"/>
                  <a:pt x="2471532" y="425302"/>
                </a:cubicBezTo>
                <a:cubicBezTo>
                  <a:pt x="2538187" y="500844"/>
                  <a:pt x="2607035" y="575393"/>
                  <a:pt x="2662918" y="659218"/>
                </a:cubicBezTo>
                <a:cubicBezTo>
                  <a:pt x="2977147" y="1130563"/>
                  <a:pt x="2732560" y="740822"/>
                  <a:pt x="2896834" y="1041990"/>
                </a:cubicBezTo>
                <a:cubicBezTo>
                  <a:pt x="2916626" y="1078275"/>
                  <a:pt x="2943151" y="1110861"/>
                  <a:pt x="2960630" y="1148316"/>
                </a:cubicBezTo>
                <a:cubicBezTo>
                  <a:pt x="2992915" y="1217498"/>
                  <a:pt x="3045690" y="1360967"/>
                  <a:pt x="3045690" y="1360967"/>
                </a:cubicBezTo>
                <a:cubicBezTo>
                  <a:pt x="3052778" y="1396409"/>
                  <a:pt x="3058189" y="1432228"/>
                  <a:pt x="3066955" y="1467293"/>
                </a:cubicBezTo>
                <a:cubicBezTo>
                  <a:pt x="3104094" y="1615850"/>
                  <a:pt x="3080227" y="1424615"/>
                  <a:pt x="3109486" y="1658679"/>
                </a:cubicBezTo>
                <a:cubicBezTo>
                  <a:pt x="3135367" y="1865723"/>
                  <a:pt x="3139099" y="2013245"/>
                  <a:pt x="3152016" y="2232837"/>
                </a:cubicBezTo>
                <a:cubicBezTo>
                  <a:pt x="3144928" y="2339163"/>
                  <a:pt x="3145821" y="2446323"/>
                  <a:pt x="3130751" y="2551814"/>
                </a:cubicBezTo>
                <a:cubicBezTo>
                  <a:pt x="3124411" y="2596194"/>
                  <a:pt x="3102397" y="2636874"/>
                  <a:pt x="3088220" y="2679404"/>
                </a:cubicBezTo>
                <a:lnTo>
                  <a:pt x="3045690" y="2806995"/>
                </a:lnTo>
                <a:lnTo>
                  <a:pt x="3003160" y="2934586"/>
                </a:lnTo>
                <a:cubicBezTo>
                  <a:pt x="2996072" y="2955851"/>
                  <a:pt x="2995344" y="2980449"/>
                  <a:pt x="2981895" y="2998381"/>
                </a:cubicBezTo>
                <a:cubicBezTo>
                  <a:pt x="2920836" y="3079792"/>
                  <a:pt x="2914489" y="3077688"/>
                  <a:pt x="2875569" y="3168502"/>
                </a:cubicBezTo>
                <a:cubicBezTo>
                  <a:pt x="2866739" y="3189105"/>
                  <a:pt x="2863134" y="3211694"/>
                  <a:pt x="2854304" y="3232297"/>
                </a:cubicBezTo>
                <a:cubicBezTo>
                  <a:pt x="2841817" y="3261434"/>
                  <a:pt x="2824261" y="3288221"/>
                  <a:pt x="2811774" y="3317358"/>
                </a:cubicBezTo>
                <a:cubicBezTo>
                  <a:pt x="2802944" y="3337961"/>
                  <a:pt x="2800533" y="3361104"/>
                  <a:pt x="2790509" y="3381153"/>
                </a:cubicBezTo>
                <a:cubicBezTo>
                  <a:pt x="2779079" y="3404012"/>
                  <a:pt x="2759409" y="3422090"/>
                  <a:pt x="2747979" y="3444949"/>
                </a:cubicBezTo>
                <a:cubicBezTo>
                  <a:pt x="2737954" y="3464998"/>
                  <a:pt x="2740475" y="3491050"/>
                  <a:pt x="2726713" y="3508744"/>
                </a:cubicBezTo>
                <a:cubicBezTo>
                  <a:pt x="2690844" y="3554861"/>
                  <a:pt x="2602515" y="3645271"/>
                  <a:pt x="2535327" y="3678865"/>
                </a:cubicBezTo>
                <a:cubicBezTo>
                  <a:pt x="2515278" y="3688889"/>
                  <a:pt x="2492797" y="3693042"/>
                  <a:pt x="2471532" y="3700130"/>
                </a:cubicBezTo>
                <a:cubicBezTo>
                  <a:pt x="2443179" y="3721395"/>
                  <a:pt x="2418172" y="3748075"/>
                  <a:pt x="2386472" y="3763925"/>
                </a:cubicBezTo>
                <a:cubicBezTo>
                  <a:pt x="2319087" y="3797618"/>
                  <a:pt x="2245048" y="3807370"/>
                  <a:pt x="2173820" y="3827721"/>
                </a:cubicBezTo>
                <a:cubicBezTo>
                  <a:pt x="1980685" y="3882902"/>
                  <a:pt x="2302246" y="3806289"/>
                  <a:pt x="1982434" y="3870251"/>
                </a:cubicBezTo>
                <a:cubicBezTo>
                  <a:pt x="1953776" y="3875983"/>
                  <a:pt x="1926129" y="3886288"/>
                  <a:pt x="1897374" y="3891516"/>
                </a:cubicBezTo>
                <a:cubicBezTo>
                  <a:pt x="1617993" y="3942312"/>
                  <a:pt x="1856382" y="3885815"/>
                  <a:pt x="1663458" y="3934046"/>
                </a:cubicBezTo>
                <a:cubicBezTo>
                  <a:pt x="1464983" y="3926958"/>
                  <a:pt x="1265867" y="3930237"/>
                  <a:pt x="1068034" y="3912781"/>
                </a:cubicBezTo>
                <a:cubicBezTo>
                  <a:pt x="1023377" y="3908841"/>
                  <a:pt x="982974" y="3884428"/>
                  <a:pt x="940444" y="3870251"/>
                </a:cubicBezTo>
                <a:lnTo>
                  <a:pt x="876648" y="3848986"/>
                </a:lnTo>
                <a:cubicBezTo>
                  <a:pt x="714430" y="3686766"/>
                  <a:pt x="902929" y="3856247"/>
                  <a:pt x="749058" y="3763925"/>
                </a:cubicBezTo>
                <a:cubicBezTo>
                  <a:pt x="709560" y="3740226"/>
                  <a:pt x="690745" y="3691035"/>
                  <a:pt x="663997" y="3657600"/>
                </a:cubicBezTo>
                <a:cubicBezTo>
                  <a:pt x="651473" y="3641944"/>
                  <a:pt x="635644" y="3629246"/>
                  <a:pt x="621467" y="3615069"/>
                </a:cubicBezTo>
                <a:lnTo>
                  <a:pt x="600202" y="3551274"/>
                </a:lnTo>
              </a:path>
            </a:pathLst>
          </a:custGeom>
          <a:noFill/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F0EF61-E4E7-1840-9CED-CB9F8BA5B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6516" y="964903"/>
            <a:ext cx="1214084" cy="161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5A6F055-96B2-EF4E-B161-EA984EA98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13438" y="3020986"/>
            <a:ext cx="1292352" cy="96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BE2EC59-2224-B640-917D-03CEEED2BF24}"/>
              </a:ext>
            </a:extLst>
          </p:cNvPr>
          <p:cNvSpPr/>
          <p:nvPr/>
        </p:nvSpPr>
        <p:spPr>
          <a:xfrm>
            <a:off x="6861904" y="355759"/>
            <a:ext cx="3891439" cy="3854733"/>
          </a:xfrm>
          <a:custGeom>
            <a:avLst/>
            <a:gdLst>
              <a:gd name="connsiteX0" fmla="*/ 578937 w 3152016"/>
              <a:gd name="connsiteY0" fmla="*/ 3615069 h 3934046"/>
              <a:gd name="connsiteX1" fmla="*/ 430081 w 3152016"/>
              <a:gd name="connsiteY1" fmla="*/ 3402418 h 3934046"/>
              <a:gd name="connsiteX2" fmla="*/ 408816 w 3152016"/>
              <a:gd name="connsiteY2" fmla="*/ 3317358 h 3934046"/>
              <a:gd name="connsiteX3" fmla="*/ 366286 w 3152016"/>
              <a:gd name="connsiteY3" fmla="*/ 3232297 h 3934046"/>
              <a:gd name="connsiteX4" fmla="*/ 345020 w 3152016"/>
              <a:gd name="connsiteY4" fmla="*/ 3147237 h 3934046"/>
              <a:gd name="connsiteX5" fmla="*/ 217430 w 3152016"/>
              <a:gd name="connsiteY5" fmla="*/ 2785730 h 3934046"/>
              <a:gd name="connsiteX6" fmla="*/ 196165 w 3152016"/>
              <a:gd name="connsiteY6" fmla="*/ 2594344 h 3934046"/>
              <a:gd name="connsiteX7" fmla="*/ 153634 w 3152016"/>
              <a:gd name="connsiteY7" fmla="*/ 2402958 h 3934046"/>
              <a:gd name="connsiteX8" fmla="*/ 111104 w 3152016"/>
              <a:gd name="connsiteY8" fmla="*/ 2105246 h 3934046"/>
              <a:gd name="connsiteX9" fmla="*/ 89839 w 3152016"/>
              <a:gd name="connsiteY9" fmla="*/ 1956390 h 3934046"/>
              <a:gd name="connsiteX10" fmla="*/ 26044 w 3152016"/>
              <a:gd name="connsiteY10" fmla="*/ 1403497 h 3934046"/>
              <a:gd name="connsiteX11" fmla="*/ 26044 w 3152016"/>
              <a:gd name="connsiteY11" fmla="*/ 786809 h 3934046"/>
              <a:gd name="connsiteX12" fmla="*/ 68574 w 3152016"/>
              <a:gd name="connsiteY12" fmla="*/ 616688 h 3934046"/>
              <a:gd name="connsiteX13" fmla="*/ 89839 w 3152016"/>
              <a:gd name="connsiteY13" fmla="*/ 552893 h 3934046"/>
              <a:gd name="connsiteX14" fmla="*/ 132369 w 3152016"/>
              <a:gd name="connsiteY14" fmla="*/ 510362 h 3934046"/>
              <a:gd name="connsiteX15" fmla="*/ 323755 w 3152016"/>
              <a:gd name="connsiteY15" fmla="*/ 297711 h 3934046"/>
              <a:gd name="connsiteX16" fmla="*/ 493876 w 3152016"/>
              <a:gd name="connsiteY16" fmla="*/ 170121 h 3934046"/>
              <a:gd name="connsiteX17" fmla="*/ 621467 w 3152016"/>
              <a:gd name="connsiteY17" fmla="*/ 127590 h 3934046"/>
              <a:gd name="connsiteX18" fmla="*/ 685262 w 3152016"/>
              <a:gd name="connsiteY18" fmla="*/ 85060 h 3934046"/>
              <a:gd name="connsiteX19" fmla="*/ 961709 w 3152016"/>
              <a:gd name="connsiteY19" fmla="*/ 42530 h 3934046"/>
              <a:gd name="connsiteX20" fmla="*/ 1301951 w 3152016"/>
              <a:gd name="connsiteY20" fmla="*/ 0 h 3934046"/>
              <a:gd name="connsiteX21" fmla="*/ 2024965 w 3152016"/>
              <a:gd name="connsiteY21" fmla="*/ 21265 h 3934046"/>
              <a:gd name="connsiteX22" fmla="*/ 2088760 w 3152016"/>
              <a:gd name="connsiteY22" fmla="*/ 63795 h 3934046"/>
              <a:gd name="connsiteX23" fmla="*/ 2258881 w 3152016"/>
              <a:gd name="connsiteY23" fmla="*/ 191386 h 3934046"/>
              <a:gd name="connsiteX24" fmla="*/ 2471532 w 3152016"/>
              <a:gd name="connsiteY24" fmla="*/ 425302 h 3934046"/>
              <a:gd name="connsiteX25" fmla="*/ 2662918 w 3152016"/>
              <a:gd name="connsiteY25" fmla="*/ 659218 h 3934046"/>
              <a:gd name="connsiteX26" fmla="*/ 2896834 w 3152016"/>
              <a:gd name="connsiteY26" fmla="*/ 1041990 h 3934046"/>
              <a:gd name="connsiteX27" fmla="*/ 2960630 w 3152016"/>
              <a:gd name="connsiteY27" fmla="*/ 1148316 h 3934046"/>
              <a:gd name="connsiteX28" fmla="*/ 3045690 w 3152016"/>
              <a:gd name="connsiteY28" fmla="*/ 1360967 h 3934046"/>
              <a:gd name="connsiteX29" fmla="*/ 3066955 w 3152016"/>
              <a:gd name="connsiteY29" fmla="*/ 1467293 h 3934046"/>
              <a:gd name="connsiteX30" fmla="*/ 3109486 w 3152016"/>
              <a:gd name="connsiteY30" fmla="*/ 1658679 h 3934046"/>
              <a:gd name="connsiteX31" fmla="*/ 3152016 w 3152016"/>
              <a:gd name="connsiteY31" fmla="*/ 2232837 h 3934046"/>
              <a:gd name="connsiteX32" fmla="*/ 3130751 w 3152016"/>
              <a:gd name="connsiteY32" fmla="*/ 2551814 h 3934046"/>
              <a:gd name="connsiteX33" fmla="*/ 3088220 w 3152016"/>
              <a:gd name="connsiteY33" fmla="*/ 2679404 h 3934046"/>
              <a:gd name="connsiteX34" fmla="*/ 3045690 w 3152016"/>
              <a:gd name="connsiteY34" fmla="*/ 2806995 h 3934046"/>
              <a:gd name="connsiteX35" fmla="*/ 3003160 w 3152016"/>
              <a:gd name="connsiteY35" fmla="*/ 2934586 h 3934046"/>
              <a:gd name="connsiteX36" fmla="*/ 2981895 w 3152016"/>
              <a:gd name="connsiteY36" fmla="*/ 2998381 h 3934046"/>
              <a:gd name="connsiteX37" fmla="*/ 2875569 w 3152016"/>
              <a:gd name="connsiteY37" fmla="*/ 3168502 h 3934046"/>
              <a:gd name="connsiteX38" fmla="*/ 2854304 w 3152016"/>
              <a:gd name="connsiteY38" fmla="*/ 3232297 h 3934046"/>
              <a:gd name="connsiteX39" fmla="*/ 2811774 w 3152016"/>
              <a:gd name="connsiteY39" fmla="*/ 3317358 h 3934046"/>
              <a:gd name="connsiteX40" fmla="*/ 2790509 w 3152016"/>
              <a:gd name="connsiteY40" fmla="*/ 3381153 h 3934046"/>
              <a:gd name="connsiteX41" fmla="*/ 2747979 w 3152016"/>
              <a:gd name="connsiteY41" fmla="*/ 3444949 h 3934046"/>
              <a:gd name="connsiteX42" fmla="*/ 2726713 w 3152016"/>
              <a:gd name="connsiteY42" fmla="*/ 3508744 h 3934046"/>
              <a:gd name="connsiteX43" fmla="*/ 2535327 w 3152016"/>
              <a:gd name="connsiteY43" fmla="*/ 3678865 h 3934046"/>
              <a:gd name="connsiteX44" fmla="*/ 2471532 w 3152016"/>
              <a:gd name="connsiteY44" fmla="*/ 3700130 h 3934046"/>
              <a:gd name="connsiteX45" fmla="*/ 2386472 w 3152016"/>
              <a:gd name="connsiteY45" fmla="*/ 3763925 h 3934046"/>
              <a:gd name="connsiteX46" fmla="*/ 2173820 w 3152016"/>
              <a:gd name="connsiteY46" fmla="*/ 3827721 h 3934046"/>
              <a:gd name="connsiteX47" fmla="*/ 1982434 w 3152016"/>
              <a:gd name="connsiteY47" fmla="*/ 3870251 h 3934046"/>
              <a:gd name="connsiteX48" fmla="*/ 1897374 w 3152016"/>
              <a:gd name="connsiteY48" fmla="*/ 3891516 h 3934046"/>
              <a:gd name="connsiteX49" fmla="*/ 1663458 w 3152016"/>
              <a:gd name="connsiteY49" fmla="*/ 3934046 h 3934046"/>
              <a:gd name="connsiteX50" fmla="*/ 1068034 w 3152016"/>
              <a:gd name="connsiteY50" fmla="*/ 3912781 h 3934046"/>
              <a:gd name="connsiteX51" fmla="*/ 940444 w 3152016"/>
              <a:gd name="connsiteY51" fmla="*/ 3870251 h 3934046"/>
              <a:gd name="connsiteX52" fmla="*/ 876648 w 3152016"/>
              <a:gd name="connsiteY52" fmla="*/ 3848986 h 3934046"/>
              <a:gd name="connsiteX53" fmla="*/ 749058 w 3152016"/>
              <a:gd name="connsiteY53" fmla="*/ 3763925 h 3934046"/>
              <a:gd name="connsiteX54" fmla="*/ 663997 w 3152016"/>
              <a:gd name="connsiteY54" fmla="*/ 3657600 h 3934046"/>
              <a:gd name="connsiteX55" fmla="*/ 621467 w 3152016"/>
              <a:gd name="connsiteY55" fmla="*/ 3615069 h 3934046"/>
              <a:gd name="connsiteX56" fmla="*/ 600202 w 3152016"/>
              <a:gd name="connsiteY56" fmla="*/ 3551274 h 393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152016" h="3934046">
                <a:moveTo>
                  <a:pt x="578937" y="3615069"/>
                </a:moveTo>
                <a:cubicBezTo>
                  <a:pt x="529318" y="3544185"/>
                  <a:pt x="473009" y="3477542"/>
                  <a:pt x="430081" y="3402418"/>
                </a:cubicBezTo>
                <a:cubicBezTo>
                  <a:pt x="415581" y="3377043"/>
                  <a:pt x="419078" y="3344723"/>
                  <a:pt x="408816" y="3317358"/>
                </a:cubicBezTo>
                <a:cubicBezTo>
                  <a:pt x="397685" y="3287676"/>
                  <a:pt x="377417" y="3261979"/>
                  <a:pt x="366286" y="3232297"/>
                </a:cubicBezTo>
                <a:cubicBezTo>
                  <a:pt x="356024" y="3204932"/>
                  <a:pt x="354747" y="3174797"/>
                  <a:pt x="345020" y="3147237"/>
                </a:cubicBezTo>
                <a:cubicBezTo>
                  <a:pt x="204843" y="2750070"/>
                  <a:pt x="269556" y="2994233"/>
                  <a:pt x="217430" y="2785730"/>
                </a:cubicBezTo>
                <a:cubicBezTo>
                  <a:pt x="210342" y="2721935"/>
                  <a:pt x="206718" y="2657659"/>
                  <a:pt x="196165" y="2594344"/>
                </a:cubicBezTo>
                <a:cubicBezTo>
                  <a:pt x="185421" y="2529882"/>
                  <a:pt x="166451" y="2467040"/>
                  <a:pt x="153634" y="2402958"/>
                </a:cubicBezTo>
                <a:cubicBezTo>
                  <a:pt x="131223" y="2290904"/>
                  <a:pt x="126783" y="2222842"/>
                  <a:pt x="111104" y="2105246"/>
                </a:cubicBezTo>
                <a:cubicBezTo>
                  <a:pt x="104480" y="2055563"/>
                  <a:pt x="94826" y="2006264"/>
                  <a:pt x="89839" y="1956390"/>
                </a:cubicBezTo>
                <a:cubicBezTo>
                  <a:pt x="35837" y="1416372"/>
                  <a:pt x="100363" y="1626459"/>
                  <a:pt x="26044" y="1403497"/>
                </a:cubicBezTo>
                <a:cubicBezTo>
                  <a:pt x="-4458" y="1128979"/>
                  <a:pt x="-12664" y="1148082"/>
                  <a:pt x="26044" y="786809"/>
                </a:cubicBezTo>
                <a:cubicBezTo>
                  <a:pt x="32271" y="728689"/>
                  <a:pt x="50090" y="672141"/>
                  <a:pt x="68574" y="616688"/>
                </a:cubicBezTo>
                <a:cubicBezTo>
                  <a:pt x="75662" y="595423"/>
                  <a:pt x="78307" y="572114"/>
                  <a:pt x="89839" y="552893"/>
                </a:cubicBezTo>
                <a:cubicBezTo>
                  <a:pt x="100154" y="535701"/>
                  <a:pt x="119534" y="525764"/>
                  <a:pt x="132369" y="510362"/>
                </a:cubicBezTo>
                <a:cubicBezTo>
                  <a:pt x="298831" y="310608"/>
                  <a:pt x="58119" y="563347"/>
                  <a:pt x="323755" y="297711"/>
                </a:cubicBezTo>
                <a:cubicBezTo>
                  <a:pt x="391141" y="230325"/>
                  <a:pt x="396997" y="214157"/>
                  <a:pt x="493876" y="170121"/>
                </a:cubicBezTo>
                <a:cubicBezTo>
                  <a:pt x="534689" y="151570"/>
                  <a:pt x="580500" y="145798"/>
                  <a:pt x="621467" y="127590"/>
                </a:cubicBezTo>
                <a:cubicBezTo>
                  <a:pt x="644822" y="117210"/>
                  <a:pt x="661332" y="94034"/>
                  <a:pt x="685262" y="85060"/>
                </a:cubicBezTo>
                <a:cubicBezTo>
                  <a:pt x="735250" y="66315"/>
                  <a:pt x="933406" y="46573"/>
                  <a:pt x="961709" y="42530"/>
                </a:cubicBezTo>
                <a:cubicBezTo>
                  <a:pt x="1269490" y="-1439"/>
                  <a:pt x="864782" y="43716"/>
                  <a:pt x="1301951" y="0"/>
                </a:cubicBezTo>
                <a:cubicBezTo>
                  <a:pt x="1542956" y="7088"/>
                  <a:pt x="1784645" y="1780"/>
                  <a:pt x="2024965" y="21265"/>
                </a:cubicBezTo>
                <a:cubicBezTo>
                  <a:pt x="2050439" y="23330"/>
                  <a:pt x="2068091" y="48763"/>
                  <a:pt x="2088760" y="63795"/>
                </a:cubicBezTo>
                <a:cubicBezTo>
                  <a:pt x="2146086" y="105487"/>
                  <a:pt x="2214600" y="136035"/>
                  <a:pt x="2258881" y="191386"/>
                </a:cubicBezTo>
                <a:cubicBezTo>
                  <a:pt x="2519227" y="516818"/>
                  <a:pt x="2129353" y="37499"/>
                  <a:pt x="2471532" y="425302"/>
                </a:cubicBezTo>
                <a:cubicBezTo>
                  <a:pt x="2538187" y="500844"/>
                  <a:pt x="2607035" y="575393"/>
                  <a:pt x="2662918" y="659218"/>
                </a:cubicBezTo>
                <a:cubicBezTo>
                  <a:pt x="2977147" y="1130563"/>
                  <a:pt x="2732560" y="740822"/>
                  <a:pt x="2896834" y="1041990"/>
                </a:cubicBezTo>
                <a:cubicBezTo>
                  <a:pt x="2916626" y="1078275"/>
                  <a:pt x="2943151" y="1110861"/>
                  <a:pt x="2960630" y="1148316"/>
                </a:cubicBezTo>
                <a:cubicBezTo>
                  <a:pt x="2992915" y="1217498"/>
                  <a:pt x="3045690" y="1360967"/>
                  <a:pt x="3045690" y="1360967"/>
                </a:cubicBezTo>
                <a:cubicBezTo>
                  <a:pt x="3052778" y="1396409"/>
                  <a:pt x="3058189" y="1432228"/>
                  <a:pt x="3066955" y="1467293"/>
                </a:cubicBezTo>
                <a:cubicBezTo>
                  <a:pt x="3104094" y="1615850"/>
                  <a:pt x="3080227" y="1424615"/>
                  <a:pt x="3109486" y="1658679"/>
                </a:cubicBezTo>
                <a:cubicBezTo>
                  <a:pt x="3135367" y="1865723"/>
                  <a:pt x="3139099" y="2013245"/>
                  <a:pt x="3152016" y="2232837"/>
                </a:cubicBezTo>
                <a:cubicBezTo>
                  <a:pt x="3144928" y="2339163"/>
                  <a:pt x="3145821" y="2446323"/>
                  <a:pt x="3130751" y="2551814"/>
                </a:cubicBezTo>
                <a:cubicBezTo>
                  <a:pt x="3124411" y="2596194"/>
                  <a:pt x="3102397" y="2636874"/>
                  <a:pt x="3088220" y="2679404"/>
                </a:cubicBezTo>
                <a:lnTo>
                  <a:pt x="3045690" y="2806995"/>
                </a:lnTo>
                <a:lnTo>
                  <a:pt x="3003160" y="2934586"/>
                </a:lnTo>
                <a:cubicBezTo>
                  <a:pt x="2996072" y="2955851"/>
                  <a:pt x="2995344" y="2980449"/>
                  <a:pt x="2981895" y="2998381"/>
                </a:cubicBezTo>
                <a:cubicBezTo>
                  <a:pt x="2920836" y="3079792"/>
                  <a:pt x="2914489" y="3077688"/>
                  <a:pt x="2875569" y="3168502"/>
                </a:cubicBezTo>
                <a:cubicBezTo>
                  <a:pt x="2866739" y="3189105"/>
                  <a:pt x="2863134" y="3211694"/>
                  <a:pt x="2854304" y="3232297"/>
                </a:cubicBezTo>
                <a:cubicBezTo>
                  <a:pt x="2841817" y="3261434"/>
                  <a:pt x="2824261" y="3288221"/>
                  <a:pt x="2811774" y="3317358"/>
                </a:cubicBezTo>
                <a:cubicBezTo>
                  <a:pt x="2802944" y="3337961"/>
                  <a:pt x="2800533" y="3361104"/>
                  <a:pt x="2790509" y="3381153"/>
                </a:cubicBezTo>
                <a:cubicBezTo>
                  <a:pt x="2779079" y="3404012"/>
                  <a:pt x="2759409" y="3422090"/>
                  <a:pt x="2747979" y="3444949"/>
                </a:cubicBezTo>
                <a:cubicBezTo>
                  <a:pt x="2737954" y="3464998"/>
                  <a:pt x="2740475" y="3491050"/>
                  <a:pt x="2726713" y="3508744"/>
                </a:cubicBezTo>
                <a:cubicBezTo>
                  <a:pt x="2690844" y="3554861"/>
                  <a:pt x="2602515" y="3645271"/>
                  <a:pt x="2535327" y="3678865"/>
                </a:cubicBezTo>
                <a:cubicBezTo>
                  <a:pt x="2515278" y="3688889"/>
                  <a:pt x="2492797" y="3693042"/>
                  <a:pt x="2471532" y="3700130"/>
                </a:cubicBezTo>
                <a:cubicBezTo>
                  <a:pt x="2443179" y="3721395"/>
                  <a:pt x="2418172" y="3748075"/>
                  <a:pt x="2386472" y="3763925"/>
                </a:cubicBezTo>
                <a:cubicBezTo>
                  <a:pt x="2319087" y="3797618"/>
                  <a:pt x="2245048" y="3807370"/>
                  <a:pt x="2173820" y="3827721"/>
                </a:cubicBezTo>
                <a:cubicBezTo>
                  <a:pt x="1980685" y="3882902"/>
                  <a:pt x="2302246" y="3806289"/>
                  <a:pt x="1982434" y="3870251"/>
                </a:cubicBezTo>
                <a:cubicBezTo>
                  <a:pt x="1953776" y="3875983"/>
                  <a:pt x="1926129" y="3886288"/>
                  <a:pt x="1897374" y="3891516"/>
                </a:cubicBezTo>
                <a:cubicBezTo>
                  <a:pt x="1617993" y="3942312"/>
                  <a:pt x="1856382" y="3885815"/>
                  <a:pt x="1663458" y="3934046"/>
                </a:cubicBezTo>
                <a:cubicBezTo>
                  <a:pt x="1464983" y="3926958"/>
                  <a:pt x="1265867" y="3930237"/>
                  <a:pt x="1068034" y="3912781"/>
                </a:cubicBezTo>
                <a:cubicBezTo>
                  <a:pt x="1023377" y="3908841"/>
                  <a:pt x="982974" y="3884428"/>
                  <a:pt x="940444" y="3870251"/>
                </a:cubicBezTo>
                <a:lnTo>
                  <a:pt x="876648" y="3848986"/>
                </a:lnTo>
                <a:cubicBezTo>
                  <a:pt x="714430" y="3686766"/>
                  <a:pt x="902929" y="3856247"/>
                  <a:pt x="749058" y="3763925"/>
                </a:cubicBezTo>
                <a:cubicBezTo>
                  <a:pt x="709560" y="3740226"/>
                  <a:pt x="690745" y="3691035"/>
                  <a:pt x="663997" y="3657600"/>
                </a:cubicBezTo>
                <a:cubicBezTo>
                  <a:pt x="651473" y="3641944"/>
                  <a:pt x="635644" y="3629246"/>
                  <a:pt x="621467" y="3615069"/>
                </a:cubicBezTo>
                <a:lnTo>
                  <a:pt x="600202" y="3551274"/>
                </a:lnTo>
              </a:path>
            </a:pathLst>
          </a:custGeom>
          <a:noFill/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D0D54F-C50A-B747-8901-CE76EC21DB30}"/>
                  </a:ext>
                </a:extLst>
              </p:cNvPr>
              <p:cNvSpPr txBox="1"/>
              <p:nvPr/>
            </p:nvSpPr>
            <p:spPr>
              <a:xfrm>
                <a:off x="3282896" y="4969252"/>
                <a:ext cx="7738913" cy="160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/>
                  <a:t>jointly learn similar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4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AT" sz="4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4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4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AT" sz="4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AT" sz="4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4800" dirty="0"/>
                  <a:t> for each dataset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D0D54F-C50A-B747-8901-CE76EC21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896" y="4969252"/>
                <a:ext cx="7738913" cy="1600438"/>
              </a:xfrm>
              <a:prstGeom prst="rect">
                <a:avLst/>
              </a:prstGeom>
              <a:blipFill>
                <a:blip r:embed="rId8"/>
                <a:stretch>
                  <a:fillRect l="-3607" t="-8661" r="-2787" b="-18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831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5F27A-9329-6944-B2BB-B749787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39B5-630F-F445-8D35-B08305C51B7D}" type="datetime1">
              <a:rPr lang="fi-FI" smtClean="0"/>
              <a:t>17.5.2024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FF003-6DDC-9149-8ACD-D330B050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C925-308B-6F4D-8762-6363D7B6E381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582B22-DE83-CC41-864A-DD9739F3E605}"/>
                  </a:ext>
                </a:extLst>
              </p:cNvPr>
              <p:cNvSpPr/>
              <p:nvPr/>
            </p:nvSpPr>
            <p:spPr>
              <a:xfrm>
                <a:off x="14905" y="2159049"/>
                <a:ext cx="9568132" cy="2424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AT" sz="4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AT" sz="4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AT" sz="4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eqArr>
                              <m:eqArrPr>
                                <m:ctrlPr>
                                  <a:rPr lang="de-AT" sz="4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de-AT" sz="4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ℇ</m:t>
                                </m:r>
                                <m:d>
                                  <m:dPr>
                                    <m:ctrlPr>
                                      <a:rPr lang="de-AT" sz="4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AT" sz="4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AT" sz="4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de-AT" sz="4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AT" sz="4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de-AT" sz="4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AT" sz="4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𝒟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de-AT" sz="4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AT" sz="4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de-AT" sz="4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AT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ℇ</m:t>
                                </m:r>
                                <m:d>
                                  <m:dPr>
                                    <m:ctrlPr>
                                      <a:rPr lang="de-AT" sz="4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AT" sz="4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AT" sz="4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de-AT" sz="4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AT" sz="4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de-AT" sz="4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AT" sz="4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𝒟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de-AT" sz="4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AT" sz="4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de-AT" sz="4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4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de-AT" sz="4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de-AT" sz="4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de-AT" sz="4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AT" sz="4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de-AT" sz="44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  <m:r>
                                  <a:rPr lang="de-AT" sz="4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de-AT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AT" sz="4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de-AT" sz="4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AT" sz="4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AT" sz="4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AT" sz="4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de-AT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de-AT" sz="44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de-AT" sz="4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de-AT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de-AT" sz="4400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</m:e>
                          <m:e/>
                        </m:mr>
                      </m:m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582B22-DE83-CC41-864A-DD9739F3E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5" y="2159049"/>
                <a:ext cx="9568132" cy="2424638"/>
              </a:xfrm>
              <a:prstGeom prst="rect">
                <a:avLst/>
              </a:prstGeom>
              <a:blipFill>
                <a:blip r:embed="rId2"/>
                <a:stretch>
                  <a:fillRect b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D78298-9E12-D84D-A636-E1836AD4B6B1}"/>
                  </a:ext>
                </a:extLst>
              </p:cNvPr>
              <p:cNvSpPr txBox="1"/>
              <p:nvPr/>
            </p:nvSpPr>
            <p:spPr>
              <a:xfrm>
                <a:off x="5402793" y="5167371"/>
                <a:ext cx="6415613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“distance”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D78298-9E12-D84D-A636-E1836AD4B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793" y="5167371"/>
                <a:ext cx="6415613" cy="605294"/>
              </a:xfrm>
              <a:prstGeom prst="rect">
                <a:avLst/>
              </a:prstGeom>
              <a:blipFill>
                <a:blip r:embed="rId3"/>
                <a:stretch>
                  <a:fillRect l="-2372" t="-10417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83B3CE-E727-944A-82CA-990D0059BF83}"/>
              </a:ext>
            </a:extLst>
          </p:cNvPr>
          <p:cNvCxnSpPr/>
          <p:nvPr/>
        </p:nvCxnSpPr>
        <p:spPr>
          <a:xfrm flipH="1" flipV="1">
            <a:off x="7065818" y="3857105"/>
            <a:ext cx="764771" cy="13102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7BD736-1620-B64D-9A1A-F18AC7EE44C7}"/>
              </a:ext>
            </a:extLst>
          </p:cNvPr>
          <p:cNvCxnSpPr>
            <a:cxnSpLocks/>
          </p:cNvCxnSpPr>
          <p:nvPr/>
        </p:nvCxnSpPr>
        <p:spPr>
          <a:xfrm>
            <a:off x="4027252" y="1516483"/>
            <a:ext cx="350424" cy="5464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C8D34-D98F-2E4D-846B-AB4BA739F0D8}"/>
                  </a:ext>
                </a:extLst>
              </p:cNvPr>
              <p:cNvSpPr txBox="1"/>
              <p:nvPr/>
            </p:nvSpPr>
            <p:spPr>
              <a:xfrm>
                <a:off x="7237379" y="926924"/>
                <a:ext cx="3699474" cy="605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training error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C8D34-D98F-2E4D-846B-AB4BA739F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379" y="926924"/>
                <a:ext cx="3699474" cy="605294"/>
              </a:xfrm>
              <a:prstGeom prst="rect">
                <a:avLst/>
              </a:prstGeom>
              <a:blipFill>
                <a:blip r:embed="rId4"/>
                <a:stretch>
                  <a:fillRect l="-4096" t="-8163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53CB84-CCD4-ED40-ABBD-F1ED99E72097}"/>
                  </a:ext>
                </a:extLst>
              </p:cNvPr>
              <p:cNvSpPr txBox="1"/>
              <p:nvPr/>
            </p:nvSpPr>
            <p:spPr>
              <a:xfrm>
                <a:off x="1669915" y="819824"/>
                <a:ext cx="3699474" cy="605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training error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AT" sz="32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53CB84-CCD4-ED40-ABBD-F1ED99E72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915" y="819824"/>
                <a:ext cx="3699474" cy="605294"/>
              </a:xfrm>
              <a:prstGeom prst="rect">
                <a:avLst/>
              </a:prstGeom>
              <a:blipFill>
                <a:blip r:embed="rId5"/>
                <a:stretch>
                  <a:fillRect l="-4110" t="-8163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5F743B-D371-2944-8BC8-867E7BF2CBC4}"/>
              </a:ext>
            </a:extLst>
          </p:cNvPr>
          <p:cNvCxnSpPr/>
          <p:nvPr/>
        </p:nvCxnSpPr>
        <p:spPr>
          <a:xfrm flipH="1">
            <a:off x="7448203" y="1532218"/>
            <a:ext cx="917584" cy="6268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17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CACF1-AD62-77B3-E38D-F7715A7E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1976-C0F3-8351-996F-B36F7122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33</a:t>
            </a:fld>
            <a:endParaRPr lang="en-GB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349C888-2694-3D85-017A-6665F546A71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674" y="409009"/>
            <a:ext cx="10525126" cy="3934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21F307-E1A9-D4CA-CBEB-6F8932B4599F}"/>
                  </a:ext>
                </a:extLst>
              </p:cNvPr>
              <p:cNvSpPr txBox="1"/>
              <p:nvPr/>
            </p:nvSpPr>
            <p:spPr>
              <a:xfrm>
                <a:off x="2821781" y="5021003"/>
                <a:ext cx="6100762" cy="666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ℇ</m:t>
                      </m:r>
                      <m:d>
                        <m:dPr>
                          <m:ctrlPr>
                            <a:rPr lang="de-A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AT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AT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AT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de-AT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AT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AT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AT" sz="3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A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ℇ</m:t>
                      </m:r>
                      <m:d>
                        <m:dPr>
                          <m:ctrlPr>
                            <a:rPr lang="de-A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AT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AT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de-AT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AT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AT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21F307-E1A9-D4CA-CBEB-6F8932B45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781" y="5021003"/>
                <a:ext cx="6100762" cy="6664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7C42A4-573D-AD51-50C6-4139015256E6}"/>
              </a:ext>
            </a:extLst>
          </p:cNvPr>
          <p:cNvCxnSpPr/>
          <p:nvPr/>
        </p:nvCxnSpPr>
        <p:spPr>
          <a:xfrm flipV="1">
            <a:off x="4271963" y="2257425"/>
            <a:ext cx="1438274" cy="27592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ADFBB5-E2D6-0B69-55D9-A329EE23EBE6}"/>
              </a:ext>
            </a:extLst>
          </p:cNvPr>
          <p:cNvCxnSpPr>
            <a:cxnSpLocks/>
          </p:cNvCxnSpPr>
          <p:nvPr/>
        </p:nvCxnSpPr>
        <p:spPr>
          <a:xfrm flipH="1" flipV="1">
            <a:off x="7043738" y="2971800"/>
            <a:ext cx="442912" cy="20448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0EB2B8-BBE8-272D-CB59-972D7C0D0B1E}"/>
              </a:ext>
            </a:extLst>
          </p:cNvPr>
          <p:cNvSpPr txBox="1"/>
          <p:nvPr/>
        </p:nvSpPr>
        <p:spPr>
          <a:xfrm>
            <a:off x="447674" y="5841849"/>
            <a:ext cx="5631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https://</a:t>
            </a:r>
            <a:r>
              <a:rPr lang="en-GB" sz="2800" dirty="0" err="1"/>
              <a:t>arxiv.org</a:t>
            </a:r>
            <a:r>
              <a:rPr lang="en-GB" sz="2800" dirty="0"/>
              <a:t>/pdf/2004.09813.pdf</a:t>
            </a:r>
          </a:p>
        </p:txBody>
      </p:sp>
    </p:spTree>
    <p:extLst>
      <p:ext uri="{BB962C8B-B14F-4D97-AF65-F5344CB8AC3E}">
        <p14:creationId xmlns:p14="http://schemas.microsoft.com/office/powerpoint/2010/main" val="3089954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9B3F-3DE3-9341-DF4F-0CB4B67F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b="1" dirty="0"/>
              <a:t>Data Augmentation for 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8C5E2-3558-0D03-502A-5A6E0CBD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0477"/>
            <a:ext cx="9305925" cy="892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https://</a:t>
            </a:r>
            <a:r>
              <a:rPr lang="en-GB" sz="3600" dirty="0" err="1"/>
              <a:t>neptune.ai</a:t>
            </a:r>
            <a:r>
              <a:rPr lang="en-GB" sz="3600" dirty="0"/>
              <a:t>/blog/data-augmentation-</a:t>
            </a:r>
            <a:r>
              <a:rPr lang="en-GB" sz="3600" dirty="0" err="1"/>
              <a:t>nlp</a:t>
            </a:r>
            <a:endParaRPr lang="en-GB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8B27-E338-8957-BF38-25084BF2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E6225-1EDA-44F3-82C1-7959656F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34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A5A58-E979-5E4A-FC31-19806B75CB60}"/>
              </a:ext>
            </a:extLst>
          </p:cNvPr>
          <p:cNvSpPr txBox="1"/>
          <p:nvPr/>
        </p:nvSpPr>
        <p:spPr>
          <a:xfrm>
            <a:off x="838200" y="1779830"/>
            <a:ext cx="10648950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back-translation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4000" dirty="0"/>
              <a:t>synonym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random insertion, swap/shuffling, deletion at different levels (chars, words, sentences)</a:t>
            </a:r>
          </a:p>
        </p:txBody>
      </p:sp>
    </p:spTree>
    <p:extLst>
      <p:ext uri="{BB962C8B-B14F-4D97-AF65-F5344CB8AC3E}">
        <p14:creationId xmlns:p14="http://schemas.microsoft.com/office/powerpoint/2010/main" val="2179277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79BC-A66D-B6D5-E680-050CCB54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b="1" dirty="0"/>
              <a:t>Back-Translation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3AFAE-D0DC-8DDC-18E1-F9309C5D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170A9-3CCB-4B77-5F0D-39C8D90E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35</a:t>
            </a:fld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DDCB07-E5F9-D1EC-383D-B21A54FA4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7350" y="1854097"/>
            <a:ext cx="9696450" cy="395986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9A48AA-5CB9-FC16-9B37-ABAE689FCAF0}"/>
              </a:ext>
            </a:extLst>
          </p:cNvPr>
          <p:cNvSpPr txBox="1">
            <a:spLocks/>
          </p:cNvSpPr>
          <p:nvPr/>
        </p:nvSpPr>
        <p:spPr>
          <a:xfrm>
            <a:off x="799094" y="5813964"/>
            <a:ext cx="9305925" cy="89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/>
              <a:t>https://neptune.ai/blog/data-augmentation-nlp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42971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6968-5840-3DE9-A14C-C89330A1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/>
              <a:t>Synonym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EDEC8-3E67-0980-CB4C-438E86B9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8513"/>
            <a:ext cx="10515600" cy="310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“</a:t>
            </a:r>
            <a:r>
              <a:rPr lang="en-GB" sz="4000" i="1" dirty="0"/>
              <a:t>This </a:t>
            </a:r>
            <a:r>
              <a:rPr lang="en-GB" sz="4000" b="1" i="1" dirty="0"/>
              <a:t>article</a:t>
            </a:r>
            <a:r>
              <a:rPr lang="en-GB" sz="4000" i="1" dirty="0"/>
              <a:t> will focus on summarizing data augmentation </a:t>
            </a:r>
            <a:r>
              <a:rPr lang="en-GB" sz="4000" b="1" i="1" dirty="0"/>
              <a:t>techniques</a:t>
            </a:r>
            <a:r>
              <a:rPr lang="en-GB" sz="4000" i="1" dirty="0"/>
              <a:t> in NLP.”</a:t>
            </a:r>
            <a:endParaRPr lang="en-GB" i="1" dirty="0"/>
          </a:p>
          <a:p>
            <a:pPr marL="0" indent="0">
              <a:buNone/>
            </a:pPr>
            <a:r>
              <a:rPr lang="en-GB" i="1" dirty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GB" sz="4000" i="1" dirty="0"/>
              <a:t>“This </a:t>
            </a:r>
            <a:r>
              <a:rPr lang="en-GB" sz="4000" b="1" i="1" dirty="0"/>
              <a:t>write-up</a:t>
            </a:r>
            <a:r>
              <a:rPr lang="en-GB" sz="4000" i="1" dirty="0"/>
              <a:t> will focus on summarizing data augmentation </a:t>
            </a:r>
            <a:r>
              <a:rPr lang="en-GB" sz="4000" b="1" i="1" dirty="0"/>
              <a:t>methods</a:t>
            </a:r>
            <a:r>
              <a:rPr lang="en-GB" sz="4000" i="1" dirty="0"/>
              <a:t> in NLP.”</a:t>
            </a:r>
          </a:p>
          <a:p>
            <a:endParaRPr lang="en-GB" i="1" dirty="0"/>
          </a:p>
          <a:p>
            <a:endParaRPr lang="en-GB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F80B8-44E0-BC5F-DC9E-2C8E5A33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93AC5-AF10-E71F-70B4-54F94071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36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ED2A22-2F30-7647-F0C9-E25F9A2EE955}"/>
              </a:ext>
            </a:extLst>
          </p:cNvPr>
          <p:cNvSpPr txBox="1">
            <a:spLocks/>
          </p:cNvSpPr>
          <p:nvPr/>
        </p:nvSpPr>
        <p:spPr>
          <a:xfrm>
            <a:off x="838200" y="5318125"/>
            <a:ext cx="9305925" cy="89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/>
              <a:t>https://neptune.ai/blog/data-augmentation-nlp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0210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F055-9D8B-C358-503E-340D022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DAD4-0294-AFF6-4498-809A37E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B466D-6EF3-E55C-82FC-075C5C2AC574}"/>
              </a:ext>
            </a:extLst>
          </p:cNvPr>
          <p:cNvSpPr txBox="1"/>
          <p:nvPr/>
        </p:nvSpPr>
        <p:spPr>
          <a:xfrm>
            <a:off x="613458" y="2274838"/>
            <a:ext cx="109901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i="1" dirty="0" err="1"/>
              <a:t>är</a:t>
            </a:r>
            <a:r>
              <a:rPr lang="en-GB" sz="3600" i="1" dirty="0"/>
              <a:t> </a:t>
            </a:r>
            <a:r>
              <a:rPr lang="en-GB" sz="3600" i="1" dirty="0" err="1"/>
              <a:t>tillämpligt</a:t>
            </a:r>
            <a:r>
              <a:rPr lang="en-GB" sz="3600" i="1" dirty="0"/>
              <a:t>: a)Det </a:t>
            </a:r>
            <a:r>
              <a:rPr lang="en-GB" sz="3600" i="1" dirty="0" err="1"/>
              <a:t>totala</a:t>
            </a:r>
            <a:r>
              <a:rPr lang="en-GB" sz="3600" i="1" dirty="0"/>
              <a:t> </a:t>
            </a:r>
            <a:r>
              <a:rPr lang="en-GB" sz="3600" i="1" dirty="0" err="1"/>
              <a:t>värdet</a:t>
            </a:r>
            <a:r>
              <a:rPr lang="en-GB" sz="3600" i="1" dirty="0"/>
              <a:t> </a:t>
            </a:r>
            <a:r>
              <a:rPr lang="en-GB" sz="3600" i="1" dirty="0" err="1"/>
              <a:t>av</a:t>
            </a:r>
            <a:r>
              <a:rPr lang="en-GB" sz="3600" i="1" dirty="0"/>
              <a:t> </a:t>
            </a:r>
            <a:r>
              <a:rPr lang="en-GB" sz="3600" i="1" dirty="0" err="1"/>
              <a:t>värdepappersföretagets</a:t>
            </a:r>
            <a:r>
              <a:rPr lang="en-GB" sz="3600" i="1" dirty="0"/>
              <a:t> </a:t>
            </a:r>
            <a:r>
              <a:rPr lang="en-GB" sz="3600" i="1" dirty="0" err="1"/>
              <a:t>konsoliderade</a:t>
            </a:r>
            <a:r>
              <a:rPr lang="en-GB" sz="3600" i="1" dirty="0"/>
              <a:t> </a:t>
            </a:r>
            <a:r>
              <a:rPr lang="en-GB" sz="3600" i="1" dirty="0" err="1"/>
              <a:t>tillgångar</a:t>
            </a:r>
            <a:r>
              <a:rPr lang="en-GB" sz="3600" i="1" dirty="0"/>
              <a:t> </a:t>
            </a:r>
            <a:r>
              <a:rPr lang="en-GB" sz="3600" i="1" dirty="0" err="1"/>
              <a:t>uppgår</a:t>
            </a:r>
            <a:r>
              <a:rPr lang="en-GB" sz="3600" i="1" dirty="0"/>
              <a:t> till </a:t>
            </a:r>
            <a:r>
              <a:rPr lang="en-GB" sz="3600" i="1" dirty="0" err="1"/>
              <a:t>eller</a:t>
            </a:r>
            <a:r>
              <a:rPr lang="en-GB" sz="3600" i="1" dirty="0"/>
              <a:t> </a:t>
            </a:r>
            <a:r>
              <a:rPr lang="en-GB" sz="3600" i="1" dirty="0" err="1"/>
              <a:t>överstiger</a:t>
            </a:r>
            <a:r>
              <a:rPr lang="en-GB" sz="3600" i="1" dirty="0"/>
              <a:t> 15 </a:t>
            </a:r>
            <a:r>
              <a:rPr lang="en-GB" sz="3600" i="1" dirty="0" err="1"/>
              <a:t>miljarder</a:t>
            </a:r>
            <a:r>
              <a:rPr lang="en-GB" sz="3600" i="1" dirty="0"/>
              <a:t> EUR, </a:t>
            </a:r>
            <a:r>
              <a:rPr lang="en-GB" sz="3600" i="1" dirty="0" err="1"/>
              <a:t>beräknat</a:t>
            </a:r>
            <a:r>
              <a:rPr lang="en-GB" sz="3600" i="1" dirty="0"/>
              <a:t> </a:t>
            </a:r>
            <a:r>
              <a:rPr lang="en-GB" sz="3600" i="1" dirty="0" err="1"/>
              <a:t>på</a:t>
            </a:r>
            <a:r>
              <a:rPr lang="en-GB" sz="3600" i="1" dirty="0"/>
              <a:t> </a:t>
            </a:r>
            <a:r>
              <a:rPr lang="en-GB" sz="3600" i="1" dirty="0" err="1"/>
              <a:t>genomsnittet</a:t>
            </a:r>
            <a:r>
              <a:rPr lang="en-GB" sz="3600" i="1" dirty="0"/>
              <a:t> </a:t>
            </a:r>
            <a:r>
              <a:rPr lang="en-GB" sz="3600" i="1" dirty="0" err="1"/>
              <a:t>av</a:t>
            </a:r>
            <a:r>
              <a:rPr lang="en-GB" sz="3600" i="1" dirty="0"/>
              <a:t> de </a:t>
            </a:r>
            <a:r>
              <a:rPr lang="en-GB" sz="3600" i="1" dirty="0" err="1"/>
              <a:t>tolv</a:t>
            </a:r>
            <a:r>
              <a:rPr lang="en-GB" sz="3600" i="1" dirty="0"/>
              <a:t> </a:t>
            </a:r>
            <a:r>
              <a:rPr lang="en-GB" sz="3600" i="1" dirty="0" err="1"/>
              <a:t>föregående</a:t>
            </a:r>
            <a:r>
              <a:rPr lang="en-GB" sz="3600" i="1" dirty="0"/>
              <a:t> </a:t>
            </a:r>
            <a:r>
              <a:rPr lang="en-GB" sz="3600" i="1" dirty="0" err="1"/>
              <a:t>sammanhängande</a:t>
            </a:r>
            <a:endParaRPr lang="en-GB" sz="3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EDA0-786B-06EA-4CDD-2E5D40A34026}"/>
              </a:ext>
            </a:extLst>
          </p:cNvPr>
          <p:cNvSpPr txBox="1"/>
          <p:nvPr/>
        </p:nvSpPr>
        <p:spPr>
          <a:xfrm>
            <a:off x="231493" y="625033"/>
            <a:ext cx="12102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What are data points, features and label ? </a:t>
            </a:r>
          </a:p>
        </p:txBody>
      </p:sp>
    </p:spTree>
    <p:extLst>
      <p:ext uri="{BB962C8B-B14F-4D97-AF65-F5344CB8AC3E}">
        <p14:creationId xmlns:p14="http://schemas.microsoft.com/office/powerpoint/2010/main" val="382531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F055-9D8B-C358-503E-340D022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DAD4-0294-AFF6-4498-809A37E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B466D-6EF3-E55C-82FC-075C5C2AC574}"/>
              </a:ext>
            </a:extLst>
          </p:cNvPr>
          <p:cNvSpPr txBox="1"/>
          <p:nvPr/>
        </p:nvSpPr>
        <p:spPr>
          <a:xfrm>
            <a:off x="600918" y="2054918"/>
            <a:ext cx="109901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i="1" dirty="0" err="1"/>
              <a:t>är</a:t>
            </a:r>
            <a:r>
              <a:rPr lang="en-GB" sz="3600" i="1" dirty="0"/>
              <a:t> </a:t>
            </a:r>
            <a:r>
              <a:rPr lang="en-GB" sz="3600" i="1" dirty="0" err="1"/>
              <a:t>tillämpligt</a:t>
            </a:r>
            <a:r>
              <a:rPr lang="en-GB" sz="3600" i="1" dirty="0"/>
              <a:t>: a)Det </a:t>
            </a:r>
            <a:r>
              <a:rPr lang="en-GB" sz="3600" i="1" dirty="0" err="1"/>
              <a:t>totala</a:t>
            </a:r>
            <a:r>
              <a:rPr lang="en-GB" sz="3600" i="1" dirty="0"/>
              <a:t> </a:t>
            </a:r>
            <a:r>
              <a:rPr lang="en-GB" sz="3600" i="1" dirty="0" err="1"/>
              <a:t>värdet</a:t>
            </a:r>
            <a:r>
              <a:rPr lang="en-GB" sz="3600" i="1" dirty="0"/>
              <a:t> </a:t>
            </a:r>
            <a:r>
              <a:rPr lang="en-GB" sz="3600" i="1" dirty="0" err="1"/>
              <a:t>av</a:t>
            </a:r>
            <a:r>
              <a:rPr lang="en-GB" sz="3600" i="1" dirty="0"/>
              <a:t> </a:t>
            </a:r>
            <a:r>
              <a:rPr lang="en-GB" sz="3600" i="1" dirty="0" err="1"/>
              <a:t>värdepappersföretagets</a:t>
            </a:r>
            <a:r>
              <a:rPr lang="en-GB" sz="3600" i="1" dirty="0"/>
              <a:t> </a:t>
            </a:r>
            <a:r>
              <a:rPr lang="en-GB" sz="3600" i="1" dirty="0" err="1"/>
              <a:t>konsoliderade</a:t>
            </a:r>
            <a:r>
              <a:rPr lang="en-GB" sz="3600" i="1" dirty="0"/>
              <a:t> </a:t>
            </a:r>
            <a:r>
              <a:rPr lang="en-GB" sz="3600" i="1" dirty="0" err="1"/>
              <a:t>tillgångar</a:t>
            </a:r>
            <a:r>
              <a:rPr lang="en-GB" sz="3600" i="1" dirty="0"/>
              <a:t> </a:t>
            </a:r>
            <a:r>
              <a:rPr lang="en-GB" sz="3600" i="1" dirty="0" err="1"/>
              <a:t>uppgår</a:t>
            </a:r>
            <a:r>
              <a:rPr lang="en-GB" sz="3600" i="1" dirty="0"/>
              <a:t> till </a:t>
            </a:r>
            <a:r>
              <a:rPr lang="en-GB" sz="3600" i="1" dirty="0" err="1"/>
              <a:t>eller</a:t>
            </a:r>
            <a:r>
              <a:rPr lang="en-GB" sz="3600" i="1" dirty="0"/>
              <a:t> </a:t>
            </a:r>
            <a:r>
              <a:rPr lang="en-GB" sz="3600" i="1" dirty="0" err="1"/>
              <a:t>överstiger</a:t>
            </a:r>
            <a:r>
              <a:rPr lang="en-GB" sz="3600" i="1" dirty="0"/>
              <a:t> 15 </a:t>
            </a:r>
            <a:r>
              <a:rPr lang="en-GB" sz="3600" i="1" dirty="0" err="1"/>
              <a:t>miljarder</a:t>
            </a:r>
            <a:r>
              <a:rPr lang="en-GB" sz="3600" i="1" dirty="0"/>
              <a:t> EUR, </a:t>
            </a:r>
            <a:r>
              <a:rPr lang="en-GB" sz="3600" i="1" dirty="0" err="1"/>
              <a:t>beräknat</a:t>
            </a:r>
            <a:r>
              <a:rPr lang="en-GB" sz="3600" i="1" dirty="0"/>
              <a:t> </a:t>
            </a:r>
            <a:r>
              <a:rPr lang="en-GB" sz="3600" i="1" dirty="0" err="1"/>
              <a:t>på</a:t>
            </a:r>
            <a:r>
              <a:rPr lang="en-GB" sz="3600" i="1" dirty="0"/>
              <a:t> </a:t>
            </a:r>
            <a:r>
              <a:rPr lang="en-GB" sz="3600" i="1" dirty="0" err="1"/>
              <a:t>genomsnittet</a:t>
            </a:r>
            <a:r>
              <a:rPr lang="en-GB" sz="3600" i="1" dirty="0"/>
              <a:t> </a:t>
            </a:r>
            <a:r>
              <a:rPr lang="en-GB" sz="3600" i="1" dirty="0" err="1"/>
              <a:t>av</a:t>
            </a:r>
            <a:r>
              <a:rPr lang="en-GB" sz="3600" i="1" dirty="0"/>
              <a:t> de </a:t>
            </a:r>
            <a:r>
              <a:rPr lang="en-GB" sz="3600" i="1" dirty="0" err="1"/>
              <a:t>tolv</a:t>
            </a:r>
            <a:r>
              <a:rPr lang="en-GB" sz="3600" i="1" dirty="0"/>
              <a:t> </a:t>
            </a:r>
            <a:r>
              <a:rPr lang="en-GB" sz="3600" i="1" dirty="0" err="1"/>
              <a:t>föregående</a:t>
            </a:r>
            <a:r>
              <a:rPr lang="en-GB" sz="3600" i="1" dirty="0"/>
              <a:t> </a:t>
            </a:r>
            <a:r>
              <a:rPr lang="en-GB" sz="3600" i="1" dirty="0" err="1"/>
              <a:t>sammanhängande</a:t>
            </a:r>
            <a:endParaRPr lang="en-GB" sz="3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EDA0-786B-06EA-4CDD-2E5D40A34026}"/>
              </a:ext>
            </a:extLst>
          </p:cNvPr>
          <p:cNvSpPr txBox="1"/>
          <p:nvPr/>
        </p:nvSpPr>
        <p:spPr>
          <a:xfrm>
            <a:off x="838200" y="464914"/>
            <a:ext cx="93988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Token = Atomic Data Point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0A87FE-2CB8-75E7-75F6-323F57EB42DA}"/>
              </a:ext>
            </a:extLst>
          </p:cNvPr>
          <p:cNvSpPr/>
          <p:nvPr/>
        </p:nvSpPr>
        <p:spPr>
          <a:xfrm>
            <a:off x="600918" y="2054918"/>
            <a:ext cx="456357" cy="59568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3EA70B-824A-D3F4-A30E-AAC96214851F}"/>
              </a:ext>
            </a:extLst>
          </p:cNvPr>
          <p:cNvSpPr/>
          <p:nvPr/>
        </p:nvSpPr>
        <p:spPr>
          <a:xfrm>
            <a:off x="1169043" y="2054918"/>
            <a:ext cx="2031357" cy="59568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D488E1-ED15-CD7A-8127-EB8172A46B7A}"/>
              </a:ext>
            </a:extLst>
          </p:cNvPr>
          <p:cNvSpPr/>
          <p:nvPr/>
        </p:nvSpPr>
        <p:spPr>
          <a:xfrm>
            <a:off x="3707457" y="2054918"/>
            <a:ext cx="635944" cy="59568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04F0C6A-7E91-2CDD-AE4D-5D786E0330A0}"/>
              </a:ext>
            </a:extLst>
          </p:cNvPr>
          <p:cNvSpPr/>
          <p:nvPr/>
        </p:nvSpPr>
        <p:spPr>
          <a:xfrm>
            <a:off x="4457700" y="2054917"/>
            <a:ext cx="1085850" cy="59568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90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F055-9D8B-C358-503E-340D022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DAD4-0294-AFF6-4498-809A37E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6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EDA0-786B-06EA-4CDD-2E5D40A34026}"/>
              </a:ext>
            </a:extLst>
          </p:cNvPr>
          <p:cNvSpPr txBox="1"/>
          <p:nvPr/>
        </p:nvSpPr>
        <p:spPr>
          <a:xfrm>
            <a:off x="838200" y="464914"/>
            <a:ext cx="32694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N-Grams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9A8C7-D3B4-E9FA-E381-2C2924D5463C}"/>
              </a:ext>
            </a:extLst>
          </p:cNvPr>
          <p:cNvSpPr txBox="1"/>
          <p:nvPr/>
        </p:nvSpPr>
        <p:spPr>
          <a:xfrm>
            <a:off x="381963" y="5370653"/>
            <a:ext cx="11097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https://</a:t>
            </a:r>
            <a:r>
              <a:rPr lang="en-GB" sz="2800" dirty="0" err="1"/>
              <a:t>stackoverflow.com</a:t>
            </a:r>
            <a:r>
              <a:rPr lang="en-GB" sz="2800" dirty="0"/>
              <a:t>/questions/18193253/what-exactly-is-an-n-gram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1C7EBD39-2416-4F79-7842-4688BA3866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554" y="1776558"/>
            <a:ext cx="7772400" cy="33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8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F055-9D8B-C358-503E-340D022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DAD4-0294-AFF6-4498-809A37E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B466D-6EF3-E55C-82FC-075C5C2AC574}"/>
              </a:ext>
            </a:extLst>
          </p:cNvPr>
          <p:cNvSpPr txBox="1"/>
          <p:nvPr/>
        </p:nvSpPr>
        <p:spPr>
          <a:xfrm>
            <a:off x="600918" y="2054918"/>
            <a:ext cx="109901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i="1" dirty="0" err="1"/>
              <a:t>är</a:t>
            </a:r>
            <a:r>
              <a:rPr lang="en-GB" sz="3600" i="1" dirty="0"/>
              <a:t> </a:t>
            </a:r>
            <a:r>
              <a:rPr lang="en-GB" sz="3600" i="1" dirty="0" err="1"/>
              <a:t>tillämpligt</a:t>
            </a:r>
            <a:r>
              <a:rPr lang="en-GB" sz="3600" i="1" dirty="0"/>
              <a:t>: a)Det </a:t>
            </a:r>
            <a:r>
              <a:rPr lang="en-GB" sz="3600" i="1" dirty="0" err="1"/>
              <a:t>totala</a:t>
            </a:r>
            <a:r>
              <a:rPr lang="en-GB" sz="3600" i="1" dirty="0"/>
              <a:t> </a:t>
            </a:r>
            <a:r>
              <a:rPr lang="en-GB" sz="3600" i="1" dirty="0" err="1"/>
              <a:t>värdet</a:t>
            </a:r>
            <a:r>
              <a:rPr lang="en-GB" sz="3600" i="1" dirty="0"/>
              <a:t> </a:t>
            </a:r>
            <a:r>
              <a:rPr lang="en-GB" sz="3600" i="1" dirty="0" err="1"/>
              <a:t>av</a:t>
            </a:r>
            <a:r>
              <a:rPr lang="en-GB" sz="3600" i="1" dirty="0"/>
              <a:t> </a:t>
            </a:r>
            <a:r>
              <a:rPr lang="en-GB" sz="3600" i="1" dirty="0" err="1"/>
              <a:t>värdepappersföretagets</a:t>
            </a:r>
            <a:r>
              <a:rPr lang="en-GB" sz="3600" i="1" dirty="0"/>
              <a:t> </a:t>
            </a:r>
            <a:r>
              <a:rPr lang="en-GB" sz="3600" i="1" dirty="0" err="1"/>
              <a:t>konsoliderade</a:t>
            </a:r>
            <a:r>
              <a:rPr lang="en-GB" sz="3600" i="1" dirty="0"/>
              <a:t> </a:t>
            </a:r>
            <a:r>
              <a:rPr lang="en-GB" sz="3600" i="1" dirty="0" err="1"/>
              <a:t>tillgångar</a:t>
            </a:r>
            <a:r>
              <a:rPr lang="en-GB" sz="3600" i="1" dirty="0"/>
              <a:t> </a:t>
            </a:r>
            <a:r>
              <a:rPr lang="en-GB" sz="3600" i="1" dirty="0" err="1"/>
              <a:t>uppgår</a:t>
            </a:r>
            <a:r>
              <a:rPr lang="en-GB" sz="3600" i="1" dirty="0"/>
              <a:t> till </a:t>
            </a:r>
            <a:r>
              <a:rPr lang="en-GB" sz="3600" i="1" dirty="0" err="1"/>
              <a:t>eller</a:t>
            </a:r>
            <a:r>
              <a:rPr lang="en-GB" sz="3600" i="1" dirty="0"/>
              <a:t> </a:t>
            </a:r>
            <a:r>
              <a:rPr lang="en-GB" sz="3600" i="1" dirty="0" err="1"/>
              <a:t>överstiger</a:t>
            </a:r>
            <a:r>
              <a:rPr lang="en-GB" sz="3600" i="1" dirty="0"/>
              <a:t> 15 </a:t>
            </a:r>
            <a:r>
              <a:rPr lang="en-GB" sz="3600" i="1" dirty="0" err="1"/>
              <a:t>miljarder</a:t>
            </a:r>
            <a:r>
              <a:rPr lang="en-GB" sz="3600" i="1" dirty="0"/>
              <a:t> EUR, </a:t>
            </a:r>
            <a:r>
              <a:rPr lang="en-GB" sz="3600" i="1" dirty="0" err="1"/>
              <a:t>beräknat</a:t>
            </a:r>
            <a:r>
              <a:rPr lang="en-GB" sz="3600" i="1" dirty="0"/>
              <a:t> </a:t>
            </a:r>
            <a:r>
              <a:rPr lang="en-GB" sz="3600" i="1" dirty="0" err="1"/>
              <a:t>på</a:t>
            </a:r>
            <a:r>
              <a:rPr lang="en-GB" sz="3600" i="1" dirty="0"/>
              <a:t> </a:t>
            </a:r>
            <a:r>
              <a:rPr lang="en-GB" sz="3600" i="1" dirty="0" err="1"/>
              <a:t>genomsnittet</a:t>
            </a:r>
            <a:r>
              <a:rPr lang="en-GB" sz="3600" i="1" dirty="0"/>
              <a:t> </a:t>
            </a:r>
            <a:r>
              <a:rPr lang="en-GB" sz="3600" i="1" dirty="0" err="1"/>
              <a:t>av</a:t>
            </a:r>
            <a:r>
              <a:rPr lang="en-GB" sz="3600" i="1" dirty="0"/>
              <a:t> de </a:t>
            </a:r>
            <a:r>
              <a:rPr lang="en-GB" sz="3600" i="1" dirty="0" err="1"/>
              <a:t>tolv</a:t>
            </a:r>
            <a:r>
              <a:rPr lang="en-GB" sz="3600" i="1" dirty="0"/>
              <a:t> </a:t>
            </a:r>
            <a:r>
              <a:rPr lang="en-GB" sz="3600" i="1" dirty="0" err="1"/>
              <a:t>föregående</a:t>
            </a:r>
            <a:r>
              <a:rPr lang="en-GB" sz="3600" i="1" dirty="0"/>
              <a:t> </a:t>
            </a:r>
            <a:r>
              <a:rPr lang="en-GB" sz="3600" i="1" dirty="0" err="1"/>
              <a:t>sammanhängande</a:t>
            </a:r>
            <a:endParaRPr lang="en-GB" sz="3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EDA0-786B-06EA-4CDD-2E5D40A34026}"/>
              </a:ext>
            </a:extLst>
          </p:cNvPr>
          <p:cNvSpPr txBox="1"/>
          <p:nvPr/>
        </p:nvSpPr>
        <p:spPr>
          <a:xfrm>
            <a:off x="838200" y="464914"/>
            <a:ext cx="79607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Data Points = 2-Grams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3EA70B-824A-D3F4-A30E-AAC96214851F}"/>
              </a:ext>
            </a:extLst>
          </p:cNvPr>
          <p:cNvSpPr/>
          <p:nvPr/>
        </p:nvSpPr>
        <p:spPr>
          <a:xfrm>
            <a:off x="4398380" y="1973778"/>
            <a:ext cx="2465407" cy="59568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D488E1-ED15-CD7A-8127-EB8172A46B7A}"/>
              </a:ext>
            </a:extLst>
          </p:cNvPr>
          <p:cNvSpPr/>
          <p:nvPr/>
        </p:nvSpPr>
        <p:spPr>
          <a:xfrm>
            <a:off x="3707457" y="2054918"/>
            <a:ext cx="1836816" cy="59568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54C7596-AEBF-EB7E-7AF1-0A3A3C191B9F}"/>
              </a:ext>
            </a:extLst>
          </p:cNvPr>
          <p:cNvSpPr/>
          <p:nvPr/>
        </p:nvSpPr>
        <p:spPr>
          <a:xfrm>
            <a:off x="5631083" y="1874114"/>
            <a:ext cx="1836817" cy="59568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76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F055-9D8B-C358-503E-340D022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DAD4-0294-AFF6-4498-809A37E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8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EDA0-786B-06EA-4CDD-2E5D40A34026}"/>
              </a:ext>
            </a:extLst>
          </p:cNvPr>
          <p:cNvSpPr txBox="1"/>
          <p:nvPr/>
        </p:nvSpPr>
        <p:spPr>
          <a:xfrm>
            <a:off x="838200" y="464914"/>
            <a:ext cx="49854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Token = Word</a:t>
            </a:r>
          </a:p>
        </p:txBody>
      </p:sp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CA32C4C-7477-6024-3F24-BFD01E74621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516" y="2178049"/>
            <a:ext cx="10928967" cy="35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6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F055-9D8B-C358-503E-340D022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DAD4-0294-AFF6-4498-809A37E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9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EDA0-786B-06EA-4CDD-2E5D40A34026}"/>
              </a:ext>
            </a:extLst>
          </p:cNvPr>
          <p:cNvSpPr txBox="1"/>
          <p:nvPr/>
        </p:nvSpPr>
        <p:spPr>
          <a:xfrm>
            <a:off x="838200" y="464914"/>
            <a:ext cx="87418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Token = Word or 2-Gram</a:t>
            </a:r>
          </a:p>
        </p:txBody>
      </p:sp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C98EF40-653C-6E04-EBC1-4321837EE57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902439"/>
            <a:ext cx="10505908" cy="412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6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684</Words>
  <Application>Microsoft Macintosh PowerPoint</Application>
  <PresentationFormat>Widescreen</PresentationFormat>
  <Paragraphs>177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Machine Learning  with Text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Augmentation for Text </vt:lpstr>
      <vt:lpstr>Back-Translation</vt:lpstr>
      <vt:lpstr>Synonym Replacement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with Text Data</dc:title>
  <dc:creator>Jung Alex</dc:creator>
  <cp:lastModifiedBy>Jung Alex</cp:lastModifiedBy>
  <cp:revision>27</cp:revision>
  <dcterms:created xsi:type="dcterms:W3CDTF">2023-03-11T08:05:06Z</dcterms:created>
  <dcterms:modified xsi:type="dcterms:W3CDTF">2024-05-17T11:26:00Z</dcterms:modified>
</cp:coreProperties>
</file>