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104448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66268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7772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4375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5464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91125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922911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25147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96345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16/10/2023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88872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75C3A5D-7EC7-4F4B-B103-1F47840BBE42}" type="datetimeFigureOut">
              <a:rPr lang="el-GR" smtClean="0"/>
              <a:t>16/10/2023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5184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75C3A5D-7EC7-4F4B-B103-1F47840BBE42}" type="datetimeFigureOut">
              <a:rPr lang="el-GR" smtClean="0"/>
              <a:t>16/10/2023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123738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75C3A5D-7EC7-4F4B-B103-1F47840BBE42}" type="datetimeFigureOut">
              <a:rPr lang="el-GR" smtClean="0"/>
              <a:t>16/10/2023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26493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C3A5D-7EC7-4F4B-B103-1F47840BBE42}" type="datetimeFigureOut">
              <a:rPr lang="el-GR" smtClean="0"/>
              <a:t>16/10/2023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149682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75C3A5D-7EC7-4F4B-B103-1F47840BBE42}" type="datetimeFigureOut">
              <a:rPr lang="el-GR" smtClean="0"/>
              <a:t>16/10/2023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283209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75C3A5D-7EC7-4F4B-B103-1F47840BBE42}" type="datetimeFigureOut">
              <a:rPr lang="el-GR" smtClean="0"/>
              <a:t>16/10/2023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232104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5C3A5D-7EC7-4F4B-B103-1F47840BBE42}" type="datetimeFigureOut">
              <a:rPr lang="el-GR" smtClean="0"/>
              <a:t>16/10/2023</a:t>
            </a:fld>
            <a:endParaRPr lang="el-G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47A17F-522F-4BA3-97D0-92C06B1B9AE2}" type="slidenum">
              <a:rPr lang="el-GR" smtClean="0"/>
              <a:t>‹#›</a:t>
            </a:fld>
            <a:endParaRPr lang="el-GR"/>
          </a:p>
        </p:txBody>
      </p:sp>
    </p:spTree>
    <p:extLst>
      <p:ext uri="{BB962C8B-B14F-4D97-AF65-F5344CB8AC3E}">
        <p14:creationId xmlns:p14="http://schemas.microsoft.com/office/powerpoint/2010/main" val="2879453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4D394E-9D98-F4A2-8354-7E044702D840}"/>
              </a:ext>
            </a:extLst>
          </p:cNvPr>
          <p:cNvSpPr>
            <a:spLocks noGrp="1"/>
          </p:cNvSpPr>
          <p:nvPr>
            <p:ph type="ctrTitle"/>
          </p:nvPr>
        </p:nvSpPr>
        <p:spPr>
          <a:xfrm>
            <a:off x="1299411" y="1710268"/>
            <a:ext cx="7974592" cy="2340568"/>
          </a:xfrm>
        </p:spPr>
        <p:txBody>
          <a:bodyPr/>
          <a:lstStyle/>
          <a:p>
            <a:pPr algn="ctr"/>
            <a:r>
              <a:rPr lang="el-GR" sz="4400" b="1" kern="100" dirty="0">
                <a:solidFill>
                  <a:schemeClr val="accent1">
                    <a:lumMod val="75000"/>
                  </a:schemeClr>
                </a:solidFill>
                <a:effectLst/>
                <a:ea typeface="Times New Roman" panose="02020603050405020304" pitchFamily="18" charset="0"/>
              </a:rPr>
              <a:t>Μια κατανεμημένη υλοποίηση k-NN σε </a:t>
            </a:r>
            <a:r>
              <a:rPr lang="el-GR" sz="4400" b="1" kern="100" dirty="0" err="1">
                <a:solidFill>
                  <a:schemeClr val="accent1">
                    <a:lumMod val="75000"/>
                  </a:schemeClr>
                </a:solidFill>
                <a:effectLst/>
                <a:ea typeface="Times New Roman" panose="02020603050405020304" pitchFamily="18" charset="0"/>
              </a:rPr>
              <a:t>Julia</a:t>
            </a:r>
            <a:r>
              <a:rPr lang="el-GR" sz="4400" b="1" kern="100" dirty="0">
                <a:solidFill>
                  <a:schemeClr val="accent1">
                    <a:lumMod val="75000"/>
                  </a:schemeClr>
                </a:solidFill>
                <a:effectLst/>
                <a:ea typeface="Times New Roman" panose="02020603050405020304" pitchFamily="18" charset="0"/>
              </a:rPr>
              <a:t> και CUDA για μεγάλα σετ δεδομένων</a:t>
            </a:r>
            <a:endParaRPr lang="el-GR" sz="4400" b="1" dirty="0">
              <a:solidFill>
                <a:schemeClr val="accent1">
                  <a:lumMod val="75000"/>
                </a:schemeClr>
              </a:solidFill>
            </a:endParaRPr>
          </a:p>
        </p:txBody>
      </p:sp>
      <p:sp>
        <p:nvSpPr>
          <p:cNvPr id="3" name="Υπότιτλος 2">
            <a:extLst>
              <a:ext uri="{FF2B5EF4-FFF2-40B4-BE49-F238E27FC236}">
                <a16:creationId xmlns:a16="http://schemas.microsoft.com/office/drawing/2014/main" id="{A5DAAE0C-DE6F-45B2-33C1-122228CA0479}"/>
              </a:ext>
            </a:extLst>
          </p:cNvPr>
          <p:cNvSpPr>
            <a:spLocks noGrp="1"/>
          </p:cNvSpPr>
          <p:nvPr>
            <p:ph type="subTitle" idx="1"/>
          </p:nvPr>
        </p:nvSpPr>
        <p:spPr/>
        <p:txBody>
          <a:bodyPr>
            <a:normAutofit fontScale="92500" lnSpcReduction="10000"/>
          </a:bodyPr>
          <a:lstStyle/>
          <a:p>
            <a:pPr marL="323850" marR="78740" indent="221615" algn="ctr">
              <a:lnSpc>
                <a:spcPct val="107000"/>
              </a:lnSpc>
              <a:spcAft>
                <a:spcPts val="845"/>
              </a:spcAft>
            </a:pPr>
            <a:r>
              <a:rPr lang="el-GR" dirty="0">
                <a:solidFill>
                  <a:schemeClr val="tx1">
                    <a:lumMod val="75000"/>
                    <a:lumOff val="25000"/>
                  </a:schemeClr>
                </a:solidFill>
              </a:rPr>
              <a:t>Αλέξανδρος Καλπακίδης</a:t>
            </a:r>
          </a:p>
          <a:p>
            <a:pPr marL="330200" marR="402590" indent="-6350" algn="ctr">
              <a:lnSpc>
                <a:spcPct val="108000"/>
              </a:lnSpc>
              <a:spcAft>
                <a:spcPts val="2235"/>
              </a:spcAft>
            </a:pPr>
            <a:r>
              <a:rPr lang="el-GR" dirty="0">
                <a:solidFill>
                  <a:schemeClr val="tx1">
                    <a:lumMod val="75000"/>
                    <a:lumOff val="25000"/>
                  </a:schemeClr>
                </a:solidFill>
              </a:rPr>
              <a:t>Τμήμα </a:t>
            </a:r>
            <a:r>
              <a:rPr lang="el-GR" dirty="0" err="1">
                <a:solidFill>
                  <a:schemeClr val="tx1">
                    <a:lumMod val="75000"/>
                    <a:lumOff val="25000"/>
                  </a:schemeClr>
                </a:solidFill>
              </a:rPr>
              <a:t>Ηλεκτρολογών</a:t>
            </a:r>
            <a:r>
              <a:rPr lang="el-GR" dirty="0">
                <a:solidFill>
                  <a:schemeClr val="tx1">
                    <a:lumMod val="75000"/>
                    <a:lumOff val="25000"/>
                  </a:schemeClr>
                </a:solidFill>
              </a:rPr>
              <a:t> Μηχανικών και Μηχανικών Υπολογιστών Αριστοτέλειο Πανεπιστήμιο Θεσσαλονίκης, Ελλάδα</a:t>
            </a:r>
          </a:p>
        </p:txBody>
      </p:sp>
    </p:spTree>
    <p:extLst>
      <p:ext uri="{BB962C8B-B14F-4D97-AF65-F5344CB8AC3E}">
        <p14:creationId xmlns:p14="http://schemas.microsoft.com/office/powerpoint/2010/main" val="306799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786768-F369-7809-F44B-0FAA7781EDAF}"/>
              </a:ext>
            </a:extLst>
          </p:cNvPr>
          <p:cNvSpPr>
            <a:spLocks noGrp="1"/>
          </p:cNvSpPr>
          <p:nvPr>
            <p:ph type="title"/>
          </p:nvPr>
        </p:nvSpPr>
        <p:spPr/>
        <p:txBody>
          <a:bodyPr/>
          <a:lstStyle/>
          <a:p>
            <a:r>
              <a:rPr lang="el-GR" dirty="0"/>
              <a:t>Παράδειγμα προβολής σημείων σε δύο ευθείες </a:t>
            </a:r>
          </a:p>
        </p:txBody>
      </p:sp>
      <p:pic>
        <p:nvPicPr>
          <p:cNvPr id="11" name="Picture 795">
            <a:extLst>
              <a:ext uri="{FF2B5EF4-FFF2-40B4-BE49-F238E27FC236}">
                <a16:creationId xmlns:a16="http://schemas.microsoft.com/office/drawing/2014/main" id="{132FBDF6-BE25-240D-B351-3EA2C0CCB271}"/>
              </a:ext>
            </a:extLst>
          </p:cNvPr>
          <p:cNvPicPr>
            <a:picLocks noGrp="1"/>
          </p:cNvPicPr>
          <p:nvPr>
            <p:ph idx="1"/>
          </p:nvPr>
        </p:nvPicPr>
        <p:blipFill>
          <a:blip r:embed="rId2"/>
          <a:stretch>
            <a:fillRect/>
          </a:stretch>
        </p:blipFill>
        <p:spPr>
          <a:xfrm>
            <a:off x="2071396" y="1930400"/>
            <a:ext cx="6792686" cy="4927600"/>
          </a:xfrm>
          <a:prstGeom prst="rect">
            <a:avLst/>
          </a:prstGeom>
        </p:spPr>
      </p:pic>
    </p:spTree>
    <p:extLst>
      <p:ext uri="{BB962C8B-B14F-4D97-AF65-F5344CB8AC3E}">
        <p14:creationId xmlns:p14="http://schemas.microsoft.com/office/powerpoint/2010/main" val="143112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540ABE-DA9A-1B7C-260B-1676D9931085}"/>
              </a:ext>
            </a:extLst>
          </p:cNvPr>
          <p:cNvSpPr>
            <a:spLocks noGrp="1"/>
          </p:cNvSpPr>
          <p:nvPr>
            <p:ph type="title"/>
          </p:nvPr>
        </p:nvSpPr>
        <p:spPr/>
        <p:txBody>
          <a:bodyPr>
            <a:normAutofit fontScale="90000"/>
          </a:bodyPr>
          <a:lstStyle/>
          <a:p>
            <a:r>
              <a:rPr lang="el-GR" dirty="0"/>
              <a:t>Καταμερισμός εργασίας για την καλύτερη χρήση κατανεμημένου προγραμματισμού</a:t>
            </a:r>
          </a:p>
        </p:txBody>
      </p:sp>
      <p:pic>
        <p:nvPicPr>
          <p:cNvPr id="15" name="Θέση περιεχομένου 14" descr="Εικόνα που περιέχει στιγμιότυπο οθόνης, ορθογώνιο παραλληλόγραμμο, τετράγωνο, σχεδίαση&#10;&#10;Περιγραφή που δημιουργήθηκε αυτόματα">
            <a:extLst>
              <a:ext uri="{FF2B5EF4-FFF2-40B4-BE49-F238E27FC236}">
                <a16:creationId xmlns:a16="http://schemas.microsoft.com/office/drawing/2014/main" id="{F82B66D4-E5EA-F128-595C-405AB5E889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25" b="31281"/>
          <a:stretch/>
        </p:blipFill>
        <p:spPr>
          <a:xfrm>
            <a:off x="2917998" y="1456485"/>
            <a:ext cx="5402426" cy="5546086"/>
          </a:xfrm>
        </p:spPr>
      </p:pic>
    </p:spTree>
    <p:extLst>
      <p:ext uri="{BB962C8B-B14F-4D97-AF65-F5344CB8AC3E}">
        <p14:creationId xmlns:p14="http://schemas.microsoft.com/office/powerpoint/2010/main" val="18496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99381A2-54ED-DAD6-E2FE-AEFE926EB2ED}"/>
              </a:ext>
            </a:extLst>
          </p:cNvPr>
          <p:cNvSpPr>
            <a:spLocks noGrp="1"/>
          </p:cNvSpPr>
          <p:nvPr>
            <p:ph type="title"/>
          </p:nvPr>
        </p:nvSpPr>
        <p:spPr/>
        <p:txBody>
          <a:bodyPr/>
          <a:lstStyle/>
          <a:p>
            <a:r>
              <a:rPr lang="el-GR" dirty="0"/>
              <a:t>Διαθέσιμοι πόροι για την υλοποίηση και εκτέλεση των πειραμάτων</a:t>
            </a:r>
          </a:p>
        </p:txBody>
      </p:sp>
      <p:sp>
        <p:nvSpPr>
          <p:cNvPr id="3" name="Θέση περιεχομένου 2">
            <a:extLst>
              <a:ext uri="{FF2B5EF4-FFF2-40B4-BE49-F238E27FC236}">
                <a16:creationId xmlns:a16="http://schemas.microsoft.com/office/drawing/2014/main" id="{81136E3A-4DC5-6ACB-D4BE-B1A703C6C633}"/>
              </a:ext>
            </a:extLst>
          </p:cNvPr>
          <p:cNvSpPr>
            <a:spLocks noGrp="1"/>
          </p:cNvSpPr>
          <p:nvPr>
            <p:ph idx="1"/>
          </p:nvPr>
        </p:nvSpPr>
        <p:spPr/>
        <p:txBody>
          <a:bodyPr>
            <a:normAutofit lnSpcReduction="10000"/>
          </a:bodyPr>
          <a:lstStyle/>
          <a:p>
            <a:pPr marL="0" indent="0">
              <a:buNone/>
            </a:pPr>
            <a:r>
              <a:rPr lang="el-GR" dirty="0"/>
              <a:t>Για τις ανάγκες της υλοποίησης, δοκιμών και μετρήσεων των αποτελεσμάτων των μεθόδων που καλύπτονται στο πλαίσιο αυτής της διπλωματικής έγινε χρήση των πόρων της υπολογιστικής συστοιχίας “Αριστοτέλης” που αποτελείται από ετερογενείς υπολογιστικούς κόμβους (</a:t>
            </a:r>
            <a:r>
              <a:rPr lang="el-GR" dirty="0" err="1"/>
              <a:t>compute</a:t>
            </a:r>
            <a:r>
              <a:rPr lang="el-GR" dirty="0"/>
              <a:t> </a:t>
            </a:r>
            <a:r>
              <a:rPr lang="el-GR" dirty="0" err="1"/>
              <a:t>nodes</a:t>
            </a:r>
            <a:r>
              <a:rPr lang="el-GR" dirty="0"/>
              <a:t>) που ομαδοποιούνται ανά ουρά (</a:t>
            </a:r>
            <a:r>
              <a:rPr lang="el-GR" dirty="0" err="1"/>
              <a:t>partition</a:t>
            </a:r>
            <a:r>
              <a:rPr lang="el-GR" dirty="0"/>
              <a:t>). </a:t>
            </a:r>
            <a:br>
              <a:rPr lang="el-GR" dirty="0"/>
            </a:br>
            <a:r>
              <a:rPr lang="el-GR" dirty="0"/>
              <a:t>Διαθέσιμοι πόροι του κόμβου </a:t>
            </a:r>
            <a:r>
              <a:rPr lang="en-US" dirty="0"/>
              <a:t>Ampere </a:t>
            </a:r>
            <a:r>
              <a:rPr lang="el-GR" dirty="0"/>
              <a:t>που χρησιμοποιήθηκε για την ανάπτυξη του κώδικα</a:t>
            </a:r>
            <a:r>
              <a:rPr lang="en-US" dirty="0"/>
              <a:t>:</a:t>
            </a:r>
          </a:p>
          <a:p>
            <a:pPr algn="l"/>
            <a:r>
              <a:rPr lang="el-GR" dirty="0"/>
              <a:t> Επεξεργαστής AMD EPYC 7742 με 128 πυρήνες (1 εργασία ανά πυρήνα για συνολικά 128 </a:t>
            </a:r>
            <a:r>
              <a:rPr lang="en-US" dirty="0"/>
              <a:t>job slots).</a:t>
            </a:r>
            <a:endParaRPr lang="el-GR" dirty="0"/>
          </a:p>
          <a:p>
            <a:pPr algn="l"/>
            <a:r>
              <a:rPr lang="en-US" dirty="0"/>
              <a:t>1024 GB RAM</a:t>
            </a:r>
            <a:r>
              <a:rPr lang="el-GR" dirty="0"/>
              <a:t>.</a:t>
            </a:r>
          </a:p>
          <a:p>
            <a:pPr algn="l"/>
            <a:r>
              <a:rPr lang="en-US" dirty="0"/>
              <a:t>200Gb InfiniBand HDR</a:t>
            </a:r>
            <a:endParaRPr lang="el-GR" dirty="0"/>
          </a:p>
          <a:p>
            <a:pPr algn="l"/>
            <a:r>
              <a:rPr lang="el-GR" dirty="0"/>
              <a:t>8 κάρτες γραφικών </a:t>
            </a:r>
            <a:r>
              <a:rPr lang="en-US" dirty="0"/>
              <a:t>NVIDIA A100 (40GB DDR6 RAM/</a:t>
            </a:r>
            <a:r>
              <a:rPr lang="el-GR" dirty="0"/>
              <a:t>κάρτα).</a:t>
            </a:r>
          </a:p>
        </p:txBody>
      </p:sp>
    </p:spTree>
    <p:extLst>
      <p:ext uri="{BB962C8B-B14F-4D97-AF65-F5344CB8AC3E}">
        <p14:creationId xmlns:p14="http://schemas.microsoft.com/office/powerpoint/2010/main" val="13113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C6DFD5-B346-12F3-20F0-13CD57DB861A}"/>
              </a:ext>
            </a:extLst>
          </p:cNvPr>
          <p:cNvSpPr>
            <a:spLocks noGrp="1"/>
          </p:cNvSpPr>
          <p:nvPr>
            <p:ph type="title"/>
          </p:nvPr>
        </p:nvSpPr>
        <p:spPr/>
        <p:txBody>
          <a:bodyPr/>
          <a:lstStyle/>
          <a:p>
            <a:r>
              <a:rPr lang="el-GR" dirty="0"/>
              <a:t>Σετ δεδομένων</a:t>
            </a:r>
          </a:p>
        </p:txBody>
      </p:sp>
      <p:sp>
        <p:nvSpPr>
          <p:cNvPr id="3" name="Θέση περιεχομένου 2">
            <a:extLst>
              <a:ext uri="{FF2B5EF4-FFF2-40B4-BE49-F238E27FC236}">
                <a16:creationId xmlns:a16="http://schemas.microsoft.com/office/drawing/2014/main" id="{46319866-4CF9-C76F-188F-9A277DDCC63C}"/>
              </a:ext>
            </a:extLst>
          </p:cNvPr>
          <p:cNvSpPr>
            <a:spLocks noGrp="1"/>
          </p:cNvSpPr>
          <p:nvPr>
            <p:ph idx="1"/>
          </p:nvPr>
        </p:nvSpPr>
        <p:spPr/>
        <p:txBody>
          <a:bodyPr/>
          <a:lstStyle/>
          <a:p>
            <a:r>
              <a:rPr lang="el-GR" dirty="0"/>
              <a:t>Ως </a:t>
            </a:r>
            <a:r>
              <a:rPr lang="el-GR" dirty="0" err="1"/>
              <a:t>dataset</a:t>
            </a:r>
            <a:r>
              <a:rPr lang="el-GR" dirty="0"/>
              <a:t> για τα πειράματά μας χρησιμοποιήθηκαν τόσο πραγματικά δεδομένα από το σύνολο HIGGS όσο και συνθετικά δεδομένα, ειδικά για περιπτώσεις πολύ υψηλού αριθμού διαστάσεων.</a:t>
            </a:r>
          </a:p>
          <a:p>
            <a:r>
              <a:rPr lang="el-GR" dirty="0"/>
              <a:t>Το συνολικό σετ δεδομένων του HIGGS περιέχει 11000000 καταγραφές, ωστόσο για τις ανάγκες μας χρησιμοποιούμε ένα υποσύνολο 80000 σημείων για το </a:t>
            </a:r>
            <a:r>
              <a:rPr lang="el-GR" dirty="0" err="1"/>
              <a:t>Corpus</a:t>
            </a:r>
            <a:r>
              <a:rPr lang="el-GR" dirty="0"/>
              <a:t>, και 16000 για το </a:t>
            </a:r>
            <a:r>
              <a:rPr lang="el-GR" dirty="0" err="1"/>
              <a:t>Query</a:t>
            </a:r>
            <a:r>
              <a:rPr lang="el-GR" dirty="0"/>
              <a:t>.</a:t>
            </a:r>
          </a:p>
          <a:p>
            <a:r>
              <a:rPr lang="el-GR" dirty="0"/>
              <a:t>Για την περίπτωση του υψηλού αριθμού διαστάσεων χρησιμοποιήθηκαν συνθετικά δεδομένα 2800 διαστάσεων, καθώς παρουσίασαν μεγαλύτερη διαφοροποίηση στα αποτελέσματα σε σχέση με ενδιάμεσες τιμές διαστάσεων (όπως 100, 200… κοκ).</a:t>
            </a:r>
          </a:p>
        </p:txBody>
      </p:sp>
    </p:spTree>
    <p:extLst>
      <p:ext uri="{BB962C8B-B14F-4D97-AF65-F5344CB8AC3E}">
        <p14:creationId xmlns:p14="http://schemas.microsoft.com/office/powerpoint/2010/main" val="116666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01E23DF-DE09-B8CA-A61B-363C56112621}"/>
              </a:ext>
            </a:extLst>
          </p:cNvPr>
          <p:cNvSpPr>
            <a:spLocks noGrp="1"/>
          </p:cNvSpPr>
          <p:nvPr>
            <p:ph type="title"/>
          </p:nvPr>
        </p:nvSpPr>
        <p:spPr/>
        <p:txBody>
          <a:bodyPr/>
          <a:lstStyle/>
          <a:p>
            <a:r>
              <a:rPr lang="el-GR" dirty="0"/>
              <a:t>Παράμετροι των πειραμάτων</a:t>
            </a:r>
          </a:p>
        </p:txBody>
      </p:sp>
      <p:sp>
        <p:nvSpPr>
          <p:cNvPr id="3" name="Θέση περιεχομένου 2">
            <a:extLst>
              <a:ext uri="{FF2B5EF4-FFF2-40B4-BE49-F238E27FC236}">
                <a16:creationId xmlns:a16="http://schemas.microsoft.com/office/drawing/2014/main" id="{2198460B-E76D-15FC-83FC-B823D0C4A54B}"/>
              </a:ext>
            </a:extLst>
          </p:cNvPr>
          <p:cNvSpPr>
            <a:spLocks noGrp="1"/>
          </p:cNvSpPr>
          <p:nvPr>
            <p:ph idx="1"/>
          </p:nvPr>
        </p:nvSpPr>
        <p:spPr/>
        <p:txBody>
          <a:bodyPr/>
          <a:lstStyle/>
          <a:p>
            <a:pPr marL="0" indent="0">
              <a:buNone/>
            </a:pPr>
            <a:r>
              <a:rPr lang="el-GR" sz="1800" b="0" i="0" u="none" strike="noStrike" baseline="0" dirty="0"/>
              <a:t>Συνολικά έχουμε τους εξής συνδυασμούς παραμέτρων:</a:t>
            </a:r>
          </a:p>
          <a:p>
            <a:r>
              <a:rPr lang="el-GR" dirty="0"/>
              <a:t>δεδομένα διαστάσεων d = 28 ή d = 2800.</a:t>
            </a:r>
          </a:p>
          <a:p>
            <a:r>
              <a:rPr lang="el-GR" dirty="0"/>
              <a:t>διακριτά σετ Q και C ή ένα πρόβλημα </a:t>
            </a:r>
            <a:r>
              <a:rPr lang="el-GR" dirty="0" err="1"/>
              <a:t>allknn</a:t>
            </a:r>
            <a:r>
              <a:rPr lang="el-GR" dirty="0"/>
              <a:t> για το C.</a:t>
            </a:r>
          </a:p>
          <a:p>
            <a:r>
              <a:rPr lang="el-GR" dirty="0"/>
              <a:t>αριθμός γειτόνων k = 5, k = 150 ή k = 500.</a:t>
            </a:r>
          </a:p>
          <a:p>
            <a:r>
              <a:rPr lang="el-GR" dirty="0"/>
              <a:t>2 ή 4 </a:t>
            </a:r>
            <a:r>
              <a:rPr lang="el-GR" dirty="0" err="1"/>
              <a:t>GPUs</a:t>
            </a:r>
            <a:r>
              <a:rPr lang="el-GR" dirty="0"/>
              <a:t> για τους υπολογισμούς.</a:t>
            </a:r>
          </a:p>
          <a:p>
            <a:r>
              <a:rPr lang="el-GR" dirty="0"/>
              <a:t>μεγέθη </a:t>
            </a:r>
            <a:r>
              <a:rPr lang="el-GR" dirty="0" err="1"/>
              <a:t>cSize</a:t>
            </a:r>
            <a:r>
              <a:rPr lang="el-GR" dirty="0"/>
              <a:t> και </a:t>
            </a:r>
            <a:r>
              <a:rPr lang="el-GR" dirty="0" err="1"/>
              <a:t>qSize</a:t>
            </a:r>
            <a:r>
              <a:rPr lang="el-GR" dirty="0"/>
              <a:t> 1600 ή 6400.</a:t>
            </a:r>
          </a:p>
          <a:p>
            <a:r>
              <a:rPr lang="el-GR" dirty="0"/>
              <a:t>4 διεργασίες των 16 </a:t>
            </a:r>
            <a:r>
              <a:rPr lang="el-GR" dirty="0" err="1"/>
              <a:t>CPUs</a:t>
            </a:r>
            <a:r>
              <a:rPr lang="el-GR" dirty="0"/>
              <a:t> η 8 διεργασίες των 8 </a:t>
            </a:r>
            <a:r>
              <a:rPr lang="el-GR" dirty="0" err="1"/>
              <a:t>CPUs</a:t>
            </a:r>
            <a:r>
              <a:rPr lang="el-GR" dirty="0"/>
              <a:t>.</a:t>
            </a:r>
          </a:p>
        </p:txBody>
      </p:sp>
    </p:spTree>
    <p:extLst>
      <p:ext uri="{BB962C8B-B14F-4D97-AF65-F5344CB8AC3E}">
        <p14:creationId xmlns:p14="http://schemas.microsoft.com/office/powerpoint/2010/main" val="398154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603FB2-7364-AEFD-CF67-0D277F2B0BFC}"/>
              </a:ext>
            </a:extLst>
          </p:cNvPr>
          <p:cNvSpPr>
            <a:spLocks noGrp="1"/>
          </p:cNvSpPr>
          <p:nvPr>
            <p:ph type="title"/>
          </p:nvPr>
        </p:nvSpPr>
        <p:spPr/>
        <p:txBody>
          <a:bodyPr/>
          <a:lstStyle/>
          <a:p>
            <a:r>
              <a:rPr lang="el-GR" dirty="0"/>
              <a:t>Αποτελέσματα για 4 </a:t>
            </a:r>
            <a:r>
              <a:rPr lang="el-GR" dirty="0" err="1"/>
              <a:t>GPUs</a:t>
            </a:r>
            <a:r>
              <a:rPr lang="el-GR" dirty="0"/>
              <a:t> και 4 διεργασίες των 16 </a:t>
            </a:r>
            <a:r>
              <a:rPr lang="el-GR" dirty="0" err="1"/>
              <a:t>CPUs</a:t>
            </a:r>
            <a:r>
              <a:rPr lang="en-US" dirty="0"/>
              <a:t> </a:t>
            </a:r>
            <a:r>
              <a:rPr lang="el-GR" dirty="0"/>
              <a:t>με </a:t>
            </a:r>
            <a:r>
              <a:rPr lang="en-US" dirty="0"/>
              <a:t>k = 150</a:t>
            </a:r>
            <a:endParaRPr lang="el-GR" dirty="0"/>
          </a:p>
        </p:txBody>
      </p:sp>
      <p:pic>
        <p:nvPicPr>
          <p:cNvPr id="5" name="Θέση περιεχομένου 4">
            <a:extLst>
              <a:ext uri="{FF2B5EF4-FFF2-40B4-BE49-F238E27FC236}">
                <a16:creationId xmlns:a16="http://schemas.microsoft.com/office/drawing/2014/main" id="{C0DB5413-DD1D-256F-C164-11C37EB2EED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3726" y="1808757"/>
            <a:ext cx="5570374" cy="4874078"/>
          </a:xfrm>
        </p:spPr>
      </p:pic>
      <p:pic>
        <p:nvPicPr>
          <p:cNvPr id="7" name="Εικόνα 6">
            <a:extLst>
              <a:ext uri="{FF2B5EF4-FFF2-40B4-BE49-F238E27FC236}">
                <a16:creationId xmlns:a16="http://schemas.microsoft.com/office/drawing/2014/main" id="{2278F99C-4F8A-C56E-B2E8-5128A595E5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4" cy="4874077"/>
          </a:xfrm>
          <a:prstGeom prst="rect">
            <a:avLst/>
          </a:prstGeom>
        </p:spPr>
      </p:pic>
      <p:sp>
        <p:nvSpPr>
          <p:cNvPr id="8" name="TextBox 7">
            <a:extLst>
              <a:ext uri="{FF2B5EF4-FFF2-40B4-BE49-F238E27FC236}">
                <a16:creationId xmlns:a16="http://schemas.microsoft.com/office/drawing/2014/main" id="{6AF12993-8A5C-B32E-F734-41E1832E1956}"/>
              </a:ext>
            </a:extLst>
          </p:cNvPr>
          <p:cNvSpPr txBox="1"/>
          <p:nvPr/>
        </p:nvSpPr>
        <p:spPr>
          <a:xfrm>
            <a:off x="2433044" y="6337891"/>
            <a:ext cx="1903445" cy="369332"/>
          </a:xfrm>
          <a:prstGeom prst="rect">
            <a:avLst/>
          </a:prstGeom>
          <a:noFill/>
        </p:spPr>
        <p:txBody>
          <a:bodyPr wrap="square" rtlCol="0">
            <a:spAutoFit/>
          </a:bodyPr>
          <a:lstStyle/>
          <a:p>
            <a:r>
              <a:rPr lang="el-GR" dirty="0"/>
              <a:t>Δεδομένα </a:t>
            </a:r>
            <a:r>
              <a:rPr lang="en-US" dirty="0"/>
              <a:t>HIGGS</a:t>
            </a:r>
            <a:endParaRPr lang="el-GR" dirty="0"/>
          </a:p>
        </p:txBody>
      </p:sp>
      <p:sp>
        <p:nvSpPr>
          <p:cNvPr id="11" name="TextBox 10">
            <a:extLst>
              <a:ext uri="{FF2B5EF4-FFF2-40B4-BE49-F238E27FC236}">
                <a16:creationId xmlns:a16="http://schemas.microsoft.com/office/drawing/2014/main" id="{336EE47A-3CF7-3906-BA0C-200E2D0DEBD9}"/>
              </a:ext>
            </a:extLst>
          </p:cNvPr>
          <p:cNvSpPr txBox="1"/>
          <p:nvPr/>
        </p:nvSpPr>
        <p:spPr>
          <a:xfrm>
            <a:off x="8147795" y="6374755"/>
            <a:ext cx="2244639" cy="369332"/>
          </a:xfrm>
          <a:prstGeom prst="rect">
            <a:avLst/>
          </a:prstGeom>
          <a:noFill/>
        </p:spPr>
        <p:txBody>
          <a:bodyPr wrap="square" rtlCol="0">
            <a:spAutoFit/>
          </a:bodyPr>
          <a:lstStyle/>
          <a:p>
            <a:r>
              <a:rPr lang="el-GR" dirty="0"/>
              <a:t>Συνθετικά δεδομένα</a:t>
            </a:r>
          </a:p>
        </p:txBody>
      </p:sp>
    </p:spTree>
    <p:extLst>
      <p:ext uri="{BB962C8B-B14F-4D97-AF65-F5344CB8AC3E}">
        <p14:creationId xmlns:p14="http://schemas.microsoft.com/office/powerpoint/2010/main" val="127266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D6D792-5B87-0D9D-6809-E435B1D0CDA4}"/>
              </a:ext>
            </a:extLst>
          </p:cNvPr>
          <p:cNvSpPr>
            <a:spLocks noGrp="1"/>
          </p:cNvSpPr>
          <p:nvPr>
            <p:ph type="title"/>
          </p:nvPr>
        </p:nvSpPr>
        <p:spPr/>
        <p:txBody>
          <a:bodyPr/>
          <a:lstStyle/>
          <a:p>
            <a:r>
              <a:rPr lang="el-GR" dirty="0"/>
              <a:t>Αποτελέσματα για 4 </a:t>
            </a:r>
            <a:r>
              <a:rPr lang="el-GR" dirty="0" err="1"/>
              <a:t>GPUs</a:t>
            </a:r>
            <a:r>
              <a:rPr lang="el-GR" dirty="0"/>
              <a:t> και 4 διεργασίες των 16 </a:t>
            </a:r>
            <a:r>
              <a:rPr lang="el-GR" dirty="0" err="1"/>
              <a:t>CPUs</a:t>
            </a:r>
            <a:r>
              <a:rPr lang="el-GR" dirty="0"/>
              <a:t> με </a:t>
            </a:r>
            <a:r>
              <a:rPr lang="en-US" dirty="0"/>
              <a:t>k = 500</a:t>
            </a:r>
            <a:endParaRPr lang="el-GR" dirty="0"/>
          </a:p>
        </p:txBody>
      </p:sp>
      <p:sp>
        <p:nvSpPr>
          <p:cNvPr id="3" name="Θέση περιεχομένου 2">
            <a:extLst>
              <a:ext uri="{FF2B5EF4-FFF2-40B4-BE49-F238E27FC236}">
                <a16:creationId xmlns:a16="http://schemas.microsoft.com/office/drawing/2014/main" id="{A8500BEC-1213-7ABC-EBB3-A1E511883414}"/>
              </a:ext>
            </a:extLst>
          </p:cNvPr>
          <p:cNvSpPr>
            <a:spLocks noGrp="1"/>
          </p:cNvSpPr>
          <p:nvPr>
            <p:ph idx="1"/>
          </p:nvPr>
        </p:nvSpPr>
        <p:spPr/>
        <p:txBody>
          <a:bodyPr/>
          <a:lstStyle/>
          <a:p>
            <a:endParaRPr lang="el-GR"/>
          </a:p>
        </p:txBody>
      </p:sp>
      <p:pic>
        <p:nvPicPr>
          <p:cNvPr id="10" name="Θέση περιεχομένου 4">
            <a:extLst>
              <a:ext uri="{FF2B5EF4-FFF2-40B4-BE49-F238E27FC236}">
                <a16:creationId xmlns:a16="http://schemas.microsoft.com/office/drawing/2014/main" id="{80A46AF0-E0EF-037F-9F0F-A5CCB32988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4" cy="4874077"/>
          </a:xfrm>
          <a:prstGeom prst="rect">
            <a:avLst/>
          </a:prstGeom>
        </p:spPr>
      </p:pic>
      <p:pic>
        <p:nvPicPr>
          <p:cNvPr id="11" name="Εικόνα 10">
            <a:extLst>
              <a:ext uri="{FF2B5EF4-FFF2-40B4-BE49-F238E27FC236}">
                <a16:creationId xmlns:a16="http://schemas.microsoft.com/office/drawing/2014/main" id="{C0F45334-B238-0C13-92D9-2D7954D1A4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3" cy="4874077"/>
          </a:xfrm>
          <a:prstGeom prst="rect">
            <a:avLst/>
          </a:prstGeom>
        </p:spPr>
      </p:pic>
      <p:sp>
        <p:nvSpPr>
          <p:cNvPr id="12" name="TextBox 11">
            <a:extLst>
              <a:ext uri="{FF2B5EF4-FFF2-40B4-BE49-F238E27FC236}">
                <a16:creationId xmlns:a16="http://schemas.microsoft.com/office/drawing/2014/main" id="{9F859DED-46A1-B7D9-7819-207B156D56C0}"/>
              </a:ext>
            </a:extLst>
          </p:cNvPr>
          <p:cNvSpPr txBox="1"/>
          <p:nvPr/>
        </p:nvSpPr>
        <p:spPr>
          <a:xfrm>
            <a:off x="2433044" y="6337891"/>
            <a:ext cx="1903445" cy="369332"/>
          </a:xfrm>
          <a:prstGeom prst="rect">
            <a:avLst/>
          </a:prstGeom>
          <a:noFill/>
        </p:spPr>
        <p:txBody>
          <a:bodyPr wrap="square" rtlCol="0">
            <a:spAutoFit/>
          </a:bodyPr>
          <a:lstStyle/>
          <a:p>
            <a:r>
              <a:rPr lang="el-GR" dirty="0"/>
              <a:t>Δεδομένα </a:t>
            </a:r>
            <a:r>
              <a:rPr lang="en-US" dirty="0"/>
              <a:t>HIGGS</a:t>
            </a:r>
            <a:endParaRPr lang="el-GR" dirty="0"/>
          </a:p>
        </p:txBody>
      </p:sp>
      <p:sp>
        <p:nvSpPr>
          <p:cNvPr id="13" name="TextBox 12">
            <a:extLst>
              <a:ext uri="{FF2B5EF4-FFF2-40B4-BE49-F238E27FC236}">
                <a16:creationId xmlns:a16="http://schemas.microsoft.com/office/drawing/2014/main" id="{5D571722-DDDB-3106-2B74-B1122B6ED74F}"/>
              </a:ext>
            </a:extLst>
          </p:cNvPr>
          <p:cNvSpPr txBox="1"/>
          <p:nvPr/>
        </p:nvSpPr>
        <p:spPr>
          <a:xfrm>
            <a:off x="8147795" y="6374755"/>
            <a:ext cx="2244639" cy="369332"/>
          </a:xfrm>
          <a:prstGeom prst="rect">
            <a:avLst/>
          </a:prstGeom>
          <a:noFill/>
        </p:spPr>
        <p:txBody>
          <a:bodyPr wrap="square" rtlCol="0">
            <a:spAutoFit/>
          </a:bodyPr>
          <a:lstStyle/>
          <a:p>
            <a:r>
              <a:rPr lang="el-GR" dirty="0"/>
              <a:t>Συνθετικά δεδομένα</a:t>
            </a:r>
          </a:p>
        </p:txBody>
      </p:sp>
    </p:spTree>
    <p:extLst>
      <p:ext uri="{BB962C8B-B14F-4D97-AF65-F5344CB8AC3E}">
        <p14:creationId xmlns:p14="http://schemas.microsoft.com/office/powerpoint/2010/main" val="209147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7ED87E-EFE5-1505-E2F5-72728D7E702D}"/>
              </a:ext>
            </a:extLst>
          </p:cNvPr>
          <p:cNvSpPr>
            <a:spLocks noGrp="1"/>
          </p:cNvSpPr>
          <p:nvPr>
            <p:ph type="title"/>
          </p:nvPr>
        </p:nvSpPr>
        <p:spPr/>
        <p:txBody>
          <a:bodyPr/>
          <a:lstStyle/>
          <a:p>
            <a:r>
              <a:rPr lang="el-GR" dirty="0"/>
              <a:t>Ακρίβεια για 4 </a:t>
            </a:r>
            <a:r>
              <a:rPr lang="el-GR" dirty="0" err="1"/>
              <a:t>GPUs</a:t>
            </a:r>
            <a:r>
              <a:rPr lang="el-GR" dirty="0"/>
              <a:t> και 4 διεργασίες των 16 </a:t>
            </a:r>
            <a:r>
              <a:rPr lang="el-GR" dirty="0" err="1"/>
              <a:t>CPUs</a:t>
            </a:r>
            <a:r>
              <a:rPr lang="el-GR" dirty="0"/>
              <a:t> με k = 500  </a:t>
            </a:r>
          </a:p>
        </p:txBody>
      </p:sp>
      <p:sp>
        <p:nvSpPr>
          <p:cNvPr id="3" name="Θέση περιεχομένου 2">
            <a:extLst>
              <a:ext uri="{FF2B5EF4-FFF2-40B4-BE49-F238E27FC236}">
                <a16:creationId xmlns:a16="http://schemas.microsoft.com/office/drawing/2014/main" id="{9FE98845-6C4B-4E4E-3397-5D23D94EA401}"/>
              </a:ext>
            </a:extLst>
          </p:cNvPr>
          <p:cNvSpPr>
            <a:spLocks noGrp="1"/>
          </p:cNvSpPr>
          <p:nvPr>
            <p:ph idx="1"/>
          </p:nvPr>
        </p:nvSpPr>
        <p:spPr/>
        <p:txBody>
          <a:bodyPr/>
          <a:lstStyle/>
          <a:p>
            <a:endParaRPr lang="el-GR" dirty="0"/>
          </a:p>
        </p:txBody>
      </p:sp>
      <p:pic>
        <p:nvPicPr>
          <p:cNvPr id="6" name="Θέση περιεχομένου 4">
            <a:extLst>
              <a:ext uri="{FF2B5EF4-FFF2-40B4-BE49-F238E27FC236}">
                <a16:creationId xmlns:a16="http://schemas.microsoft.com/office/drawing/2014/main" id="{D3C56DB0-E5B3-DFBF-002B-AAC458DD1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3" cy="4874077"/>
          </a:xfrm>
          <a:prstGeom prst="rect">
            <a:avLst/>
          </a:prstGeom>
        </p:spPr>
      </p:pic>
      <p:pic>
        <p:nvPicPr>
          <p:cNvPr id="7" name="Εικόνα 6">
            <a:extLst>
              <a:ext uri="{FF2B5EF4-FFF2-40B4-BE49-F238E27FC236}">
                <a16:creationId xmlns:a16="http://schemas.microsoft.com/office/drawing/2014/main" id="{9B3EF810-4EAE-EF66-9DED-9132ADEB6E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3" cy="4874076"/>
          </a:xfrm>
          <a:prstGeom prst="rect">
            <a:avLst/>
          </a:prstGeom>
        </p:spPr>
      </p:pic>
      <p:sp>
        <p:nvSpPr>
          <p:cNvPr id="8" name="TextBox 7">
            <a:extLst>
              <a:ext uri="{FF2B5EF4-FFF2-40B4-BE49-F238E27FC236}">
                <a16:creationId xmlns:a16="http://schemas.microsoft.com/office/drawing/2014/main" id="{828B0784-3263-4AC3-45DE-E4F9D6257D54}"/>
              </a:ext>
            </a:extLst>
          </p:cNvPr>
          <p:cNvSpPr txBox="1"/>
          <p:nvPr/>
        </p:nvSpPr>
        <p:spPr>
          <a:xfrm>
            <a:off x="2433044" y="6337891"/>
            <a:ext cx="1903445" cy="369332"/>
          </a:xfrm>
          <a:prstGeom prst="rect">
            <a:avLst/>
          </a:prstGeom>
          <a:noFill/>
        </p:spPr>
        <p:txBody>
          <a:bodyPr wrap="square" rtlCol="0">
            <a:spAutoFit/>
          </a:bodyPr>
          <a:lstStyle/>
          <a:p>
            <a:r>
              <a:rPr lang="el-GR" dirty="0"/>
              <a:t>Δεδομένα </a:t>
            </a:r>
            <a:r>
              <a:rPr lang="en-US" dirty="0"/>
              <a:t>HIGGS</a:t>
            </a:r>
            <a:endParaRPr lang="el-GR" dirty="0"/>
          </a:p>
        </p:txBody>
      </p:sp>
      <p:sp>
        <p:nvSpPr>
          <p:cNvPr id="9" name="TextBox 8">
            <a:extLst>
              <a:ext uri="{FF2B5EF4-FFF2-40B4-BE49-F238E27FC236}">
                <a16:creationId xmlns:a16="http://schemas.microsoft.com/office/drawing/2014/main" id="{15A12278-1E91-4949-DCB3-F5715A0AA110}"/>
              </a:ext>
            </a:extLst>
          </p:cNvPr>
          <p:cNvSpPr txBox="1"/>
          <p:nvPr/>
        </p:nvSpPr>
        <p:spPr>
          <a:xfrm>
            <a:off x="8147795" y="6374755"/>
            <a:ext cx="2244639" cy="369332"/>
          </a:xfrm>
          <a:prstGeom prst="rect">
            <a:avLst/>
          </a:prstGeom>
          <a:noFill/>
        </p:spPr>
        <p:txBody>
          <a:bodyPr wrap="square" rtlCol="0">
            <a:spAutoFit/>
          </a:bodyPr>
          <a:lstStyle/>
          <a:p>
            <a:r>
              <a:rPr lang="el-GR" dirty="0"/>
              <a:t>Συνθετικά δεδομένα</a:t>
            </a:r>
          </a:p>
        </p:txBody>
      </p:sp>
    </p:spTree>
    <p:extLst>
      <p:ext uri="{BB962C8B-B14F-4D97-AF65-F5344CB8AC3E}">
        <p14:creationId xmlns:p14="http://schemas.microsoft.com/office/powerpoint/2010/main" val="351918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D0EE86-E19D-2E90-8AA9-99721F24462E}"/>
              </a:ext>
            </a:extLst>
          </p:cNvPr>
          <p:cNvSpPr>
            <a:spLocks noGrp="1"/>
          </p:cNvSpPr>
          <p:nvPr>
            <p:ph type="title"/>
          </p:nvPr>
        </p:nvSpPr>
        <p:spPr/>
        <p:txBody>
          <a:bodyPr/>
          <a:lstStyle/>
          <a:p>
            <a:r>
              <a:rPr lang="el-GR" dirty="0" err="1"/>
              <a:t>Σύγριση</a:t>
            </a:r>
            <a:r>
              <a:rPr lang="el-GR" dirty="0"/>
              <a:t> </a:t>
            </a:r>
            <a:r>
              <a:rPr lang="en-US" dirty="0"/>
              <a:t>queries per second / recall </a:t>
            </a:r>
            <a:r>
              <a:rPr lang="el-GR" dirty="0"/>
              <a:t>για τα συνθετικά δεδομένα </a:t>
            </a:r>
          </a:p>
        </p:txBody>
      </p:sp>
      <p:sp>
        <p:nvSpPr>
          <p:cNvPr id="3" name="Θέση περιεχομένου 2">
            <a:extLst>
              <a:ext uri="{FF2B5EF4-FFF2-40B4-BE49-F238E27FC236}">
                <a16:creationId xmlns:a16="http://schemas.microsoft.com/office/drawing/2014/main" id="{73711992-6CE6-83A9-3049-03635118FD6F}"/>
              </a:ext>
            </a:extLst>
          </p:cNvPr>
          <p:cNvSpPr>
            <a:spLocks noGrp="1"/>
          </p:cNvSpPr>
          <p:nvPr>
            <p:ph idx="1"/>
          </p:nvPr>
        </p:nvSpPr>
        <p:spPr/>
        <p:txBody>
          <a:bodyPr/>
          <a:lstStyle/>
          <a:p>
            <a:endParaRPr lang="el-GR"/>
          </a:p>
        </p:txBody>
      </p:sp>
      <p:pic>
        <p:nvPicPr>
          <p:cNvPr id="4" name="Θέση περιεχομένου 4">
            <a:extLst>
              <a:ext uri="{FF2B5EF4-FFF2-40B4-BE49-F238E27FC236}">
                <a16:creationId xmlns:a16="http://schemas.microsoft.com/office/drawing/2014/main" id="{8AA8D46E-553F-3C7B-5450-C755919103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3" cy="4874076"/>
          </a:xfrm>
          <a:prstGeom prst="rect">
            <a:avLst/>
          </a:prstGeom>
        </p:spPr>
      </p:pic>
      <p:pic>
        <p:nvPicPr>
          <p:cNvPr id="5" name="Εικόνα 4">
            <a:extLst>
              <a:ext uri="{FF2B5EF4-FFF2-40B4-BE49-F238E27FC236}">
                <a16:creationId xmlns:a16="http://schemas.microsoft.com/office/drawing/2014/main" id="{34F73C7D-DF6E-25DA-B9D8-D88FF9041D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2" cy="4874076"/>
          </a:xfrm>
          <a:prstGeom prst="rect">
            <a:avLst/>
          </a:prstGeom>
        </p:spPr>
      </p:pic>
      <p:sp>
        <p:nvSpPr>
          <p:cNvPr id="6" name="TextBox 5">
            <a:extLst>
              <a:ext uri="{FF2B5EF4-FFF2-40B4-BE49-F238E27FC236}">
                <a16:creationId xmlns:a16="http://schemas.microsoft.com/office/drawing/2014/main" id="{8C2D3A7E-3EED-D66B-D126-7B4D1EB41B83}"/>
              </a:ext>
            </a:extLst>
          </p:cNvPr>
          <p:cNvSpPr txBox="1"/>
          <p:nvPr/>
        </p:nvSpPr>
        <p:spPr>
          <a:xfrm>
            <a:off x="2433044" y="6337891"/>
            <a:ext cx="1903445" cy="369332"/>
          </a:xfrm>
          <a:prstGeom prst="rect">
            <a:avLst/>
          </a:prstGeom>
          <a:noFill/>
        </p:spPr>
        <p:txBody>
          <a:bodyPr wrap="square" rtlCol="0">
            <a:spAutoFit/>
          </a:bodyPr>
          <a:lstStyle/>
          <a:p>
            <a:r>
              <a:rPr lang="en-US" dirty="0"/>
              <a:t>K = 150</a:t>
            </a:r>
            <a:endParaRPr lang="el-GR" dirty="0"/>
          </a:p>
        </p:txBody>
      </p:sp>
      <p:sp>
        <p:nvSpPr>
          <p:cNvPr id="7" name="TextBox 6">
            <a:extLst>
              <a:ext uri="{FF2B5EF4-FFF2-40B4-BE49-F238E27FC236}">
                <a16:creationId xmlns:a16="http://schemas.microsoft.com/office/drawing/2014/main" id="{2B15E6DF-A296-9FC2-9128-CD7536FEB043}"/>
              </a:ext>
            </a:extLst>
          </p:cNvPr>
          <p:cNvSpPr txBox="1"/>
          <p:nvPr/>
        </p:nvSpPr>
        <p:spPr>
          <a:xfrm>
            <a:off x="8147795" y="6374755"/>
            <a:ext cx="2244639" cy="369332"/>
          </a:xfrm>
          <a:prstGeom prst="rect">
            <a:avLst/>
          </a:prstGeom>
          <a:noFill/>
        </p:spPr>
        <p:txBody>
          <a:bodyPr wrap="square" rtlCol="0">
            <a:spAutoFit/>
          </a:bodyPr>
          <a:lstStyle/>
          <a:p>
            <a:r>
              <a:rPr lang="en-US" dirty="0"/>
              <a:t>K = 500</a:t>
            </a:r>
            <a:endParaRPr lang="el-GR" dirty="0"/>
          </a:p>
        </p:txBody>
      </p:sp>
    </p:spTree>
    <p:extLst>
      <p:ext uri="{BB962C8B-B14F-4D97-AF65-F5344CB8AC3E}">
        <p14:creationId xmlns:p14="http://schemas.microsoft.com/office/powerpoint/2010/main" val="327100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5FF8B7A-970C-EE46-2934-6DDD75394216}"/>
              </a:ext>
            </a:extLst>
          </p:cNvPr>
          <p:cNvSpPr>
            <a:spLocks noGrp="1"/>
          </p:cNvSpPr>
          <p:nvPr>
            <p:ph type="title"/>
          </p:nvPr>
        </p:nvSpPr>
        <p:spPr/>
        <p:txBody>
          <a:bodyPr>
            <a:normAutofit fontScale="90000"/>
          </a:bodyPr>
          <a:lstStyle/>
          <a:p>
            <a:r>
              <a:rPr lang="el-GR" dirty="0"/>
              <a:t>Σύγκριση της επιρροής των </a:t>
            </a:r>
            <a:r>
              <a:rPr lang="el-GR" dirty="0" err="1"/>
              <a:t>qSize</a:t>
            </a:r>
            <a:r>
              <a:rPr lang="el-GR" dirty="0"/>
              <a:t> και </a:t>
            </a:r>
            <a:r>
              <a:rPr lang="el-GR" dirty="0" err="1"/>
              <a:t>cSize</a:t>
            </a:r>
            <a:r>
              <a:rPr lang="el-GR" dirty="0"/>
              <a:t> για 4 διεργασίες των 16 </a:t>
            </a:r>
            <a:r>
              <a:rPr lang="el-GR" dirty="0" err="1"/>
              <a:t>CPUs</a:t>
            </a:r>
            <a:r>
              <a:rPr lang="en-US" dirty="0"/>
              <a:t> (d = 2800</a:t>
            </a:r>
            <a:r>
              <a:rPr lang="el-GR" dirty="0"/>
              <a:t>)</a:t>
            </a:r>
          </a:p>
        </p:txBody>
      </p:sp>
      <p:sp>
        <p:nvSpPr>
          <p:cNvPr id="3" name="Θέση περιεχομένου 2">
            <a:extLst>
              <a:ext uri="{FF2B5EF4-FFF2-40B4-BE49-F238E27FC236}">
                <a16:creationId xmlns:a16="http://schemas.microsoft.com/office/drawing/2014/main" id="{AD2540A3-C982-D907-1678-A391829A04FE}"/>
              </a:ext>
            </a:extLst>
          </p:cNvPr>
          <p:cNvSpPr>
            <a:spLocks noGrp="1"/>
          </p:cNvSpPr>
          <p:nvPr>
            <p:ph idx="1"/>
          </p:nvPr>
        </p:nvSpPr>
        <p:spPr/>
        <p:txBody>
          <a:bodyPr/>
          <a:lstStyle/>
          <a:p>
            <a:endParaRPr lang="el-GR" dirty="0"/>
          </a:p>
        </p:txBody>
      </p:sp>
      <p:pic>
        <p:nvPicPr>
          <p:cNvPr id="4" name="Θέση περιεχομένου 4">
            <a:extLst>
              <a:ext uri="{FF2B5EF4-FFF2-40B4-BE49-F238E27FC236}">
                <a16:creationId xmlns:a16="http://schemas.microsoft.com/office/drawing/2014/main" id="{16351572-961B-2592-2615-1E3F748CEE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2" cy="4874076"/>
          </a:xfrm>
          <a:prstGeom prst="rect">
            <a:avLst/>
          </a:prstGeom>
        </p:spPr>
      </p:pic>
      <p:pic>
        <p:nvPicPr>
          <p:cNvPr id="5" name="Εικόνα 4">
            <a:extLst>
              <a:ext uri="{FF2B5EF4-FFF2-40B4-BE49-F238E27FC236}">
                <a16:creationId xmlns:a16="http://schemas.microsoft.com/office/drawing/2014/main" id="{D885C644-2901-C375-88A8-D552571D56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2" cy="4874075"/>
          </a:xfrm>
          <a:prstGeom prst="rect">
            <a:avLst/>
          </a:prstGeom>
        </p:spPr>
      </p:pic>
      <p:sp>
        <p:nvSpPr>
          <p:cNvPr id="6" name="TextBox 5">
            <a:extLst>
              <a:ext uri="{FF2B5EF4-FFF2-40B4-BE49-F238E27FC236}">
                <a16:creationId xmlns:a16="http://schemas.microsoft.com/office/drawing/2014/main" id="{A72970E0-6740-50FA-300F-F70D4B9124BD}"/>
              </a:ext>
            </a:extLst>
          </p:cNvPr>
          <p:cNvSpPr txBox="1"/>
          <p:nvPr/>
        </p:nvSpPr>
        <p:spPr>
          <a:xfrm>
            <a:off x="2433044" y="6337891"/>
            <a:ext cx="2676367" cy="369332"/>
          </a:xfrm>
          <a:prstGeom prst="rect">
            <a:avLst/>
          </a:prstGeom>
          <a:noFill/>
        </p:spPr>
        <p:txBody>
          <a:bodyPr wrap="square" rtlCol="0">
            <a:spAutoFit/>
          </a:bodyPr>
          <a:lstStyle/>
          <a:p>
            <a:r>
              <a:rPr lang="el-GR" dirty="0"/>
              <a:t>Συνολικά αποτελέσματα</a:t>
            </a:r>
          </a:p>
        </p:txBody>
      </p:sp>
      <p:sp>
        <p:nvSpPr>
          <p:cNvPr id="7" name="TextBox 6">
            <a:extLst>
              <a:ext uri="{FF2B5EF4-FFF2-40B4-BE49-F238E27FC236}">
                <a16:creationId xmlns:a16="http://schemas.microsoft.com/office/drawing/2014/main" id="{FB2F81A0-771B-774D-EDD7-27AE910939F0}"/>
              </a:ext>
            </a:extLst>
          </p:cNvPr>
          <p:cNvSpPr txBox="1"/>
          <p:nvPr/>
        </p:nvSpPr>
        <p:spPr>
          <a:xfrm>
            <a:off x="8147795" y="6374755"/>
            <a:ext cx="3033552" cy="369332"/>
          </a:xfrm>
          <a:prstGeom prst="rect">
            <a:avLst/>
          </a:prstGeom>
          <a:noFill/>
        </p:spPr>
        <p:txBody>
          <a:bodyPr wrap="square" rtlCol="0">
            <a:spAutoFit/>
          </a:bodyPr>
          <a:lstStyle/>
          <a:p>
            <a:r>
              <a:rPr lang="el-GR" dirty="0"/>
              <a:t>Χωρίς το </a:t>
            </a:r>
            <a:r>
              <a:rPr lang="en-US" dirty="0"/>
              <a:t>Nearest Neighbors</a:t>
            </a:r>
            <a:endParaRPr lang="el-GR" dirty="0"/>
          </a:p>
        </p:txBody>
      </p:sp>
    </p:spTree>
    <p:extLst>
      <p:ext uri="{BB962C8B-B14F-4D97-AF65-F5344CB8AC3E}">
        <p14:creationId xmlns:p14="http://schemas.microsoft.com/office/powerpoint/2010/main" val="355928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3E186B-3A85-DDEA-4B5E-F6DCB856B321}"/>
              </a:ext>
            </a:extLst>
          </p:cNvPr>
          <p:cNvSpPr>
            <a:spLocks noGrp="1"/>
          </p:cNvSpPr>
          <p:nvPr>
            <p:ph type="title"/>
          </p:nvPr>
        </p:nvSpPr>
        <p:spPr/>
        <p:txBody>
          <a:bodyPr/>
          <a:lstStyle/>
          <a:p>
            <a:r>
              <a:rPr lang="el-GR" dirty="0"/>
              <a:t>Περίληψη</a:t>
            </a:r>
          </a:p>
        </p:txBody>
      </p:sp>
      <p:sp>
        <p:nvSpPr>
          <p:cNvPr id="3" name="Θέση περιεχομένου 2">
            <a:extLst>
              <a:ext uri="{FF2B5EF4-FFF2-40B4-BE49-F238E27FC236}">
                <a16:creationId xmlns:a16="http://schemas.microsoft.com/office/drawing/2014/main" id="{D0A8E5AF-9C21-8897-790B-1EE005353086}"/>
              </a:ext>
            </a:extLst>
          </p:cNvPr>
          <p:cNvSpPr>
            <a:spLocks noGrp="1"/>
          </p:cNvSpPr>
          <p:nvPr>
            <p:ph idx="1"/>
          </p:nvPr>
        </p:nvSpPr>
        <p:spPr/>
        <p:txBody>
          <a:bodyPr/>
          <a:lstStyle/>
          <a:p>
            <a:pPr marL="0" indent="0" algn="just">
              <a:buNone/>
            </a:pPr>
            <a:r>
              <a:rPr lang="el-GR" dirty="0"/>
              <a:t>Καθώς μοντέλα μηχανικής μάθησης χρησιμοποιούνται ολοένα και περισσότερο για επίλυση προβλημάτων, η ανάγκη επεξεργασίας μεγάλου όγκου δεδομένων αυξάνεται, κάτι το οποίο απαιτεί διαφορετική προσέγγιση στην φάση της επεξεργασίας τους. Στο πλαίσιο αυτής της διπλωματικής θα εξετάσουμε μια μέθοδο υπολογισμού k-NN σε μεγάλα σετ δεδομένων, με χρήση κατανεμημένου προγραμματισμού, και μονάδων γραφικών, ώστε να μην υπερβούμε τους φυσικούς πόρους ενός μεμονωμένου συστήματος. Επίσης θα εξεταστεί μια προσέγγιση μείωσης της </a:t>
            </a:r>
            <a:r>
              <a:rPr lang="el-GR" dirty="0" err="1"/>
              <a:t>διαστατικότητας</a:t>
            </a:r>
            <a:r>
              <a:rPr lang="el-GR" dirty="0"/>
              <a:t> ενός σετ δεδομένων με χρήση τυχαίων προβολών σε </a:t>
            </a:r>
            <a:r>
              <a:rPr lang="el-GR" dirty="0" err="1"/>
              <a:t>υπερεπίπεδα</a:t>
            </a:r>
            <a:r>
              <a:rPr lang="el-GR" dirty="0"/>
              <a:t>.</a:t>
            </a:r>
          </a:p>
          <a:p>
            <a:endParaRPr lang="el-GR" dirty="0"/>
          </a:p>
        </p:txBody>
      </p:sp>
    </p:spTree>
    <p:extLst>
      <p:ext uri="{BB962C8B-B14F-4D97-AF65-F5344CB8AC3E}">
        <p14:creationId xmlns:p14="http://schemas.microsoft.com/office/powerpoint/2010/main" val="410355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D5D552-CEA6-A10E-F2B3-8D7FA4314DA0}"/>
              </a:ext>
            </a:extLst>
          </p:cNvPr>
          <p:cNvSpPr>
            <a:spLocks noGrp="1"/>
          </p:cNvSpPr>
          <p:nvPr>
            <p:ph type="title"/>
          </p:nvPr>
        </p:nvSpPr>
        <p:spPr/>
        <p:txBody>
          <a:bodyPr>
            <a:normAutofit fontScale="90000"/>
          </a:bodyPr>
          <a:lstStyle/>
          <a:p>
            <a:r>
              <a:rPr lang="el-GR" dirty="0"/>
              <a:t>Σύγκριση της επιρροής των </a:t>
            </a:r>
            <a:r>
              <a:rPr lang="el-GR" dirty="0" err="1"/>
              <a:t>qSize</a:t>
            </a:r>
            <a:r>
              <a:rPr lang="el-GR" dirty="0"/>
              <a:t> και </a:t>
            </a:r>
            <a:r>
              <a:rPr lang="el-GR" dirty="0" err="1"/>
              <a:t>cSize</a:t>
            </a:r>
            <a:r>
              <a:rPr lang="el-GR" dirty="0"/>
              <a:t> για </a:t>
            </a:r>
            <a:r>
              <a:rPr lang="en-US" dirty="0"/>
              <a:t>8</a:t>
            </a:r>
            <a:r>
              <a:rPr lang="el-GR" dirty="0"/>
              <a:t> διεργασίες των </a:t>
            </a:r>
            <a:r>
              <a:rPr lang="en-US" dirty="0"/>
              <a:t>8</a:t>
            </a:r>
            <a:r>
              <a:rPr lang="el-GR" dirty="0"/>
              <a:t> </a:t>
            </a:r>
            <a:r>
              <a:rPr lang="el-GR" dirty="0" err="1"/>
              <a:t>CPUs</a:t>
            </a:r>
            <a:r>
              <a:rPr lang="en-US" dirty="0"/>
              <a:t> (d = 2800</a:t>
            </a:r>
            <a:r>
              <a:rPr lang="el-GR" dirty="0"/>
              <a:t>)</a:t>
            </a:r>
          </a:p>
        </p:txBody>
      </p:sp>
      <p:sp>
        <p:nvSpPr>
          <p:cNvPr id="3" name="Θέση περιεχομένου 2">
            <a:extLst>
              <a:ext uri="{FF2B5EF4-FFF2-40B4-BE49-F238E27FC236}">
                <a16:creationId xmlns:a16="http://schemas.microsoft.com/office/drawing/2014/main" id="{F9B43829-8E52-4FED-D102-FF91D49CEA6D}"/>
              </a:ext>
            </a:extLst>
          </p:cNvPr>
          <p:cNvSpPr>
            <a:spLocks noGrp="1"/>
          </p:cNvSpPr>
          <p:nvPr>
            <p:ph idx="1"/>
          </p:nvPr>
        </p:nvSpPr>
        <p:spPr/>
        <p:txBody>
          <a:bodyPr/>
          <a:lstStyle/>
          <a:p>
            <a:endParaRPr lang="el-GR" dirty="0"/>
          </a:p>
        </p:txBody>
      </p:sp>
      <p:pic>
        <p:nvPicPr>
          <p:cNvPr id="4" name="Θέση περιεχομένου 4">
            <a:extLst>
              <a:ext uri="{FF2B5EF4-FFF2-40B4-BE49-F238E27FC236}">
                <a16:creationId xmlns:a16="http://schemas.microsoft.com/office/drawing/2014/main" id="{B8CC33B6-11D0-F051-F4E8-ECE6B8FB4F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2" cy="4874075"/>
          </a:xfrm>
          <a:prstGeom prst="rect">
            <a:avLst/>
          </a:prstGeom>
        </p:spPr>
      </p:pic>
      <p:pic>
        <p:nvPicPr>
          <p:cNvPr id="5" name="Εικόνα 4">
            <a:extLst>
              <a:ext uri="{FF2B5EF4-FFF2-40B4-BE49-F238E27FC236}">
                <a16:creationId xmlns:a16="http://schemas.microsoft.com/office/drawing/2014/main" id="{0540AEC1-4BB1-2C8B-7064-9129061042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1" cy="4874075"/>
          </a:xfrm>
          <a:prstGeom prst="rect">
            <a:avLst/>
          </a:prstGeom>
        </p:spPr>
      </p:pic>
      <p:sp>
        <p:nvSpPr>
          <p:cNvPr id="6" name="TextBox 5">
            <a:extLst>
              <a:ext uri="{FF2B5EF4-FFF2-40B4-BE49-F238E27FC236}">
                <a16:creationId xmlns:a16="http://schemas.microsoft.com/office/drawing/2014/main" id="{99563DCE-810D-76B5-2671-0BD736489793}"/>
              </a:ext>
            </a:extLst>
          </p:cNvPr>
          <p:cNvSpPr txBox="1"/>
          <p:nvPr/>
        </p:nvSpPr>
        <p:spPr>
          <a:xfrm>
            <a:off x="2433044" y="6337891"/>
            <a:ext cx="2676367" cy="369332"/>
          </a:xfrm>
          <a:prstGeom prst="rect">
            <a:avLst/>
          </a:prstGeom>
          <a:noFill/>
        </p:spPr>
        <p:txBody>
          <a:bodyPr wrap="square" rtlCol="0">
            <a:spAutoFit/>
          </a:bodyPr>
          <a:lstStyle/>
          <a:p>
            <a:r>
              <a:rPr lang="el-GR" dirty="0"/>
              <a:t>Συνολικά αποτελέσματα</a:t>
            </a:r>
          </a:p>
        </p:txBody>
      </p:sp>
      <p:sp>
        <p:nvSpPr>
          <p:cNvPr id="7" name="TextBox 6">
            <a:extLst>
              <a:ext uri="{FF2B5EF4-FFF2-40B4-BE49-F238E27FC236}">
                <a16:creationId xmlns:a16="http://schemas.microsoft.com/office/drawing/2014/main" id="{05ECA973-DA37-2649-40FC-00CB922FF1DA}"/>
              </a:ext>
            </a:extLst>
          </p:cNvPr>
          <p:cNvSpPr txBox="1"/>
          <p:nvPr/>
        </p:nvSpPr>
        <p:spPr>
          <a:xfrm>
            <a:off x="8147795" y="6374755"/>
            <a:ext cx="3033552" cy="369332"/>
          </a:xfrm>
          <a:prstGeom prst="rect">
            <a:avLst/>
          </a:prstGeom>
          <a:noFill/>
        </p:spPr>
        <p:txBody>
          <a:bodyPr wrap="square" rtlCol="0">
            <a:spAutoFit/>
          </a:bodyPr>
          <a:lstStyle/>
          <a:p>
            <a:r>
              <a:rPr lang="el-GR" dirty="0"/>
              <a:t>Χωρίς το </a:t>
            </a:r>
            <a:r>
              <a:rPr lang="en-US" dirty="0"/>
              <a:t>Nearest Neighbors</a:t>
            </a:r>
            <a:endParaRPr lang="el-GR" dirty="0"/>
          </a:p>
        </p:txBody>
      </p:sp>
    </p:spTree>
    <p:extLst>
      <p:ext uri="{BB962C8B-B14F-4D97-AF65-F5344CB8AC3E}">
        <p14:creationId xmlns:p14="http://schemas.microsoft.com/office/powerpoint/2010/main" val="74723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67E08B-76B0-4472-88DC-46463AC9F54D}"/>
              </a:ext>
            </a:extLst>
          </p:cNvPr>
          <p:cNvSpPr>
            <a:spLocks noGrp="1"/>
          </p:cNvSpPr>
          <p:nvPr>
            <p:ph type="title"/>
          </p:nvPr>
        </p:nvSpPr>
        <p:spPr/>
        <p:txBody>
          <a:bodyPr>
            <a:normAutofit fontScale="90000"/>
          </a:bodyPr>
          <a:lstStyle/>
          <a:p>
            <a:r>
              <a:rPr lang="el-GR" dirty="0"/>
              <a:t>Σύγκριση της επιρροής των </a:t>
            </a:r>
            <a:r>
              <a:rPr lang="el-GR" dirty="0" err="1"/>
              <a:t>qSize</a:t>
            </a:r>
            <a:r>
              <a:rPr lang="el-GR" dirty="0"/>
              <a:t> και </a:t>
            </a:r>
            <a:r>
              <a:rPr lang="el-GR" dirty="0" err="1"/>
              <a:t>cSize</a:t>
            </a:r>
            <a:r>
              <a:rPr lang="el-GR" dirty="0"/>
              <a:t> για </a:t>
            </a:r>
            <a:r>
              <a:rPr lang="en-US" dirty="0"/>
              <a:t>8</a:t>
            </a:r>
            <a:r>
              <a:rPr lang="el-GR" dirty="0"/>
              <a:t> διεργασίες των </a:t>
            </a:r>
            <a:r>
              <a:rPr lang="en-US" dirty="0"/>
              <a:t>8</a:t>
            </a:r>
            <a:r>
              <a:rPr lang="el-GR" dirty="0"/>
              <a:t> </a:t>
            </a:r>
            <a:r>
              <a:rPr lang="el-GR" dirty="0" err="1"/>
              <a:t>CPUs</a:t>
            </a:r>
            <a:r>
              <a:rPr lang="en-US" dirty="0"/>
              <a:t> (d = 2800</a:t>
            </a:r>
            <a:r>
              <a:rPr lang="el-GR" dirty="0"/>
              <a:t>)</a:t>
            </a:r>
            <a:r>
              <a:rPr lang="en-US" dirty="0"/>
              <a:t> </a:t>
            </a:r>
            <a:r>
              <a:rPr lang="el-GR" dirty="0"/>
              <a:t>[2]</a:t>
            </a:r>
          </a:p>
        </p:txBody>
      </p:sp>
      <p:sp>
        <p:nvSpPr>
          <p:cNvPr id="3" name="Θέση περιεχομένου 2">
            <a:extLst>
              <a:ext uri="{FF2B5EF4-FFF2-40B4-BE49-F238E27FC236}">
                <a16:creationId xmlns:a16="http://schemas.microsoft.com/office/drawing/2014/main" id="{6D62000F-D066-47D0-B158-C75AD70236C4}"/>
              </a:ext>
            </a:extLst>
          </p:cNvPr>
          <p:cNvSpPr>
            <a:spLocks noGrp="1"/>
          </p:cNvSpPr>
          <p:nvPr>
            <p:ph idx="1"/>
          </p:nvPr>
        </p:nvSpPr>
        <p:spPr/>
        <p:txBody>
          <a:bodyPr/>
          <a:lstStyle/>
          <a:p>
            <a:endParaRPr lang="el-GR"/>
          </a:p>
        </p:txBody>
      </p:sp>
      <p:pic>
        <p:nvPicPr>
          <p:cNvPr id="7" name="Θέση περιεχομένου 4">
            <a:extLst>
              <a:ext uri="{FF2B5EF4-FFF2-40B4-BE49-F238E27FC236}">
                <a16:creationId xmlns:a16="http://schemas.microsoft.com/office/drawing/2014/main" id="{E666E453-75B9-AB3E-1B05-D883CC3B17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1" cy="4874075"/>
          </a:xfrm>
          <a:prstGeom prst="rect">
            <a:avLst/>
          </a:prstGeom>
        </p:spPr>
      </p:pic>
      <p:pic>
        <p:nvPicPr>
          <p:cNvPr id="8" name="Εικόνα 7">
            <a:extLst>
              <a:ext uri="{FF2B5EF4-FFF2-40B4-BE49-F238E27FC236}">
                <a16:creationId xmlns:a16="http://schemas.microsoft.com/office/drawing/2014/main" id="{A06A7667-FBD7-FCCA-E601-AED7560717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1" cy="4874074"/>
          </a:xfrm>
          <a:prstGeom prst="rect">
            <a:avLst/>
          </a:prstGeom>
        </p:spPr>
      </p:pic>
      <p:sp>
        <p:nvSpPr>
          <p:cNvPr id="9" name="TextBox 8">
            <a:extLst>
              <a:ext uri="{FF2B5EF4-FFF2-40B4-BE49-F238E27FC236}">
                <a16:creationId xmlns:a16="http://schemas.microsoft.com/office/drawing/2014/main" id="{4D79A29B-0273-5DD6-5BC0-F485E520AFE0}"/>
              </a:ext>
            </a:extLst>
          </p:cNvPr>
          <p:cNvSpPr txBox="1"/>
          <p:nvPr/>
        </p:nvSpPr>
        <p:spPr>
          <a:xfrm>
            <a:off x="2433044" y="6337891"/>
            <a:ext cx="2676367" cy="369332"/>
          </a:xfrm>
          <a:prstGeom prst="rect">
            <a:avLst/>
          </a:prstGeom>
          <a:noFill/>
        </p:spPr>
        <p:txBody>
          <a:bodyPr wrap="square" rtlCol="0">
            <a:spAutoFit/>
          </a:bodyPr>
          <a:lstStyle/>
          <a:p>
            <a:r>
              <a:rPr lang="el-GR" sz="1800" b="0" i="0" u="none" strike="noStrike" baseline="0" dirty="0"/>
              <a:t>Ακρίβεια εκτέλεσης</a:t>
            </a:r>
            <a:endParaRPr lang="el-GR" dirty="0"/>
          </a:p>
        </p:txBody>
      </p:sp>
      <p:sp>
        <p:nvSpPr>
          <p:cNvPr id="10" name="TextBox 9">
            <a:extLst>
              <a:ext uri="{FF2B5EF4-FFF2-40B4-BE49-F238E27FC236}">
                <a16:creationId xmlns:a16="http://schemas.microsoft.com/office/drawing/2014/main" id="{76849957-15E0-CD26-A4E5-522F035F0630}"/>
              </a:ext>
            </a:extLst>
          </p:cNvPr>
          <p:cNvSpPr txBox="1"/>
          <p:nvPr/>
        </p:nvSpPr>
        <p:spPr>
          <a:xfrm>
            <a:off x="7154778" y="6374755"/>
            <a:ext cx="4443663" cy="369332"/>
          </a:xfrm>
          <a:prstGeom prst="rect">
            <a:avLst/>
          </a:prstGeom>
          <a:noFill/>
        </p:spPr>
        <p:txBody>
          <a:bodyPr wrap="square" rtlCol="0">
            <a:spAutoFit/>
          </a:bodyPr>
          <a:lstStyle/>
          <a:p>
            <a:r>
              <a:rPr lang="el-GR" dirty="0" err="1"/>
              <a:t>Queries</a:t>
            </a:r>
            <a:r>
              <a:rPr lang="el-GR" dirty="0"/>
              <a:t> per </a:t>
            </a:r>
            <a:r>
              <a:rPr lang="el-GR" dirty="0" err="1"/>
              <a:t>second</a:t>
            </a:r>
            <a:r>
              <a:rPr lang="el-GR" dirty="0"/>
              <a:t> σε σχέση με το </a:t>
            </a:r>
            <a:r>
              <a:rPr lang="el-GR" dirty="0" err="1"/>
              <a:t>recall</a:t>
            </a:r>
            <a:endParaRPr lang="el-GR" dirty="0"/>
          </a:p>
        </p:txBody>
      </p:sp>
    </p:spTree>
    <p:extLst>
      <p:ext uri="{BB962C8B-B14F-4D97-AF65-F5344CB8AC3E}">
        <p14:creationId xmlns:p14="http://schemas.microsoft.com/office/powerpoint/2010/main" val="84725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9E85D7-DA55-B018-6C5F-61448EB4FDFF}"/>
              </a:ext>
            </a:extLst>
          </p:cNvPr>
          <p:cNvSpPr>
            <a:spLocks noGrp="1"/>
          </p:cNvSpPr>
          <p:nvPr>
            <p:ph type="title"/>
          </p:nvPr>
        </p:nvSpPr>
        <p:spPr/>
        <p:txBody>
          <a:bodyPr/>
          <a:lstStyle/>
          <a:p>
            <a:r>
              <a:rPr lang="el-GR" dirty="0"/>
              <a:t>Συμπεράσματα </a:t>
            </a:r>
          </a:p>
        </p:txBody>
      </p:sp>
      <p:sp>
        <p:nvSpPr>
          <p:cNvPr id="3" name="Θέση περιεχομένου 2">
            <a:extLst>
              <a:ext uri="{FF2B5EF4-FFF2-40B4-BE49-F238E27FC236}">
                <a16:creationId xmlns:a16="http://schemas.microsoft.com/office/drawing/2014/main" id="{A9516875-7119-EC88-03F0-E9C1AEA5DF86}"/>
              </a:ext>
            </a:extLst>
          </p:cNvPr>
          <p:cNvSpPr>
            <a:spLocks noGrp="1"/>
          </p:cNvSpPr>
          <p:nvPr>
            <p:ph idx="1"/>
          </p:nvPr>
        </p:nvSpPr>
        <p:spPr>
          <a:xfrm>
            <a:off x="677334" y="1363579"/>
            <a:ext cx="8596668" cy="4677783"/>
          </a:xfrm>
        </p:spPr>
        <p:txBody>
          <a:bodyPr/>
          <a:lstStyle/>
          <a:p>
            <a:r>
              <a:rPr lang="el-GR" dirty="0"/>
              <a:t>Η χρήση </a:t>
            </a:r>
            <a:r>
              <a:rPr lang="en-US" dirty="0"/>
              <a:t>clustering </a:t>
            </a:r>
            <a:r>
              <a:rPr lang="el-GR" dirty="0"/>
              <a:t>και τριγωνικής ανισότητας δεν παρέχει σημαντικά οφέλη στην προσέγγισή μας, καθώς ο κατακερματισμός του φόρτου εργασίας απαιτεί πολλές επαναλήψεις του </a:t>
            </a:r>
            <a:r>
              <a:rPr lang="en-US" dirty="0"/>
              <a:t>clustering. </a:t>
            </a:r>
            <a:r>
              <a:rPr lang="el-GR" dirty="0"/>
              <a:t>Ιδιαίτερα αργή μέθοδος για μεγάλα </a:t>
            </a:r>
            <a:r>
              <a:rPr lang="en-US" dirty="0"/>
              <a:t>d.</a:t>
            </a:r>
          </a:p>
          <a:p>
            <a:r>
              <a:rPr lang="el-GR" dirty="0"/>
              <a:t>Η τυχαία προβολή είναι καταλληλότερη για μεγάλο αριθμό διαστάσεων </a:t>
            </a:r>
            <a:r>
              <a:rPr lang="en-US" dirty="0"/>
              <a:t>d</a:t>
            </a:r>
            <a:r>
              <a:rPr lang="el-GR" dirty="0"/>
              <a:t>, αν και χρειάζονται πολλαπλές επαναλήψεις για καλύτερη ακρίβεια.</a:t>
            </a:r>
          </a:p>
          <a:p>
            <a:r>
              <a:rPr lang="el-GR" dirty="0"/>
              <a:t>Για μικρό αριθμό διαστάσεων οι </a:t>
            </a:r>
            <a:r>
              <a:rPr lang="en-US" dirty="0"/>
              <a:t>CPU </a:t>
            </a:r>
            <a:r>
              <a:rPr lang="el-GR" dirty="0"/>
              <a:t>μέθοδοι είναι ικανοποιητικές λύσεις.</a:t>
            </a:r>
          </a:p>
          <a:p>
            <a:r>
              <a:rPr lang="el-GR" dirty="0"/>
              <a:t>Για μεγάλο αριθμό διαστάσεων το </a:t>
            </a:r>
            <a:r>
              <a:rPr lang="en-US" dirty="0" err="1"/>
              <a:t>NearestNeighbors</a:t>
            </a:r>
            <a:r>
              <a:rPr lang="en-US" dirty="0"/>
              <a:t> </a:t>
            </a:r>
            <a:r>
              <a:rPr lang="el-GR" dirty="0"/>
              <a:t>είναι υπερβολικά αργό.</a:t>
            </a:r>
          </a:p>
          <a:p>
            <a:r>
              <a:rPr lang="el-GR" dirty="0"/>
              <a:t>Για μεγάλο αριθμό γειτόνων </a:t>
            </a:r>
            <a:r>
              <a:rPr lang="en-US" dirty="0"/>
              <a:t>k </a:t>
            </a:r>
            <a:r>
              <a:rPr lang="el-GR" dirty="0"/>
              <a:t>το </a:t>
            </a:r>
            <a:r>
              <a:rPr lang="en-US" dirty="0"/>
              <a:t>FLANN </a:t>
            </a:r>
            <a:r>
              <a:rPr lang="el-GR" dirty="0"/>
              <a:t>είναι εντελώς ανακριβές.</a:t>
            </a:r>
          </a:p>
          <a:p>
            <a:r>
              <a:rPr lang="en-US" dirty="0"/>
              <a:t>To </a:t>
            </a:r>
            <a:r>
              <a:rPr lang="en-US" dirty="0" err="1"/>
              <a:t>faiss</a:t>
            </a:r>
            <a:r>
              <a:rPr lang="en-US" dirty="0"/>
              <a:t> </a:t>
            </a:r>
            <a:r>
              <a:rPr lang="el-GR" dirty="0"/>
              <a:t>είναι καλύτερο για μεγάλα </a:t>
            </a:r>
            <a:r>
              <a:rPr lang="en-US" dirty="0" err="1"/>
              <a:t>cSize</a:t>
            </a:r>
            <a:r>
              <a:rPr lang="en-US" dirty="0"/>
              <a:t> </a:t>
            </a:r>
            <a:r>
              <a:rPr lang="el-GR" dirty="0"/>
              <a:t>και </a:t>
            </a:r>
            <a:r>
              <a:rPr lang="en-US" dirty="0" err="1"/>
              <a:t>qSize</a:t>
            </a:r>
            <a:r>
              <a:rPr lang="en-US" dirty="0"/>
              <a:t>.</a:t>
            </a:r>
          </a:p>
          <a:p>
            <a:r>
              <a:rPr lang="el-GR" dirty="0"/>
              <a:t>Το </a:t>
            </a:r>
            <a:r>
              <a:rPr lang="en-US" dirty="0"/>
              <a:t>Parallel Neighbors </a:t>
            </a:r>
            <a:r>
              <a:rPr lang="el-GR" dirty="0"/>
              <a:t>είναι η δεύτερη καλύτερη επιλογή στην γενικότερη περίπτωση.</a:t>
            </a:r>
          </a:p>
          <a:p>
            <a:r>
              <a:rPr lang="en-US" dirty="0"/>
              <a:t>O</a:t>
            </a:r>
            <a:r>
              <a:rPr lang="el-GR" dirty="0"/>
              <a:t> </a:t>
            </a:r>
            <a:r>
              <a:rPr lang="en-US" dirty="0"/>
              <a:t>brute force GPU </a:t>
            </a:r>
            <a:r>
              <a:rPr lang="el-GR" dirty="0"/>
              <a:t>αλγόριθμός μας είναι με διαφορά η πιο γρήγορη προσέγγιση σε όλες </a:t>
            </a:r>
            <a:r>
              <a:rPr lang="el-GR"/>
              <a:t>τις περιπτώσεις</a:t>
            </a:r>
            <a:r>
              <a:rPr lang="el-GR" dirty="0"/>
              <a:t>.</a:t>
            </a:r>
          </a:p>
        </p:txBody>
      </p:sp>
    </p:spTree>
    <p:extLst>
      <p:ext uri="{BB962C8B-B14F-4D97-AF65-F5344CB8AC3E}">
        <p14:creationId xmlns:p14="http://schemas.microsoft.com/office/powerpoint/2010/main" val="330159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D76A70-37C5-3362-4029-1C02FC945F86}"/>
              </a:ext>
            </a:extLst>
          </p:cNvPr>
          <p:cNvSpPr>
            <a:spLocks noGrp="1"/>
          </p:cNvSpPr>
          <p:nvPr>
            <p:ph type="title"/>
          </p:nvPr>
        </p:nvSpPr>
        <p:spPr/>
        <p:txBody>
          <a:bodyPr/>
          <a:lstStyle/>
          <a:p>
            <a:r>
              <a:rPr lang="el-GR" dirty="0"/>
              <a:t>Προκλήσεις</a:t>
            </a:r>
          </a:p>
        </p:txBody>
      </p:sp>
      <p:sp>
        <p:nvSpPr>
          <p:cNvPr id="3" name="Θέση περιεχομένου 2">
            <a:extLst>
              <a:ext uri="{FF2B5EF4-FFF2-40B4-BE49-F238E27FC236}">
                <a16:creationId xmlns:a16="http://schemas.microsoft.com/office/drawing/2014/main" id="{53032745-C582-1938-A22F-5D87BBAEAF54}"/>
              </a:ext>
            </a:extLst>
          </p:cNvPr>
          <p:cNvSpPr>
            <a:spLocks noGrp="1"/>
          </p:cNvSpPr>
          <p:nvPr>
            <p:ph idx="1"/>
          </p:nvPr>
        </p:nvSpPr>
        <p:spPr/>
        <p:txBody>
          <a:bodyPr/>
          <a:lstStyle/>
          <a:p>
            <a:r>
              <a:rPr lang="el-GR" dirty="0"/>
              <a:t>Μέγεθος των σετ δεδομένων </a:t>
            </a:r>
            <a:r>
              <a:rPr lang="en-US" dirty="0"/>
              <a:t>Corpus </a:t>
            </a:r>
            <a:r>
              <a:rPr lang="el-GR" dirty="0"/>
              <a:t>και </a:t>
            </a:r>
            <a:r>
              <a:rPr lang="en-US" dirty="0"/>
              <a:t>Query</a:t>
            </a:r>
            <a:r>
              <a:rPr lang="el-GR" dirty="0"/>
              <a:t> που μπορεί να υπερβαίνουν την διαθέσιμη εργάσιμη μνήμη </a:t>
            </a:r>
            <a:r>
              <a:rPr lang="en-US" dirty="0"/>
              <a:t>RAM.</a:t>
            </a:r>
            <a:endParaRPr lang="el-GR" dirty="0"/>
          </a:p>
          <a:p>
            <a:r>
              <a:rPr lang="el-GR" dirty="0"/>
              <a:t>Μέγεθος του πίνακα αποστάσεων για τις</a:t>
            </a:r>
            <a:r>
              <a:rPr lang="en-US" dirty="0"/>
              <a:t> brute force</a:t>
            </a:r>
            <a:r>
              <a:rPr lang="el-GR" dirty="0"/>
              <a:t> μεθόδους, αλλά και το μέγεθος των δέντρων αναζήτησης σε προσεγγιστικές μεθόδους.</a:t>
            </a:r>
          </a:p>
          <a:p>
            <a:r>
              <a:rPr lang="el-GR" dirty="0"/>
              <a:t>Αριθμός των διαστάσεων των σετ δεδομένων </a:t>
            </a:r>
            <a:r>
              <a:rPr lang="en-US" dirty="0"/>
              <a:t>Corpus </a:t>
            </a:r>
            <a:r>
              <a:rPr lang="el-GR" dirty="0"/>
              <a:t>και </a:t>
            </a:r>
            <a:r>
              <a:rPr lang="en-US" dirty="0"/>
              <a:t>Query</a:t>
            </a:r>
            <a:r>
              <a:rPr lang="el-GR" dirty="0"/>
              <a:t> που παραπέμπει στην «κατάρα της </a:t>
            </a:r>
            <a:r>
              <a:rPr lang="el-GR" dirty="0" err="1"/>
              <a:t>διαστατικότητας</a:t>
            </a:r>
            <a:r>
              <a:rPr lang="el-GR" dirty="0"/>
              <a:t>»</a:t>
            </a:r>
            <a:endParaRPr lang="en-US" dirty="0"/>
          </a:p>
          <a:p>
            <a:r>
              <a:rPr lang="el-GR" dirty="0"/>
              <a:t>Υπολογιστικοί πόροι μεμονωμένων υπολογιστών, ακόμη και σε περιπτώσεις παράλληλου προγραμματισμού.</a:t>
            </a:r>
          </a:p>
          <a:p>
            <a:r>
              <a:rPr lang="el-GR" dirty="0"/>
              <a:t>Πολυπλοκότητα των παραδοσιακών κατανεμημένων μοντέλων </a:t>
            </a:r>
            <a:r>
              <a:rPr lang="el-GR" dirty="0" err="1"/>
              <a:t>προγαμματισμού</a:t>
            </a:r>
            <a:r>
              <a:rPr lang="el-GR" dirty="0"/>
              <a:t>, που οδηγεί σε δυσκολία συντήρησης του κώδικα.</a:t>
            </a:r>
          </a:p>
        </p:txBody>
      </p:sp>
    </p:spTree>
    <p:extLst>
      <p:ext uri="{BB962C8B-B14F-4D97-AF65-F5344CB8AC3E}">
        <p14:creationId xmlns:p14="http://schemas.microsoft.com/office/powerpoint/2010/main" val="264155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9E67D0-77A6-7977-EE42-3AB0A96749D6}"/>
              </a:ext>
            </a:extLst>
          </p:cNvPr>
          <p:cNvSpPr>
            <a:spLocks noGrp="1"/>
          </p:cNvSpPr>
          <p:nvPr>
            <p:ph type="title"/>
          </p:nvPr>
        </p:nvSpPr>
        <p:spPr/>
        <p:txBody>
          <a:bodyPr/>
          <a:lstStyle/>
          <a:p>
            <a:r>
              <a:rPr lang="el-GR" dirty="0"/>
              <a:t>Προτεινόμενη προσέγγιση</a:t>
            </a:r>
          </a:p>
        </p:txBody>
      </p:sp>
      <p:sp>
        <p:nvSpPr>
          <p:cNvPr id="3" name="Θέση περιεχομένου 2">
            <a:extLst>
              <a:ext uri="{FF2B5EF4-FFF2-40B4-BE49-F238E27FC236}">
                <a16:creationId xmlns:a16="http://schemas.microsoft.com/office/drawing/2014/main" id="{B0A75702-ECE2-E4A8-0423-0CD7E1F13C2B}"/>
              </a:ext>
            </a:extLst>
          </p:cNvPr>
          <p:cNvSpPr>
            <a:spLocks noGrp="1"/>
          </p:cNvSpPr>
          <p:nvPr>
            <p:ph idx="1"/>
          </p:nvPr>
        </p:nvSpPr>
        <p:spPr/>
        <p:txBody>
          <a:bodyPr/>
          <a:lstStyle/>
          <a:p>
            <a:r>
              <a:rPr lang="el-GR" dirty="0"/>
              <a:t>Χρήση κατανεμημένου προγραμματισμού σε συνδυασμό με μονάδες </a:t>
            </a:r>
            <a:r>
              <a:rPr lang="en-US" dirty="0"/>
              <a:t>GPU </a:t>
            </a:r>
            <a:r>
              <a:rPr lang="el-GR" dirty="0"/>
              <a:t>για την αποτελεσματικότερη αντιμετώπιση μεγάλων προβλημάτων.</a:t>
            </a:r>
          </a:p>
          <a:p>
            <a:r>
              <a:rPr lang="el-GR" dirty="0"/>
              <a:t>Αξιοποίηση ενός πολύ πιο ευέλικτου περιβάλλοντος προγραμματισμού, όπως αυτό της </a:t>
            </a:r>
            <a:r>
              <a:rPr lang="en-US" dirty="0"/>
              <a:t>Julia</a:t>
            </a:r>
            <a:r>
              <a:rPr lang="el-GR" dirty="0"/>
              <a:t>,</a:t>
            </a:r>
            <a:r>
              <a:rPr lang="en-US" dirty="0"/>
              <a:t> </a:t>
            </a:r>
            <a:r>
              <a:rPr lang="el-GR" dirty="0"/>
              <a:t>που παρέχει σημαντικές διευκολύνσεις τόσο στο κομμάτι του κατανεμημένου προγραμματισμού όσο και στην πρόσβαση στην </a:t>
            </a:r>
            <a:r>
              <a:rPr lang="en-US" dirty="0"/>
              <a:t>GPU </a:t>
            </a:r>
            <a:r>
              <a:rPr lang="el-GR" dirty="0"/>
              <a:t>μέσω της </a:t>
            </a:r>
            <a:r>
              <a:rPr lang="en-US" dirty="0"/>
              <a:t>CUDA.</a:t>
            </a:r>
          </a:p>
          <a:p>
            <a:r>
              <a:rPr lang="el-GR" dirty="0"/>
              <a:t>Διαμοιρασμός των σετ δεδομένων </a:t>
            </a:r>
            <a:r>
              <a:rPr lang="en-US" dirty="0"/>
              <a:t>Corpus </a:t>
            </a:r>
            <a:r>
              <a:rPr lang="el-GR" dirty="0"/>
              <a:t>και </a:t>
            </a:r>
            <a:r>
              <a:rPr lang="en-US" dirty="0"/>
              <a:t>Query </a:t>
            </a:r>
            <a:r>
              <a:rPr lang="el-GR" dirty="0"/>
              <a:t>σε υποσύνολα μεγέθους </a:t>
            </a:r>
            <a:r>
              <a:rPr lang="en-US" dirty="0" err="1"/>
              <a:t>cSize</a:t>
            </a:r>
            <a:r>
              <a:rPr lang="en-US" dirty="0"/>
              <a:t> </a:t>
            </a:r>
            <a:r>
              <a:rPr lang="el-GR" dirty="0"/>
              <a:t>και </a:t>
            </a:r>
            <a:r>
              <a:rPr lang="en-US" dirty="0" err="1"/>
              <a:t>qSize</a:t>
            </a:r>
            <a:r>
              <a:rPr lang="en-US" dirty="0"/>
              <a:t> </a:t>
            </a:r>
            <a:r>
              <a:rPr lang="el-GR" dirty="0"/>
              <a:t>αντίστοιχα, έτσι ώστε να επιτύχουμε καλύτερη αξιοποίηση των διαθέσιμων πόρων.</a:t>
            </a:r>
          </a:p>
          <a:p>
            <a:r>
              <a:rPr lang="el-GR" dirty="0"/>
              <a:t>Τεχνικές μείωσης των διαστάσεων με χρήση τυχαίων προβολών, αλλά και τριγωνικής ανισότητας για αντίστοιχη μείωση των απαιτούμενων υπολογισμών, ώστε να πετύχουμε καλύτερη απόδοση.</a:t>
            </a:r>
          </a:p>
        </p:txBody>
      </p:sp>
    </p:spTree>
    <p:extLst>
      <p:ext uri="{BB962C8B-B14F-4D97-AF65-F5344CB8AC3E}">
        <p14:creationId xmlns:p14="http://schemas.microsoft.com/office/powerpoint/2010/main" val="38697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0E487B-77CF-9437-4628-CBD7379C87FC}"/>
              </a:ext>
            </a:extLst>
          </p:cNvPr>
          <p:cNvSpPr>
            <a:spLocks noGrp="1"/>
          </p:cNvSpPr>
          <p:nvPr>
            <p:ph type="title"/>
          </p:nvPr>
        </p:nvSpPr>
        <p:spPr/>
        <p:txBody>
          <a:bodyPr/>
          <a:lstStyle/>
          <a:p>
            <a:r>
              <a:rPr lang="el-GR" dirty="0"/>
              <a:t>Σχετικές εργασίες και υλοποιήσεις</a:t>
            </a:r>
          </a:p>
        </p:txBody>
      </p:sp>
      <p:sp>
        <p:nvSpPr>
          <p:cNvPr id="3" name="Θέση περιεχομένου 2">
            <a:extLst>
              <a:ext uri="{FF2B5EF4-FFF2-40B4-BE49-F238E27FC236}">
                <a16:creationId xmlns:a16="http://schemas.microsoft.com/office/drawing/2014/main" id="{1E05E7D7-A2D8-5B6C-BBD9-DBB4759F4087}"/>
              </a:ext>
            </a:extLst>
          </p:cNvPr>
          <p:cNvSpPr>
            <a:spLocks noGrp="1"/>
          </p:cNvSpPr>
          <p:nvPr>
            <p:ph idx="1"/>
          </p:nvPr>
        </p:nvSpPr>
        <p:spPr/>
        <p:txBody>
          <a:bodyPr/>
          <a:lstStyle/>
          <a:p>
            <a:r>
              <a:rPr lang="en-US" dirty="0"/>
              <a:t>FLANN Marius (</a:t>
            </a:r>
            <a:r>
              <a:rPr lang="en-US" sz="1400" dirty="0"/>
              <a:t>Muja and David G. Lowe. Fast approximate nearest neighbors with automatic algorithm configuration</a:t>
            </a:r>
            <a:r>
              <a:rPr lang="en-US" dirty="0"/>
              <a:t>)</a:t>
            </a:r>
          </a:p>
          <a:p>
            <a:r>
              <a:rPr lang="en-US" dirty="0" err="1"/>
              <a:t>ParallelNeighbors</a:t>
            </a:r>
            <a:r>
              <a:rPr lang="en-US" dirty="0"/>
              <a:t> (</a:t>
            </a:r>
            <a:r>
              <a:rPr lang="de-DE" sz="1400" dirty="0"/>
              <a:t>David Muhr and Michael Affenzeller. </a:t>
            </a:r>
            <a:r>
              <a:rPr lang="en-US" sz="1400" dirty="0"/>
              <a:t>Hybrid CPU/GPU Exact Nearest Neighbors Search in High-Dimensional Spaces</a:t>
            </a:r>
            <a:r>
              <a:rPr lang="en-US" dirty="0"/>
              <a:t>)</a:t>
            </a:r>
          </a:p>
          <a:p>
            <a:r>
              <a:rPr lang="en-US" dirty="0"/>
              <a:t>Nearest Neighbors (</a:t>
            </a:r>
            <a:r>
              <a:rPr lang="en-US" sz="1400" dirty="0" err="1"/>
              <a:t>KristofferC</a:t>
            </a:r>
            <a:r>
              <a:rPr lang="en-US" sz="1400" dirty="0"/>
              <a:t>. High performance nearest neighbor data structures and algorithms for Julia</a:t>
            </a:r>
            <a:r>
              <a:rPr lang="en-US" dirty="0"/>
              <a:t>)</a:t>
            </a:r>
          </a:p>
          <a:p>
            <a:r>
              <a:rPr lang="en-US" dirty="0" err="1"/>
              <a:t>Faiss</a:t>
            </a:r>
            <a:r>
              <a:rPr lang="en-US" dirty="0"/>
              <a:t> (</a:t>
            </a:r>
            <a:r>
              <a:rPr lang="en-US" sz="1400" dirty="0"/>
              <a:t>Jeff Johnson, Matthijs </a:t>
            </a:r>
            <a:r>
              <a:rPr lang="en-US" sz="1400" dirty="0" err="1"/>
              <a:t>Douze</a:t>
            </a:r>
            <a:r>
              <a:rPr lang="en-US" sz="1400" dirty="0"/>
              <a:t>, and </a:t>
            </a:r>
            <a:r>
              <a:rPr lang="en-US" sz="1400" dirty="0" err="1"/>
              <a:t>Hervé</a:t>
            </a:r>
            <a:r>
              <a:rPr lang="en-US" sz="1400" dirty="0"/>
              <a:t> </a:t>
            </a:r>
            <a:r>
              <a:rPr lang="en-US" sz="1400" dirty="0" err="1"/>
              <a:t>Jégou</a:t>
            </a:r>
            <a:r>
              <a:rPr lang="en-US" sz="1400" dirty="0"/>
              <a:t>. Billion-scale similarity search with GPUs</a:t>
            </a:r>
            <a:r>
              <a:rPr lang="en-US" dirty="0"/>
              <a:t>)</a:t>
            </a:r>
            <a:endParaRPr lang="el-GR" dirty="0"/>
          </a:p>
        </p:txBody>
      </p:sp>
    </p:spTree>
    <p:extLst>
      <p:ext uri="{BB962C8B-B14F-4D97-AF65-F5344CB8AC3E}">
        <p14:creationId xmlns:p14="http://schemas.microsoft.com/office/powerpoint/2010/main" val="268802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F48B1B-3E84-CFEF-1099-548C405FE882}"/>
              </a:ext>
            </a:extLst>
          </p:cNvPr>
          <p:cNvSpPr>
            <a:spLocks noGrp="1"/>
          </p:cNvSpPr>
          <p:nvPr>
            <p:ph type="title"/>
          </p:nvPr>
        </p:nvSpPr>
        <p:spPr/>
        <p:txBody>
          <a:bodyPr/>
          <a:lstStyle/>
          <a:p>
            <a:r>
              <a:rPr lang="el-GR" dirty="0"/>
              <a:t>Υλοποίηση</a:t>
            </a:r>
          </a:p>
        </p:txBody>
      </p:sp>
      <p:sp>
        <p:nvSpPr>
          <p:cNvPr id="3" name="Θέση περιεχομένου 2">
            <a:extLst>
              <a:ext uri="{FF2B5EF4-FFF2-40B4-BE49-F238E27FC236}">
                <a16:creationId xmlns:a16="http://schemas.microsoft.com/office/drawing/2014/main" id="{8028BDDB-DBFA-C373-04CA-E4DC977CE707}"/>
              </a:ext>
            </a:extLst>
          </p:cNvPr>
          <p:cNvSpPr>
            <a:spLocks noGrp="1"/>
          </p:cNvSpPr>
          <p:nvPr>
            <p:ph idx="1"/>
          </p:nvPr>
        </p:nvSpPr>
        <p:spPr/>
        <p:txBody>
          <a:bodyPr/>
          <a:lstStyle/>
          <a:p>
            <a:pPr marL="0" indent="0">
              <a:buNone/>
            </a:pPr>
            <a:r>
              <a:rPr lang="el-GR" dirty="0"/>
              <a:t>Οι μέθοδοι που υλοποιήθηκαν είναι οι παρακάτω (τόσο σε </a:t>
            </a:r>
            <a:r>
              <a:rPr lang="en-US" dirty="0"/>
              <a:t>CPU </a:t>
            </a:r>
            <a:r>
              <a:rPr lang="el-GR" dirty="0"/>
              <a:t>όσο και </a:t>
            </a:r>
            <a:r>
              <a:rPr lang="en-US" dirty="0"/>
              <a:t>GPU)</a:t>
            </a:r>
            <a:r>
              <a:rPr lang="el-GR" dirty="0"/>
              <a:t>:</a:t>
            </a:r>
          </a:p>
          <a:p>
            <a:r>
              <a:rPr lang="en-US" dirty="0"/>
              <a:t>Brute force </a:t>
            </a:r>
            <a:r>
              <a:rPr lang="el-GR" dirty="0"/>
              <a:t>αναζήτηση</a:t>
            </a:r>
            <a:r>
              <a:rPr lang="en-US" dirty="0"/>
              <a:t>.</a:t>
            </a:r>
            <a:endParaRPr lang="el-GR" dirty="0"/>
          </a:p>
          <a:p>
            <a:r>
              <a:rPr lang="en-US" dirty="0"/>
              <a:t>Random Projection (</a:t>
            </a:r>
            <a:r>
              <a:rPr lang="el-GR" dirty="0"/>
              <a:t>Τυχαία προβολή από </a:t>
            </a:r>
            <a:r>
              <a:rPr lang="en-US" dirty="0"/>
              <a:t>d </a:t>
            </a:r>
            <a:r>
              <a:rPr lang="el-GR" dirty="0"/>
              <a:t>αρχικές διαστάσεις σε </a:t>
            </a:r>
            <a:r>
              <a:rPr lang="en-US" dirty="0"/>
              <a:t>r</a:t>
            </a:r>
            <a:r>
              <a:rPr lang="el-GR" dirty="0"/>
              <a:t>, όπου </a:t>
            </a:r>
            <a:r>
              <a:rPr lang="en-US" dirty="0"/>
              <a:t>r&lt;&lt;d).</a:t>
            </a:r>
          </a:p>
          <a:p>
            <a:r>
              <a:rPr lang="el-GR" dirty="0"/>
              <a:t>ΤΙ </a:t>
            </a:r>
            <a:r>
              <a:rPr lang="en-US" dirty="0"/>
              <a:t>filtering </a:t>
            </a:r>
            <a:r>
              <a:rPr lang="el-GR" dirty="0"/>
              <a:t>(Φιλτράρισμα μέσω </a:t>
            </a:r>
            <a:r>
              <a:rPr lang="en-US" dirty="0"/>
              <a:t>Clustering </a:t>
            </a:r>
            <a:r>
              <a:rPr lang="el-GR" dirty="0"/>
              <a:t>και έπειτα εφαρμογή τριγωνικής ανισότητας για αποκλεισμό </a:t>
            </a:r>
            <a:r>
              <a:rPr lang="en-US" dirty="0"/>
              <a:t>clusters </a:t>
            </a:r>
            <a:r>
              <a:rPr lang="el-GR" dirty="0"/>
              <a:t>που είναι πάρα πολύ μακριά από τα σημεία που αναζητούμε τους </a:t>
            </a:r>
            <a:r>
              <a:rPr lang="en-US" dirty="0"/>
              <a:t>k </a:t>
            </a:r>
            <a:r>
              <a:rPr lang="el-GR" dirty="0"/>
              <a:t>γείτονές τους).</a:t>
            </a:r>
          </a:p>
          <a:p>
            <a:pPr marL="0" indent="0">
              <a:buNone/>
            </a:pPr>
            <a:r>
              <a:rPr lang="el-GR" dirty="0"/>
              <a:t>Σε όλες τις περιπτώσεις η μετρική που χρησιμοποιούμε είναι η τετράγωνη Ευκλείδεια απόσταση:</a:t>
            </a:r>
          </a:p>
        </p:txBody>
      </p:sp>
      <p:pic>
        <p:nvPicPr>
          <p:cNvPr id="4" name="Picture 39603">
            <a:extLst>
              <a:ext uri="{FF2B5EF4-FFF2-40B4-BE49-F238E27FC236}">
                <a16:creationId xmlns:a16="http://schemas.microsoft.com/office/drawing/2014/main" id="{5DBAA051-8BBF-3B75-E4B4-7B5F6513F002}"/>
              </a:ext>
            </a:extLst>
          </p:cNvPr>
          <p:cNvPicPr/>
          <p:nvPr/>
        </p:nvPicPr>
        <p:blipFill>
          <a:blip r:embed="rId2"/>
          <a:stretch>
            <a:fillRect/>
          </a:stretch>
        </p:blipFill>
        <p:spPr>
          <a:xfrm>
            <a:off x="3421302" y="5263806"/>
            <a:ext cx="2674698" cy="777556"/>
          </a:xfrm>
          <a:prstGeom prst="rect">
            <a:avLst/>
          </a:prstGeom>
        </p:spPr>
      </p:pic>
    </p:spTree>
    <p:extLst>
      <p:ext uri="{BB962C8B-B14F-4D97-AF65-F5344CB8AC3E}">
        <p14:creationId xmlns:p14="http://schemas.microsoft.com/office/powerpoint/2010/main" val="61489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6C14ACA-DE98-1BF3-5D14-EBEC74D32525}"/>
              </a:ext>
            </a:extLst>
          </p:cNvPr>
          <p:cNvSpPr>
            <a:spLocks noGrp="1"/>
          </p:cNvSpPr>
          <p:nvPr>
            <p:ph type="title"/>
          </p:nvPr>
        </p:nvSpPr>
        <p:spPr/>
        <p:txBody>
          <a:bodyPr/>
          <a:lstStyle/>
          <a:p>
            <a:r>
              <a:rPr lang="el-GR" dirty="0"/>
              <a:t>Τυχαία προβολή για μείωση της </a:t>
            </a:r>
            <a:r>
              <a:rPr lang="el-GR" dirty="0" err="1"/>
              <a:t>διαστατικότητας</a:t>
            </a:r>
            <a:endParaRPr lang="el-GR" dirty="0"/>
          </a:p>
        </p:txBody>
      </p:sp>
      <p:sp>
        <p:nvSpPr>
          <p:cNvPr id="3" name="Θέση περιεχομένου 2">
            <a:extLst>
              <a:ext uri="{FF2B5EF4-FFF2-40B4-BE49-F238E27FC236}">
                <a16:creationId xmlns:a16="http://schemas.microsoft.com/office/drawing/2014/main" id="{004317A1-9756-43BF-BE27-72EB40CF1249}"/>
              </a:ext>
            </a:extLst>
          </p:cNvPr>
          <p:cNvSpPr>
            <a:spLocks noGrp="1"/>
          </p:cNvSpPr>
          <p:nvPr>
            <p:ph idx="1"/>
          </p:nvPr>
        </p:nvSpPr>
        <p:spPr/>
        <p:txBody>
          <a:bodyPr>
            <a:normAutofit/>
          </a:bodyPr>
          <a:lstStyle/>
          <a:p>
            <a:r>
              <a:rPr lang="el-GR" dirty="0"/>
              <a:t>Βάσει του λήμματος των Johnson–</a:t>
            </a:r>
            <a:r>
              <a:rPr lang="el-GR" dirty="0" err="1"/>
              <a:t>Lindenstrauss</a:t>
            </a:r>
            <a:r>
              <a:rPr lang="el-GR" dirty="0"/>
              <a:t>, ένας αριθμός από σημεία σε ένα υψηλής </a:t>
            </a:r>
            <a:r>
              <a:rPr lang="el-GR" dirty="0" err="1"/>
              <a:t>διαστατικότητας</a:t>
            </a:r>
            <a:r>
              <a:rPr lang="el-GR" dirty="0"/>
              <a:t> Ευκλείδειο χώρο, μπορεί να χαρτογραφηθεί σε ένα χώρο μικρότερων διαστάσεων χωρίς να διαταραχθούν οι σχέσεις των μεταξύ τους αποστάσεων.</a:t>
            </a:r>
          </a:p>
          <a:p>
            <a:r>
              <a:rPr lang="el-GR" dirty="0"/>
              <a:t>Έτσι λοιπόν εάν έχουμε έναν πίνακα A με διαστάσεις d x n, και πάρουμε ένα τυχαίο πίνακα R διαστάσεων r x d, τότε ο πίνακας </a:t>
            </a:r>
            <a:r>
              <a:rPr lang="el-GR" sz="1800" i="1" dirty="0" err="1">
                <a:solidFill>
                  <a:srgbClr val="181717"/>
                </a:solidFill>
                <a:effectLst/>
                <a:ea typeface="Cambria" panose="02040503050406030204" pitchFamily="18" charset="0"/>
                <a:cs typeface="Cambria" panose="02040503050406030204" pitchFamily="18" charset="0"/>
              </a:rPr>
              <a:t>A</a:t>
            </a:r>
            <a:r>
              <a:rPr lang="el-GR" sz="1800" i="1" baseline="30000" dirty="0" err="1">
                <a:solidFill>
                  <a:srgbClr val="181717"/>
                </a:solidFill>
                <a:effectLst/>
                <a:ea typeface="Cambria" panose="02040503050406030204" pitchFamily="18" charset="0"/>
                <a:cs typeface="Cambria" panose="02040503050406030204" pitchFamily="18" charset="0"/>
              </a:rPr>
              <a:t>RP</a:t>
            </a:r>
            <a:r>
              <a:rPr lang="el-GR" sz="1800" i="1" baseline="-25000" dirty="0" err="1">
                <a:solidFill>
                  <a:srgbClr val="181717"/>
                </a:solidFill>
                <a:effectLst/>
                <a:ea typeface="Cambria" panose="02040503050406030204" pitchFamily="18" charset="0"/>
                <a:cs typeface="Cambria" panose="02040503050406030204" pitchFamily="18" charset="0"/>
              </a:rPr>
              <a:t>r</a:t>
            </a:r>
            <a:r>
              <a:rPr lang="el-GR" i="1" baseline="-25000" dirty="0" err="1">
                <a:solidFill>
                  <a:srgbClr val="181717"/>
                </a:solidFill>
                <a:ea typeface="Cambria" panose="02040503050406030204" pitchFamily="18" charset="0"/>
              </a:rPr>
              <a:t>×n</a:t>
            </a:r>
            <a:r>
              <a:rPr lang="el-GR" sz="1800" i="1" dirty="0">
                <a:solidFill>
                  <a:srgbClr val="181717"/>
                </a:solidFill>
                <a:effectLst/>
                <a:ea typeface="Cambria" panose="02040503050406030204" pitchFamily="18" charset="0"/>
                <a:cs typeface="Cambria" panose="02040503050406030204" pitchFamily="18" charset="0"/>
              </a:rPr>
              <a:t> </a:t>
            </a:r>
            <a:r>
              <a:rPr lang="el-GR" sz="1800" dirty="0">
                <a:solidFill>
                  <a:srgbClr val="181717"/>
                </a:solidFill>
                <a:effectLst/>
                <a:ea typeface="Cambria" panose="02040503050406030204" pitchFamily="18" charset="0"/>
                <a:cs typeface="Cambria" panose="02040503050406030204" pitchFamily="18" charset="0"/>
              </a:rPr>
              <a:t>= </a:t>
            </a:r>
            <a:r>
              <a:rPr lang="el-GR" sz="1800" i="1" dirty="0" err="1">
                <a:solidFill>
                  <a:srgbClr val="181717"/>
                </a:solidFill>
                <a:effectLst/>
                <a:ea typeface="Cambria" panose="02040503050406030204" pitchFamily="18" charset="0"/>
                <a:cs typeface="Cambria" panose="02040503050406030204" pitchFamily="18" charset="0"/>
              </a:rPr>
              <a:t>R</a:t>
            </a:r>
            <a:r>
              <a:rPr lang="el-GR" sz="1800" i="1" baseline="-25000" dirty="0" err="1">
                <a:solidFill>
                  <a:srgbClr val="181717"/>
                </a:solidFill>
                <a:effectLst/>
                <a:ea typeface="Cambria" panose="02040503050406030204" pitchFamily="18" charset="0"/>
                <a:cs typeface="Cambria" panose="02040503050406030204" pitchFamily="18" charset="0"/>
              </a:rPr>
              <a:t>r</a:t>
            </a:r>
            <a:r>
              <a:rPr lang="el-GR" i="1" baseline="-25000" dirty="0" err="1">
                <a:solidFill>
                  <a:srgbClr val="181717"/>
                </a:solidFill>
                <a:ea typeface="Cambria" panose="02040503050406030204" pitchFamily="18" charset="0"/>
              </a:rPr>
              <a:t>×d</a:t>
            </a:r>
            <a:r>
              <a:rPr lang="el-GR" sz="1800" i="1" dirty="0" err="1">
                <a:solidFill>
                  <a:srgbClr val="181717"/>
                </a:solidFill>
                <a:effectLst/>
                <a:ea typeface="Cambria" panose="02040503050406030204" pitchFamily="18" charset="0"/>
                <a:cs typeface="Cambria" panose="02040503050406030204" pitchFamily="18" charset="0"/>
              </a:rPr>
              <a:t>A</a:t>
            </a:r>
            <a:r>
              <a:rPr lang="el-GR" sz="1800" i="1" baseline="-25000" dirty="0" err="1">
                <a:solidFill>
                  <a:srgbClr val="181717"/>
                </a:solidFill>
                <a:effectLst/>
                <a:ea typeface="Cambria" panose="02040503050406030204" pitchFamily="18" charset="0"/>
                <a:cs typeface="Cambria" panose="02040503050406030204" pitchFamily="18" charset="0"/>
              </a:rPr>
              <a:t>d</a:t>
            </a:r>
            <a:r>
              <a:rPr lang="el-GR" i="1" baseline="-25000" dirty="0" err="1">
                <a:solidFill>
                  <a:srgbClr val="181717"/>
                </a:solidFill>
                <a:ea typeface="Cambria" panose="02040503050406030204" pitchFamily="18" charset="0"/>
              </a:rPr>
              <a:t>×n</a:t>
            </a:r>
            <a:r>
              <a:rPr lang="el-GR" sz="1800" i="1" dirty="0">
                <a:solidFill>
                  <a:srgbClr val="181717"/>
                </a:solidFill>
                <a:effectLst/>
                <a:ea typeface="Cambria" panose="02040503050406030204" pitchFamily="18" charset="0"/>
                <a:cs typeface="Cambria" panose="02040503050406030204" pitchFamily="18" charset="0"/>
              </a:rPr>
              <a:t> </a:t>
            </a:r>
            <a:r>
              <a:rPr lang="el-GR" dirty="0"/>
              <a:t>είναι ο πίνακας που προκύπτει από την τυχαία προβολή των σημείων του Α στον r-</a:t>
            </a:r>
            <a:r>
              <a:rPr lang="el-GR" dirty="0" err="1"/>
              <a:t>διάστατο</a:t>
            </a:r>
            <a:r>
              <a:rPr lang="el-GR" dirty="0"/>
              <a:t> χώρο μέσω του </a:t>
            </a:r>
            <a:r>
              <a:rPr lang="el-GR" dirty="0" err="1"/>
              <a:t>πινακα</a:t>
            </a:r>
            <a:r>
              <a:rPr lang="el-GR" dirty="0"/>
              <a:t> </a:t>
            </a:r>
            <a:r>
              <a:rPr lang="el-GR" dirty="0" err="1"/>
              <a:t>R</a:t>
            </a:r>
            <a:r>
              <a:rPr lang="el-GR" i="1" baseline="-25000" dirty="0" err="1">
                <a:solidFill>
                  <a:srgbClr val="181717"/>
                </a:solidFill>
                <a:ea typeface="Cambria" panose="02040503050406030204" pitchFamily="18" charset="0"/>
              </a:rPr>
              <a:t>r×d</a:t>
            </a:r>
            <a:r>
              <a:rPr lang="el-GR" dirty="0"/>
              <a:t>. Υποθέτοντας ότι επιλέγουμε ένα κατάλληλο r ≪ d τότε ο καινούργιος πίνακας </a:t>
            </a:r>
            <a:r>
              <a:rPr lang="el-GR" sz="1800" i="1" dirty="0" err="1">
                <a:solidFill>
                  <a:srgbClr val="181717"/>
                </a:solidFill>
                <a:effectLst/>
                <a:ea typeface="Cambria" panose="02040503050406030204" pitchFamily="18" charset="0"/>
                <a:cs typeface="Cambria" panose="02040503050406030204" pitchFamily="18" charset="0"/>
              </a:rPr>
              <a:t>A</a:t>
            </a:r>
            <a:r>
              <a:rPr lang="el-GR" sz="1800" i="1" baseline="30000" dirty="0" err="1">
                <a:solidFill>
                  <a:srgbClr val="181717"/>
                </a:solidFill>
                <a:effectLst/>
                <a:ea typeface="Cambria" panose="02040503050406030204" pitchFamily="18" charset="0"/>
                <a:cs typeface="Cambria" panose="02040503050406030204" pitchFamily="18" charset="0"/>
              </a:rPr>
              <a:t>RP</a:t>
            </a:r>
            <a:r>
              <a:rPr lang="el-GR" sz="1800" i="1" baseline="-25000" dirty="0" err="1">
                <a:solidFill>
                  <a:srgbClr val="181717"/>
                </a:solidFill>
                <a:effectLst/>
                <a:ea typeface="Cambria" panose="02040503050406030204" pitchFamily="18" charset="0"/>
                <a:cs typeface="Cambria" panose="02040503050406030204" pitchFamily="18" charset="0"/>
              </a:rPr>
              <a:t>r</a:t>
            </a:r>
            <a:r>
              <a:rPr lang="el-GR" i="1" baseline="-25000" dirty="0" err="1">
                <a:solidFill>
                  <a:srgbClr val="181717"/>
                </a:solidFill>
                <a:ea typeface="Cambria" panose="02040503050406030204" pitchFamily="18" charset="0"/>
              </a:rPr>
              <a:t>×n</a:t>
            </a:r>
            <a:r>
              <a:rPr lang="el-GR" dirty="0"/>
              <a:t> είναι πολύ πιο κατάλληλος για υπολογισμούς αποστάσεων μιας και α αριθμός των διαστάσεων των σημείων του είναι σημαντικά μικρότερος.</a:t>
            </a:r>
          </a:p>
        </p:txBody>
      </p:sp>
    </p:spTree>
    <p:extLst>
      <p:ext uri="{BB962C8B-B14F-4D97-AF65-F5344CB8AC3E}">
        <p14:creationId xmlns:p14="http://schemas.microsoft.com/office/powerpoint/2010/main" val="384699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C55F9C-E488-DD2D-E24E-4C6CC0DF5926}"/>
              </a:ext>
            </a:extLst>
          </p:cNvPr>
          <p:cNvSpPr>
            <a:spLocks noGrp="1"/>
          </p:cNvSpPr>
          <p:nvPr>
            <p:ph type="title"/>
          </p:nvPr>
        </p:nvSpPr>
        <p:spPr/>
        <p:txBody>
          <a:bodyPr/>
          <a:lstStyle/>
          <a:p>
            <a:r>
              <a:rPr lang="el-GR" dirty="0"/>
              <a:t>Επιλογή τυχαίου πίνακα</a:t>
            </a:r>
          </a:p>
        </p:txBody>
      </p:sp>
      <p:sp>
        <p:nvSpPr>
          <p:cNvPr id="3" name="Θέση περιεχομένου 2">
            <a:extLst>
              <a:ext uri="{FF2B5EF4-FFF2-40B4-BE49-F238E27FC236}">
                <a16:creationId xmlns:a16="http://schemas.microsoft.com/office/drawing/2014/main" id="{EBD55A0B-0578-5C66-F5B6-18A4160DF4B7}"/>
              </a:ext>
            </a:extLst>
          </p:cNvPr>
          <p:cNvSpPr>
            <a:spLocks noGrp="1"/>
          </p:cNvSpPr>
          <p:nvPr>
            <p:ph idx="1"/>
          </p:nvPr>
        </p:nvSpPr>
        <p:spPr/>
        <p:txBody>
          <a:bodyPr/>
          <a:lstStyle/>
          <a:p>
            <a:r>
              <a:rPr lang="el-GR" dirty="0"/>
              <a:t>Η επιλογή ενός κατάλληλου πίνακα R είναι σημαντική για την απλοποίηση των υπολογισμών, </a:t>
            </a:r>
            <a:r>
              <a:rPr lang="el-GR" dirty="0" err="1"/>
              <a:t>οποτε</a:t>
            </a:r>
            <a:r>
              <a:rPr lang="el-GR" dirty="0"/>
              <a:t> αν και μπορούμε να επιλέξουμε έναν πίνακα που ακολουθεί μια </a:t>
            </a:r>
            <a:r>
              <a:rPr lang="el-GR" dirty="0" err="1"/>
              <a:t>Gaussian</a:t>
            </a:r>
            <a:r>
              <a:rPr lang="el-GR" dirty="0"/>
              <a:t> κατανομή, προτιμήσαμε την μέθοδο που προτείνεται από τον </a:t>
            </a:r>
            <a:r>
              <a:rPr lang="el-GR" dirty="0" err="1"/>
              <a:t>Αχλίοπτα</a:t>
            </a:r>
            <a:r>
              <a:rPr lang="el-GR" dirty="0"/>
              <a:t> που ορίζεται ως:</a:t>
            </a:r>
          </a:p>
          <a:p>
            <a:endParaRPr lang="el-GR" dirty="0"/>
          </a:p>
        </p:txBody>
      </p:sp>
      <p:pic>
        <p:nvPicPr>
          <p:cNvPr id="4" name="Picture 39604">
            <a:extLst>
              <a:ext uri="{FF2B5EF4-FFF2-40B4-BE49-F238E27FC236}">
                <a16:creationId xmlns:a16="http://schemas.microsoft.com/office/drawing/2014/main" id="{EDC70ED1-BD38-DD65-70D9-3F975F94FE1F}"/>
              </a:ext>
            </a:extLst>
          </p:cNvPr>
          <p:cNvPicPr/>
          <p:nvPr/>
        </p:nvPicPr>
        <p:blipFill rotWithShape="1">
          <a:blip r:embed="rId2"/>
          <a:srcRect l="28084" r="27812" b="32466"/>
          <a:stretch/>
        </p:blipFill>
        <p:spPr>
          <a:xfrm>
            <a:off x="2917997" y="3429000"/>
            <a:ext cx="4693981" cy="1618861"/>
          </a:xfrm>
          <a:prstGeom prst="rect">
            <a:avLst/>
          </a:prstGeom>
        </p:spPr>
      </p:pic>
    </p:spTree>
    <p:extLst>
      <p:ext uri="{BB962C8B-B14F-4D97-AF65-F5344CB8AC3E}">
        <p14:creationId xmlns:p14="http://schemas.microsoft.com/office/powerpoint/2010/main" val="161229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BCEC68-13DF-3C52-C395-FCB981AE0DCD}"/>
              </a:ext>
            </a:extLst>
          </p:cNvPr>
          <p:cNvSpPr>
            <a:spLocks noGrp="1"/>
          </p:cNvSpPr>
          <p:nvPr>
            <p:ph type="title"/>
          </p:nvPr>
        </p:nvSpPr>
        <p:spPr/>
        <p:txBody>
          <a:bodyPr/>
          <a:lstStyle/>
          <a:p>
            <a:r>
              <a:rPr lang="el-GR" dirty="0"/>
              <a:t>Προβλήματα από την χρήση τυχαίων προβολών</a:t>
            </a:r>
          </a:p>
        </p:txBody>
      </p:sp>
      <p:sp>
        <p:nvSpPr>
          <p:cNvPr id="3" name="Θέση περιεχομένου 2">
            <a:extLst>
              <a:ext uri="{FF2B5EF4-FFF2-40B4-BE49-F238E27FC236}">
                <a16:creationId xmlns:a16="http://schemas.microsoft.com/office/drawing/2014/main" id="{F1B40173-B3D4-362C-BCDD-B0F8EED10358}"/>
              </a:ext>
            </a:extLst>
          </p:cNvPr>
          <p:cNvSpPr>
            <a:spLocks noGrp="1"/>
          </p:cNvSpPr>
          <p:nvPr>
            <p:ph idx="1"/>
          </p:nvPr>
        </p:nvSpPr>
        <p:spPr/>
        <p:txBody>
          <a:bodyPr/>
          <a:lstStyle/>
          <a:p>
            <a:pPr marL="0" indent="0">
              <a:buNone/>
            </a:pPr>
            <a:r>
              <a:rPr lang="el-GR" dirty="0"/>
              <a:t>Από το θεώρημα Johnson-</a:t>
            </a:r>
            <a:r>
              <a:rPr lang="el-GR" dirty="0" err="1"/>
              <a:t>Lindenstrauss</a:t>
            </a:r>
            <a:r>
              <a:rPr lang="el-GR" dirty="0"/>
              <a:t> μπορούμε μάλιστα να εκφράσουμε τη σχέση των σημείων του αρχικού d-</a:t>
            </a:r>
            <a:r>
              <a:rPr lang="el-GR" dirty="0" err="1"/>
              <a:t>διάστατου</a:t>
            </a:r>
            <a:r>
              <a:rPr lang="el-GR" dirty="0"/>
              <a:t> χώρου με αυτά που προκύπτουν μετά την προβολή σε r διαστάσεις ως: </a:t>
            </a:r>
            <a:br>
              <a:rPr lang="el-GR" dirty="0"/>
            </a:br>
            <a:r>
              <a:rPr lang="el-GR" dirty="0"/>
              <a:t>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(1−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ε</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b</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2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i="1" dirty="0" err="1">
                <a:solidFill>
                  <a:srgbClr val="181717"/>
                </a:solidFill>
                <a:effectLst/>
                <a:latin typeface="Cambria" panose="02040503050406030204" pitchFamily="18" charset="0"/>
                <a:ea typeface="Cambria" panose="02040503050406030204" pitchFamily="18" charset="0"/>
                <a:cs typeface="Cambria" panose="02040503050406030204" pitchFamily="18" charset="0"/>
              </a:rPr>
              <a:t>Ra</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Rb</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2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(1+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ε</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b</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2</a:t>
            </a:r>
            <a:b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br>
            <a:endPar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endParaRPr>
          </a:p>
          <a:p>
            <a:pPr marL="0" indent="0">
              <a:buNone/>
            </a:pPr>
            <a:r>
              <a:rPr lang="el-GR" dirty="0"/>
              <a:t>όπου το ε είναι ένας θετικός αριθμός που συμβολίζει την “διαστρέβλωση” των δεδομένων λόγω την μείωσης της </a:t>
            </a:r>
            <a:r>
              <a:rPr lang="el-GR" dirty="0" err="1"/>
              <a:t>διαστατικότητας</a:t>
            </a:r>
            <a:r>
              <a:rPr lang="el-GR" dirty="0"/>
              <a:t> τους μέσω της τυχαίας προβολής, και το r είναι ένας ακέραιος αριθμός για τον οποίο ισχύει ότι r ≥ r0 = O(ϵ−2logd).</a:t>
            </a:r>
          </a:p>
        </p:txBody>
      </p:sp>
    </p:spTree>
    <p:extLst>
      <p:ext uri="{BB962C8B-B14F-4D97-AF65-F5344CB8AC3E}">
        <p14:creationId xmlns:p14="http://schemas.microsoft.com/office/powerpoint/2010/main" val="4175230267"/>
      </p:ext>
    </p:extLst>
  </p:cSld>
  <p:clrMapOvr>
    <a:masterClrMapping/>
  </p:clrMapOvr>
</p:sld>
</file>

<file path=ppt/theme/theme1.xml><?xml version="1.0" encoding="utf-8"?>
<a:theme xmlns:a="http://schemas.openxmlformats.org/drawingml/2006/main" name="Όψη">
  <a:themeElements>
    <a:clrScheme name="Όψη">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529</TotalTime>
  <Words>1312</Words>
  <Application>Microsoft Office PowerPoint</Application>
  <PresentationFormat>Ευρεία οθόνη</PresentationFormat>
  <Paragraphs>85</Paragraphs>
  <Slides>22</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22</vt:i4>
      </vt:variant>
    </vt:vector>
  </HeadingPairs>
  <TitlesOfParts>
    <vt:vector size="27" baseType="lpstr">
      <vt:lpstr>Arial</vt:lpstr>
      <vt:lpstr>Cambria</vt:lpstr>
      <vt:lpstr>Trebuchet MS</vt:lpstr>
      <vt:lpstr>Wingdings 3</vt:lpstr>
      <vt:lpstr>Όψη</vt:lpstr>
      <vt:lpstr>Μια κατανεμημένη υλοποίηση k-NN σε Julia και CUDA για μεγάλα σετ δεδομένων</vt:lpstr>
      <vt:lpstr>Περίληψη</vt:lpstr>
      <vt:lpstr>Προκλήσεις</vt:lpstr>
      <vt:lpstr>Προτεινόμενη προσέγγιση</vt:lpstr>
      <vt:lpstr>Σχετικές εργασίες και υλοποιήσεις</vt:lpstr>
      <vt:lpstr>Υλοποίηση</vt:lpstr>
      <vt:lpstr>Τυχαία προβολή για μείωση της διαστατικότητας</vt:lpstr>
      <vt:lpstr>Επιλογή τυχαίου πίνακα</vt:lpstr>
      <vt:lpstr>Προβλήματα από την χρήση τυχαίων προβολών</vt:lpstr>
      <vt:lpstr>Παράδειγμα προβολής σημείων σε δύο ευθείες </vt:lpstr>
      <vt:lpstr>Καταμερισμός εργασίας για την καλύτερη χρήση κατανεμημένου προγραμματισμού</vt:lpstr>
      <vt:lpstr>Διαθέσιμοι πόροι για την υλοποίηση και εκτέλεση των πειραμάτων</vt:lpstr>
      <vt:lpstr>Σετ δεδομένων</vt:lpstr>
      <vt:lpstr>Παράμετροι των πειραμάτων</vt:lpstr>
      <vt:lpstr>Αποτελέσματα για 4 GPUs και 4 διεργασίες των 16 CPUs με k = 150</vt:lpstr>
      <vt:lpstr>Αποτελέσματα για 4 GPUs και 4 διεργασίες των 16 CPUs με k = 500</vt:lpstr>
      <vt:lpstr>Ακρίβεια για 4 GPUs και 4 διεργασίες των 16 CPUs με k = 500  </vt:lpstr>
      <vt:lpstr>Σύγριση queries per second / recall για τα συνθετικά δεδομένα </vt:lpstr>
      <vt:lpstr>Σύγκριση της επιρροής των qSize και cSize για 4 διεργασίες των 16 CPUs (d = 2800)</vt:lpstr>
      <vt:lpstr>Σύγκριση της επιρροής των qSize και cSize για 8 διεργασίες των 8 CPUs (d = 2800)</vt:lpstr>
      <vt:lpstr>Σύγκριση της επιρροής των qSize και cSize για 8 διεργασίες των 8 CPUs (d = 2800) [2]</vt:lpstr>
      <vt:lpstr>Συμπεράσματα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Μια κατανεμημένη υλοποίηση k-NN σε Julia και CUDA για μεγάλα σετ δεδομένων</dc:title>
  <dc:creator>Alexandros Kalpakidis</dc:creator>
  <cp:lastModifiedBy>Alexandros Kalpakidis</cp:lastModifiedBy>
  <cp:revision>15</cp:revision>
  <dcterms:created xsi:type="dcterms:W3CDTF">2023-10-16T15:24:17Z</dcterms:created>
  <dcterms:modified xsi:type="dcterms:W3CDTF">2023-10-17T00:13:48Z</dcterms:modified>
</cp:coreProperties>
</file>