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338" r:id="rId4"/>
    <p:sldId id="339" r:id="rId5"/>
    <p:sldId id="340" r:id="rId6"/>
    <p:sldId id="341" r:id="rId7"/>
    <p:sldId id="343" r:id="rId8"/>
    <p:sldId id="342" r:id="rId9"/>
    <p:sldId id="344" r:id="rId10"/>
    <p:sldId id="345" r:id="rId11"/>
    <p:sldId id="346" r:id="rId12"/>
    <p:sldId id="347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1" r:id="rId25"/>
    <p:sldId id="360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93" d="100"/>
          <a:sy n="93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latest/programming-guide.html%23transformati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latest/programming-guide.html%23transformation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latest/api/python/pyspark.sql.html%23pyspark.sql.DataFram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bricks-prod-cloudfront.cloud.databricks.com/public/4027ec902e239c93eaaa8714f173bcfc/3044375856741396/398677364991930/1602914200610255/lates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5438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Performance, Parallelism, and Distributed Data Analytics with Spark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352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13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April 25,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5867400" y="39624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15000" y="38100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81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Computer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9718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cxnSp>
        <p:nvCxnSpPr>
          <p:cNvPr id="15" name="Straight Connector 14"/>
          <p:cNvCxnSpPr>
            <a:stCxn id="17" idx="0"/>
          </p:cNvCxnSpPr>
          <p:nvPr/>
        </p:nvCxnSpPr>
        <p:spPr bwMode="auto">
          <a:xfrm>
            <a:off x="934507" y="3505200"/>
            <a:ext cx="706649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49813" y="3505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813" y="3124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19600"/>
            <a:ext cx="609600" cy="609600"/>
          </a:xfrm>
          <a:prstGeom prst="rect">
            <a:avLst/>
          </a:prstGeom>
        </p:spPr>
      </p:pic>
      <p:pic>
        <p:nvPicPr>
          <p:cNvPr id="22" name="Picture 21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0"/>
            <a:ext cx="588426" cy="588426"/>
          </a:xfrm>
          <a:prstGeom prst="rect">
            <a:avLst/>
          </a:prstGeom>
        </p:spPr>
      </p:pic>
      <p:sp>
        <p:nvSpPr>
          <p:cNvPr id="28" name="Punched Tape 27"/>
          <p:cNvSpPr/>
          <p:nvPr/>
        </p:nvSpPr>
        <p:spPr bwMode="auto">
          <a:xfrm rot="16200000">
            <a:off x="25908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743200" y="1447800"/>
            <a:ext cx="5334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3657600"/>
            <a:ext cx="2286000" cy="1371600"/>
            <a:chOff x="2209800" y="3657600"/>
            <a:chExt cx="2286000" cy="1371600"/>
          </a:xfrm>
        </p:grpSpPr>
        <p:sp>
          <p:nvSpPr>
            <p:cNvPr id="7" name="Can 6"/>
            <p:cNvSpPr/>
            <p:nvPr/>
          </p:nvSpPr>
          <p:spPr bwMode="auto">
            <a:xfrm>
              <a:off x="23622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4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22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65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11" name="10-Point Star 10"/>
            <p:cNvSpPr/>
            <p:nvPr/>
          </p:nvSpPr>
          <p:spPr bwMode="auto">
            <a:xfrm>
              <a:off x="32766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657600"/>
              <a:ext cx="2286000" cy="1371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10-Point Star 36"/>
            <p:cNvSpPr/>
            <p:nvPr/>
          </p:nvSpPr>
          <p:spPr bwMode="auto">
            <a:xfrm>
              <a:off x="32004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0-Point Star 37"/>
            <p:cNvSpPr/>
            <p:nvPr/>
          </p:nvSpPr>
          <p:spPr bwMode="auto">
            <a:xfrm>
              <a:off x="33528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35052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400" y="3657600"/>
            <a:ext cx="2286000" cy="1371600"/>
            <a:chOff x="5486400" y="3657600"/>
            <a:chExt cx="2286000" cy="13716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486400" y="3657600"/>
              <a:ext cx="2286000" cy="137160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Can 40"/>
            <p:cNvSpPr/>
            <p:nvPr/>
          </p:nvSpPr>
          <p:spPr bwMode="auto">
            <a:xfrm>
              <a:off x="56388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388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31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65532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4770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10-Point Star 47"/>
            <p:cNvSpPr/>
            <p:nvPr/>
          </p:nvSpPr>
          <p:spPr bwMode="auto">
            <a:xfrm>
              <a:off x="66294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10-Point Star 48"/>
            <p:cNvSpPr/>
            <p:nvPr/>
          </p:nvSpPr>
          <p:spPr bwMode="auto">
            <a:xfrm>
              <a:off x="67818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5410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Punched Tape 50"/>
          <p:cNvSpPr/>
          <p:nvPr/>
        </p:nvSpPr>
        <p:spPr bwMode="auto">
          <a:xfrm rot="16200000">
            <a:off x="57912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24200" y="4876800"/>
            <a:ext cx="3962400" cy="1066800"/>
            <a:chOff x="3124200" y="4876800"/>
            <a:chExt cx="3962400" cy="1066800"/>
          </a:xfrm>
        </p:grpSpPr>
        <p:sp>
          <p:nvSpPr>
            <p:cNvPr id="16" name="Cloud 15"/>
            <p:cNvSpPr/>
            <p:nvPr/>
          </p:nvSpPr>
          <p:spPr bwMode="auto">
            <a:xfrm>
              <a:off x="3124200" y="5105400"/>
              <a:ext cx="3962400" cy="8382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949" y="5257800"/>
              <a:ext cx="335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 = Network of Networks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429000" y="4876800"/>
              <a:ext cx="3810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6477000" y="4876800"/>
              <a:ext cx="4572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Notched Right Arrow 58"/>
          <p:cNvSpPr/>
          <p:nvPr/>
        </p:nvSpPr>
        <p:spPr bwMode="auto">
          <a:xfrm rot="3731121">
            <a:off x="2904713" y="2584534"/>
            <a:ext cx="1295400" cy="457200"/>
          </a:xfrm>
          <a:prstGeom prst="notchedRightArrow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Notched Right Arrow 60"/>
          <p:cNvSpPr/>
          <p:nvPr/>
        </p:nvSpPr>
        <p:spPr bwMode="auto">
          <a:xfrm rot="3731121">
            <a:off x="3209513" y="4718134"/>
            <a:ext cx="1295400" cy="457200"/>
          </a:xfrm>
          <a:prstGeom prst="notchedRightArrow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Notched Right Arrow 61"/>
          <p:cNvSpPr/>
          <p:nvPr/>
        </p:nvSpPr>
        <p:spPr bwMode="auto">
          <a:xfrm rot="17815616">
            <a:off x="5640629" y="4414802"/>
            <a:ext cx="1295400" cy="457200"/>
          </a:xfrm>
          <a:prstGeom prst="notchedRightArrow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Notched Right Arrow 62"/>
          <p:cNvSpPr/>
          <p:nvPr/>
        </p:nvSpPr>
        <p:spPr bwMode="auto">
          <a:xfrm rot="17815616">
            <a:off x="5412030" y="2738402"/>
            <a:ext cx="1295400" cy="457200"/>
          </a:xfrm>
          <a:prstGeom prst="notchedRightArrow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3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5" grpId="0" animBg="1"/>
      <p:bldP spid="50" grpId="0" animBg="1"/>
      <p:bldP spid="51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5867400" y="39624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15000" y="38100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81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Computer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9718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cxnSp>
        <p:nvCxnSpPr>
          <p:cNvPr id="15" name="Straight Connector 14"/>
          <p:cNvCxnSpPr>
            <a:stCxn id="17" idx="0"/>
          </p:cNvCxnSpPr>
          <p:nvPr/>
        </p:nvCxnSpPr>
        <p:spPr bwMode="auto">
          <a:xfrm>
            <a:off x="934507" y="3505200"/>
            <a:ext cx="706649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49813" y="3505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813" y="3124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19600"/>
            <a:ext cx="609600" cy="609600"/>
          </a:xfrm>
          <a:prstGeom prst="rect">
            <a:avLst/>
          </a:prstGeom>
        </p:spPr>
      </p:pic>
      <p:pic>
        <p:nvPicPr>
          <p:cNvPr id="22" name="Picture 21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0"/>
            <a:ext cx="588426" cy="588426"/>
          </a:xfrm>
          <a:prstGeom prst="rect">
            <a:avLst/>
          </a:prstGeom>
        </p:spPr>
      </p:pic>
      <p:sp>
        <p:nvSpPr>
          <p:cNvPr id="28" name="Punched Tape 27"/>
          <p:cNvSpPr/>
          <p:nvPr/>
        </p:nvSpPr>
        <p:spPr bwMode="auto">
          <a:xfrm rot="16200000">
            <a:off x="25908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3657600"/>
            <a:ext cx="2286000" cy="1371600"/>
            <a:chOff x="2209800" y="3657600"/>
            <a:chExt cx="2286000" cy="1371600"/>
          </a:xfrm>
        </p:grpSpPr>
        <p:sp>
          <p:nvSpPr>
            <p:cNvPr id="7" name="Can 6"/>
            <p:cNvSpPr/>
            <p:nvPr/>
          </p:nvSpPr>
          <p:spPr bwMode="auto">
            <a:xfrm>
              <a:off x="23622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4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22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65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11" name="10-Point Star 10"/>
            <p:cNvSpPr/>
            <p:nvPr/>
          </p:nvSpPr>
          <p:spPr bwMode="auto">
            <a:xfrm>
              <a:off x="32766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657600"/>
              <a:ext cx="2286000" cy="1371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10-Point Star 36"/>
            <p:cNvSpPr/>
            <p:nvPr/>
          </p:nvSpPr>
          <p:spPr bwMode="auto">
            <a:xfrm>
              <a:off x="32004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0-Point Star 37"/>
            <p:cNvSpPr/>
            <p:nvPr/>
          </p:nvSpPr>
          <p:spPr bwMode="auto">
            <a:xfrm>
              <a:off x="33528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35052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400" y="3657600"/>
            <a:ext cx="2286000" cy="1371600"/>
            <a:chOff x="5486400" y="3657600"/>
            <a:chExt cx="2286000" cy="13716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486400" y="3657600"/>
              <a:ext cx="2286000" cy="137160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Can 40"/>
            <p:cNvSpPr/>
            <p:nvPr/>
          </p:nvSpPr>
          <p:spPr bwMode="auto">
            <a:xfrm>
              <a:off x="56388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388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31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65532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4770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10-Point Star 47"/>
            <p:cNvSpPr/>
            <p:nvPr/>
          </p:nvSpPr>
          <p:spPr bwMode="auto">
            <a:xfrm>
              <a:off x="66294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10-Point Star 48"/>
            <p:cNvSpPr/>
            <p:nvPr/>
          </p:nvSpPr>
          <p:spPr bwMode="auto">
            <a:xfrm>
              <a:off x="67818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5410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Punched Tape 50"/>
          <p:cNvSpPr/>
          <p:nvPr/>
        </p:nvSpPr>
        <p:spPr bwMode="auto">
          <a:xfrm rot="16200000">
            <a:off x="57912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24200" y="4876800"/>
            <a:ext cx="3962400" cy="1066800"/>
            <a:chOff x="3124200" y="4876800"/>
            <a:chExt cx="3962400" cy="1066800"/>
          </a:xfrm>
        </p:grpSpPr>
        <p:sp>
          <p:nvSpPr>
            <p:cNvPr id="16" name="Cloud 15"/>
            <p:cNvSpPr/>
            <p:nvPr/>
          </p:nvSpPr>
          <p:spPr bwMode="auto">
            <a:xfrm>
              <a:off x="3124200" y="5105400"/>
              <a:ext cx="3962400" cy="8382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949" y="5257800"/>
              <a:ext cx="335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 = Network of Networks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429000" y="4876800"/>
              <a:ext cx="3810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6477000" y="4876800"/>
              <a:ext cx="4572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590800" y="12954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13070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2743200" y="1752600"/>
            <a:ext cx="609600" cy="457200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6941379" y="1981200"/>
            <a:ext cx="1143000" cy="6858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65179" y="2133600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5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5867400" y="39624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15000" y="38100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81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Data8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9718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cxnSp>
        <p:nvCxnSpPr>
          <p:cNvPr id="15" name="Straight Connector 14"/>
          <p:cNvCxnSpPr>
            <a:stCxn id="17" idx="0"/>
          </p:cNvCxnSpPr>
          <p:nvPr/>
        </p:nvCxnSpPr>
        <p:spPr bwMode="auto">
          <a:xfrm>
            <a:off x="934507" y="3505200"/>
            <a:ext cx="706649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49813" y="3505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813" y="3124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19600"/>
            <a:ext cx="609600" cy="609600"/>
          </a:xfrm>
          <a:prstGeom prst="rect">
            <a:avLst/>
          </a:prstGeom>
        </p:spPr>
      </p:pic>
      <p:pic>
        <p:nvPicPr>
          <p:cNvPr id="22" name="Picture 21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0"/>
            <a:ext cx="588426" cy="588426"/>
          </a:xfrm>
          <a:prstGeom prst="rect">
            <a:avLst/>
          </a:prstGeom>
        </p:spPr>
      </p:pic>
      <p:sp>
        <p:nvSpPr>
          <p:cNvPr id="28" name="Punched Tape 27"/>
          <p:cNvSpPr/>
          <p:nvPr/>
        </p:nvSpPr>
        <p:spPr bwMode="auto">
          <a:xfrm rot="16200000">
            <a:off x="25908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3657600"/>
            <a:ext cx="2286000" cy="1371600"/>
            <a:chOff x="2209800" y="3657600"/>
            <a:chExt cx="2286000" cy="1371600"/>
          </a:xfrm>
        </p:grpSpPr>
        <p:sp>
          <p:nvSpPr>
            <p:cNvPr id="7" name="Can 6"/>
            <p:cNvSpPr/>
            <p:nvPr/>
          </p:nvSpPr>
          <p:spPr bwMode="auto">
            <a:xfrm>
              <a:off x="23622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4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22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65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11" name="10-Point Star 10"/>
            <p:cNvSpPr/>
            <p:nvPr/>
          </p:nvSpPr>
          <p:spPr bwMode="auto">
            <a:xfrm>
              <a:off x="32766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657600"/>
              <a:ext cx="2286000" cy="1371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10-Point Star 36"/>
            <p:cNvSpPr/>
            <p:nvPr/>
          </p:nvSpPr>
          <p:spPr bwMode="auto">
            <a:xfrm>
              <a:off x="32004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0-Point Star 37"/>
            <p:cNvSpPr/>
            <p:nvPr/>
          </p:nvSpPr>
          <p:spPr bwMode="auto">
            <a:xfrm>
              <a:off x="33528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35052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400" y="3657600"/>
            <a:ext cx="2286000" cy="1371600"/>
            <a:chOff x="5486400" y="3657600"/>
            <a:chExt cx="2286000" cy="13716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486400" y="3657600"/>
              <a:ext cx="2286000" cy="137160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Can 40"/>
            <p:cNvSpPr/>
            <p:nvPr/>
          </p:nvSpPr>
          <p:spPr bwMode="auto">
            <a:xfrm>
              <a:off x="56388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388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31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65532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4770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10-Point Star 47"/>
            <p:cNvSpPr/>
            <p:nvPr/>
          </p:nvSpPr>
          <p:spPr bwMode="auto">
            <a:xfrm>
              <a:off x="66294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10-Point Star 48"/>
            <p:cNvSpPr/>
            <p:nvPr/>
          </p:nvSpPr>
          <p:spPr bwMode="auto">
            <a:xfrm>
              <a:off x="67818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5410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Punched Tape 50"/>
          <p:cNvSpPr/>
          <p:nvPr/>
        </p:nvSpPr>
        <p:spPr bwMode="auto">
          <a:xfrm rot="16200000">
            <a:off x="57912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24200" y="4876800"/>
            <a:ext cx="3962400" cy="1066800"/>
            <a:chOff x="3124200" y="4876800"/>
            <a:chExt cx="3962400" cy="1066800"/>
          </a:xfrm>
        </p:grpSpPr>
        <p:sp>
          <p:nvSpPr>
            <p:cNvPr id="16" name="Cloud 15"/>
            <p:cNvSpPr/>
            <p:nvPr/>
          </p:nvSpPr>
          <p:spPr bwMode="auto">
            <a:xfrm>
              <a:off x="3124200" y="5105400"/>
              <a:ext cx="3962400" cy="8382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949" y="5257800"/>
              <a:ext cx="335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 = Network of Networks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429000" y="4876800"/>
              <a:ext cx="3810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6477000" y="4876800"/>
              <a:ext cx="4572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590800" y="12954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1307068"/>
            <a:ext cx="142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2743200" y="1752600"/>
            <a:ext cx="609600" cy="457200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5943600" y="1752600"/>
            <a:ext cx="5334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53200" y="1752600"/>
            <a:ext cx="241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our python notebook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505200" y="1981200"/>
            <a:ext cx="2209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5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5943600" y="3962400"/>
            <a:ext cx="2286000" cy="13716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91200" y="3810000"/>
            <a:ext cx="2286000" cy="13716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638800" y="3733800"/>
            <a:ext cx="2286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81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on BIG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9718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cxnSp>
        <p:nvCxnSpPr>
          <p:cNvPr id="15" name="Straight Connector 14"/>
          <p:cNvCxnSpPr>
            <a:stCxn id="17" idx="0"/>
          </p:cNvCxnSpPr>
          <p:nvPr/>
        </p:nvCxnSpPr>
        <p:spPr bwMode="auto">
          <a:xfrm>
            <a:off x="934507" y="3505200"/>
            <a:ext cx="706649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49813" y="3505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813" y="3124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19600"/>
            <a:ext cx="609600" cy="609600"/>
          </a:xfrm>
          <a:prstGeom prst="rect">
            <a:avLst/>
          </a:prstGeom>
        </p:spPr>
      </p:pic>
      <p:pic>
        <p:nvPicPr>
          <p:cNvPr id="22" name="Picture 21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0"/>
            <a:ext cx="588426" cy="588426"/>
          </a:xfrm>
          <a:prstGeom prst="rect">
            <a:avLst/>
          </a:prstGeom>
        </p:spPr>
      </p:pic>
      <p:sp>
        <p:nvSpPr>
          <p:cNvPr id="28" name="Punched Tape 27"/>
          <p:cNvSpPr/>
          <p:nvPr/>
        </p:nvSpPr>
        <p:spPr bwMode="auto">
          <a:xfrm rot="16200000">
            <a:off x="25908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3657600"/>
            <a:ext cx="2286000" cy="1371600"/>
            <a:chOff x="2209800" y="3657600"/>
            <a:chExt cx="2286000" cy="1371600"/>
          </a:xfrm>
        </p:grpSpPr>
        <p:sp>
          <p:nvSpPr>
            <p:cNvPr id="7" name="Can 6"/>
            <p:cNvSpPr/>
            <p:nvPr/>
          </p:nvSpPr>
          <p:spPr bwMode="auto">
            <a:xfrm>
              <a:off x="23622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4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22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65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11" name="10-Point Star 10"/>
            <p:cNvSpPr/>
            <p:nvPr/>
          </p:nvSpPr>
          <p:spPr bwMode="auto">
            <a:xfrm>
              <a:off x="32766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657600"/>
              <a:ext cx="2286000" cy="1371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10-Point Star 36"/>
            <p:cNvSpPr/>
            <p:nvPr/>
          </p:nvSpPr>
          <p:spPr bwMode="auto">
            <a:xfrm>
              <a:off x="32004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10-Point Star 37"/>
            <p:cNvSpPr/>
            <p:nvPr/>
          </p:nvSpPr>
          <p:spPr bwMode="auto">
            <a:xfrm>
              <a:off x="33528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35052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400" y="3657600"/>
            <a:ext cx="2286000" cy="1371600"/>
            <a:chOff x="5486400" y="3657600"/>
            <a:chExt cx="2286000" cy="13716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486400" y="3657600"/>
              <a:ext cx="2286000" cy="137160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Can 40"/>
            <p:cNvSpPr/>
            <p:nvPr/>
          </p:nvSpPr>
          <p:spPr bwMode="auto">
            <a:xfrm>
              <a:off x="5638800" y="4419600"/>
              <a:ext cx="838200" cy="5334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4572000"/>
              <a:ext cx="71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38800" y="38862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3186" y="3886200"/>
              <a:ext cx="69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6553200" y="3733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477000" y="39624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10-Point Star 47"/>
            <p:cNvSpPr/>
            <p:nvPr/>
          </p:nvSpPr>
          <p:spPr bwMode="auto">
            <a:xfrm>
              <a:off x="6629400" y="41148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10-Point Star 48"/>
            <p:cNvSpPr/>
            <p:nvPr/>
          </p:nvSpPr>
          <p:spPr bwMode="auto">
            <a:xfrm>
              <a:off x="6781800" y="4267200"/>
              <a:ext cx="914400" cy="609600"/>
            </a:xfrm>
            <a:prstGeom prst="star10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5410200" y="2743200"/>
            <a:ext cx="2590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Punched Tape 50"/>
          <p:cNvSpPr/>
          <p:nvPr/>
        </p:nvSpPr>
        <p:spPr bwMode="auto">
          <a:xfrm rot="16200000">
            <a:off x="57912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24200" y="4876800"/>
            <a:ext cx="3962400" cy="1066800"/>
            <a:chOff x="3124200" y="4876800"/>
            <a:chExt cx="3962400" cy="1066800"/>
          </a:xfrm>
        </p:grpSpPr>
        <p:sp>
          <p:nvSpPr>
            <p:cNvPr id="16" name="Cloud 15"/>
            <p:cNvSpPr/>
            <p:nvPr/>
          </p:nvSpPr>
          <p:spPr bwMode="auto">
            <a:xfrm>
              <a:off x="3124200" y="5105400"/>
              <a:ext cx="3962400" cy="8382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949" y="5257800"/>
              <a:ext cx="335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 = Network of Networks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429000" y="4876800"/>
              <a:ext cx="3810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6477000" y="4876800"/>
              <a:ext cx="4572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590800" y="12954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2743200" y="1752600"/>
            <a:ext cx="609600" cy="457200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5943600" y="1752600"/>
            <a:ext cx="5334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505200" y="1981200"/>
            <a:ext cx="2209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 rot="16200000">
            <a:off x="7333238" y="2801362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Data Analytics</a:t>
            </a:r>
            <a:endParaRPr lang="en-US" dirty="0"/>
          </a:p>
        </p:txBody>
      </p:sp>
      <p:sp>
        <p:nvSpPr>
          <p:cNvPr id="61" name="Punched Tape 60"/>
          <p:cNvSpPr/>
          <p:nvPr/>
        </p:nvSpPr>
        <p:spPr bwMode="auto">
          <a:xfrm rot="16200000">
            <a:off x="7315200" y="1752600"/>
            <a:ext cx="533400" cy="685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Punched Tape 61"/>
          <p:cNvSpPr/>
          <p:nvPr/>
        </p:nvSpPr>
        <p:spPr bwMode="auto">
          <a:xfrm rot="16200000">
            <a:off x="7467600" y="1905000"/>
            <a:ext cx="533400" cy="685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Punched Tape 62"/>
          <p:cNvSpPr/>
          <p:nvPr/>
        </p:nvSpPr>
        <p:spPr bwMode="auto">
          <a:xfrm rot="16200000">
            <a:off x="7620000" y="2057400"/>
            <a:ext cx="533400" cy="685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223631" y="4343400"/>
            <a:ext cx="920369" cy="609600"/>
            <a:chOff x="7696200" y="5410200"/>
            <a:chExt cx="1555956" cy="685800"/>
          </a:xfrm>
        </p:grpSpPr>
        <p:sp>
          <p:nvSpPr>
            <p:cNvPr id="64" name="Can 63"/>
            <p:cNvSpPr/>
            <p:nvPr/>
          </p:nvSpPr>
          <p:spPr bwMode="auto">
            <a:xfrm>
              <a:off x="7772400" y="5410200"/>
              <a:ext cx="1143000" cy="6858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96200" y="5562600"/>
              <a:ext cx="15559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Databases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376031" y="4495800"/>
            <a:ext cx="920369" cy="609600"/>
            <a:chOff x="7696200" y="5410200"/>
            <a:chExt cx="1555956" cy="685800"/>
          </a:xfrm>
        </p:grpSpPr>
        <p:sp>
          <p:nvSpPr>
            <p:cNvPr id="67" name="Can 66"/>
            <p:cNvSpPr/>
            <p:nvPr/>
          </p:nvSpPr>
          <p:spPr bwMode="auto">
            <a:xfrm>
              <a:off x="7772400" y="5410200"/>
              <a:ext cx="1143000" cy="685800"/>
            </a:xfrm>
            <a:prstGeom prst="ca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96200" y="5562600"/>
              <a:ext cx="15559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Databases</a:t>
              </a:r>
              <a:endParaRPr lang="en-US" sz="1200" dirty="0"/>
            </a:p>
          </p:txBody>
        </p:sp>
      </p:grpSp>
      <p:cxnSp>
        <p:nvCxnSpPr>
          <p:cNvPr id="69" name="Straight Arrow Connector 68"/>
          <p:cNvCxnSpPr/>
          <p:nvPr/>
        </p:nvCxnSpPr>
        <p:spPr bwMode="auto">
          <a:xfrm>
            <a:off x="6705600" y="1981200"/>
            <a:ext cx="533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6781800" y="2057400"/>
            <a:ext cx="6096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6705600" y="2057400"/>
            <a:ext cx="8382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39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daily logs: 60 Terabytes (60,000 GB)</a:t>
            </a:r>
          </a:p>
          <a:p>
            <a:r>
              <a:rPr lang="en-US" dirty="0" smtClean="0"/>
              <a:t>1,000 Genomes: 200 TB</a:t>
            </a:r>
          </a:p>
          <a:p>
            <a:r>
              <a:rPr lang="en-US" dirty="0" smtClean="0"/>
              <a:t>Google web index: 10+ Petabytes (10,000 TB)</a:t>
            </a:r>
          </a:p>
          <a:p>
            <a:r>
              <a:rPr lang="en-US" dirty="0" smtClean="0"/>
              <a:t>Time to read 1 TB @ 100 MB/s ? – 3 hours</a:t>
            </a:r>
          </a:p>
          <a:p>
            <a:endParaRPr lang="en-US" dirty="0"/>
          </a:p>
          <a:p>
            <a:r>
              <a:rPr lang="en-US" dirty="0" smtClean="0"/>
              <a:t>Clusters – thousands of complete computer systems, networked closely</a:t>
            </a:r>
          </a:p>
          <a:p>
            <a:pPr lvl="1"/>
            <a:r>
              <a:rPr lang="en-US" dirty="0" smtClean="0"/>
              <a:t>(mostly) independent failures</a:t>
            </a:r>
          </a:p>
          <a:p>
            <a:pPr lvl="1"/>
            <a:r>
              <a:rPr lang="en-US" dirty="0" smtClean="0"/>
              <a:t>Engineered at massive scale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65880"/>
            <a:ext cx="3200400" cy="256032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2469438" cy="13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(from Berkeley)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257800"/>
          </a:xfrm>
        </p:spPr>
        <p:txBody>
          <a:bodyPr/>
          <a:lstStyle/>
          <a:p>
            <a:r>
              <a:rPr lang="en-US" dirty="0" smtClean="0"/>
              <a:t>Data processing system that provides a simple interface to analytics on large data</a:t>
            </a:r>
          </a:p>
          <a:p>
            <a:r>
              <a:rPr lang="en-US" dirty="0" smtClean="0"/>
              <a:t>A Resilient Distributed Dataset (RDD) is a collection of values or key-value pairs</a:t>
            </a:r>
          </a:p>
          <a:p>
            <a:r>
              <a:rPr lang="en-US" dirty="0" smtClean="0"/>
              <a:t>Support the operations you are familiar with</a:t>
            </a:r>
          </a:p>
          <a:p>
            <a:pPr lvl="1"/>
            <a:r>
              <a:rPr lang="en-US" dirty="0" smtClean="0"/>
              <a:t>Data-Parallel: map, filter, reduce</a:t>
            </a:r>
          </a:p>
          <a:p>
            <a:pPr lvl="1"/>
            <a:r>
              <a:rPr lang="en-US" dirty="0" smtClean="0"/>
              <a:t>Database: join, union, intersect</a:t>
            </a:r>
          </a:p>
          <a:p>
            <a:pPr lvl="1"/>
            <a:r>
              <a:rPr lang="en-US" dirty="0" smtClean="0"/>
              <a:t>OS: sort, distinct, count</a:t>
            </a:r>
          </a:p>
          <a:p>
            <a:r>
              <a:rPr lang="en-US" dirty="0" smtClean="0"/>
              <a:t>All of can be performed on RDDs that are partitioned across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pic>
        <p:nvPicPr>
          <p:cNvPr id="7" name="Picture 6" descr="Screen Shot 2016-04-24 at 4.0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419600"/>
            <a:ext cx="2895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Processing is defined centrally and executed remotely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 RDD is distributed over workers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 driver program defines transformations and actions on RDDs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 cluster manager assigns task to workers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Workers perform computation, store data, &amp; communicate with each other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Final results communicate back to driver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pic>
        <p:nvPicPr>
          <p:cNvPr id="7" name="Picture 6" descr="Screen Shot 2016-04-24 at 4.0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" y="3962400"/>
            <a:ext cx="9144000" cy="27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8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pic>
        <p:nvPicPr>
          <p:cNvPr id="7" name="Picture 6" descr="Screen Shot 2016-04-24 at 4.2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92200"/>
            <a:ext cx="7620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of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pic>
        <p:nvPicPr>
          <p:cNvPr id="7" name="Picture 6" descr="Screen Shot 2016-04-24 at 4.2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7747000" cy="2349500"/>
          </a:xfrm>
          <a:prstGeom prst="rect">
            <a:avLst/>
          </a:prstGeom>
          <a:ln>
            <a:solidFill>
              <a:srgbClr val="618FFD"/>
            </a:solidFill>
          </a:ln>
        </p:spPr>
      </p:pic>
      <p:sp>
        <p:nvSpPr>
          <p:cNvPr id="3" name="Rectangle 2"/>
          <p:cNvSpPr/>
          <p:nvPr/>
        </p:nvSpPr>
        <p:spPr bwMode="auto">
          <a:xfrm>
            <a:off x="1981200" y="2133600"/>
            <a:ext cx="20574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3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pic>
        <p:nvPicPr>
          <p:cNvPr id="8" name="Picture 7" descr="Screen Shot 2016-04-24 at 4.2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4033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3072" y="3124200"/>
            <a:ext cx="20574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7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Dictionaries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/>
              <a:t>Lambda function </a:t>
            </a:r>
            <a:r>
              <a:rPr lang="en-US" sz="2000" dirty="0" err="1" smtClean="0"/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733800" cy="5257800"/>
          </a:xfrm>
        </p:spPr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 smtClean="0"/>
              <a:t>as Values, </a:t>
            </a:r>
            <a:r>
              <a:rPr lang="en-US" sz="1600" dirty="0" err="1" smtClean="0"/>
              <a:t>Args</a:t>
            </a:r>
            <a:r>
              <a:rPr lang="en-US" sz="1600" dirty="0" smtClean="0"/>
              <a:t>, Results</a:t>
            </a:r>
            <a:endParaRPr lang="en-US" sz="1600" dirty="0"/>
          </a:p>
          <a:p>
            <a:r>
              <a:rPr lang="en-US" sz="2000" dirty="0" smtClean="0"/>
              <a:t>Higher </a:t>
            </a:r>
            <a:r>
              <a:rPr lang="en-US" sz="2000" dirty="0"/>
              <a:t>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pPr lvl="1"/>
            <a:r>
              <a:rPr lang="en-US" sz="1600" dirty="0"/>
              <a:t>Function </a:t>
            </a:r>
            <a:r>
              <a:rPr lang="en-US" sz="1600" dirty="0" smtClean="0"/>
              <a:t>factories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sz="2000" dirty="0" smtClean="0"/>
              <a:t>Abstract Data Types</a:t>
            </a:r>
          </a:p>
          <a:p>
            <a:r>
              <a:rPr lang="en-US" sz="2000" dirty="0" smtClean="0"/>
              <a:t>Mutation</a:t>
            </a:r>
          </a:p>
          <a:p>
            <a:r>
              <a:rPr lang="en-US" sz="2000" dirty="0" smtClean="0"/>
              <a:t>Object Oriented Programming</a:t>
            </a:r>
          </a:p>
          <a:p>
            <a:r>
              <a:rPr lang="en-US" sz="2000" dirty="0" smtClean="0"/>
              <a:t>Classes</a:t>
            </a:r>
          </a:p>
          <a:p>
            <a:r>
              <a:rPr lang="en-US" sz="2000" dirty="0" smtClean="0"/>
              <a:t>Iterators and Generators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Exceptions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ssert, try, except, raise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/ Collect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pic>
        <p:nvPicPr>
          <p:cNvPr id="7" name="Picture 6" descr="Screen Shot 2016-04-24 at 4.3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585200" cy="281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95400" y="2590800"/>
            <a:ext cx="12954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90800" y="2590800"/>
            <a:ext cx="12954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7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pic>
        <p:nvPicPr>
          <p:cNvPr id="7" name="Picture 6" descr="Screen Shot 2016-04-24 at 4.3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6261100" cy="2044700"/>
          </a:xfrm>
          <a:prstGeom prst="rect">
            <a:avLst/>
          </a:prstGeom>
          <a:ln>
            <a:solidFill>
              <a:srgbClr val="618FFD"/>
            </a:solidFill>
          </a:ln>
        </p:spPr>
      </p:pic>
      <p:pic>
        <p:nvPicPr>
          <p:cNvPr id="8" name="Picture 7" descr="Screen Shot 2016-04-24 at 4.3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27270"/>
            <a:ext cx="5105400" cy="4114800"/>
          </a:xfrm>
          <a:prstGeom prst="rect">
            <a:avLst/>
          </a:prstGeom>
          <a:ln>
            <a:solidFill>
              <a:srgbClr val="618FFD"/>
            </a:solidFill>
          </a:ln>
        </p:spPr>
      </p:pic>
    </p:spTree>
    <p:extLst>
      <p:ext uri="{BB962C8B-B14F-4D97-AF65-F5344CB8AC3E}">
        <p14:creationId xmlns:p14="http://schemas.microsoft.com/office/powerpoint/2010/main" val="85589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Distribute/Map/Reduce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pic>
        <p:nvPicPr>
          <p:cNvPr id="7" name="Picture 6" descr="Screen Shot 2016-04-24 at 4.4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233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762000" y="4953000"/>
            <a:ext cx="7620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the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pic>
        <p:nvPicPr>
          <p:cNvPr id="7" name="Picture 6" descr="Screen Shot 2016-04-24 at 4.4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95400"/>
            <a:ext cx="6286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2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RDD operations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://spark.apache.org/docs/latest/programming-guide.html#</a:t>
            </a:r>
            <a:r>
              <a:rPr lang="en-US" sz="1600" dirty="0" smtClean="0">
                <a:hlinkClick r:id="rId2"/>
              </a:rPr>
              <a:t>transformations</a:t>
            </a:r>
            <a:endParaRPr lang="en-US" sz="1600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ap(fun), filter(fun)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(fun) – each item may be mapped to zero or more outputs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ample, union, intersection, distinct</a:t>
            </a:r>
          </a:p>
          <a:p>
            <a:pPr lvl="1"/>
            <a:r>
              <a:rPr lang="en-US" dirty="0" smtClean="0"/>
              <a:t>join</a:t>
            </a:r>
            <a:endParaRPr lang="en-US" dirty="0"/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educe(fun), collect(), count(), first(), take(n)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928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RDDs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pic>
        <p:nvPicPr>
          <p:cNvPr id="7" name="Picture 6" descr="Screen Shot 2016-04-24 at 9.4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302500" cy="537424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971800" y="4343400"/>
            <a:ext cx="5431729" cy="838200"/>
            <a:chOff x="2971800" y="4343400"/>
            <a:chExt cx="5431729" cy="838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971800" y="4876800"/>
              <a:ext cx="1524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4343400"/>
              <a:ext cx="2840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 the values in a group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not add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endCxn id="9" idx="1"/>
            </p:cNvCxnSpPr>
            <p:nvPr/>
          </p:nvCxnSpPr>
          <p:spPr bwMode="auto">
            <a:xfrm flipV="1">
              <a:off x="4419600" y="4666566"/>
              <a:ext cx="1143000" cy="210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1676400" y="2133600"/>
            <a:ext cx="1143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RDD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pic>
        <p:nvPicPr>
          <p:cNvPr id="7" name="Picture 6" descr="Screen Shot 2016-04-24 at 9.5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6299200" cy="54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RDD operations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://spark.apache.org/docs/latest/programming-guide.html#</a:t>
            </a:r>
            <a:r>
              <a:rPr lang="en-US" sz="1600" dirty="0" smtClean="0">
                <a:hlinkClick r:id="rId2"/>
              </a:rPr>
              <a:t>transformations</a:t>
            </a:r>
            <a:endParaRPr lang="en-US" sz="1600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ap(fun), filter(fun)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(fun) – each item may be mapped to zero or more outputs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ample, union, intersection, distinct, join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groupByKey</a:t>
            </a:r>
            <a:r>
              <a:rPr lang="en-US" dirty="0" smtClean="0">
                <a:solidFill>
                  <a:srgbClr val="0000FF"/>
                </a:solidFill>
              </a:rPr>
              <a:t>(), </a:t>
            </a:r>
            <a:r>
              <a:rPr lang="en-US" dirty="0" err="1" smtClean="0">
                <a:solidFill>
                  <a:srgbClr val="0000FF"/>
                </a:solidFill>
              </a:rPr>
              <a:t>reduceByKey</a:t>
            </a:r>
            <a:r>
              <a:rPr lang="en-US" dirty="0" smtClean="0">
                <a:solidFill>
                  <a:srgbClr val="0000FF"/>
                </a:solidFill>
              </a:rPr>
              <a:t>(fun), </a:t>
            </a:r>
            <a:r>
              <a:rPr lang="en-US" dirty="0" err="1" smtClean="0">
                <a:solidFill>
                  <a:srgbClr val="0000FF"/>
                </a:solidFill>
              </a:rPr>
              <a:t>aggregateByKey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sortByKey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educe(fun), collect(), count(), first(), take(n)</a:t>
            </a:r>
          </a:p>
          <a:p>
            <a:pPr lvl="1"/>
            <a:r>
              <a:rPr lang="en-US" dirty="0" err="1" smtClean="0"/>
              <a:t>takeSample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countByKey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5699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RDD from a text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pic>
        <p:nvPicPr>
          <p:cNvPr id="7" name="Picture 6" descr="Screen Shot 2016-04-24 at 9.58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599"/>
            <a:ext cx="6705600" cy="55734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819400" y="2133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7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Filter and stats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pic>
        <p:nvPicPr>
          <p:cNvPr id="7" name="Picture 6" descr="Screen Shot 2016-04-24 at 10.0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028700"/>
            <a:ext cx="9042400" cy="4787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800600" y="3962400"/>
            <a:ext cx="28194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5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Performance and Parallelism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Understanding </a:t>
            </a:r>
            <a:r>
              <a:rPr lang="en-US" dirty="0" smtClean="0">
                <a:cs typeface="Courier"/>
              </a:rPr>
              <a:t>ways </a:t>
            </a:r>
            <a:r>
              <a:rPr lang="en-US" dirty="0" smtClean="0">
                <a:cs typeface="Courier"/>
              </a:rPr>
              <a:t>of looking at performance</a:t>
            </a:r>
          </a:p>
          <a:p>
            <a:pPr lvl="1"/>
            <a:r>
              <a:rPr lang="en-US" sz="1600" dirty="0" smtClean="0">
                <a:cs typeface="Courier"/>
              </a:rPr>
              <a:t>Complexity – asymptotic scaling</a:t>
            </a:r>
          </a:p>
          <a:p>
            <a:pPr lvl="1"/>
            <a:r>
              <a:rPr lang="en-US" sz="1400" dirty="0" smtClean="0">
                <a:cs typeface="Courier"/>
              </a:rPr>
              <a:t>Amdahl’s Law – impact of enhancements (including parallelism)</a:t>
            </a:r>
          </a:p>
          <a:p>
            <a:r>
              <a:rPr lang="en-US" sz="2000" dirty="0" smtClean="0">
                <a:cs typeface="Courier"/>
              </a:rPr>
              <a:t>Data analytics in the cloud – SPARK</a:t>
            </a:r>
          </a:p>
          <a:p>
            <a:pPr lvl="1"/>
            <a:r>
              <a:rPr lang="en-US" sz="1400" dirty="0" smtClean="0">
                <a:cs typeface="Courier"/>
              </a:rPr>
              <a:t>Map / reduce paradigm</a:t>
            </a:r>
          </a:p>
          <a:p>
            <a:pPr lvl="1"/>
            <a:r>
              <a:rPr lang="en-US" sz="1400" dirty="0" smtClean="0">
                <a:cs typeface="Courier"/>
              </a:rPr>
              <a:t>RDDs</a:t>
            </a:r>
          </a:p>
          <a:p>
            <a:pPr lvl="1"/>
            <a:r>
              <a:rPr lang="en-US" sz="1400" dirty="0" smtClean="0">
                <a:cs typeface="Courier"/>
              </a:rPr>
              <a:t>Arrays, Key-Value, Data frames / Tables</a:t>
            </a:r>
          </a:p>
          <a:p>
            <a:r>
              <a:rPr lang="en-US" sz="2000" dirty="0" smtClean="0">
                <a:cs typeface="Courier"/>
              </a:rPr>
              <a:t>HKN survey before lab</a:t>
            </a:r>
          </a:p>
          <a:p>
            <a:r>
              <a:rPr lang="en-US" sz="2000" dirty="0" smtClean="0">
                <a:cs typeface="Courier"/>
              </a:rPr>
              <a:t>Lab – Hands on with </a:t>
            </a:r>
            <a:r>
              <a:rPr lang="en-US" sz="2000" dirty="0" err="1" smtClean="0">
                <a:cs typeface="Courier"/>
              </a:rPr>
              <a:t>DatabBricks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/ </a:t>
            </a:r>
            <a:r>
              <a:rPr lang="en-US" sz="2000" dirty="0" smtClean="0">
                <a:cs typeface="Courier"/>
              </a:rPr>
              <a:t>SPARK</a:t>
            </a:r>
          </a:p>
          <a:p>
            <a:endParaRPr lang="en-US" sz="1400" dirty="0">
              <a:cs typeface="Courier"/>
            </a:endParaRPr>
          </a:p>
          <a:p>
            <a:r>
              <a:rPr lang="en-US" sz="2000" dirty="0" smtClean="0">
                <a:cs typeface="Courier"/>
              </a:rPr>
              <a:t>Administrative</a:t>
            </a:r>
          </a:p>
          <a:p>
            <a:pPr lvl="1"/>
            <a:r>
              <a:rPr lang="en-US" sz="1400" dirty="0" smtClean="0">
                <a:cs typeface="Courier"/>
              </a:rPr>
              <a:t>Next week review, No new homework</a:t>
            </a:r>
          </a:p>
          <a:p>
            <a:pPr lvl="1"/>
            <a:r>
              <a:rPr lang="en-US" sz="1400" dirty="0" smtClean="0">
                <a:cs typeface="Courier"/>
              </a:rPr>
              <a:t>Final:  FRIDAY</a:t>
            </a:r>
            <a:r>
              <a:rPr lang="en-US" sz="1400" dirty="0">
                <a:cs typeface="Courier"/>
              </a:rPr>
              <a:t>, MAY 13, 2016   8-</a:t>
            </a:r>
            <a:r>
              <a:rPr lang="en-US" sz="1400" dirty="0" smtClean="0">
                <a:cs typeface="Courier"/>
              </a:rPr>
              <a:t>11A, Location</a:t>
            </a:r>
            <a:r>
              <a:rPr lang="en-US" sz="1400" dirty="0">
                <a:cs typeface="Courier"/>
              </a:rPr>
              <a:t>: </a:t>
            </a:r>
            <a:r>
              <a:rPr lang="en-US" sz="1400" dirty="0" smtClean="0">
                <a:cs typeface="Courier"/>
              </a:rPr>
              <a:t>306 SODA</a:t>
            </a:r>
          </a:p>
          <a:p>
            <a:pPr lvl="1"/>
            <a:r>
              <a:rPr lang="en-US" sz="1400" dirty="0" smtClean="0">
                <a:cs typeface="Courier"/>
              </a:rPr>
              <a:t>Review session to be scheduled</a:t>
            </a:r>
            <a:endParaRPr lang="en-US" sz="1400" dirty="0">
              <a:cs typeface="Courie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pic>
        <p:nvPicPr>
          <p:cNvPr id="7" name="Picture 6" descr="Screen Shot 2016-04-24 at 10.0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077200" cy="5585087"/>
          </a:xfrm>
          <a:prstGeom prst="rect">
            <a:avLst/>
          </a:prstGeom>
          <a:ln>
            <a:solidFill>
              <a:srgbClr val="618FFD"/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2133600" y="3276600"/>
            <a:ext cx="12954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8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=&gt; Key-Value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pic>
        <p:nvPicPr>
          <p:cNvPr id="7" name="Picture 6" descr="Screen Shot 2016-04-24 at 10.0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85538" cy="5938887"/>
          </a:xfrm>
          <a:prstGeom prst="rect">
            <a:avLst/>
          </a:prstGeom>
        </p:spPr>
      </p:pic>
      <p:pic>
        <p:nvPicPr>
          <p:cNvPr id="8" name="Picture 7" descr="Screen Shot 2016-04-24 at 10.11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45507"/>
            <a:ext cx="5470071" cy="5105400"/>
          </a:xfrm>
          <a:prstGeom prst="rect">
            <a:avLst/>
          </a:prstGeom>
          <a:ln>
            <a:solidFill>
              <a:srgbClr val="618FFD"/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657600" y="1371600"/>
            <a:ext cx="12954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53000" y="1371600"/>
            <a:ext cx="2971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1371600"/>
            <a:ext cx="21336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5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/ SQL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32</a:t>
            </a:fld>
            <a:endParaRPr lang="en-US" b="0"/>
          </a:p>
        </p:txBody>
      </p:sp>
      <p:pic>
        <p:nvPicPr>
          <p:cNvPr id="7" name="Picture 6" descr="Screen Shot 2016-04-24 at 10.1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9144000" cy="44343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838200" y="1828800"/>
            <a:ext cx="3352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4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select, filter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33</a:t>
            </a:fld>
            <a:endParaRPr lang="en-US" b="0"/>
          </a:p>
        </p:txBody>
      </p:sp>
      <p:pic>
        <p:nvPicPr>
          <p:cNvPr id="7" name="Picture 6" descr="Screen Shot 2016-04-24 at 10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382960" cy="5715000"/>
          </a:xfrm>
          <a:prstGeom prst="rect">
            <a:avLst/>
          </a:prstGeom>
          <a:ln>
            <a:solidFill>
              <a:srgbClr val="618FFD"/>
            </a:solidFill>
          </a:ln>
        </p:spPr>
      </p:pic>
      <p:pic>
        <p:nvPicPr>
          <p:cNvPr id="8" name="Picture 7" descr="Screen Shot 2016-04-24 at 10.1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2883421"/>
          </a:xfrm>
          <a:prstGeom prst="rect">
            <a:avLst/>
          </a:prstGeom>
          <a:ln>
            <a:solidFill>
              <a:srgbClr val="618FFD"/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838200" y="1143000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971800"/>
            <a:ext cx="2895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3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  <p:pic>
        <p:nvPicPr>
          <p:cNvPr id="8" name="Picture 7" descr="Screen Shot 2016-04-24 at 10.2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193800"/>
            <a:ext cx="5092700" cy="4470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124200" y="1524000"/>
            <a:ext cx="22860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0200" y="1524000"/>
            <a:ext cx="8382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0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=&gt; key-value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pic>
        <p:nvPicPr>
          <p:cNvPr id="7" name="Picture 6" descr="Screen Shot 2016-04-24 at 10.2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72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6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 =&gt; map =&gt; group =&gt; reduce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  <p:pic>
        <p:nvPicPr>
          <p:cNvPr id="7" name="Picture 6" descr="Screen Shot 2016-04-24 at 10.2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5495925" cy="6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4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sqlContext.read.json</a:t>
            </a:r>
            <a:r>
              <a:rPr lang="en-US" dirty="0"/>
              <a:t>(path</a:t>
            </a:r>
            <a:r>
              <a:rPr lang="en-US" dirty="0" smtClean="0"/>
              <a:t>=…)</a:t>
            </a:r>
          </a:p>
          <a:p>
            <a:r>
              <a:rPr lang="en-US" dirty="0"/>
              <a:t>c</a:t>
            </a:r>
            <a:r>
              <a:rPr lang="en-US" dirty="0" smtClean="0"/>
              <a:t>ount(), distinct(), first()</a:t>
            </a:r>
          </a:p>
          <a:p>
            <a:r>
              <a:rPr lang="en-US" dirty="0"/>
              <a:t>s</a:t>
            </a:r>
            <a:r>
              <a:rPr lang="en-US" dirty="0" smtClean="0"/>
              <a:t>elect(*cols), drop</a:t>
            </a:r>
            <a:r>
              <a:rPr lang="en-US" dirty="0"/>
              <a:t>(col), </a:t>
            </a:r>
            <a:endParaRPr lang="en-US" dirty="0" smtClean="0"/>
          </a:p>
          <a:p>
            <a:r>
              <a:rPr lang="en-US" dirty="0" err="1" smtClean="0"/>
              <a:t>flatMap</a:t>
            </a:r>
            <a:r>
              <a:rPr lang="en-US" dirty="0" smtClean="0"/>
              <a:t>(fun), map(fun)</a:t>
            </a:r>
          </a:p>
          <a:p>
            <a:r>
              <a:rPr lang="en-US" dirty="0"/>
              <a:t>f</a:t>
            </a:r>
            <a:r>
              <a:rPr lang="en-US" dirty="0" smtClean="0"/>
              <a:t>ilter( condition ), where( condition )</a:t>
            </a:r>
          </a:p>
          <a:p>
            <a:r>
              <a:rPr lang="en-US" dirty="0" err="1" smtClean="0"/>
              <a:t>groupBy</a:t>
            </a:r>
            <a:r>
              <a:rPr lang="en-US" dirty="0" smtClean="0"/>
              <a:t>(*cols)</a:t>
            </a:r>
          </a:p>
          <a:p>
            <a:r>
              <a:rPr lang="en-US" dirty="0"/>
              <a:t>i</a:t>
            </a:r>
            <a:r>
              <a:rPr lang="en-US" dirty="0" smtClean="0"/>
              <a:t>ntersect(other), join(other)</a:t>
            </a:r>
          </a:p>
          <a:p>
            <a:r>
              <a:rPr lang="en-US" dirty="0" err="1" smtClean="0"/>
              <a:t>orderBy</a:t>
            </a:r>
            <a:r>
              <a:rPr lang="en-US" dirty="0" smtClean="0"/>
              <a:t>(*cols), sort(*cols)</a:t>
            </a:r>
          </a:p>
          <a:p>
            <a:r>
              <a:rPr lang="en-US" dirty="0"/>
              <a:t>s</a:t>
            </a:r>
            <a:r>
              <a:rPr lang="en-US" dirty="0" smtClean="0"/>
              <a:t>ample()</a:t>
            </a:r>
          </a:p>
          <a:p>
            <a:r>
              <a:rPr lang="en-US" dirty="0"/>
              <a:t>s</a:t>
            </a:r>
            <a:r>
              <a:rPr lang="en-US" dirty="0" smtClean="0"/>
              <a:t>tat, take, show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spark.apache.org</a:t>
            </a:r>
            <a:r>
              <a:rPr lang="en-US" sz="2000" dirty="0">
                <a:hlinkClick r:id="rId2"/>
              </a:rPr>
              <a:t>/docs/latest/</a:t>
            </a:r>
            <a:r>
              <a:rPr lang="en-US" sz="2000" dirty="0" err="1">
                <a:hlinkClick r:id="rId2"/>
              </a:rPr>
              <a:t>api</a:t>
            </a:r>
            <a:r>
              <a:rPr lang="en-US" sz="2000" dirty="0">
                <a:hlinkClick r:id="rId2"/>
              </a:rPr>
              <a:t>/python/</a:t>
            </a:r>
            <a:r>
              <a:rPr lang="en-US" sz="2000" dirty="0" err="1">
                <a:hlinkClick r:id="rId2"/>
              </a:rPr>
              <a:t>pyspark.sql.html#pyspark.sql.DataFrame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711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both about algorithmic “complexity” and implementation constants</a:t>
            </a:r>
          </a:p>
          <a:p>
            <a:pPr lvl="1"/>
            <a:r>
              <a:rPr lang="en-US" dirty="0" smtClean="0"/>
              <a:t>Make the common case fast</a:t>
            </a:r>
          </a:p>
          <a:p>
            <a:r>
              <a:rPr lang="en-US" dirty="0" smtClean="0"/>
              <a:t>Parallelism</a:t>
            </a:r>
            <a:endParaRPr lang="en-US" dirty="0"/>
          </a:p>
          <a:p>
            <a:pPr lvl="1"/>
            <a:r>
              <a:rPr lang="en-US" dirty="0" smtClean="0"/>
              <a:t>Often the parallel work scales with the data</a:t>
            </a:r>
          </a:p>
          <a:p>
            <a:r>
              <a:rPr lang="en-US" dirty="0" smtClean="0"/>
              <a:t>Master – Worker Model of Parallel data processing on clusters (in the cloud)</a:t>
            </a:r>
          </a:p>
          <a:p>
            <a:r>
              <a:rPr lang="en-US" dirty="0" smtClean="0"/>
              <a:t>RDDs of values, key-value</a:t>
            </a:r>
          </a:p>
          <a:p>
            <a:r>
              <a:rPr lang="en-US" dirty="0" smtClean="0"/>
              <a:t>Data Frame / SQL (like Tables)</a:t>
            </a:r>
          </a:p>
          <a:p>
            <a:r>
              <a:rPr lang="en-US" dirty="0" smtClean="0"/>
              <a:t>New concepts: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38</a:t>
            </a:fld>
            <a:endParaRPr lang="en-US" b="0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533400" y="53340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err="1">
                <a:hlinkClick r:id="rId2"/>
              </a:rPr>
              <a:t>databricks-prod-cloudfront.cloud.databricks.com</a:t>
            </a:r>
            <a:r>
              <a:rPr lang="nl-NL" dirty="0">
                <a:hlinkClick r:id="rId2"/>
              </a:rPr>
              <a:t>/public/4027ec902e239c93eaaa8714f173bcfc/3044375856741396/398677364991930/1602914200610255/</a:t>
            </a:r>
            <a:r>
              <a:rPr lang="nl-NL" dirty="0" err="1">
                <a:hlinkClick r:id="rId2"/>
              </a:rPr>
              <a:t>latest.html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0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– 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219200"/>
          </a:xfrm>
        </p:spPr>
        <p:txBody>
          <a:bodyPr/>
          <a:lstStyle/>
          <a:p>
            <a:r>
              <a:rPr lang="en-US" dirty="0" smtClean="0"/>
              <a:t>Example: Matrix Multiply</a:t>
            </a:r>
          </a:p>
          <a:p>
            <a:pPr lvl="1"/>
            <a:r>
              <a:rPr lang="en-US" dirty="0" smtClean="0"/>
              <a:t>How many </a:t>
            </a:r>
            <a:r>
              <a:rPr lang="en-US" dirty="0" smtClean="0"/>
              <a:t>Multiplies</a:t>
            </a:r>
            <a:r>
              <a:rPr lang="en-US" dirty="0" smtClean="0"/>
              <a:t>?  Adds?  Ops?  How much time ?</a:t>
            </a:r>
          </a:p>
          <a:p>
            <a:pPr lvl="1"/>
            <a:r>
              <a:rPr lang="en-US" dirty="0" smtClean="0"/>
              <a:t>As a function of n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990600" y="2514600"/>
            <a:ext cx="6695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or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in 0 to n-1: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for j in 0 to n-1: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C[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][j] = 0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for k in 0 to n-1: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C[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][j] = C[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][j] + A[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][k]*B[k][j]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724400"/>
            <a:ext cx="7162800" cy="1200329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say it is O(n</a:t>
            </a:r>
            <a:r>
              <a:rPr lang="en-US" baseline="30000" dirty="0" smtClean="0"/>
              <a:t>3</a:t>
            </a:r>
            <a:r>
              <a:rPr lang="en-US" dirty="0" smtClean="0"/>
              <a:t>)  “big</a:t>
            </a:r>
            <a:r>
              <a:rPr lang="en-US" dirty="0" smtClean="0"/>
              <a:t>-O of n</a:t>
            </a:r>
            <a:r>
              <a:rPr lang="en-US" baseline="30000" dirty="0" smtClean="0"/>
              <a:t>3 </a:t>
            </a:r>
            <a:r>
              <a:rPr lang="en-US" dirty="0" smtClean="0"/>
              <a:t>“</a:t>
            </a:r>
            <a:r>
              <a:rPr lang="en-US" dirty="0" smtClean="0"/>
              <a:t> </a:t>
            </a:r>
            <a:r>
              <a:rPr lang="en-US" dirty="0" smtClean="0"/>
              <a:t>as an </a:t>
            </a:r>
            <a:r>
              <a:rPr lang="en-US" i="1" dirty="0" smtClean="0"/>
              <a:t>asymptotic upper bound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time(n) &lt;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</a:t>
            </a:r>
            <a:r>
              <a:rPr lang="en-US" baseline="30000" dirty="0" smtClean="0"/>
              <a:t>3</a:t>
            </a:r>
            <a:r>
              <a:rPr lang="en-US" dirty="0" smtClean="0"/>
              <a:t>, for some suitably large constant </a:t>
            </a:r>
            <a:r>
              <a:rPr lang="en-US" i="1" dirty="0" smtClean="0"/>
              <a:t>c </a:t>
            </a:r>
            <a:r>
              <a:rPr lang="en-US" dirty="0" smtClean="0"/>
              <a:t>for any instance of the inputs of size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subtle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620000" cy="914400"/>
          </a:xfrm>
        </p:spPr>
        <p:txBody>
          <a:bodyPr/>
          <a:lstStyle/>
          <a:p>
            <a:r>
              <a:rPr lang="en-US" dirty="0" smtClean="0"/>
              <a:t>What is the “complexity” of finding the average number of factors of numbers up to 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685800" y="1905000"/>
            <a:ext cx="7526332" cy="2031325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factors(n):</a:t>
            </a:r>
          </a:p>
          <a:p>
            <a:r>
              <a:rPr lang="en-US" dirty="0">
                <a:latin typeface="Courier"/>
                <a:cs typeface="Courier"/>
              </a:rPr>
              <a:t>  return [x for x in range(2</a:t>
            </a:r>
            <a:r>
              <a:rPr lang="en-US" dirty="0" smtClean="0">
                <a:latin typeface="Courier"/>
                <a:cs typeface="Courier"/>
              </a:rPr>
              <a:t>, max</a:t>
            </a:r>
            <a:r>
              <a:rPr lang="en-US" dirty="0">
                <a:latin typeface="Courier"/>
                <a:cs typeface="Courier"/>
              </a:rPr>
              <a:t>(n, ceil(</a:t>
            </a:r>
            <a:r>
              <a:rPr lang="en-US" dirty="0" err="1">
                <a:latin typeface="Courier"/>
                <a:cs typeface="Courier"/>
              </a:rPr>
              <a:t>sqrt</a:t>
            </a:r>
            <a:r>
              <a:rPr lang="en-US" dirty="0">
                <a:latin typeface="Courier"/>
                <a:cs typeface="Courier"/>
              </a:rPr>
              <a:t>(n))))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  if </a:t>
            </a:r>
            <a:r>
              <a:rPr lang="en-US" dirty="0">
                <a:latin typeface="Courier"/>
                <a:cs typeface="Courier"/>
              </a:rPr>
              <a:t>n % x == 0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ave_factor</a:t>
            </a:r>
            <a:r>
              <a:rPr lang="en-US" dirty="0" smtClean="0">
                <a:latin typeface="Courier"/>
                <a:cs typeface="Courier"/>
              </a:rPr>
              <a:t>(n)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all_factors</a:t>
            </a:r>
            <a:r>
              <a:rPr lang="en-US" dirty="0">
                <a:latin typeface="Courier"/>
                <a:cs typeface="Courier"/>
              </a:rPr>
              <a:t> = map(factors, range</a:t>
            </a:r>
            <a:r>
              <a:rPr lang="en-US" dirty="0" smtClean="0">
                <a:latin typeface="Courier"/>
                <a:cs typeface="Courier"/>
              </a:rPr>
              <a:t>(n)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all_lens</a:t>
            </a:r>
            <a:r>
              <a:rPr lang="en-US" dirty="0">
                <a:latin typeface="Courier"/>
                <a:cs typeface="Courier"/>
              </a:rPr>
              <a:t> = map(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all_factors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return sum(</a:t>
            </a:r>
            <a:r>
              <a:rPr lang="en-US" dirty="0" err="1">
                <a:latin typeface="Courier"/>
                <a:cs typeface="Courier"/>
              </a:rPr>
              <a:t>all_lens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/n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0" y="2895600"/>
            <a:ext cx="824649" cy="369332"/>
            <a:chOff x="6172200" y="3352800"/>
            <a:chExt cx="824649" cy="369332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6172200" y="3505200"/>
              <a:ext cx="4572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629400" y="3352800"/>
              <a:ext cx="36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19600" y="2590800"/>
            <a:ext cx="796192" cy="501134"/>
            <a:chOff x="4419600" y="2590800"/>
            <a:chExt cx="796192" cy="501134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590800"/>
              <a:ext cx="56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</a:t>
              </a:r>
              <a:r>
                <a:rPr lang="en-US" i="1" baseline="30000" dirty="0" smtClean="0"/>
                <a:t>1/2</a:t>
              </a:r>
              <a:endParaRPr lang="en-US" i="1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419600" y="2819400"/>
              <a:ext cx="304800" cy="2725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>
          <a:xfrm>
            <a:off x="76200" y="4343400"/>
            <a:ext cx="4800600" cy="2246769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from </a:t>
            </a:r>
            <a:r>
              <a:rPr lang="en-US" sz="1400" dirty="0" err="1">
                <a:latin typeface="Courier"/>
                <a:cs typeface="Courier"/>
              </a:rPr>
              <a:t>timeit</a:t>
            </a:r>
            <a:r>
              <a:rPr lang="en-US" sz="1400" dirty="0">
                <a:latin typeface="Courier"/>
                <a:cs typeface="Courier"/>
              </a:rPr>
              <a:t> import </a:t>
            </a:r>
            <a:r>
              <a:rPr lang="en-US" sz="1400" dirty="0" err="1">
                <a:latin typeface="Courier"/>
                <a:cs typeface="Courier"/>
              </a:rPr>
              <a:t>default_timer</a:t>
            </a:r>
            <a:r>
              <a:rPr lang="en-US" sz="1400" dirty="0">
                <a:latin typeface="Courier"/>
                <a:cs typeface="Courier"/>
              </a:rPr>
              <a:t> as </a:t>
            </a:r>
            <a:r>
              <a:rPr lang="en-US" sz="1400" dirty="0" smtClean="0">
                <a:latin typeface="Courier"/>
                <a:cs typeface="Courier"/>
              </a:rPr>
              <a:t>timer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timeit</a:t>
            </a:r>
            <a:r>
              <a:rPr lang="en-US" sz="1400" dirty="0">
                <a:latin typeface="Courier"/>
                <a:cs typeface="Courier"/>
              </a:rPr>
              <a:t>(fun):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latin typeface="Courier"/>
                <a:cs typeface="Courier"/>
              </a:rPr>
              <a:t>””” </a:t>
            </a:r>
            <a:r>
              <a:rPr lang="en-US" sz="1400" dirty="0" err="1" smtClean="0">
                <a:latin typeface="Courier"/>
                <a:cs typeface="Courier"/>
              </a:rPr>
              <a:t>Rtn</a:t>
            </a:r>
            <a:r>
              <a:rPr lang="en-US" sz="1400" dirty="0" smtClean="0">
                <a:latin typeface="Courier"/>
                <a:cs typeface="Courier"/>
              </a:rPr>
              <a:t> timer </a:t>
            </a:r>
            <a:r>
              <a:rPr lang="en-US" sz="1400" dirty="0">
                <a:latin typeface="Courier"/>
                <a:cs typeface="Courier"/>
              </a:rPr>
              <a:t>for fun(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 in </a:t>
            </a:r>
            <a:r>
              <a:rPr lang="en-US" sz="1400" dirty="0" err="1" smtClean="0">
                <a:latin typeface="Courier"/>
                <a:cs typeface="Courier"/>
              </a:rPr>
              <a:t>secs</a:t>
            </a:r>
            <a:r>
              <a:rPr lang="en-US" sz="1400" dirty="0" smtClean="0">
                <a:latin typeface="Courier"/>
                <a:cs typeface="Courier"/>
              </a:rPr>
              <a:t>. "</a:t>
            </a:r>
            <a:r>
              <a:rPr lang="en-US" sz="1400" dirty="0">
                <a:latin typeface="Courier"/>
                <a:cs typeface="Courier"/>
              </a:rPr>
              <a:t>""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timer_fun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):</a:t>
            </a:r>
          </a:p>
          <a:p>
            <a:r>
              <a:rPr lang="en-US" sz="1400" dirty="0">
                <a:latin typeface="Courier"/>
                <a:cs typeface="Courier"/>
              </a:rPr>
              <a:t>        start = timer()</a:t>
            </a:r>
          </a:p>
          <a:p>
            <a:r>
              <a:rPr lang="en-US" sz="1400" dirty="0">
                <a:latin typeface="Courier"/>
                <a:cs typeface="Courier"/>
              </a:rPr>
              <a:t>        fun(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        end = timer()</a:t>
            </a:r>
          </a:p>
          <a:p>
            <a:r>
              <a:rPr lang="en-US" sz="1400" dirty="0">
                <a:latin typeface="Courier"/>
                <a:cs typeface="Courier"/>
              </a:rPr>
              <a:t>        return (end-start)</a:t>
            </a:r>
          </a:p>
          <a:p>
            <a:r>
              <a:rPr lang="en-US" sz="1400" dirty="0">
                <a:latin typeface="Courier"/>
                <a:cs typeface="Courier"/>
              </a:rPr>
              <a:t>    return </a:t>
            </a:r>
            <a:r>
              <a:rPr lang="en-US" sz="1400" dirty="0" err="1">
                <a:latin typeface="Courier"/>
                <a:cs typeface="Courier"/>
              </a:rPr>
              <a:t>timer_fun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18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factors take?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pic>
        <p:nvPicPr>
          <p:cNvPr id="7" name="Picture 6" descr="Screen Shot 2016-04-24 at 2.2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5944"/>
            <a:ext cx="6096000" cy="5234855"/>
          </a:xfrm>
          <a:prstGeom prst="rect">
            <a:avLst/>
          </a:prstGeom>
        </p:spPr>
      </p:pic>
      <p:pic>
        <p:nvPicPr>
          <p:cNvPr id="8" name="Picture 7" descr="PPeL5iB7FeHDHpCCCFEIHSdZWpCCCHEOUjQE0IIETQk6AkhhAgaEvSEEEIEDQl6QgghgoYEPSGEEEFDgp4QQoigIUFPCCFE0JCgJ4QQImj8fzGvkaKxon6TAAAAAElFTkSuQm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38400"/>
            <a:ext cx="4675701" cy="2921000"/>
          </a:xfrm>
          <a:prstGeom prst="rect">
            <a:avLst/>
          </a:prstGeom>
        </p:spPr>
      </p:pic>
      <p:pic>
        <p:nvPicPr>
          <p:cNvPr id="9" name="Picture 8" descr="IJOeRCKRSHoMMulJJBKJpMcgk55EIpFIegwy6UkkEomkxyCTnkQikUh6DDLpSSQSiaTHIJOeRCKRSHoMMulJJBKJpMfwDyJ7Sl6G54e5AAAAAElFTkSuQm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800"/>
            <a:ext cx="451306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subtle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620000" cy="914400"/>
          </a:xfrm>
        </p:spPr>
        <p:txBody>
          <a:bodyPr/>
          <a:lstStyle/>
          <a:p>
            <a:r>
              <a:rPr lang="en-US" dirty="0" smtClean="0"/>
              <a:t>What is the complexity of finding the average number of factors of numbers up to 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685800" y="1905000"/>
            <a:ext cx="7526332" cy="2031325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factors(n):</a:t>
            </a:r>
          </a:p>
          <a:p>
            <a:r>
              <a:rPr lang="en-US" dirty="0">
                <a:latin typeface="Courier"/>
                <a:cs typeface="Courier"/>
              </a:rPr>
              <a:t>  return [x for x in range(2</a:t>
            </a:r>
            <a:r>
              <a:rPr lang="en-US" dirty="0" smtClean="0">
                <a:latin typeface="Courier"/>
                <a:cs typeface="Courier"/>
              </a:rPr>
              <a:t>, max</a:t>
            </a:r>
            <a:r>
              <a:rPr lang="en-US" dirty="0">
                <a:latin typeface="Courier"/>
                <a:cs typeface="Courier"/>
              </a:rPr>
              <a:t>(n, ceil(</a:t>
            </a:r>
            <a:r>
              <a:rPr lang="en-US" dirty="0" err="1">
                <a:latin typeface="Courier"/>
                <a:cs typeface="Courier"/>
              </a:rPr>
              <a:t>sqrt</a:t>
            </a:r>
            <a:r>
              <a:rPr lang="en-US" dirty="0">
                <a:latin typeface="Courier"/>
                <a:cs typeface="Courier"/>
              </a:rPr>
              <a:t>(n))))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  if </a:t>
            </a:r>
            <a:r>
              <a:rPr lang="en-US" dirty="0">
                <a:latin typeface="Courier"/>
                <a:cs typeface="Courier"/>
              </a:rPr>
              <a:t>n % x == 0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ave_factor</a:t>
            </a:r>
            <a:r>
              <a:rPr lang="en-US" dirty="0" smtClean="0">
                <a:latin typeface="Courier"/>
                <a:cs typeface="Courier"/>
              </a:rPr>
              <a:t>(n)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all_factors</a:t>
            </a:r>
            <a:r>
              <a:rPr lang="en-US" dirty="0">
                <a:latin typeface="Courier"/>
                <a:cs typeface="Courier"/>
              </a:rPr>
              <a:t> = map(factors, range</a:t>
            </a:r>
            <a:r>
              <a:rPr lang="en-US" dirty="0" smtClean="0">
                <a:latin typeface="Courier"/>
                <a:cs typeface="Courier"/>
              </a:rPr>
              <a:t>(n)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all_lens</a:t>
            </a:r>
            <a:r>
              <a:rPr lang="en-US" dirty="0">
                <a:latin typeface="Courier"/>
                <a:cs typeface="Courier"/>
              </a:rPr>
              <a:t> = map(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all_factors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return sum(</a:t>
            </a:r>
            <a:r>
              <a:rPr lang="en-US" dirty="0" err="1">
                <a:latin typeface="Courier"/>
                <a:cs typeface="Courier"/>
              </a:rPr>
              <a:t>all_lens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/n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8" name="Picture 7" descr="A+FQit8mUtNb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006144"/>
            <a:ext cx="4038600" cy="25989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096000" y="2895600"/>
            <a:ext cx="824649" cy="369332"/>
            <a:chOff x="6172200" y="3352800"/>
            <a:chExt cx="824649" cy="369332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6172200" y="3505200"/>
              <a:ext cx="4572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629400" y="3352800"/>
              <a:ext cx="36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19600" y="2590800"/>
            <a:ext cx="796192" cy="501134"/>
            <a:chOff x="4419600" y="2590800"/>
            <a:chExt cx="796192" cy="501134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590800"/>
              <a:ext cx="56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</a:t>
              </a:r>
              <a:r>
                <a:rPr lang="en-US" i="1" baseline="30000" dirty="0" smtClean="0"/>
                <a:t>1/2</a:t>
              </a:r>
              <a:endParaRPr lang="en-US" i="1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419600" y="2819400"/>
              <a:ext cx="304800" cy="2725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9" name="Picture 8" descr="6Lg10JM5r98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2400"/>
            <a:ext cx="4191000" cy="26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7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</a:t>
            </a:r>
            <a:r>
              <a:rPr lang="en-US" baseline="-25000" dirty="0" smtClean="0"/>
              <a:t>1</a:t>
            </a:r>
            <a:r>
              <a:rPr lang="en-US" dirty="0" smtClean="0"/>
              <a:t>(n) be the time to execute the program serially, and 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dirty="0" smtClean="0"/>
              <a:t>) be the time with parallelism p, and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be the fraction of the program that remains serial when parallelized</a:t>
            </a:r>
          </a:p>
          <a:p>
            <a:endParaRPr lang="en-US" dirty="0"/>
          </a:p>
          <a:p>
            <a:r>
              <a:rPr lang="en-US" dirty="0" err="1" smtClean="0"/>
              <a:t>SpeedUp</a:t>
            </a:r>
            <a:r>
              <a:rPr lang="en-US" dirty="0" smtClean="0"/>
              <a:t>(n) =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(n</a:t>
            </a:r>
            <a:r>
              <a:rPr lang="en-US" dirty="0" smtClean="0"/>
              <a:t>) /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(n) </a:t>
            </a:r>
          </a:p>
          <a:p>
            <a:pPr marL="0" indent="0">
              <a:buNone/>
            </a:pPr>
            <a:r>
              <a:rPr lang="en-US" dirty="0" smtClean="0"/>
              <a:t>                       &lt;=   _</a:t>
            </a:r>
            <a:r>
              <a:rPr lang="en-US" u="sng" dirty="0" smtClean="0"/>
              <a:t>  </a:t>
            </a:r>
            <a:r>
              <a:rPr lang="en-US" u="sng" dirty="0" smtClean="0"/>
              <a:t>       </a:t>
            </a:r>
            <a:r>
              <a:rPr lang="en-US" u="sng" dirty="0" smtClean="0"/>
              <a:t>T</a:t>
            </a:r>
            <a:r>
              <a:rPr lang="en-US" u="sng" baseline="-25000" dirty="0" smtClean="0"/>
              <a:t>1</a:t>
            </a:r>
            <a:r>
              <a:rPr lang="en-US" u="sng" dirty="0"/>
              <a:t>(n</a:t>
            </a:r>
            <a:r>
              <a:rPr lang="en-US" u="sng" dirty="0" smtClean="0"/>
              <a:t>)</a:t>
            </a:r>
            <a:r>
              <a:rPr lang="en-US" u="sng" dirty="0" smtClean="0"/>
              <a:t>_______</a:t>
            </a:r>
            <a:r>
              <a:rPr lang="en-US" dirty="0" smtClean="0"/>
              <a:t>   </a:t>
            </a:r>
            <a:r>
              <a:rPr lang="en-US" dirty="0" smtClean="0"/>
              <a:t>&lt;    </a:t>
            </a:r>
            <a:r>
              <a:rPr lang="en-US" dirty="0"/>
              <a:t>1/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s</a:t>
            </a:r>
            <a:r>
              <a:rPr lang="en-US" baseline="-25000" dirty="0" smtClean="0"/>
              <a:t>n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/>
              <a:t>(n</a:t>
            </a:r>
            <a:r>
              <a:rPr lang="en-US" dirty="0" smtClean="0"/>
              <a:t>) + (1-s</a:t>
            </a:r>
            <a:r>
              <a:rPr lang="en-US" baseline="-25000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(n</a:t>
            </a:r>
            <a:r>
              <a:rPr lang="en-US" dirty="0" smtClean="0"/>
              <a:t>)/p</a:t>
            </a:r>
          </a:p>
          <a:p>
            <a:endParaRPr lang="en-US" dirty="0"/>
          </a:p>
          <a:p>
            <a:r>
              <a:rPr lang="en-US" dirty="0" smtClean="0"/>
              <a:t>Often, as the data gets large, the work that can be parallelized grows faster than the size of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0280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1295400" y="2362200"/>
            <a:ext cx="373380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Computer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Can 6"/>
          <p:cNvSpPr/>
          <p:nvPr/>
        </p:nvSpPr>
        <p:spPr bwMode="auto">
          <a:xfrm>
            <a:off x="2362200" y="4419600"/>
            <a:ext cx="838200" cy="533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4572000"/>
            <a:ext cx="71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886200"/>
            <a:ext cx="7620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6586" y="3886200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1" name="10-Point Star 10"/>
          <p:cNvSpPr/>
          <p:nvPr/>
        </p:nvSpPr>
        <p:spPr bwMode="auto">
          <a:xfrm>
            <a:off x="3276600" y="3733800"/>
            <a:ext cx="914400" cy="609600"/>
          </a:xfrm>
          <a:prstGeom prst="star10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657600"/>
            <a:ext cx="22860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29718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cxnSp>
        <p:nvCxnSpPr>
          <p:cNvPr id="15" name="Straight Connector 14"/>
          <p:cNvCxnSpPr>
            <a:stCxn id="17" idx="0"/>
          </p:cNvCxnSpPr>
          <p:nvPr/>
        </p:nvCxnSpPr>
        <p:spPr bwMode="auto">
          <a:xfrm>
            <a:off x="934507" y="3505200"/>
            <a:ext cx="394229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49813" y="3505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813" y="3124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42331" y="2819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f</a:t>
            </a:r>
            <a:r>
              <a:rPr lang="en-US" sz="1600" dirty="0" smtClean="0">
                <a:latin typeface="Courier"/>
                <a:cs typeface="Courier"/>
              </a:rPr>
              <a:t>iles</a:t>
            </a: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19600"/>
            <a:ext cx="609600" cy="609600"/>
          </a:xfrm>
          <a:prstGeom prst="rect">
            <a:avLst/>
          </a:prstGeom>
        </p:spPr>
      </p:pic>
      <p:pic>
        <p:nvPicPr>
          <p:cNvPr id="22" name="Picture 21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0"/>
            <a:ext cx="588426" cy="5884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42331" y="2552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stdin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9200" y="22860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stdout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1600" y="25146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a stable, consistent, convenient “virtualization” of the underlying hardware </a:t>
            </a:r>
            <a:endParaRPr lang="en-US" dirty="0"/>
          </a:p>
        </p:txBody>
      </p:sp>
      <p:sp>
        <p:nvSpPr>
          <p:cNvPr id="28" name="Punched Tape 27"/>
          <p:cNvSpPr/>
          <p:nvPr/>
        </p:nvSpPr>
        <p:spPr bwMode="auto">
          <a:xfrm rot="16200000">
            <a:off x="2590800" y="1676400"/>
            <a:ext cx="990600" cy="9906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1676400"/>
            <a:ext cx="244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processes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1752600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interpreter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2743200" y="1447800"/>
            <a:ext cx="5334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1143000"/>
            <a:ext cx="232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our python program</a:t>
            </a:r>
            <a:endParaRPr lang="en-US" dirty="0"/>
          </a:p>
        </p:txBody>
      </p:sp>
      <p:sp>
        <p:nvSpPr>
          <p:cNvPr id="34" name="Punched Tape 33"/>
          <p:cNvSpPr/>
          <p:nvPr/>
        </p:nvSpPr>
        <p:spPr bwMode="auto">
          <a:xfrm rot="16200000">
            <a:off x="3238500" y="2019300"/>
            <a:ext cx="762000" cy="8382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unched Tape 34"/>
          <p:cNvSpPr/>
          <p:nvPr/>
        </p:nvSpPr>
        <p:spPr bwMode="auto">
          <a:xfrm rot="16200000">
            <a:off x="3390900" y="2171700"/>
            <a:ext cx="762000" cy="8382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unched Tape 35"/>
          <p:cNvSpPr/>
          <p:nvPr/>
        </p:nvSpPr>
        <p:spPr bwMode="auto">
          <a:xfrm rot="16200000">
            <a:off x="3695700" y="2247900"/>
            <a:ext cx="762000" cy="8382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10-Point Star 36"/>
          <p:cNvSpPr/>
          <p:nvPr/>
        </p:nvSpPr>
        <p:spPr bwMode="auto">
          <a:xfrm>
            <a:off x="3200400" y="3962400"/>
            <a:ext cx="914400" cy="609600"/>
          </a:xfrm>
          <a:prstGeom prst="star10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10-Point Star 37"/>
          <p:cNvSpPr/>
          <p:nvPr/>
        </p:nvSpPr>
        <p:spPr bwMode="auto">
          <a:xfrm>
            <a:off x="3352800" y="4114800"/>
            <a:ext cx="914400" cy="609600"/>
          </a:xfrm>
          <a:prstGeom prst="star10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10-Point Star 38"/>
          <p:cNvSpPr/>
          <p:nvPr/>
        </p:nvSpPr>
        <p:spPr bwMode="auto">
          <a:xfrm>
            <a:off x="3505200" y="4267200"/>
            <a:ext cx="914400" cy="609600"/>
          </a:xfrm>
          <a:prstGeom prst="star10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5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/>
      <p:bldP spid="24" grpId="0"/>
      <p:bldP spid="28" grpId="0" animBg="1"/>
      <p:bldP spid="29" grpId="0"/>
      <p:bldP spid="30" grpId="0"/>
      <p:bldP spid="32" grpId="0" animBg="1"/>
      <p:bldP spid="33" grpId="0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24105</TotalTime>
  <Pages>12</Pages>
  <Words>1899</Words>
  <Application>Microsoft Macintosh PowerPoint</Application>
  <PresentationFormat>Letter Paper (8.5x11 in)</PresentationFormat>
  <Paragraphs>399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cs162-fa14</vt:lpstr>
      <vt:lpstr>Performance, Parallelism, and Distributed Data Analytics with Spark</vt:lpstr>
      <vt:lpstr>Computational Concepts Toolbox</vt:lpstr>
      <vt:lpstr>Today: Performance and Parallelism</vt:lpstr>
      <vt:lpstr>Complexity – asymptotic analysis</vt:lpstr>
      <vt:lpstr>A subtle example</vt:lpstr>
      <vt:lpstr>How long does factors take?</vt:lpstr>
      <vt:lpstr>A subtle example</vt:lpstr>
      <vt:lpstr>Amdahl’s Law</vt:lpstr>
      <vt:lpstr>Layers of Computer Systems</vt:lpstr>
      <vt:lpstr>Distributed Computer Systems</vt:lpstr>
      <vt:lpstr>Distributed Computer Systems</vt:lpstr>
      <vt:lpstr>In Data8</vt:lpstr>
      <vt:lpstr>… on BIG DATA</vt:lpstr>
      <vt:lpstr>Big Data Examples</vt:lpstr>
      <vt:lpstr>Apache Spark (from Berkeley)</vt:lpstr>
      <vt:lpstr>Spark Execution Model</vt:lpstr>
      <vt:lpstr>Spark Context</vt:lpstr>
      <vt:lpstr>RDD of values</vt:lpstr>
      <vt:lpstr>Looking at results</vt:lpstr>
      <vt:lpstr>Map / Collect</vt:lpstr>
      <vt:lpstr>Data Distribution</vt:lpstr>
      <vt:lpstr>Distribute/Map/Reduce</vt:lpstr>
      <vt:lpstr>Encapsulating the Parallelism</vt:lpstr>
      <vt:lpstr>Summary: RDD operations (so far)</vt:lpstr>
      <vt:lpstr>Key-value RDDs</vt:lpstr>
      <vt:lpstr>Key-Value RDD operations</vt:lpstr>
      <vt:lpstr>Summary: RDD operations (cont)</vt:lpstr>
      <vt:lpstr>Building an RDD from a text file</vt:lpstr>
      <vt:lpstr>Count, Filter and stats</vt:lpstr>
      <vt:lpstr>flatMap</vt:lpstr>
      <vt:lpstr>Values =&gt; Key-Value</vt:lpstr>
      <vt:lpstr>Data Frames / SQL</vt:lpstr>
      <vt:lpstr>Data frames: select, filter</vt:lpstr>
      <vt:lpstr>Data Frames: groupBy</vt:lpstr>
      <vt:lpstr>Data Frames =&gt; key-value</vt:lpstr>
      <vt:lpstr>DF =&gt; map =&gt; group =&gt; reduce</vt:lpstr>
      <vt:lpstr>Data Frame Operations</vt:lpstr>
      <vt:lpstr>Summary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778</cp:revision>
  <cp:lastPrinted>2016-03-07T20:04:21Z</cp:lastPrinted>
  <dcterms:created xsi:type="dcterms:W3CDTF">2009-09-09T21:17:00Z</dcterms:created>
  <dcterms:modified xsi:type="dcterms:W3CDTF">2016-04-25T19:52:39Z</dcterms:modified>
</cp:coreProperties>
</file>