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67" autoAdjust="0"/>
  </p:normalViewPr>
  <p:slideViewPr>
    <p:cSldViewPr>
      <p:cViewPr varScale="1">
        <p:scale>
          <a:sx n="94" d="100"/>
          <a:sy n="94" d="100"/>
        </p:scale>
        <p:origin x="-2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 = 1,2</a:t>
            </a:r>
          </a:p>
          <a:p>
            <a:r>
              <a:rPr lang="pl-PL" dirty="0" err="1" smtClean="0"/>
              <a:t>x,y</a:t>
            </a:r>
            <a:r>
              <a:rPr lang="pl-PL" dirty="0" smtClean="0"/>
              <a:t> = 3,4</a:t>
            </a:r>
          </a:p>
          <a:p>
            <a:r>
              <a:rPr lang="pl-PL" dirty="0" smtClean="0"/>
              <a:t>   </a:t>
            </a:r>
            <a:r>
              <a:rPr lang="pl-PL" dirty="0" err="1" smtClean="0"/>
              <a:t>a,b</a:t>
            </a:r>
            <a:r>
              <a:rPr lang="pl-PL" dirty="0" smtClean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1/25/16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smtClean="0"/>
              <a:t>UCB CS88 Sp16 L1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nst.eecs.berkeley.edu/~cs8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functions.html" TargetMode="External"/><Relationship Id="rId3" Type="http://schemas.openxmlformats.org/officeDocument/2006/relationships/hyperlink" Target="https://docs.python.org/3/library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Control Structures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610600" cy="1752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CS8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  <a:p>
            <a:r>
              <a:rPr lang="hu-HU" b="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http:/</a:t>
            </a:r>
            <a:r>
              <a:rPr lang="hu-HU" b="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/inst.eecs.berkeley.edu/~cs88</a:t>
            </a:r>
            <a:endParaRPr lang="hu-HU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Lecture 2</a:t>
            </a:r>
          </a:p>
          <a:p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January 25, 2016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Data-driven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600200"/>
          </a:xfrm>
        </p:spPr>
        <p:txBody>
          <a:bodyPr/>
          <a:lstStyle/>
          <a:p>
            <a:r>
              <a:rPr lang="en-US" dirty="0"/>
              <a:t>describe an expression to perform </a:t>
            </a:r>
            <a:r>
              <a:rPr lang="en-US" dirty="0" smtClean="0"/>
              <a:t>on </a:t>
            </a:r>
            <a:r>
              <a:rPr lang="en-US" dirty="0"/>
              <a:t>each item in a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let </a:t>
            </a:r>
            <a:r>
              <a:rPr lang="en-US" dirty="0"/>
              <a:t>the data dictate the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381000" y="32766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/>
                <a:cs typeface="Courier"/>
              </a:rPr>
              <a:t>[</a:t>
            </a:r>
            <a:r>
              <a:rPr lang="en-US" dirty="0">
                <a:latin typeface="Courier"/>
                <a:cs typeface="Courier"/>
              </a:rPr>
              <a:t> &lt;</a:t>
            </a:r>
            <a:r>
              <a:rPr lang="en-US" dirty="0" err="1" smtClean="0">
                <a:latin typeface="Courier"/>
                <a:cs typeface="Courier"/>
              </a:rPr>
              <a:t>expr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with loop </a:t>
            </a:r>
            <a:r>
              <a:rPr lang="en-US" dirty="0" err="1">
                <a:latin typeface="Courier"/>
                <a:cs typeface="Courier"/>
              </a:rPr>
              <a:t>var</a:t>
            </a:r>
            <a:r>
              <a:rPr lang="en-US" dirty="0">
                <a:latin typeface="Courier"/>
                <a:cs typeface="Courier"/>
              </a:rPr>
              <a:t>&gt; </a:t>
            </a:r>
            <a:r>
              <a:rPr lang="en-US" sz="2000" b="1" dirty="0">
                <a:latin typeface="Courier"/>
                <a:cs typeface="Courier"/>
              </a:rPr>
              <a:t>for</a:t>
            </a:r>
            <a:r>
              <a:rPr lang="en-US" dirty="0">
                <a:latin typeface="Courier"/>
                <a:cs typeface="Courier"/>
              </a:rPr>
              <a:t> &lt;loop </a:t>
            </a:r>
            <a:r>
              <a:rPr lang="en-US" dirty="0" err="1">
                <a:latin typeface="Courier"/>
                <a:cs typeface="Courier"/>
              </a:rPr>
              <a:t>var</a:t>
            </a:r>
            <a:r>
              <a:rPr lang="en-US" dirty="0">
                <a:latin typeface="Courier"/>
                <a:cs typeface="Courier"/>
              </a:rPr>
              <a:t>&gt; </a:t>
            </a:r>
            <a:r>
              <a:rPr lang="en-US" sz="2000" b="1" dirty="0">
                <a:latin typeface="Courier"/>
                <a:cs typeface="Courier"/>
              </a:rPr>
              <a:t>in</a:t>
            </a:r>
            <a:r>
              <a:rPr lang="en-US" dirty="0">
                <a:latin typeface="Courier"/>
                <a:cs typeface="Courier"/>
              </a:rPr>
              <a:t> &lt;sequence </a:t>
            </a:r>
            <a:r>
              <a:rPr lang="en-US" dirty="0" err="1" smtClean="0">
                <a:latin typeface="Courier"/>
                <a:cs typeface="Courier"/>
              </a:rPr>
              <a:t>expr</a:t>
            </a:r>
            <a:r>
              <a:rPr lang="en-US" dirty="0" smtClean="0">
                <a:latin typeface="Courier"/>
                <a:cs typeface="Courier"/>
              </a:rPr>
              <a:t> &gt; </a:t>
            </a:r>
            <a:r>
              <a:rPr lang="en-US" b="1" dirty="0">
                <a:latin typeface="Courier"/>
                <a:cs typeface="Courier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9431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f</a:t>
            </a:r>
            <a:r>
              <a:rPr lang="en-US" dirty="0" smtClean="0">
                <a:latin typeface="Courier"/>
                <a:cs typeface="Courier"/>
              </a:rPr>
              <a:t>or</a:t>
            </a:r>
            <a:r>
              <a:rPr lang="en-US" dirty="0" smtClean="0"/>
              <a:t> statement – iteration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143000"/>
          </a:xfrm>
        </p:spPr>
        <p:txBody>
          <a:bodyPr/>
          <a:lstStyle/>
          <a:p>
            <a:r>
              <a:rPr lang="en-US" dirty="0" smtClean="0"/>
              <a:t>Repeat a block of statements for a structured sequence of variable bindings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1143000" y="2667000"/>
            <a:ext cx="614111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&lt;initialization statements&gt;</a:t>
            </a:r>
          </a:p>
          <a:p>
            <a:r>
              <a:rPr lang="en-US" sz="2400" b="1" dirty="0" smtClean="0">
                <a:latin typeface="Courier"/>
                <a:cs typeface="Courier"/>
              </a:rPr>
              <a:t>for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&lt;variables&gt; </a:t>
            </a:r>
            <a:r>
              <a:rPr lang="en-US" sz="2400" b="1" dirty="0">
                <a:latin typeface="Courier"/>
                <a:cs typeface="Courier"/>
              </a:rPr>
              <a:t>in</a:t>
            </a:r>
            <a:r>
              <a:rPr lang="en-US" dirty="0">
                <a:latin typeface="Courier"/>
                <a:cs typeface="Courier"/>
              </a:rPr>
              <a:t> &lt;sequence expression&gt;</a:t>
            </a:r>
            <a:r>
              <a:rPr lang="en-US" sz="2400" b="1" dirty="0">
                <a:latin typeface="Courier"/>
                <a:cs typeface="Courier"/>
              </a:rPr>
              <a:t>: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body statements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&lt;rest of the program&gt;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08742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while</a:t>
            </a:r>
            <a:r>
              <a:rPr lang="en-US" dirty="0" smtClean="0"/>
              <a:t> statement – iteration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524000"/>
          </a:xfrm>
        </p:spPr>
        <p:txBody>
          <a:bodyPr/>
          <a:lstStyle/>
          <a:p>
            <a:r>
              <a:rPr lang="en-US" dirty="0" smtClean="0"/>
              <a:t>Repeat a block of statements until a predicate expression is satisfied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1371600" y="2819400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&lt;initialization </a:t>
            </a:r>
            <a:r>
              <a:rPr lang="en-US" dirty="0" smtClean="0">
                <a:latin typeface="Courier"/>
                <a:cs typeface="Courier"/>
              </a:rPr>
              <a:t>statements&gt;</a:t>
            </a:r>
            <a:endParaRPr lang="en-US" dirty="0">
              <a:latin typeface="Courier"/>
              <a:cs typeface="Courier"/>
            </a:endParaRPr>
          </a:p>
          <a:p>
            <a:r>
              <a:rPr lang="en-US" sz="2400" b="1" dirty="0" smtClean="0">
                <a:latin typeface="Courier"/>
                <a:cs typeface="Courier"/>
              </a:rPr>
              <a:t>while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&lt;predicate expression&gt;</a:t>
            </a:r>
            <a:r>
              <a:rPr lang="en-US" sz="2400" b="1" dirty="0">
                <a:latin typeface="Courier"/>
                <a:cs typeface="Courier"/>
              </a:rPr>
              <a:t>: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body statements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&lt;rest </a:t>
            </a:r>
            <a:r>
              <a:rPr lang="en-US" dirty="0">
                <a:latin typeface="Courier"/>
                <a:cs typeface="Courier"/>
              </a:rPr>
              <a:t>of the program&gt;</a:t>
            </a:r>
          </a:p>
        </p:txBody>
      </p:sp>
    </p:spTree>
    <p:extLst>
      <p:ext uri="{BB962C8B-B14F-4D97-AF65-F5344CB8AC3E}">
        <p14:creationId xmlns:p14="http://schemas.microsoft.com/office/powerpoint/2010/main" val="3433719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late enrollments into class</a:t>
            </a:r>
          </a:p>
          <a:p>
            <a:pPr lvl="1"/>
            <a:r>
              <a:rPr lang="en-US" dirty="0" smtClean="0"/>
              <a:t>Your c8 account carries over</a:t>
            </a:r>
          </a:p>
          <a:p>
            <a:r>
              <a:rPr lang="en-US" dirty="0" smtClean="0"/>
              <a:t>HW1 due date deferred to Wed</a:t>
            </a:r>
          </a:p>
          <a:p>
            <a:r>
              <a:rPr lang="en-US" dirty="0" smtClean="0"/>
              <a:t>Labs are held in 273-5 Soda Mon 5-7</a:t>
            </a:r>
          </a:p>
          <a:p>
            <a:r>
              <a:rPr lang="en-US" dirty="0" smtClean="0"/>
              <a:t>Catch-up on Lab 0 today and start Lab 1</a:t>
            </a:r>
          </a:p>
          <a:p>
            <a:r>
              <a:rPr lang="en-US" dirty="0" smtClean="0"/>
              <a:t>HW2 is out</a:t>
            </a:r>
          </a:p>
          <a:p>
            <a:pPr lvl="1"/>
            <a:r>
              <a:rPr lang="en-US" dirty="0" smtClean="0"/>
              <a:t>Defer due date to Tues?</a:t>
            </a:r>
          </a:p>
          <a:p>
            <a:r>
              <a:rPr lang="en-US" dirty="0" smtClean="0"/>
              <a:t>Concurrent enrollment students</a:t>
            </a:r>
          </a:p>
          <a:p>
            <a:pPr lvl="1"/>
            <a:r>
              <a:rPr lang="en-US" dirty="0" smtClean="0"/>
              <a:t>Need email to get account set up and OK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6253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Lab0: WIMP =&gt; Program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257800"/>
            <a:ext cx="7620000" cy="1371600"/>
          </a:xfrm>
        </p:spPr>
        <p:txBody>
          <a:bodyPr/>
          <a:lstStyle/>
          <a:p>
            <a:r>
              <a:rPr lang="en-US" dirty="0" smtClean="0"/>
              <a:t>Big Idea: Layers of Abstraction</a:t>
            </a:r>
          </a:p>
          <a:p>
            <a:pPr lvl="1"/>
            <a:r>
              <a:rPr lang="en-US" dirty="0" smtClean="0"/>
              <a:t>The GUI look and feel is built out of files, directories, system code,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  <p:pic>
        <p:nvPicPr>
          <p:cNvPr id="7" name="Picture 6" descr="Screen Shot 2016-01-31 at 8.01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143000"/>
            <a:ext cx="5212873" cy="3429000"/>
          </a:xfrm>
          <a:prstGeom prst="rect">
            <a:avLst/>
          </a:prstGeom>
        </p:spPr>
      </p:pic>
      <p:pic>
        <p:nvPicPr>
          <p:cNvPr id="8" name="Picture 7" descr="Screen Shot 2016-01-31 at 8.04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514600"/>
            <a:ext cx="4635500" cy="249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6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Concepts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153400" cy="5257800"/>
          </a:xfrm>
        </p:spPr>
        <p:txBody>
          <a:bodyPr/>
          <a:lstStyle/>
          <a:p>
            <a:r>
              <a:rPr lang="en-US" dirty="0"/>
              <a:t>Data type: values, literals, operations, e.g., </a:t>
            </a:r>
            <a:r>
              <a:rPr lang="en-US" dirty="0" err="1"/>
              <a:t>int</a:t>
            </a:r>
            <a:r>
              <a:rPr lang="en-US" dirty="0"/>
              <a:t>, float, </a:t>
            </a:r>
            <a:r>
              <a:rPr lang="en-US" dirty="0" smtClean="0"/>
              <a:t>string</a:t>
            </a:r>
          </a:p>
          <a:p>
            <a:pPr>
              <a:tabLst>
                <a:tab pos="4167188" algn="l"/>
              </a:tabLst>
            </a:pPr>
            <a:r>
              <a:rPr lang="en-US" dirty="0" smtClean="0"/>
              <a:t>Expression		</a:t>
            </a:r>
            <a:r>
              <a:rPr lang="en-US" dirty="0" smtClean="0">
                <a:latin typeface="Courier"/>
                <a:cs typeface="Courier"/>
              </a:rPr>
              <a:t>3.1 * 2.6</a:t>
            </a:r>
            <a:endParaRPr lang="en-US" dirty="0">
              <a:latin typeface="Courier"/>
              <a:cs typeface="Courier"/>
            </a:endParaRPr>
          </a:p>
          <a:p>
            <a:pPr>
              <a:tabLst>
                <a:tab pos="4167188" algn="l"/>
              </a:tabLst>
            </a:pPr>
            <a:r>
              <a:rPr lang="en-US" dirty="0" smtClean="0"/>
              <a:t>Call expression		</a:t>
            </a:r>
            <a:r>
              <a:rPr lang="en-US" dirty="0" smtClean="0">
                <a:latin typeface="Courier"/>
                <a:cs typeface="Courier"/>
              </a:rPr>
              <a:t>max(0, x)</a:t>
            </a:r>
          </a:p>
          <a:p>
            <a:pPr>
              <a:tabLst>
                <a:tab pos="4167188" algn="l"/>
              </a:tabLst>
            </a:pPr>
            <a:r>
              <a:rPr lang="en-US" dirty="0" smtClean="0"/>
              <a:t>Variables</a:t>
            </a:r>
            <a:endParaRPr lang="en-US" dirty="0"/>
          </a:p>
          <a:p>
            <a:pPr>
              <a:tabLst>
                <a:tab pos="4167188" algn="l"/>
              </a:tabLst>
            </a:pPr>
            <a:r>
              <a:rPr lang="en-US" dirty="0" smtClean="0"/>
              <a:t>Assignment Statement		</a:t>
            </a:r>
            <a:r>
              <a:rPr lang="en-US" dirty="0" smtClean="0">
                <a:latin typeface="Courier"/>
                <a:cs typeface="Courier"/>
              </a:rPr>
              <a:t>x = &lt;expression&gt;</a:t>
            </a:r>
            <a:endParaRPr lang="en-US" dirty="0">
              <a:latin typeface="Courier"/>
              <a:cs typeface="Courier"/>
            </a:endParaRPr>
          </a:p>
          <a:p>
            <a:pPr>
              <a:tabLst>
                <a:tab pos="4167188" algn="l"/>
              </a:tabLst>
            </a:pPr>
            <a:r>
              <a:rPr lang="en-US" dirty="0" smtClean="0"/>
              <a:t>Sequences</a:t>
            </a:r>
            <a:r>
              <a:rPr lang="en-US" dirty="0"/>
              <a:t>: tuple, </a:t>
            </a:r>
            <a:r>
              <a:rPr lang="en-US" dirty="0" smtClean="0"/>
              <a:t>list		</a:t>
            </a:r>
            <a:r>
              <a:rPr lang="en-US" dirty="0" smtClean="0">
                <a:latin typeface="Courier"/>
                <a:cs typeface="Courier"/>
              </a:rPr>
              <a:t>(1,2), [3,4]</a:t>
            </a:r>
            <a:endParaRPr lang="en-US" dirty="0" smtClean="0"/>
          </a:p>
          <a:p>
            <a:pPr lvl="1">
              <a:tabLst>
                <a:tab pos="4167188" algn="l"/>
              </a:tabLst>
            </a:pPr>
            <a:r>
              <a:rPr lang="en-US" dirty="0" err="1" smtClean="0"/>
              <a:t>numpy.array</a:t>
            </a:r>
            <a:r>
              <a:rPr lang="en-US" dirty="0"/>
              <a:t>( &lt;object&gt; </a:t>
            </a:r>
            <a:r>
              <a:rPr lang="en-US" dirty="0" smtClean="0"/>
              <a:t>)</a:t>
            </a:r>
          </a:p>
          <a:p>
            <a:pPr>
              <a:tabLst>
                <a:tab pos="4167188" algn="l"/>
              </a:tabLst>
            </a:pPr>
            <a:r>
              <a:rPr lang="en-US" dirty="0" smtClean="0"/>
              <a:t>Data structures</a:t>
            </a:r>
          </a:p>
          <a:p>
            <a:pPr lvl="1">
              <a:tabLst>
                <a:tab pos="4167188" algn="l"/>
              </a:tabLst>
            </a:pPr>
            <a:r>
              <a:rPr lang="en-US" dirty="0" err="1" smtClean="0"/>
              <a:t>numpy.array</a:t>
            </a:r>
            <a:r>
              <a:rPr lang="en-US" dirty="0"/>
              <a:t>, </a:t>
            </a:r>
            <a:r>
              <a:rPr lang="en-US" dirty="0" smtClean="0"/>
              <a:t>Table</a:t>
            </a:r>
          </a:p>
          <a:p>
            <a:pPr>
              <a:tabLst>
                <a:tab pos="4167188" algn="l"/>
              </a:tabLst>
            </a:pPr>
            <a:r>
              <a:rPr lang="en-US" dirty="0" smtClean="0"/>
              <a:t>Tuple assignment		</a:t>
            </a:r>
            <a:r>
              <a:rPr lang="en-US" dirty="0" err="1" smtClean="0">
                <a:latin typeface="Courier"/>
                <a:cs typeface="Courier"/>
              </a:rPr>
              <a:t>x,y</a:t>
            </a:r>
            <a:r>
              <a:rPr lang="en-US" dirty="0" smtClean="0">
                <a:latin typeface="Courier"/>
                <a:cs typeface="Courier"/>
              </a:rPr>
              <a:t> = &lt;</a:t>
            </a:r>
            <a:r>
              <a:rPr lang="en-US" dirty="0" err="1" smtClean="0">
                <a:latin typeface="Courier"/>
                <a:cs typeface="Courier"/>
              </a:rPr>
              <a:t>exp</a:t>
            </a:r>
            <a:r>
              <a:rPr lang="en-US" dirty="0" smtClean="0">
                <a:latin typeface="Courier"/>
                <a:cs typeface="Courier"/>
              </a:rPr>
              <a:t>&gt;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  <p:pic>
        <p:nvPicPr>
          <p:cNvPr id="7" name="Picture 6" descr="RF-Graphic-from-DrawShop-a-head-full-of-excellent-ideas-109477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" y="5029200"/>
            <a:ext cx="990600" cy="161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2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Concepts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Expressions</a:t>
            </a:r>
          </a:p>
          <a:p>
            <a:r>
              <a:rPr lang="en-US" dirty="0" smtClean="0"/>
              <a:t>Function Definition Statement</a:t>
            </a:r>
          </a:p>
          <a:p>
            <a:r>
              <a:rPr lang="en-US" dirty="0" smtClean="0"/>
              <a:t>Conditional Statement</a:t>
            </a:r>
          </a:p>
          <a:p>
            <a:r>
              <a:rPr lang="en-US" dirty="0" smtClean="0"/>
              <a:t>Iteration: data-driven (list comprehension)</a:t>
            </a:r>
          </a:p>
          <a:p>
            <a:r>
              <a:rPr lang="en-US" dirty="0" smtClean="0"/>
              <a:t>Iteration: control-driven (for statement)</a:t>
            </a:r>
          </a:p>
          <a:p>
            <a:pPr lvl="1"/>
            <a:r>
              <a:rPr lang="en-US" dirty="0" smtClean="0"/>
              <a:t>Structured</a:t>
            </a:r>
          </a:p>
          <a:p>
            <a:r>
              <a:rPr lang="en-US" dirty="0" smtClean="0"/>
              <a:t>Iteration: while statement</a:t>
            </a:r>
          </a:p>
          <a:p>
            <a:pPr lvl="1"/>
            <a:r>
              <a:rPr lang="en-US" dirty="0" smtClean="0"/>
              <a:t>More primitive and more general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  <p:pic>
        <p:nvPicPr>
          <p:cNvPr id="8" name="Picture 7" descr="RF-Graphic-from-DrawShop-a-head-full-of-excellent-ideas-109477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" y="5029200"/>
            <a:ext cx="990600" cy="16179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81400" y="5181600"/>
            <a:ext cx="4974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Big Idea: Software Design Patterns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768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“Philosophical”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Perfect Numbers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i="1" dirty="0"/>
              <a:t>perfect number </a:t>
            </a:r>
            <a:r>
              <a:rPr lang="en-US" dirty="0"/>
              <a:t>is a positive integer that is equal to the sum of its positive divisors, excluding </a:t>
            </a:r>
            <a:r>
              <a:rPr lang="en-US" dirty="0" smtClean="0"/>
              <a:t>itself.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6 = 1 + 2 + 3</a:t>
            </a:r>
          </a:p>
          <a:p>
            <a:pPr lvl="1"/>
            <a:r>
              <a:rPr lang="en-US" dirty="0" smtClean="0"/>
              <a:t>Euclid found the first 4 (the fifth found in the 1100s and 1400s</a:t>
            </a:r>
          </a:p>
          <a:p>
            <a:r>
              <a:rPr lang="en-US" dirty="0" smtClean="0"/>
              <a:t>Proved N = 2</a:t>
            </a:r>
            <a:r>
              <a:rPr lang="en-US" baseline="30000" dirty="0" smtClean="0"/>
              <a:t>p</a:t>
            </a:r>
            <a:r>
              <a:rPr lang="en-US" dirty="0" smtClean="0"/>
              <a:t> – 1 is prime (</a:t>
            </a:r>
            <a:r>
              <a:rPr lang="en-US" dirty="0" err="1" smtClean="0"/>
              <a:t>Mersenne</a:t>
            </a:r>
            <a:r>
              <a:rPr lang="en-US" dirty="0" smtClean="0"/>
              <a:t> Prime) then (</a:t>
            </a:r>
            <a:r>
              <a:rPr lang="en-US" dirty="0"/>
              <a:t>2</a:t>
            </a:r>
            <a:r>
              <a:rPr lang="en-US" baseline="30000" dirty="0"/>
              <a:t>p</a:t>
            </a:r>
            <a:r>
              <a:rPr lang="en-US" dirty="0"/>
              <a:t> – </a:t>
            </a:r>
            <a:r>
              <a:rPr lang="en-US" dirty="0" smtClean="0"/>
              <a:t>1)2</a:t>
            </a:r>
            <a:r>
              <a:rPr lang="en-US" baseline="30000" dirty="0" smtClean="0"/>
              <a:t>p-1</a:t>
            </a:r>
            <a:r>
              <a:rPr lang="en-US" dirty="0" smtClean="0"/>
              <a:t> is even perfect</a:t>
            </a:r>
          </a:p>
          <a:p>
            <a:r>
              <a:rPr lang="en-US" dirty="0" smtClean="0"/>
              <a:t>Are there an infinite number of perfect numbers?</a:t>
            </a:r>
          </a:p>
          <a:p>
            <a:r>
              <a:rPr lang="en-US" dirty="0" smtClean="0"/>
              <a:t>Let’s compute some while learning computational concepts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  <p:pic>
        <p:nvPicPr>
          <p:cNvPr id="7" name="Picture 6" descr="Screen Shot 2016-01-31 at 9.37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572000"/>
            <a:ext cx="4267200" cy="2050626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8" name="Right Arrow 7"/>
          <p:cNvSpPr/>
          <p:nvPr/>
        </p:nvSpPr>
        <p:spPr bwMode="auto">
          <a:xfrm>
            <a:off x="3962400" y="5943600"/>
            <a:ext cx="10668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9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a function on some arguments</a:t>
            </a:r>
          </a:p>
          <a:p>
            <a:r>
              <a:rPr lang="en-US" dirty="0" smtClean="0"/>
              <a:t>What would be some useful functions?</a:t>
            </a:r>
          </a:p>
          <a:p>
            <a:endParaRPr lang="en-US" dirty="0"/>
          </a:p>
          <a:p>
            <a:r>
              <a:rPr lang="en-US" dirty="0" err="1"/>
              <a:t>builtin</a:t>
            </a:r>
            <a:r>
              <a:rPr lang="en-US" dirty="0"/>
              <a:t> functions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://docs.python.org/3/library/</a:t>
            </a:r>
            <a:r>
              <a:rPr lang="en-US" dirty="0" smtClean="0">
                <a:hlinkClick r:id="rId2"/>
              </a:rPr>
              <a:t>functions.html</a:t>
            </a:r>
            <a:endParaRPr lang="en-US" dirty="0"/>
          </a:p>
          <a:p>
            <a:pPr lvl="1"/>
            <a:r>
              <a:rPr lang="en-US" dirty="0" smtClean="0"/>
              <a:t>min</a:t>
            </a:r>
            <a:r>
              <a:rPr lang="en-US" dirty="0"/>
              <a:t>, max, </a:t>
            </a:r>
            <a:r>
              <a:rPr lang="en-US" dirty="0" smtClean="0"/>
              <a:t>sum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err="1">
                <a:hlinkClick r:id="rId3"/>
              </a:rPr>
              <a:t>docs.python.org</a:t>
            </a:r>
            <a:r>
              <a:rPr lang="en-US" dirty="0">
                <a:hlinkClick r:id="rId3"/>
              </a:rPr>
              <a:t>/3/library/</a:t>
            </a:r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tr</a:t>
            </a:r>
            <a:endParaRPr lang="en-US" dirty="0"/>
          </a:p>
          <a:p>
            <a:r>
              <a:rPr lang="en-US" dirty="0" smtClean="0"/>
              <a:t>import </a:t>
            </a:r>
            <a:r>
              <a:rPr lang="en-US" dirty="0"/>
              <a:t>math; help(math)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39765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29200"/>
            <a:ext cx="7620000" cy="1295400"/>
          </a:xfrm>
        </p:spPr>
        <p:txBody>
          <a:bodyPr/>
          <a:lstStyle/>
          <a:p>
            <a:r>
              <a:rPr lang="en-US" dirty="0" smtClean="0"/>
              <a:t>Generalizes an expression or set of statements to apply to lots of instances of the problem</a:t>
            </a:r>
          </a:p>
          <a:p>
            <a:r>
              <a:rPr lang="en-US" dirty="0" smtClean="0"/>
              <a:t>A function should </a:t>
            </a:r>
            <a:r>
              <a:rPr lang="en-US" i="1" dirty="0" smtClean="0"/>
              <a:t>do one thing well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3581400" y="3124200"/>
            <a:ext cx="1921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dirty="0" smtClean="0"/>
              <a:t>xpression</a:t>
            </a:r>
            <a:endParaRPr lang="en-US" sz="2800" dirty="0"/>
          </a:p>
        </p:txBody>
      </p:sp>
      <p:sp>
        <p:nvSpPr>
          <p:cNvPr id="8" name="Cloud 7"/>
          <p:cNvSpPr/>
          <p:nvPr/>
        </p:nvSpPr>
        <p:spPr bwMode="auto">
          <a:xfrm>
            <a:off x="2895600" y="2819400"/>
            <a:ext cx="3505200" cy="1371600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1828800"/>
            <a:ext cx="487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"/>
                <a:cs typeface="Courier"/>
              </a:rPr>
              <a:t>def</a:t>
            </a:r>
            <a:r>
              <a:rPr lang="en-US" dirty="0" smtClean="0"/>
              <a:t> &lt;function name&gt; </a:t>
            </a:r>
            <a:r>
              <a:rPr lang="en-US" b="1" dirty="0" smtClean="0">
                <a:latin typeface="Courier"/>
                <a:cs typeface="Courier"/>
              </a:rPr>
              <a:t>( </a:t>
            </a:r>
            <a:r>
              <a:rPr lang="en-US" dirty="0" smtClean="0"/>
              <a:t>&lt;argument list&gt;</a:t>
            </a:r>
            <a:r>
              <a:rPr lang="en-US" b="1" dirty="0" smtClean="0">
                <a:latin typeface="Courier"/>
                <a:cs typeface="Courier"/>
              </a:rPr>
              <a:t> ) : 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3276600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return</a:t>
            </a:r>
            <a:endParaRPr lang="en-US" b="1" dirty="0">
              <a:latin typeface="Courier"/>
              <a:cs typeface="Courier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495800" y="22860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029200" y="22860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5044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some statements, conditional on a </a:t>
            </a:r>
            <a:r>
              <a:rPr lang="en-US" i="1" dirty="0" smtClean="0"/>
              <a:t>predicate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1524000" y="2286000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&lt;predicate&gt;:</a:t>
            </a:r>
          </a:p>
          <a:p>
            <a:r>
              <a:rPr lang="en-US" sz="2400" dirty="0"/>
              <a:t>       &lt;true statements&gt;</a:t>
            </a:r>
          </a:p>
          <a:p>
            <a:r>
              <a:rPr lang="hu-HU" sz="2400" dirty="0" smtClean="0"/>
              <a:t>else</a:t>
            </a:r>
            <a:r>
              <a:rPr lang="hu-HU" sz="2400" dirty="0"/>
              <a:t>:</a:t>
            </a:r>
          </a:p>
          <a:p>
            <a:r>
              <a:rPr lang="en-US" sz="2400" dirty="0"/>
              <a:t>       &lt;false statements&gt;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71765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20298</TotalTime>
  <Pages>12</Pages>
  <Words>638</Words>
  <Application>Microsoft Macintosh PowerPoint</Application>
  <PresentationFormat>Letter Paper (8.5x11 in)</PresentationFormat>
  <Paragraphs>127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cs162-fa14</vt:lpstr>
      <vt:lpstr>Control Structures</vt:lpstr>
      <vt:lpstr>Administrative issues</vt:lpstr>
      <vt:lpstr>Lab0: WIMP =&gt; Program Development</vt:lpstr>
      <vt:lpstr>Computational Concepts Toolbox</vt:lpstr>
      <vt:lpstr>Computational Concepts today</vt:lpstr>
      <vt:lpstr>“Philosophical” Context</vt:lpstr>
      <vt:lpstr>Call Expressions</vt:lpstr>
      <vt:lpstr>Defining Functions</vt:lpstr>
      <vt:lpstr>Conditional statement</vt:lpstr>
      <vt:lpstr>Data-driven iteration</vt:lpstr>
      <vt:lpstr>for statement – iteration control</vt:lpstr>
      <vt:lpstr>while statement – iteration control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David Culler</cp:lastModifiedBy>
  <cp:revision>506</cp:revision>
  <cp:lastPrinted>1601-01-01T00:00:00Z</cp:lastPrinted>
  <dcterms:created xsi:type="dcterms:W3CDTF">2009-09-09T21:17:00Z</dcterms:created>
  <dcterms:modified xsi:type="dcterms:W3CDTF">2016-02-03T22:28:38Z</dcterms:modified>
</cp:coreProperties>
</file>