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38" r:id="rId4"/>
    <p:sldId id="323" r:id="rId5"/>
    <p:sldId id="319" r:id="rId6"/>
    <p:sldId id="336" r:id="rId7"/>
    <p:sldId id="337" r:id="rId8"/>
    <p:sldId id="339" r:id="rId9"/>
    <p:sldId id="353" r:id="rId10"/>
    <p:sldId id="342" r:id="rId11"/>
    <p:sldId id="341" r:id="rId12"/>
    <p:sldId id="343" r:id="rId13"/>
    <p:sldId id="345" r:id="rId14"/>
    <p:sldId id="346" r:id="rId15"/>
    <p:sldId id="344" r:id="rId16"/>
    <p:sldId id="347" r:id="rId17"/>
    <p:sldId id="351" r:id="rId18"/>
    <p:sldId id="348" r:id="rId19"/>
    <p:sldId id="349" r:id="rId20"/>
    <p:sldId id="350" r:id="rId21"/>
    <p:sldId id="352" r:id="rId22"/>
    <p:sldId id="354" r:id="rId23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7" autoAdjust="0"/>
  </p:normalViewPr>
  <p:slideViewPr>
    <p:cSldViewPr>
      <p:cViewPr varScale="1">
        <p:scale>
          <a:sx n="73" d="100"/>
          <a:sy n="73" d="100"/>
        </p:scale>
        <p:origin x="-1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5626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Object Oriented Programming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8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28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Initialization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dirty="0" smtClean="0">
                  <a:solidFill>
                    <a:srgbClr val="0000FF"/>
                  </a:solidFill>
                </a:rPr>
                <a:t>eturn None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“private”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 err="1" smtClean="0">
                <a:latin typeface="Courier New"/>
                <a:cs typeface="Courier New"/>
              </a:rPr>
              <a:t>obj.attr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Alternative to selector/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Most OO languages provide private instance fields</a:t>
            </a:r>
          </a:p>
          <a:p>
            <a:pPr lvl="1"/>
            <a:r>
              <a:rPr lang="en-US" dirty="0" smtClean="0"/>
              <a:t>Python leaves it to convention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82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“private”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Pertain to the class as a whole</a:t>
            </a:r>
          </a:p>
          <a:p>
            <a:r>
              <a:rPr lang="en-US" dirty="0" smtClean="0"/>
              <a:t>Not to individual objects</a:t>
            </a:r>
          </a:p>
          <a:p>
            <a:r>
              <a:rPr lang="en-US" dirty="0" smtClean="0"/>
              <a:t>Name relative to class, not 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5529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attribute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self</a:t>
            </a:r>
            <a:r>
              <a:rPr lang="en-US" b="1" dirty="0"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 smtClean="0">
                <a:latin typeface="Courier New"/>
                <a:cs typeface="Courier New"/>
              </a:rPr>
              <a:t>account_number_seed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0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b="1" dirty="0" err="1" smtClean="0">
                <a:latin typeface="Courier New"/>
                <a:cs typeface="Courier New"/>
              </a:rPr>
              <a:t>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smtClean="0">
                <a:latin typeface="Courier New"/>
                <a:cs typeface="Courier New"/>
              </a:rPr>
              <a:t>1000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accounts = []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init</a:t>
            </a:r>
            <a:r>
              <a:rPr lang="en-US" b="1" dirty="0" smtClean="0">
                <a:latin typeface="Courier New"/>
                <a:cs typeface="Courier New"/>
              </a:rPr>
              <a:t>__(</a:t>
            </a:r>
            <a:r>
              <a:rPr lang="en-US" b="1" dirty="0">
                <a:latin typeface="Courier New"/>
                <a:cs typeface="Courier New"/>
              </a:rPr>
              <a:t>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self._name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self._balance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self</a:t>
            </a:r>
            <a:r>
              <a:rPr lang="en-US" b="1" dirty="0"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BaseAccount.account_number_seed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+= </a:t>
            </a:r>
            <a:r>
              <a:rPr lang="en-US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 smtClean="0"/>
              <a:t>Define a class as a specialization of an existing class</a:t>
            </a:r>
          </a:p>
          <a:p>
            <a:r>
              <a:rPr lang="en-US" dirty="0" smtClean="0"/>
              <a:t>Inherent its attributes, methods (behaviors)</a:t>
            </a:r>
          </a:p>
          <a:p>
            <a:r>
              <a:rPr lang="en-US" dirty="0" smtClean="0"/>
              <a:t>Add additional ones</a:t>
            </a:r>
          </a:p>
          <a:p>
            <a:r>
              <a:rPr lang="en-US" dirty="0" smtClean="0"/>
              <a:t>Redefine (specialize) existing ones</a:t>
            </a:r>
          </a:p>
          <a:p>
            <a:pPr lvl="1"/>
            <a:r>
              <a:rPr lang="en-US" dirty="0" smtClean="0"/>
              <a:t>Ones in superclass still accessible in its namespace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00200" y="41148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latin typeface="Courier New"/>
                <a:cs typeface="Courier New"/>
              </a:rPr>
              <a:t>ClassName</a:t>
            </a:r>
            <a:r>
              <a:rPr lang="de-DE" sz="2000" b="1" dirty="0" smtClean="0">
                <a:latin typeface="Courier New"/>
                <a:cs typeface="Courier New"/>
              </a:rPr>
              <a:t> ( </a:t>
            </a:r>
            <a:r>
              <a:rPr lang="de-DE" sz="2000" b="1" dirty="0" err="1" smtClean="0">
                <a:latin typeface="Courier New"/>
                <a:cs typeface="Courier New"/>
              </a:rPr>
              <a:t>inherits</a:t>
            </a:r>
            <a:r>
              <a:rPr lang="de-DE" sz="2000" b="1" dirty="0" smtClean="0">
                <a:latin typeface="Courier New"/>
                <a:cs typeface="Courier New"/>
              </a:rPr>
              <a:t> ):</a:t>
            </a:r>
            <a:endParaRPr lang="de-DE" sz="2000" b="1" dirty="0">
              <a:latin typeface="Courier New"/>
              <a:cs typeface="Courier New"/>
            </a:endParaRP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13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6002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Dictionaries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</a:p>
          <a:p>
            <a:r>
              <a:rPr lang="en-US" sz="2000" dirty="0" smtClean="0"/>
              <a:t>Lambda function </a:t>
            </a:r>
            <a:r>
              <a:rPr lang="en-US" sz="2000" dirty="0" err="1" smtClean="0"/>
              <a:t>expr</a:t>
            </a:r>
            <a:r>
              <a:rPr lang="en-US" sz="2000" dirty="0" smtClean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</a:p>
          <a:p>
            <a:r>
              <a:rPr lang="en-US" sz="2000" dirty="0" smtClean="0"/>
              <a:t>Abstract Data Types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Mutation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</a:t>
            </a:r>
            <a:r>
              <a:rPr lang="en-US" b="1" dirty="0" err="1" smtClean="0">
                <a:latin typeface="Courier New"/>
                <a:cs typeface="Courier New"/>
              </a:rPr>
              <a:t>_balance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def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'</a:t>
            </a:r>
            <a:r>
              <a:rPr lang="en-US" b="1" dirty="0">
                <a:latin typeface="Courier New"/>
                <a:cs typeface="Courier New"/>
              </a:rPr>
              <a:t>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'</a:t>
            </a:r>
            <a:r>
              <a:rPr lang="en-US" b="1" dirty="0">
                <a:latin typeface="Courier New"/>
                <a:cs typeface="Courier New"/>
              </a:rPr>
              <a:t>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for </a:t>
            </a:r>
            <a:r>
              <a:rPr lang="en-US" b="1" dirty="0">
                <a:latin typeface="Courier New"/>
                <a:cs typeface="Courier New"/>
              </a:rPr>
              <a:t>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using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 </a:t>
            </a:r>
            <a:r>
              <a:rPr lang="en-US" b="1" dirty="0" err="1" smtClean="0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checking),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= Account</a:t>
            </a:r>
            <a:r>
              <a:rPr lang="en-US" b="1" dirty="0">
                <a:latin typeface="Courier New"/>
                <a:cs typeface="Courier New"/>
              </a:rPr>
              <a:t>(name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account_type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                </a:t>
            </a:r>
            <a:r>
              <a:rPr lang="en-US" b="1" dirty="0" err="1" smtClean="0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to take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definition</a:t>
            </a:r>
          </a:p>
          <a:p>
            <a:r>
              <a:rPr lang="en-US" dirty="0" smtClean="0"/>
              <a:t>Class namespace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Instance attributes (fields)</a:t>
            </a:r>
          </a:p>
          <a:p>
            <a:r>
              <a:rPr lang="en-US" dirty="0" smtClean="0"/>
              <a:t>Class attributes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Superclass reference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437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class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support for object oriented programming</a:t>
            </a:r>
          </a:p>
          <a:p>
            <a:r>
              <a:rPr lang="en-US" dirty="0" smtClean="0"/>
              <a:t>Defining a class introduces a new type of object</a:t>
            </a:r>
          </a:p>
          <a:p>
            <a:r>
              <a:rPr lang="en-US" dirty="0" smtClean="0"/>
              <a:t>It has attributes</a:t>
            </a:r>
          </a:p>
          <a:p>
            <a:r>
              <a:rPr lang="en-US" dirty="0" smtClean="0"/>
              <a:t>It has methods</a:t>
            </a:r>
          </a:p>
          <a:p>
            <a:r>
              <a:rPr lang="en-US" dirty="0" smtClean="0"/>
              <a:t>These implement its behaviors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Objects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represent information</a:t>
            </a:r>
          </a:p>
          <a:p>
            <a:r>
              <a:rPr lang="en-US" dirty="0" smtClean="0"/>
              <a:t>Consist of data and behavior, bundled together to create abstractions</a:t>
            </a:r>
          </a:p>
          <a:p>
            <a:pPr lvl="1"/>
            <a:r>
              <a:rPr lang="en-US" dirty="0" smtClean="0"/>
              <a:t>Abstract Data Types</a:t>
            </a:r>
          </a:p>
          <a:p>
            <a:r>
              <a:rPr lang="en-US" dirty="0" smtClean="0"/>
              <a:t>They can have state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utable </a:t>
            </a:r>
            <a:r>
              <a:rPr lang="en-US" dirty="0" err="1" smtClean="0"/>
              <a:t>vs</a:t>
            </a:r>
            <a:r>
              <a:rPr lang="en-US" dirty="0" smtClean="0"/>
              <a:t> immutable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A methodology for organizing large programs</a:t>
            </a:r>
          </a:p>
          <a:p>
            <a:pPr lvl="1"/>
            <a:r>
              <a:rPr lang="en-US" dirty="0" smtClean="0"/>
              <a:t>So important it is supported in the language (classes)</a:t>
            </a:r>
          </a:p>
          <a:p>
            <a:r>
              <a:rPr lang="en-US" dirty="0" smtClean="0"/>
              <a:t>In Python, every value is an object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 smtClean="0"/>
              <a:t>Manipulation happens through </a:t>
            </a:r>
            <a:r>
              <a:rPr lang="en-US" dirty="0" smtClean="0">
                <a:solidFill>
                  <a:srgbClr val="0000FF"/>
                </a:solidFill>
              </a:rPr>
              <a:t>methods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Object do a collection of related things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r>
              <a:rPr lang="en-US" dirty="0" smtClean="0"/>
              <a:t>Maps project part II due 3/30</a:t>
            </a:r>
          </a:p>
          <a:p>
            <a:r>
              <a:rPr lang="en-US" dirty="0" smtClean="0"/>
              <a:t>HW05 is lighter, but due 3/28</a:t>
            </a:r>
          </a:p>
          <a:p>
            <a:endParaRPr lang="en-US" dirty="0"/>
          </a:p>
          <a:p>
            <a:r>
              <a:rPr lang="en-US" dirty="0" smtClean="0"/>
              <a:t>Midterm “breakthrough” opportunity</a:t>
            </a:r>
          </a:p>
          <a:p>
            <a:pPr lvl="1"/>
            <a:r>
              <a:rPr lang="en-US" dirty="0" smtClean="0"/>
              <a:t>Thurs 9 -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Bank account using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     '</a:t>
            </a:r>
            <a:r>
              <a:rPr lang="en-US" sz="1600" dirty="0">
                <a:latin typeface="Courier"/>
                <a:cs typeface="Courier"/>
              </a:rPr>
              <a:t>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'David Culler',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class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981200" y="2362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Account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self.name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name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self.balance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 smtClean="0">
                <a:latin typeface="Courier New"/>
                <a:cs typeface="Courier New"/>
              </a:rPr>
              <a:t>self</a:t>
            </a:r>
            <a:r>
              <a:rPr lang="en-US" sz="28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name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</a:t>
              </a:r>
              <a:r>
                <a:rPr lang="en-US" dirty="0" smtClean="0">
                  <a:solidFill>
                    <a:srgbClr val="0000FF"/>
                  </a:solidFill>
                </a:rPr>
                <a:t>ew namespace 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methods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attributes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object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da dot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object, invoking a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60949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("David Culler", 93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da dot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The Class Constructor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22546</TotalTime>
  <Pages>12</Pages>
  <Words>1622</Words>
  <Application>Microsoft Macintosh PowerPoint</Application>
  <PresentationFormat>Letter Paper (8.5x11 in)</PresentationFormat>
  <Paragraphs>356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cs162-fa14</vt:lpstr>
      <vt:lpstr>Object Oriented Programming</vt:lpstr>
      <vt:lpstr>Computational Concepts Toolbox</vt:lpstr>
      <vt:lpstr>Today: class</vt:lpstr>
      <vt:lpstr>Review: Objects</vt:lpstr>
      <vt:lpstr>Administrative Issues</vt:lpstr>
      <vt:lpstr>Review: Bank account using dict</vt:lpstr>
      <vt:lpstr>Python class statement</vt:lpstr>
      <vt:lpstr>Example: Account</vt:lpstr>
      <vt:lpstr>Creating an object, invoking a method</vt:lpstr>
      <vt:lpstr>Special Initialization Method</vt:lpstr>
      <vt:lpstr>Attributes and “private”</vt:lpstr>
      <vt:lpstr>Example</vt:lpstr>
      <vt:lpstr>Example</vt:lpstr>
      <vt:lpstr>Example: “private” attributes</vt:lpstr>
      <vt:lpstr>Class attributes</vt:lpstr>
      <vt:lpstr>Example: class attribute</vt:lpstr>
      <vt:lpstr>More class attributes</vt:lpstr>
      <vt:lpstr>Inheritance</vt:lpstr>
      <vt:lpstr>Example</vt:lpstr>
      <vt:lpstr>More special methods</vt:lpstr>
      <vt:lpstr>Classes using classes</vt:lpstr>
      <vt:lpstr>Key concepts to take forward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669</cp:revision>
  <cp:lastPrinted>2016-03-07T20:04:21Z</cp:lastPrinted>
  <dcterms:created xsi:type="dcterms:W3CDTF">2009-09-09T21:17:00Z</dcterms:created>
  <dcterms:modified xsi:type="dcterms:W3CDTF">2016-03-28T23:07:19Z</dcterms:modified>
</cp:coreProperties>
</file>