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323" r:id="rId4"/>
    <p:sldId id="319" r:id="rId5"/>
    <p:sldId id="314" r:id="rId6"/>
    <p:sldId id="321" r:id="rId7"/>
    <p:sldId id="324" r:id="rId8"/>
    <p:sldId id="300" r:id="rId9"/>
    <p:sldId id="288" r:id="rId10"/>
    <p:sldId id="289" r:id="rId11"/>
    <p:sldId id="325" r:id="rId12"/>
    <p:sldId id="326" r:id="rId13"/>
    <p:sldId id="327" r:id="rId14"/>
    <p:sldId id="328" r:id="rId15"/>
    <p:sldId id="329" r:id="rId16"/>
    <p:sldId id="330" r:id="rId17"/>
    <p:sldId id="332" r:id="rId18"/>
    <p:sldId id="333" r:id="rId19"/>
    <p:sldId id="331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7" autoAdjust="0"/>
  </p:normalViewPr>
  <p:slideViewPr>
    <p:cSldViewPr>
      <p:cViewPr varScale="1">
        <p:scale>
          <a:sx n="95" d="100"/>
          <a:sy n="95" d="100"/>
        </p:scale>
        <p:origin x="-18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 = 1,2</a:t>
            </a:r>
          </a:p>
          <a:p>
            <a:r>
              <a:rPr lang="pl-PL" dirty="0" err="1" smtClean="0"/>
              <a:t>x,y</a:t>
            </a:r>
            <a:r>
              <a:rPr lang="pl-PL" dirty="0" smtClean="0"/>
              <a:t> = 3,4</a:t>
            </a:r>
          </a:p>
          <a:p>
            <a:r>
              <a:rPr lang="pl-PL" dirty="0" smtClean="0"/>
              <a:t>   </a:t>
            </a:r>
            <a:r>
              <a:rPr lang="pl-PL" dirty="0" err="1" smtClean="0"/>
              <a:t>a,b</a:t>
            </a:r>
            <a:r>
              <a:rPr lang="pl-PL" dirty="0" smtClean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nst.eecs.berkeley.edu/~cs88" TargetMode="External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371600"/>
            <a:ext cx="55626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Mutation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610600" cy="175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CS88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  <a:p>
            <a:r>
              <a:rPr lang="hu-HU" b="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http:/</a:t>
            </a:r>
            <a:r>
              <a:rPr lang="hu-HU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/inst.eecs.berkeley.edu/~cs88</a:t>
            </a:r>
            <a:endParaRPr lang="hu-HU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Lecture 8</a:t>
            </a: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March 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14, 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2016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 descr="X-men-3-team-rost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3803542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Abtract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Express the behavior of objects, invariants,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Implemented (abstractly) in terms of Constructors and Selectors for the object</a:t>
            </a:r>
          </a:p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Constructors &amp; Selectors</a:t>
            </a:r>
          </a:p>
          <a:p>
            <a:pPr lvl="1"/>
            <a:r>
              <a:rPr lang="en-US" dirty="0" smtClean="0"/>
              <a:t>Implement the structure of the object</a:t>
            </a:r>
          </a:p>
          <a:p>
            <a:pPr lvl="1"/>
            <a:endParaRPr lang="en-US" dirty="0"/>
          </a:p>
          <a:p>
            <a:r>
              <a:rPr lang="en-US" dirty="0" smtClean="0"/>
              <a:t>An </a:t>
            </a:r>
            <a:r>
              <a:rPr lang="en-US" i="1" dirty="0" smtClean="0"/>
              <a:t>abstraction barrier violation </a:t>
            </a:r>
            <a:r>
              <a:rPr lang="en-US" dirty="0" smtClean="0"/>
              <a:t>occurs when a part of the program that can use the higher level functions uses lower level ones instead</a:t>
            </a:r>
          </a:p>
          <a:p>
            <a:pPr lvl="1"/>
            <a:r>
              <a:rPr lang="en-US" dirty="0" smtClean="0"/>
              <a:t>At either layer of abstraction</a:t>
            </a:r>
          </a:p>
          <a:p>
            <a:r>
              <a:rPr lang="en-US" dirty="0" smtClean="0"/>
              <a:t>Abstraction barriers make programs easier to get right, maintain, and modify</a:t>
            </a:r>
          </a:p>
          <a:p>
            <a:pPr lvl="1"/>
            <a:r>
              <a:rPr lang="en-US" dirty="0" smtClean="0"/>
              <a:t>Few changes when representation changes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7943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2895600"/>
          </a:xfrm>
        </p:spPr>
        <p:txBody>
          <a:bodyPr/>
          <a:lstStyle/>
          <a:p>
            <a:r>
              <a:rPr lang="en-US" dirty="0" smtClean="0"/>
              <a:t>Immutable – the value of the object cannot be changed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ntegers, floats, </a:t>
            </a:r>
            <a:r>
              <a:rPr lang="en-US" dirty="0" err="1" smtClean="0"/>
              <a:t>booleans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trings, tuples</a:t>
            </a:r>
          </a:p>
          <a:p>
            <a:r>
              <a:rPr lang="en-US" dirty="0" smtClean="0"/>
              <a:t>Mutable – the value of the object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Dictionaries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81000" y="3886200"/>
            <a:ext cx="3810000" cy="2308324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it-IT" dirty="0">
                <a:latin typeface="Courier"/>
                <a:cs typeface="Courier"/>
              </a:rPr>
              <a:t>&gt;&gt;&gt; </a:t>
            </a:r>
            <a:r>
              <a:rPr lang="it-IT" dirty="0" err="1">
                <a:latin typeface="Courier"/>
                <a:cs typeface="Courier"/>
              </a:rPr>
              <a:t>alist</a:t>
            </a:r>
            <a:r>
              <a:rPr lang="it-IT" dirty="0">
                <a:latin typeface="Courier"/>
                <a:cs typeface="Courier"/>
              </a:rPr>
              <a:t> = [1,2,3,4]</a:t>
            </a:r>
          </a:p>
          <a:p>
            <a:r>
              <a:rPr lang="it-IT" dirty="0">
                <a:latin typeface="Courier"/>
                <a:cs typeface="Courier"/>
              </a:rPr>
              <a:t>&gt;&gt;&gt; </a:t>
            </a:r>
            <a:r>
              <a:rPr lang="it-IT" dirty="0" err="1">
                <a:latin typeface="Courier"/>
                <a:cs typeface="Courier"/>
              </a:rPr>
              <a:t>alist</a:t>
            </a:r>
            <a:endParaRPr lang="it-IT" dirty="0">
              <a:latin typeface="Courier"/>
              <a:cs typeface="Courier"/>
            </a:endParaRPr>
          </a:p>
          <a:p>
            <a:r>
              <a:rPr lang="it-IT" dirty="0">
                <a:latin typeface="Courier"/>
                <a:cs typeface="Courier"/>
              </a:rPr>
              <a:t>[1, 2, 3, 4]</a:t>
            </a:r>
          </a:p>
          <a:p>
            <a:r>
              <a:rPr lang="it-IT" dirty="0">
                <a:latin typeface="Courier"/>
                <a:cs typeface="Courier"/>
              </a:rPr>
              <a:t>&gt;&gt;&gt; </a:t>
            </a:r>
            <a:r>
              <a:rPr lang="it-IT" dirty="0" err="1">
                <a:latin typeface="Courier"/>
                <a:cs typeface="Courier"/>
              </a:rPr>
              <a:t>alist</a:t>
            </a:r>
            <a:r>
              <a:rPr lang="it-IT" dirty="0">
                <a:latin typeface="Courier"/>
                <a:cs typeface="Courier"/>
              </a:rPr>
              <a:t>[2]</a:t>
            </a:r>
          </a:p>
          <a:p>
            <a:r>
              <a:rPr lang="it-IT" dirty="0">
                <a:latin typeface="Courier"/>
                <a:cs typeface="Courier"/>
              </a:rPr>
              <a:t>3</a:t>
            </a:r>
          </a:p>
          <a:p>
            <a:r>
              <a:rPr lang="it-IT" dirty="0">
                <a:latin typeface="Courier"/>
                <a:cs typeface="Courier"/>
              </a:rPr>
              <a:t>&gt;&gt;&gt; </a:t>
            </a:r>
            <a:r>
              <a:rPr lang="it-IT" dirty="0" err="1">
                <a:latin typeface="Courier"/>
                <a:cs typeface="Courier"/>
              </a:rPr>
              <a:t>alist</a:t>
            </a:r>
            <a:r>
              <a:rPr lang="it-IT" dirty="0">
                <a:latin typeface="Courier"/>
                <a:cs typeface="Courier"/>
              </a:rPr>
              <a:t>[2] = '</a:t>
            </a:r>
            <a:r>
              <a:rPr lang="it-IT" dirty="0" err="1">
                <a:latin typeface="Courier"/>
                <a:cs typeface="Courier"/>
              </a:rPr>
              <a:t>elephant</a:t>
            </a:r>
            <a:r>
              <a:rPr lang="it-IT" dirty="0">
                <a:latin typeface="Courier"/>
                <a:cs typeface="Courier"/>
              </a:rPr>
              <a:t>'</a:t>
            </a:r>
          </a:p>
          <a:p>
            <a:r>
              <a:rPr lang="it-IT" dirty="0">
                <a:latin typeface="Courier"/>
                <a:cs typeface="Courier"/>
              </a:rPr>
              <a:t>&gt;&gt;&gt; </a:t>
            </a:r>
            <a:r>
              <a:rPr lang="it-IT" dirty="0" err="1">
                <a:latin typeface="Courier"/>
                <a:cs typeface="Courier"/>
              </a:rPr>
              <a:t>alist</a:t>
            </a:r>
            <a:endParaRPr lang="it-IT" dirty="0">
              <a:latin typeface="Courier"/>
              <a:cs typeface="Courier"/>
            </a:endParaRPr>
          </a:p>
          <a:p>
            <a:r>
              <a:rPr lang="it-IT" dirty="0">
                <a:latin typeface="Courier"/>
                <a:cs typeface="Courier"/>
              </a:rPr>
              <a:t>[1, 2, '</a:t>
            </a:r>
            <a:r>
              <a:rPr lang="it-IT" dirty="0" err="1">
                <a:latin typeface="Courier"/>
                <a:cs typeface="Courier"/>
              </a:rPr>
              <a:t>elephant</a:t>
            </a:r>
            <a:r>
              <a:rPr lang="it-IT" dirty="0">
                <a:latin typeface="Courier"/>
                <a:cs typeface="Courier"/>
              </a:rPr>
              <a:t>', 4]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3429000"/>
            <a:ext cx="4572000" cy="2862323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>
            <a:spAutoFit/>
          </a:bodyPr>
          <a:lstStyle/>
          <a:p>
            <a:r>
              <a:rPr lang="fr-FR" dirty="0">
                <a:latin typeface="Courier"/>
                <a:cs typeface="Courier"/>
              </a:rPr>
              <a:t>&gt;&gt;&gt; </a:t>
            </a:r>
            <a:r>
              <a:rPr lang="fr-FR" dirty="0" err="1">
                <a:latin typeface="Courier"/>
                <a:cs typeface="Courier"/>
              </a:rPr>
              <a:t>adict</a:t>
            </a:r>
            <a:r>
              <a:rPr lang="fr-FR" dirty="0">
                <a:latin typeface="Courier"/>
                <a:cs typeface="Courier"/>
              </a:rPr>
              <a:t> = {'a':1, 'b':2}</a:t>
            </a:r>
          </a:p>
          <a:p>
            <a:r>
              <a:rPr lang="fr-FR" dirty="0">
                <a:latin typeface="Courier"/>
                <a:cs typeface="Courier"/>
              </a:rPr>
              <a:t>&gt;&gt;&gt; </a:t>
            </a:r>
            <a:r>
              <a:rPr lang="fr-FR" dirty="0" err="1">
                <a:latin typeface="Courier"/>
                <a:cs typeface="Courier"/>
              </a:rPr>
              <a:t>adict</a:t>
            </a:r>
            <a:endParaRPr lang="fr-FR" dirty="0">
              <a:latin typeface="Courier"/>
              <a:cs typeface="Courier"/>
            </a:endParaRPr>
          </a:p>
          <a:p>
            <a:r>
              <a:rPr lang="fr-FR" dirty="0">
                <a:latin typeface="Courier"/>
                <a:cs typeface="Courier"/>
              </a:rPr>
              <a:t>{'b': 2, 'a': 1}</a:t>
            </a:r>
          </a:p>
          <a:p>
            <a:r>
              <a:rPr lang="fr-FR" dirty="0">
                <a:latin typeface="Courier"/>
                <a:cs typeface="Courier"/>
              </a:rPr>
              <a:t>&gt;&gt;&gt; </a:t>
            </a:r>
            <a:r>
              <a:rPr lang="fr-FR" dirty="0" err="1">
                <a:latin typeface="Courier"/>
                <a:cs typeface="Courier"/>
              </a:rPr>
              <a:t>adict</a:t>
            </a:r>
            <a:r>
              <a:rPr lang="fr-FR" dirty="0">
                <a:latin typeface="Courier"/>
                <a:cs typeface="Courier"/>
              </a:rPr>
              <a:t>['b']</a:t>
            </a:r>
          </a:p>
          <a:p>
            <a:r>
              <a:rPr lang="fr-FR" dirty="0">
                <a:latin typeface="Courier"/>
                <a:cs typeface="Courier"/>
              </a:rPr>
              <a:t>2</a:t>
            </a:r>
          </a:p>
          <a:p>
            <a:r>
              <a:rPr lang="fr-FR" dirty="0">
                <a:latin typeface="Courier"/>
                <a:cs typeface="Courier"/>
              </a:rPr>
              <a:t>&gt;&gt;&gt; </a:t>
            </a:r>
            <a:r>
              <a:rPr lang="fr-FR" dirty="0" err="1">
                <a:latin typeface="Courier"/>
                <a:cs typeface="Courier"/>
              </a:rPr>
              <a:t>adict</a:t>
            </a:r>
            <a:r>
              <a:rPr lang="fr-FR" dirty="0">
                <a:latin typeface="Courier"/>
                <a:cs typeface="Courier"/>
              </a:rPr>
              <a:t>['b'] = 42</a:t>
            </a:r>
          </a:p>
          <a:p>
            <a:r>
              <a:rPr lang="fr-FR" dirty="0">
                <a:latin typeface="Courier"/>
                <a:cs typeface="Courier"/>
              </a:rPr>
              <a:t>&gt;&gt;&gt; </a:t>
            </a:r>
            <a:r>
              <a:rPr lang="fr-FR" dirty="0" err="1">
                <a:latin typeface="Courier"/>
                <a:cs typeface="Courier"/>
              </a:rPr>
              <a:t>adict</a:t>
            </a:r>
            <a:r>
              <a:rPr lang="fr-FR" dirty="0">
                <a:latin typeface="Courier"/>
                <a:cs typeface="Courier"/>
              </a:rPr>
              <a:t>['c'] = '</a:t>
            </a:r>
            <a:r>
              <a:rPr lang="fr-FR" dirty="0" err="1">
                <a:latin typeface="Courier"/>
                <a:cs typeface="Courier"/>
              </a:rPr>
              <a:t>elephant</a:t>
            </a:r>
            <a:r>
              <a:rPr lang="fr-FR" dirty="0">
                <a:latin typeface="Courier"/>
                <a:cs typeface="Courier"/>
              </a:rPr>
              <a:t>'</a:t>
            </a:r>
          </a:p>
          <a:p>
            <a:r>
              <a:rPr lang="fr-FR" dirty="0">
                <a:latin typeface="Courier"/>
                <a:cs typeface="Courier"/>
              </a:rPr>
              <a:t>&gt;&gt;&gt; </a:t>
            </a:r>
            <a:r>
              <a:rPr lang="fr-FR" dirty="0" err="1">
                <a:latin typeface="Courier"/>
                <a:cs typeface="Courier"/>
              </a:rPr>
              <a:t>adict</a:t>
            </a:r>
            <a:endParaRPr lang="fr-FR" dirty="0">
              <a:latin typeface="Courier"/>
              <a:cs typeface="Courier"/>
            </a:endParaRPr>
          </a:p>
          <a:p>
            <a:r>
              <a:rPr lang="fr-FR" dirty="0">
                <a:latin typeface="Courier"/>
                <a:cs typeface="Courier"/>
              </a:rPr>
              <a:t>{'b': 42, 'c': '</a:t>
            </a:r>
            <a:r>
              <a:rPr lang="fr-FR" dirty="0" err="1">
                <a:latin typeface="Courier"/>
                <a:cs typeface="Courier"/>
              </a:rPr>
              <a:t>elephant</a:t>
            </a:r>
            <a:r>
              <a:rPr lang="fr-FR" dirty="0">
                <a:latin typeface="Courier"/>
                <a:cs typeface="Courier"/>
              </a:rPr>
              <a:t>', 'a': 1</a:t>
            </a:r>
            <a:r>
              <a:rPr lang="fr-FR" dirty="0" smtClean="0">
                <a:latin typeface="Courier"/>
                <a:cs typeface="Courier"/>
              </a:rPr>
              <a:t>}</a:t>
            </a:r>
            <a:endParaRPr lang="fr-FR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5301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these ‘mutation’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295400" y="1371600"/>
            <a:ext cx="4572000" cy="3139321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sum(</a:t>
            </a:r>
            <a:r>
              <a:rPr lang="en-US" dirty="0" err="1">
                <a:latin typeface="Courier"/>
                <a:cs typeface="Courier"/>
              </a:rPr>
              <a:t>seq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psum</a:t>
            </a:r>
            <a:r>
              <a:rPr lang="en-US" dirty="0">
                <a:latin typeface="Courier"/>
                <a:cs typeface="Courier"/>
              </a:rPr>
              <a:t> = 0</a:t>
            </a:r>
          </a:p>
          <a:p>
            <a:r>
              <a:rPr lang="en-US" dirty="0">
                <a:latin typeface="Courier"/>
                <a:cs typeface="Courier"/>
              </a:rPr>
              <a:t>    for x in </a:t>
            </a:r>
            <a:r>
              <a:rPr lang="en-US" dirty="0" err="1">
                <a:latin typeface="Courier"/>
                <a:cs typeface="Courier"/>
              </a:rPr>
              <a:t>seq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psum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psum</a:t>
            </a:r>
            <a:r>
              <a:rPr lang="en-US" dirty="0">
                <a:latin typeface="Courier"/>
                <a:cs typeface="Courier"/>
              </a:rPr>
              <a:t> + x</a:t>
            </a:r>
          </a:p>
          <a:p>
            <a:r>
              <a:rPr lang="en-US" dirty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psum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reverse(</a:t>
            </a:r>
            <a:r>
              <a:rPr lang="en-US" dirty="0" err="1">
                <a:latin typeface="Courier"/>
                <a:cs typeface="Courier"/>
              </a:rPr>
              <a:t>seq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    rev = []</a:t>
            </a:r>
          </a:p>
          <a:p>
            <a:r>
              <a:rPr lang="en-US" dirty="0">
                <a:latin typeface="Courier"/>
                <a:cs typeface="Courier"/>
              </a:rPr>
              <a:t>    for x in </a:t>
            </a:r>
            <a:r>
              <a:rPr lang="en-US" dirty="0" err="1">
                <a:latin typeface="Courier"/>
                <a:cs typeface="Courier"/>
              </a:rPr>
              <a:t>seq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r>
              <a:rPr lang="en-US" dirty="0">
                <a:latin typeface="Courier"/>
                <a:cs typeface="Courier"/>
              </a:rPr>
              <a:t>        rev = [x] + rev</a:t>
            </a:r>
          </a:p>
          <a:p>
            <a:r>
              <a:rPr lang="en-US" dirty="0">
                <a:latin typeface="Courier"/>
                <a:cs typeface="Courier"/>
              </a:rPr>
              <a:t>    return rev</a:t>
            </a:r>
          </a:p>
        </p:txBody>
      </p:sp>
    </p:spTree>
    <p:extLst>
      <p:ext uri="{BB962C8B-B14F-4D97-AF65-F5344CB8AC3E}">
        <p14:creationId xmlns:p14="http://schemas.microsoft.com/office/powerpoint/2010/main" val="322633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value to storage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828800"/>
          </a:xfrm>
        </p:spPr>
        <p:txBody>
          <a:bodyPr/>
          <a:lstStyle/>
          <a:p>
            <a:r>
              <a:rPr lang="en-US" dirty="0" smtClean="0"/>
              <a:t>A variable assigned a compound value (object) is a </a:t>
            </a:r>
            <a:r>
              <a:rPr lang="en-US" i="1" dirty="0" smtClean="0"/>
              <a:t>reference</a:t>
            </a:r>
            <a:r>
              <a:rPr lang="en-US" dirty="0" smtClean="0"/>
              <a:t> to that object.</a:t>
            </a:r>
          </a:p>
          <a:p>
            <a:r>
              <a:rPr lang="en-US" dirty="0" smtClean="0"/>
              <a:t>Mutable object can be changed but the variable(s) still refer to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914400" y="2743200"/>
            <a:ext cx="1985452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x</a:t>
            </a:r>
            <a:r>
              <a:rPr lang="en-US" dirty="0" smtClean="0">
                <a:latin typeface="Courier"/>
                <a:cs typeface="Courier"/>
              </a:rPr>
              <a:t> = [1, 2, 3]</a:t>
            </a:r>
          </a:p>
          <a:p>
            <a:r>
              <a:rPr lang="en-US" dirty="0">
                <a:latin typeface="Courier"/>
                <a:cs typeface="Courier"/>
              </a:rPr>
              <a:t>y</a:t>
            </a:r>
            <a:r>
              <a:rPr lang="en-US" dirty="0" smtClean="0">
                <a:latin typeface="Courier"/>
                <a:cs typeface="Courier"/>
              </a:rPr>
              <a:t> = 6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33600" y="4419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400" y="4419600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93185" y="4800600"/>
            <a:ext cx="37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133600" y="4800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133600" y="5181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3600" y="3962400"/>
            <a:ext cx="7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267200" y="4038600"/>
            <a:ext cx="914400" cy="457200"/>
            <a:chOff x="4267200" y="4038600"/>
            <a:chExt cx="914400" cy="4572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267200" y="40386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724400" y="40386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62600" y="4038600"/>
            <a:ext cx="914400" cy="457200"/>
            <a:chOff x="4267200" y="4038600"/>
            <a:chExt cx="914400" cy="4572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4267200" y="40386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724400" y="40386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58000" y="4038600"/>
            <a:ext cx="914400" cy="457200"/>
            <a:chOff x="4267200" y="4038600"/>
            <a:chExt cx="914400" cy="4572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4267200" y="40386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3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724400" y="40386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 bwMode="auto">
          <a:xfrm flipV="1">
            <a:off x="4953000" y="41148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248400" y="41148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667000" y="4114800"/>
            <a:ext cx="16002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562600" y="4038600"/>
            <a:ext cx="313044" cy="369332"/>
          </a:xfrm>
          <a:prstGeom prst="rect">
            <a:avLst/>
          </a:prstGeom>
          <a:solidFill>
            <a:schemeClr val="bg2">
              <a:lumMod val="20000"/>
              <a:lumOff val="80000"/>
              <a:alpha val="7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14400" y="327660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x[1] = 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3593068"/>
            <a:ext cx="73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x[1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]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1459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makes sharing visible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609600" y="1143000"/>
            <a:ext cx="8077200" cy="2031325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grid_play</a:t>
            </a:r>
            <a:r>
              <a:rPr lang="en-US" dirty="0">
                <a:latin typeface="Courier"/>
                <a:cs typeface="Courier"/>
              </a:rPr>
              <a:t>(grid, x, y)</a:t>
            </a:r>
            <a:r>
              <a:rPr lang="en-US" dirty="0" smtClean="0">
                <a:latin typeface="Courier"/>
                <a:cs typeface="Courier"/>
              </a:rPr>
              <a:t>: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“””Return new grid with </a:t>
            </a:r>
            <a:r>
              <a:rPr lang="en-US" dirty="0" err="1" smtClean="0">
                <a:latin typeface="Courier"/>
                <a:cs typeface="Courier"/>
              </a:rPr>
              <a:t>x,y</a:t>
            </a:r>
            <a:r>
              <a:rPr lang="en-US" dirty="0" smtClean="0">
                <a:latin typeface="Courier"/>
                <a:cs typeface="Courier"/>
              </a:rPr>
              <a:t> position set to 1.”””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n = </a:t>
            </a:r>
            <a:r>
              <a:rPr lang="en-US" dirty="0" err="1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(grid)</a:t>
            </a:r>
          </a:p>
          <a:p>
            <a:r>
              <a:rPr lang="en-US" dirty="0">
                <a:latin typeface="Courier"/>
                <a:cs typeface="Courier"/>
              </a:rPr>
              <a:t>    return [grid[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] if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!= x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else </a:t>
            </a:r>
            <a:r>
              <a:rPr lang="en-US" dirty="0">
                <a:latin typeface="Courier"/>
                <a:cs typeface="Courier"/>
              </a:rPr>
              <a:t>[grid[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][j] if j != y </a:t>
            </a:r>
            <a:r>
              <a:rPr lang="en-US" dirty="0" smtClean="0">
                <a:latin typeface="Courier"/>
                <a:cs typeface="Courier"/>
              </a:rPr>
              <a:t>else </a:t>
            </a:r>
            <a:r>
              <a:rPr lang="en-US" dirty="0">
                <a:latin typeface="Courier"/>
                <a:cs typeface="Courier"/>
              </a:rPr>
              <a:t>1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                      for </a:t>
            </a:r>
            <a:r>
              <a:rPr lang="en-US" dirty="0">
                <a:latin typeface="Courier"/>
                <a:cs typeface="Courier"/>
              </a:rPr>
              <a:t>j in range(n)] </a:t>
            </a:r>
          </a:p>
          <a:p>
            <a:r>
              <a:rPr lang="en-US" dirty="0">
                <a:latin typeface="Courier"/>
                <a:cs typeface="Courier"/>
              </a:rPr>
              <a:t>            for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in range(n)]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276600"/>
            <a:ext cx="8077200" cy="92333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&gt;&gt;&gt; grid </a:t>
            </a:r>
            <a:r>
              <a:rPr lang="en-US" dirty="0">
                <a:latin typeface="Courier"/>
                <a:cs typeface="Courier"/>
              </a:rPr>
              <a:t>= [[0,0,0,0]]*4</a:t>
            </a:r>
          </a:p>
          <a:p>
            <a:r>
              <a:rPr lang="en-US" dirty="0" smtClean="0">
                <a:latin typeface="Courier"/>
                <a:cs typeface="Courier"/>
              </a:rPr>
              <a:t>&gt;&gt;&gt; </a:t>
            </a:r>
            <a:r>
              <a:rPr lang="en-US" dirty="0" err="1" smtClean="0">
                <a:latin typeface="Courier"/>
                <a:cs typeface="Courier"/>
              </a:rPr>
              <a:t>grid_play</a:t>
            </a:r>
            <a:r>
              <a:rPr lang="en-US" dirty="0">
                <a:latin typeface="Courier"/>
                <a:cs typeface="Courier"/>
              </a:rPr>
              <a:t>(grid, 1, 2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[[0, 0, 0, 0], [0, 0, 1, 0], [0, 0, 0, 0], [0, 0, 0, 0]]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4419600"/>
            <a:ext cx="80772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grid_mplay</a:t>
            </a:r>
            <a:r>
              <a:rPr lang="en-US" dirty="0">
                <a:latin typeface="Courier"/>
                <a:cs typeface="Courier"/>
              </a:rPr>
              <a:t>(grid, x, y):</a:t>
            </a:r>
          </a:p>
          <a:p>
            <a:r>
              <a:rPr lang="en-US" dirty="0">
                <a:latin typeface="Courier"/>
                <a:cs typeface="Courier"/>
              </a:rPr>
              <a:t>    grid[x][y] = 1</a:t>
            </a:r>
          </a:p>
          <a:p>
            <a:r>
              <a:rPr lang="en-US" dirty="0">
                <a:latin typeface="Courier"/>
                <a:cs typeface="Courier"/>
              </a:rPr>
              <a:t>    return grid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5410200"/>
            <a:ext cx="8077200" cy="923330"/>
          </a:xfrm>
          <a:prstGeom prst="rect">
            <a:avLst/>
          </a:prstGeom>
          <a:solidFill>
            <a:srgbClr val="F2F2F2"/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&gt;&gt;&gt; grid </a:t>
            </a:r>
            <a:r>
              <a:rPr lang="en-US" dirty="0">
                <a:latin typeface="Courier"/>
                <a:cs typeface="Courier"/>
              </a:rPr>
              <a:t>= [[0,0,0,0]]*4</a:t>
            </a:r>
          </a:p>
          <a:p>
            <a:r>
              <a:rPr lang="en-US" dirty="0" smtClean="0">
                <a:latin typeface="Courier"/>
                <a:cs typeface="Courier"/>
              </a:rPr>
              <a:t>&gt;&gt;&gt; </a:t>
            </a:r>
            <a:r>
              <a:rPr lang="en-US" dirty="0" err="1" smtClean="0">
                <a:latin typeface="Courier"/>
                <a:cs typeface="Courier"/>
              </a:rPr>
              <a:t>grid_mplay</a:t>
            </a:r>
            <a:r>
              <a:rPr lang="en-US" dirty="0">
                <a:latin typeface="Courier"/>
                <a:cs typeface="Courier"/>
              </a:rPr>
              <a:t>(grid, 1, 2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[[0, 0, 1, 0], [0, 0, 1, 0], [0, 0, 1, 0], [0, 0, 1, 0]]</a:t>
            </a:r>
          </a:p>
        </p:txBody>
      </p:sp>
    </p:spTree>
    <p:extLst>
      <p:ext uri="{BB962C8B-B14F-4D97-AF65-F5344CB8AC3E}">
        <p14:creationId xmlns:p14="http://schemas.microsoft.com/office/powerpoint/2010/main" val="35941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 bwMode="auto">
          <a:xfrm>
            <a:off x="1143000" y="19050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905000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grid: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143000" y="22860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43000" y="26670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1447800"/>
            <a:ext cx="15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frame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0" y="1981200"/>
            <a:ext cx="914400" cy="457200"/>
            <a:chOff x="4267200" y="4038600"/>
            <a:chExt cx="914400" cy="4572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267200" y="40386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724400" y="40386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43400" y="1981200"/>
            <a:ext cx="914400" cy="457200"/>
            <a:chOff x="4267200" y="4038600"/>
            <a:chExt cx="914400" cy="4572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267200" y="40386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724400" y="40386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638800" y="1981200"/>
            <a:ext cx="914400" cy="457200"/>
            <a:chOff x="4267200" y="4038600"/>
            <a:chExt cx="914400" cy="4572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4267200" y="40386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724400" y="40386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 bwMode="auto">
          <a:xfrm flipV="1">
            <a:off x="3733800" y="20574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029200" y="20574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1676400" y="2057400"/>
            <a:ext cx="1371600" cy="76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26" name="Group 25"/>
          <p:cNvGrpSpPr/>
          <p:nvPr/>
        </p:nvGrpSpPr>
        <p:grpSpPr>
          <a:xfrm>
            <a:off x="6934200" y="1981200"/>
            <a:ext cx="914400" cy="457200"/>
            <a:chOff x="4267200" y="4038600"/>
            <a:chExt cx="914400" cy="4572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267200" y="40386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724400" y="40386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 bwMode="auto">
          <a:xfrm flipV="1">
            <a:off x="6324600" y="20574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3429000" y="3124200"/>
            <a:ext cx="914400" cy="457200"/>
            <a:chOff x="4267200" y="4038600"/>
            <a:chExt cx="914400" cy="45720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4267200" y="40386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724400" y="40386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24400" y="3124200"/>
            <a:ext cx="914400" cy="457200"/>
            <a:chOff x="4267200" y="4038600"/>
            <a:chExt cx="914400" cy="45720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4267200" y="40386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724400" y="40386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V="1">
            <a:off x="4114800" y="32004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6019800" y="3124200"/>
            <a:ext cx="914400" cy="457200"/>
            <a:chOff x="4267200" y="4038600"/>
            <a:chExt cx="914400" cy="457200"/>
          </a:xfrm>
        </p:grpSpPr>
        <p:sp>
          <p:nvSpPr>
            <p:cNvPr id="43" name="Rectangle 42"/>
            <p:cNvSpPr/>
            <p:nvPr/>
          </p:nvSpPr>
          <p:spPr bwMode="auto">
            <a:xfrm>
              <a:off x="4267200" y="40386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724400" y="40386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45" name="Straight Arrow Connector 44"/>
          <p:cNvCxnSpPr/>
          <p:nvPr/>
        </p:nvCxnSpPr>
        <p:spPr bwMode="auto">
          <a:xfrm flipV="1">
            <a:off x="5410200" y="32004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7315200" y="3124200"/>
            <a:ext cx="914400" cy="457200"/>
            <a:chOff x="4267200" y="4038600"/>
            <a:chExt cx="914400" cy="457200"/>
          </a:xfrm>
        </p:grpSpPr>
        <p:sp>
          <p:nvSpPr>
            <p:cNvPr id="47" name="Rectangle 46"/>
            <p:cNvSpPr/>
            <p:nvPr/>
          </p:nvSpPr>
          <p:spPr bwMode="auto">
            <a:xfrm>
              <a:off x="4267200" y="40386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724400" y="40386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 bwMode="auto">
          <a:xfrm flipV="1">
            <a:off x="6705600" y="32004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>
            <a:endCxn id="32" idx="0"/>
          </p:cNvCxnSpPr>
          <p:nvPr/>
        </p:nvCxnSpPr>
        <p:spPr bwMode="auto">
          <a:xfrm>
            <a:off x="3276600" y="2209800"/>
            <a:ext cx="381000" cy="914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>
            <a:endCxn id="32" idx="0"/>
          </p:cNvCxnSpPr>
          <p:nvPr/>
        </p:nvCxnSpPr>
        <p:spPr bwMode="auto">
          <a:xfrm flipH="1">
            <a:off x="3657600" y="2133600"/>
            <a:ext cx="914400" cy="990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>
            <a:endCxn id="32" idx="0"/>
          </p:cNvCxnSpPr>
          <p:nvPr/>
        </p:nvCxnSpPr>
        <p:spPr bwMode="auto">
          <a:xfrm flipH="1">
            <a:off x="3657600" y="2133600"/>
            <a:ext cx="2209800" cy="990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3810000" y="2209800"/>
            <a:ext cx="3352800" cy="914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6096000" y="3124200"/>
            <a:ext cx="313044" cy="369332"/>
          </a:xfrm>
          <a:prstGeom prst="rect">
            <a:avLst/>
          </a:prstGeom>
          <a:solidFill>
            <a:schemeClr val="bg2">
              <a:lumMod val="20000"/>
              <a:lumOff val="80000"/>
              <a:alpha val="7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52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Copies, ‘is’ and ‘==‘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16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685800" y="1028343"/>
            <a:ext cx="76962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"/>
                <a:cs typeface="Courier"/>
              </a:rPr>
              <a:t>&gt;&gt;&gt; </a:t>
            </a:r>
            <a:r>
              <a:rPr lang="de-DE" dirty="0" err="1">
                <a:latin typeface="Courier"/>
                <a:cs typeface="Courier"/>
              </a:rPr>
              <a:t>alist</a:t>
            </a:r>
            <a:r>
              <a:rPr lang="de-DE" dirty="0">
                <a:latin typeface="Courier"/>
                <a:cs typeface="Courier"/>
              </a:rPr>
              <a:t> = [1, 2, 3, 4]</a:t>
            </a:r>
          </a:p>
          <a:p>
            <a:r>
              <a:rPr lang="de-DE" dirty="0">
                <a:latin typeface="Courier"/>
                <a:cs typeface="Courier"/>
              </a:rPr>
              <a:t>&gt;&gt;&gt; </a:t>
            </a:r>
            <a:r>
              <a:rPr lang="de-DE" dirty="0" err="1">
                <a:latin typeface="Courier"/>
                <a:cs typeface="Courier"/>
              </a:rPr>
              <a:t>alist</a:t>
            </a:r>
            <a:r>
              <a:rPr lang="de-DE" dirty="0">
                <a:latin typeface="Courier"/>
                <a:cs typeface="Courier"/>
              </a:rPr>
              <a:t> == [1, 2, 3, 4</a:t>
            </a:r>
            <a:r>
              <a:rPr lang="de-DE" dirty="0" smtClean="0">
                <a:latin typeface="Courier"/>
                <a:cs typeface="Courier"/>
              </a:rPr>
              <a:t>]  # </a:t>
            </a:r>
            <a:r>
              <a:rPr lang="de-DE" dirty="0" err="1" smtClean="0">
                <a:latin typeface="Courier"/>
                <a:cs typeface="Courier"/>
              </a:rPr>
              <a:t>Equal</a:t>
            </a:r>
            <a:r>
              <a:rPr lang="de-DE" dirty="0" smtClean="0">
                <a:latin typeface="Courier"/>
                <a:cs typeface="Courier"/>
              </a:rPr>
              <a:t> </a:t>
            </a:r>
            <a:r>
              <a:rPr lang="de-DE" dirty="0" err="1" smtClean="0">
                <a:latin typeface="Courier"/>
                <a:cs typeface="Courier"/>
              </a:rPr>
              <a:t>values</a:t>
            </a:r>
            <a:r>
              <a:rPr lang="de-DE" dirty="0" smtClean="0">
                <a:latin typeface="Courier"/>
                <a:cs typeface="Courier"/>
              </a:rPr>
              <a:t>?</a:t>
            </a:r>
            <a:endParaRPr lang="de-DE" dirty="0">
              <a:latin typeface="Courier"/>
              <a:cs typeface="Courier"/>
            </a:endParaRPr>
          </a:p>
          <a:p>
            <a:r>
              <a:rPr lang="de-DE" dirty="0">
                <a:latin typeface="Courier"/>
                <a:cs typeface="Courier"/>
              </a:rPr>
              <a:t>True</a:t>
            </a:r>
          </a:p>
          <a:p>
            <a:r>
              <a:rPr lang="nl-NL" dirty="0">
                <a:latin typeface="Courier"/>
                <a:cs typeface="Courier"/>
              </a:rPr>
              <a:t>&gt;&gt;&gt; </a:t>
            </a:r>
            <a:r>
              <a:rPr lang="nl-NL" dirty="0" err="1">
                <a:latin typeface="Courier"/>
                <a:cs typeface="Courier"/>
              </a:rPr>
              <a:t>alist</a:t>
            </a:r>
            <a:r>
              <a:rPr lang="nl-NL" dirty="0">
                <a:latin typeface="Courier"/>
                <a:cs typeface="Courier"/>
              </a:rPr>
              <a:t> is [1, 2, 3, 4</a:t>
            </a:r>
            <a:r>
              <a:rPr lang="nl-NL" dirty="0" smtClean="0">
                <a:latin typeface="Courier"/>
                <a:cs typeface="Courier"/>
              </a:rPr>
              <a:t>]  # </a:t>
            </a:r>
            <a:r>
              <a:rPr lang="nl-NL" dirty="0" err="1" smtClean="0">
                <a:latin typeface="Courier"/>
                <a:cs typeface="Courier"/>
              </a:rPr>
              <a:t>same</a:t>
            </a:r>
            <a:r>
              <a:rPr lang="nl-NL" dirty="0" smtClean="0">
                <a:latin typeface="Courier"/>
                <a:cs typeface="Courier"/>
              </a:rPr>
              <a:t> object?</a:t>
            </a:r>
            <a:endParaRPr lang="nl-NL" dirty="0">
              <a:latin typeface="Courier"/>
              <a:cs typeface="Courier"/>
            </a:endParaRPr>
          </a:p>
          <a:p>
            <a:r>
              <a:rPr lang="nl-NL" dirty="0" err="1">
                <a:latin typeface="Courier"/>
                <a:cs typeface="Courier"/>
              </a:rPr>
              <a:t>False</a:t>
            </a:r>
            <a:endParaRPr lang="nl-NL" dirty="0">
              <a:latin typeface="Courier"/>
              <a:cs typeface="Courier"/>
            </a:endParaRPr>
          </a:p>
          <a:p>
            <a:r>
              <a:rPr lang="nl-NL" dirty="0">
                <a:latin typeface="Courier"/>
                <a:cs typeface="Courier"/>
              </a:rPr>
              <a:t>&gt;&gt;&gt; </a:t>
            </a:r>
            <a:r>
              <a:rPr lang="nl-NL" dirty="0" err="1">
                <a:latin typeface="Courier"/>
                <a:cs typeface="Courier"/>
              </a:rPr>
              <a:t>blist</a:t>
            </a:r>
            <a:r>
              <a:rPr lang="nl-NL" dirty="0">
                <a:latin typeface="Courier"/>
                <a:cs typeface="Courier"/>
              </a:rPr>
              <a:t> = </a:t>
            </a:r>
            <a:r>
              <a:rPr lang="nl-NL" dirty="0" err="1" smtClean="0">
                <a:latin typeface="Courier"/>
                <a:cs typeface="Courier"/>
              </a:rPr>
              <a:t>alist</a:t>
            </a:r>
            <a:r>
              <a:rPr lang="nl-NL" dirty="0" smtClean="0">
                <a:latin typeface="Courier"/>
                <a:cs typeface="Courier"/>
              </a:rPr>
              <a:t>          # </a:t>
            </a:r>
            <a:r>
              <a:rPr lang="nl-NL" dirty="0" err="1" smtClean="0">
                <a:latin typeface="Courier"/>
                <a:cs typeface="Courier"/>
              </a:rPr>
              <a:t>assignment</a:t>
            </a:r>
            <a:r>
              <a:rPr lang="nl-NL" dirty="0" smtClean="0">
                <a:latin typeface="Courier"/>
                <a:cs typeface="Courier"/>
              </a:rPr>
              <a:t> </a:t>
            </a:r>
            <a:r>
              <a:rPr lang="nl-NL" dirty="0" err="1" smtClean="0">
                <a:latin typeface="Courier"/>
                <a:cs typeface="Courier"/>
              </a:rPr>
              <a:t>refers</a:t>
            </a:r>
            <a:endParaRPr lang="nl-NL" dirty="0">
              <a:latin typeface="Courier"/>
              <a:cs typeface="Courier"/>
            </a:endParaRPr>
          </a:p>
          <a:p>
            <a:r>
              <a:rPr lang="nl-NL" dirty="0">
                <a:latin typeface="Courier"/>
                <a:cs typeface="Courier"/>
              </a:rPr>
              <a:t>&gt;&gt;&gt; </a:t>
            </a:r>
            <a:r>
              <a:rPr lang="nl-NL" dirty="0" err="1">
                <a:latin typeface="Courier"/>
                <a:cs typeface="Courier"/>
              </a:rPr>
              <a:t>alist</a:t>
            </a:r>
            <a:r>
              <a:rPr lang="nl-NL" dirty="0">
                <a:latin typeface="Courier"/>
                <a:cs typeface="Courier"/>
              </a:rPr>
              <a:t> is </a:t>
            </a:r>
            <a:r>
              <a:rPr lang="nl-NL" dirty="0" err="1" smtClean="0">
                <a:latin typeface="Courier"/>
                <a:cs typeface="Courier"/>
              </a:rPr>
              <a:t>blist</a:t>
            </a:r>
            <a:r>
              <a:rPr lang="nl-NL" dirty="0" smtClean="0">
                <a:latin typeface="Courier"/>
                <a:cs typeface="Courier"/>
              </a:rPr>
              <a:t>         # </a:t>
            </a:r>
            <a:r>
              <a:rPr lang="nl-NL" dirty="0" err="1" smtClean="0">
                <a:latin typeface="Courier"/>
                <a:cs typeface="Courier"/>
              </a:rPr>
              <a:t>to</a:t>
            </a:r>
            <a:r>
              <a:rPr lang="nl-NL" dirty="0" smtClean="0">
                <a:latin typeface="Courier"/>
                <a:cs typeface="Courier"/>
              </a:rPr>
              <a:t> </a:t>
            </a:r>
            <a:r>
              <a:rPr lang="nl-NL" dirty="0" err="1" smtClean="0">
                <a:latin typeface="Courier"/>
                <a:cs typeface="Courier"/>
              </a:rPr>
              <a:t>same</a:t>
            </a:r>
            <a:r>
              <a:rPr lang="nl-NL" dirty="0" smtClean="0">
                <a:latin typeface="Courier"/>
                <a:cs typeface="Courier"/>
              </a:rPr>
              <a:t> object</a:t>
            </a:r>
            <a:endParaRPr lang="nl-NL" dirty="0">
              <a:latin typeface="Courier"/>
              <a:cs typeface="Courier"/>
            </a:endParaRPr>
          </a:p>
          <a:p>
            <a:r>
              <a:rPr lang="nl-NL" dirty="0">
                <a:latin typeface="Courier"/>
                <a:cs typeface="Courier"/>
              </a:rPr>
              <a:t>True</a:t>
            </a:r>
          </a:p>
          <a:p>
            <a:r>
              <a:rPr lang="nl-NL" dirty="0">
                <a:latin typeface="Courier"/>
                <a:cs typeface="Courier"/>
              </a:rPr>
              <a:t>&gt;&gt;&gt; </a:t>
            </a:r>
            <a:r>
              <a:rPr lang="nl-NL" dirty="0" err="1">
                <a:latin typeface="Courier"/>
                <a:cs typeface="Courier"/>
              </a:rPr>
              <a:t>blist</a:t>
            </a:r>
            <a:r>
              <a:rPr lang="nl-NL" dirty="0">
                <a:latin typeface="Courier"/>
                <a:cs typeface="Courier"/>
              </a:rPr>
              <a:t> = list(</a:t>
            </a:r>
            <a:r>
              <a:rPr lang="nl-NL" dirty="0" err="1">
                <a:latin typeface="Courier"/>
                <a:cs typeface="Courier"/>
              </a:rPr>
              <a:t>alist</a:t>
            </a:r>
            <a:r>
              <a:rPr lang="nl-NL" dirty="0" smtClean="0">
                <a:latin typeface="Courier"/>
                <a:cs typeface="Courier"/>
              </a:rPr>
              <a:t>)    # type </a:t>
            </a:r>
            <a:r>
              <a:rPr lang="nl-NL" dirty="0" err="1" smtClean="0">
                <a:latin typeface="Courier"/>
                <a:cs typeface="Courier"/>
              </a:rPr>
              <a:t>constructors</a:t>
            </a:r>
            <a:r>
              <a:rPr lang="nl-NL" dirty="0" smtClean="0">
                <a:latin typeface="Courier"/>
                <a:cs typeface="Courier"/>
              </a:rPr>
              <a:t> copy</a:t>
            </a:r>
            <a:endParaRPr lang="nl-NL" dirty="0">
              <a:latin typeface="Courier"/>
              <a:cs typeface="Courier"/>
            </a:endParaRPr>
          </a:p>
          <a:p>
            <a:r>
              <a:rPr lang="nl-NL" dirty="0">
                <a:latin typeface="Courier"/>
                <a:cs typeface="Courier"/>
              </a:rPr>
              <a:t>&gt;&gt;&gt; </a:t>
            </a:r>
            <a:r>
              <a:rPr lang="nl-NL" dirty="0" err="1">
                <a:latin typeface="Courier"/>
                <a:cs typeface="Courier"/>
              </a:rPr>
              <a:t>blist</a:t>
            </a:r>
            <a:r>
              <a:rPr lang="nl-NL" dirty="0">
                <a:latin typeface="Courier"/>
                <a:cs typeface="Courier"/>
              </a:rPr>
              <a:t> is </a:t>
            </a:r>
            <a:r>
              <a:rPr lang="nl-NL" dirty="0" err="1">
                <a:latin typeface="Courier"/>
                <a:cs typeface="Courier"/>
              </a:rPr>
              <a:t>alist</a:t>
            </a:r>
            <a:endParaRPr lang="nl-NL" dirty="0">
              <a:latin typeface="Courier"/>
              <a:cs typeface="Courier"/>
            </a:endParaRPr>
          </a:p>
          <a:p>
            <a:r>
              <a:rPr lang="nl-NL" dirty="0" err="1">
                <a:latin typeface="Courier"/>
                <a:cs typeface="Courier"/>
              </a:rPr>
              <a:t>False</a:t>
            </a:r>
            <a:endParaRPr lang="nl-NL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blist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alist</a:t>
            </a:r>
            <a:r>
              <a:rPr lang="en-US" dirty="0">
                <a:latin typeface="Courier"/>
                <a:cs typeface="Courier"/>
              </a:rPr>
              <a:t>[ : </a:t>
            </a:r>
            <a:r>
              <a:rPr lang="en-US" dirty="0" smtClean="0">
                <a:latin typeface="Courier"/>
                <a:cs typeface="Courier"/>
              </a:rPr>
              <a:t>]     # so does slicing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blist</a:t>
            </a:r>
            <a:r>
              <a:rPr lang="en-US" dirty="0">
                <a:latin typeface="Courier"/>
                <a:cs typeface="Courier"/>
              </a:rPr>
              <a:t> is </a:t>
            </a:r>
            <a:r>
              <a:rPr lang="en-US" dirty="0" err="1">
                <a:latin typeface="Courier"/>
                <a:cs typeface="Courier"/>
              </a:rPr>
              <a:t>alist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False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blist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[1, 2, 3, 4]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95681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mutating ‘functions’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2286000"/>
          </a:xfrm>
        </p:spPr>
        <p:txBody>
          <a:bodyPr/>
          <a:lstStyle/>
          <a:p>
            <a:r>
              <a:rPr lang="en-US" dirty="0" smtClean="0"/>
              <a:t>Pure functions have </a:t>
            </a:r>
            <a:r>
              <a:rPr lang="en-US" i="1" dirty="0" smtClean="0"/>
              <a:t>referential transparency</a:t>
            </a:r>
          </a:p>
          <a:p>
            <a:r>
              <a:rPr lang="en-US" dirty="0" smtClean="0"/>
              <a:t>Result value depends only on the inputs</a:t>
            </a:r>
          </a:p>
          <a:p>
            <a:pPr lvl="1"/>
            <a:r>
              <a:rPr lang="en-US" dirty="0" smtClean="0"/>
              <a:t>Same inputs, same result value</a:t>
            </a:r>
          </a:p>
          <a:p>
            <a:r>
              <a:rPr lang="en-US" dirty="0" smtClean="0"/>
              <a:t>Functions that use global variables are not pure</a:t>
            </a:r>
          </a:p>
          <a:p>
            <a:r>
              <a:rPr lang="en-US" dirty="0" smtClean="0"/>
              <a:t>Higher order function returns embody state</a:t>
            </a:r>
          </a:p>
          <a:p>
            <a:r>
              <a:rPr lang="en-US" dirty="0" smtClean="0"/>
              <a:t>They can be “mutating”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04800" y="3657600"/>
            <a:ext cx="3429000" cy="2862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&gt;&gt;&gt; counter = -1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count_fun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en-US" dirty="0">
                <a:latin typeface="Courier"/>
                <a:cs typeface="Courier"/>
              </a:rPr>
              <a:t>...     global counter</a:t>
            </a:r>
          </a:p>
          <a:p>
            <a:r>
              <a:rPr lang="en-US" dirty="0">
                <a:latin typeface="Courier"/>
                <a:cs typeface="Courier"/>
              </a:rPr>
              <a:t>...     counter += 1</a:t>
            </a:r>
          </a:p>
          <a:p>
            <a:r>
              <a:rPr lang="en-US" dirty="0">
                <a:latin typeface="Courier"/>
                <a:cs typeface="Courier"/>
              </a:rPr>
              <a:t>...     return counter</a:t>
            </a:r>
          </a:p>
          <a:p>
            <a:r>
              <a:rPr lang="en-US" dirty="0">
                <a:latin typeface="Courier"/>
                <a:cs typeface="Courier"/>
              </a:rPr>
              <a:t>... 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count_fun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0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count_fun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 smtClean="0">
                <a:latin typeface="Courier"/>
                <a:cs typeface="Courier"/>
              </a:rPr>
              <a:t>1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05700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mutating ‘functions’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18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04800" y="3657600"/>
            <a:ext cx="3429000" cy="2862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&gt;&gt;&gt; counter = -1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count_fun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en-US" dirty="0">
                <a:latin typeface="Courier"/>
                <a:cs typeface="Courier"/>
              </a:rPr>
              <a:t>...     global counter</a:t>
            </a:r>
          </a:p>
          <a:p>
            <a:r>
              <a:rPr lang="en-US" dirty="0">
                <a:latin typeface="Courier"/>
                <a:cs typeface="Courier"/>
              </a:rPr>
              <a:t>...     counter += 1</a:t>
            </a:r>
          </a:p>
          <a:p>
            <a:r>
              <a:rPr lang="en-US" dirty="0">
                <a:latin typeface="Courier"/>
                <a:cs typeface="Courier"/>
              </a:rPr>
              <a:t>...     return counter</a:t>
            </a:r>
          </a:p>
          <a:p>
            <a:r>
              <a:rPr lang="en-US" dirty="0">
                <a:latin typeface="Courier"/>
                <a:cs typeface="Courier"/>
              </a:rPr>
              <a:t>... 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count_fun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0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count_fun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 smtClean="0">
                <a:latin typeface="Courier"/>
                <a:cs typeface="Courier"/>
              </a:rPr>
              <a:t>1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8600" y="1447800"/>
            <a:ext cx="4572000" cy="5078314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make_counter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en-US" dirty="0">
                <a:latin typeface="Courier"/>
                <a:cs typeface="Courier"/>
              </a:rPr>
              <a:t>...     counter = -1</a:t>
            </a:r>
          </a:p>
          <a:p>
            <a:r>
              <a:rPr lang="en-US" dirty="0">
                <a:latin typeface="Courier"/>
                <a:cs typeface="Courier"/>
              </a:rPr>
              <a:t>...     </a:t>
            </a: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counts():</a:t>
            </a:r>
          </a:p>
          <a:p>
            <a:r>
              <a:rPr lang="en-US" dirty="0">
                <a:latin typeface="Courier"/>
                <a:cs typeface="Courier"/>
              </a:rPr>
              <a:t>...         nonlocal counter</a:t>
            </a:r>
          </a:p>
          <a:p>
            <a:r>
              <a:rPr lang="en-US" dirty="0">
                <a:latin typeface="Courier"/>
                <a:cs typeface="Courier"/>
              </a:rPr>
              <a:t>...         counter +=1</a:t>
            </a:r>
          </a:p>
          <a:p>
            <a:r>
              <a:rPr lang="en-US" dirty="0">
                <a:latin typeface="Courier"/>
                <a:cs typeface="Courier"/>
              </a:rPr>
              <a:t>...         return counter</a:t>
            </a:r>
          </a:p>
          <a:p>
            <a:r>
              <a:rPr lang="en-US" dirty="0">
                <a:latin typeface="Courier"/>
                <a:cs typeface="Courier"/>
              </a:rPr>
              <a:t>...     return counts</a:t>
            </a:r>
          </a:p>
          <a:p>
            <a:r>
              <a:rPr lang="en-US" dirty="0">
                <a:latin typeface="Courier"/>
                <a:cs typeface="Courier"/>
              </a:rPr>
              <a:t>... 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count_fun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make_counter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count_fun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0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count_fun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1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nother_one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make_counter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nother_one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0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count_fun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116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mutable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ADT methodology, but enclose state within the abstraction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3880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F-Graphic-from-DrawShop-a-head-full-of-excellent-ideas-109477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29200"/>
            <a:ext cx="990600" cy="1617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Concepts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Data type: values, literals, operations, </a:t>
            </a:r>
            <a:endParaRPr lang="en-US" sz="2000" dirty="0" smtClean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Expressions, Call expression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Variables</a:t>
            </a:r>
            <a:endParaRPr lang="en-US" sz="2000" dirty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Assignment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Sequences</a:t>
            </a:r>
            <a:r>
              <a:rPr lang="en-US" sz="2000" dirty="0"/>
              <a:t>: tuple, </a:t>
            </a:r>
            <a:r>
              <a:rPr lang="en-US" sz="2000" dirty="0" smtClean="0"/>
              <a:t>list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>
                <a:solidFill>
                  <a:srgbClr val="FF0000"/>
                </a:solidFill>
              </a:rPr>
              <a:t>Dictionaries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Data structures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Tuple </a:t>
            </a:r>
            <a:r>
              <a:rPr lang="en-US" sz="2000" dirty="0" smtClean="0"/>
              <a:t>assignment</a:t>
            </a:r>
          </a:p>
          <a:p>
            <a:r>
              <a:rPr lang="en-US" sz="2000" dirty="0" smtClean="0"/>
              <a:t>Function </a:t>
            </a:r>
            <a:r>
              <a:rPr lang="en-US" sz="2000" dirty="0"/>
              <a:t>Definition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Conditional Statement</a:t>
            </a:r>
          </a:p>
          <a:p>
            <a:r>
              <a:rPr lang="en-US" sz="2000" dirty="0"/>
              <a:t>Iteration: </a:t>
            </a:r>
            <a:r>
              <a:rPr lang="en-US" sz="2000" dirty="0" smtClean="0"/>
              <a:t>list comp, for, while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Lambda function </a:t>
            </a:r>
            <a:r>
              <a:rPr lang="en-US" sz="2000" dirty="0" err="1" smtClean="0">
                <a:solidFill>
                  <a:srgbClr val="FF0000"/>
                </a:solidFill>
              </a:rPr>
              <a:t>expr</a:t>
            </a:r>
            <a:r>
              <a:rPr lang="en-US" sz="2000" dirty="0" smtClean="0"/>
              <a:t>.</a:t>
            </a:r>
            <a:endParaRPr lang="en-US" dirty="0"/>
          </a:p>
          <a:p>
            <a:pPr>
              <a:tabLst>
                <a:tab pos="4167188" algn="l"/>
              </a:tabLst>
            </a:pP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Higher </a:t>
            </a:r>
            <a:r>
              <a:rPr lang="en-US" sz="2000" dirty="0"/>
              <a:t>Order Functions</a:t>
            </a:r>
          </a:p>
          <a:p>
            <a:pPr lvl="1"/>
            <a:r>
              <a:rPr lang="en-US" sz="1600" dirty="0"/>
              <a:t>Functions as Values</a:t>
            </a:r>
          </a:p>
          <a:p>
            <a:pPr lvl="1"/>
            <a:r>
              <a:rPr lang="en-US" sz="1600" dirty="0"/>
              <a:t>Functions with functions as argument</a:t>
            </a:r>
          </a:p>
          <a:p>
            <a:pPr lvl="1"/>
            <a:r>
              <a:rPr lang="en-US" sz="1600" dirty="0"/>
              <a:t>Assignment of function values</a:t>
            </a:r>
          </a:p>
          <a:p>
            <a:r>
              <a:rPr lang="en-US" sz="2000" dirty="0"/>
              <a:t>Higher order function patterns</a:t>
            </a:r>
          </a:p>
          <a:p>
            <a:pPr lvl="1"/>
            <a:r>
              <a:rPr lang="en-US" sz="2000" dirty="0"/>
              <a:t>Map, Filter, Reduce</a:t>
            </a:r>
          </a:p>
          <a:p>
            <a:r>
              <a:rPr lang="en-US" sz="2000" dirty="0"/>
              <a:t>Function factories – create and return functions</a:t>
            </a:r>
          </a:p>
          <a:p>
            <a:r>
              <a:rPr lang="en-US" sz="2000" dirty="0" smtClean="0"/>
              <a:t>Recursion</a:t>
            </a:r>
          </a:p>
          <a:p>
            <a:pPr lvl="1"/>
            <a:r>
              <a:rPr lang="en-US" sz="2000" dirty="0" smtClean="0"/>
              <a:t>Linear, Tail, Tree</a:t>
            </a:r>
          </a:p>
          <a:p>
            <a:r>
              <a:rPr lang="en-US" dirty="0" smtClean="0"/>
              <a:t>Abstract Data Types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4212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Useless bank account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20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533400" y="990600"/>
            <a:ext cx="5486400" cy="3527120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account(name, </a:t>
            </a:r>
            <a:r>
              <a:rPr lang="en-US" dirty="0" err="1">
                <a:latin typeface="Courier"/>
                <a:cs typeface="Courier"/>
              </a:rPr>
              <a:t>initial_deposit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    return (name, </a:t>
            </a:r>
            <a:r>
              <a:rPr lang="en-US" dirty="0" err="1">
                <a:latin typeface="Courier"/>
                <a:cs typeface="Courier"/>
              </a:rPr>
              <a:t>initial_deposit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>
              <a:lnSpc>
                <a:spcPct val="60000"/>
              </a:lnSpc>
            </a:pP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account_name</a:t>
            </a:r>
            <a:r>
              <a:rPr lang="en-US" dirty="0">
                <a:latin typeface="Courier"/>
                <a:cs typeface="Courier"/>
              </a:rPr>
              <a:t>(acct):</a:t>
            </a:r>
          </a:p>
          <a:p>
            <a:r>
              <a:rPr lang="en-US" dirty="0">
                <a:latin typeface="Courier"/>
                <a:cs typeface="Courier"/>
              </a:rPr>
              <a:t>    return acct[0]</a:t>
            </a:r>
          </a:p>
          <a:p>
            <a:pPr>
              <a:lnSpc>
                <a:spcPct val="60000"/>
              </a:lnSpc>
            </a:pP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account_balance</a:t>
            </a:r>
            <a:r>
              <a:rPr lang="en-US" dirty="0">
                <a:latin typeface="Courier"/>
                <a:cs typeface="Courier"/>
              </a:rPr>
              <a:t>(acct):</a:t>
            </a:r>
          </a:p>
          <a:p>
            <a:r>
              <a:rPr lang="en-US" dirty="0">
                <a:latin typeface="Courier"/>
                <a:cs typeface="Courier"/>
              </a:rPr>
              <a:t>    return acct[1]</a:t>
            </a:r>
          </a:p>
          <a:p>
            <a:pPr>
              <a:lnSpc>
                <a:spcPct val="60000"/>
              </a:lnSpc>
            </a:pP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deposit(acct, amount):</a:t>
            </a:r>
          </a:p>
          <a:p>
            <a:r>
              <a:rPr lang="en-US" dirty="0">
                <a:latin typeface="Courier"/>
                <a:cs typeface="Courier"/>
              </a:rPr>
              <a:t>    return (acct[0], acct[1]+amount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>
              <a:lnSpc>
                <a:spcPct val="60000"/>
              </a:lnSpc>
            </a:pP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withdraw(acct, amount):</a:t>
            </a:r>
          </a:p>
          <a:p>
            <a:r>
              <a:rPr lang="en-US" dirty="0">
                <a:latin typeface="Courier"/>
                <a:cs typeface="Courier"/>
              </a:rPr>
              <a:t>    return (acct[0], acct[1]-amount)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4648200"/>
            <a:ext cx="6248400" cy="2031325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my_acct</a:t>
            </a:r>
            <a:r>
              <a:rPr lang="en-US" dirty="0">
                <a:latin typeface="Courier"/>
                <a:cs typeface="Courier"/>
              </a:rPr>
              <a:t> = account('David Culler', 175)</a:t>
            </a:r>
          </a:p>
          <a:p>
            <a:r>
              <a:rPr lang="sv-SE" dirty="0">
                <a:latin typeface="Courier"/>
                <a:cs typeface="Courier"/>
              </a:rPr>
              <a:t>&gt;&gt;&gt; </a:t>
            </a:r>
            <a:r>
              <a:rPr lang="sv-SE" dirty="0" err="1">
                <a:latin typeface="Courier"/>
                <a:cs typeface="Courier"/>
              </a:rPr>
              <a:t>my_acct</a:t>
            </a:r>
            <a:endParaRPr lang="sv-SE" dirty="0">
              <a:latin typeface="Courier"/>
              <a:cs typeface="Courier"/>
            </a:endParaRPr>
          </a:p>
          <a:p>
            <a:r>
              <a:rPr lang="tr-TR" dirty="0">
                <a:latin typeface="Courier"/>
                <a:cs typeface="Courier"/>
              </a:rPr>
              <a:t>('David </a:t>
            </a:r>
            <a:r>
              <a:rPr lang="tr-TR" dirty="0" err="1">
                <a:latin typeface="Courier"/>
                <a:cs typeface="Courier"/>
              </a:rPr>
              <a:t>Culler</a:t>
            </a:r>
            <a:r>
              <a:rPr lang="tr-TR" dirty="0">
                <a:latin typeface="Courier"/>
                <a:cs typeface="Courier"/>
              </a:rPr>
              <a:t>', 175)</a:t>
            </a:r>
          </a:p>
          <a:p>
            <a:r>
              <a:rPr lang="tr-TR" dirty="0">
                <a:latin typeface="Courier"/>
                <a:cs typeface="Courier"/>
              </a:rPr>
              <a:t>&gt;&gt;&gt; </a:t>
            </a:r>
            <a:r>
              <a:rPr lang="tr-TR" dirty="0" err="1">
                <a:latin typeface="Courier"/>
                <a:cs typeface="Courier"/>
              </a:rPr>
              <a:t>deposit</a:t>
            </a:r>
            <a:r>
              <a:rPr lang="tr-TR" dirty="0">
                <a:latin typeface="Courier"/>
                <a:cs typeface="Courier"/>
              </a:rPr>
              <a:t>(</a:t>
            </a:r>
            <a:r>
              <a:rPr lang="tr-TR" dirty="0" err="1">
                <a:latin typeface="Courier"/>
                <a:cs typeface="Courier"/>
              </a:rPr>
              <a:t>my_acct</a:t>
            </a:r>
            <a:r>
              <a:rPr lang="tr-TR" dirty="0">
                <a:latin typeface="Courier"/>
                <a:cs typeface="Courier"/>
              </a:rPr>
              <a:t>, 35)</a:t>
            </a:r>
          </a:p>
          <a:p>
            <a:r>
              <a:rPr lang="tr-TR" dirty="0">
                <a:latin typeface="Courier"/>
                <a:cs typeface="Courier"/>
              </a:rPr>
              <a:t>('David </a:t>
            </a:r>
            <a:r>
              <a:rPr lang="tr-TR" dirty="0" err="1">
                <a:latin typeface="Courier"/>
                <a:cs typeface="Courier"/>
              </a:rPr>
              <a:t>Culler</a:t>
            </a:r>
            <a:r>
              <a:rPr lang="tr-TR" dirty="0">
                <a:latin typeface="Courier"/>
                <a:cs typeface="Courier"/>
              </a:rPr>
              <a:t>', 210)</a:t>
            </a:r>
          </a:p>
          <a:p>
            <a:r>
              <a:rPr lang="tr-TR" dirty="0">
                <a:latin typeface="Courier"/>
                <a:cs typeface="Courier"/>
              </a:rPr>
              <a:t>&gt;&gt;&gt; </a:t>
            </a:r>
            <a:r>
              <a:rPr lang="tr-TR" dirty="0" err="1">
                <a:latin typeface="Courier"/>
                <a:cs typeface="Courier"/>
              </a:rPr>
              <a:t>account_balance</a:t>
            </a:r>
            <a:r>
              <a:rPr lang="tr-TR" dirty="0">
                <a:latin typeface="Courier"/>
                <a:cs typeface="Courier"/>
              </a:rPr>
              <a:t>(</a:t>
            </a:r>
            <a:r>
              <a:rPr lang="tr-TR" dirty="0" err="1">
                <a:latin typeface="Courier"/>
                <a:cs typeface="Courier"/>
              </a:rPr>
              <a:t>my_acct</a:t>
            </a:r>
            <a:r>
              <a:rPr lang="tr-TR" dirty="0">
                <a:latin typeface="Courier"/>
                <a:cs typeface="Courier"/>
              </a:rPr>
              <a:t>)</a:t>
            </a:r>
          </a:p>
          <a:p>
            <a:r>
              <a:rPr lang="tr-TR" dirty="0">
                <a:latin typeface="Courier"/>
                <a:cs typeface="Courier"/>
              </a:rPr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68051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account using </a:t>
            </a:r>
            <a:r>
              <a:rPr lang="en-US" dirty="0" err="1" smtClean="0"/>
              <a:t>dict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21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04800" y="990600"/>
            <a:ext cx="5715000" cy="4247317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account(name, </a:t>
            </a:r>
            <a:r>
              <a:rPr lang="en-US" dirty="0" err="1">
                <a:latin typeface="Courier"/>
                <a:cs typeface="Courier"/>
              </a:rPr>
              <a:t>initial_deposit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    return {'Name' : name, 'Number': 0,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'</a:t>
            </a:r>
            <a:r>
              <a:rPr lang="en-US" dirty="0">
                <a:latin typeface="Courier"/>
                <a:cs typeface="Courier"/>
              </a:rPr>
              <a:t>Balance' : </a:t>
            </a:r>
            <a:r>
              <a:rPr lang="en-US" dirty="0" err="1">
                <a:latin typeface="Courier"/>
                <a:cs typeface="Courier"/>
              </a:rPr>
              <a:t>initial_deposit</a:t>
            </a:r>
            <a:r>
              <a:rPr lang="en-US" dirty="0">
                <a:latin typeface="Courier"/>
                <a:cs typeface="Courier"/>
              </a:rPr>
              <a:t>}</a:t>
            </a:r>
          </a:p>
          <a:p>
            <a:pPr>
              <a:lnSpc>
                <a:spcPct val="50000"/>
              </a:lnSpc>
            </a:pP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account_name</a:t>
            </a:r>
            <a:r>
              <a:rPr lang="en-US" dirty="0">
                <a:latin typeface="Courier"/>
                <a:cs typeface="Courier"/>
              </a:rPr>
              <a:t>(acct):</a:t>
            </a:r>
          </a:p>
          <a:p>
            <a:r>
              <a:rPr lang="en-US" dirty="0">
                <a:latin typeface="Courier"/>
                <a:cs typeface="Courier"/>
              </a:rPr>
              <a:t>    return acct['Name']</a:t>
            </a:r>
          </a:p>
          <a:p>
            <a:pPr>
              <a:lnSpc>
                <a:spcPct val="50000"/>
              </a:lnSpc>
            </a:pP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account_balance</a:t>
            </a:r>
            <a:r>
              <a:rPr lang="en-US" dirty="0">
                <a:latin typeface="Courier"/>
                <a:cs typeface="Courier"/>
              </a:rPr>
              <a:t>(acct):</a:t>
            </a:r>
          </a:p>
          <a:p>
            <a:r>
              <a:rPr lang="en-US" dirty="0">
                <a:latin typeface="Courier"/>
                <a:cs typeface="Courier"/>
              </a:rPr>
              <a:t>    return acct['Balance']</a:t>
            </a:r>
          </a:p>
          <a:p>
            <a:pPr>
              <a:lnSpc>
                <a:spcPct val="50000"/>
              </a:lnSpc>
            </a:pP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deposit(acct, amount):</a:t>
            </a:r>
          </a:p>
          <a:p>
            <a:r>
              <a:rPr lang="en-US" dirty="0">
                <a:latin typeface="Courier"/>
                <a:cs typeface="Courier"/>
              </a:rPr>
              <a:t>    acct['Balance'] += amount</a:t>
            </a:r>
          </a:p>
          <a:p>
            <a:r>
              <a:rPr lang="en-US" dirty="0">
                <a:latin typeface="Courier"/>
                <a:cs typeface="Courier"/>
              </a:rPr>
              <a:t>    return acct['Balance']</a:t>
            </a:r>
          </a:p>
          <a:p>
            <a:pPr>
              <a:lnSpc>
                <a:spcPct val="50000"/>
              </a:lnSpc>
            </a:pP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withdraw(acct, amount):</a:t>
            </a:r>
          </a:p>
          <a:p>
            <a:r>
              <a:rPr lang="en-US" dirty="0">
                <a:latin typeface="Courier"/>
                <a:cs typeface="Courier"/>
              </a:rPr>
              <a:t>    acct['Balance'] -= amount</a:t>
            </a:r>
          </a:p>
          <a:p>
            <a:r>
              <a:rPr lang="en-US" dirty="0">
                <a:latin typeface="Courier"/>
                <a:cs typeface="Courier"/>
              </a:rPr>
              <a:t>    return acct['Balance']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2971800"/>
            <a:ext cx="4622582" cy="3539431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my_acct</a:t>
            </a:r>
            <a:r>
              <a:rPr lang="en-US" sz="1400" dirty="0">
                <a:latin typeface="Courier"/>
                <a:cs typeface="Courier"/>
              </a:rPr>
              <a:t> = account('David Culler', 93)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account_balance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my_acct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93</a:t>
            </a:r>
          </a:p>
          <a:p>
            <a:r>
              <a:rPr lang="it-IT" sz="1400" dirty="0">
                <a:latin typeface="Courier"/>
                <a:cs typeface="Courier"/>
              </a:rPr>
              <a:t>&gt;&gt;&gt; </a:t>
            </a:r>
            <a:r>
              <a:rPr lang="it-IT" sz="1400" dirty="0" err="1">
                <a:latin typeface="Courier"/>
                <a:cs typeface="Courier"/>
              </a:rPr>
              <a:t>deposit</a:t>
            </a:r>
            <a:r>
              <a:rPr lang="it-IT" sz="1400" dirty="0">
                <a:latin typeface="Courier"/>
                <a:cs typeface="Courier"/>
              </a:rPr>
              <a:t>(</a:t>
            </a:r>
            <a:r>
              <a:rPr lang="it-IT" sz="1400" dirty="0" err="1">
                <a:latin typeface="Courier"/>
                <a:cs typeface="Courier"/>
              </a:rPr>
              <a:t>my_acct</a:t>
            </a:r>
            <a:r>
              <a:rPr lang="it-IT" sz="1400" dirty="0">
                <a:latin typeface="Courier"/>
                <a:cs typeface="Courier"/>
              </a:rPr>
              <a:t>, 100)</a:t>
            </a:r>
          </a:p>
          <a:p>
            <a:r>
              <a:rPr lang="it-IT" sz="1400" dirty="0">
                <a:latin typeface="Courier"/>
                <a:cs typeface="Courier"/>
              </a:rPr>
              <a:t>193</a:t>
            </a:r>
          </a:p>
          <a:p>
            <a:r>
              <a:rPr lang="it-IT" sz="1400" dirty="0">
                <a:latin typeface="Courier"/>
                <a:cs typeface="Courier"/>
              </a:rPr>
              <a:t>&gt;&gt;&gt; </a:t>
            </a:r>
            <a:r>
              <a:rPr lang="it-IT" sz="1400" dirty="0" err="1">
                <a:latin typeface="Courier"/>
                <a:cs typeface="Courier"/>
              </a:rPr>
              <a:t>account_balance</a:t>
            </a:r>
            <a:r>
              <a:rPr lang="it-IT" sz="1400" dirty="0">
                <a:latin typeface="Courier"/>
                <a:cs typeface="Courier"/>
              </a:rPr>
              <a:t>(</a:t>
            </a:r>
            <a:r>
              <a:rPr lang="it-IT" sz="1400" dirty="0" err="1">
                <a:latin typeface="Courier"/>
                <a:cs typeface="Courier"/>
              </a:rPr>
              <a:t>my_acct</a:t>
            </a:r>
            <a:r>
              <a:rPr lang="it-IT" sz="1400" dirty="0">
                <a:latin typeface="Courier"/>
                <a:cs typeface="Courier"/>
              </a:rPr>
              <a:t>)</a:t>
            </a:r>
          </a:p>
          <a:p>
            <a:r>
              <a:rPr lang="it-IT" sz="1400" dirty="0">
                <a:latin typeface="Courier"/>
                <a:cs typeface="Courier"/>
              </a:rPr>
              <a:t>193</a:t>
            </a:r>
          </a:p>
          <a:p>
            <a:r>
              <a:rPr lang="it-IT" sz="1400" dirty="0">
                <a:latin typeface="Courier"/>
                <a:cs typeface="Courier"/>
              </a:rPr>
              <a:t>&gt;&gt;&gt; </a:t>
            </a:r>
            <a:r>
              <a:rPr lang="it-IT" sz="1400" dirty="0" err="1">
                <a:latin typeface="Courier"/>
                <a:cs typeface="Courier"/>
              </a:rPr>
              <a:t>withdraw</a:t>
            </a:r>
            <a:r>
              <a:rPr lang="it-IT" sz="1400" dirty="0">
                <a:latin typeface="Courier"/>
                <a:cs typeface="Courier"/>
              </a:rPr>
              <a:t>(</a:t>
            </a:r>
            <a:r>
              <a:rPr lang="it-IT" sz="1400" dirty="0" err="1">
                <a:latin typeface="Courier"/>
                <a:cs typeface="Courier"/>
              </a:rPr>
              <a:t>my_acct</a:t>
            </a:r>
            <a:r>
              <a:rPr lang="it-IT" sz="1400" dirty="0">
                <a:latin typeface="Courier"/>
                <a:cs typeface="Courier"/>
              </a:rPr>
              <a:t>, 10)</a:t>
            </a:r>
          </a:p>
          <a:p>
            <a:r>
              <a:rPr lang="it-IT" sz="1400" dirty="0">
                <a:latin typeface="Courier"/>
                <a:cs typeface="Courier"/>
              </a:rPr>
              <a:t>183</a:t>
            </a:r>
          </a:p>
          <a:p>
            <a:r>
              <a:rPr lang="it-IT" sz="1400" dirty="0">
                <a:latin typeface="Courier"/>
                <a:cs typeface="Courier"/>
              </a:rPr>
              <a:t>&gt;&gt;&gt; </a:t>
            </a:r>
            <a:r>
              <a:rPr lang="it-IT" sz="1400" dirty="0" err="1">
                <a:latin typeface="Courier"/>
                <a:cs typeface="Courier"/>
              </a:rPr>
              <a:t>account_balance</a:t>
            </a:r>
            <a:r>
              <a:rPr lang="it-IT" sz="1400" dirty="0">
                <a:latin typeface="Courier"/>
                <a:cs typeface="Courier"/>
              </a:rPr>
              <a:t>(</a:t>
            </a:r>
            <a:r>
              <a:rPr lang="it-IT" sz="1400" dirty="0" err="1">
                <a:latin typeface="Courier"/>
                <a:cs typeface="Courier"/>
              </a:rPr>
              <a:t>my_acct</a:t>
            </a:r>
            <a:r>
              <a:rPr lang="it-IT" sz="1400" dirty="0">
                <a:latin typeface="Courier"/>
                <a:cs typeface="Courier"/>
              </a:rPr>
              <a:t>)</a:t>
            </a:r>
          </a:p>
          <a:p>
            <a:r>
              <a:rPr lang="it-IT" sz="1400" dirty="0">
                <a:latin typeface="Courier"/>
                <a:cs typeface="Courier"/>
              </a:rPr>
              <a:t>183</a:t>
            </a:r>
          </a:p>
          <a:p>
            <a:r>
              <a:rPr lang="it-IT" sz="1400" dirty="0">
                <a:latin typeface="Courier"/>
                <a:cs typeface="Courier"/>
              </a:rPr>
              <a:t>&gt;&gt;&gt; </a:t>
            </a:r>
            <a:r>
              <a:rPr lang="it-IT" sz="1400" dirty="0" err="1">
                <a:latin typeface="Courier"/>
                <a:cs typeface="Courier"/>
              </a:rPr>
              <a:t>your_acct</a:t>
            </a:r>
            <a:r>
              <a:rPr lang="it-IT" sz="1400" dirty="0">
                <a:latin typeface="Courier"/>
                <a:cs typeface="Courier"/>
              </a:rPr>
              <a:t> = account("Fred Jones",0)</a:t>
            </a:r>
          </a:p>
          <a:p>
            <a:r>
              <a:rPr lang="it-IT" sz="1400" dirty="0">
                <a:latin typeface="Courier"/>
                <a:cs typeface="Courier"/>
              </a:rPr>
              <a:t>&gt;&gt;&gt; </a:t>
            </a:r>
            <a:r>
              <a:rPr lang="it-IT" sz="1400" dirty="0" err="1">
                <a:latin typeface="Courier"/>
                <a:cs typeface="Courier"/>
              </a:rPr>
              <a:t>deposit</a:t>
            </a:r>
            <a:r>
              <a:rPr lang="it-IT" sz="1400" dirty="0">
                <a:latin typeface="Courier"/>
                <a:cs typeface="Courier"/>
              </a:rPr>
              <a:t>(</a:t>
            </a:r>
            <a:r>
              <a:rPr lang="it-IT" sz="1400" dirty="0" err="1">
                <a:latin typeface="Courier"/>
                <a:cs typeface="Courier"/>
              </a:rPr>
              <a:t>your_acct</a:t>
            </a:r>
            <a:r>
              <a:rPr lang="it-IT" sz="1400" dirty="0">
                <a:latin typeface="Courier"/>
                <a:cs typeface="Courier"/>
              </a:rPr>
              <a:t>, 75)</a:t>
            </a:r>
          </a:p>
          <a:p>
            <a:r>
              <a:rPr lang="it-IT" sz="1400" dirty="0">
                <a:latin typeface="Courier"/>
                <a:cs typeface="Courier"/>
              </a:rPr>
              <a:t>75</a:t>
            </a:r>
          </a:p>
          <a:p>
            <a:r>
              <a:rPr lang="it-IT" sz="1400" dirty="0">
                <a:latin typeface="Courier"/>
                <a:cs typeface="Courier"/>
              </a:rPr>
              <a:t>&gt;&gt;&gt; </a:t>
            </a:r>
            <a:r>
              <a:rPr lang="it-IT" sz="1400" dirty="0" err="1">
                <a:latin typeface="Courier"/>
                <a:cs typeface="Courier"/>
              </a:rPr>
              <a:t>account_balance</a:t>
            </a:r>
            <a:r>
              <a:rPr lang="it-IT" sz="1400" dirty="0">
                <a:latin typeface="Courier"/>
                <a:cs typeface="Courier"/>
              </a:rPr>
              <a:t>(</a:t>
            </a:r>
            <a:r>
              <a:rPr lang="it-IT" sz="1400" dirty="0" err="1">
                <a:latin typeface="Courier"/>
                <a:cs typeface="Courier"/>
              </a:rPr>
              <a:t>my_acct</a:t>
            </a:r>
            <a:r>
              <a:rPr lang="it-IT" sz="1400" dirty="0">
                <a:latin typeface="Courier"/>
                <a:cs typeface="Courier"/>
              </a:rPr>
              <a:t>)</a:t>
            </a:r>
          </a:p>
          <a:p>
            <a:r>
              <a:rPr lang="it-IT" sz="1400" dirty="0">
                <a:latin typeface="Courier"/>
                <a:cs typeface="Courier"/>
              </a:rPr>
              <a:t>183</a:t>
            </a:r>
          </a:p>
        </p:txBody>
      </p:sp>
    </p:spTree>
    <p:extLst>
      <p:ext uri="{BB962C8B-B14F-4D97-AF65-F5344CB8AC3E}">
        <p14:creationId xmlns:p14="http://schemas.microsoft.com/office/powerpoint/2010/main" val="393839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for a class of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04800" y="990600"/>
            <a:ext cx="7467600" cy="5509201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>
                <a:latin typeface="Courier"/>
                <a:cs typeface="Courier"/>
              </a:rPr>
              <a:t> = 1000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account(name, </a:t>
            </a:r>
            <a:r>
              <a:rPr lang="en-US" sz="1600" dirty="0" err="1">
                <a:latin typeface="Courier"/>
                <a:cs typeface="Courier"/>
              </a:rPr>
              <a:t>initial_deposit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global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account_number_seed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account_number_seed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+= 1</a:t>
            </a:r>
          </a:p>
          <a:p>
            <a:r>
              <a:rPr lang="en-US" sz="1600" dirty="0">
                <a:latin typeface="Courier"/>
                <a:cs typeface="Courier"/>
              </a:rPr>
              <a:t>    return {'Name' : name, 'Number': </a:t>
            </a:r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        '</a:t>
            </a:r>
            <a:r>
              <a:rPr lang="en-US" sz="1600" dirty="0">
                <a:latin typeface="Courier"/>
                <a:cs typeface="Courier"/>
              </a:rPr>
              <a:t>Balance' : </a:t>
            </a:r>
            <a:r>
              <a:rPr lang="en-US" sz="1600" dirty="0" err="1">
                <a:latin typeface="Courier"/>
                <a:cs typeface="Courier"/>
              </a:rPr>
              <a:t>initial_deposit</a:t>
            </a: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account_name</a:t>
            </a:r>
            <a:r>
              <a:rPr lang="en-US" sz="1600" dirty="0">
                <a:latin typeface="Courier"/>
                <a:cs typeface="Courier"/>
              </a:rPr>
              <a:t>(acct):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acct['Name']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account_balance</a:t>
            </a:r>
            <a:r>
              <a:rPr lang="en-US" sz="1600" dirty="0">
                <a:latin typeface="Courier"/>
                <a:cs typeface="Courier"/>
              </a:rPr>
              <a:t>(acct):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acct['Balance']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account_number</a:t>
            </a:r>
            <a:r>
              <a:rPr lang="en-US" sz="1600" dirty="0">
                <a:latin typeface="Courier"/>
                <a:cs typeface="Courier"/>
              </a:rPr>
              <a:t>(acct):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acct['Number']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deposit(acct, amount):</a:t>
            </a:r>
          </a:p>
          <a:p>
            <a:r>
              <a:rPr lang="en-US" sz="1600" dirty="0">
                <a:latin typeface="Courier"/>
                <a:cs typeface="Courier"/>
              </a:rPr>
              <a:t>    acct['Balance'] += amount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acct['Balance']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withdraw(acct, amount):</a:t>
            </a:r>
          </a:p>
          <a:p>
            <a:r>
              <a:rPr lang="en-US" sz="1600" dirty="0">
                <a:latin typeface="Courier"/>
                <a:cs typeface="Courier"/>
              </a:rPr>
              <a:t>    acct['Balance'] -= amount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acct['Balance']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3733800"/>
            <a:ext cx="4876800" cy="224676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my_acct</a:t>
            </a:r>
            <a:r>
              <a:rPr lang="en-US" sz="1400" dirty="0">
                <a:latin typeface="Courier"/>
                <a:cs typeface="Courier"/>
              </a:rPr>
              <a:t> = account('David Culler', 100)</a:t>
            </a:r>
          </a:p>
          <a:p>
            <a:r>
              <a:rPr lang="sv-SE" sz="1400" dirty="0">
                <a:latin typeface="Courier"/>
                <a:cs typeface="Courier"/>
              </a:rPr>
              <a:t>&gt;&gt;&gt; </a:t>
            </a:r>
            <a:r>
              <a:rPr lang="sv-SE" sz="1400" dirty="0" err="1">
                <a:latin typeface="Courier"/>
                <a:cs typeface="Courier"/>
              </a:rPr>
              <a:t>my_acct</a:t>
            </a:r>
            <a:endParaRPr lang="sv-SE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{'Name': 'David Culler', 'Balance': 100, 'Number': 1001}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account_number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my_acct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1001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your_acct</a:t>
            </a:r>
            <a:r>
              <a:rPr lang="en-US" sz="1400" dirty="0">
                <a:latin typeface="Courier"/>
                <a:cs typeface="Courier"/>
              </a:rPr>
              <a:t> = account("Fred Jones", 475)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account_number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your_acct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1002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429124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the object inside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23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077200" cy="5878534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>
                <a:latin typeface="Courier"/>
                <a:cs typeface="Courier"/>
              </a:rPr>
              <a:t> = 1000</a:t>
            </a:r>
          </a:p>
          <a:p>
            <a:r>
              <a:rPr lang="en-US" sz="1600" dirty="0">
                <a:latin typeface="Courier"/>
                <a:cs typeface="Courier"/>
              </a:rPr>
              <a:t>accounts = []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account(name, </a:t>
            </a:r>
            <a:r>
              <a:rPr lang="en-US" sz="1600" dirty="0" err="1">
                <a:latin typeface="Courier"/>
                <a:cs typeface="Courier"/>
              </a:rPr>
              <a:t>initial_deposit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global </a:t>
            </a:r>
            <a:r>
              <a:rPr lang="en-US" sz="1600" dirty="0" err="1">
                <a:latin typeface="Courier"/>
                <a:cs typeface="Courier"/>
              </a:rPr>
              <a:t>account_number_seed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global accounts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>
                <a:latin typeface="Courier"/>
                <a:cs typeface="Courier"/>
              </a:rPr>
              <a:t> += 1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new_account</a:t>
            </a:r>
            <a:r>
              <a:rPr lang="en-US" sz="1600" dirty="0">
                <a:latin typeface="Courier"/>
                <a:cs typeface="Courier"/>
              </a:rPr>
              <a:t> = {'Name' : name, 'Number': </a:t>
            </a:r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>
                <a:latin typeface="Courier"/>
                <a:cs typeface="Courier"/>
              </a:rPr>
              <a:t>,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                '</a:t>
            </a:r>
            <a:r>
              <a:rPr lang="en-US" sz="1600" dirty="0">
                <a:latin typeface="Courier"/>
                <a:cs typeface="Courier"/>
              </a:rPr>
              <a:t>Balance' : </a:t>
            </a:r>
            <a:r>
              <a:rPr lang="en-US" sz="1600" dirty="0" err="1">
                <a:latin typeface="Courier"/>
                <a:cs typeface="Courier"/>
              </a:rPr>
              <a:t>initial_deposit</a:t>
            </a: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accounts.append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new_account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return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len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(accounts)-1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account_name</a:t>
            </a:r>
            <a:r>
              <a:rPr lang="en-US" sz="1600" dirty="0">
                <a:latin typeface="Courier"/>
                <a:cs typeface="Courier"/>
              </a:rPr>
              <a:t>(acct):</a:t>
            </a:r>
          </a:p>
          <a:p>
            <a:r>
              <a:rPr lang="en-US" sz="1600" dirty="0">
                <a:latin typeface="Courier"/>
                <a:cs typeface="Courier"/>
              </a:rPr>
              <a:t>    return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accounts[acct]</a:t>
            </a:r>
            <a:r>
              <a:rPr lang="en-US" sz="1600" dirty="0">
                <a:latin typeface="Courier"/>
                <a:cs typeface="Courier"/>
              </a:rPr>
              <a:t>['</a:t>
            </a:r>
            <a:r>
              <a:rPr lang="en-US" sz="1600" dirty="0" smtClean="0">
                <a:latin typeface="Courier"/>
                <a:cs typeface="Courier"/>
              </a:rPr>
              <a:t>Name’] </a:t>
            </a:r>
          </a:p>
          <a:p>
            <a:r>
              <a:rPr lang="en-US" sz="1600" dirty="0" smtClean="0">
                <a:latin typeface="Courier"/>
                <a:cs typeface="Courier"/>
              </a:rPr>
              <a:t>. . .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deposit(acct, amount):</a:t>
            </a:r>
          </a:p>
          <a:p>
            <a:r>
              <a:rPr lang="en-US" sz="1600" dirty="0">
                <a:latin typeface="Courier"/>
                <a:cs typeface="Courier"/>
              </a:rPr>
              <a:t>    account = accounts[acct]</a:t>
            </a:r>
          </a:p>
          <a:p>
            <a:r>
              <a:rPr lang="en-US" sz="1600" dirty="0">
                <a:latin typeface="Courier"/>
                <a:cs typeface="Courier"/>
              </a:rPr>
              <a:t>    account['Balance'] += amount</a:t>
            </a:r>
          </a:p>
          <a:p>
            <a:r>
              <a:rPr lang="en-US" sz="1600" dirty="0">
                <a:latin typeface="Courier"/>
                <a:cs typeface="Courier"/>
              </a:rPr>
              <a:t>    return account['Balance']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account_by_number</a:t>
            </a:r>
            <a:r>
              <a:rPr lang="en-US" sz="1600" dirty="0">
                <a:latin typeface="Courier"/>
                <a:cs typeface="Courier"/>
              </a:rPr>
              <a:t>(number):</a:t>
            </a:r>
          </a:p>
          <a:p>
            <a:r>
              <a:rPr lang="en-US" sz="1600" dirty="0">
                <a:latin typeface="Courier"/>
                <a:cs typeface="Courier"/>
              </a:rPr>
              <a:t>    for account, index in zip(</a:t>
            </a:r>
            <a:r>
              <a:rPr lang="en-US" sz="1600" dirty="0" err="1">
                <a:latin typeface="Courier"/>
                <a:cs typeface="Courier"/>
              </a:rPr>
              <a:t>accounts,range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len</a:t>
            </a:r>
            <a:r>
              <a:rPr lang="en-US" sz="1600" dirty="0">
                <a:latin typeface="Courier"/>
                <a:cs typeface="Courier"/>
              </a:rPr>
              <a:t>(accounts))):</a:t>
            </a:r>
          </a:p>
          <a:p>
            <a:r>
              <a:rPr lang="en-US" sz="1600" dirty="0">
                <a:latin typeface="Courier"/>
                <a:cs typeface="Courier"/>
              </a:rPr>
              <a:t>        if account['Number'] == number:</a:t>
            </a:r>
          </a:p>
          <a:p>
            <a:r>
              <a:rPr lang="en-US" sz="1600" dirty="0">
                <a:latin typeface="Courier"/>
                <a:cs typeface="Courier"/>
              </a:rPr>
              <a:t>            return index</a:t>
            </a:r>
          </a:p>
          <a:p>
            <a:r>
              <a:rPr lang="en-US" sz="1600" dirty="0">
                <a:latin typeface="Courier"/>
                <a:cs typeface="Courier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159049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the object inside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>
          <a:xfrm>
            <a:off x="609600" y="1219200"/>
            <a:ext cx="8229600" cy="5078314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my_acct</a:t>
            </a:r>
            <a:r>
              <a:rPr lang="en-US" dirty="0">
                <a:latin typeface="Courier"/>
                <a:cs typeface="Courier"/>
              </a:rPr>
              <a:t> = account('David Culler', 100)</a:t>
            </a:r>
          </a:p>
          <a:p>
            <a:r>
              <a:rPr lang="sv-SE" dirty="0">
                <a:latin typeface="Courier"/>
                <a:cs typeface="Courier"/>
              </a:rPr>
              <a:t>&gt;&gt;&gt; </a:t>
            </a:r>
            <a:r>
              <a:rPr lang="sv-SE" dirty="0" err="1">
                <a:latin typeface="Courier"/>
                <a:cs typeface="Courier"/>
              </a:rPr>
              <a:t>my_acct</a:t>
            </a:r>
            <a:endParaRPr lang="sv-SE" dirty="0">
              <a:latin typeface="Courier"/>
              <a:cs typeface="Courier"/>
            </a:endParaRPr>
          </a:p>
          <a:p>
            <a:r>
              <a:rPr lang="sv-SE" dirty="0">
                <a:latin typeface="Courier"/>
                <a:cs typeface="Courier"/>
              </a:rPr>
              <a:t>0</a:t>
            </a:r>
          </a:p>
          <a:p>
            <a:r>
              <a:rPr lang="sv-SE" dirty="0">
                <a:latin typeface="Courier"/>
                <a:cs typeface="Courier"/>
              </a:rPr>
              <a:t>&gt;&gt;&gt; </a:t>
            </a:r>
            <a:r>
              <a:rPr lang="sv-SE" dirty="0" err="1">
                <a:latin typeface="Courier"/>
                <a:cs typeface="Courier"/>
              </a:rPr>
              <a:t>account_number</a:t>
            </a:r>
            <a:r>
              <a:rPr lang="sv-SE" dirty="0">
                <a:latin typeface="Courier"/>
                <a:cs typeface="Courier"/>
              </a:rPr>
              <a:t>(</a:t>
            </a:r>
            <a:r>
              <a:rPr lang="sv-SE" dirty="0" err="1">
                <a:latin typeface="Courier"/>
                <a:cs typeface="Courier"/>
              </a:rPr>
              <a:t>my_acct</a:t>
            </a:r>
            <a:r>
              <a:rPr lang="sv-SE" dirty="0">
                <a:latin typeface="Courier"/>
                <a:cs typeface="Courier"/>
              </a:rPr>
              <a:t>)</a:t>
            </a:r>
          </a:p>
          <a:p>
            <a:r>
              <a:rPr lang="sv-SE" dirty="0">
                <a:latin typeface="Courier"/>
                <a:cs typeface="Courier"/>
              </a:rPr>
              <a:t>1001</a:t>
            </a:r>
          </a:p>
          <a:p>
            <a:r>
              <a:rPr lang="sv-SE" dirty="0">
                <a:latin typeface="Courier"/>
                <a:cs typeface="Courier"/>
              </a:rPr>
              <a:t>&gt;&gt;&gt; </a:t>
            </a:r>
            <a:r>
              <a:rPr lang="sv-SE" dirty="0" err="1">
                <a:latin typeface="Courier"/>
                <a:cs typeface="Courier"/>
              </a:rPr>
              <a:t>your_acct</a:t>
            </a:r>
            <a:r>
              <a:rPr lang="sv-SE" dirty="0">
                <a:latin typeface="Courier"/>
                <a:cs typeface="Courier"/>
              </a:rPr>
              <a:t> = </a:t>
            </a:r>
            <a:r>
              <a:rPr lang="sv-SE" dirty="0" err="1">
                <a:latin typeface="Courier"/>
                <a:cs typeface="Courier"/>
              </a:rPr>
              <a:t>account</a:t>
            </a:r>
            <a:r>
              <a:rPr lang="sv-SE" dirty="0">
                <a:latin typeface="Courier"/>
                <a:cs typeface="Courier"/>
              </a:rPr>
              <a:t>("Fred Jones", 475)</a:t>
            </a:r>
          </a:p>
          <a:p>
            <a:r>
              <a:rPr lang="sv-SE" dirty="0">
                <a:latin typeface="Courier"/>
                <a:cs typeface="Courier"/>
              </a:rPr>
              <a:t>&gt;&gt;&gt; </a:t>
            </a:r>
            <a:r>
              <a:rPr lang="sv-SE" dirty="0" err="1">
                <a:latin typeface="Courier"/>
                <a:cs typeface="Courier"/>
              </a:rPr>
              <a:t>accounts</a:t>
            </a:r>
            <a:endParaRPr lang="sv-SE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[{'Name': 'David Culler', 'Balance': 100, 'Number': 1001}, {'Name': 'Fred Jones', 'Balance': 475, 'Number': 1002}]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account_by_number</a:t>
            </a:r>
            <a:r>
              <a:rPr lang="en-US" dirty="0">
                <a:latin typeface="Courier"/>
                <a:cs typeface="Courier"/>
              </a:rPr>
              <a:t>(1001)</a:t>
            </a:r>
          </a:p>
          <a:p>
            <a:r>
              <a:rPr lang="en-US" dirty="0">
                <a:latin typeface="Courier"/>
                <a:cs typeface="Courier"/>
              </a:rPr>
              <a:t>0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account_name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account_by_number</a:t>
            </a:r>
            <a:r>
              <a:rPr lang="en-US" dirty="0">
                <a:latin typeface="Courier"/>
                <a:cs typeface="Courier"/>
              </a:rPr>
              <a:t>(1001))</a:t>
            </a:r>
          </a:p>
          <a:p>
            <a:r>
              <a:rPr lang="en-US" dirty="0">
                <a:latin typeface="Courier"/>
                <a:cs typeface="Courier"/>
              </a:rPr>
              <a:t>'David </a:t>
            </a:r>
            <a:r>
              <a:rPr lang="en-US" dirty="0" smtClean="0">
                <a:latin typeface="Courier"/>
                <a:cs typeface="Courier"/>
              </a:rPr>
              <a:t>Culler’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dirty="0" err="1">
                <a:latin typeface="Courier"/>
                <a:cs typeface="Courier"/>
              </a:rPr>
              <a:t>your_acct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1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account_name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your_acct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'Fred Jones'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141992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Beware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25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533400" y="1143000"/>
            <a:ext cx="7696200" cy="923330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remove_account</a:t>
            </a:r>
            <a:r>
              <a:rPr lang="en-US" dirty="0">
                <a:latin typeface="Courier"/>
                <a:cs typeface="Courier"/>
              </a:rPr>
              <a:t>(acct):</a:t>
            </a:r>
          </a:p>
          <a:p>
            <a:r>
              <a:rPr lang="en-US" dirty="0">
                <a:latin typeface="Courier"/>
                <a:cs typeface="Courier"/>
              </a:rPr>
              <a:t>    global accounts</a:t>
            </a:r>
          </a:p>
          <a:p>
            <a:r>
              <a:rPr lang="en-US" dirty="0">
                <a:latin typeface="Courier"/>
                <a:cs typeface="Courier"/>
              </a:rPr>
              <a:t>    accounts = accounts[0:acct] + accounts[acct+1:]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2895600"/>
            <a:ext cx="7315200" cy="2585323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my_acct</a:t>
            </a:r>
            <a:r>
              <a:rPr lang="en-US" dirty="0">
                <a:latin typeface="Courier"/>
                <a:cs typeface="Courier"/>
              </a:rPr>
              <a:t> = account('David Culler', 100)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your_acct</a:t>
            </a:r>
            <a:r>
              <a:rPr lang="en-US" dirty="0">
                <a:latin typeface="Courier"/>
                <a:cs typeface="Courier"/>
              </a:rPr>
              <a:t> = account("Fred Jones", 475)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nother_acct</a:t>
            </a:r>
            <a:r>
              <a:rPr lang="en-US" dirty="0">
                <a:latin typeface="Courier"/>
                <a:cs typeface="Courier"/>
              </a:rPr>
              <a:t> = account("Wilma Flintstone", 999)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account_name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your_acct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'Fred Jones'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remove_account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my_acct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account_name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your_acct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'Wilma Flintstone'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933285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way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26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04800" y="990600"/>
            <a:ext cx="8229600" cy="5262980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>
                <a:latin typeface="Courier"/>
                <a:cs typeface="Courier"/>
              </a:rPr>
              <a:t> = 1000</a:t>
            </a:r>
          </a:p>
          <a:p>
            <a:r>
              <a:rPr lang="en-US" sz="1600" dirty="0" smtClean="0">
                <a:latin typeface="Courier"/>
                <a:cs typeface="Courier"/>
              </a:rPr>
              <a:t>accounts </a:t>
            </a:r>
            <a:r>
              <a:rPr lang="en-US" sz="1600" dirty="0">
                <a:latin typeface="Courier"/>
                <a:cs typeface="Courier"/>
              </a:rPr>
              <a:t>= []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account(name, </a:t>
            </a:r>
            <a:r>
              <a:rPr lang="en-US" sz="1600" dirty="0" err="1">
                <a:latin typeface="Courier"/>
                <a:cs typeface="Courier"/>
              </a:rPr>
              <a:t>initial_deposit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global </a:t>
            </a:r>
            <a:r>
              <a:rPr lang="en-US" sz="1600" dirty="0" err="1">
                <a:latin typeface="Courier"/>
                <a:cs typeface="Courier"/>
              </a:rPr>
              <a:t>account_number_seed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global accounts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>
                <a:latin typeface="Courier"/>
                <a:cs typeface="Courier"/>
              </a:rPr>
              <a:t> += 1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new_account</a:t>
            </a:r>
            <a:r>
              <a:rPr lang="en-US" sz="1600" dirty="0">
                <a:latin typeface="Courier"/>
                <a:cs typeface="Courier"/>
              </a:rPr>
              <a:t> = {'Name' : name, 'Number': </a:t>
            </a:r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>
                <a:latin typeface="Courier"/>
                <a:cs typeface="Courier"/>
              </a:rPr>
              <a:t>,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                '</a:t>
            </a:r>
            <a:r>
              <a:rPr lang="en-US" sz="1600" dirty="0">
                <a:latin typeface="Courier"/>
                <a:cs typeface="Courier"/>
              </a:rPr>
              <a:t>Balance' : </a:t>
            </a:r>
            <a:r>
              <a:rPr lang="en-US" sz="1600" dirty="0" err="1">
                <a:latin typeface="Courier"/>
                <a:cs typeface="Courier"/>
              </a:rPr>
              <a:t>initial_deposit</a:t>
            </a: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accounts.append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new_account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return </a:t>
            </a:r>
            <a:r>
              <a:rPr lang="en-US" sz="1600" dirty="0" err="1">
                <a:latin typeface="Courier"/>
                <a:cs typeface="Courier"/>
              </a:rPr>
              <a:t>account_number_seed</a:t>
            </a:r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_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get_account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(number):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for account in accounts: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    if account['Number'] == number: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        return account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return None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account_name</a:t>
            </a:r>
            <a:r>
              <a:rPr lang="en-US" sz="1600" dirty="0">
                <a:latin typeface="Courier"/>
                <a:cs typeface="Courier"/>
              </a:rPr>
              <a:t>(acct):</a:t>
            </a:r>
          </a:p>
          <a:p>
            <a:r>
              <a:rPr lang="en-US" sz="1600" dirty="0">
                <a:latin typeface="Courier"/>
                <a:cs typeface="Courier"/>
              </a:rPr>
              <a:t>    return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_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get_account</a:t>
            </a:r>
            <a:r>
              <a:rPr lang="en-US" sz="1600" dirty="0">
                <a:latin typeface="Courier"/>
                <a:cs typeface="Courier"/>
              </a:rPr>
              <a:t>(acct)['Name'</a:t>
            </a:r>
            <a:r>
              <a:rPr lang="en-US" sz="1600" dirty="0" smtClean="0">
                <a:latin typeface="Courier"/>
                <a:cs typeface="Courier"/>
              </a:rPr>
              <a:t>]</a:t>
            </a:r>
          </a:p>
          <a:p>
            <a:r>
              <a:rPr lang="en-US" sz="1600" dirty="0" smtClean="0">
                <a:latin typeface="Courier"/>
                <a:cs typeface="Courier"/>
              </a:rPr>
              <a:t>. . .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834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way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04800" y="990600"/>
            <a:ext cx="8229600" cy="5262980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>
                <a:latin typeface="Courier"/>
                <a:cs typeface="Courier"/>
              </a:rPr>
              <a:t> = 1000</a:t>
            </a:r>
          </a:p>
          <a:p>
            <a:r>
              <a:rPr lang="en-US" sz="1600" dirty="0" smtClean="0">
                <a:latin typeface="Courier"/>
                <a:cs typeface="Courier"/>
              </a:rPr>
              <a:t>accounts </a:t>
            </a:r>
            <a:r>
              <a:rPr lang="en-US" sz="1600" dirty="0">
                <a:latin typeface="Courier"/>
                <a:cs typeface="Courier"/>
              </a:rPr>
              <a:t>= []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account(name, </a:t>
            </a:r>
            <a:r>
              <a:rPr lang="en-US" sz="1600" dirty="0" err="1">
                <a:latin typeface="Courier"/>
                <a:cs typeface="Courier"/>
              </a:rPr>
              <a:t>initial_deposit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global </a:t>
            </a:r>
            <a:r>
              <a:rPr lang="en-US" sz="1600" dirty="0" err="1">
                <a:latin typeface="Courier"/>
                <a:cs typeface="Courier"/>
              </a:rPr>
              <a:t>account_number_seed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global accounts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>
                <a:latin typeface="Courier"/>
                <a:cs typeface="Courier"/>
              </a:rPr>
              <a:t> += 1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new_account</a:t>
            </a:r>
            <a:r>
              <a:rPr lang="en-US" sz="1600" dirty="0">
                <a:latin typeface="Courier"/>
                <a:cs typeface="Courier"/>
              </a:rPr>
              <a:t> = {'Name' : name, 'Number': </a:t>
            </a:r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>
                <a:latin typeface="Courier"/>
                <a:cs typeface="Courier"/>
              </a:rPr>
              <a:t>,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                '</a:t>
            </a:r>
            <a:r>
              <a:rPr lang="en-US" sz="1600" dirty="0">
                <a:latin typeface="Courier"/>
                <a:cs typeface="Courier"/>
              </a:rPr>
              <a:t>Balance' : </a:t>
            </a:r>
            <a:r>
              <a:rPr lang="en-US" sz="1600" dirty="0" err="1">
                <a:latin typeface="Courier"/>
                <a:cs typeface="Courier"/>
              </a:rPr>
              <a:t>initial_deposit</a:t>
            </a: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accounts.append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new_account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return </a:t>
            </a:r>
            <a:r>
              <a:rPr lang="en-US" sz="1600" dirty="0" err="1">
                <a:latin typeface="Courier"/>
                <a:cs typeface="Courier"/>
              </a:rPr>
              <a:t>account_number_seed</a:t>
            </a:r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_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get_account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(number):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for account in accounts: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    if account['Number'] == number: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        return account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return None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account_name</a:t>
            </a:r>
            <a:r>
              <a:rPr lang="en-US" sz="1600" dirty="0">
                <a:latin typeface="Courier"/>
                <a:cs typeface="Courier"/>
              </a:rPr>
              <a:t>(acct):</a:t>
            </a:r>
          </a:p>
          <a:p>
            <a:r>
              <a:rPr lang="en-US" sz="1600" dirty="0">
                <a:latin typeface="Courier"/>
                <a:cs typeface="Courier"/>
              </a:rPr>
              <a:t>    return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_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get_account</a:t>
            </a:r>
            <a:r>
              <a:rPr lang="en-US" sz="1600" dirty="0">
                <a:latin typeface="Courier"/>
                <a:cs typeface="Courier"/>
              </a:rPr>
              <a:t>(acct)['Name'</a:t>
            </a:r>
            <a:r>
              <a:rPr lang="en-US" sz="1600" dirty="0" smtClean="0">
                <a:latin typeface="Courier"/>
                <a:cs typeface="Courier"/>
              </a:rPr>
              <a:t>]</a:t>
            </a:r>
          </a:p>
          <a:p>
            <a:r>
              <a:rPr lang="en-US" sz="1600" dirty="0" smtClean="0">
                <a:latin typeface="Courier"/>
                <a:cs typeface="Courier"/>
              </a:rPr>
              <a:t>. . .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1066800"/>
            <a:ext cx="6324600" cy="3139321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my_acct</a:t>
            </a:r>
            <a:r>
              <a:rPr lang="en-US" dirty="0">
                <a:latin typeface="Courier"/>
                <a:cs typeface="Courier"/>
              </a:rPr>
              <a:t> = account('David Culler', 100)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your_acct</a:t>
            </a:r>
            <a:r>
              <a:rPr lang="en-US" dirty="0">
                <a:latin typeface="Courier"/>
                <a:cs typeface="Courier"/>
              </a:rPr>
              <a:t> = account("Fred Jones", 475)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nother_acct</a:t>
            </a:r>
            <a:r>
              <a:rPr lang="en-US" dirty="0">
                <a:latin typeface="Courier"/>
                <a:cs typeface="Courier"/>
              </a:rPr>
              <a:t> = account("Wilma Flintstone", 999)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account_name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your_acct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'Fred Jones'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remove_account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my_acct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account_name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your_acct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'Fred </a:t>
            </a:r>
            <a:r>
              <a:rPr lang="en-US" dirty="0" smtClean="0">
                <a:latin typeface="Courier"/>
                <a:cs typeface="Courier"/>
              </a:rPr>
              <a:t>Jones’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dirty="0" err="1">
                <a:latin typeface="Courier"/>
                <a:cs typeface="Courier"/>
              </a:rPr>
              <a:t>your_acct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1002</a:t>
            </a:r>
          </a:p>
        </p:txBody>
      </p:sp>
    </p:spTree>
    <p:extLst>
      <p:ext uri="{BB962C8B-B14F-4D97-AF65-F5344CB8AC3E}">
        <p14:creationId xmlns:p14="http://schemas.microsoft.com/office/powerpoint/2010/main" val="381608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represent information</a:t>
            </a:r>
          </a:p>
          <a:p>
            <a:r>
              <a:rPr lang="en-US" dirty="0" smtClean="0"/>
              <a:t>Consist of data and behavior, bundled together to create abstractions</a:t>
            </a:r>
          </a:p>
          <a:p>
            <a:pPr lvl="1"/>
            <a:r>
              <a:rPr lang="en-US" dirty="0" smtClean="0"/>
              <a:t>Abstract Data Types</a:t>
            </a:r>
          </a:p>
          <a:p>
            <a:r>
              <a:rPr lang="en-US" dirty="0" smtClean="0"/>
              <a:t>They can have state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utable </a:t>
            </a:r>
            <a:r>
              <a:rPr lang="en-US" dirty="0" err="1" smtClean="0"/>
              <a:t>vs</a:t>
            </a:r>
            <a:r>
              <a:rPr lang="en-US" dirty="0" smtClean="0"/>
              <a:t> immutable</a:t>
            </a:r>
          </a:p>
          <a:p>
            <a:r>
              <a:rPr lang="en-US" dirty="0" smtClean="0"/>
              <a:t>Object-oriented programming</a:t>
            </a:r>
          </a:p>
          <a:p>
            <a:pPr lvl="1"/>
            <a:r>
              <a:rPr lang="en-US" dirty="0" smtClean="0"/>
              <a:t>A methodology for organizing large programs</a:t>
            </a:r>
          </a:p>
          <a:p>
            <a:pPr lvl="1"/>
            <a:r>
              <a:rPr lang="en-US" dirty="0" smtClean="0"/>
              <a:t>So important it is supported in the language (classes)</a:t>
            </a:r>
          </a:p>
          <a:p>
            <a:r>
              <a:rPr lang="en-US" dirty="0" smtClean="0"/>
              <a:t>In Python, every value is an object</a:t>
            </a:r>
          </a:p>
          <a:p>
            <a:pPr lvl="1"/>
            <a:r>
              <a:rPr lang="en-US" dirty="0" smtClean="0"/>
              <a:t>All </a:t>
            </a:r>
            <a:r>
              <a:rPr lang="en-US" dirty="0" smtClean="0">
                <a:solidFill>
                  <a:srgbClr val="0000FF"/>
                </a:solidFill>
              </a:rPr>
              <a:t>objects</a:t>
            </a:r>
            <a:r>
              <a:rPr lang="en-US" dirty="0" smtClean="0"/>
              <a:t> have </a:t>
            </a:r>
            <a:r>
              <a:rPr lang="en-US" dirty="0" smtClean="0">
                <a:solidFill>
                  <a:srgbClr val="0000FF"/>
                </a:solidFill>
              </a:rPr>
              <a:t>attributes</a:t>
            </a:r>
          </a:p>
          <a:p>
            <a:pPr lvl="1"/>
            <a:r>
              <a:rPr lang="en-US" dirty="0" smtClean="0"/>
              <a:t>Manipulation happens through </a:t>
            </a:r>
            <a:r>
              <a:rPr lang="en-US" dirty="0" smtClean="0">
                <a:solidFill>
                  <a:srgbClr val="0000FF"/>
                </a:solidFill>
              </a:rPr>
              <a:t>methods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Functions do one thing (well)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Object do a collection of related things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3FF5-B387-3C46-9528-A4DAEFDDAA2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00511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Break is next week !!!</a:t>
            </a:r>
          </a:p>
          <a:p>
            <a:endParaRPr lang="en-US" dirty="0" smtClean="0"/>
          </a:p>
          <a:p>
            <a:r>
              <a:rPr lang="en-US" dirty="0" smtClean="0"/>
              <a:t>Maps project part I due today</a:t>
            </a:r>
          </a:p>
          <a:p>
            <a:pPr lvl="1"/>
            <a:r>
              <a:rPr lang="en-US" dirty="0" smtClean="0"/>
              <a:t>Problems 0-6</a:t>
            </a:r>
          </a:p>
          <a:p>
            <a:pPr lvl="1"/>
            <a:r>
              <a:rPr lang="en-US" dirty="0" smtClean="0"/>
              <a:t>Raise outstanding questions in lab</a:t>
            </a:r>
          </a:p>
          <a:p>
            <a:r>
              <a:rPr lang="en-US" dirty="0" smtClean="0"/>
              <a:t>Maps project part II due 3/30</a:t>
            </a:r>
          </a:p>
          <a:p>
            <a:r>
              <a:rPr lang="en-US" dirty="0" smtClean="0"/>
              <a:t>Lab06 is lighter, but due 3/18 (before break)</a:t>
            </a:r>
          </a:p>
          <a:p>
            <a:r>
              <a:rPr lang="en-US" dirty="0" smtClean="0"/>
              <a:t>HW05 is lighter, but due 3/28</a:t>
            </a:r>
          </a:p>
          <a:p>
            <a:endParaRPr lang="en-US" dirty="0"/>
          </a:p>
          <a:p>
            <a:r>
              <a:rPr lang="en-US" dirty="0" smtClean="0"/>
              <a:t>Midterm “breakthrough” opportunity</a:t>
            </a:r>
          </a:p>
          <a:p>
            <a:pPr lvl="1"/>
            <a:r>
              <a:rPr lang="en-US" dirty="0" smtClean="0"/>
              <a:t>Offer to average midterm with retake (after break)</a:t>
            </a:r>
          </a:p>
          <a:p>
            <a:pPr lvl="1"/>
            <a:r>
              <a:rPr lang="en-US" dirty="0" smtClean="0"/>
              <a:t>Must spend 1 hour with class staff working old MT this week</a:t>
            </a:r>
          </a:p>
          <a:p>
            <a:pPr lvl="1"/>
            <a:r>
              <a:rPr lang="en-US" dirty="0" err="1" smtClean="0"/>
              <a:t>Tu</a:t>
            </a:r>
            <a:r>
              <a:rPr lang="en-US" dirty="0" smtClean="0"/>
              <a:t> 11-3 (tomorrow) with me, or during staff office hours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066800"/>
            <a:ext cx="2743200" cy="182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2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Dictionaries –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77200" cy="5257800"/>
          </a:xfrm>
        </p:spPr>
        <p:txBody>
          <a:bodyPr/>
          <a:lstStyle/>
          <a:p>
            <a:r>
              <a:rPr lang="en-US" dirty="0" smtClean="0"/>
              <a:t>Constructors</a:t>
            </a:r>
            <a:r>
              <a:rPr lang="en-US" dirty="0">
                <a:latin typeface="Courier"/>
                <a:cs typeface="Courier"/>
              </a:rPr>
              <a:t>: </a:t>
            </a:r>
          </a:p>
          <a:p>
            <a:pPr lvl="1"/>
            <a:r>
              <a:rPr lang="en-US" b="0" dirty="0" err="1" smtClean="0">
                <a:latin typeface="Courier"/>
                <a:cs typeface="Courier"/>
              </a:rPr>
              <a:t>dict</a:t>
            </a:r>
            <a:r>
              <a:rPr lang="en-US" b="0" dirty="0" smtClean="0">
                <a:latin typeface="Courier"/>
                <a:cs typeface="Courier"/>
              </a:rPr>
              <a:t>( hi=32, lo=17) </a:t>
            </a:r>
          </a:p>
          <a:p>
            <a:pPr lvl="1"/>
            <a:r>
              <a:rPr lang="fr-FR" b="0" dirty="0" err="1">
                <a:latin typeface="Courier"/>
                <a:cs typeface="Courier"/>
              </a:rPr>
              <a:t>dict</a:t>
            </a:r>
            <a:r>
              <a:rPr lang="fr-FR" b="0" dirty="0">
                <a:latin typeface="Courier"/>
                <a:cs typeface="Courier"/>
              </a:rPr>
              <a:t>([('hi',212),('lo',32),(17,3)]</a:t>
            </a:r>
            <a:r>
              <a:rPr lang="fr-FR" b="0" dirty="0" smtClean="0">
                <a:latin typeface="Courier"/>
                <a:cs typeface="Courier"/>
              </a:rPr>
              <a:t>)</a:t>
            </a:r>
            <a:endParaRPr lang="en-US" b="0" dirty="0">
              <a:latin typeface="Courier"/>
              <a:cs typeface="Courier"/>
            </a:endParaRPr>
          </a:p>
          <a:p>
            <a:pPr lvl="1"/>
            <a:r>
              <a:rPr lang="tr-TR" b="0" dirty="0">
                <a:latin typeface="Courier"/>
                <a:cs typeface="Courier"/>
              </a:rPr>
              <a:t>{'x':1, 'y':2, 3:4</a:t>
            </a:r>
            <a:r>
              <a:rPr lang="tr-TR" b="0" dirty="0" smtClean="0">
                <a:latin typeface="Courier"/>
                <a:cs typeface="Courier"/>
              </a:rPr>
              <a:t>}</a:t>
            </a:r>
          </a:p>
          <a:p>
            <a:pPr lvl="1"/>
            <a:r>
              <a:rPr lang="tr-TR" b="0" dirty="0">
                <a:latin typeface="Courier"/>
                <a:cs typeface="Courier"/>
              </a:rPr>
              <a:t>{</a:t>
            </a:r>
            <a:r>
              <a:rPr lang="tr-TR" b="0" dirty="0" err="1">
                <a:latin typeface="Courier"/>
                <a:cs typeface="Courier"/>
              </a:rPr>
              <a:t>wd:len</a:t>
            </a:r>
            <a:r>
              <a:rPr lang="tr-TR" b="0" dirty="0">
                <a:latin typeface="Courier"/>
                <a:cs typeface="Courier"/>
              </a:rPr>
              <a:t>(</a:t>
            </a:r>
            <a:r>
              <a:rPr lang="tr-TR" b="0" dirty="0" err="1">
                <a:latin typeface="Courier"/>
                <a:cs typeface="Courier"/>
              </a:rPr>
              <a:t>wd</a:t>
            </a:r>
            <a:r>
              <a:rPr lang="tr-TR" b="0" dirty="0">
                <a:latin typeface="Courier"/>
                <a:cs typeface="Courier"/>
              </a:rPr>
              <a:t>) </a:t>
            </a:r>
            <a:r>
              <a:rPr lang="tr-TR" b="0" dirty="0" err="1">
                <a:latin typeface="Courier"/>
                <a:cs typeface="Courier"/>
              </a:rPr>
              <a:t>for</a:t>
            </a:r>
            <a:r>
              <a:rPr lang="tr-TR" b="0" dirty="0">
                <a:latin typeface="Courier"/>
                <a:cs typeface="Courier"/>
              </a:rPr>
              <a:t> </a:t>
            </a:r>
            <a:r>
              <a:rPr lang="tr-TR" b="0" dirty="0" err="1">
                <a:latin typeface="Courier"/>
                <a:cs typeface="Courier"/>
              </a:rPr>
              <a:t>wd</a:t>
            </a:r>
            <a:r>
              <a:rPr lang="tr-TR" b="0" dirty="0">
                <a:latin typeface="Courier"/>
                <a:cs typeface="Courier"/>
              </a:rPr>
              <a:t> in "</a:t>
            </a:r>
            <a:r>
              <a:rPr lang="tr-TR" b="0" dirty="0" err="1">
                <a:latin typeface="Courier"/>
                <a:cs typeface="Courier"/>
              </a:rPr>
              <a:t>The</a:t>
            </a:r>
            <a:r>
              <a:rPr lang="tr-TR" b="0" dirty="0">
                <a:latin typeface="Courier"/>
                <a:cs typeface="Courier"/>
              </a:rPr>
              <a:t> </a:t>
            </a:r>
            <a:r>
              <a:rPr lang="tr-TR" b="0" dirty="0" err="1">
                <a:latin typeface="Courier"/>
                <a:cs typeface="Courier"/>
              </a:rPr>
              <a:t>quick</a:t>
            </a:r>
            <a:r>
              <a:rPr lang="tr-TR" b="0" dirty="0">
                <a:latin typeface="Courier"/>
                <a:cs typeface="Courier"/>
              </a:rPr>
              <a:t> </a:t>
            </a:r>
            <a:r>
              <a:rPr lang="tr-TR" b="0" dirty="0" err="1">
                <a:latin typeface="Courier"/>
                <a:cs typeface="Courier"/>
              </a:rPr>
              <a:t>brown</a:t>
            </a:r>
            <a:r>
              <a:rPr lang="tr-TR" b="0" dirty="0">
                <a:latin typeface="Courier"/>
                <a:cs typeface="Courier"/>
              </a:rPr>
              <a:t> </a:t>
            </a:r>
            <a:r>
              <a:rPr lang="tr-TR" b="0" dirty="0" err="1">
                <a:latin typeface="Courier"/>
                <a:cs typeface="Courier"/>
              </a:rPr>
              <a:t>fox</a:t>
            </a:r>
            <a:r>
              <a:rPr lang="tr-TR" b="0" dirty="0">
                <a:latin typeface="Courier"/>
                <a:cs typeface="Courier"/>
              </a:rPr>
              <a:t>".</a:t>
            </a:r>
            <a:r>
              <a:rPr lang="tr-TR" b="0" dirty="0" err="1">
                <a:latin typeface="Courier"/>
                <a:cs typeface="Courier"/>
              </a:rPr>
              <a:t>split</a:t>
            </a:r>
            <a:r>
              <a:rPr lang="tr-TR" b="0" dirty="0">
                <a:latin typeface="Courier"/>
                <a:cs typeface="Courier"/>
              </a:rPr>
              <a:t>()</a:t>
            </a:r>
            <a:r>
              <a:rPr lang="tr-TR" b="0" dirty="0" smtClean="0">
                <a:latin typeface="Courier"/>
                <a:cs typeface="Courier"/>
              </a:rPr>
              <a:t>}</a:t>
            </a:r>
          </a:p>
          <a:p>
            <a:r>
              <a:rPr lang="en-US" dirty="0" smtClean="0"/>
              <a:t>Selectors</a:t>
            </a:r>
            <a:r>
              <a:rPr lang="en-US" dirty="0">
                <a:latin typeface="Courier"/>
                <a:cs typeface="Courier"/>
              </a:rPr>
              <a:t>: 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Courier"/>
                <a:cs typeface="Courier"/>
              </a:rPr>
              <a:t>water[‘lo’]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 smtClean="0">
                <a:latin typeface="Courier"/>
                <a:cs typeface="Courier"/>
              </a:rPr>
              <a:t>dict</a:t>
            </a:r>
            <a:r>
              <a:rPr lang="en-US" dirty="0" smtClean="0">
                <a:latin typeface="Courier"/>
                <a:cs typeface="Courier"/>
              </a:rPr>
              <a:t>&gt;.keys(), .items(), .values()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dict</a:t>
            </a:r>
            <a:r>
              <a:rPr lang="en-US" dirty="0">
                <a:latin typeface="Courier"/>
                <a:cs typeface="Courier"/>
              </a:rPr>
              <a:t>&gt;.get(key [, default] 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Operations</a:t>
            </a:r>
            <a:r>
              <a:rPr lang="en-US" dirty="0">
                <a:latin typeface="Courier"/>
                <a:cs typeface="Courier"/>
              </a:rPr>
              <a:t>: 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Courier"/>
                <a:cs typeface="Courier"/>
              </a:rPr>
              <a:t>in</a:t>
            </a:r>
            <a:r>
              <a:rPr lang="en-US" dirty="0">
                <a:latin typeface="Courier"/>
                <a:cs typeface="Courier"/>
              </a:rPr>
              <a:t>, not in, </a:t>
            </a:r>
            <a:r>
              <a:rPr lang="en-US" dirty="0" err="1" smtClean="0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, min, </a:t>
            </a:r>
            <a:r>
              <a:rPr lang="en-US" dirty="0" smtClean="0">
                <a:latin typeface="Courier"/>
                <a:cs typeface="Courier"/>
              </a:rPr>
              <a:t>max</a:t>
            </a:r>
          </a:p>
          <a:p>
            <a:pPr lvl="1"/>
            <a:r>
              <a:rPr lang="en-US" b="0" dirty="0" smtClean="0">
                <a:latin typeface="Courier"/>
                <a:cs typeface="Courier"/>
              </a:rPr>
              <a:t>‘lo’ in water</a:t>
            </a:r>
          </a:p>
          <a:p>
            <a:r>
              <a:rPr lang="en-US" dirty="0" err="1" smtClean="0">
                <a:latin typeface="Courier"/>
                <a:cs typeface="Courier"/>
              </a:rPr>
              <a:t>Mutators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b="0" dirty="0" smtClean="0">
                <a:latin typeface="Courier"/>
                <a:cs typeface="Courier"/>
              </a:rPr>
              <a:t>water[ ‘lo’ ] = 33</a:t>
            </a:r>
            <a:endParaRPr lang="en-US" b="0" dirty="0">
              <a:latin typeface="Courier"/>
              <a:cs typeface="Courier"/>
            </a:endParaRPr>
          </a:p>
          <a:p>
            <a:endParaRPr lang="en-US" dirty="0">
              <a:cs typeface="Courier"/>
            </a:endParaRPr>
          </a:p>
          <a:p>
            <a:endParaRPr lang="en-US" dirty="0"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1195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228600" y="990600"/>
            <a:ext cx="876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&gt;&gt;&gt; phonebook = {"Christine Strauch":"510-842-9235",</a:t>
            </a:r>
          </a:p>
          <a:p>
            <a:r>
              <a:rPr lang="ro-RO" dirty="0">
                <a:latin typeface="Courier"/>
                <a:cs typeface="Courier"/>
              </a:rPr>
              <a:t>...         "Frances Catal Buloan":"932-567-3241",</a:t>
            </a:r>
          </a:p>
          <a:p>
            <a:r>
              <a:rPr lang="pl-PL" dirty="0">
                <a:latin typeface="Courier"/>
                <a:cs typeface="Courier"/>
              </a:rPr>
              <a:t>...         "Jack Chow":"617-547-0923",</a:t>
            </a:r>
          </a:p>
          <a:p>
            <a:r>
              <a:rPr lang="es-ES_tradnl" dirty="0">
                <a:latin typeface="Courier"/>
                <a:cs typeface="Courier"/>
              </a:rPr>
              <a:t>...         "</a:t>
            </a:r>
            <a:r>
              <a:rPr lang="es-ES_tradnl" dirty="0" err="1">
                <a:latin typeface="Courier"/>
                <a:cs typeface="Courier"/>
              </a:rPr>
              <a:t>Joy</a:t>
            </a:r>
            <a:r>
              <a:rPr lang="es-ES_tradnl" dirty="0">
                <a:latin typeface="Courier"/>
                <a:cs typeface="Courier"/>
              </a:rPr>
              <a:t> De Rosario":"310-912-6483",</a:t>
            </a:r>
          </a:p>
          <a:p>
            <a:r>
              <a:rPr lang="fi-FI" dirty="0">
                <a:latin typeface="Courier"/>
                <a:cs typeface="Courier"/>
              </a:rPr>
              <a:t>...         "</a:t>
            </a:r>
            <a:r>
              <a:rPr lang="fi-FI" dirty="0" err="1">
                <a:latin typeface="Courier"/>
                <a:cs typeface="Courier"/>
              </a:rPr>
              <a:t>Casey</a:t>
            </a:r>
            <a:r>
              <a:rPr lang="fi-FI" dirty="0">
                <a:latin typeface="Courier"/>
                <a:cs typeface="Courier"/>
              </a:rPr>
              <a:t> Casem":"415-432-9292",</a:t>
            </a:r>
          </a:p>
          <a:p>
            <a:r>
              <a:rPr lang="fi-FI" dirty="0">
                <a:latin typeface="Courier"/>
                <a:cs typeface="Courier"/>
              </a:rPr>
              <a:t>...         "</a:t>
            </a:r>
            <a:r>
              <a:rPr lang="fi-FI" dirty="0" err="1">
                <a:latin typeface="Courier"/>
                <a:cs typeface="Courier"/>
              </a:rPr>
              <a:t>Lydia</a:t>
            </a:r>
            <a:r>
              <a:rPr lang="fi-FI" dirty="0">
                <a:latin typeface="Courier"/>
                <a:cs typeface="Courier"/>
              </a:rPr>
              <a:t> Lu":"707-341-1254"}</a:t>
            </a:r>
          </a:p>
          <a:p>
            <a:r>
              <a:rPr lang="en-US" dirty="0" smtClean="0">
                <a:latin typeface="Courier"/>
                <a:cs typeface="Courier"/>
              </a:rPr>
              <a:t>friends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dict</a:t>
            </a:r>
            <a:r>
              <a:rPr lang="en-US" dirty="0">
                <a:latin typeface="Courier"/>
                <a:cs typeface="Courier"/>
              </a:rPr>
              <a:t>(</a:t>
            </a:r>
          </a:p>
          <a:p>
            <a:r>
              <a:rPr lang="en-US" dirty="0">
                <a:latin typeface="Courier"/>
                <a:cs typeface="Courier"/>
              </a:rPr>
              <a:t>...     [("Casey </a:t>
            </a:r>
            <a:r>
              <a:rPr lang="en-US" dirty="0" err="1">
                <a:latin typeface="Courier"/>
                <a:cs typeface="Courier"/>
              </a:rPr>
              <a:t>Casem</a:t>
            </a:r>
            <a:r>
              <a:rPr lang="en-US" dirty="0">
                <a:latin typeface="Courier"/>
                <a:cs typeface="Courier"/>
              </a:rPr>
              <a:t>", ['Christine </a:t>
            </a:r>
            <a:r>
              <a:rPr lang="en-US" dirty="0" err="1">
                <a:latin typeface="Courier"/>
                <a:cs typeface="Courier"/>
              </a:rPr>
              <a:t>Strauch</a:t>
            </a:r>
            <a:r>
              <a:rPr lang="en-US" dirty="0">
                <a:latin typeface="Courier"/>
                <a:cs typeface="Courier"/>
              </a:rPr>
              <a:t>', 'Jack Chow']),</a:t>
            </a:r>
          </a:p>
          <a:p>
            <a:r>
              <a:rPr lang="en-US" dirty="0">
                <a:latin typeface="Courier"/>
                <a:cs typeface="Courier"/>
              </a:rPr>
              <a:t>...      ("Christine </a:t>
            </a:r>
            <a:r>
              <a:rPr lang="en-US" dirty="0" err="1">
                <a:latin typeface="Courier"/>
                <a:cs typeface="Courier"/>
              </a:rPr>
              <a:t>Strauch</a:t>
            </a:r>
            <a:r>
              <a:rPr lang="en-US" dirty="0">
                <a:latin typeface="Courier"/>
                <a:cs typeface="Courier"/>
              </a:rPr>
              <a:t>", ['Jack Chow', 'Lydia Lu']),</a:t>
            </a:r>
          </a:p>
          <a:p>
            <a:r>
              <a:rPr lang="en-US" dirty="0">
                <a:latin typeface="Courier"/>
                <a:cs typeface="Courier"/>
              </a:rPr>
              <a:t>...      ("Frances </a:t>
            </a:r>
            <a:r>
              <a:rPr lang="en-US" dirty="0" err="1">
                <a:latin typeface="Courier"/>
                <a:cs typeface="Courier"/>
              </a:rPr>
              <a:t>Catal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Buloan</a:t>
            </a:r>
            <a:r>
              <a:rPr lang="en-US" dirty="0">
                <a:latin typeface="Courier"/>
                <a:cs typeface="Courier"/>
              </a:rPr>
              <a:t>", ['Jack Chow']),</a:t>
            </a:r>
          </a:p>
          <a:p>
            <a:r>
              <a:rPr lang="en-US" dirty="0">
                <a:latin typeface="Courier"/>
                <a:cs typeface="Courier"/>
              </a:rPr>
              <a:t>...      ("Jack Chow", ['Christine </a:t>
            </a:r>
            <a:r>
              <a:rPr lang="en-US" dirty="0" err="1">
                <a:latin typeface="Courier"/>
                <a:cs typeface="Courier"/>
              </a:rPr>
              <a:t>Strauch</a:t>
            </a:r>
            <a:r>
              <a:rPr lang="en-US" dirty="0">
                <a:latin typeface="Courier"/>
                <a:cs typeface="Courier"/>
              </a:rPr>
              <a:t>', 'Frances </a:t>
            </a:r>
            <a:r>
              <a:rPr lang="en-US" dirty="0" err="1">
                <a:latin typeface="Courier"/>
                <a:cs typeface="Courier"/>
              </a:rPr>
              <a:t>Catal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Buloan</a:t>
            </a:r>
            <a:r>
              <a:rPr lang="en-US" dirty="0">
                <a:latin typeface="Courier"/>
                <a:cs typeface="Courier"/>
              </a:rPr>
              <a:t>']),</a:t>
            </a:r>
          </a:p>
          <a:p>
            <a:r>
              <a:rPr lang="en-US" dirty="0">
                <a:latin typeface="Courier"/>
                <a:cs typeface="Courier"/>
              </a:rPr>
              <a:t>...      ("Joy De Lydia", ['Jack Chow']),</a:t>
            </a:r>
          </a:p>
          <a:p>
            <a:r>
              <a:rPr lang="fr-FR" dirty="0">
                <a:latin typeface="Courier"/>
                <a:cs typeface="Courier"/>
              </a:rPr>
              <a:t>...      ("Joy De Rosario", ['Lydia Lu'])]</a:t>
            </a:r>
            <a:r>
              <a:rPr lang="fr-FR" dirty="0" smtClean="0">
                <a:latin typeface="Courier"/>
                <a:cs typeface="Courier"/>
              </a:rPr>
              <a:t>)</a:t>
            </a:r>
            <a:endParaRPr lang="fr-FR" dirty="0" smtClean="0"/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885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228600" y="1143000"/>
            <a:ext cx="87630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&gt;&gt;&gt; phonebook["Lydia Lu"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r>
              <a:rPr lang="fr-FR" dirty="0" smtClean="0">
                <a:latin typeface="Courier"/>
                <a:cs typeface="Courier"/>
              </a:rPr>
              <a:t>'</a:t>
            </a:r>
            <a:r>
              <a:rPr lang="fr-FR" dirty="0">
                <a:latin typeface="Courier"/>
                <a:cs typeface="Courier"/>
              </a:rPr>
              <a:t>707-341-1254'</a:t>
            </a:r>
          </a:p>
          <a:p>
            <a:r>
              <a:rPr lang="fr-FR" dirty="0">
                <a:latin typeface="Courier"/>
                <a:cs typeface="Courier"/>
              </a:rPr>
              <a:t>&gt;&gt;&gt; </a:t>
            </a:r>
            <a:r>
              <a:rPr lang="fr-FR" dirty="0" err="1">
                <a:latin typeface="Courier"/>
                <a:cs typeface="Courier"/>
              </a:rPr>
              <a:t>friends</a:t>
            </a:r>
            <a:r>
              <a:rPr lang="fr-FR" dirty="0">
                <a:latin typeface="Courier"/>
                <a:cs typeface="Courier"/>
              </a:rPr>
              <a:t>["Lydia Lu"]</a:t>
            </a:r>
          </a:p>
          <a:p>
            <a:r>
              <a:rPr lang="fr-FR" dirty="0" err="1" smtClean="0">
                <a:latin typeface="Courier"/>
                <a:cs typeface="Courier"/>
              </a:rPr>
              <a:t>KeyError</a:t>
            </a:r>
            <a:r>
              <a:rPr lang="fr-FR" dirty="0">
                <a:latin typeface="Courier"/>
                <a:cs typeface="Courier"/>
              </a:rPr>
              <a:t>: 'Lydia Lu'</a:t>
            </a:r>
          </a:p>
          <a:p>
            <a:r>
              <a:rPr lang="fr-FR" dirty="0">
                <a:latin typeface="Courier"/>
                <a:cs typeface="Courier"/>
              </a:rPr>
              <a:t>&gt;&gt;&gt; [1,2,3,4,5][7]</a:t>
            </a:r>
          </a:p>
          <a:p>
            <a:r>
              <a:rPr lang="fr-FR" dirty="0" err="1" smtClean="0">
                <a:latin typeface="Courier"/>
                <a:cs typeface="Courier"/>
              </a:rPr>
              <a:t>IndexError</a:t>
            </a:r>
            <a:r>
              <a:rPr lang="fr-FR" dirty="0">
                <a:latin typeface="Courier"/>
                <a:cs typeface="Courier"/>
              </a:rPr>
              <a:t>: </a:t>
            </a:r>
            <a:r>
              <a:rPr lang="fr-FR" dirty="0" err="1">
                <a:latin typeface="Courier"/>
                <a:cs typeface="Courier"/>
              </a:rPr>
              <a:t>list</a:t>
            </a:r>
            <a:r>
              <a:rPr lang="fr-FR" dirty="0">
                <a:latin typeface="Courier"/>
                <a:cs typeface="Courier"/>
              </a:rPr>
              <a:t> index out of range</a:t>
            </a:r>
          </a:p>
          <a:p>
            <a:r>
              <a:rPr lang="fr-FR" dirty="0">
                <a:latin typeface="Courier"/>
                <a:cs typeface="Courier"/>
              </a:rPr>
              <a:t>&gt;&gt;&gt; "Casey </a:t>
            </a:r>
            <a:r>
              <a:rPr lang="fr-FR" dirty="0" err="1">
                <a:latin typeface="Courier"/>
                <a:cs typeface="Courier"/>
              </a:rPr>
              <a:t>Casem</a:t>
            </a:r>
            <a:r>
              <a:rPr lang="fr-FR" dirty="0">
                <a:latin typeface="Courier"/>
                <a:cs typeface="Courier"/>
              </a:rPr>
              <a:t>" in </a:t>
            </a:r>
            <a:r>
              <a:rPr lang="fr-FR" dirty="0" err="1">
                <a:latin typeface="Courier"/>
                <a:cs typeface="Courier"/>
              </a:rPr>
              <a:t>friends</a:t>
            </a:r>
            <a:endParaRPr lang="fr-FR" dirty="0">
              <a:latin typeface="Courier"/>
              <a:cs typeface="Courier"/>
            </a:endParaRPr>
          </a:p>
          <a:p>
            <a:r>
              <a:rPr lang="fr-FR" dirty="0" err="1">
                <a:latin typeface="Courier"/>
                <a:cs typeface="Courier"/>
              </a:rPr>
              <a:t>True</a:t>
            </a:r>
            <a:endParaRPr lang="fr-FR" dirty="0">
              <a:latin typeface="Courier"/>
              <a:cs typeface="Courier"/>
            </a:endParaRPr>
          </a:p>
          <a:p>
            <a:r>
              <a:rPr lang="fr-FR" dirty="0">
                <a:latin typeface="Courier"/>
                <a:cs typeface="Courier"/>
              </a:rPr>
              <a:t>&gt;&gt;&gt; </a:t>
            </a:r>
            <a:r>
              <a:rPr lang="fr-FR" dirty="0" err="1">
                <a:latin typeface="Courier"/>
                <a:cs typeface="Courier"/>
              </a:rPr>
              <a:t>friends</a:t>
            </a:r>
            <a:r>
              <a:rPr lang="fr-FR" dirty="0">
                <a:latin typeface="Courier"/>
                <a:cs typeface="Courier"/>
              </a:rPr>
              <a:t>["Lydia Lu"] if "Lydia Lu" in </a:t>
            </a:r>
            <a:r>
              <a:rPr lang="fr-FR" dirty="0" err="1">
                <a:latin typeface="Courier"/>
                <a:cs typeface="Courier"/>
              </a:rPr>
              <a:t>friends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else</a:t>
            </a:r>
            <a:r>
              <a:rPr lang="fr-FR" dirty="0">
                <a:latin typeface="Courier"/>
                <a:cs typeface="Courier"/>
              </a:rPr>
              <a:t> "No </a:t>
            </a:r>
            <a:r>
              <a:rPr lang="fr-FR" dirty="0" err="1">
                <a:latin typeface="Courier"/>
                <a:cs typeface="Courier"/>
              </a:rPr>
              <a:t>key</a:t>
            </a:r>
            <a:r>
              <a:rPr lang="fr-FR" dirty="0">
                <a:latin typeface="Courier"/>
                <a:cs typeface="Courier"/>
              </a:rPr>
              <a:t>"</a:t>
            </a:r>
          </a:p>
          <a:p>
            <a:r>
              <a:rPr lang="fr-FR" dirty="0">
                <a:latin typeface="Courier"/>
                <a:cs typeface="Courier"/>
              </a:rPr>
              <a:t>'No </a:t>
            </a:r>
            <a:r>
              <a:rPr lang="fr-FR" dirty="0" err="1">
                <a:latin typeface="Courier"/>
                <a:cs typeface="Courier"/>
              </a:rPr>
              <a:t>key</a:t>
            </a:r>
            <a:r>
              <a:rPr lang="fr-FR" dirty="0">
                <a:latin typeface="Courier"/>
                <a:cs typeface="Courier"/>
              </a:rPr>
              <a:t>'</a:t>
            </a:r>
          </a:p>
          <a:p>
            <a:r>
              <a:rPr lang="fr-FR" dirty="0">
                <a:latin typeface="Courier"/>
                <a:cs typeface="Courier"/>
              </a:rPr>
              <a:t>&gt;&gt;&gt; </a:t>
            </a:r>
            <a:r>
              <a:rPr lang="fr-FR" dirty="0" err="1">
                <a:latin typeface="Courier"/>
                <a:cs typeface="Courier"/>
              </a:rPr>
              <a:t>friends.get</a:t>
            </a:r>
            <a:r>
              <a:rPr lang="fr-FR" dirty="0">
                <a:latin typeface="Courier"/>
                <a:cs typeface="Courier"/>
              </a:rPr>
              <a:t>("Lydia Lu", "No </a:t>
            </a:r>
            <a:r>
              <a:rPr lang="fr-FR" dirty="0" err="1">
                <a:latin typeface="Courier"/>
                <a:cs typeface="Courier"/>
              </a:rPr>
              <a:t>key</a:t>
            </a:r>
            <a:r>
              <a:rPr lang="fr-FR" dirty="0">
                <a:latin typeface="Courier"/>
                <a:cs typeface="Courier"/>
              </a:rPr>
              <a:t>")</a:t>
            </a:r>
          </a:p>
          <a:p>
            <a:r>
              <a:rPr lang="fr-FR" dirty="0">
                <a:latin typeface="Courier"/>
                <a:cs typeface="Courier"/>
              </a:rPr>
              <a:t>'No </a:t>
            </a:r>
            <a:r>
              <a:rPr lang="fr-FR" dirty="0" err="1">
                <a:latin typeface="Courier"/>
                <a:cs typeface="Courier"/>
              </a:rPr>
              <a:t>key</a:t>
            </a:r>
            <a:r>
              <a:rPr lang="fr-FR" dirty="0">
                <a:latin typeface="Courier"/>
                <a:cs typeface="Courier"/>
              </a:rPr>
              <a:t>'</a:t>
            </a:r>
          </a:p>
          <a:p>
            <a:r>
              <a:rPr lang="fr-FR" dirty="0">
                <a:latin typeface="Courier"/>
                <a:cs typeface="Courier"/>
              </a:rPr>
              <a:t>&gt;&gt;&gt; {</a:t>
            </a:r>
            <a:r>
              <a:rPr lang="fr-FR" dirty="0" err="1">
                <a:latin typeface="Courier"/>
                <a:cs typeface="Courier"/>
              </a:rPr>
              <a:t>x:y</a:t>
            </a:r>
            <a:r>
              <a:rPr lang="fr-FR" dirty="0">
                <a:latin typeface="Courier"/>
                <a:cs typeface="Courier"/>
              </a:rPr>
              <a:t> for (</a:t>
            </a:r>
            <a:r>
              <a:rPr lang="fr-FR" dirty="0" err="1">
                <a:latin typeface="Courier"/>
                <a:cs typeface="Courier"/>
              </a:rPr>
              <a:t>x,y</a:t>
            </a:r>
            <a:r>
              <a:rPr lang="fr-FR" dirty="0">
                <a:latin typeface="Courier"/>
                <a:cs typeface="Courier"/>
              </a:rPr>
              <a:t>) in </a:t>
            </a:r>
            <a:r>
              <a:rPr lang="fr-FR" dirty="0" err="1">
                <a:latin typeface="Courier"/>
                <a:cs typeface="Courier"/>
              </a:rPr>
              <a:t>friends</a:t>
            </a:r>
            <a:r>
              <a:rPr lang="fr-FR" dirty="0">
                <a:latin typeface="Courier"/>
                <a:cs typeface="Courier"/>
              </a:rPr>
              <a:t>}</a:t>
            </a:r>
          </a:p>
          <a:p>
            <a:r>
              <a:rPr lang="fr-FR" dirty="0" err="1" smtClean="0">
                <a:latin typeface="Courier"/>
                <a:cs typeface="Courier"/>
              </a:rPr>
              <a:t>ValueError</a:t>
            </a:r>
            <a:r>
              <a:rPr lang="fr-FR" dirty="0">
                <a:latin typeface="Courier"/>
                <a:cs typeface="Courier"/>
              </a:rPr>
              <a:t>: </a:t>
            </a:r>
            <a:r>
              <a:rPr lang="fr-FR" dirty="0" err="1">
                <a:latin typeface="Courier"/>
                <a:cs typeface="Courier"/>
              </a:rPr>
              <a:t>too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many</a:t>
            </a:r>
            <a:r>
              <a:rPr lang="fr-FR" dirty="0">
                <a:latin typeface="Courier"/>
                <a:cs typeface="Courier"/>
              </a:rPr>
              <a:t> values to </a:t>
            </a:r>
            <a:r>
              <a:rPr lang="fr-FR" dirty="0" err="1">
                <a:latin typeface="Courier"/>
                <a:cs typeface="Courier"/>
              </a:rPr>
              <a:t>unpack</a:t>
            </a:r>
            <a:r>
              <a:rPr lang="fr-FR" dirty="0">
                <a:latin typeface="Courier"/>
                <a:cs typeface="Courier"/>
              </a:rPr>
              <a:t> (</a:t>
            </a:r>
            <a:r>
              <a:rPr lang="fr-FR" dirty="0" err="1">
                <a:latin typeface="Courier"/>
                <a:cs typeface="Courier"/>
              </a:rPr>
              <a:t>expected</a:t>
            </a:r>
            <a:r>
              <a:rPr lang="fr-FR" dirty="0">
                <a:latin typeface="Courier"/>
                <a:cs typeface="Courier"/>
              </a:rPr>
              <a:t> 2</a:t>
            </a:r>
            <a:r>
              <a:rPr lang="fr-FR" dirty="0" smtClean="0">
                <a:latin typeface="Courier"/>
                <a:cs typeface="Courier"/>
              </a:rPr>
              <a:t>)</a:t>
            </a:r>
          </a:p>
          <a:p>
            <a:r>
              <a:rPr lang="fr-FR" dirty="0">
                <a:latin typeface="Courier"/>
                <a:cs typeface="Courier"/>
              </a:rPr>
              <a:t>&gt;&gt;&gt; {</a:t>
            </a:r>
            <a:r>
              <a:rPr lang="fr-FR" dirty="0" err="1">
                <a:latin typeface="Courier"/>
                <a:cs typeface="Courier"/>
              </a:rPr>
              <a:t>x:y</a:t>
            </a:r>
            <a:r>
              <a:rPr lang="fr-FR" dirty="0">
                <a:latin typeface="Courier"/>
                <a:cs typeface="Courier"/>
              </a:rPr>
              <a:t> for </a:t>
            </a:r>
            <a:r>
              <a:rPr lang="fr-FR" dirty="0" err="1">
                <a:latin typeface="Courier"/>
                <a:cs typeface="Courier"/>
              </a:rPr>
              <a:t>x,y</a:t>
            </a:r>
            <a:r>
              <a:rPr lang="fr-FR" dirty="0">
                <a:latin typeface="Courier"/>
                <a:cs typeface="Courier"/>
              </a:rPr>
              <a:t> in </a:t>
            </a:r>
            <a:r>
              <a:rPr lang="fr-FR" dirty="0" err="1">
                <a:latin typeface="Courier"/>
                <a:cs typeface="Courier"/>
              </a:rPr>
              <a:t>friends.items</a:t>
            </a:r>
            <a:r>
              <a:rPr lang="fr-FR" dirty="0">
                <a:latin typeface="Courier"/>
                <a:cs typeface="Courier"/>
              </a:rPr>
              <a:t>()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endParaRPr lang="fr-FR" dirty="0">
              <a:latin typeface="Courier"/>
              <a:cs typeface="Courier"/>
            </a:endParaRPr>
          </a:p>
          <a:p>
            <a:r>
              <a:rPr lang="fr-FR" dirty="0">
                <a:latin typeface="Courier"/>
                <a:cs typeface="Courier"/>
              </a:rPr>
              <a:t>&gt;&gt;&gt; {</a:t>
            </a:r>
            <a:r>
              <a:rPr lang="fr-FR" dirty="0" err="1">
                <a:latin typeface="Courier"/>
                <a:cs typeface="Courier"/>
              </a:rPr>
              <a:t>name</a:t>
            </a:r>
            <a:r>
              <a:rPr lang="fr-FR" dirty="0">
                <a:latin typeface="Courier"/>
                <a:cs typeface="Courier"/>
              </a:rPr>
              <a:t>:[</a:t>
            </a:r>
            <a:r>
              <a:rPr lang="fr-FR" dirty="0" err="1">
                <a:latin typeface="Courier"/>
                <a:cs typeface="Courier"/>
              </a:rPr>
              <a:t>phonebook</a:t>
            </a:r>
            <a:r>
              <a:rPr lang="fr-FR" dirty="0">
                <a:latin typeface="Courier"/>
                <a:cs typeface="Courier"/>
              </a:rPr>
              <a:t>[</a:t>
            </a:r>
            <a:r>
              <a:rPr lang="fr-FR" dirty="0" err="1">
                <a:latin typeface="Courier"/>
                <a:cs typeface="Courier"/>
              </a:rPr>
              <a:t>friend</a:t>
            </a:r>
            <a:r>
              <a:rPr lang="fr-FR" dirty="0">
                <a:latin typeface="Courier"/>
                <a:cs typeface="Courier"/>
              </a:rPr>
              <a:t>] for </a:t>
            </a:r>
            <a:r>
              <a:rPr lang="fr-FR" dirty="0" err="1">
                <a:latin typeface="Courier"/>
                <a:cs typeface="Courier"/>
              </a:rPr>
              <a:t>friend</a:t>
            </a:r>
            <a:r>
              <a:rPr lang="fr-FR" dirty="0">
                <a:latin typeface="Courier"/>
                <a:cs typeface="Courier"/>
              </a:rPr>
              <a:t> in </a:t>
            </a:r>
            <a:r>
              <a:rPr lang="fr-FR" dirty="0" err="1">
                <a:latin typeface="Courier"/>
                <a:cs typeface="Courier"/>
              </a:rPr>
              <a:t>friend_list</a:t>
            </a:r>
            <a:r>
              <a:rPr lang="fr-FR" dirty="0">
                <a:latin typeface="Courier"/>
                <a:cs typeface="Courier"/>
              </a:rPr>
              <a:t>] for </a:t>
            </a:r>
            <a:r>
              <a:rPr lang="fr-FR" dirty="0" err="1">
                <a:latin typeface="Courier"/>
                <a:cs typeface="Courier"/>
              </a:rPr>
              <a:t>name,friend_list</a:t>
            </a:r>
            <a:r>
              <a:rPr lang="fr-FR" dirty="0">
                <a:latin typeface="Courier"/>
                <a:cs typeface="Courier"/>
              </a:rPr>
              <a:t> in </a:t>
            </a:r>
            <a:r>
              <a:rPr lang="fr-FR" dirty="0" err="1">
                <a:latin typeface="Courier"/>
                <a:cs typeface="Courier"/>
              </a:rPr>
              <a:t>friends.items</a:t>
            </a:r>
            <a:r>
              <a:rPr lang="fr-FR" dirty="0">
                <a:latin typeface="Courier"/>
                <a:cs typeface="Courier"/>
              </a:rPr>
              <a:t>()}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0311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066800"/>
          </a:xfrm>
        </p:spPr>
        <p:txBody>
          <a:bodyPr/>
          <a:lstStyle/>
          <a:p>
            <a:r>
              <a:rPr lang="en-US" dirty="0" smtClean="0"/>
              <a:t>Function expression</a:t>
            </a:r>
          </a:p>
          <a:p>
            <a:pPr lvl="1"/>
            <a:r>
              <a:rPr lang="en-US" dirty="0" smtClean="0"/>
              <a:t>“anonymous” function creation</a:t>
            </a:r>
          </a:p>
          <a:p>
            <a:pPr lvl="1"/>
            <a:r>
              <a:rPr lang="en-US" dirty="0" smtClean="0"/>
              <a:t>Expression, not a statement, no return or any other statement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363467" y="2590800"/>
            <a:ext cx="862813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  <a:r>
              <a:rPr lang="en-US" sz="2800" dirty="0" smtClean="0"/>
              <a:t>ambda &lt;</a:t>
            </a:r>
            <a:r>
              <a:rPr lang="en-US" sz="2800" dirty="0" err="1" smtClean="0"/>
              <a:t>arg</a:t>
            </a:r>
            <a:r>
              <a:rPr lang="en-US" sz="2800" dirty="0" smtClean="0"/>
              <a:t> or </a:t>
            </a:r>
            <a:r>
              <a:rPr lang="en-US" sz="2800" dirty="0" err="1" smtClean="0"/>
              <a:t>arg_tuple</a:t>
            </a:r>
            <a:r>
              <a:rPr lang="en-US" sz="2800" dirty="0" smtClean="0"/>
              <a:t>&gt; : &lt;expression using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&gt;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810000"/>
            <a:ext cx="32321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inc</a:t>
            </a:r>
            <a:r>
              <a:rPr lang="en-US" dirty="0" smtClean="0">
                <a:latin typeface="Courier"/>
                <a:cs typeface="Courier"/>
              </a:rPr>
              <a:t> = lambda v : v + 1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8982" y="3810000"/>
            <a:ext cx="2401018" cy="646331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inc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v):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return v + 1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5029200"/>
            <a:ext cx="6141112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msort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friends.items</a:t>
            </a:r>
            <a:r>
              <a:rPr lang="en-US" dirty="0">
                <a:latin typeface="Courier"/>
                <a:cs typeface="Courier"/>
              </a:rPr>
              <a:t>(), lambda x:-</a:t>
            </a:r>
            <a:r>
              <a:rPr lang="en-US" dirty="0" err="1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(x[1]))</a:t>
            </a:r>
          </a:p>
        </p:txBody>
      </p:sp>
    </p:spTree>
    <p:extLst>
      <p:ext uri="{BB962C8B-B14F-4D97-AF65-F5344CB8AC3E}">
        <p14:creationId xmlns:p14="http://schemas.microsoft.com/office/powerpoint/2010/main" val="333373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C.O.R.E concepts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1524000" y="1352729"/>
            <a:ext cx="18497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C</a:t>
            </a:r>
            <a:r>
              <a:rPr lang="en-US" sz="3200" dirty="0" smtClean="0"/>
              <a:t>ompute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2343329"/>
            <a:ext cx="2192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O</a:t>
            </a:r>
            <a:r>
              <a:rPr lang="en-US" sz="3200" dirty="0" smtClean="0"/>
              <a:t>perations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3511153"/>
            <a:ext cx="29678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R</a:t>
            </a:r>
            <a:r>
              <a:rPr lang="en-US" sz="3200" dirty="0" smtClean="0"/>
              <a:t>epresentation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654153"/>
            <a:ext cx="21010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E</a:t>
            </a:r>
            <a:r>
              <a:rPr lang="en-US" sz="3200" dirty="0" smtClean="0"/>
              <a:t>valuation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9906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 useful computations treating objects abstractly as whole values and operating on them.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22860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 operations on the abstract components that allow ease of use – independent of concrete representation.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76800" y="3553599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Constructors and selectors that provide an abstract interface to a concrete representation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76800" y="459259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 on a computing machine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600200" y="2267129"/>
            <a:ext cx="6553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1447800" y="3511153"/>
            <a:ext cx="6553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676400" y="4577953"/>
            <a:ext cx="6553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Left Brace 18"/>
          <p:cNvSpPr/>
          <p:nvPr/>
        </p:nvSpPr>
        <p:spPr bwMode="auto">
          <a:xfrm>
            <a:off x="990600" y="2267129"/>
            <a:ext cx="533400" cy="228600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792784" y="3212313"/>
            <a:ext cx="2809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Abstract Data Type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00" y="5619929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Abstraction Barrier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09600" y="3486329"/>
            <a:ext cx="1066800" cy="2133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638800" y="6096000"/>
            <a:ext cx="2819400" cy="4572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32680" y="6096000"/>
            <a:ext cx="20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adt</a:t>
            </a:r>
            <a:r>
              <a:rPr lang="en-US" dirty="0" smtClean="0"/>
              <a:t> representation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5638800" y="5715000"/>
            <a:ext cx="19050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67400" y="5715000"/>
            <a:ext cx="164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5638800" y="5334000"/>
            <a:ext cx="28194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4600" y="5345668"/>
            <a:ext cx="128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51225"/>
      </p:ext>
    </p:extLst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22464</TotalTime>
  <Pages>12</Pages>
  <Words>3539</Words>
  <Application>Microsoft Macintosh PowerPoint</Application>
  <PresentationFormat>Letter Paper (8.5x11 in)</PresentationFormat>
  <Paragraphs>585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cs162-fa14</vt:lpstr>
      <vt:lpstr>Mutation</vt:lpstr>
      <vt:lpstr>Computational Concepts Toolbox</vt:lpstr>
      <vt:lpstr>Objects</vt:lpstr>
      <vt:lpstr>Administrative Issues</vt:lpstr>
      <vt:lpstr>Review: Dictionaries – by example</vt:lpstr>
      <vt:lpstr>Dictionaries demo</vt:lpstr>
      <vt:lpstr>Dictionaries demo</vt:lpstr>
      <vt:lpstr>lambda</vt:lpstr>
      <vt:lpstr>C.O.R.E concepts</vt:lpstr>
      <vt:lpstr>Creating an Abtract Data Type</vt:lpstr>
      <vt:lpstr>Mutability</vt:lpstr>
      <vt:lpstr>Are these ‘mutation’ ?</vt:lpstr>
      <vt:lpstr>From value to storage …</vt:lpstr>
      <vt:lpstr>Mutation makes sharing visible</vt:lpstr>
      <vt:lpstr>Sharing</vt:lpstr>
      <vt:lpstr>Copies, ‘is’ and ‘==‘</vt:lpstr>
      <vt:lpstr>Creating mutating ‘functions’</vt:lpstr>
      <vt:lpstr>Creating mutating ‘functions’</vt:lpstr>
      <vt:lpstr>Creating mutable objects</vt:lpstr>
      <vt:lpstr>Useless bank account</vt:lpstr>
      <vt:lpstr>Bank account using dict</vt:lpstr>
      <vt:lpstr>State for a class of objects</vt:lpstr>
      <vt:lpstr>Hiding the object inside</vt:lpstr>
      <vt:lpstr>Hiding the object inside</vt:lpstr>
      <vt:lpstr>Hazard Beware</vt:lpstr>
      <vt:lpstr>A better way …</vt:lpstr>
      <vt:lpstr>A better way …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David Culler</cp:lastModifiedBy>
  <cp:revision>643</cp:revision>
  <cp:lastPrinted>2016-03-07T20:04:21Z</cp:lastPrinted>
  <dcterms:created xsi:type="dcterms:W3CDTF">2009-09-09T21:17:00Z</dcterms:created>
  <dcterms:modified xsi:type="dcterms:W3CDTF">2016-03-14T19:52:19Z</dcterms:modified>
</cp:coreProperties>
</file>