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338" r:id="rId4"/>
    <p:sldId id="323" r:id="rId5"/>
    <p:sldId id="319" r:id="rId6"/>
    <p:sldId id="336" r:id="rId7"/>
    <p:sldId id="337" r:id="rId8"/>
    <p:sldId id="339" r:id="rId9"/>
    <p:sldId id="353" r:id="rId10"/>
    <p:sldId id="342" r:id="rId11"/>
    <p:sldId id="341" r:id="rId12"/>
    <p:sldId id="343" r:id="rId13"/>
    <p:sldId id="345" r:id="rId14"/>
    <p:sldId id="346" r:id="rId15"/>
    <p:sldId id="344" r:id="rId16"/>
    <p:sldId id="347" r:id="rId17"/>
    <p:sldId id="351" r:id="rId18"/>
    <p:sldId id="348" r:id="rId19"/>
    <p:sldId id="349" r:id="rId20"/>
    <p:sldId id="350" r:id="rId21"/>
    <p:sldId id="352" r:id="rId22"/>
    <p:sldId id="354" r:id="rId23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7" autoAdjust="0"/>
  </p:normalViewPr>
  <p:slideViewPr>
    <p:cSldViewPr>
      <p:cViewPr varScale="1">
        <p:scale>
          <a:sx n="72" d="100"/>
          <a:sy n="72" d="100"/>
        </p:scale>
        <p:origin x="-11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371600"/>
            <a:ext cx="55626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Object Oriented Programming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March 28,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Initialization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 smtClean="0">
                <a:latin typeface="Courier New"/>
                <a:cs typeface="Courier New"/>
              </a:rPr>
              <a:t>self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latin typeface="Courier New"/>
                <a:cs typeface="Courier New"/>
              </a:rPr>
              <a:t>name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48200" y="3124200"/>
            <a:ext cx="3003837" cy="978932"/>
            <a:chOff x="3886200" y="2667000"/>
            <a:chExt cx="3003837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40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dirty="0" smtClean="0">
                  <a:solidFill>
                    <a:srgbClr val="0000FF"/>
                  </a:solidFill>
                </a:rPr>
                <a:t>eturn None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and “private”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of an object accessible with ‘dot’ notation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obj.attr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Alternative to selector/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Most OO languages provide private instance fields</a:t>
            </a:r>
          </a:p>
          <a:p>
            <a:pPr lvl="1"/>
            <a:r>
              <a:rPr lang="en-US" dirty="0" smtClean="0"/>
              <a:t>Python leaves it to convention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 smtClean="0">
                <a:latin typeface="Courier New"/>
                <a:cs typeface="Courier New"/>
              </a:rPr>
              <a:t>self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latin typeface="Courier New"/>
                <a:cs typeface="Courier New"/>
              </a:rPr>
              <a:t>name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8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82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“private”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self._name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self._balance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 smtClean="0">
                <a:latin typeface="Courier New"/>
                <a:cs typeface="Courier New"/>
              </a:rPr>
              <a:t>self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 smtClean="0">
                <a:latin typeface="Courier New"/>
                <a:cs typeface="Courier New"/>
              </a:rPr>
              <a:t>name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Pertain to the class as a whole</a:t>
            </a:r>
          </a:p>
          <a:p>
            <a:r>
              <a:rPr lang="en-US" dirty="0" smtClean="0"/>
              <a:t>Not to individual objects</a:t>
            </a:r>
          </a:p>
          <a:p>
            <a:r>
              <a:rPr lang="en-US" dirty="0" smtClean="0"/>
              <a:t>Name relative to class, not self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5529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attribute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account_number_seed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1000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self._name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self._balance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self</a:t>
            </a:r>
            <a:r>
              <a:rPr lang="en-US" b="1" dirty="0"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BaseAccount.</a:t>
            </a:r>
            <a:r>
              <a:rPr lang="en-US" b="1" dirty="0" err="1" smtClean="0">
                <a:latin typeface="Courier New"/>
                <a:cs typeface="Courier New"/>
              </a:rPr>
              <a:t>account_number_seed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+= 1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 smtClean="0">
                <a:latin typeface="Courier New"/>
                <a:cs typeface="Courier New"/>
              </a:rPr>
              <a:t>self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 smtClean="0">
                <a:latin typeface="Courier New"/>
                <a:cs typeface="Courier New"/>
              </a:rPr>
              <a:t>name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account_number_seed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smtClean="0">
                <a:latin typeface="Courier New"/>
                <a:cs typeface="Courier New"/>
              </a:rPr>
              <a:t>1000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accounts = []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self._name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self._balance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self</a:t>
            </a:r>
            <a:r>
              <a:rPr lang="en-US" b="1" dirty="0"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BaseAccount.account_number_seed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+= </a:t>
            </a:r>
            <a:r>
              <a:rPr lang="en-US" b="1" dirty="0" smtClean="0">
                <a:latin typeface="Courier New"/>
                <a:cs typeface="Courier New"/>
              </a:rPr>
              <a:t>1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BaseAccount.accounts.append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(self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smtClean="0">
                <a:latin typeface="Courier New"/>
                <a:cs typeface="Courier New"/>
              </a:rPr>
              <a:t>...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show_accounts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BaseAccount.accounts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print(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account.account_no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(),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account.balance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5029200"/>
          </a:xfrm>
        </p:spPr>
        <p:txBody>
          <a:bodyPr/>
          <a:lstStyle/>
          <a:p>
            <a:r>
              <a:rPr lang="en-US" dirty="0" smtClean="0"/>
              <a:t>Define a class as a specialization of an existing class</a:t>
            </a:r>
          </a:p>
          <a:p>
            <a:r>
              <a:rPr lang="en-US" dirty="0" smtClean="0"/>
              <a:t>Inherent its attributes, methods (behaviors)</a:t>
            </a:r>
          </a:p>
          <a:p>
            <a:r>
              <a:rPr lang="en-US" dirty="0" smtClean="0"/>
              <a:t>Add additional ones</a:t>
            </a:r>
          </a:p>
          <a:p>
            <a:r>
              <a:rPr lang="en-US" dirty="0" smtClean="0"/>
              <a:t>Redefine (specialize) existing ones</a:t>
            </a:r>
          </a:p>
          <a:p>
            <a:pPr lvl="1"/>
            <a:r>
              <a:rPr lang="en-US" dirty="0" smtClean="0"/>
              <a:t>Ones in superclass still accessible in its namespace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600200" y="41148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latin typeface="Courier New"/>
                <a:cs typeface="Courier New"/>
              </a:rPr>
              <a:t>ClassName</a:t>
            </a:r>
            <a:r>
              <a:rPr lang="de-DE" sz="2000" b="1" dirty="0" smtClean="0">
                <a:latin typeface="Courier New"/>
                <a:cs typeface="Courier New"/>
              </a:rPr>
              <a:t> ( </a:t>
            </a:r>
            <a:r>
              <a:rPr lang="de-DE" sz="2000" b="1" dirty="0" err="1" smtClean="0">
                <a:latin typeface="Courier New"/>
                <a:cs typeface="Courier New"/>
              </a:rPr>
              <a:t>inherits</a:t>
            </a:r>
            <a:r>
              <a:rPr lang="de-DE" sz="2000" b="1" dirty="0" smtClean="0">
                <a:latin typeface="Courier New"/>
                <a:cs typeface="Courier New"/>
              </a:rPr>
              <a:t> ):</a:t>
            </a:r>
            <a:endParaRPr lang="de-DE" sz="2000" b="1" dirty="0">
              <a:latin typeface="Courier New"/>
              <a:cs typeface="Courier New"/>
            </a:endParaRP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313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600200" y="2438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Dictionaries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</a:p>
          <a:p>
            <a:r>
              <a:rPr lang="en-US" sz="2000" dirty="0" smtClean="0"/>
              <a:t>Lambda function </a:t>
            </a:r>
            <a:r>
              <a:rPr lang="en-US" sz="2000" dirty="0" err="1" smtClean="0"/>
              <a:t>expr</a:t>
            </a:r>
            <a:r>
              <a:rPr lang="en-US" sz="2000" dirty="0" smtClean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000" dirty="0" smtClean="0"/>
              <a:t>Recursion</a:t>
            </a:r>
          </a:p>
          <a:p>
            <a:pPr lvl="1"/>
            <a:r>
              <a:rPr lang="en-US" sz="2000" dirty="0" smtClean="0"/>
              <a:t>Linear, Tail, Tree</a:t>
            </a:r>
          </a:p>
          <a:p>
            <a:r>
              <a:rPr lang="en-US" sz="2000" dirty="0" smtClean="0"/>
              <a:t>Abstract Data Types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Mutation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</a:t>
            </a:r>
            <a:r>
              <a:rPr lang="en-US" b="1" dirty="0" err="1" smtClean="0">
                <a:latin typeface="Courier New"/>
                <a:cs typeface="Courier New"/>
              </a:rPr>
              <a:t>_balance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def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repr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'&lt;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'</a:t>
            </a:r>
            <a:r>
              <a:rPr lang="en-US" b="1" dirty="0">
                <a:latin typeface="Courier New"/>
                <a:cs typeface="Courier New"/>
              </a:rPr>
              <a:t>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 &gt;'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'Account: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'</a:t>
            </a:r>
            <a:r>
              <a:rPr lang="en-US" b="1" dirty="0">
                <a:latin typeface="Courier New"/>
                <a:cs typeface="Courier New"/>
              </a:rPr>
              <a:t>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for </a:t>
            </a:r>
            <a:r>
              <a:rPr lang="en-US" b="1" dirty="0">
                <a:latin typeface="Courier New"/>
                <a:cs typeface="Courier New"/>
              </a:rPr>
              <a:t>account in </a:t>
            </a:r>
            <a:r>
              <a:rPr lang="en-US" b="1" dirty="0" err="1">
                <a:latin typeface="Courier New"/>
                <a:cs typeface="Courier New"/>
              </a:rPr>
              <a:t>BaseAccount.accounts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using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Bank:   </a:t>
            </a:r>
          </a:p>
          <a:p>
            <a:r>
              <a:rPr lang="en-US" b="1" dirty="0">
                <a:latin typeface="Courier New"/>
                <a:cs typeface="Courier New"/>
              </a:rPr>
              <a:t>    accounts = []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add_account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,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 </a:t>
            </a:r>
            <a:r>
              <a:rPr lang="en-US" b="1" dirty="0" err="1" smtClean="0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'savings') or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checking), "Bad Account type"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&gt; 0, "Bad deposit"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= Account</a:t>
            </a:r>
            <a:r>
              <a:rPr lang="en-US" b="1" dirty="0">
                <a:latin typeface="Courier New"/>
                <a:cs typeface="Courier New"/>
              </a:rPr>
              <a:t>(name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account_type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           </a:t>
            </a:r>
            <a:r>
              <a:rPr lang="en-US" b="1" dirty="0" err="1" smtClean="0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Bank.accounts.append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(self):       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latin typeface="Courier New"/>
                <a:cs typeface="Courier New"/>
              </a:rPr>
              <a:t>Bank.accounts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</p:spTree>
    <p:extLst>
      <p:ext uri="{BB962C8B-B14F-4D97-AF65-F5344CB8AC3E}">
        <p14:creationId xmlns:p14="http://schemas.microsoft.com/office/powerpoint/2010/main" val="7062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to take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</a:p>
          <a:p>
            <a:r>
              <a:rPr lang="en-US" dirty="0" smtClean="0"/>
              <a:t>Class namespace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Instance attributes (fields)</a:t>
            </a:r>
          </a:p>
          <a:p>
            <a:r>
              <a:rPr lang="en-US" dirty="0" smtClean="0"/>
              <a:t>Class attributes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Superclass reference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4372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class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support for object oriented programming</a:t>
            </a:r>
          </a:p>
          <a:p>
            <a:r>
              <a:rPr lang="en-US" dirty="0" smtClean="0"/>
              <a:t>Defining a class introduces a new type of object</a:t>
            </a:r>
          </a:p>
          <a:p>
            <a:r>
              <a:rPr lang="en-US" dirty="0" smtClean="0"/>
              <a:t>It has attributes</a:t>
            </a:r>
          </a:p>
          <a:p>
            <a:r>
              <a:rPr lang="en-US" dirty="0" smtClean="0"/>
              <a:t>It has methods</a:t>
            </a:r>
          </a:p>
          <a:p>
            <a:r>
              <a:rPr lang="en-US" dirty="0" smtClean="0"/>
              <a:t>These implement its behaviors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Objects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represent information</a:t>
            </a:r>
          </a:p>
          <a:p>
            <a:r>
              <a:rPr lang="en-US" dirty="0" smtClean="0"/>
              <a:t>Consist of data and behavior, bundled together to create abstractions</a:t>
            </a:r>
          </a:p>
          <a:p>
            <a:pPr lvl="1"/>
            <a:r>
              <a:rPr lang="en-US" dirty="0" smtClean="0"/>
              <a:t>Abstract Data Types</a:t>
            </a:r>
          </a:p>
          <a:p>
            <a:r>
              <a:rPr lang="en-US" dirty="0" smtClean="0"/>
              <a:t>They can have state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utable </a:t>
            </a:r>
            <a:r>
              <a:rPr lang="en-US" dirty="0" err="1" smtClean="0"/>
              <a:t>vs</a:t>
            </a:r>
            <a:r>
              <a:rPr lang="en-US" dirty="0" smtClean="0"/>
              <a:t> immutable</a:t>
            </a:r>
          </a:p>
          <a:p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A methodology for organizing large programs</a:t>
            </a:r>
          </a:p>
          <a:p>
            <a:pPr lvl="1"/>
            <a:r>
              <a:rPr lang="en-US" dirty="0" smtClean="0"/>
              <a:t>So important it is supported in the language (classes)</a:t>
            </a:r>
          </a:p>
          <a:p>
            <a:r>
              <a:rPr lang="en-US" dirty="0" smtClean="0"/>
              <a:t>In Python, every value is an object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>
                <a:solidFill>
                  <a:srgbClr val="0000FF"/>
                </a:solidFill>
              </a:rPr>
              <a:t>objects</a:t>
            </a:r>
            <a:r>
              <a:rPr lang="en-US" dirty="0" smtClean="0"/>
              <a:t> have </a:t>
            </a:r>
            <a:r>
              <a:rPr lang="en-US" dirty="0" smtClean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dirty="0" smtClean="0"/>
              <a:t>Manipulation happens through </a:t>
            </a:r>
            <a:r>
              <a:rPr lang="en-US" dirty="0" smtClean="0">
                <a:solidFill>
                  <a:srgbClr val="0000FF"/>
                </a:solidFill>
              </a:rPr>
              <a:t>methods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Functions do one thing (well)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Object do a collection of related things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848600" cy="5257800"/>
          </a:xfrm>
        </p:spPr>
        <p:txBody>
          <a:bodyPr/>
          <a:lstStyle/>
          <a:p>
            <a:r>
              <a:rPr lang="en-US" dirty="0" smtClean="0"/>
              <a:t>Maps project part II due 3/30</a:t>
            </a:r>
          </a:p>
          <a:p>
            <a:r>
              <a:rPr lang="en-US" dirty="0" smtClean="0"/>
              <a:t>HW05 is lighter, but due 3/28</a:t>
            </a:r>
          </a:p>
          <a:p>
            <a:endParaRPr lang="en-US" dirty="0"/>
          </a:p>
          <a:p>
            <a:r>
              <a:rPr lang="en-US" dirty="0" smtClean="0"/>
              <a:t>Midterm “breakthrough” opportunity</a:t>
            </a:r>
          </a:p>
          <a:p>
            <a:pPr lvl="1"/>
            <a:r>
              <a:rPr lang="en-US" dirty="0" smtClean="0"/>
              <a:t>Thurs 9 - 1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9822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Bank account using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= 1000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account(name,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+= 1</a:t>
            </a:r>
          </a:p>
          <a:p>
            <a:r>
              <a:rPr lang="en-US" sz="1600" dirty="0">
                <a:latin typeface="Courier"/>
                <a:cs typeface="Courier"/>
              </a:rPr>
              <a:t>    return {'Name' : name, 'Number':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     '</a:t>
            </a:r>
            <a:r>
              <a:rPr lang="en-US" sz="1600" dirty="0">
                <a:latin typeface="Courier"/>
                <a:cs typeface="Courier"/>
              </a:rPr>
              <a:t>Balance' :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account_name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acct['Name']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account_balance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account_number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acct['Number']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deposit(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+=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withdraw(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-=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 = account('David Culler', 100)</a:t>
            </a:r>
          </a:p>
          <a:p>
            <a:r>
              <a:rPr lang="sv-SE" sz="1400" dirty="0">
                <a:latin typeface="Courier"/>
                <a:cs typeface="Courier"/>
              </a:rPr>
              <a:t>&gt;&gt;&gt; </a:t>
            </a:r>
            <a:r>
              <a:rPr lang="sv-SE" sz="1400" dirty="0" err="1">
                <a:latin typeface="Courier"/>
                <a:cs typeface="Courier"/>
              </a:rPr>
              <a:t>my_acct</a:t>
            </a:r>
            <a:endParaRPr lang="sv-SE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{'Name': 'David Culler', 'Balance': 100, 'Number': 1001}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1001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 = account("Fred Jones", 475)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1002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29124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981200" y="2362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>
                <a:latin typeface="Courier New"/>
                <a:cs typeface="Courier New"/>
              </a:rPr>
              <a:t>ClassName</a:t>
            </a:r>
            <a:r>
              <a:rPr lang="de-DE" sz="2000" b="1" dirty="0">
                <a:latin typeface="Courier New"/>
                <a:cs typeface="Courier New"/>
              </a:rPr>
              <a:t>: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Account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6400800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 smtClean="0">
                <a:latin typeface="Courier New"/>
                <a:cs typeface="Courier New"/>
              </a:rPr>
              <a:t>self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latin typeface="Courier New"/>
                <a:cs typeface="Courier New"/>
              </a:rPr>
              <a:t>name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66800" y="2286000"/>
            <a:ext cx="914400" cy="2743200"/>
            <a:chOff x="1066800" y="2286000"/>
            <a:chExt cx="914400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8646" y="3415154"/>
              <a:ext cx="186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n</a:t>
              </a:r>
              <a:r>
                <a:rPr lang="en-US" dirty="0" smtClean="0">
                  <a:solidFill>
                    <a:srgbClr val="0000FF"/>
                  </a:solidFill>
                </a:rPr>
                <a:t>ew namespace 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3800" y="5345668"/>
            <a:ext cx="2670212" cy="978932"/>
            <a:chOff x="3733800" y="5181600"/>
            <a:chExt cx="2670212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methods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886200" y="2667000"/>
            <a:ext cx="2734345" cy="978932"/>
            <a:chOff x="3886200" y="2667000"/>
            <a:chExt cx="2734345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134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attributes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4876800" y="3581400"/>
            <a:ext cx="2862723" cy="978932"/>
            <a:chOff x="4876800" y="3581400"/>
            <a:chExt cx="2862723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262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object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267200" y="3962400"/>
            <a:ext cx="2426643" cy="978932"/>
            <a:chOff x="4876800" y="3581400"/>
            <a:chExt cx="2426643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da dot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object, invoking a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219200" y="2438400"/>
            <a:ext cx="60949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my_acct</a:t>
            </a:r>
            <a:r>
              <a:rPr lang="en-US" sz="2400" b="1" dirty="0">
                <a:latin typeface="Courier"/>
                <a:cs typeface="Courier"/>
              </a:rPr>
              <a:t> = </a:t>
            </a:r>
            <a:r>
              <a:rPr lang="en-US" sz="2400" b="1" dirty="0" err="1">
                <a:latin typeface="Courier"/>
                <a:cs typeface="Courier"/>
              </a:rPr>
              <a:t>BaseAccount</a:t>
            </a:r>
            <a:r>
              <a:rPr lang="en-US" sz="2400" b="1" dirty="0">
                <a:latin typeface="Courier"/>
                <a:cs typeface="Courier"/>
              </a:rPr>
              <a:t>(</a:t>
            </a:r>
            <a:r>
              <a:rPr lang="en-US" sz="2400" b="1" dirty="0" smtClean="0">
                <a:latin typeface="Courier"/>
                <a:cs typeface="Courier"/>
              </a:rPr>
              <a:t>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my_acct.init</a:t>
            </a:r>
            <a:r>
              <a:rPr lang="en-US" sz="2400" b="1" dirty="0">
                <a:latin typeface="Courier"/>
                <a:cs typeface="Courier"/>
              </a:rPr>
              <a:t>("David Culler", 93</a:t>
            </a:r>
            <a:r>
              <a:rPr lang="en-US" sz="2400" b="1" dirty="0" smtClean="0">
                <a:latin typeface="Courier"/>
                <a:cs typeface="Courier"/>
              </a:rPr>
              <a:t>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my_acct.withdraw</a:t>
            </a:r>
            <a:r>
              <a:rPr lang="en-US" sz="2400" b="1" dirty="0">
                <a:latin typeface="Courier"/>
                <a:cs typeface="Courier"/>
              </a:rPr>
              <a:t>(42)</a:t>
            </a:r>
          </a:p>
          <a:p>
            <a:endParaRPr lang="en-US" sz="2400" b="1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67000" y="3581400"/>
            <a:ext cx="2426643" cy="978932"/>
            <a:chOff x="4876800" y="3581400"/>
            <a:chExt cx="2426643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da dot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419600" y="1676400"/>
            <a:ext cx="4081130" cy="914400"/>
            <a:chOff x="4876800" y="4191000"/>
            <a:chExt cx="4081130" cy="914400"/>
          </a:xfrm>
        </p:grpSpPr>
        <p:sp>
          <p:nvSpPr>
            <p:cNvPr id="12" name="TextBox 11"/>
            <p:cNvSpPr txBox="1"/>
            <p:nvPr/>
          </p:nvSpPr>
          <p:spPr>
            <a:xfrm>
              <a:off x="6477000" y="4191000"/>
              <a:ext cx="248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Class Constructor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876800" y="4419600"/>
              <a:ext cx="1676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287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22549</TotalTime>
  <Pages>12</Pages>
  <Words>1622</Words>
  <Application>Microsoft Macintosh PowerPoint</Application>
  <PresentationFormat>Letter Paper (8.5x11 in)</PresentationFormat>
  <Paragraphs>356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cs162-fa14</vt:lpstr>
      <vt:lpstr>Object Oriented Programming</vt:lpstr>
      <vt:lpstr>Computational Concepts Toolbox</vt:lpstr>
      <vt:lpstr>Today: class</vt:lpstr>
      <vt:lpstr>Review: Objects</vt:lpstr>
      <vt:lpstr>Administrative Issues</vt:lpstr>
      <vt:lpstr>Review: Bank account using dict</vt:lpstr>
      <vt:lpstr>Python class statement</vt:lpstr>
      <vt:lpstr>Example: Account</vt:lpstr>
      <vt:lpstr>Creating an object, invoking a method</vt:lpstr>
      <vt:lpstr>Special Initialization Method</vt:lpstr>
      <vt:lpstr>Attributes and “private”</vt:lpstr>
      <vt:lpstr>Example</vt:lpstr>
      <vt:lpstr>Example</vt:lpstr>
      <vt:lpstr>Example: “private” attributes</vt:lpstr>
      <vt:lpstr>Class attributes</vt:lpstr>
      <vt:lpstr>Example: class attribute</vt:lpstr>
      <vt:lpstr>More class attributes</vt:lpstr>
      <vt:lpstr>Inheritance</vt:lpstr>
      <vt:lpstr>Example</vt:lpstr>
      <vt:lpstr>More special methods</vt:lpstr>
      <vt:lpstr>Classes using classes</vt:lpstr>
      <vt:lpstr>Key concepts to take forward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670</cp:revision>
  <cp:lastPrinted>2016-03-07T20:04:21Z</cp:lastPrinted>
  <dcterms:created xsi:type="dcterms:W3CDTF">2009-09-09T21:17:00Z</dcterms:created>
  <dcterms:modified xsi:type="dcterms:W3CDTF">2016-04-18T14:47:57Z</dcterms:modified>
</cp:coreProperties>
</file>