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338" r:id="rId4"/>
    <p:sldId id="339" r:id="rId5"/>
    <p:sldId id="340" r:id="rId6"/>
    <p:sldId id="342" r:id="rId7"/>
    <p:sldId id="341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4" r:id="rId19"/>
    <p:sldId id="353" r:id="rId20"/>
    <p:sldId id="358" r:id="rId21"/>
    <p:sldId id="355" r:id="rId22"/>
    <p:sldId id="359" r:id="rId23"/>
    <p:sldId id="356" r:id="rId24"/>
    <p:sldId id="360" r:id="rId25"/>
    <p:sldId id="357" r:id="rId26"/>
    <p:sldId id="361" r:id="rId27"/>
    <p:sldId id="362" r:id="rId28"/>
    <p:sldId id="363" r:id="rId29"/>
    <p:sldId id="364" r:id="rId30"/>
    <p:sldId id="365" r:id="rId31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67" autoAdjust="0"/>
  </p:normalViewPr>
  <p:slideViewPr>
    <p:cSldViewPr>
      <p:cViewPr varScale="1">
        <p:scale>
          <a:sx n="72" d="100"/>
          <a:sy n="72" d="100"/>
        </p:scale>
        <p:origin x="-11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6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 = 1,2</a:t>
            </a:r>
          </a:p>
          <a:p>
            <a:r>
              <a:rPr lang="pl-PL" dirty="0" err="1" smtClean="0"/>
              <a:t>x,y</a:t>
            </a:r>
            <a:r>
              <a:rPr lang="pl-PL" dirty="0" smtClean="0"/>
              <a:t> = 3,4</a:t>
            </a:r>
          </a:p>
          <a:p>
            <a:r>
              <a:rPr lang="pl-PL" dirty="0" smtClean="0"/>
              <a:t>   </a:t>
            </a:r>
            <a:r>
              <a:rPr lang="pl-PL" dirty="0" err="1" smtClean="0"/>
              <a:t>a,b</a:t>
            </a:r>
            <a:r>
              <a:rPr lang="pl-PL" dirty="0" smtClean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CS88 Sp16 L11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ripken.github.io/sql.js/GUI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5438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Exceptions 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&amp; 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 Taste of Declarative Programming in SQL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352800"/>
            <a:ext cx="86106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CS8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  <a:p>
            <a:r>
              <a:rPr lang="hu-HU" b="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</a:t>
            </a:r>
            <a:r>
              <a:rPr lang="hu-HU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/inst.eecs.berkeley.edu/~cs88</a:t>
            </a:r>
            <a:endParaRPr lang="hu-HU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 11</a:t>
            </a: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April 18, 2016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 stops at the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is ‘thrown back’ to wherever it is caught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  <p:pic>
        <p:nvPicPr>
          <p:cNvPr id="8" name="Picture 7" descr="Screen Shot 2016-04-17 at 3.43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7691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5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you to make assertions about assumptions that your code relies on</a:t>
            </a:r>
          </a:p>
          <a:p>
            <a:pPr lvl="1"/>
            <a:r>
              <a:rPr lang="en-US" dirty="0" smtClean="0"/>
              <a:t>Use them liberally!</a:t>
            </a:r>
          </a:p>
          <a:p>
            <a:pPr lvl="1"/>
            <a:r>
              <a:rPr lang="en-US" dirty="0" smtClean="0"/>
              <a:t>Incoming data is dirty till you’ve washed it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r>
              <a:rPr lang="en-US" dirty="0" smtClean="0"/>
              <a:t>Raise an exception of type </a:t>
            </a:r>
            <a:r>
              <a:rPr lang="en-US" dirty="0" err="1" smtClean="0">
                <a:latin typeface="Courier"/>
                <a:cs typeface="Courier"/>
              </a:rPr>
              <a:t>AssertionError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Ignored in optimize flag: python3 –O …</a:t>
            </a:r>
          </a:p>
          <a:p>
            <a:pPr lvl="1"/>
            <a:r>
              <a:rPr lang="en-US" dirty="0" smtClean="0">
                <a:cs typeface="Courier"/>
              </a:rPr>
              <a:t>Governed by </a:t>
            </a:r>
            <a:r>
              <a:rPr lang="en-US" dirty="0" err="1" smtClean="0">
                <a:cs typeface="Courier"/>
              </a:rPr>
              <a:t>bool</a:t>
            </a: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__debug__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85800" y="2667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assert &lt;assertion expression&gt;, &lt;string for </a:t>
            </a:r>
            <a:r>
              <a:rPr lang="en-US" dirty="0" smtClean="0">
                <a:latin typeface="Courier"/>
                <a:cs typeface="Courier"/>
              </a:rPr>
              <a:t>failed&gt;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5029200"/>
            <a:ext cx="7696200" cy="923330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divides(x, y):</a:t>
            </a:r>
          </a:p>
          <a:p>
            <a:r>
              <a:rPr lang="en-US" dirty="0">
                <a:latin typeface="Courier"/>
                <a:cs typeface="Courier"/>
              </a:rPr>
              <a:t>    assert x != 0, </a:t>
            </a:r>
            <a:r>
              <a:rPr lang="en-US" dirty="0" smtClean="0">
                <a:latin typeface="Courier"/>
                <a:cs typeface="Courier"/>
              </a:rPr>
              <a:t>”</a:t>
            </a: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enominator must </a:t>
            </a:r>
            <a:r>
              <a:rPr lang="en-US" dirty="0">
                <a:latin typeface="Courier"/>
                <a:cs typeface="Courier"/>
              </a:rPr>
              <a:t>be non-</a:t>
            </a:r>
            <a:r>
              <a:rPr lang="en-US" dirty="0" smtClean="0">
                <a:latin typeface="Courier"/>
                <a:cs typeface="Courier"/>
              </a:rPr>
              <a:t>zero”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y%x</a:t>
            </a:r>
            <a:r>
              <a:rPr lang="en-US" dirty="0">
                <a:latin typeface="Courier"/>
                <a:cs typeface="Courier"/>
              </a:rPr>
              <a:t> == 0</a:t>
            </a:r>
          </a:p>
        </p:txBody>
      </p:sp>
    </p:spTree>
    <p:extLst>
      <p:ext uri="{BB962C8B-B14F-4D97-AF65-F5344CB8AC3E}">
        <p14:creationId xmlns:p14="http://schemas.microsoft.com/office/powerpoint/2010/main" val="45555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Errors – </a:t>
            </a:r>
            <a:r>
              <a:rPr lang="en-US" dirty="0" smtClean="0">
                <a:latin typeface="Courier"/>
                <a:cs typeface="Courier"/>
              </a:rPr>
              <a:t>try</a:t>
            </a:r>
            <a:r>
              <a:rPr lang="en-US" dirty="0" smtClean="0"/>
              <a:t> / </a:t>
            </a:r>
            <a:r>
              <a:rPr lang="en-US" dirty="0" smtClean="0">
                <a:latin typeface="Courier"/>
                <a:cs typeface="Courier"/>
              </a:rPr>
              <a:t>except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924800" cy="5257800"/>
          </a:xfrm>
        </p:spPr>
        <p:txBody>
          <a:bodyPr/>
          <a:lstStyle/>
          <a:p>
            <a:r>
              <a:rPr lang="en-US" dirty="0" smtClean="0"/>
              <a:t>Wrap your code in </a:t>
            </a:r>
            <a:r>
              <a:rPr lang="en-US" dirty="0" smtClean="0">
                <a:latin typeface="Courier"/>
                <a:cs typeface="Courier"/>
              </a:rPr>
              <a:t>try – except </a:t>
            </a:r>
            <a:r>
              <a:rPr lang="en-US" dirty="0" smtClean="0"/>
              <a:t>statements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Execution rule</a:t>
            </a:r>
          </a:p>
          <a:p>
            <a:pPr lvl="1"/>
            <a:r>
              <a:rPr lang="en-US" dirty="0" smtClean="0"/>
              <a:t>&lt;try suite&gt; is executed first</a:t>
            </a:r>
          </a:p>
          <a:p>
            <a:pPr lvl="1"/>
            <a:r>
              <a:rPr lang="en-US" dirty="0" smtClean="0"/>
              <a:t>If during this an exception is raised and not handled otherwise</a:t>
            </a:r>
          </a:p>
          <a:p>
            <a:pPr lvl="1"/>
            <a:r>
              <a:rPr lang="en-US" dirty="0" smtClean="0"/>
              <a:t>And if the exception inherits from &lt;exception class&gt;</a:t>
            </a:r>
          </a:p>
          <a:p>
            <a:pPr lvl="1"/>
            <a:r>
              <a:rPr lang="en-US" dirty="0" smtClean="0"/>
              <a:t>Then &lt;except suite&gt; is executed with &lt;name&gt; bound to the exception</a:t>
            </a:r>
          </a:p>
          <a:p>
            <a:r>
              <a:rPr lang="en-US" dirty="0" smtClean="0"/>
              <a:t>Control jumps to the except suite of the most recent </a:t>
            </a:r>
            <a:r>
              <a:rPr lang="en-US" dirty="0" smtClean="0">
                <a:latin typeface="Courier"/>
                <a:cs typeface="Courier"/>
              </a:rPr>
              <a:t>try</a:t>
            </a:r>
            <a:r>
              <a:rPr lang="en-US" dirty="0" smtClean="0"/>
              <a:t> that handles the exception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09600" y="1905000"/>
            <a:ext cx="8001000" cy="1477328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try:</a:t>
            </a:r>
          </a:p>
          <a:p>
            <a:r>
              <a:rPr lang="en-US" dirty="0">
                <a:latin typeface="Courier"/>
                <a:cs typeface="Courier"/>
              </a:rPr>
              <a:t>    &lt;try suite&gt;</a:t>
            </a:r>
          </a:p>
          <a:p>
            <a:r>
              <a:rPr lang="en-US" dirty="0">
                <a:latin typeface="Courier"/>
                <a:cs typeface="Courier"/>
              </a:rPr>
              <a:t>except &lt;exception class&gt; as &lt;name&gt;:</a:t>
            </a:r>
          </a:p>
          <a:p>
            <a:r>
              <a:rPr lang="en-US" dirty="0">
                <a:latin typeface="Courier"/>
                <a:cs typeface="Courier"/>
              </a:rPr>
              <a:t>    &lt;except suite&gt;</a:t>
            </a:r>
          </a:p>
          <a:p>
            <a:r>
              <a:rPr lang="en-US" dirty="0">
                <a:latin typeface="Courier"/>
                <a:cs typeface="Courier"/>
              </a:rPr>
              <a:t>... # continue here if &lt;try suite&gt; succeeds </a:t>
            </a:r>
            <a:r>
              <a:rPr lang="en-US" dirty="0" smtClean="0">
                <a:latin typeface="Courier"/>
                <a:cs typeface="Courier"/>
              </a:rPr>
              <a:t>w/o </a:t>
            </a:r>
            <a:r>
              <a:rPr lang="en-US" dirty="0">
                <a:latin typeface="Courier"/>
                <a:cs typeface="Courier"/>
              </a:rPr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136636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19408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are raised with a </a:t>
            </a:r>
            <a:r>
              <a:rPr lang="en-US" dirty="0" smtClean="0">
                <a:latin typeface="Courier"/>
                <a:cs typeface="Courier"/>
              </a:rPr>
              <a:t>raise</a:t>
            </a:r>
            <a:r>
              <a:rPr lang="en-US" dirty="0" smtClean="0"/>
              <a:t> statement\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raise &lt;exception&gt;</a:t>
            </a:r>
          </a:p>
          <a:p>
            <a:pPr lvl="1"/>
            <a:endParaRPr lang="en-US" dirty="0">
              <a:latin typeface="Courier"/>
              <a:cs typeface="Courier"/>
            </a:endParaRPr>
          </a:p>
          <a:p>
            <a:r>
              <a:rPr lang="en-US" dirty="0" smtClean="0"/>
              <a:t>&lt;expression&gt; must evaluate to a subclass of </a:t>
            </a:r>
            <a:r>
              <a:rPr lang="en-US" dirty="0" err="1" smtClean="0"/>
              <a:t>BaseException</a:t>
            </a:r>
            <a:r>
              <a:rPr lang="en-US" dirty="0" smtClean="0"/>
              <a:t> or an instance of one</a:t>
            </a:r>
          </a:p>
          <a:p>
            <a:r>
              <a:rPr lang="en-US" dirty="0" smtClean="0"/>
              <a:t>Exceptions are constructed like any other object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TypeError</a:t>
            </a:r>
            <a:r>
              <a:rPr lang="en-US" dirty="0" smtClean="0">
                <a:latin typeface="Courier"/>
                <a:cs typeface="Courier"/>
              </a:rPr>
              <a:t>(‘Bad argument’)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69415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are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990600" y="1447800"/>
            <a:ext cx="6705600" cy="923330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class </a:t>
            </a:r>
            <a:r>
              <a:rPr lang="en-US" dirty="0" err="1">
                <a:latin typeface="Courier"/>
                <a:cs typeface="Courier"/>
              </a:rPr>
              <a:t>NoiseyException</a:t>
            </a:r>
            <a:r>
              <a:rPr lang="en-US" dirty="0">
                <a:latin typeface="Courier"/>
                <a:cs typeface="Courier"/>
              </a:rPr>
              <a:t>(Exception):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__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__(self, stuff):</a:t>
            </a:r>
          </a:p>
          <a:p>
            <a:r>
              <a:rPr lang="en-US" dirty="0">
                <a:latin typeface="Courier"/>
                <a:cs typeface="Courier"/>
              </a:rPr>
              <a:t>        print("Bad stuff </a:t>
            </a:r>
            <a:r>
              <a:rPr lang="en-US" dirty="0" smtClean="0">
                <a:latin typeface="Courier"/>
                <a:cs typeface="Courier"/>
              </a:rPr>
              <a:t>happened</a:t>
            </a:r>
            <a:r>
              <a:rPr lang="en-US" dirty="0">
                <a:latin typeface="Courier"/>
                <a:cs typeface="Courier"/>
              </a:rPr>
              <a:t>", stuff)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3581400"/>
            <a:ext cx="6705600" cy="1200329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ourier"/>
                <a:cs typeface="Courier"/>
              </a:rPr>
              <a:t>try</a:t>
            </a:r>
            <a:r>
              <a:rPr lang="fr-FR" dirty="0">
                <a:latin typeface="Courier"/>
                <a:cs typeface="Courier"/>
              </a:rPr>
              <a:t>:</a:t>
            </a:r>
          </a:p>
          <a:p>
            <a:r>
              <a:rPr lang="fr-FR" dirty="0" smtClean="0">
                <a:latin typeface="Courier"/>
                <a:cs typeface="Courier"/>
              </a:rPr>
              <a:t>    return </a:t>
            </a:r>
            <a:r>
              <a:rPr lang="fr-FR" dirty="0">
                <a:latin typeface="Courier"/>
                <a:cs typeface="Courier"/>
              </a:rPr>
              <a:t>fun(x)</a:t>
            </a:r>
          </a:p>
          <a:p>
            <a:r>
              <a:rPr lang="fr-FR" dirty="0" err="1" smtClean="0">
                <a:latin typeface="Courier"/>
                <a:cs typeface="Courier"/>
              </a:rPr>
              <a:t>except</a:t>
            </a:r>
            <a:r>
              <a:rPr lang="fr-FR" dirty="0">
                <a:latin typeface="Courier"/>
                <a:cs typeface="Courier"/>
              </a:rPr>
              <a:t>:</a:t>
            </a:r>
          </a:p>
          <a:p>
            <a:r>
              <a:rPr lang="fr-FR" dirty="0">
                <a:latin typeface="Courier"/>
                <a:cs typeface="Courier"/>
              </a:rPr>
              <a:t>    </a:t>
            </a:r>
            <a:r>
              <a:rPr lang="fr-FR" dirty="0" err="1" smtClean="0">
                <a:latin typeface="Courier"/>
                <a:cs typeface="Courier"/>
              </a:rPr>
              <a:t>raise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>
                <a:latin typeface="Courier"/>
                <a:cs typeface="Courier"/>
              </a:rPr>
              <a:t>NoiseyException</a:t>
            </a:r>
            <a:r>
              <a:rPr lang="fr-FR" dirty="0">
                <a:latin typeface="Courier"/>
                <a:cs typeface="Courier"/>
              </a:rPr>
              <a:t>((fun, x))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5027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55879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736600"/>
          </a:xfrm>
        </p:spPr>
        <p:txBody>
          <a:bodyPr/>
          <a:lstStyle/>
          <a:p>
            <a:r>
              <a:rPr lang="en-US" dirty="0" smtClean="0"/>
              <a:t>Part II – Intro to Declarative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572000"/>
            <a:ext cx="7620000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583553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8 Tables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7300" y="5637862"/>
            <a:ext cx="6540499" cy="86547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000" dirty="0" smtClean="0"/>
              <a:t>A single, simple, powerful data structure for all</a:t>
            </a:r>
          </a:p>
          <a:p>
            <a:r>
              <a:rPr lang="en-US" sz="2000" dirty="0" smtClean="0"/>
              <a:t>Inspired by Excel, SQL, R, Pandas, </a:t>
            </a:r>
            <a:r>
              <a:rPr lang="en-US" sz="2000" dirty="0" err="1" smtClean="0"/>
              <a:t>Numpy</a:t>
            </a:r>
            <a:r>
              <a:rPr lang="en-US" sz="2000" dirty="0" smtClean="0"/>
              <a:t>, …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DSed @ UCB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A6B4-A3CB-B549-857F-2C267730661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687519" y="1073422"/>
            <a:ext cx="547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60066"/>
                </a:solidFill>
              </a:rPr>
              <a:t>ordered collection of labeled columns of anything</a:t>
            </a:r>
            <a:endParaRPr lang="en-US" sz="20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3206866" y="1575833"/>
            <a:ext cx="2476500" cy="2951201"/>
            <a:chOff x="2679701" y="1595399"/>
            <a:chExt cx="2476500" cy="2951201"/>
          </a:xfrm>
        </p:grpSpPr>
        <p:sp>
          <p:nvSpPr>
            <p:cNvPr id="75" name="Rectangle 74"/>
            <p:cNvSpPr/>
            <p:nvPr/>
          </p:nvSpPr>
          <p:spPr>
            <a:xfrm>
              <a:off x="2679701" y="1595399"/>
              <a:ext cx="2476500" cy="29512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19400" y="2057400"/>
              <a:ext cx="469900" cy="2362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19400" y="1701800"/>
              <a:ext cx="469900" cy="241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819400" y="2260600"/>
              <a:ext cx="469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19400" y="2476500"/>
              <a:ext cx="469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2705100"/>
              <a:ext cx="469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19400" y="2921000"/>
              <a:ext cx="469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19400" y="4254500"/>
              <a:ext cx="469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2971800" y="3514273"/>
              <a:ext cx="165100" cy="609600"/>
              <a:chOff x="1397000" y="3746500"/>
              <a:chExt cx="165100" cy="5207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390900" y="2057400"/>
              <a:ext cx="317500" cy="2362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90900" y="1701800"/>
              <a:ext cx="317500" cy="241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390900" y="2260600"/>
              <a:ext cx="317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390900" y="2476500"/>
              <a:ext cx="317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390900" y="2705100"/>
              <a:ext cx="317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390900" y="2921000"/>
              <a:ext cx="317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390900" y="4241800"/>
              <a:ext cx="317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3810000" y="2057400"/>
              <a:ext cx="647699" cy="2362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10000" y="1701800"/>
              <a:ext cx="647699" cy="241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810000" y="2260600"/>
              <a:ext cx="6476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810000" y="2476500"/>
              <a:ext cx="6476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10000" y="2705100"/>
              <a:ext cx="6476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810000" y="2921000"/>
              <a:ext cx="6476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810000" y="4241800"/>
              <a:ext cx="6476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4559300" y="2057400"/>
              <a:ext cx="469900" cy="2362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59300" y="1701800"/>
              <a:ext cx="469900" cy="241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559300" y="2260600"/>
              <a:ext cx="469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559300" y="2476500"/>
              <a:ext cx="469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59300" y="2705100"/>
              <a:ext cx="469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59300" y="2921000"/>
              <a:ext cx="469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559300" y="4241800"/>
              <a:ext cx="469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3467100" y="3514273"/>
              <a:ext cx="165100" cy="609600"/>
              <a:chOff x="1397000" y="3746500"/>
              <a:chExt cx="165100" cy="5207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025900" y="3514273"/>
              <a:ext cx="165100" cy="609600"/>
              <a:chOff x="1397000" y="3746500"/>
              <a:chExt cx="165100" cy="52070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699000" y="3514273"/>
              <a:ext cx="165100" cy="609600"/>
              <a:chOff x="1397000" y="3746500"/>
              <a:chExt cx="165100" cy="520700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754743" y="1624568"/>
              <a:ext cx="637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label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 rot="5400000">
              <a:off x="2692400" y="2736334"/>
              <a:ext cx="778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values</a:t>
              </a:r>
              <a:endParaRPr lang="en-US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581516" y="4527031"/>
            <a:ext cx="4607380" cy="855078"/>
            <a:chOff x="3479916" y="4637612"/>
            <a:chExt cx="4607380" cy="744500"/>
          </a:xfrm>
        </p:grpSpPr>
        <p:grpSp>
          <p:nvGrpSpPr>
            <p:cNvPr id="87" name="Group 86"/>
            <p:cNvGrpSpPr/>
            <p:nvPr/>
          </p:nvGrpSpPr>
          <p:grpSpPr>
            <a:xfrm rot="16200000">
              <a:off x="6712974" y="4042262"/>
              <a:ext cx="317500" cy="2362200"/>
              <a:chOff x="6051884" y="2345240"/>
              <a:chExt cx="317500" cy="23622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6051884" y="2345240"/>
                <a:ext cx="317500" cy="2362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6051884" y="2548440"/>
                <a:ext cx="3175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051884" y="2764340"/>
                <a:ext cx="3175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51884" y="2992940"/>
                <a:ext cx="3175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051884" y="3208840"/>
                <a:ext cx="3175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051884" y="4529640"/>
                <a:ext cx="3175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/>
              <p:cNvGrpSpPr/>
              <p:nvPr/>
            </p:nvGrpSpPr>
            <p:grpSpPr>
              <a:xfrm>
                <a:off x="6128084" y="3802113"/>
                <a:ext cx="165100" cy="609600"/>
                <a:chOff x="1397000" y="3746500"/>
                <a:chExt cx="165100" cy="520700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397000" y="3746500"/>
                  <a:ext cx="165100" cy="139473"/>
                </a:xfrm>
                <a:prstGeom prst="ellipse">
                  <a:avLst/>
                </a:prstGeom>
                <a:noFill/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397000" y="3932464"/>
                  <a:ext cx="165100" cy="139473"/>
                </a:xfrm>
                <a:prstGeom prst="ellipse">
                  <a:avLst/>
                </a:prstGeom>
                <a:noFill/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397000" y="4127727"/>
                  <a:ext cx="165100" cy="139473"/>
                </a:xfrm>
                <a:prstGeom prst="ellipse">
                  <a:avLst/>
                </a:prstGeom>
                <a:noFill/>
                <a:ln>
                  <a:solidFill>
                    <a:srgbClr val="8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91" name="Curved Connector 90"/>
            <p:cNvCxnSpPr>
              <a:endCxn id="77" idx="0"/>
            </p:cNvCxnSpPr>
            <p:nvPr/>
          </p:nvCxnSpPr>
          <p:spPr>
            <a:xfrm>
              <a:off x="3479916" y="4637612"/>
              <a:ext cx="2210708" cy="585749"/>
            </a:xfrm>
            <a:prstGeom prst="curvedConnector3">
              <a:avLst>
                <a:gd name="adj1" fmla="val -1703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6683434" y="4666733"/>
              <a:ext cx="140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 array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335652" y="4790108"/>
              <a:ext cx="1006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T[‘label’]</a:t>
              </a:r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134277" y="1914062"/>
            <a:ext cx="4447488" cy="597932"/>
            <a:chOff x="1134277" y="1914062"/>
            <a:chExt cx="4447488" cy="597932"/>
          </a:xfrm>
        </p:grpSpPr>
        <p:sp>
          <p:nvSpPr>
            <p:cNvPr id="109" name="Rectangle 108"/>
            <p:cNvSpPr/>
            <p:nvPr/>
          </p:nvSpPr>
          <p:spPr>
            <a:xfrm>
              <a:off x="2698865" y="2241034"/>
              <a:ext cx="2882900" cy="27096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134277" y="1914062"/>
              <a:ext cx="183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d</a:t>
              </a:r>
              <a:r>
                <a:rPr lang="en-US" i="1" dirty="0" err="1" smtClean="0"/>
                <a:t>ict</a:t>
              </a:r>
              <a:r>
                <a:rPr lang="en-US" i="1" dirty="0" smtClean="0"/>
                <a:t>, </a:t>
              </a:r>
              <a:r>
                <a:rPr lang="en-US" i="1" dirty="0" err="1" smtClean="0"/>
                <a:t>record,tuple</a:t>
              </a:r>
              <a:endParaRPr lang="en-US" i="1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718744" y="1500486"/>
            <a:ext cx="3396640" cy="1604148"/>
            <a:chOff x="5464744" y="1500486"/>
            <a:chExt cx="3396640" cy="1604148"/>
          </a:xfrm>
        </p:grpSpPr>
        <p:sp>
          <p:nvSpPr>
            <p:cNvPr id="106" name="Rectangle 105"/>
            <p:cNvSpPr/>
            <p:nvPr/>
          </p:nvSpPr>
          <p:spPr>
            <a:xfrm>
              <a:off x="7310783" y="1888743"/>
              <a:ext cx="776513" cy="10115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Curved Connector 114"/>
            <p:cNvCxnSpPr/>
            <p:nvPr/>
          </p:nvCxnSpPr>
          <p:spPr>
            <a:xfrm flipV="1">
              <a:off x="5464744" y="2125552"/>
              <a:ext cx="1846039" cy="97908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687393" y="1500486"/>
              <a:ext cx="3173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select, where, take, drop, group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7463" y="2394976"/>
            <a:ext cx="3021304" cy="4262435"/>
            <a:chOff x="67463" y="2394976"/>
            <a:chExt cx="3021304" cy="4262435"/>
          </a:xfrm>
        </p:grpSpPr>
        <p:pic>
          <p:nvPicPr>
            <p:cNvPr id="121" name="Picture 120" descr="A0YHYYT2laJSAAAAAElFTkSuQmCC%0A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655" y="4132974"/>
              <a:ext cx="2006964" cy="1217904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122" name="Picture 121" descr="Screen Shot 2015-10-05 at 11.02.25 AM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6612" y="5197540"/>
              <a:ext cx="1679006" cy="1459871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123" name="Picture 122" descr="kjJ4QQogZa+vWrQwODl53PTMzk7fffnsaKxJiesk9ekIIIYQQM5RcuhVCCCGEmKGk0RNCCCGEmKGk0RNCCCGEmKGk0RNCCCGEmKGk0RNCCCGEmKH+D6nJMcKA489xAAAAAElFTkSuQmCC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776" y="3207231"/>
              <a:ext cx="2148349" cy="975906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120" name="Picture 119" descr="4yQhENx+VgwAAAABJRU5ErkJggg==%0A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78784" y="4642772"/>
              <a:ext cx="1598324" cy="1033335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127" name="Picture 126" descr="ZCFXn8MAAAAAElFTkSuQmCC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463" y="2410070"/>
              <a:ext cx="1570837" cy="90190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sp>
          <p:nvSpPr>
            <p:cNvPr id="126" name="Curved Up Arrow 125"/>
            <p:cNvSpPr/>
            <p:nvPr/>
          </p:nvSpPr>
          <p:spPr>
            <a:xfrm rot="10164314">
              <a:off x="1316017" y="2394976"/>
              <a:ext cx="1772750" cy="562714"/>
            </a:xfrm>
            <a:prstGeom prst="curved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11324" y="2260600"/>
            <a:ext cx="1268976" cy="1945307"/>
            <a:chOff x="5957324" y="2260600"/>
            <a:chExt cx="1268976" cy="1945307"/>
          </a:xfrm>
        </p:grpSpPr>
        <p:sp>
          <p:nvSpPr>
            <p:cNvPr id="111" name="Rectangle 110"/>
            <p:cNvSpPr/>
            <p:nvPr/>
          </p:nvSpPr>
          <p:spPr>
            <a:xfrm>
              <a:off x="5957324" y="3693114"/>
              <a:ext cx="982040" cy="5127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375400" y="2260600"/>
              <a:ext cx="850900" cy="1330914"/>
            </a:xfrm>
            <a:custGeom>
              <a:avLst/>
              <a:gdLst>
                <a:gd name="connsiteX0" fmla="*/ 0 w 850900"/>
                <a:gd name="connsiteY0" fmla="*/ 1168400 h 1168400"/>
                <a:gd name="connsiteX1" fmla="*/ 266700 w 850900"/>
                <a:gd name="connsiteY1" fmla="*/ 419100 h 1168400"/>
                <a:gd name="connsiteX2" fmla="*/ 850900 w 850900"/>
                <a:gd name="connsiteY2" fmla="*/ 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1168400">
                  <a:moveTo>
                    <a:pt x="0" y="1168400"/>
                  </a:moveTo>
                  <a:cubicBezTo>
                    <a:pt x="62441" y="891116"/>
                    <a:pt x="124883" y="613833"/>
                    <a:pt x="266700" y="419100"/>
                  </a:cubicBezTo>
                  <a:cubicBezTo>
                    <a:pt x="408517" y="224367"/>
                    <a:pt x="850900" y="0"/>
                    <a:pt x="85090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478997" y="3290867"/>
              <a:ext cx="53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join</a:t>
              </a:r>
              <a:endParaRPr lang="en-US" dirty="0"/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5946408" y="1747103"/>
            <a:ext cx="137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stats, bin</a:t>
            </a:r>
          </a:p>
          <a:p>
            <a:r>
              <a:rPr lang="en-US" dirty="0"/>
              <a:t>sample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929086" y="2270694"/>
            <a:ext cx="1345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ivot, </a:t>
            </a:r>
            <a:r>
              <a:rPr lang="en-US" dirty="0" err="1" smtClean="0"/>
              <a:t>pivot_bin</a:t>
            </a:r>
            <a:endParaRPr lang="en-US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5941786" y="3035265"/>
            <a:ext cx="2391462" cy="840441"/>
            <a:chOff x="5687786" y="3035265"/>
            <a:chExt cx="2391462" cy="840441"/>
          </a:xfrm>
        </p:grpSpPr>
        <p:sp>
          <p:nvSpPr>
            <p:cNvPr id="132" name="Rectangle 131"/>
            <p:cNvSpPr/>
            <p:nvPr/>
          </p:nvSpPr>
          <p:spPr>
            <a:xfrm>
              <a:off x="7357163" y="3176690"/>
              <a:ext cx="722085" cy="699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687786" y="3035265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split</a:t>
              </a:r>
              <a:endParaRPr lang="en-US" dirty="0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5816600" y="3047052"/>
              <a:ext cx="1473200" cy="343848"/>
            </a:xfrm>
            <a:custGeom>
              <a:avLst/>
              <a:gdLst>
                <a:gd name="connsiteX0" fmla="*/ 0 w 1473200"/>
                <a:gd name="connsiteY0" fmla="*/ 13648 h 343848"/>
                <a:gd name="connsiteX1" fmla="*/ 952500 w 1473200"/>
                <a:gd name="connsiteY1" fmla="*/ 39048 h 343848"/>
                <a:gd name="connsiteX2" fmla="*/ 1473200 w 1473200"/>
                <a:gd name="connsiteY2" fmla="*/ 343848 h 34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3200" h="343848">
                  <a:moveTo>
                    <a:pt x="0" y="13648"/>
                  </a:moveTo>
                  <a:cubicBezTo>
                    <a:pt x="353483" y="-1169"/>
                    <a:pt x="706967" y="-15985"/>
                    <a:pt x="952500" y="39048"/>
                  </a:cubicBezTo>
                  <a:cubicBezTo>
                    <a:pt x="1198033" y="94081"/>
                    <a:pt x="1473200" y="343848"/>
                    <a:pt x="1473200" y="343848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03277" y="1090113"/>
            <a:ext cx="2554223" cy="843700"/>
            <a:chOff x="303277" y="1090113"/>
            <a:chExt cx="2554223" cy="843700"/>
          </a:xfrm>
        </p:grpSpPr>
        <p:sp>
          <p:nvSpPr>
            <p:cNvPr id="138" name="Freeform 137"/>
            <p:cNvSpPr/>
            <p:nvPr/>
          </p:nvSpPr>
          <p:spPr>
            <a:xfrm>
              <a:off x="1194673" y="1473532"/>
              <a:ext cx="1662827" cy="413177"/>
            </a:xfrm>
            <a:custGeom>
              <a:avLst/>
              <a:gdLst>
                <a:gd name="connsiteX0" fmla="*/ 0 w 2006600"/>
                <a:gd name="connsiteY0" fmla="*/ 0 h 413177"/>
                <a:gd name="connsiteX1" fmla="*/ 584200 w 2006600"/>
                <a:gd name="connsiteY1" fmla="*/ 368300 h 413177"/>
                <a:gd name="connsiteX2" fmla="*/ 2006600 w 2006600"/>
                <a:gd name="connsiteY2" fmla="*/ 393700 h 41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6600" h="413177">
                  <a:moveTo>
                    <a:pt x="0" y="0"/>
                  </a:moveTo>
                  <a:cubicBezTo>
                    <a:pt x="124883" y="151341"/>
                    <a:pt x="249767" y="302683"/>
                    <a:pt x="584200" y="368300"/>
                  </a:cubicBezTo>
                  <a:cubicBezTo>
                    <a:pt x="918633" y="433917"/>
                    <a:pt x="1462616" y="413808"/>
                    <a:pt x="2006600" y="393700"/>
                  </a:cubicBezTo>
                </a:path>
              </a:pathLst>
            </a:custGeom>
            <a:ln w="28575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9" name="Picture 5" descr="earth2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77" y="1090113"/>
              <a:ext cx="843700" cy="843700"/>
            </a:xfrm>
            <a:prstGeom prst="rect">
              <a:avLst/>
            </a:prstGeom>
            <a:noFill/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3/29/16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9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763000" cy="1905000"/>
          </a:xfrm>
        </p:spPr>
        <p:txBody>
          <a:bodyPr/>
          <a:lstStyle/>
          <a:p>
            <a:r>
              <a:rPr lang="en-US" dirty="0" smtClean="0"/>
              <a:t>DBMS are persistent tables with powerful relational operators</a:t>
            </a:r>
          </a:p>
          <a:p>
            <a:pPr lvl="1"/>
            <a:r>
              <a:rPr lang="en-US" dirty="0" smtClean="0"/>
              <a:t>Important, heavily used, interesting !</a:t>
            </a:r>
          </a:p>
          <a:p>
            <a:r>
              <a:rPr lang="en-US" dirty="0" smtClean="0"/>
              <a:t>A </a:t>
            </a:r>
            <a:r>
              <a:rPr lang="en-US" dirty="0" smtClean="0">
                <a:latin typeface="Courier"/>
                <a:cs typeface="Courier"/>
              </a:rPr>
              <a:t>table</a:t>
            </a:r>
            <a:r>
              <a:rPr lang="en-US" dirty="0" smtClean="0"/>
              <a:t> is a collection of </a:t>
            </a:r>
            <a:r>
              <a:rPr lang="en-US" dirty="0" smtClean="0">
                <a:latin typeface="Courier"/>
                <a:cs typeface="Courier"/>
              </a:rPr>
              <a:t>records</a:t>
            </a:r>
            <a:r>
              <a:rPr lang="en-US" dirty="0" smtClean="0"/>
              <a:t>, which are </a:t>
            </a:r>
            <a:r>
              <a:rPr lang="en-US" dirty="0" smtClean="0">
                <a:latin typeface="Courier"/>
                <a:cs typeface="Courier"/>
              </a:rPr>
              <a:t>rows</a:t>
            </a:r>
            <a:r>
              <a:rPr lang="en-US" dirty="0" smtClean="0"/>
              <a:t> that have a value for each </a:t>
            </a:r>
            <a:r>
              <a:rPr lang="en-US" dirty="0" smtClean="0">
                <a:latin typeface="Courier"/>
                <a:cs typeface="Courier"/>
              </a:rPr>
              <a:t>column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Structure Query Language (SQL) is a declarative programming language describing operations on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3775"/>
              </p:ext>
            </p:extLst>
          </p:nvPr>
        </p:nvGraphicFramePr>
        <p:xfrm>
          <a:off x="2133600" y="3276600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Berkeley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Cambridge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Minneapolis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 bwMode="auto">
          <a:xfrm>
            <a:off x="1828800" y="2895600"/>
            <a:ext cx="5410200" cy="22860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105400" y="3048000"/>
            <a:ext cx="1828800" cy="19812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981200" y="3962400"/>
            <a:ext cx="5105400" cy="53340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7543800" y="4114800"/>
            <a:ext cx="1447800" cy="838200"/>
          </a:xfrm>
          <a:prstGeom prst="wedgeRectCallout">
            <a:avLst>
              <a:gd name="adj1" fmla="val -70459"/>
              <a:gd name="adj2" fmla="val 14651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"/>
                <a:cs typeface="Courier"/>
              </a:rPr>
              <a:t>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able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has columns and rows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152400" y="3048000"/>
            <a:ext cx="1524000" cy="1066800"/>
          </a:xfrm>
          <a:prstGeom prst="wedgeRectCallout">
            <a:avLst>
              <a:gd name="adj1" fmla="val 73457"/>
              <a:gd name="adj2" fmla="val 74462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"/>
                <a:cs typeface="Courier"/>
              </a:rPr>
              <a:t>row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has a value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for each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column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7391400" y="2590800"/>
            <a:ext cx="1524000" cy="1066800"/>
          </a:xfrm>
          <a:prstGeom prst="wedgeRectCallout">
            <a:avLst>
              <a:gd name="adj1" fmla="val -78942"/>
              <a:gd name="adj2" fmla="val 47832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ourier"/>
                <a:cs typeface="Courier"/>
              </a:rPr>
              <a:t>column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has a name and a type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8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F-Graphic-from-DrawShop-a-head-full-of-excellent-ideas-109477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29200"/>
            <a:ext cx="990600" cy="1617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Concepts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Data type: values, literals, operations, </a:t>
            </a:r>
            <a:endParaRPr lang="en-US" sz="2000" dirty="0" smtClean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Expressions, Call expression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Variables</a:t>
            </a:r>
            <a:endParaRPr lang="en-US" sz="2000" dirty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Assignment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Sequences</a:t>
            </a:r>
            <a:r>
              <a:rPr lang="en-US" sz="2000" dirty="0"/>
              <a:t>: tuple, </a:t>
            </a:r>
            <a:r>
              <a:rPr lang="en-US" sz="2000" dirty="0" smtClean="0"/>
              <a:t>list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Dictionaries</a:t>
            </a:r>
            <a:endParaRPr lang="en-US" sz="1600" dirty="0" smtClean="0">
              <a:solidFill>
                <a:srgbClr val="000000"/>
              </a:solidFill>
            </a:endParaRP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Data structures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Tuple </a:t>
            </a:r>
            <a:r>
              <a:rPr lang="en-US" sz="2000" dirty="0" smtClean="0"/>
              <a:t>assignment</a:t>
            </a:r>
          </a:p>
          <a:p>
            <a:r>
              <a:rPr lang="en-US" sz="2000" dirty="0" smtClean="0"/>
              <a:t>Function </a:t>
            </a:r>
            <a:r>
              <a:rPr lang="en-US" sz="2000" dirty="0"/>
              <a:t>Definition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Conditional Statement</a:t>
            </a:r>
          </a:p>
          <a:p>
            <a:r>
              <a:rPr lang="en-US" sz="2000" dirty="0"/>
              <a:t>Iteration: </a:t>
            </a:r>
            <a:r>
              <a:rPr lang="en-US" sz="2000" dirty="0" smtClean="0"/>
              <a:t>list comp, for, while</a:t>
            </a:r>
          </a:p>
          <a:p>
            <a:r>
              <a:rPr lang="en-US" sz="2000" dirty="0" smtClean="0"/>
              <a:t>Lambda function </a:t>
            </a:r>
            <a:r>
              <a:rPr lang="en-US" sz="2000" dirty="0" err="1" smtClean="0"/>
              <a:t>expr</a:t>
            </a:r>
            <a:r>
              <a:rPr lang="en-US" sz="2000" dirty="0" smtClean="0"/>
              <a:t>.</a:t>
            </a:r>
            <a:endParaRPr lang="en-US" dirty="0"/>
          </a:p>
          <a:p>
            <a:pPr>
              <a:tabLst>
                <a:tab pos="4167188" algn="l"/>
              </a:tabLst>
            </a:pP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Higher </a:t>
            </a:r>
            <a:r>
              <a:rPr lang="en-US" sz="2000" dirty="0"/>
              <a:t>Order Functions</a:t>
            </a:r>
          </a:p>
          <a:p>
            <a:pPr lvl="1"/>
            <a:r>
              <a:rPr lang="en-US" sz="1600" dirty="0" smtClean="0"/>
              <a:t>as Values, </a:t>
            </a:r>
            <a:r>
              <a:rPr lang="en-US" sz="1600" dirty="0" err="1" smtClean="0"/>
              <a:t>Args</a:t>
            </a:r>
            <a:r>
              <a:rPr lang="en-US" sz="1600" dirty="0" smtClean="0"/>
              <a:t>, Results</a:t>
            </a:r>
            <a:endParaRPr lang="en-US" sz="1600" dirty="0"/>
          </a:p>
          <a:p>
            <a:r>
              <a:rPr lang="en-US" sz="2000" dirty="0" smtClean="0"/>
              <a:t>Higher </a:t>
            </a:r>
            <a:r>
              <a:rPr lang="en-US" sz="2000" dirty="0"/>
              <a:t>order function patterns</a:t>
            </a:r>
          </a:p>
          <a:p>
            <a:pPr lvl="1"/>
            <a:r>
              <a:rPr lang="en-US" sz="2000" dirty="0"/>
              <a:t>Map, Filter, Reduce</a:t>
            </a:r>
          </a:p>
          <a:p>
            <a:pPr lvl="1"/>
            <a:r>
              <a:rPr lang="en-US" sz="1600" dirty="0"/>
              <a:t>Function </a:t>
            </a:r>
            <a:r>
              <a:rPr lang="en-US" sz="1600" dirty="0" smtClean="0"/>
              <a:t>factories</a:t>
            </a:r>
          </a:p>
          <a:p>
            <a:r>
              <a:rPr lang="en-US" sz="2000" dirty="0" smtClean="0"/>
              <a:t>Recursion</a:t>
            </a:r>
          </a:p>
          <a:p>
            <a:pPr lvl="1"/>
            <a:r>
              <a:rPr lang="en-US" sz="2000" dirty="0" smtClean="0"/>
              <a:t>Linear, Tail, Tree</a:t>
            </a:r>
          </a:p>
          <a:p>
            <a:r>
              <a:rPr lang="en-US" sz="2000" dirty="0" smtClean="0"/>
              <a:t>Abstract Data Types</a:t>
            </a:r>
          </a:p>
          <a:p>
            <a:r>
              <a:rPr lang="en-US" sz="2000" dirty="0" smtClean="0"/>
              <a:t>Mutation</a:t>
            </a:r>
          </a:p>
          <a:p>
            <a:r>
              <a:rPr lang="en-US" sz="2000" dirty="0" smtClean="0"/>
              <a:t>Object Oriented Programming</a:t>
            </a:r>
          </a:p>
          <a:p>
            <a:r>
              <a:rPr lang="en-US" sz="2000" dirty="0" smtClean="0"/>
              <a:t>Classes</a:t>
            </a:r>
          </a:p>
          <a:p>
            <a:r>
              <a:rPr lang="en-US" sz="2000" dirty="0" smtClean="0"/>
              <a:t>Iterators and Generators</a:t>
            </a:r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4212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5257800"/>
          </a:xfrm>
        </p:spPr>
        <p:txBody>
          <a:bodyPr/>
          <a:lstStyle/>
          <a:p>
            <a:r>
              <a:rPr lang="en-US" dirty="0" smtClean="0"/>
              <a:t>A declarative language</a:t>
            </a:r>
          </a:p>
          <a:p>
            <a:pPr lvl="1"/>
            <a:r>
              <a:rPr lang="en-US" dirty="0" smtClean="0"/>
              <a:t>Described </a:t>
            </a:r>
            <a:r>
              <a:rPr lang="en-US" i="1" dirty="0" smtClean="0"/>
              <a:t>what</a:t>
            </a:r>
            <a:r>
              <a:rPr lang="en-US" dirty="0" smtClean="0"/>
              <a:t> to compute</a:t>
            </a:r>
          </a:p>
          <a:p>
            <a:pPr lvl="1"/>
            <a:r>
              <a:rPr lang="en-US" dirty="0" smtClean="0"/>
              <a:t>Imperative languages, like python, describe </a:t>
            </a:r>
            <a:r>
              <a:rPr lang="en-US" i="1" dirty="0" smtClean="0"/>
              <a:t>how</a:t>
            </a:r>
            <a:r>
              <a:rPr lang="en-US" dirty="0" smtClean="0"/>
              <a:t> to compute it</a:t>
            </a:r>
          </a:p>
          <a:p>
            <a:pPr lvl="1"/>
            <a:r>
              <a:rPr lang="en-US" dirty="0" smtClean="0"/>
              <a:t>Query processor (interpreter) chooses which of many equivalent query plans to execute to perform the SQL statements</a:t>
            </a:r>
          </a:p>
          <a:p>
            <a:r>
              <a:rPr lang="en-US" dirty="0" smtClean="0"/>
              <a:t>ANSI and ISO standard, but many variants</a:t>
            </a:r>
          </a:p>
          <a:p>
            <a:r>
              <a:rPr lang="en-US" dirty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elect</a:t>
            </a:r>
            <a:r>
              <a:rPr lang="en-US" dirty="0" smtClean="0"/>
              <a:t> statement creates a new table, either from scratch or by projecting a table</a:t>
            </a:r>
          </a:p>
          <a:p>
            <a:r>
              <a:rPr lang="en-US" dirty="0"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reate table </a:t>
            </a:r>
            <a:r>
              <a:rPr lang="en-US" dirty="0" smtClean="0"/>
              <a:t>statement gives a global name to a table</a:t>
            </a:r>
          </a:p>
          <a:p>
            <a:r>
              <a:rPr lang="en-US" dirty="0" smtClean="0"/>
              <a:t>Lots of other statements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nalyze, delete, explain, insert, replace, update, …</a:t>
            </a:r>
          </a:p>
          <a:p>
            <a:r>
              <a:rPr lang="en-US" dirty="0" smtClean="0"/>
              <a:t>The action is in select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25900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96200" cy="990600"/>
          </a:xfrm>
        </p:spPr>
        <p:txBody>
          <a:bodyPr/>
          <a:lstStyle/>
          <a:p>
            <a:r>
              <a:rPr lang="en-US" dirty="0" smtClean="0"/>
              <a:t>SQL statements create tables</a:t>
            </a:r>
          </a:p>
          <a:p>
            <a:pPr lvl="1"/>
            <a:r>
              <a:rPr lang="en-US" dirty="0" smtClean="0"/>
              <a:t>Give it a try </a:t>
            </a:r>
            <a:r>
              <a:rPr lang="en-US" dirty="0"/>
              <a:t>with sqlite3 or </a:t>
            </a:r>
            <a:r>
              <a:rPr lang="en-US" dirty="0">
                <a:hlinkClick r:id="rId2"/>
              </a:rPr>
              <a:t>http://kripken.github.io/sql.js/GUI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Each statement ends with ‘;’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21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52400" y="2362200"/>
            <a:ext cx="8763000" cy="2585323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culler</a:t>
            </a:r>
            <a:r>
              <a:rPr lang="en-US" dirty="0">
                <a:latin typeface="Courier"/>
                <a:cs typeface="Courier"/>
              </a:rPr>
              <a:t>$ sqlite3</a:t>
            </a:r>
          </a:p>
          <a:p>
            <a:r>
              <a:rPr lang="en-US" dirty="0">
                <a:latin typeface="Courier"/>
                <a:cs typeface="Courier"/>
              </a:rPr>
              <a:t>SQLite version 3.9.2 2015-11-02 18:31:45</a:t>
            </a:r>
          </a:p>
          <a:p>
            <a:r>
              <a:rPr lang="en-US" dirty="0">
                <a:latin typeface="Courier"/>
                <a:cs typeface="Courier"/>
              </a:rPr>
              <a:t>Enter ".help" for usage hints.</a:t>
            </a:r>
          </a:p>
          <a:p>
            <a:r>
              <a:rPr lang="en-US" dirty="0">
                <a:latin typeface="Courier"/>
                <a:cs typeface="Courier"/>
              </a:rPr>
              <a:t>Connected to a </a:t>
            </a:r>
            <a:r>
              <a:rPr lang="en-US" b="1" dirty="0">
                <a:latin typeface="Courier"/>
                <a:cs typeface="Courier"/>
              </a:rPr>
              <a:t>transient in-memory database</a:t>
            </a:r>
            <a:r>
              <a:rPr lang="en-US" dirty="0">
                <a:latin typeface="Courier"/>
                <a:cs typeface="Courier"/>
              </a:rPr>
              <a:t>.</a:t>
            </a:r>
          </a:p>
          <a:p>
            <a:r>
              <a:rPr lang="en-US" dirty="0">
                <a:latin typeface="Courier"/>
                <a:cs typeface="Courier"/>
              </a:rPr>
              <a:t>Use ".open FILENAME" to reopen on a persistent database.</a:t>
            </a:r>
          </a:p>
          <a:p>
            <a:r>
              <a:rPr lang="en-US" dirty="0" err="1">
                <a:latin typeface="Courier"/>
                <a:cs typeface="Courier"/>
              </a:rPr>
              <a:t>sqlite</a:t>
            </a:r>
            <a:r>
              <a:rPr lang="en-US" dirty="0">
                <a:latin typeface="Courier"/>
                <a:cs typeface="Courier"/>
              </a:rPr>
              <a:t>&gt;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select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38 as latitude, 122 as longitude, "Berkeley" as name;</a:t>
            </a:r>
          </a:p>
          <a:p>
            <a:r>
              <a:rPr lang="en-US" b="1" dirty="0">
                <a:latin typeface="Courier"/>
                <a:cs typeface="Courier"/>
              </a:rPr>
              <a:t>38|122|Berkeley</a:t>
            </a:r>
          </a:p>
          <a:p>
            <a:r>
              <a:rPr lang="en-US" dirty="0" err="1">
                <a:latin typeface="Courier"/>
                <a:cs typeface="Courier"/>
              </a:rPr>
              <a:t>sqlite</a:t>
            </a:r>
            <a:r>
              <a:rPr lang="en-US" dirty="0">
                <a:latin typeface="Courier"/>
                <a:cs typeface="Courier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85329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select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Comma-separated list of </a:t>
            </a:r>
            <a:r>
              <a:rPr lang="en-US" i="1" dirty="0" smtClean="0"/>
              <a:t>column descriptions</a:t>
            </a:r>
          </a:p>
          <a:p>
            <a:r>
              <a:rPr lang="en-US" dirty="0" smtClean="0"/>
              <a:t>Column description is an expression, optionally followed by </a:t>
            </a:r>
            <a:r>
              <a:rPr lang="en-US" dirty="0" smtClean="0">
                <a:latin typeface="Courier"/>
                <a:cs typeface="Courier"/>
              </a:rPr>
              <a:t>as</a:t>
            </a:r>
            <a:r>
              <a:rPr lang="en-US" dirty="0" smtClean="0"/>
              <a:t> and a column name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Selecting literals creates a one-row table</a:t>
            </a:r>
          </a:p>
          <a:p>
            <a:r>
              <a:rPr lang="en-US" dirty="0">
                <a:latin typeface="Courier"/>
                <a:cs typeface="Courier"/>
              </a:rPr>
              <a:t>u</a:t>
            </a:r>
            <a:r>
              <a:rPr lang="en-US" dirty="0" smtClean="0">
                <a:latin typeface="Courier"/>
                <a:cs typeface="Courier"/>
              </a:rPr>
              <a:t>nion</a:t>
            </a:r>
            <a:r>
              <a:rPr lang="en-US" dirty="0" smtClean="0"/>
              <a:t> of select statements is a table containing the union of the rows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228600" y="4419600"/>
            <a:ext cx="8610600" cy="830997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select </a:t>
            </a:r>
            <a:r>
              <a:rPr lang="en-US" sz="1600" dirty="0">
                <a:latin typeface="Courier"/>
                <a:cs typeface="Courier"/>
              </a:rPr>
              <a:t>38 as latitude, 122 as longitude, "Berkeley" as </a:t>
            </a:r>
            <a:r>
              <a:rPr lang="en-US" sz="1400" dirty="0"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union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select 42, </a:t>
            </a:r>
            <a:r>
              <a:rPr lang="en-US" sz="1600" dirty="0" smtClean="0">
                <a:latin typeface="Courier"/>
                <a:cs typeface="Courier"/>
              </a:rPr>
              <a:t>            71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smtClean="0">
                <a:latin typeface="Courier"/>
                <a:cs typeface="Courier"/>
              </a:rPr>
              <a:t>              "</a:t>
            </a:r>
            <a:r>
              <a:rPr lang="en-US" sz="1600" dirty="0">
                <a:latin typeface="Courier"/>
                <a:cs typeface="Courier"/>
              </a:rPr>
              <a:t>Cambridge" </a:t>
            </a:r>
            <a:r>
              <a:rPr lang="en-US" sz="1600" b="1" dirty="0">
                <a:latin typeface="Courier"/>
                <a:cs typeface="Courier"/>
              </a:rPr>
              <a:t>union</a:t>
            </a:r>
          </a:p>
          <a:p>
            <a:r>
              <a:rPr lang="en-US" sz="1600" dirty="0" smtClean="0">
                <a:latin typeface="Courier"/>
                <a:cs typeface="Courier"/>
              </a:rPr>
              <a:t>select </a:t>
            </a:r>
            <a:r>
              <a:rPr lang="en-US" sz="1600" dirty="0">
                <a:latin typeface="Courier"/>
                <a:cs typeface="Courier"/>
              </a:rPr>
              <a:t>45, </a:t>
            </a:r>
            <a:r>
              <a:rPr lang="en-US" sz="1600" dirty="0" smtClean="0">
                <a:latin typeface="Courier"/>
                <a:cs typeface="Courier"/>
              </a:rPr>
              <a:t>            93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smtClean="0">
                <a:latin typeface="Courier"/>
                <a:cs typeface="Courier"/>
              </a:rPr>
              <a:t>              "</a:t>
            </a:r>
            <a:r>
              <a:rPr lang="en-US" sz="1600" dirty="0">
                <a:latin typeface="Courier"/>
                <a:cs typeface="Courier"/>
              </a:rPr>
              <a:t>Minneapolis";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2362200"/>
            <a:ext cx="7543800" cy="425758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select</a:t>
            </a:r>
            <a:r>
              <a:rPr lang="en-US" sz="2000" dirty="0"/>
              <a:t> [expression] </a:t>
            </a:r>
            <a:r>
              <a:rPr lang="en-US" sz="2000" dirty="0">
                <a:latin typeface="Courier"/>
                <a:cs typeface="Courier"/>
              </a:rPr>
              <a:t>as</a:t>
            </a:r>
            <a:r>
              <a:rPr lang="en-US" sz="2000" dirty="0"/>
              <a:t> [name], [expression] </a:t>
            </a:r>
            <a:r>
              <a:rPr lang="en-US" sz="2000" dirty="0">
                <a:latin typeface="Courier"/>
                <a:cs typeface="Courier"/>
              </a:rPr>
              <a:t>as</a:t>
            </a:r>
            <a:r>
              <a:rPr lang="en-US" sz="2000" dirty="0"/>
              <a:t> [name]; . . .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217249"/>
              </p:ext>
            </p:extLst>
          </p:nvPr>
        </p:nvGraphicFramePr>
        <p:xfrm>
          <a:off x="4572000" y="5323839"/>
          <a:ext cx="43434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2755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Latitude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Longitude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</a:tr>
              <a:tr h="2755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Berkeley</a:t>
                      </a:r>
                      <a:endParaRPr lang="en-US" sz="1600" dirty="0"/>
                    </a:p>
                  </a:txBody>
                  <a:tcPr/>
                </a:tc>
              </a:tr>
              <a:tr h="2755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Cambridge</a:t>
                      </a:r>
                      <a:endParaRPr lang="en-US" sz="1600" dirty="0"/>
                    </a:p>
                  </a:txBody>
                  <a:tcPr/>
                </a:tc>
              </a:tr>
              <a:tr h="2755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Minneapolis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342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creating a named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73134"/>
              </p:ext>
            </p:extLst>
          </p:nvPr>
        </p:nvGraphicFramePr>
        <p:xfrm>
          <a:off x="3581400" y="3276600"/>
          <a:ext cx="4343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Berkeley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Cambridge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Minneapolis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67000" y="3276600"/>
            <a:ext cx="904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 dirty="0" smtClean="0"/>
              <a:t>ities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295400"/>
            <a:ext cx="9221174" cy="1200329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create table cities as</a:t>
            </a:r>
          </a:p>
          <a:p>
            <a:r>
              <a:rPr lang="en-US" dirty="0">
                <a:latin typeface="Courier"/>
                <a:cs typeface="Courier"/>
              </a:rPr>
              <a:t> select 38 as latitude, 122 as longitude, "Berkeley" as </a:t>
            </a:r>
            <a:r>
              <a:rPr lang="en-US" sz="1600" dirty="0">
                <a:latin typeface="Courier"/>
                <a:cs typeface="Courier"/>
              </a:rPr>
              <a:t>name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union</a:t>
            </a:r>
          </a:p>
          <a:p>
            <a:r>
              <a:rPr lang="en-US" dirty="0">
                <a:latin typeface="Courier"/>
                <a:cs typeface="Courier"/>
              </a:rPr>
              <a:t> select 42, </a:t>
            </a:r>
            <a:r>
              <a:rPr lang="en-US" dirty="0" smtClean="0">
                <a:latin typeface="Courier"/>
                <a:cs typeface="Courier"/>
              </a:rPr>
              <a:t>            71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              "</a:t>
            </a:r>
            <a:r>
              <a:rPr lang="en-US" dirty="0">
                <a:latin typeface="Courier"/>
                <a:cs typeface="Courier"/>
              </a:rPr>
              <a:t>Cambridge" union</a:t>
            </a:r>
          </a:p>
          <a:p>
            <a:r>
              <a:rPr lang="en-US" dirty="0">
                <a:latin typeface="Courier"/>
                <a:cs typeface="Courier"/>
              </a:rPr>
              <a:t> select 45, </a:t>
            </a:r>
            <a:r>
              <a:rPr lang="en-US" dirty="0" smtClean="0">
                <a:latin typeface="Courier"/>
                <a:cs typeface="Courier"/>
              </a:rPr>
              <a:t>            93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              "Minneapolis”;</a:t>
            </a:r>
          </a:p>
        </p:txBody>
      </p:sp>
    </p:spTree>
    <p:extLst>
      <p:ext uri="{BB962C8B-B14F-4D97-AF65-F5344CB8AC3E}">
        <p14:creationId xmlns:p14="http://schemas.microsoft.com/office/powerpoint/2010/main" val="3241294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create table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often used interactively</a:t>
            </a:r>
          </a:p>
          <a:p>
            <a:pPr lvl="1"/>
            <a:r>
              <a:rPr lang="en-US" dirty="0" smtClean="0"/>
              <a:t>Result of select displayed to the user, but not stored</a:t>
            </a:r>
          </a:p>
          <a:p>
            <a:r>
              <a:rPr lang="en-US" dirty="0" smtClean="0"/>
              <a:t>Create table statement gives the result a name</a:t>
            </a:r>
          </a:p>
          <a:p>
            <a:pPr lvl="1"/>
            <a:r>
              <a:rPr lang="en-US" dirty="0" smtClean="0"/>
              <a:t>Like a variable, but for a permanent object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524000" y="3200400"/>
            <a:ext cx="4936342" cy="369332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create table </a:t>
            </a:r>
            <a:r>
              <a:rPr lang="en-US" dirty="0"/>
              <a:t>[name] </a:t>
            </a:r>
            <a:r>
              <a:rPr lang="en-US" b="1" dirty="0">
                <a:latin typeface="Courier"/>
                <a:cs typeface="Courier"/>
              </a:rPr>
              <a:t>as</a:t>
            </a:r>
            <a:r>
              <a:rPr lang="en-US" dirty="0"/>
              <a:t> [select statement];</a:t>
            </a:r>
          </a:p>
        </p:txBody>
      </p:sp>
    </p:spTree>
    <p:extLst>
      <p:ext uri="{BB962C8B-B14F-4D97-AF65-F5344CB8AC3E}">
        <p14:creationId xmlns:p14="http://schemas.microsoft.com/office/powerpoint/2010/main" val="1812008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using named tables - </a:t>
            </a:r>
            <a:r>
              <a:rPr lang="en-US" dirty="0" smtClean="0">
                <a:latin typeface="Courier"/>
                <a:cs typeface="Courier"/>
              </a:rPr>
              <a:t>from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25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0" y="1295400"/>
            <a:ext cx="9221174" cy="2308324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create table cities as</a:t>
            </a:r>
          </a:p>
          <a:p>
            <a:r>
              <a:rPr lang="en-US" dirty="0">
                <a:latin typeface="Courier"/>
                <a:cs typeface="Courier"/>
              </a:rPr>
              <a:t> select 38 as latitude, 122 as longitude, "Berkeley" as </a:t>
            </a:r>
            <a:r>
              <a:rPr lang="en-US" sz="1600" dirty="0">
                <a:latin typeface="Courier"/>
                <a:cs typeface="Courier"/>
              </a:rPr>
              <a:t>name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union</a:t>
            </a:r>
          </a:p>
          <a:p>
            <a:r>
              <a:rPr lang="en-US" dirty="0">
                <a:latin typeface="Courier"/>
                <a:cs typeface="Courier"/>
              </a:rPr>
              <a:t> select 42, </a:t>
            </a:r>
            <a:r>
              <a:rPr lang="en-US" dirty="0" smtClean="0">
                <a:latin typeface="Courier"/>
                <a:cs typeface="Courier"/>
              </a:rPr>
              <a:t>            71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              "</a:t>
            </a:r>
            <a:r>
              <a:rPr lang="en-US" dirty="0">
                <a:latin typeface="Courier"/>
                <a:cs typeface="Courier"/>
              </a:rPr>
              <a:t>Cambridge" union</a:t>
            </a:r>
          </a:p>
          <a:p>
            <a:r>
              <a:rPr lang="en-US" dirty="0">
                <a:latin typeface="Courier"/>
                <a:cs typeface="Courier"/>
              </a:rPr>
              <a:t> select 45, </a:t>
            </a:r>
            <a:r>
              <a:rPr lang="en-US" dirty="0" smtClean="0">
                <a:latin typeface="Courier"/>
                <a:cs typeface="Courier"/>
              </a:rPr>
              <a:t>            93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              "</a:t>
            </a:r>
            <a:r>
              <a:rPr lang="en-US" dirty="0">
                <a:latin typeface="Courier"/>
                <a:cs typeface="Courier"/>
              </a:rPr>
              <a:t>Minneapolis"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select "west coast" as region, name </a:t>
            </a:r>
            <a:r>
              <a:rPr lang="en-US" b="1" dirty="0">
                <a:latin typeface="Courier"/>
                <a:cs typeface="Courier"/>
              </a:rPr>
              <a:t>from cities </a:t>
            </a:r>
            <a:r>
              <a:rPr lang="en-US" dirty="0">
                <a:latin typeface="Courier"/>
                <a:cs typeface="Courier"/>
              </a:rPr>
              <a:t>where longitude &gt;= 115 union</a:t>
            </a:r>
          </a:p>
          <a:p>
            <a:r>
              <a:rPr lang="en-US" dirty="0">
                <a:latin typeface="Courier"/>
                <a:cs typeface="Courier"/>
              </a:rPr>
              <a:t>select "other", name from cities where longitude &lt; 115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1400" y="3886200"/>
            <a:ext cx="7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ities: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87221"/>
              </p:ext>
            </p:extLst>
          </p:nvPr>
        </p:nvGraphicFramePr>
        <p:xfrm>
          <a:off x="304800" y="4267200"/>
          <a:ext cx="284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west coast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Berkeley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Cambridge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Minneapolis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59494"/>
              </p:ext>
            </p:extLst>
          </p:nvPr>
        </p:nvGraphicFramePr>
        <p:xfrm>
          <a:off x="4343400" y="3962400"/>
          <a:ext cx="4343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Berkeley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Cambridge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Minneapolis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31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Projecting existing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676400"/>
          </a:xfrm>
        </p:spPr>
        <p:txBody>
          <a:bodyPr/>
          <a:lstStyle/>
          <a:p>
            <a:r>
              <a:rPr lang="en-US" dirty="0" smtClean="0"/>
              <a:t>Input table specified by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from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clause</a:t>
            </a:r>
          </a:p>
          <a:p>
            <a:r>
              <a:rPr lang="en-US" dirty="0" smtClean="0"/>
              <a:t>Subset of rows selected using a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where</a:t>
            </a:r>
            <a:r>
              <a:rPr lang="en-US" dirty="0" smtClean="0"/>
              <a:t> clause</a:t>
            </a:r>
          </a:p>
          <a:p>
            <a:r>
              <a:rPr lang="en-US" dirty="0" smtClean="0"/>
              <a:t>Ordering of the selected rows declared using an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order by </a:t>
            </a:r>
            <a:r>
              <a:rPr lang="en-US" dirty="0" smtClean="0"/>
              <a:t>clause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26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990600" y="2895600"/>
            <a:ext cx="7358279" cy="369332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elect</a:t>
            </a:r>
            <a:r>
              <a:rPr lang="en-US" dirty="0" smtClean="0"/>
              <a:t> [columns] </a:t>
            </a:r>
            <a:r>
              <a:rPr lang="en-US" dirty="0" smtClean="0">
                <a:latin typeface="Courier"/>
                <a:cs typeface="Courier"/>
              </a:rPr>
              <a:t>from</a:t>
            </a:r>
            <a:r>
              <a:rPr lang="en-US" dirty="0" smtClean="0"/>
              <a:t> [table] </a:t>
            </a:r>
            <a:r>
              <a:rPr lang="en-US" dirty="0" smtClean="0">
                <a:latin typeface="Courier"/>
                <a:cs typeface="Courier"/>
              </a:rPr>
              <a:t>where</a:t>
            </a:r>
            <a:r>
              <a:rPr lang="en-US" dirty="0" smtClean="0"/>
              <a:t> [condition] </a:t>
            </a:r>
            <a:r>
              <a:rPr lang="en-US" dirty="0" smtClean="0">
                <a:latin typeface="Courier"/>
                <a:cs typeface="Courier"/>
              </a:rPr>
              <a:t>order by </a:t>
            </a:r>
            <a:r>
              <a:rPr lang="en-US" dirty="0" smtClean="0"/>
              <a:t>[order] 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3810000"/>
            <a:ext cx="8382000" cy="646331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select </a:t>
            </a:r>
            <a:r>
              <a:rPr lang="en-US" dirty="0" smtClean="0">
                <a:latin typeface="Courier"/>
                <a:cs typeface="Courier"/>
              </a:rPr>
              <a:t>* </a:t>
            </a:r>
            <a:r>
              <a:rPr lang="en-US" b="1" dirty="0" smtClean="0">
                <a:latin typeface="Courier"/>
                <a:cs typeface="Courier"/>
              </a:rPr>
              <a:t>from </a:t>
            </a:r>
            <a:r>
              <a:rPr lang="en-US" b="1" dirty="0">
                <a:latin typeface="Courier"/>
                <a:cs typeface="Courier"/>
              </a:rPr>
              <a:t>cities </a:t>
            </a:r>
            <a:r>
              <a:rPr lang="en-US" b="1" dirty="0" smtClean="0">
                <a:latin typeface="Courier"/>
                <a:cs typeface="Courier"/>
              </a:rPr>
              <a:t>where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longitude </a:t>
            </a:r>
            <a:r>
              <a:rPr lang="en-US" dirty="0" smtClean="0">
                <a:latin typeface="Courier"/>
                <a:cs typeface="Courier"/>
              </a:rPr>
              <a:t>&gt; 115 </a:t>
            </a:r>
            <a:r>
              <a:rPr lang="en-US" b="1" dirty="0" smtClean="0">
                <a:latin typeface="Courier"/>
                <a:cs typeface="Courier"/>
              </a:rPr>
              <a:t>order</a:t>
            </a:r>
            <a:r>
              <a:rPr lang="en-US" dirty="0" smtClean="0">
                <a:latin typeface="Courier"/>
                <a:cs typeface="Courier"/>
              </a:rPr>
              <a:t> by name;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5302"/>
              </p:ext>
            </p:extLst>
          </p:nvPr>
        </p:nvGraphicFramePr>
        <p:xfrm>
          <a:off x="4419600" y="4953000"/>
          <a:ext cx="4267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Cambridge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Minneapolis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421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tables are joined by a comma to yield all combinations of a row from each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04800" y="1905000"/>
            <a:ext cx="8382000" cy="2554545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create table cities as</a:t>
            </a:r>
          </a:p>
          <a:p>
            <a:r>
              <a:rPr lang="en-US" sz="1600" dirty="0">
                <a:latin typeface="Courier"/>
                <a:cs typeface="Courier"/>
              </a:rPr>
              <a:t> select 38 as latitude, 122 as longitude, "Berkeley" as name union</a:t>
            </a:r>
          </a:p>
          <a:p>
            <a:r>
              <a:rPr lang="en-US" sz="1600" dirty="0">
                <a:latin typeface="Courier"/>
                <a:cs typeface="Courier"/>
              </a:rPr>
              <a:t> select 42,             71,               "Cambridge" union</a:t>
            </a:r>
          </a:p>
          <a:p>
            <a:r>
              <a:rPr lang="en-US" sz="1600" dirty="0">
                <a:latin typeface="Courier"/>
                <a:cs typeface="Courier"/>
              </a:rPr>
              <a:t> select 45,             93,               "Minneapolis";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create table climates as</a:t>
            </a:r>
          </a:p>
          <a:p>
            <a:r>
              <a:rPr lang="en-US" sz="1600" dirty="0">
                <a:latin typeface="Courier"/>
                <a:cs typeface="Courier"/>
              </a:rPr>
              <a:t> select "Berkeley" as city, "warm" as climate union</a:t>
            </a:r>
          </a:p>
          <a:p>
            <a:r>
              <a:rPr lang="en-US" sz="1600" dirty="0">
                <a:latin typeface="Courier"/>
                <a:cs typeface="Courier"/>
              </a:rPr>
              <a:t> select "Cambridge" as city, "cold" as climate;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* from cities, climates</a:t>
            </a:r>
          </a:p>
        </p:txBody>
      </p:sp>
      <p:pic>
        <p:nvPicPr>
          <p:cNvPr id="8" name="Picture 7" descr="Screen Shot 2016-04-17 at 5.38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572000"/>
            <a:ext cx="48006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41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/ Where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28</a:t>
            </a:fld>
            <a:endParaRPr lang="en-US" b="0"/>
          </a:p>
        </p:txBody>
      </p:sp>
      <p:sp>
        <p:nvSpPr>
          <p:cNvPr id="10" name="Rectangle 9"/>
          <p:cNvSpPr/>
          <p:nvPr/>
        </p:nvSpPr>
        <p:spPr>
          <a:xfrm>
            <a:off x="304800" y="1371600"/>
            <a:ext cx="8382000" cy="2800766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create table cities as</a:t>
            </a:r>
          </a:p>
          <a:p>
            <a:r>
              <a:rPr lang="en-US" sz="1600" dirty="0">
                <a:latin typeface="Courier"/>
                <a:cs typeface="Courier"/>
              </a:rPr>
              <a:t> select 38 as latitude, 122 as longitude, "Berkeley" as name union</a:t>
            </a:r>
          </a:p>
          <a:p>
            <a:r>
              <a:rPr lang="en-US" sz="1600" dirty="0">
                <a:latin typeface="Courier"/>
                <a:cs typeface="Courier"/>
              </a:rPr>
              <a:t> select 42,             71,               "Cambridge" union</a:t>
            </a:r>
          </a:p>
          <a:p>
            <a:r>
              <a:rPr lang="en-US" sz="1600" dirty="0">
                <a:latin typeface="Courier"/>
                <a:cs typeface="Courier"/>
              </a:rPr>
              <a:t> select 45,             93,               "Minneapolis";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create table climates as</a:t>
            </a:r>
          </a:p>
          <a:p>
            <a:r>
              <a:rPr lang="en-US" sz="1600" dirty="0">
                <a:latin typeface="Courier"/>
                <a:cs typeface="Courier"/>
              </a:rPr>
              <a:t> select "Berkeley" as city, "warm" as climate union</a:t>
            </a:r>
          </a:p>
          <a:p>
            <a:r>
              <a:rPr lang="en-US" sz="1600" dirty="0">
                <a:latin typeface="Courier"/>
                <a:cs typeface="Courier"/>
              </a:rPr>
              <a:t> select "Cambridge" as city, "cold" as climate;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name, climate, latitude, longitude from cities, climates where name = city;</a:t>
            </a:r>
          </a:p>
        </p:txBody>
      </p:sp>
      <p:pic>
        <p:nvPicPr>
          <p:cNvPr id="11" name="Picture 10" descr="Screen Shot 2016-04-17 at 5.41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724400"/>
            <a:ext cx="465249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44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and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924800" cy="838200"/>
          </a:xfrm>
        </p:spPr>
        <p:txBody>
          <a:bodyPr/>
          <a:lstStyle/>
          <a:p>
            <a:r>
              <a:rPr lang="en-US" dirty="0" smtClean="0"/>
              <a:t>Reduction operators can be applied over groupings of rows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29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04800" y="1981200"/>
            <a:ext cx="8382000" cy="3046988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create table cities as</a:t>
            </a:r>
          </a:p>
          <a:p>
            <a:r>
              <a:rPr lang="en-US" sz="1600" dirty="0">
                <a:latin typeface="Courier"/>
                <a:cs typeface="Courier"/>
              </a:rPr>
              <a:t> select 38 as latitude, 122 as longitude, "Berkeley" as name union</a:t>
            </a:r>
          </a:p>
          <a:p>
            <a:r>
              <a:rPr lang="en-US" sz="1600" dirty="0">
                <a:latin typeface="Courier"/>
                <a:cs typeface="Courier"/>
              </a:rPr>
              <a:t> select 42,             71,               "Cambridge" union</a:t>
            </a:r>
          </a:p>
          <a:p>
            <a:r>
              <a:rPr lang="en-US" sz="1600" dirty="0">
                <a:latin typeface="Courier"/>
                <a:cs typeface="Courier"/>
              </a:rPr>
              <a:t> select 45,             93,               "Minneapolis";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create table climates as</a:t>
            </a:r>
          </a:p>
          <a:p>
            <a:r>
              <a:rPr lang="en-US" sz="1600" dirty="0">
                <a:latin typeface="Courier"/>
                <a:cs typeface="Courier"/>
              </a:rPr>
              <a:t> select "Berkeley" as city, "warm" as climate union</a:t>
            </a:r>
          </a:p>
          <a:p>
            <a:r>
              <a:rPr lang="en-US" sz="1600" dirty="0">
                <a:latin typeface="Courier"/>
                <a:cs typeface="Courier"/>
              </a:rPr>
              <a:t> select "Cambridge" as city, "cold" as climate union</a:t>
            </a:r>
          </a:p>
          <a:p>
            <a:r>
              <a:rPr lang="en-US" sz="1600" dirty="0">
                <a:latin typeface="Courier"/>
                <a:cs typeface="Courier"/>
              </a:rPr>
              <a:t> select "Minneapolis" as city, "cold" as climate;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climate, </a:t>
            </a:r>
            <a:r>
              <a:rPr lang="en-US" sz="1600" b="1" dirty="0">
                <a:latin typeface="Courier"/>
                <a:cs typeface="Courier"/>
              </a:rPr>
              <a:t>min</a:t>
            </a:r>
            <a:r>
              <a:rPr lang="en-US" sz="1600" dirty="0">
                <a:latin typeface="Courier"/>
                <a:cs typeface="Courier"/>
              </a:rPr>
              <a:t>(latitude) from cities, climates where name = city </a:t>
            </a:r>
            <a:r>
              <a:rPr lang="en-US" sz="1600" b="1" dirty="0">
                <a:latin typeface="Courier"/>
                <a:cs typeface="Courier"/>
              </a:rPr>
              <a:t>group by </a:t>
            </a:r>
            <a:r>
              <a:rPr lang="en-US" sz="1600" dirty="0">
                <a:latin typeface="Courier"/>
                <a:cs typeface="Courier"/>
              </a:rPr>
              <a:t>climate;</a:t>
            </a:r>
          </a:p>
        </p:txBody>
      </p:sp>
      <p:pic>
        <p:nvPicPr>
          <p:cNvPr id="8" name="Picture 7" descr="Screen Shot 2016-04-17 at 5.4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5257800"/>
            <a:ext cx="2298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9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Exception (read </a:t>
            </a:r>
            <a:r>
              <a:rPr lang="en-US" dirty="0" smtClean="0"/>
              <a:t>4.3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 in a programming language to declare and respond to “exceptional conditions”</a:t>
            </a:r>
          </a:p>
          <a:p>
            <a:pPr lvl="1"/>
            <a:r>
              <a:rPr lang="en-US" dirty="0" smtClean="0"/>
              <a:t>enable non-local </a:t>
            </a:r>
            <a:r>
              <a:rPr lang="en-US" dirty="0" err="1" smtClean="0"/>
              <a:t>cntinuations</a:t>
            </a:r>
            <a:r>
              <a:rPr lang="en-US" dirty="0" smtClean="0"/>
              <a:t> of control</a:t>
            </a:r>
          </a:p>
          <a:p>
            <a:r>
              <a:rPr lang="en-US" dirty="0" smtClean="0"/>
              <a:t>Often used to handle error conditions</a:t>
            </a:r>
          </a:p>
          <a:p>
            <a:pPr lvl="1"/>
            <a:r>
              <a:rPr lang="en-US" dirty="0" smtClean="0"/>
              <a:t>Unhandled exceptions will cause python to halt and print a stack trace</a:t>
            </a:r>
          </a:p>
          <a:p>
            <a:pPr lvl="1"/>
            <a:r>
              <a:rPr lang="en-US" dirty="0" smtClean="0"/>
              <a:t>You already saw a non-error exception – end of iterator</a:t>
            </a:r>
          </a:p>
          <a:p>
            <a:r>
              <a:rPr lang="en-US" dirty="0" smtClean="0"/>
              <a:t>Exceptions can be handled by the program instead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ry, except, raise </a:t>
            </a:r>
            <a:r>
              <a:rPr lang="en-US" sz="2000" dirty="0" smtClean="0">
                <a:cs typeface="Courier"/>
              </a:rPr>
              <a:t>statements</a:t>
            </a:r>
          </a:p>
          <a:p>
            <a:r>
              <a:rPr lang="en-US" sz="2600" dirty="0" smtClean="0">
                <a:cs typeface="Courier"/>
              </a:rPr>
              <a:t>Exceptions are objects!</a:t>
            </a:r>
          </a:p>
          <a:p>
            <a:pPr lvl="1"/>
            <a:r>
              <a:rPr lang="en-US" sz="2000" dirty="0" smtClean="0">
                <a:cs typeface="Courier"/>
              </a:rPr>
              <a:t>They have classes with constructors</a:t>
            </a:r>
            <a:endParaRPr lang="en-US" sz="2000" dirty="0">
              <a:cs typeface="Courie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3FF5-B387-3C46-9528-A4DAEFDDAA2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75913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provide a way to handle unexpected cases and errors</a:t>
            </a:r>
          </a:p>
          <a:p>
            <a:r>
              <a:rPr lang="en-US" dirty="0" smtClean="0"/>
              <a:t>Transfers control to enclosing handler of matching type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ssert, raise &lt;expression&gt; , try: … except &lt;type&gt; as &lt;name&gt;</a:t>
            </a:r>
          </a:p>
          <a:p>
            <a:pPr lvl="1"/>
            <a:endParaRPr lang="en-US" dirty="0"/>
          </a:p>
          <a:p>
            <a:r>
              <a:rPr lang="en-US" dirty="0" smtClean="0"/>
              <a:t>SQL a declarative programming language on relational tables </a:t>
            </a:r>
          </a:p>
          <a:p>
            <a:pPr lvl="1"/>
            <a:r>
              <a:rPr lang="en-US" dirty="0" smtClean="0"/>
              <a:t>largely familiar to you from data8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reate, select, where, order, group by, join</a:t>
            </a:r>
          </a:p>
          <a:p>
            <a:r>
              <a:rPr lang="en-US" dirty="0" smtClean="0"/>
              <a:t>More in lab 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2895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600200"/>
          </a:xfrm>
        </p:spPr>
        <p:txBody>
          <a:bodyPr/>
          <a:lstStyle/>
          <a:p>
            <a:r>
              <a:rPr lang="en-US" dirty="0" smtClean="0"/>
              <a:t>Function receives arguments of improper type?</a:t>
            </a:r>
          </a:p>
          <a:p>
            <a:r>
              <a:rPr lang="en-US" dirty="0" smtClean="0"/>
              <a:t>Resource, e.g., file, is not available</a:t>
            </a:r>
          </a:p>
          <a:p>
            <a:r>
              <a:rPr lang="en-US" dirty="0" smtClean="0"/>
              <a:t>Network connection is lost or times out?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  <p:pic>
        <p:nvPicPr>
          <p:cNvPr id="7" name="Picture 6" descr="Screen Shot 2016-04-17 at 3.17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9144000" cy="34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0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exceptions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5257800"/>
            <a:ext cx="7620000" cy="1143000"/>
          </a:xfrm>
        </p:spPr>
        <p:txBody>
          <a:bodyPr/>
          <a:lstStyle/>
          <a:p>
            <a:r>
              <a:rPr lang="en-US" dirty="0" smtClean="0"/>
              <a:t>Unhandled, thrown back to the top level interpreter</a:t>
            </a:r>
          </a:p>
          <a:p>
            <a:r>
              <a:rPr lang="en-US" dirty="0" smtClean="0"/>
              <a:t>Or halt the python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533400" y="1143000"/>
            <a:ext cx="792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3/0</a:t>
            </a:r>
          </a:p>
          <a:p>
            <a:r>
              <a:rPr lang="en-US" dirty="0" err="1">
                <a:latin typeface="Courier"/>
                <a:cs typeface="Courier"/>
              </a:rPr>
              <a:t>Traceback</a:t>
            </a:r>
            <a:r>
              <a:rPr lang="en-US" dirty="0">
                <a:latin typeface="Courier"/>
                <a:cs typeface="Courier"/>
              </a:rPr>
              <a:t> (most recent call last):</a:t>
            </a:r>
          </a:p>
          <a:p>
            <a:r>
              <a:rPr lang="en-US" dirty="0">
                <a:latin typeface="Courier"/>
                <a:cs typeface="Courier"/>
              </a:rPr>
              <a:t>  File "&lt;</a:t>
            </a:r>
            <a:r>
              <a:rPr lang="en-US" dirty="0" err="1">
                <a:latin typeface="Courier"/>
                <a:cs typeface="Courier"/>
              </a:rPr>
              <a:t>stdin</a:t>
            </a:r>
            <a:r>
              <a:rPr lang="en-US" dirty="0">
                <a:latin typeface="Courier"/>
                <a:cs typeface="Courier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ZeroDivisionError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 </a:t>
            </a:r>
            <a:r>
              <a:rPr lang="en-US" dirty="0">
                <a:latin typeface="Courier"/>
                <a:cs typeface="Courier"/>
              </a:rPr>
              <a:t>division by zero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str.lower</a:t>
            </a:r>
            <a:r>
              <a:rPr lang="en-US" dirty="0">
                <a:latin typeface="Courier"/>
                <a:cs typeface="Courier"/>
              </a:rPr>
              <a:t>(1)</a:t>
            </a:r>
          </a:p>
          <a:p>
            <a:r>
              <a:rPr lang="en-US" dirty="0" err="1">
                <a:latin typeface="Courier"/>
                <a:cs typeface="Courier"/>
              </a:rPr>
              <a:t>Traceback</a:t>
            </a:r>
            <a:r>
              <a:rPr lang="en-US" dirty="0">
                <a:latin typeface="Courier"/>
                <a:cs typeface="Courier"/>
              </a:rPr>
              <a:t> (most recent call last):</a:t>
            </a:r>
          </a:p>
          <a:p>
            <a:r>
              <a:rPr lang="en-US" dirty="0">
                <a:latin typeface="Courier"/>
                <a:cs typeface="Courier"/>
              </a:rPr>
              <a:t>  File "&lt;</a:t>
            </a:r>
            <a:r>
              <a:rPr lang="en-US" dirty="0" err="1">
                <a:latin typeface="Courier"/>
                <a:cs typeface="Courier"/>
              </a:rPr>
              <a:t>stdin</a:t>
            </a:r>
            <a:r>
              <a:rPr lang="en-US" dirty="0">
                <a:latin typeface="Courier"/>
                <a:cs typeface="Courier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TypeError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 </a:t>
            </a:r>
            <a:r>
              <a:rPr lang="en-US" dirty="0">
                <a:latin typeface="Courier"/>
                <a:cs typeface="Courier"/>
              </a:rPr>
              <a:t>descriptor 'lower' requires a '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' object but received a '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'</a:t>
            </a:r>
          </a:p>
          <a:p>
            <a:r>
              <a:rPr lang="en-US" dirty="0">
                <a:latin typeface="Courier"/>
                <a:cs typeface="Courier"/>
              </a:rPr>
              <a:t>&gt;&gt;&gt; ""[2]</a:t>
            </a:r>
          </a:p>
          <a:p>
            <a:r>
              <a:rPr lang="en-US" dirty="0" err="1">
                <a:latin typeface="Courier"/>
                <a:cs typeface="Courier"/>
              </a:rPr>
              <a:t>Traceback</a:t>
            </a:r>
            <a:r>
              <a:rPr lang="en-US" dirty="0">
                <a:latin typeface="Courier"/>
                <a:cs typeface="Courier"/>
              </a:rPr>
              <a:t> (most recent call last):</a:t>
            </a:r>
          </a:p>
          <a:p>
            <a:r>
              <a:rPr lang="en-US" dirty="0">
                <a:latin typeface="Courier"/>
                <a:cs typeface="Courier"/>
              </a:rPr>
              <a:t>  File "&lt;</a:t>
            </a:r>
            <a:r>
              <a:rPr lang="en-US" dirty="0" err="1">
                <a:latin typeface="Courier"/>
                <a:cs typeface="Courier"/>
              </a:rPr>
              <a:t>stdin</a:t>
            </a:r>
            <a:r>
              <a:rPr lang="en-US" dirty="0">
                <a:latin typeface="Courier"/>
                <a:cs typeface="Courier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 </a:t>
            </a:r>
            <a:r>
              <a:rPr lang="en-US" dirty="0">
                <a:latin typeface="Courier"/>
                <a:cs typeface="Courier"/>
              </a:rPr>
              <a:t>string index out of range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0009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What is a function supposed to do?</a:t>
            </a:r>
          </a:p>
          <a:p>
            <a:r>
              <a:rPr lang="en-US" dirty="0" smtClean="0"/>
              <a:t>A: One thing well</a:t>
            </a:r>
          </a:p>
          <a:p>
            <a:r>
              <a:rPr lang="en-US" dirty="0" smtClean="0"/>
              <a:t>Q: What should it do when it is passed arguments that don’t make sense?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533400" y="2971800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divides(x, y):</a:t>
            </a:r>
          </a:p>
          <a:p>
            <a:r>
              <a:rPr lang="is-IS" dirty="0">
                <a:latin typeface="Courier"/>
                <a:cs typeface="Courier"/>
              </a:rPr>
              <a:t>...     return y%x == 0</a:t>
            </a:r>
          </a:p>
          <a:p>
            <a:r>
              <a:rPr lang="is-IS" dirty="0">
                <a:latin typeface="Courier"/>
                <a:cs typeface="Courier"/>
              </a:rPr>
              <a:t>... </a:t>
            </a:r>
          </a:p>
          <a:p>
            <a:r>
              <a:rPr lang="is-IS" dirty="0">
                <a:latin typeface="Courier"/>
                <a:cs typeface="Courier"/>
              </a:rPr>
              <a:t>&gt;&gt;&gt; divides(0, 5</a:t>
            </a:r>
            <a:r>
              <a:rPr lang="is-IS" dirty="0" smtClean="0">
                <a:latin typeface="Courier"/>
                <a:cs typeface="Courier"/>
              </a:rPr>
              <a:t>)</a:t>
            </a:r>
          </a:p>
          <a:p>
            <a:r>
              <a:rPr lang="is-IS" dirty="0" smtClean="0">
                <a:latin typeface="Courier"/>
                <a:cs typeface="Courier"/>
              </a:rPr>
              <a:t>???</a:t>
            </a:r>
            <a:endParaRPr lang="is-I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get(data, selector):</a:t>
            </a:r>
          </a:p>
          <a:p>
            <a:r>
              <a:rPr lang="en-US" dirty="0">
                <a:latin typeface="Courier"/>
                <a:cs typeface="Courier"/>
              </a:rPr>
              <a:t>...     return data[selector]</a:t>
            </a:r>
          </a:p>
          <a:p>
            <a:r>
              <a:rPr lang="en-US" dirty="0">
                <a:latin typeface="Courier"/>
                <a:cs typeface="Courier"/>
              </a:rPr>
              <a:t>... </a:t>
            </a:r>
          </a:p>
          <a:p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get</a:t>
            </a:r>
            <a:r>
              <a:rPr lang="tr-TR" dirty="0">
                <a:latin typeface="Courier"/>
                <a:cs typeface="Courier"/>
              </a:rPr>
              <a:t>({'a': 34, 'cat':'9 </a:t>
            </a:r>
            <a:r>
              <a:rPr lang="tr-TR" dirty="0" err="1">
                <a:latin typeface="Courier"/>
                <a:cs typeface="Courier"/>
              </a:rPr>
              <a:t>lives</a:t>
            </a:r>
            <a:r>
              <a:rPr lang="tr-TR" dirty="0">
                <a:latin typeface="Courier"/>
                <a:cs typeface="Courier"/>
              </a:rPr>
              <a:t>'}, '</a:t>
            </a:r>
            <a:r>
              <a:rPr lang="tr-TR" dirty="0" err="1" smtClean="0">
                <a:latin typeface="Courier"/>
                <a:cs typeface="Courier"/>
              </a:rPr>
              <a:t>dog</a:t>
            </a:r>
            <a:r>
              <a:rPr lang="tr-TR" dirty="0" smtClean="0">
                <a:latin typeface="Courier"/>
                <a:cs typeface="Courier"/>
              </a:rPr>
              <a:t>’) </a:t>
            </a:r>
          </a:p>
          <a:p>
            <a:endParaRPr lang="tr-TR" dirty="0">
              <a:latin typeface="Courier"/>
              <a:cs typeface="Courier"/>
            </a:endParaRPr>
          </a:p>
          <a:p>
            <a:r>
              <a:rPr lang="tr-TR" dirty="0" smtClean="0">
                <a:latin typeface="Courier"/>
                <a:cs typeface="Courier"/>
              </a:rPr>
              <a:t>????</a:t>
            </a:r>
            <a:endParaRPr lang="tr-TR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2750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Exceptional exit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715000"/>
            <a:ext cx="7620000" cy="990600"/>
          </a:xfrm>
        </p:spPr>
        <p:txBody>
          <a:bodyPr/>
          <a:lstStyle/>
          <a:p>
            <a:r>
              <a:rPr lang="en-US" dirty="0" smtClean="0"/>
              <a:t>Function doesn’t “return” but instead execution is thrown out of the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838200" y="889843"/>
            <a:ext cx="78486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divides(x, y):</a:t>
            </a:r>
          </a:p>
          <a:p>
            <a:r>
              <a:rPr lang="is-IS" dirty="0">
                <a:latin typeface="Courier"/>
                <a:cs typeface="Courier"/>
              </a:rPr>
              <a:t>...     return y%x == 0</a:t>
            </a:r>
          </a:p>
          <a:p>
            <a:r>
              <a:rPr lang="is-IS" dirty="0">
                <a:latin typeface="Courier"/>
                <a:cs typeface="Courier"/>
              </a:rPr>
              <a:t>... </a:t>
            </a:r>
          </a:p>
          <a:p>
            <a:r>
              <a:rPr lang="is-IS" dirty="0">
                <a:latin typeface="Courier"/>
                <a:cs typeface="Courier"/>
              </a:rPr>
              <a:t>&gt;&gt;&gt; divides(0, 5)</a:t>
            </a:r>
          </a:p>
          <a:p>
            <a:r>
              <a:rPr lang="en-US" dirty="0" err="1">
                <a:latin typeface="Courier"/>
                <a:cs typeface="Courier"/>
              </a:rPr>
              <a:t>Traceback</a:t>
            </a:r>
            <a:r>
              <a:rPr lang="en-US" dirty="0">
                <a:latin typeface="Courier"/>
                <a:cs typeface="Courier"/>
              </a:rPr>
              <a:t> (most recent call last):</a:t>
            </a:r>
          </a:p>
          <a:p>
            <a:r>
              <a:rPr lang="en-US" dirty="0">
                <a:latin typeface="Courier"/>
                <a:cs typeface="Courier"/>
              </a:rPr>
              <a:t>  File "&lt;</a:t>
            </a:r>
            <a:r>
              <a:rPr lang="en-US" dirty="0" err="1">
                <a:latin typeface="Courier"/>
                <a:cs typeface="Courier"/>
              </a:rPr>
              <a:t>stdin</a:t>
            </a:r>
            <a:r>
              <a:rPr lang="en-US" dirty="0">
                <a:latin typeface="Courier"/>
                <a:cs typeface="Courier"/>
              </a:rPr>
              <a:t>&gt;", line 1, in &lt;module&gt;</a:t>
            </a:r>
          </a:p>
          <a:p>
            <a:r>
              <a:rPr lang="en-US" dirty="0">
                <a:latin typeface="Courier"/>
                <a:cs typeface="Courier"/>
              </a:rPr>
              <a:t>  File "&lt;</a:t>
            </a:r>
            <a:r>
              <a:rPr lang="en-US" dirty="0" err="1">
                <a:latin typeface="Courier"/>
                <a:cs typeface="Courier"/>
              </a:rPr>
              <a:t>stdin</a:t>
            </a:r>
            <a:r>
              <a:rPr lang="en-US" dirty="0">
                <a:latin typeface="Courier"/>
                <a:cs typeface="Courier"/>
              </a:rPr>
              <a:t>&gt;", line 2, in divides</a:t>
            </a:r>
          </a:p>
          <a:p>
            <a:r>
              <a:rPr lang="en-US" dirty="0" err="1">
                <a:latin typeface="Courier"/>
                <a:cs typeface="Courier"/>
              </a:rPr>
              <a:t>ZeroDivisionError</a:t>
            </a:r>
            <a:r>
              <a:rPr lang="en-US" dirty="0">
                <a:latin typeface="Courier"/>
                <a:cs typeface="Courier"/>
              </a:rPr>
              <a:t>: integer division or modulo by zero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get(data, selector):</a:t>
            </a:r>
          </a:p>
          <a:p>
            <a:r>
              <a:rPr lang="en-US" dirty="0">
                <a:latin typeface="Courier"/>
                <a:cs typeface="Courier"/>
              </a:rPr>
              <a:t>...     return data[selector]</a:t>
            </a:r>
          </a:p>
          <a:p>
            <a:r>
              <a:rPr lang="en-US" dirty="0">
                <a:latin typeface="Courier"/>
                <a:cs typeface="Courier"/>
              </a:rPr>
              <a:t>... </a:t>
            </a:r>
          </a:p>
          <a:p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get</a:t>
            </a:r>
            <a:r>
              <a:rPr lang="tr-TR" dirty="0">
                <a:latin typeface="Courier"/>
                <a:cs typeface="Courier"/>
              </a:rPr>
              <a:t>({'a': 34, 'cat':'9 </a:t>
            </a:r>
            <a:r>
              <a:rPr lang="tr-TR" dirty="0" err="1">
                <a:latin typeface="Courier"/>
                <a:cs typeface="Courier"/>
              </a:rPr>
              <a:t>lives</a:t>
            </a:r>
            <a:r>
              <a:rPr lang="tr-TR" dirty="0">
                <a:latin typeface="Courier"/>
                <a:cs typeface="Courier"/>
              </a:rPr>
              <a:t>'}, '</a:t>
            </a:r>
            <a:r>
              <a:rPr lang="tr-TR" dirty="0" err="1">
                <a:latin typeface="Courier"/>
                <a:cs typeface="Courier"/>
              </a:rPr>
              <a:t>dog</a:t>
            </a:r>
            <a:r>
              <a:rPr lang="tr-TR" dirty="0">
                <a:latin typeface="Courier"/>
                <a:cs typeface="Courier"/>
              </a:rPr>
              <a:t>')</a:t>
            </a:r>
          </a:p>
          <a:p>
            <a:r>
              <a:rPr lang="tr-TR" dirty="0" err="1">
                <a:latin typeface="Courier"/>
                <a:cs typeface="Courier"/>
              </a:rPr>
              <a:t>Traceback</a:t>
            </a:r>
            <a:r>
              <a:rPr lang="tr-TR" dirty="0">
                <a:latin typeface="Courier"/>
                <a:cs typeface="Courier"/>
              </a:rPr>
              <a:t> (</a:t>
            </a:r>
            <a:r>
              <a:rPr lang="tr-TR" dirty="0" err="1">
                <a:latin typeface="Courier"/>
                <a:cs typeface="Courier"/>
              </a:rPr>
              <a:t>most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tr-TR" dirty="0" err="1">
                <a:latin typeface="Courier"/>
                <a:cs typeface="Courier"/>
              </a:rPr>
              <a:t>recent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tr-TR" dirty="0" err="1">
                <a:latin typeface="Courier"/>
                <a:cs typeface="Courier"/>
              </a:rPr>
              <a:t>call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tr-TR" dirty="0" err="1">
                <a:latin typeface="Courier"/>
                <a:cs typeface="Courier"/>
              </a:rPr>
              <a:t>last</a:t>
            </a:r>
            <a:r>
              <a:rPr lang="tr-TR" dirty="0">
                <a:latin typeface="Courier"/>
                <a:cs typeface="Courier"/>
              </a:rPr>
              <a:t>):</a:t>
            </a:r>
          </a:p>
          <a:p>
            <a:r>
              <a:rPr lang="tr-TR" dirty="0">
                <a:latin typeface="Courier"/>
                <a:cs typeface="Courier"/>
              </a:rPr>
              <a:t>  File "&lt;</a:t>
            </a:r>
            <a:r>
              <a:rPr lang="tr-TR" dirty="0" err="1">
                <a:latin typeface="Courier"/>
                <a:cs typeface="Courier"/>
              </a:rPr>
              <a:t>stdin</a:t>
            </a:r>
            <a:r>
              <a:rPr lang="tr-TR" dirty="0">
                <a:latin typeface="Courier"/>
                <a:cs typeface="Courier"/>
              </a:rPr>
              <a:t>&gt;", </a:t>
            </a:r>
            <a:r>
              <a:rPr lang="tr-TR" dirty="0" err="1">
                <a:latin typeface="Courier"/>
                <a:cs typeface="Courier"/>
              </a:rPr>
              <a:t>line</a:t>
            </a:r>
            <a:r>
              <a:rPr lang="tr-TR" dirty="0">
                <a:latin typeface="Courier"/>
                <a:cs typeface="Courier"/>
              </a:rPr>
              <a:t> 1, in &lt;</a:t>
            </a:r>
            <a:r>
              <a:rPr lang="tr-TR" dirty="0" err="1">
                <a:latin typeface="Courier"/>
                <a:cs typeface="Courier"/>
              </a:rPr>
              <a:t>module</a:t>
            </a:r>
            <a:r>
              <a:rPr lang="tr-TR" dirty="0">
                <a:latin typeface="Courier"/>
                <a:cs typeface="Courier"/>
              </a:rPr>
              <a:t>&gt;</a:t>
            </a:r>
          </a:p>
          <a:p>
            <a:r>
              <a:rPr lang="tr-TR" dirty="0">
                <a:latin typeface="Courier"/>
                <a:cs typeface="Courier"/>
              </a:rPr>
              <a:t>  File "&lt;</a:t>
            </a:r>
            <a:r>
              <a:rPr lang="tr-TR" dirty="0" err="1">
                <a:latin typeface="Courier"/>
                <a:cs typeface="Courier"/>
              </a:rPr>
              <a:t>stdin</a:t>
            </a:r>
            <a:r>
              <a:rPr lang="tr-TR" dirty="0">
                <a:latin typeface="Courier"/>
                <a:cs typeface="Courier"/>
              </a:rPr>
              <a:t>&gt;", </a:t>
            </a:r>
            <a:r>
              <a:rPr lang="tr-TR" dirty="0" err="1">
                <a:latin typeface="Courier"/>
                <a:cs typeface="Courier"/>
              </a:rPr>
              <a:t>line</a:t>
            </a:r>
            <a:r>
              <a:rPr lang="tr-TR" dirty="0">
                <a:latin typeface="Courier"/>
                <a:cs typeface="Courier"/>
              </a:rPr>
              <a:t> 2, in </a:t>
            </a:r>
            <a:r>
              <a:rPr lang="tr-TR" dirty="0" err="1">
                <a:latin typeface="Courier"/>
                <a:cs typeface="Courier"/>
              </a:rPr>
              <a:t>get</a:t>
            </a:r>
            <a:endParaRPr lang="tr-TR" dirty="0">
              <a:latin typeface="Courier"/>
              <a:cs typeface="Courier"/>
            </a:endParaRPr>
          </a:p>
          <a:p>
            <a:r>
              <a:rPr lang="tr-TR" dirty="0" err="1">
                <a:latin typeface="Courier"/>
                <a:cs typeface="Courier"/>
              </a:rPr>
              <a:t>KeyError</a:t>
            </a:r>
            <a:r>
              <a:rPr lang="tr-TR" dirty="0">
                <a:latin typeface="Courier"/>
                <a:cs typeface="Courier"/>
              </a:rPr>
              <a:t>: '</a:t>
            </a:r>
            <a:r>
              <a:rPr lang="tr-TR" dirty="0" err="1">
                <a:latin typeface="Courier"/>
                <a:cs typeface="Courier"/>
              </a:rPr>
              <a:t>dog</a:t>
            </a:r>
            <a:r>
              <a:rPr lang="tr-TR" dirty="0">
                <a:latin typeface="Courier"/>
                <a:cs typeface="Courier"/>
              </a:rPr>
              <a:t>'</a:t>
            </a:r>
          </a:p>
          <a:p>
            <a:r>
              <a:rPr lang="tr-TR" dirty="0">
                <a:latin typeface="Courier"/>
                <a:cs typeface="Courier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43955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out of multiple calls deep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715000"/>
            <a:ext cx="7620000" cy="762000"/>
          </a:xfrm>
        </p:spPr>
        <p:txBody>
          <a:bodyPr/>
          <a:lstStyle/>
          <a:p>
            <a:r>
              <a:rPr lang="en-US" dirty="0" smtClean="0"/>
              <a:t>Stack unwinds until exception is handled or top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  <p:pic>
        <p:nvPicPr>
          <p:cNvPr id="8" name="Picture 7" descr="Screen Shot 2016-04-17 at 3.36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4400"/>
            <a:ext cx="5791200" cy="4440296"/>
          </a:xfrm>
          <a:prstGeom prst="rect">
            <a:avLst/>
          </a:prstGeom>
        </p:spPr>
      </p:pic>
      <p:pic>
        <p:nvPicPr>
          <p:cNvPr id="9" name="Picture 8" descr="Screen Shot 2016-04-17 at 3.38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514600"/>
            <a:ext cx="5029200" cy="2078736"/>
          </a:xfrm>
          <a:prstGeom prst="rect">
            <a:avLst/>
          </a:prstGeom>
          <a:ln>
            <a:solidFill>
              <a:srgbClr val="618FFD"/>
            </a:solidFill>
          </a:ln>
        </p:spPr>
      </p:pic>
    </p:spTree>
    <p:extLst>
      <p:ext uri="{BB962C8B-B14F-4D97-AF65-F5344CB8AC3E}">
        <p14:creationId xmlns:p14="http://schemas.microsoft.com/office/powerpoint/2010/main" val="375239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TypeError</a:t>
            </a:r>
            <a:r>
              <a:rPr lang="en-US" dirty="0"/>
              <a:t> -- A function was passed the wrong number/type of argument</a:t>
            </a:r>
          </a:p>
          <a:p>
            <a:r>
              <a:rPr lang="en-US" dirty="0" err="1">
                <a:latin typeface="Courier"/>
                <a:cs typeface="Courier"/>
              </a:rPr>
              <a:t>NameError</a:t>
            </a:r>
            <a:r>
              <a:rPr lang="en-US" dirty="0"/>
              <a:t> -- A name wasn't found</a:t>
            </a:r>
          </a:p>
          <a:p>
            <a:r>
              <a:rPr lang="en-US" dirty="0" err="1">
                <a:latin typeface="Courier"/>
                <a:cs typeface="Courier"/>
              </a:rPr>
              <a:t>KeyError</a:t>
            </a:r>
            <a:r>
              <a:rPr lang="en-US" dirty="0"/>
              <a:t> -- A key wasn't found in a dictionary</a:t>
            </a:r>
          </a:p>
          <a:p>
            <a:r>
              <a:rPr lang="en-US" dirty="0" err="1">
                <a:latin typeface="Courier"/>
                <a:cs typeface="Courier"/>
              </a:rPr>
              <a:t>RuntimeError</a:t>
            </a:r>
            <a:r>
              <a:rPr lang="en-US" dirty="0"/>
              <a:t> -- Catch-all for troubles during </a:t>
            </a:r>
            <a:r>
              <a:rPr lang="en-US" dirty="0" smtClean="0"/>
              <a:t>interpretation</a:t>
            </a:r>
          </a:p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4/18/16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72494698"/>
      </p:ext>
    </p:extLst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22767</TotalTime>
  <Pages>12</Pages>
  <Words>2443</Words>
  <Application>Microsoft Macintosh PowerPoint</Application>
  <PresentationFormat>Letter Paper (8.5x11 in)</PresentationFormat>
  <Paragraphs>449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cs162-fa14</vt:lpstr>
      <vt:lpstr>Exceptions  &amp;  a Taste of Declarative Programming in SQL</vt:lpstr>
      <vt:lpstr>Computational Concepts Toolbox</vt:lpstr>
      <vt:lpstr>Today: Exception (read 4.3)</vt:lpstr>
      <vt:lpstr>Handling Errors</vt:lpstr>
      <vt:lpstr>Example exceptions</vt:lpstr>
      <vt:lpstr>Functions</vt:lpstr>
      <vt:lpstr>Exceptional exit from functions</vt:lpstr>
      <vt:lpstr>Continue out of multiple calls deep</vt:lpstr>
      <vt:lpstr>Types of exceptions</vt:lpstr>
      <vt:lpstr>Flow of control stops at the exception</vt:lpstr>
      <vt:lpstr>Assert Statements</vt:lpstr>
      <vt:lpstr>Handling Errors – try / except</vt:lpstr>
      <vt:lpstr>Demo</vt:lpstr>
      <vt:lpstr>Raise statement</vt:lpstr>
      <vt:lpstr>Exceptions are Classes</vt:lpstr>
      <vt:lpstr>Demo</vt:lpstr>
      <vt:lpstr>Part II – Intro to Declarative Programming</vt:lpstr>
      <vt:lpstr>Data 8 Tables</vt:lpstr>
      <vt:lpstr>Database Management Systems</vt:lpstr>
      <vt:lpstr>SQL</vt:lpstr>
      <vt:lpstr>SQL example</vt:lpstr>
      <vt:lpstr>select</vt:lpstr>
      <vt:lpstr>SQL: creating a named table</vt:lpstr>
      <vt:lpstr>create table</vt:lpstr>
      <vt:lpstr>SQL: using named tables - from</vt:lpstr>
      <vt:lpstr>Projecting existing tables</vt:lpstr>
      <vt:lpstr>Joining tables</vt:lpstr>
      <vt:lpstr>Join / Where</vt:lpstr>
      <vt:lpstr>Aggregation and grouping</vt:lpstr>
      <vt:lpstr>Summary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David Culler</cp:lastModifiedBy>
  <cp:revision>704</cp:revision>
  <cp:lastPrinted>2016-03-07T20:04:21Z</cp:lastPrinted>
  <dcterms:created xsi:type="dcterms:W3CDTF">2009-09-09T21:17:00Z</dcterms:created>
  <dcterms:modified xsi:type="dcterms:W3CDTF">2016-04-18T16:07:19Z</dcterms:modified>
</cp:coreProperties>
</file>