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62" r:id="rId4"/>
    <p:sldId id="285" r:id="rId5"/>
    <p:sldId id="261" r:id="rId6"/>
    <p:sldId id="284" r:id="rId7"/>
    <p:sldId id="260" r:id="rId8"/>
    <p:sldId id="272" r:id="rId9"/>
    <p:sldId id="280" r:id="rId10"/>
    <p:sldId id="276" r:id="rId11"/>
    <p:sldId id="273" r:id="rId12"/>
    <p:sldId id="274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7" r:id="rId22"/>
    <p:sldId id="269" r:id="rId23"/>
    <p:sldId id="275" r:id="rId24"/>
    <p:sldId id="278" r:id="rId25"/>
    <p:sldId id="279" r:id="rId26"/>
    <p:sldId id="281" r:id="rId27"/>
    <p:sldId id="282" r:id="rId28"/>
    <p:sldId id="283" r:id="rId29"/>
    <p:sldId id="286" r:id="rId30"/>
    <p:sldId id="287" r:id="rId31"/>
    <p:sldId id="288" r:id="rId32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7" autoAdjust="0"/>
  </p:normalViewPr>
  <p:slideViewPr>
    <p:cSldViewPr>
      <p:cViewPr varScale="1">
        <p:scale>
          <a:sx n="77" d="100"/>
          <a:sy n="77" d="100"/>
        </p:scale>
        <p:origin x="-9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 = 1,2</a:t>
            </a:r>
          </a:p>
          <a:p>
            <a:r>
              <a:rPr lang="pl-PL" dirty="0" err="1" smtClean="0"/>
              <a:t>x,y</a:t>
            </a:r>
            <a:r>
              <a:rPr lang="pl-PL" dirty="0" smtClean="0"/>
              <a:t> = 3,4</a:t>
            </a:r>
          </a:p>
          <a:p>
            <a:r>
              <a:rPr lang="pl-PL" dirty="0" smtClean="0"/>
              <a:t>   </a:t>
            </a:r>
            <a:r>
              <a:rPr lang="pl-PL" dirty="0" err="1" smtClean="0"/>
              <a:t>a,b</a:t>
            </a:r>
            <a:r>
              <a:rPr lang="pl-PL" dirty="0" smtClean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ontutor.com/visualize.html%23code=def+sum_of_squares(n):%0D%0A++++n_squared+=+n**2%0D%0A++++if+n+%3C+1:%0D%0A++++++++return+0%0D%0A++++else:%0D%0A++++++++return+n_squared+++sum_of_squares(n-1)%0D%0Asum_of_squares(3)&amp;mode=display&amp;origin=opt-frontend.js&amp;cumulative=false&amp;heapPrimitives=false&amp;textReferences=false&amp;py=2&amp;rawInputLstJSON=%5B%5D&amp;curInstr=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ontutor.com/composingprograms.html%23code=def+sum_of_squares(n):%0A++++n_squared+=+n**2%0A++++if+n+==+1:%0A++++++++return+1%0A++++else:%0A++++++++return+n_squared+++sum_of_squares(n-1)%0A++++++++%0Asum_of_squares(3)%0A&amp;mode=display&amp;origin=composingprograms.js&amp;cumulative=true&amp;py=3&amp;rawInputLstJSON=%5B%5D&amp;curInstr=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ontutor.com/composingprograms.html%23code=def+sum_of_squares(n):%0A++++def+sum_upper(i,+accum):%0A++++++++if+i+%3E+n:%0A++++++++++++return+accum%0A++++++++else:%0A++++++++++++return+sum_upper(i+1,+accum+++i*i)%0A++++++++%0A++++return+sum_upper(1,0)%0A++++%0Asum_of_squares(3)&amp;mode=display&amp;origin=composingprograms.js&amp;cumulative=true&amp;py=3&amp;rawInputLstJSON=%5B%5D&amp;curInstr=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Recursion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CS8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</a:t>
            </a:r>
            <a:r>
              <a:rPr lang="hu-HU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/inst.eecs.berkeley.edu/~cs88</a:t>
            </a:r>
            <a:endParaRPr lang="hu-HU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Feb 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22, 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2016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52400" y="20574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err="1">
                <a:latin typeface="Courier"/>
                <a:cs typeface="Courier"/>
              </a:rPr>
              <a:t>sum_of_squares</a:t>
            </a:r>
            <a:r>
              <a:rPr lang="fr-FR" sz="2000" b="1" dirty="0">
                <a:latin typeface="Courier"/>
                <a:cs typeface="Courier"/>
              </a:rPr>
              <a:t>(3)</a:t>
            </a:r>
            <a:endParaRPr lang="en-US" sz="2000" b="1" dirty="0">
              <a:latin typeface="Courier"/>
              <a:cs typeface="Courier"/>
            </a:endParaRPr>
          </a:p>
          <a:p>
            <a:endParaRPr lang="fr-FR" sz="2000" b="1" dirty="0" smtClean="0">
              <a:latin typeface="Courier"/>
              <a:cs typeface="Courier"/>
            </a:endParaRPr>
          </a:p>
          <a:p>
            <a:r>
              <a:rPr lang="fr-FR" sz="2000" b="1" dirty="0" smtClean="0">
                <a:latin typeface="Courier"/>
                <a:cs typeface="Courier"/>
              </a:rPr>
              <a:t># </a:t>
            </a:r>
            <a:r>
              <a:rPr lang="fr-FR" sz="2000" b="1" dirty="0" err="1">
                <a:latin typeface="Courier"/>
                <a:cs typeface="Courier"/>
              </a:rPr>
              <a:t>sum_of_squares</a:t>
            </a:r>
            <a:r>
              <a:rPr lang="fr-FR" sz="2000" b="1" dirty="0">
                <a:latin typeface="Courier"/>
                <a:cs typeface="Courier"/>
              </a:rPr>
              <a:t>(3) =&gt; 3**2 + </a:t>
            </a:r>
            <a:r>
              <a:rPr lang="fr-FR" sz="2000" b="1" dirty="0" err="1">
                <a:latin typeface="Courier"/>
                <a:cs typeface="Courier"/>
              </a:rPr>
              <a:t>sum_of_squares</a:t>
            </a:r>
            <a:r>
              <a:rPr lang="fr-FR" sz="2000" b="1" dirty="0">
                <a:latin typeface="Courier"/>
                <a:cs typeface="Courier"/>
              </a:rPr>
              <a:t>(2)</a:t>
            </a:r>
          </a:p>
          <a:p>
            <a:r>
              <a:rPr lang="fr-FR" sz="2000" b="1" dirty="0">
                <a:latin typeface="Courier"/>
                <a:cs typeface="Courier"/>
              </a:rPr>
              <a:t>#              </a:t>
            </a:r>
            <a:r>
              <a:rPr lang="fr-FR" sz="2000" b="1" dirty="0" smtClean="0">
                <a:latin typeface="Courier"/>
                <a:cs typeface="Courier"/>
              </a:rPr>
              <a:t>=</a:t>
            </a:r>
            <a:r>
              <a:rPr lang="fr-FR" sz="2000" b="1" dirty="0">
                <a:latin typeface="Courier"/>
                <a:cs typeface="Courier"/>
              </a:rPr>
              <a:t>&gt; 3**2 + 2**2 + </a:t>
            </a:r>
            <a:r>
              <a:rPr lang="fr-FR" sz="2000" b="1" dirty="0" err="1">
                <a:latin typeface="Courier"/>
                <a:cs typeface="Courier"/>
              </a:rPr>
              <a:t>sum_of_squares</a:t>
            </a:r>
            <a:r>
              <a:rPr lang="fr-FR" sz="2000" b="1" dirty="0">
                <a:latin typeface="Courier"/>
                <a:cs typeface="Courier"/>
              </a:rPr>
              <a:t>(1)</a:t>
            </a:r>
          </a:p>
          <a:p>
            <a:r>
              <a:rPr lang="fr-FR" sz="2000" b="1" dirty="0">
                <a:latin typeface="Courier"/>
                <a:cs typeface="Courier"/>
              </a:rPr>
              <a:t>#              </a:t>
            </a:r>
            <a:r>
              <a:rPr lang="fr-FR" sz="2000" b="1" dirty="0" smtClean="0">
                <a:latin typeface="Courier"/>
                <a:cs typeface="Courier"/>
              </a:rPr>
              <a:t>=</a:t>
            </a:r>
            <a:r>
              <a:rPr lang="fr-FR" sz="2000" b="1" dirty="0">
                <a:latin typeface="Courier"/>
                <a:cs typeface="Courier"/>
              </a:rPr>
              <a:t>&gt; 3**2 + 2**2 + 1**</a:t>
            </a:r>
            <a:r>
              <a:rPr lang="fr-FR" sz="2000" b="1" dirty="0" smtClean="0">
                <a:latin typeface="Courier"/>
                <a:cs typeface="Courier"/>
              </a:rPr>
              <a:t>2 + </a:t>
            </a:r>
            <a:r>
              <a:rPr lang="fr-FR" sz="2000" b="1" dirty="0" err="1" smtClean="0">
                <a:latin typeface="Courier"/>
                <a:cs typeface="Courier"/>
              </a:rPr>
              <a:t>sum_of_squares</a:t>
            </a:r>
            <a:r>
              <a:rPr lang="fr-FR" sz="2000" b="1" dirty="0">
                <a:latin typeface="Courier"/>
                <a:cs typeface="Courier"/>
              </a:rPr>
              <a:t>(0)</a:t>
            </a:r>
          </a:p>
          <a:p>
            <a:r>
              <a:rPr lang="fr-FR" sz="2000" b="1" dirty="0">
                <a:latin typeface="Courier"/>
                <a:cs typeface="Courier"/>
              </a:rPr>
              <a:t>#              </a:t>
            </a:r>
            <a:r>
              <a:rPr lang="fr-FR" sz="2000" b="1" dirty="0" smtClean="0">
                <a:latin typeface="Courier"/>
                <a:cs typeface="Courier"/>
              </a:rPr>
              <a:t>=</a:t>
            </a:r>
            <a:r>
              <a:rPr lang="fr-FR" sz="2000" b="1" dirty="0">
                <a:latin typeface="Courier"/>
                <a:cs typeface="Courier"/>
              </a:rPr>
              <a:t>&gt; 3**2 + 2**2 + 1**2 + 0 = </a:t>
            </a:r>
            <a:r>
              <a:rPr lang="fr-FR" sz="2000" b="1" dirty="0" smtClean="0">
                <a:latin typeface="Courier"/>
                <a:cs typeface="Courier"/>
              </a:rPr>
              <a:t>14</a:t>
            </a:r>
            <a:endParaRPr lang="fr-FR" sz="20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1610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recursive call gets its own local variables</a:t>
            </a:r>
          </a:p>
          <a:p>
            <a:pPr lvl="1"/>
            <a:r>
              <a:rPr lang="en-US" dirty="0" smtClean="0"/>
              <a:t>Just like any other function call</a:t>
            </a:r>
          </a:p>
          <a:p>
            <a:r>
              <a:rPr lang="en-US" dirty="0" smtClean="0"/>
              <a:t>Computes its result (possibly using additional calls)</a:t>
            </a:r>
          </a:p>
          <a:p>
            <a:pPr lvl="1"/>
            <a:r>
              <a:rPr lang="en-US" dirty="0" smtClean="0"/>
              <a:t>Just like any other function call</a:t>
            </a:r>
          </a:p>
          <a:p>
            <a:r>
              <a:rPr lang="en-US" dirty="0" smtClean="0"/>
              <a:t>Returns its result and returns control to its caller</a:t>
            </a:r>
          </a:p>
          <a:p>
            <a:pPr lvl="1"/>
            <a:r>
              <a:rPr lang="en-US" dirty="0" smtClean="0"/>
              <a:t>Just like any other function call</a:t>
            </a:r>
          </a:p>
          <a:p>
            <a:r>
              <a:rPr lang="en-US" dirty="0" smtClean="0"/>
              <a:t>The function that is called happens to be itself</a:t>
            </a:r>
          </a:p>
          <a:p>
            <a:pPr lvl="1"/>
            <a:r>
              <a:rPr lang="en-US" dirty="0" smtClean="0"/>
              <a:t>Called on a simpler problem</a:t>
            </a:r>
          </a:p>
          <a:p>
            <a:pPr lvl="1"/>
            <a:r>
              <a:rPr lang="en-US" dirty="0" smtClean="0"/>
              <a:t>Eventually bottoms out on the simple base case</a:t>
            </a:r>
          </a:p>
          <a:p>
            <a:pPr lvl="1"/>
            <a:endParaRPr lang="en-US" dirty="0"/>
          </a:p>
          <a:p>
            <a:r>
              <a:rPr lang="en-US" dirty="0" smtClean="0"/>
              <a:t>Reason about correctness “by induction”</a:t>
            </a:r>
          </a:p>
          <a:p>
            <a:pPr lvl="1"/>
            <a:r>
              <a:rPr lang="en-US" dirty="0" smtClean="0"/>
              <a:t>Solve a base case</a:t>
            </a:r>
          </a:p>
          <a:p>
            <a:pPr lvl="1"/>
            <a:r>
              <a:rPr lang="en-US" dirty="0" smtClean="0"/>
              <a:t>Assuming a solution to a smaller problem, extend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8830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6800"/>
            <a:ext cx="8001000" cy="1600200"/>
          </a:xfrm>
        </p:spPr>
        <p:txBody>
          <a:bodyPr/>
          <a:lstStyle/>
          <a:p>
            <a:r>
              <a:rPr lang="en-US" dirty="0" smtClean="0"/>
              <a:t>Each call has its own “frame” of local variables</a:t>
            </a:r>
          </a:p>
          <a:p>
            <a:r>
              <a:rPr lang="en-US" dirty="0" smtClean="0"/>
              <a:t>What about </a:t>
            </a:r>
            <a:r>
              <a:rPr lang="en-US" dirty="0" err="1" smtClean="0"/>
              <a:t>globals</a:t>
            </a:r>
            <a:r>
              <a:rPr lang="en-US" dirty="0" smtClean="0"/>
              <a:t>?</a:t>
            </a:r>
          </a:p>
          <a:p>
            <a:r>
              <a:rPr lang="en-US" dirty="0" smtClean="0"/>
              <a:t>Let’s see the environment diagrams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2209800"/>
            <a:ext cx="8763000" cy="230832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def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sum_of_squares</a:t>
            </a:r>
            <a:r>
              <a:rPr lang="en-US" sz="2400" b="1" dirty="0">
                <a:latin typeface="Courier"/>
                <a:cs typeface="Courier"/>
              </a:rPr>
              <a:t>(n):</a:t>
            </a:r>
          </a:p>
          <a:p>
            <a:r>
              <a:rPr lang="en-US" sz="2400" b="1" dirty="0">
                <a:latin typeface="Courier"/>
                <a:cs typeface="Courier"/>
              </a:rPr>
              <a:t>    </a:t>
            </a:r>
            <a:r>
              <a:rPr lang="en-US" sz="2400" b="1" dirty="0" err="1" smtClean="0">
                <a:latin typeface="Courier"/>
                <a:cs typeface="Courier"/>
              </a:rPr>
              <a:t>n_squared</a:t>
            </a:r>
            <a:r>
              <a:rPr lang="en-US" sz="2400" b="1" dirty="0" smtClean="0">
                <a:latin typeface="Courier"/>
                <a:cs typeface="Courier"/>
              </a:rPr>
              <a:t> = n**2</a:t>
            </a:r>
          </a:p>
          <a:p>
            <a:r>
              <a:rPr lang="en-US" sz="2400" b="1" dirty="0" smtClean="0">
                <a:latin typeface="Courier"/>
                <a:cs typeface="Courier"/>
              </a:rPr>
              <a:t>    if </a:t>
            </a:r>
            <a:r>
              <a:rPr lang="en-US" sz="2400" b="1" dirty="0">
                <a:latin typeface="Courier"/>
                <a:cs typeface="Courier"/>
              </a:rPr>
              <a:t>n &lt; 1:</a:t>
            </a:r>
          </a:p>
          <a:p>
            <a:r>
              <a:rPr lang="en-US" sz="2400" b="1" dirty="0">
                <a:latin typeface="Courier"/>
                <a:cs typeface="Courier"/>
              </a:rPr>
              <a:t>        return 0</a:t>
            </a:r>
          </a:p>
          <a:p>
            <a:r>
              <a:rPr lang="en-US" sz="2400" b="1" dirty="0">
                <a:latin typeface="Courier"/>
                <a:cs typeface="Courier"/>
              </a:rPr>
              <a:t>    else:</a:t>
            </a:r>
          </a:p>
          <a:p>
            <a:r>
              <a:rPr lang="en-US" sz="2400" b="1" dirty="0">
                <a:latin typeface="Courier"/>
                <a:cs typeface="Courier"/>
              </a:rPr>
              <a:t>        return </a:t>
            </a:r>
            <a:r>
              <a:rPr lang="en-US" sz="2400" b="1" dirty="0" err="1" smtClean="0">
                <a:latin typeface="Courier"/>
                <a:cs typeface="Courier"/>
              </a:rPr>
              <a:t>n_squared</a:t>
            </a:r>
            <a:r>
              <a:rPr lang="en-US" sz="2400" b="1" dirty="0" smtClean="0">
                <a:latin typeface="Courier"/>
                <a:cs typeface="Courier"/>
              </a:rPr>
              <a:t> </a:t>
            </a:r>
            <a:r>
              <a:rPr lang="en-US" sz="2400" b="1" dirty="0">
                <a:latin typeface="Courier"/>
                <a:cs typeface="Courier"/>
              </a:rPr>
              <a:t>+ </a:t>
            </a:r>
            <a:r>
              <a:rPr lang="en-US" sz="2400" b="1" dirty="0" err="1">
                <a:latin typeface="Courier"/>
                <a:cs typeface="Courier"/>
              </a:rPr>
              <a:t>sum_of_squares</a:t>
            </a:r>
            <a:r>
              <a:rPr lang="en-US" sz="2400" b="1" dirty="0">
                <a:latin typeface="Courier"/>
                <a:cs typeface="Courier"/>
              </a:rPr>
              <a:t>(n-1)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90600" y="26670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2286000"/>
            <a:ext cx="304800" cy="381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114800"/>
            <a:ext cx="304800" cy="381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6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762000" y="6096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pythontutor.com</a:t>
            </a:r>
            <a:endParaRPr lang="en-US" dirty="0"/>
          </a:p>
        </p:txBody>
      </p:sp>
      <p:pic>
        <p:nvPicPr>
          <p:cNvPr id="9" name="Picture 8" descr="Screen Shot 2016-02-17 at 7.16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2374002"/>
          </a:xfrm>
          <a:prstGeom prst="rect">
            <a:avLst/>
          </a:prstGeom>
        </p:spPr>
      </p:pic>
      <p:pic>
        <p:nvPicPr>
          <p:cNvPr id="10" name="Picture 9" descr="Screen Shot 2016-02-17 at 7.17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676"/>
            <a:ext cx="9144000" cy="216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0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  <p:pic>
        <p:nvPicPr>
          <p:cNvPr id="3" name="Picture 2" descr="Screen Shot 2016-02-17 at 7.1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" y="1066800"/>
            <a:ext cx="9144000" cy="2103929"/>
          </a:xfrm>
          <a:prstGeom prst="rect">
            <a:avLst/>
          </a:prstGeom>
        </p:spPr>
      </p:pic>
      <p:pic>
        <p:nvPicPr>
          <p:cNvPr id="8" name="Picture 7" descr="Screen Shot 2016-02-17 at 7.22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156"/>
            <a:ext cx="9144000" cy="15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8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  <p:pic>
        <p:nvPicPr>
          <p:cNvPr id="3" name="Picture 2" descr="Screen Shot 2016-02-17 at 7.22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071"/>
            <a:ext cx="9144000" cy="1999785"/>
          </a:xfrm>
          <a:prstGeom prst="rect">
            <a:avLst/>
          </a:prstGeom>
        </p:spPr>
      </p:pic>
      <p:pic>
        <p:nvPicPr>
          <p:cNvPr id="8" name="Picture 7" descr="Screen Shot 2016-02-17 at 7.22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888"/>
            <a:ext cx="9144000" cy="219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  <p:pic>
        <p:nvPicPr>
          <p:cNvPr id="3" name="Picture 2" descr="Screen Shot 2016-02-17 at 7.23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2205362"/>
          </a:xfrm>
          <a:prstGeom prst="rect">
            <a:avLst/>
          </a:prstGeom>
        </p:spPr>
      </p:pic>
      <p:pic>
        <p:nvPicPr>
          <p:cNvPr id="8" name="Picture 7" descr="Screen Shot 2016-02-17 at 7.2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2734"/>
            <a:ext cx="9144000" cy="27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762000" y="6096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hlinkClick r:id="rId2"/>
              </a:rPr>
              <a:t>permlink</a:t>
            </a:r>
            <a:endParaRPr lang="en-US" dirty="0"/>
          </a:p>
        </p:txBody>
      </p:sp>
      <p:pic>
        <p:nvPicPr>
          <p:cNvPr id="3" name="Picture 2" descr="Screen Shot 2016-02-17 at 7.23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387"/>
            <a:ext cx="9144000" cy="2950882"/>
          </a:xfrm>
          <a:prstGeom prst="rect">
            <a:avLst/>
          </a:prstGeom>
        </p:spPr>
      </p:pic>
      <p:pic>
        <p:nvPicPr>
          <p:cNvPr id="8" name="Picture 7" descr="Screen Shot 2016-02-17 at 7.23.5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6849"/>
            <a:ext cx="9144000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  <p:pic>
        <p:nvPicPr>
          <p:cNvPr id="3" name="Picture 2" descr="Screen Shot 2016-02-17 at 7.24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527"/>
            <a:ext cx="9144000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  <p:pic>
        <p:nvPicPr>
          <p:cNvPr id="8" name="Picture 7" descr="Screen Shot 2016-02-17 at 7.24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347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5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  <a:endParaRPr lang="en-US" sz="2000" dirty="0" smtClean="0"/>
          </a:p>
          <a:p>
            <a:pPr lvl="1"/>
            <a:r>
              <a:rPr lang="en-US" sz="1600" dirty="0" smtClean="0"/>
              <a:t>e.g</a:t>
            </a:r>
            <a:r>
              <a:rPr lang="en-US" sz="1600" dirty="0"/>
              <a:t>., </a:t>
            </a:r>
            <a:r>
              <a:rPr lang="en-US" sz="1600" dirty="0" err="1"/>
              <a:t>int</a:t>
            </a:r>
            <a:r>
              <a:rPr lang="en-US" sz="1600" dirty="0"/>
              <a:t>, float, </a:t>
            </a:r>
            <a:r>
              <a:rPr lang="en-US" sz="1600" dirty="0" smtClean="0"/>
              <a:t>string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Variables</a:t>
            </a:r>
            <a:endParaRPr lang="en-US" sz="2000" dirty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Sequences</a:t>
            </a:r>
            <a:r>
              <a:rPr lang="en-US" sz="2000" dirty="0"/>
              <a:t>: tuple, </a:t>
            </a:r>
            <a:r>
              <a:rPr lang="en-US" sz="2000" dirty="0" smtClean="0"/>
              <a:t>list</a:t>
            </a:r>
          </a:p>
          <a:p>
            <a:pPr lvl="1">
              <a:tabLst>
                <a:tab pos="4167188" algn="l"/>
              </a:tabLst>
            </a:pPr>
            <a:r>
              <a:rPr lang="en-US" sz="1600" dirty="0" smtClean="0"/>
              <a:t>indexing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</a:t>
            </a:r>
            <a:r>
              <a:rPr lang="en-US" sz="2000" dirty="0" smtClean="0"/>
              <a:t>assignment</a:t>
            </a:r>
          </a:p>
          <a:p>
            <a:r>
              <a:rPr lang="en-US" sz="2000" dirty="0"/>
              <a:t>Call </a:t>
            </a:r>
            <a:r>
              <a:rPr lang="en-US" sz="2000" dirty="0" smtClean="0"/>
              <a:t>Expressions</a:t>
            </a:r>
          </a:p>
          <a:p>
            <a:r>
              <a:rPr lang="en-US" sz="2000" dirty="0" smtClean="0"/>
              <a:t>Function </a:t>
            </a:r>
            <a:r>
              <a:rPr lang="en-US" sz="2000" dirty="0"/>
              <a:t>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pPr>
              <a:tabLst>
                <a:tab pos="4167188" algn="l"/>
              </a:tabLst>
            </a:pPr>
            <a:endParaRPr lang="en-US" dirty="0"/>
          </a:p>
          <a:p>
            <a:pPr>
              <a:tabLst>
                <a:tab pos="4167188" algn="l"/>
              </a:tabLst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Iteration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data-driven (list comprehension)</a:t>
            </a:r>
          </a:p>
          <a:p>
            <a:pPr lvl="1"/>
            <a:r>
              <a:rPr lang="en-US" sz="2000" dirty="0"/>
              <a:t>control-driven (for statement)</a:t>
            </a:r>
          </a:p>
          <a:p>
            <a:pPr lvl="1"/>
            <a:r>
              <a:rPr lang="en-US" sz="2000" dirty="0"/>
              <a:t>while statement</a:t>
            </a:r>
          </a:p>
          <a:p>
            <a:r>
              <a:rPr lang="en-US" sz="2000" dirty="0"/>
              <a:t>Higher Order Functions</a:t>
            </a:r>
          </a:p>
          <a:p>
            <a:pPr lvl="1"/>
            <a:r>
              <a:rPr lang="en-US" sz="1600" dirty="0"/>
              <a:t>Functions as Values</a:t>
            </a:r>
          </a:p>
          <a:p>
            <a:pPr lvl="1"/>
            <a:r>
              <a:rPr lang="en-US" sz="1600" dirty="0"/>
              <a:t>Functions with functions as argument</a:t>
            </a:r>
          </a:p>
          <a:p>
            <a:pPr lvl="1"/>
            <a:r>
              <a:rPr lang="en-US" sz="1600" dirty="0"/>
              <a:t>Assignment of function values</a:t>
            </a:r>
          </a:p>
          <a:p>
            <a:r>
              <a:rPr lang="en-US" sz="2000" dirty="0"/>
              <a:t>Higher 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r>
              <a:rPr lang="en-US" sz="2000" dirty="0"/>
              <a:t>Function factories – create and return functions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  <p:pic>
        <p:nvPicPr>
          <p:cNvPr id="8" name="Picture 7" descr="Screen Shot 2016-02-17 at 7.2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5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143000"/>
          </a:xfrm>
        </p:spPr>
        <p:txBody>
          <a:bodyPr/>
          <a:lstStyle/>
          <a:p>
            <a:r>
              <a:rPr lang="en-US" dirty="0" smtClean="0"/>
              <a:t>In what order do we sum the squares ?</a:t>
            </a:r>
          </a:p>
          <a:p>
            <a:r>
              <a:rPr lang="en-US" dirty="0" smtClean="0"/>
              <a:t>How does this compare to iterative approach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676400" y="2590800"/>
            <a:ext cx="52578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"/>
                <a:cs typeface="Courier"/>
              </a:rPr>
              <a:t>d</a:t>
            </a:r>
            <a:r>
              <a:rPr lang="en-US" sz="2000" b="1" dirty="0" err="1" smtClean="0">
                <a:latin typeface="Courier"/>
                <a:cs typeface="Courier"/>
              </a:rPr>
              <a:t>ef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latin typeface="Courier"/>
                <a:cs typeface="Courier"/>
              </a:rPr>
              <a:t>sum_of_squares</a:t>
            </a:r>
            <a:r>
              <a:rPr lang="en-US" sz="2000" b="1" dirty="0">
                <a:latin typeface="Courier"/>
                <a:cs typeface="Courier"/>
              </a:rPr>
              <a:t>(n):</a:t>
            </a:r>
          </a:p>
          <a:p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accum</a:t>
            </a:r>
            <a:r>
              <a:rPr lang="en-US" sz="2000" b="1" dirty="0">
                <a:latin typeface="Courier"/>
                <a:cs typeface="Courier"/>
              </a:rPr>
              <a:t> = 0</a:t>
            </a:r>
          </a:p>
          <a:p>
            <a:r>
              <a:rPr lang="en-US" sz="2000" b="1" dirty="0">
                <a:latin typeface="Courier"/>
                <a:cs typeface="Courier"/>
              </a:rPr>
              <a:t>    for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 in range(1,n+1):</a:t>
            </a:r>
          </a:p>
          <a:p>
            <a:r>
              <a:rPr lang="en-US" sz="2000" b="1" dirty="0" smtClean="0">
                <a:latin typeface="Courier"/>
                <a:cs typeface="Courier"/>
              </a:rPr>
              <a:t>        </a:t>
            </a:r>
            <a:r>
              <a:rPr lang="en-US" sz="2000" b="1" dirty="0" err="1" smtClean="0">
                <a:latin typeface="Courier"/>
                <a:cs typeface="Courier"/>
              </a:rPr>
              <a:t>accum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= </a:t>
            </a:r>
            <a:r>
              <a:rPr lang="en-US" sz="2000" b="1" dirty="0" err="1">
                <a:latin typeface="Courier"/>
                <a:cs typeface="Courier"/>
              </a:rPr>
              <a:t>accum</a:t>
            </a:r>
            <a:r>
              <a:rPr lang="en-US" sz="2000" b="1" dirty="0">
                <a:latin typeface="Courier"/>
                <a:cs typeface="Courier"/>
              </a:rPr>
              <a:t> +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*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return </a:t>
            </a:r>
            <a:r>
              <a:rPr lang="en-US" sz="2000" b="1" dirty="0" err="1">
                <a:latin typeface="Courier"/>
                <a:cs typeface="Courier"/>
              </a:rPr>
              <a:t>accum</a:t>
            </a:r>
            <a:endParaRPr lang="en-US" sz="20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2932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0"/>
            <a:ext cx="7620000" cy="990600"/>
          </a:xfrm>
        </p:spPr>
        <p:txBody>
          <a:bodyPr/>
          <a:lstStyle/>
          <a:p>
            <a:r>
              <a:rPr lang="en-US" dirty="0" smtClean="0"/>
              <a:t>Recursion over sequence length,</a:t>
            </a:r>
            <a:r>
              <a:rPr lang="en-US" dirty="0"/>
              <a:t> </a:t>
            </a:r>
            <a:r>
              <a:rPr lang="en-US" dirty="0" smtClean="0"/>
              <a:t>rather than number magnitude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1219200"/>
            <a:ext cx="861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first(s):</a:t>
            </a:r>
          </a:p>
          <a:p>
            <a:r>
              <a:rPr lang="en-US" dirty="0">
                <a:latin typeface="Courier"/>
                <a:cs typeface="Courier"/>
              </a:rPr>
              <a:t>    """Return the first element in a sequence."""</a:t>
            </a:r>
          </a:p>
          <a:p>
            <a:r>
              <a:rPr lang="en-US" dirty="0">
                <a:latin typeface="Courier"/>
                <a:cs typeface="Courier"/>
              </a:rPr>
              <a:t>    return s[0]</a:t>
            </a: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rest(s):</a:t>
            </a:r>
          </a:p>
          <a:p>
            <a:r>
              <a:rPr lang="en-US" dirty="0">
                <a:latin typeface="Courier"/>
                <a:cs typeface="Courier"/>
              </a:rPr>
              <a:t>    """Return all elements in a sequence after the first"""</a:t>
            </a:r>
          </a:p>
          <a:p>
            <a:r>
              <a:rPr lang="en-US" dirty="0">
                <a:latin typeface="Courier"/>
                <a:cs typeface="Courier"/>
              </a:rPr>
              <a:t>    return s[1: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err="1">
                <a:latin typeface="Courier"/>
                <a:cs typeface="Courier"/>
              </a:rPr>
              <a:t>def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min_r</a:t>
            </a:r>
            <a:r>
              <a:rPr lang="en-US" b="1" dirty="0">
                <a:latin typeface="Courier"/>
                <a:cs typeface="Courier"/>
              </a:rPr>
              <a:t>(s)</a:t>
            </a:r>
            <a:r>
              <a:rPr lang="en-US" b="1" dirty="0" smtClean="0">
                <a:latin typeface="Courier"/>
                <a:cs typeface="Courier"/>
              </a:rPr>
              <a:t>: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“””Return minimum value in a sequence.”””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   if </a:t>
            </a:r>
            <a:r>
              <a:rPr lang="en-US" b="1" dirty="0" err="1">
                <a:latin typeface="Courier"/>
                <a:cs typeface="Courier"/>
              </a:rPr>
              <a:t>len</a:t>
            </a:r>
            <a:r>
              <a:rPr lang="en-US" b="1" dirty="0">
                <a:latin typeface="Courier"/>
                <a:cs typeface="Courier"/>
              </a:rPr>
              <a:t>(s) == 1:</a:t>
            </a:r>
          </a:p>
          <a:p>
            <a:r>
              <a:rPr lang="en-US" b="1" dirty="0">
                <a:latin typeface="Courier"/>
                <a:cs typeface="Courier"/>
              </a:rPr>
              <a:t>        return first(s)</a:t>
            </a:r>
          </a:p>
          <a:p>
            <a:r>
              <a:rPr lang="en-US" b="1" dirty="0">
                <a:latin typeface="Courier"/>
                <a:cs typeface="Courier"/>
              </a:rPr>
              <a:t>    else:</a:t>
            </a:r>
          </a:p>
          <a:p>
            <a:r>
              <a:rPr lang="en-US" b="1" dirty="0">
                <a:latin typeface="Courier"/>
                <a:cs typeface="Courier"/>
              </a:rPr>
              <a:t>        return min(first(s), </a:t>
            </a:r>
            <a:r>
              <a:rPr lang="en-US" b="1" dirty="0" err="1">
                <a:latin typeface="Courier"/>
                <a:cs typeface="Courier"/>
              </a:rPr>
              <a:t>min_r</a:t>
            </a:r>
            <a:r>
              <a:rPr lang="en-US" b="1" dirty="0">
                <a:latin typeface="Courier"/>
                <a:cs typeface="Courier"/>
              </a:rPr>
              <a:t>(rest(s)))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295400" y="3733800"/>
            <a:ext cx="3352800" cy="533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 Case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71600" y="4572000"/>
            <a:ext cx="5410200" cy="533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Recursive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0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its behavior (print)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15000"/>
            <a:ext cx="7620000" cy="609600"/>
          </a:xfrm>
        </p:spPr>
        <p:txBody>
          <a:bodyPr/>
          <a:lstStyle/>
          <a:p>
            <a:r>
              <a:rPr lang="en-US" dirty="0" smtClean="0"/>
              <a:t>What about sum?</a:t>
            </a:r>
          </a:p>
          <a:p>
            <a:r>
              <a:rPr lang="en-US" dirty="0" smtClean="0"/>
              <a:t>Don’t confuse print with return value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  <p:pic>
        <p:nvPicPr>
          <p:cNvPr id="9" name="Picture 8" descr="Screen Shot 2016-02-17 at 2.4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14400"/>
            <a:ext cx="71374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5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Higher Order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562600"/>
            <a:ext cx="7620000" cy="762000"/>
          </a:xfrm>
        </p:spPr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85800" y="1143000"/>
            <a:ext cx="7467600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"/>
                <a:cs typeface="Courier"/>
              </a:rPr>
              <a:t>def</a:t>
            </a:r>
            <a:r>
              <a:rPr lang="en-US" sz="2000" b="1" dirty="0">
                <a:latin typeface="Courier"/>
                <a:cs typeface="Courier"/>
              </a:rPr>
              <a:t> map(f, s):</a:t>
            </a:r>
          </a:p>
          <a:p>
            <a:r>
              <a:rPr lang="en-US" sz="2000" b="1" dirty="0">
                <a:latin typeface="Courier"/>
                <a:cs typeface="Courier"/>
              </a:rPr>
              <a:t>    if not s:</a:t>
            </a:r>
          </a:p>
          <a:p>
            <a:r>
              <a:rPr lang="en-US" sz="2000" b="1" dirty="0">
                <a:latin typeface="Courier"/>
                <a:cs typeface="Courier"/>
              </a:rPr>
              <a:t>        return []</a:t>
            </a:r>
          </a:p>
          <a:p>
            <a:r>
              <a:rPr lang="en-US" sz="2000" b="1" dirty="0">
                <a:latin typeface="Courier"/>
                <a:cs typeface="Courier"/>
              </a:rPr>
              <a:t>    else:</a:t>
            </a:r>
          </a:p>
          <a:p>
            <a:r>
              <a:rPr lang="en-US" sz="2000" b="1" dirty="0">
                <a:latin typeface="Courier"/>
                <a:cs typeface="Courier"/>
              </a:rPr>
              <a:t>        return [f(first(s))] +  map(f, rest(s)</a:t>
            </a:r>
            <a:r>
              <a:rPr lang="en-US" sz="2000" b="1" dirty="0" smtClean="0">
                <a:latin typeface="Courier"/>
                <a:cs typeface="Courier"/>
              </a:rPr>
              <a:t>)</a:t>
            </a:r>
          </a:p>
          <a:p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 err="1">
                <a:latin typeface="Courier"/>
                <a:cs typeface="Courier"/>
              </a:rPr>
              <a:t>def</a:t>
            </a:r>
            <a:r>
              <a:rPr lang="en-US" sz="2000" b="1" dirty="0">
                <a:latin typeface="Courier"/>
                <a:cs typeface="Courier"/>
              </a:rPr>
              <a:t> square(x):</a:t>
            </a:r>
          </a:p>
          <a:p>
            <a:r>
              <a:rPr lang="en-US" sz="2000" b="1" dirty="0">
                <a:latin typeface="Courier"/>
                <a:cs typeface="Courier"/>
              </a:rPr>
              <a:t>    return x**</a:t>
            </a:r>
            <a:r>
              <a:rPr lang="en-US" sz="2000" b="1" dirty="0" smtClean="0">
                <a:latin typeface="Courier"/>
                <a:cs typeface="Courier"/>
              </a:rPr>
              <a:t>2</a:t>
            </a:r>
          </a:p>
          <a:p>
            <a:endParaRPr lang="en-US" sz="2000" b="1" dirty="0">
              <a:latin typeface="Courier"/>
              <a:cs typeface="Courier"/>
            </a:endParaRPr>
          </a:p>
          <a:p>
            <a:r>
              <a:rPr lang="fr-FR" sz="2000" b="1" dirty="0" smtClean="0">
                <a:latin typeface="Courier"/>
                <a:cs typeface="Courier"/>
              </a:rPr>
              <a:t>&gt;&gt;&gt; </a:t>
            </a:r>
            <a:r>
              <a:rPr lang="fr-FR" sz="2000" b="1" dirty="0" err="1" smtClean="0">
                <a:latin typeface="Courier"/>
                <a:cs typeface="Courier"/>
              </a:rPr>
              <a:t>map</a:t>
            </a:r>
            <a:r>
              <a:rPr lang="fr-FR" sz="2000" b="1" dirty="0">
                <a:latin typeface="Courier"/>
                <a:cs typeface="Courier"/>
              </a:rPr>
              <a:t>(square, [2,4,6]</a:t>
            </a:r>
            <a:r>
              <a:rPr lang="fr-FR" sz="2000" b="1" dirty="0" smtClean="0">
                <a:latin typeface="Courier"/>
                <a:cs typeface="Courier"/>
              </a:rPr>
              <a:t>)</a:t>
            </a:r>
          </a:p>
          <a:p>
            <a:r>
              <a:rPr lang="fr-FR" sz="2000" b="1" dirty="0" smtClean="0">
                <a:latin typeface="Courier"/>
                <a:cs typeface="Courier"/>
              </a:rPr>
              <a:t>[</a:t>
            </a:r>
            <a:r>
              <a:rPr lang="fr-FR" sz="2000" b="1" dirty="0">
                <a:latin typeface="Courier"/>
                <a:cs typeface="Courier"/>
              </a:rPr>
              <a:t>4, 16, 36]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28800" y="1600200"/>
            <a:ext cx="3730580" cy="533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 Case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2438400"/>
            <a:ext cx="6096000" cy="533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Recursive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0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20000" cy="4953000"/>
          </a:xfrm>
        </p:spPr>
        <p:txBody>
          <a:bodyPr/>
          <a:lstStyle/>
          <a:p>
            <a:r>
              <a:rPr lang="en-US" dirty="0" smtClean="0"/>
              <a:t>The recursive “leap of faith” works as long as we hit the base case eventually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19638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257800"/>
          </a:xfrm>
        </p:spPr>
        <p:txBody>
          <a:bodyPr/>
          <a:lstStyle/>
          <a:p>
            <a:r>
              <a:rPr lang="en-US" dirty="0" smtClean="0"/>
              <a:t>Time is required to compute </a:t>
            </a:r>
            <a:r>
              <a:rPr lang="en-US" dirty="0" err="1" smtClean="0">
                <a:latin typeface="Courier"/>
                <a:cs typeface="Courier"/>
              </a:rPr>
              <a:t>sum_of_squares</a:t>
            </a:r>
            <a:r>
              <a:rPr lang="en-US" dirty="0" smtClean="0">
                <a:latin typeface="Courier"/>
                <a:cs typeface="Courier"/>
              </a:rPr>
              <a:t>(n)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Recursively?</a:t>
            </a:r>
          </a:p>
          <a:p>
            <a:pPr lvl="1"/>
            <a:r>
              <a:rPr lang="en-US" dirty="0" smtClean="0"/>
              <a:t>Iteratively ?</a:t>
            </a:r>
          </a:p>
          <a:p>
            <a:r>
              <a:rPr lang="en-US" dirty="0" smtClean="0"/>
              <a:t>Space </a:t>
            </a:r>
            <a:r>
              <a:rPr lang="en-US" dirty="0"/>
              <a:t>is required to compute </a:t>
            </a:r>
            <a:r>
              <a:rPr lang="en-US" dirty="0" err="1">
                <a:latin typeface="Courier"/>
                <a:cs typeface="Courier"/>
              </a:rPr>
              <a:t>sum_of_squares</a:t>
            </a:r>
            <a:r>
              <a:rPr lang="en-US" dirty="0">
                <a:latin typeface="Courier"/>
                <a:cs typeface="Courier"/>
              </a:rPr>
              <a:t>(n)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Recursively?</a:t>
            </a:r>
          </a:p>
          <a:p>
            <a:pPr lvl="1"/>
            <a:r>
              <a:rPr lang="en-US" dirty="0"/>
              <a:t>Iteratively 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Count the frames…</a:t>
            </a:r>
          </a:p>
          <a:p>
            <a:r>
              <a:rPr lang="en-US" dirty="0" smtClean="0"/>
              <a:t>Recursive is linear, iterative is constant !</a:t>
            </a:r>
          </a:p>
          <a:p>
            <a:r>
              <a:rPr lang="en-US" dirty="0" smtClean="0"/>
              <a:t>And what about the order of evaluation ?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6172200" y="1447800"/>
            <a:ext cx="1852904" cy="92333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Linear</a:t>
            </a:r>
          </a:p>
          <a:p>
            <a:r>
              <a:rPr lang="en-US" dirty="0"/>
              <a:t>p</a:t>
            </a:r>
            <a:r>
              <a:rPr lang="en-US" dirty="0" smtClean="0"/>
              <a:t>roportional to n</a:t>
            </a:r>
          </a:p>
          <a:p>
            <a:r>
              <a:rPr lang="en-US" dirty="0" err="1" smtClean="0"/>
              <a:t>c</a:t>
            </a:r>
            <a:r>
              <a:rPr lang="en-US" i="1" dirty="0" err="1" smtClean="0"/>
              <a:t>n</a:t>
            </a:r>
            <a:r>
              <a:rPr lang="en-US" dirty="0" smtClean="0"/>
              <a:t> for some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0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447800"/>
          </a:xfrm>
        </p:spPr>
        <p:txBody>
          <a:bodyPr/>
          <a:lstStyle/>
          <a:p>
            <a:r>
              <a:rPr lang="en-US" dirty="0" smtClean="0"/>
              <a:t>All the work happens on the way down the recursion</a:t>
            </a:r>
          </a:p>
          <a:p>
            <a:r>
              <a:rPr lang="en-US" dirty="0" smtClean="0"/>
              <a:t>On the way back up, just return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2785408"/>
            <a:ext cx="8610600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"/>
                <a:cs typeface="Courier"/>
              </a:rPr>
              <a:t>def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sum_up_squares</a:t>
            </a:r>
            <a:r>
              <a:rPr lang="en-US" sz="2000" b="1" dirty="0">
                <a:latin typeface="Courier"/>
                <a:cs typeface="Courier"/>
              </a:rPr>
              <a:t>(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, n, </a:t>
            </a:r>
            <a:r>
              <a:rPr lang="en-US" sz="2000" b="1" dirty="0" err="1">
                <a:latin typeface="Courier"/>
                <a:cs typeface="Courier"/>
              </a:rPr>
              <a:t>accum</a:t>
            </a:r>
            <a:r>
              <a:rPr lang="en-US" sz="2000" b="1" dirty="0">
                <a:latin typeface="Courier"/>
                <a:cs typeface="Courier"/>
              </a:rPr>
              <a:t>):</a:t>
            </a:r>
          </a:p>
          <a:p>
            <a:r>
              <a:rPr lang="en-US" sz="2000" b="1" dirty="0">
                <a:latin typeface="Courier"/>
                <a:cs typeface="Courier"/>
              </a:rPr>
              <a:t>    """Sum the squares from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 to n in </a:t>
            </a:r>
            <a:r>
              <a:rPr lang="en-US" sz="2000" b="1" dirty="0" smtClean="0">
                <a:latin typeface="Courier"/>
                <a:cs typeface="Courier"/>
              </a:rPr>
              <a:t>incr. </a:t>
            </a:r>
            <a:r>
              <a:rPr lang="en-US" sz="2000" b="1" dirty="0">
                <a:latin typeface="Courier"/>
                <a:cs typeface="Courier"/>
              </a:rPr>
              <a:t>order"""</a:t>
            </a:r>
          </a:p>
          <a:p>
            <a:r>
              <a:rPr lang="en-US" sz="2000" b="1" dirty="0">
                <a:latin typeface="Courier"/>
                <a:cs typeface="Courier"/>
              </a:rPr>
              <a:t>    if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&gt;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n:</a:t>
            </a:r>
          </a:p>
          <a:p>
            <a:r>
              <a:rPr lang="en-US" sz="2000" b="1" dirty="0">
                <a:latin typeface="Courier"/>
                <a:cs typeface="Courier"/>
              </a:rPr>
              <a:t>        return </a:t>
            </a:r>
            <a:r>
              <a:rPr lang="en-US" sz="2000" b="1" dirty="0" err="1" smtClean="0">
                <a:latin typeface="Courier"/>
                <a:cs typeface="Courier"/>
              </a:rPr>
              <a:t>accum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else:</a:t>
            </a:r>
          </a:p>
          <a:p>
            <a:r>
              <a:rPr lang="en-US" sz="2000" b="1" dirty="0">
                <a:latin typeface="Courier"/>
                <a:cs typeface="Courier"/>
              </a:rPr>
              <a:t>        return </a:t>
            </a:r>
            <a:r>
              <a:rPr lang="en-US" sz="2000" b="1" dirty="0" err="1">
                <a:latin typeface="Courier"/>
                <a:cs typeface="Courier"/>
              </a:rPr>
              <a:t>sum_up_squares</a:t>
            </a:r>
            <a:r>
              <a:rPr lang="en-US" sz="2000" b="1" dirty="0">
                <a:latin typeface="Courier"/>
                <a:cs typeface="Courier"/>
              </a:rPr>
              <a:t>(i+1, n, </a:t>
            </a:r>
            <a:r>
              <a:rPr lang="en-US" sz="2000" b="1" dirty="0" err="1">
                <a:latin typeface="Courier"/>
                <a:cs typeface="Courier"/>
              </a:rPr>
              <a:t>accum</a:t>
            </a:r>
            <a:r>
              <a:rPr lang="en-US" sz="2000" b="1" dirty="0">
                <a:latin typeface="Courier"/>
                <a:cs typeface="Courier"/>
              </a:rPr>
              <a:t> +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**2</a:t>
            </a:r>
            <a:r>
              <a:rPr lang="en-US" sz="2000" b="1" dirty="0" smtClean="0">
                <a:latin typeface="Courier"/>
                <a:cs typeface="Courier"/>
              </a:rPr>
              <a:t>)</a:t>
            </a:r>
          </a:p>
          <a:p>
            <a:endParaRPr lang="en-US" sz="2000" b="1" dirty="0" smtClean="0">
              <a:latin typeface="Courier"/>
              <a:cs typeface="Courier"/>
            </a:endParaRPr>
          </a:p>
          <a:p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 smtClean="0">
                <a:latin typeface="Courier"/>
                <a:cs typeface="Courier"/>
              </a:rPr>
              <a:t>&gt;&gt;&gt; </a:t>
            </a:r>
            <a:r>
              <a:rPr lang="en-US" sz="2000" b="1" dirty="0" err="1" smtClean="0">
                <a:latin typeface="Courier"/>
                <a:cs typeface="Courier"/>
              </a:rPr>
              <a:t>sum_up_squares</a:t>
            </a:r>
            <a:r>
              <a:rPr lang="en-US" sz="2000" b="1" dirty="0">
                <a:latin typeface="Courier"/>
                <a:cs typeface="Courier"/>
              </a:rPr>
              <a:t>(1,3,0</a:t>
            </a:r>
            <a:r>
              <a:rPr lang="en-US" sz="2000" b="1" dirty="0" smtClean="0">
                <a:latin typeface="Courier"/>
                <a:cs typeface="Courier"/>
              </a:rPr>
              <a:t>)</a:t>
            </a:r>
          </a:p>
          <a:p>
            <a:r>
              <a:rPr lang="en-US" sz="2000" b="1" dirty="0" smtClean="0">
                <a:latin typeface="Courier"/>
                <a:cs typeface="Courier"/>
              </a:rPr>
              <a:t>14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24000" y="3810000"/>
            <a:ext cx="373058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 Case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24000" y="4343400"/>
            <a:ext cx="6705600" cy="533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Tail Recursive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2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HOF to preserve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382000" cy="1828800"/>
          </a:xfrm>
        </p:spPr>
        <p:txBody>
          <a:bodyPr/>
          <a:lstStyle/>
          <a:p>
            <a:r>
              <a:rPr lang="en-US" dirty="0" smtClean="0"/>
              <a:t>What are the </a:t>
            </a:r>
            <a:r>
              <a:rPr lang="en-US" dirty="0" err="1" smtClean="0"/>
              <a:t>globals</a:t>
            </a:r>
            <a:r>
              <a:rPr lang="en-US" dirty="0" smtClean="0"/>
              <a:t> and locals in a call to </a:t>
            </a:r>
            <a:r>
              <a:rPr lang="en-US" dirty="0" err="1" smtClean="0">
                <a:latin typeface="Courier"/>
                <a:cs typeface="Courier"/>
              </a:rPr>
              <a:t>sum_upper</a:t>
            </a:r>
            <a:r>
              <a:rPr lang="en-US" dirty="0" smtClean="0"/>
              <a:t>?</a:t>
            </a:r>
          </a:p>
          <a:p>
            <a:pPr lvl="1"/>
            <a:r>
              <a:rPr lang="en-US" sz="1600" dirty="0" smtClean="0"/>
              <a:t>Try </a:t>
            </a:r>
            <a:r>
              <a:rPr lang="en-US" sz="1600" dirty="0" smtClean="0">
                <a:hlinkClick r:id="rId2"/>
              </a:rPr>
              <a:t>python tutor</a:t>
            </a:r>
            <a:endParaRPr lang="en-US" sz="1600" dirty="0" smtClean="0"/>
          </a:p>
          <a:p>
            <a:r>
              <a:rPr lang="en-US" dirty="0" smtClean="0"/>
              <a:t>Lexical (static) nesting of function </a:t>
            </a:r>
            <a:r>
              <a:rPr lang="en-US" dirty="0" err="1" smtClean="0"/>
              <a:t>def</a:t>
            </a:r>
            <a:r>
              <a:rPr lang="en-US" dirty="0" smtClean="0"/>
              <a:t> within </a:t>
            </a:r>
            <a:r>
              <a:rPr lang="en-US" dirty="0" err="1" smtClean="0"/>
              <a:t>def</a:t>
            </a:r>
            <a:r>
              <a:rPr lang="en-US" dirty="0" smtClean="0"/>
              <a:t> - </a:t>
            </a:r>
            <a:r>
              <a:rPr lang="en-US" dirty="0" err="1" smtClean="0"/>
              <a:t>vs</a:t>
            </a:r>
            <a:endParaRPr lang="en-US" dirty="0" smtClean="0"/>
          </a:p>
          <a:p>
            <a:r>
              <a:rPr lang="en-US" dirty="0" smtClean="0"/>
              <a:t>Dynamic nesting of function call within call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28</a:t>
            </a:fld>
            <a:endParaRPr lang="en-US" b="0"/>
          </a:p>
        </p:txBody>
      </p:sp>
      <p:sp>
        <p:nvSpPr>
          <p:cNvPr id="10" name="Rectangle 9"/>
          <p:cNvSpPr/>
          <p:nvPr/>
        </p:nvSpPr>
        <p:spPr>
          <a:xfrm>
            <a:off x="685800" y="1143000"/>
            <a:ext cx="7696200" cy="2677656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ourier"/>
                <a:cs typeface="Courier"/>
              </a:rPr>
              <a:t>def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sum_of_squares</a:t>
            </a:r>
            <a:r>
              <a:rPr lang="en-US" sz="2000" b="1" dirty="0">
                <a:latin typeface="Courier"/>
                <a:cs typeface="Courier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n</a:t>
            </a:r>
            <a:r>
              <a:rPr lang="en-US" sz="2000" b="1" dirty="0">
                <a:latin typeface="Courier"/>
                <a:cs typeface="Courier"/>
              </a:rPr>
              <a:t>):</a:t>
            </a:r>
          </a:p>
          <a:p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def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sum_upper</a:t>
            </a:r>
            <a:r>
              <a:rPr lang="en-US" sz="2000" b="1" dirty="0">
                <a:latin typeface="Courier"/>
                <a:cs typeface="Courier"/>
              </a:rPr>
              <a:t>(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, </a:t>
            </a:r>
            <a:r>
              <a:rPr lang="en-US" sz="2000" b="1" dirty="0" err="1">
                <a:latin typeface="Courier"/>
                <a:cs typeface="Courier"/>
              </a:rPr>
              <a:t>accum</a:t>
            </a:r>
            <a:r>
              <a:rPr lang="en-US" sz="2000" b="1" dirty="0">
                <a:latin typeface="Courier"/>
                <a:cs typeface="Courier"/>
              </a:rPr>
              <a:t>):</a:t>
            </a:r>
          </a:p>
          <a:p>
            <a:r>
              <a:rPr lang="en-US" sz="2000" b="1" dirty="0">
                <a:latin typeface="Courier"/>
                <a:cs typeface="Courier"/>
              </a:rPr>
              <a:t>        if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 &gt; 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n</a:t>
            </a:r>
            <a:r>
              <a:rPr lang="en-US" sz="2000" b="1" dirty="0">
                <a:latin typeface="Courier"/>
                <a:cs typeface="Courier"/>
              </a:rPr>
              <a:t>: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 return </a:t>
            </a:r>
            <a:r>
              <a:rPr lang="en-US" sz="2000" b="1" dirty="0" err="1">
                <a:latin typeface="Courier"/>
                <a:cs typeface="Courier"/>
              </a:rPr>
              <a:t>accum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    else: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 return </a:t>
            </a:r>
            <a:r>
              <a:rPr lang="en-US" sz="2000" b="1" dirty="0" err="1">
                <a:latin typeface="Courier"/>
                <a:cs typeface="Courier"/>
              </a:rPr>
              <a:t>sum_upper</a:t>
            </a:r>
            <a:r>
              <a:rPr lang="en-US" sz="2000" b="1" dirty="0">
                <a:latin typeface="Courier"/>
                <a:cs typeface="Courier"/>
              </a:rPr>
              <a:t>(i+1, </a:t>
            </a:r>
            <a:r>
              <a:rPr lang="en-US" sz="2000" b="1" dirty="0" err="1">
                <a:latin typeface="Courier"/>
                <a:cs typeface="Courier"/>
              </a:rPr>
              <a:t>accum</a:t>
            </a:r>
            <a:r>
              <a:rPr lang="en-US" sz="2000" b="1" dirty="0">
                <a:latin typeface="Courier"/>
                <a:cs typeface="Courier"/>
              </a:rPr>
              <a:t> +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*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  <a:p>
            <a:r>
              <a:rPr lang="en-US" sz="2000" b="1" dirty="0">
                <a:latin typeface="Courier"/>
                <a:cs typeface="Courier"/>
              </a:rPr>
              <a:t>        </a:t>
            </a:r>
          </a:p>
          <a:p>
            <a:r>
              <a:rPr lang="en-US" sz="2000" b="1" dirty="0">
                <a:latin typeface="Courier"/>
                <a:cs typeface="Courier"/>
              </a:rPr>
              <a:t>    return </a:t>
            </a:r>
            <a:r>
              <a:rPr lang="en-US" sz="2000" b="1" dirty="0" err="1">
                <a:latin typeface="Courier"/>
                <a:cs typeface="Courier"/>
              </a:rPr>
              <a:t>sum_upper</a:t>
            </a:r>
            <a:r>
              <a:rPr lang="en-US" sz="2000" b="1" dirty="0">
                <a:latin typeface="Courier"/>
                <a:cs typeface="Courier"/>
              </a:rPr>
              <a:t>(1,0)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371600" y="1524000"/>
            <a:ext cx="6629400" cy="16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1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620000" cy="914400"/>
          </a:xfrm>
        </p:spPr>
        <p:txBody>
          <a:bodyPr/>
          <a:lstStyle/>
          <a:p>
            <a:r>
              <a:rPr lang="en-US" dirty="0" smtClean="0"/>
              <a:t>Break the problem into multiple smaller sub-problems, and Solve them recursively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29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905000"/>
            <a:ext cx="8458200" cy="4247317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split(x, s):</a:t>
            </a:r>
          </a:p>
          <a:p>
            <a:r>
              <a:rPr lang="en-US" dirty="0">
                <a:latin typeface="Courier"/>
                <a:cs typeface="Courier"/>
              </a:rPr>
              <a:t>    return 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for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in s if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&lt;= x], 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for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in s if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&gt; x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qsort</a:t>
            </a:r>
            <a:r>
              <a:rPr lang="en-US" dirty="0">
                <a:latin typeface="Courier"/>
                <a:cs typeface="Courier"/>
              </a:rPr>
              <a:t>(s):</a:t>
            </a:r>
          </a:p>
          <a:p>
            <a:r>
              <a:rPr lang="en-US" dirty="0">
                <a:latin typeface="Courier"/>
                <a:cs typeface="Courier"/>
              </a:rPr>
              <a:t>    """Sort a sequence -</a:t>
            </a:r>
            <a:r>
              <a:rPr lang="en-US" dirty="0" smtClean="0">
                <a:latin typeface="Courier"/>
                <a:cs typeface="Courier"/>
              </a:rPr>
              <a:t> split </a:t>
            </a:r>
            <a:r>
              <a:rPr lang="en-US" dirty="0">
                <a:latin typeface="Courier"/>
                <a:cs typeface="Courier"/>
              </a:rPr>
              <a:t>it by the first element,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sort </a:t>
            </a:r>
            <a:r>
              <a:rPr lang="en-US" dirty="0">
                <a:latin typeface="Courier"/>
                <a:cs typeface="Courier"/>
              </a:rPr>
              <a:t>both parts and </a:t>
            </a:r>
            <a:r>
              <a:rPr lang="en-US" dirty="0" smtClean="0">
                <a:latin typeface="Courier"/>
                <a:cs typeface="Courier"/>
              </a:rPr>
              <a:t>put </a:t>
            </a:r>
            <a:r>
              <a:rPr lang="en-US" dirty="0">
                <a:latin typeface="Courier"/>
                <a:cs typeface="Courier"/>
              </a:rPr>
              <a:t>them back together.</a:t>
            </a:r>
            <a:r>
              <a:rPr lang="en-US" dirty="0" smtClean="0">
                <a:latin typeface="Courier"/>
                <a:cs typeface="Courier"/>
              </a:rPr>
              <a:t>"””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if not s:</a:t>
            </a:r>
          </a:p>
          <a:p>
            <a:r>
              <a:rPr lang="en-US" dirty="0">
                <a:latin typeface="Courier"/>
                <a:cs typeface="Courier"/>
              </a:rPr>
              <a:t>        return []</a:t>
            </a:r>
          </a:p>
          <a:p>
            <a:r>
              <a:rPr lang="en-US" dirty="0">
                <a:latin typeface="Courier"/>
                <a:cs typeface="Courier"/>
              </a:rPr>
              <a:t>    else:</a:t>
            </a:r>
          </a:p>
          <a:p>
            <a:r>
              <a:rPr lang="en-US" dirty="0">
                <a:latin typeface="Courier"/>
                <a:cs typeface="Courier"/>
              </a:rPr>
              <a:t>        pivot = first(s)</a:t>
            </a:r>
          </a:p>
          <a:p>
            <a:r>
              <a:rPr lang="en-US" dirty="0">
                <a:latin typeface="Courier"/>
                <a:cs typeface="Courier"/>
              </a:rPr>
              <a:t>        lessor, more = </a:t>
            </a:r>
            <a:r>
              <a:rPr lang="en-US" dirty="0" smtClean="0">
                <a:latin typeface="Courier"/>
                <a:cs typeface="Courier"/>
              </a:rPr>
              <a:t>split(pivot, </a:t>
            </a:r>
            <a:r>
              <a:rPr lang="en-US" dirty="0">
                <a:latin typeface="Courier"/>
                <a:cs typeface="Courier"/>
              </a:rPr>
              <a:t>rest(s))</a:t>
            </a:r>
          </a:p>
          <a:p>
            <a:r>
              <a:rPr lang="en-US" dirty="0">
                <a:latin typeface="Courier"/>
                <a:cs typeface="Courier"/>
              </a:rPr>
              <a:t>        return </a:t>
            </a:r>
            <a:r>
              <a:rPr lang="en-US" dirty="0" err="1">
                <a:latin typeface="Courier"/>
                <a:cs typeface="Courier"/>
              </a:rPr>
              <a:t>qsort</a:t>
            </a:r>
            <a:r>
              <a:rPr lang="en-US" dirty="0">
                <a:latin typeface="Courier"/>
                <a:cs typeface="Courier"/>
              </a:rPr>
              <a:t>(lessor) + [pivot] + </a:t>
            </a:r>
            <a:r>
              <a:rPr lang="en-US" dirty="0" err="1">
                <a:latin typeface="Courier"/>
                <a:cs typeface="Courier"/>
              </a:rPr>
              <a:t>qsort</a:t>
            </a:r>
            <a:r>
              <a:rPr lang="en-US" dirty="0">
                <a:latin typeface="Courier"/>
                <a:cs typeface="Courier"/>
              </a:rPr>
              <a:t>(more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qsort</a:t>
            </a:r>
            <a:r>
              <a:rPr lang="en-US" dirty="0">
                <a:latin typeface="Courier"/>
                <a:cs typeface="Courier"/>
              </a:rPr>
              <a:t>([3,3,1,4,5,4,3,2,1,17]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[1, 1, 2, 3, 3, 3, 4, 4, 5, 17]</a:t>
            </a:r>
          </a:p>
        </p:txBody>
      </p:sp>
    </p:spTree>
    <p:extLst>
      <p:ext uri="{BB962C8B-B14F-4D97-AF65-F5344CB8AC3E}">
        <p14:creationId xmlns:p14="http://schemas.microsoft.com/office/powerpoint/2010/main" val="130454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0"/>
            <a:ext cx="8382000" cy="609600"/>
          </a:xfrm>
        </p:spPr>
        <p:txBody>
          <a:bodyPr/>
          <a:lstStyle/>
          <a:p>
            <a:r>
              <a:rPr lang="en-US" dirty="0" smtClean="0"/>
              <a:t>Recursive function calls itself, directly or indirectly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  <p:pic>
        <p:nvPicPr>
          <p:cNvPr id="7" name="Picture 6" descr="Screen Shot 2016-02-17 at 7.38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4991100" cy="1841500"/>
          </a:xfrm>
          <a:prstGeom prst="rect">
            <a:avLst/>
          </a:prstGeom>
        </p:spPr>
      </p:pic>
      <p:pic>
        <p:nvPicPr>
          <p:cNvPr id="8" name="Picture 7" descr="Screen Shot 2016-02-17 at 7.37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95600"/>
            <a:ext cx="6629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0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30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0" y="1219200"/>
            <a:ext cx="4478848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[3, 3, 1, 4, 5, 4, 3, 2, 1, 17]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362200" y="1219200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1828800"/>
            <a:ext cx="2262496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[3, 1, 3, 2, 1]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38800" y="1828800"/>
            <a:ext cx="1985452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[4, 5, 4, 17]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990600" y="1828800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4110" y="2461736"/>
            <a:ext cx="184693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</a:t>
            </a:r>
            <a:r>
              <a:rPr lang="en-US" dirty="0">
                <a:latin typeface="Courier"/>
                <a:cs typeface="Courier"/>
              </a:rPr>
              <a:t>, 3, 2, 1]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6310" y="2461736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90310" y="2450068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3059668"/>
            <a:ext cx="600232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80910" y="3059668"/>
            <a:ext cx="1015798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>
                <a:latin typeface="Courier"/>
                <a:cs typeface="Courier"/>
              </a:rPr>
              <a:t>3, 2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09600" y="3059668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3604736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3604736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2710" y="4114800"/>
            <a:ext cx="60023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757110" y="3059668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80910" y="3593068"/>
            <a:ext cx="600232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[2]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38400" y="3593068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680910" y="3593068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24290" y="4126468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1490" y="4126468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7110" y="4648200"/>
            <a:ext cx="101579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[2, </a:t>
            </a:r>
            <a:r>
              <a:rPr lang="en-US" dirty="0">
                <a:latin typeface="Courier"/>
                <a:cs typeface="Courier"/>
              </a:rPr>
              <a:t>3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77270" y="5093732"/>
            <a:ext cx="184693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[1, 1, 2, </a:t>
            </a:r>
            <a:r>
              <a:rPr lang="en-US" dirty="0">
                <a:latin typeface="Courier"/>
                <a:cs typeface="Courier"/>
              </a:rPr>
              <a:t>3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95400" y="5562600"/>
            <a:ext cx="226249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[1, 1, 2, 3, 3]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5715000" y="1828800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81600" y="2438400"/>
            <a:ext cx="600232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[4]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05600" y="2438400"/>
            <a:ext cx="115432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[5, 17]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257800" y="2426732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53000" y="3048000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10200" y="3048000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81600" y="3581400"/>
            <a:ext cx="60023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[4]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781800" y="2438400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81800" y="3048000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67600" y="3048000"/>
            <a:ext cx="738754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[17]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7620000" y="3048000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15200" y="3581400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772400" y="3581400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81800" y="4114800"/>
            <a:ext cx="115432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[5, 17]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72200" y="4648200"/>
            <a:ext cx="19854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[4, 4, 5, 17]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43200" y="6096000"/>
            <a:ext cx="447884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[1, 1, 2, 3, 3, 3, 4, 4, 5, 17]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0194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Recursion with HOF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447800"/>
            <a:ext cx="8458200" cy="3693319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qsort</a:t>
            </a:r>
            <a:r>
              <a:rPr lang="en-US" dirty="0">
                <a:latin typeface="Courier"/>
                <a:cs typeface="Courier"/>
              </a:rPr>
              <a:t>(s):</a:t>
            </a:r>
          </a:p>
          <a:p>
            <a:r>
              <a:rPr lang="en-US" dirty="0">
                <a:latin typeface="Courier"/>
                <a:cs typeface="Courier"/>
              </a:rPr>
              <a:t>    """Sort a sequence -</a:t>
            </a:r>
            <a:r>
              <a:rPr lang="en-US" dirty="0" smtClean="0">
                <a:latin typeface="Courier"/>
                <a:cs typeface="Courier"/>
              </a:rPr>
              <a:t> split </a:t>
            </a:r>
            <a:r>
              <a:rPr lang="en-US" dirty="0">
                <a:latin typeface="Courier"/>
                <a:cs typeface="Courier"/>
              </a:rPr>
              <a:t>it by the first element,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sort </a:t>
            </a:r>
            <a:r>
              <a:rPr lang="en-US" dirty="0">
                <a:latin typeface="Courier"/>
                <a:cs typeface="Courier"/>
              </a:rPr>
              <a:t>both parts and </a:t>
            </a:r>
            <a:r>
              <a:rPr lang="en-US" dirty="0" smtClean="0">
                <a:latin typeface="Courier"/>
                <a:cs typeface="Courier"/>
              </a:rPr>
              <a:t>put </a:t>
            </a:r>
            <a:r>
              <a:rPr lang="en-US" dirty="0">
                <a:latin typeface="Courier"/>
                <a:cs typeface="Courier"/>
              </a:rPr>
              <a:t>them back together."</a:t>
            </a:r>
            <a:r>
              <a:rPr lang="en-US" dirty="0" smtClean="0">
                <a:latin typeface="Courier"/>
                <a:cs typeface="Courier"/>
              </a:rPr>
              <a:t>"”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if not s:</a:t>
            </a:r>
          </a:p>
          <a:p>
            <a:r>
              <a:rPr lang="en-US" dirty="0">
                <a:latin typeface="Courier"/>
                <a:cs typeface="Courier"/>
              </a:rPr>
              <a:t>        return []</a:t>
            </a:r>
          </a:p>
          <a:p>
            <a:r>
              <a:rPr lang="en-US" dirty="0">
                <a:latin typeface="Courier"/>
                <a:cs typeface="Courier"/>
              </a:rPr>
              <a:t>    else:</a:t>
            </a:r>
          </a:p>
          <a:p>
            <a:r>
              <a:rPr lang="en-US" dirty="0">
                <a:latin typeface="Courier"/>
                <a:cs typeface="Courier"/>
              </a:rPr>
              <a:t>        pivot = first(s)</a:t>
            </a:r>
          </a:p>
          <a:p>
            <a:r>
              <a:rPr lang="en-US" dirty="0">
                <a:latin typeface="Courier"/>
                <a:cs typeface="Courier"/>
              </a:rPr>
              <a:t>        lessor, more = </a:t>
            </a:r>
            <a:r>
              <a:rPr lang="en-US" b="1" dirty="0" err="1">
                <a:latin typeface="Courier"/>
                <a:cs typeface="Courier"/>
              </a:rPr>
              <a:t>split_fun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leq_maker</a:t>
            </a:r>
            <a:r>
              <a:rPr lang="en-US" b="1" dirty="0">
                <a:latin typeface="Courier"/>
                <a:cs typeface="Courier"/>
              </a:rPr>
              <a:t>(pivot)</a:t>
            </a:r>
            <a:r>
              <a:rPr lang="en-US" dirty="0">
                <a:latin typeface="Courier"/>
                <a:cs typeface="Courier"/>
              </a:rPr>
              <a:t>, rest(s))</a:t>
            </a:r>
          </a:p>
          <a:p>
            <a:r>
              <a:rPr lang="en-US" dirty="0">
                <a:latin typeface="Courier"/>
                <a:cs typeface="Courier"/>
              </a:rPr>
              <a:t>        return </a:t>
            </a:r>
            <a:r>
              <a:rPr lang="en-US" dirty="0" err="1">
                <a:latin typeface="Courier"/>
                <a:cs typeface="Courier"/>
              </a:rPr>
              <a:t>qsort</a:t>
            </a:r>
            <a:r>
              <a:rPr lang="en-US" dirty="0">
                <a:latin typeface="Courier"/>
                <a:cs typeface="Courier"/>
              </a:rPr>
              <a:t>(lessor) + [pivot] + </a:t>
            </a:r>
            <a:r>
              <a:rPr lang="en-US" dirty="0" err="1">
                <a:latin typeface="Courier"/>
                <a:cs typeface="Courier"/>
              </a:rPr>
              <a:t>qsort</a:t>
            </a:r>
            <a:r>
              <a:rPr lang="en-US" dirty="0">
                <a:latin typeface="Courier"/>
                <a:cs typeface="Courier"/>
              </a:rPr>
              <a:t>(more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qsort</a:t>
            </a:r>
            <a:r>
              <a:rPr lang="en-US" dirty="0">
                <a:latin typeface="Courier"/>
                <a:cs typeface="Courier"/>
              </a:rPr>
              <a:t>([3,3,1,4,5,4,3,2,1,17]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[1, 1, 2, 3, 3, 3, 4, 4, 5, 17]</a:t>
            </a:r>
          </a:p>
        </p:txBody>
      </p:sp>
    </p:spTree>
    <p:extLst>
      <p:ext uri="{BB962C8B-B14F-4D97-AF65-F5344CB8AC3E}">
        <p14:creationId xmlns:p14="http://schemas.microsoft.com/office/powerpoint/2010/main" val="59419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 err="1" smtClean="0"/>
              <a:t>conda</a:t>
            </a:r>
            <a:r>
              <a:rPr lang="en-US" dirty="0" smtClean="0"/>
              <a:t> install resolved ???</a:t>
            </a:r>
          </a:p>
          <a:p>
            <a:r>
              <a:rPr lang="en-US" dirty="0" smtClean="0"/>
              <a:t>Project 1 due Wednesday</a:t>
            </a:r>
          </a:p>
          <a:p>
            <a:r>
              <a:rPr lang="en-US" dirty="0" smtClean="0"/>
              <a:t>Tourney play to take place in stages</a:t>
            </a:r>
          </a:p>
          <a:p>
            <a:pPr lvl="1"/>
            <a:r>
              <a:rPr lang="en-US" dirty="0" smtClean="0"/>
              <a:t>Early rounds prior to Monday 2/29</a:t>
            </a:r>
          </a:p>
          <a:p>
            <a:pPr lvl="1"/>
            <a:r>
              <a:rPr lang="en-US" dirty="0" smtClean="0"/>
              <a:t>Final rounds in lab !!!</a:t>
            </a:r>
          </a:p>
          <a:p>
            <a:pPr lvl="1"/>
            <a:r>
              <a:rPr lang="en-US" dirty="0" err="1" smtClean="0"/>
              <a:t>PreSeason</a:t>
            </a:r>
            <a:r>
              <a:rPr lang="en-US" dirty="0" smtClean="0"/>
              <a:t> games anyone?</a:t>
            </a:r>
          </a:p>
          <a:p>
            <a:r>
              <a:rPr lang="en-US" dirty="0" smtClean="0"/>
              <a:t>Midterm Friday 3/4 5-7 pm</a:t>
            </a:r>
          </a:p>
          <a:p>
            <a:pPr lvl="1"/>
            <a:r>
              <a:rPr lang="en-US" dirty="0" smtClean="0"/>
              <a:t>Review next week</a:t>
            </a:r>
          </a:p>
          <a:p>
            <a:r>
              <a:rPr lang="en-US" dirty="0" smtClean="0"/>
              <a:t>HW 03 out today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7918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457200"/>
          </a:xfrm>
        </p:spPr>
        <p:txBody>
          <a:bodyPr/>
          <a:lstStyle/>
          <a:p>
            <a:r>
              <a:rPr lang="en-US" dirty="0" smtClean="0"/>
              <a:t>Functions that operate on functions</a:t>
            </a:r>
          </a:p>
          <a:p>
            <a:r>
              <a:rPr lang="en-US" dirty="0" smtClean="0"/>
              <a:t>A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function that takes a function </a:t>
            </a:r>
            <a:r>
              <a:rPr lang="en-US" dirty="0" err="1" smtClean="0"/>
              <a:t>arg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905000" y="2027872"/>
            <a:ext cx="6019800" cy="147732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pl-PL" dirty="0" smtClean="0">
                <a:latin typeface="Courier"/>
                <a:cs typeface="Courier"/>
              </a:rPr>
              <a:t>def </a:t>
            </a:r>
            <a:r>
              <a:rPr lang="pl-PL" dirty="0" err="1">
                <a:latin typeface="Courier"/>
                <a:cs typeface="Courier"/>
              </a:rPr>
              <a:t>odd</a:t>
            </a:r>
            <a:r>
              <a:rPr lang="pl-PL" dirty="0">
                <a:latin typeface="Courier"/>
                <a:cs typeface="Courier"/>
              </a:rPr>
              <a:t>(x):</a:t>
            </a:r>
          </a:p>
          <a:p>
            <a:r>
              <a:rPr lang="is-IS" dirty="0">
                <a:latin typeface="Courier"/>
                <a:cs typeface="Courier"/>
              </a:rPr>
              <a:t> </a:t>
            </a:r>
            <a:r>
              <a:rPr lang="is-IS" dirty="0" smtClean="0">
                <a:latin typeface="Courier"/>
                <a:cs typeface="Courier"/>
              </a:rPr>
              <a:t>   return </a:t>
            </a:r>
            <a:r>
              <a:rPr lang="is-IS" dirty="0">
                <a:latin typeface="Courier"/>
                <a:cs typeface="Courier"/>
              </a:rPr>
              <a:t>x%2</a:t>
            </a:r>
          </a:p>
          <a:p>
            <a:endParaRPr lang="is-IS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&gt;&gt;&gt; </a:t>
            </a:r>
            <a:r>
              <a:rPr lang="pl-PL" dirty="0" err="1">
                <a:latin typeface="Courier"/>
                <a:cs typeface="Courier"/>
              </a:rPr>
              <a:t>odd</a:t>
            </a:r>
            <a:r>
              <a:rPr lang="pl-PL" dirty="0">
                <a:latin typeface="Courier"/>
                <a:cs typeface="Courier"/>
              </a:rPr>
              <a:t>(3)</a:t>
            </a:r>
          </a:p>
          <a:p>
            <a:r>
              <a:rPr lang="pl-PL" dirty="0">
                <a:latin typeface="Courier"/>
                <a:cs typeface="Courier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4267200"/>
            <a:ext cx="6019800" cy="1661993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pl-PL" dirty="0">
                <a:latin typeface="Courier"/>
                <a:cs typeface="Courier"/>
              </a:rPr>
              <a:t>def </a:t>
            </a:r>
            <a:r>
              <a:rPr lang="pl-PL" dirty="0" err="1">
                <a:latin typeface="Courier"/>
                <a:cs typeface="Courier"/>
              </a:rPr>
              <a:t>filter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fun</a:t>
            </a:r>
            <a:r>
              <a:rPr lang="pl-PL" dirty="0" smtClean="0">
                <a:latin typeface="Courier"/>
                <a:cs typeface="Courier"/>
              </a:rPr>
              <a:t>, s</a:t>
            </a:r>
            <a:r>
              <a:rPr lang="pl-PL" dirty="0">
                <a:latin typeface="Courier"/>
                <a:cs typeface="Courier"/>
              </a:rPr>
              <a:t>):</a:t>
            </a:r>
          </a:p>
          <a:p>
            <a:r>
              <a:rPr lang="pl-PL" dirty="0">
                <a:latin typeface="Courier"/>
                <a:cs typeface="Courier"/>
              </a:rPr>
              <a:t>    return [x for x in s </a:t>
            </a:r>
            <a:r>
              <a:rPr lang="pl-PL" dirty="0" err="1">
                <a:latin typeface="Courier"/>
                <a:cs typeface="Courier"/>
              </a:rPr>
              <a:t>if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fun</a:t>
            </a:r>
            <a:r>
              <a:rPr lang="pl-PL" dirty="0" smtClean="0">
                <a:latin typeface="Courier"/>
                <a:cs typeface="Courier"/>
              </a:rPr>
              <a:t>(</a:t>
            </a:r>
            <a:r>
              <a:rPr lang="pl-PL" dirty="0">
                <a:latin typeface="Courier"/>
                <a:cs typeface="Courier"/>
              </a:rPr>
              <a:t>x)</a:t>
            </a:r>
            <a:r>
              <a:rPr lang="pl-PL" dirty="0" smtClean="0">
                <a:latin typeface="Courier"/>
                <a:cs typeface="Courier"/>
              </a:rPr>
              <a:t>]</a:t>
            </a:r>
          </a:p>
          <a:p>
            <a:endParaRPr lang="is-I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&gt;&gt;&gt; filter(odd, [0,1,2,3,4,5,6,7])</a:t>
            </a:r>
          </a:p>
          <a:p>
            <a:r>
              <a:rPr lang="en-US" dirty="0">
                <a:latin typeface="Courier"/>
                <a:cs typeface="Courier"/>
              </a:rPr>
              <a:t>[1, 3, 5, 7]</a:t>
            </a:r>
            <a:endParaRPr lang="pl-PL" dirty="0">
              <a:latin typeface="Courier"/>
              <a:cs typeface="Courier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7010400" y="3276600"/>
            <a:ext cx="1371600" cy="76200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Why is this not ‘odd’ 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0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Higher Order Functions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457200"/>
          </a:xfrm>
        </p:spPr>
        <p:txBody>
          <a:bodyPr/>
          <a:lstStyle/>
          <a:p>
            <a:r>
              <a:rPr lang="en-US" dirty="0" smtClean="0"/>
              <a:t>A function that returns (makes) a function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066800" y="1752600"/>
            <a:ext cx="7010400" cy="1231106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pl-PL" dirty="0">
                <a:latin typeface="Courier"/>
                <a:cs typeface="Courier"/>
              </a:rPr>
              <a:t>def </a:t>
            </a:r>
            <a:r>
              <a:rPr lang="pl-PL" dirty="0" err="1">
                <a:latin typeface="Courier"/>
                <a:cs typeface="Courier"/>
              </a:rPr>
              <a:t>leq_maker</a:t>
            </a:r>
            <a:r>
              <a:rPr lang="pl-PL" dirty="0">
                <a:latin typeface="Courier"/>
                <a:cs typeface="Courier"/>
              </a:rPr>
              <a:t>(c):</a:t>
            </a:r>
          </a:p>
          <a:p>
            <a:r>
              <a:rPr lang="pl-PL" dirty="0">
                <a:latin typeface="Courier"/>
                <a:cs typeface="Courier"/>
              </a:rPr>
              <a:t>    def </a:t>
            </a:r>
            <a:r>
              <a:rPr lang="pl-PL" dirty="0" err="1">
                <a:latin typeface="Courier"/>
                <a:cs typeface="Courier"/>
              </a:rPr>
              <a:t>leq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val</a:t>
            </a:r>
            <a:r>
              <a:rPr lang="pl-PL" dirty="0">
                <a:latin typeface="Courier"/>
                <a:cs typeface="Courier"/>
              </a:rPr>
              <a:t>):</a:t>
            </a:r>
          </a:p>
          <a:p>
            <a:r>
              <a:rPr lang="pl-PL" dirty="0">
                <a:latin typeface="Courier"/>
                <a:cs typeface="Courier"/>
              </a:rPr>
              <a:t>        return </a:t>
            </a:r>
            <a:r>
              <a:rPr lang="pl-PL" dirty="0" err="1">
                <a:latin typeface="Courier"/>
                <a:cs typeface="Courier"/>
              </a:rPr>
              <a:t>val</a:t>
            </a:r>
            <a:r>
              <a:rPr lang="pl-PL" dirty="0">
                <a:latin typeface="Courier"/>
                <a:cs typeface="Courier"/>
              </a:rPr>
              <a:t> &lt;= c</a:t>
            </a:r>
          </a:p>
          <a:p>
            <a:r>
              <a:rPr lang="pl-PL" dirty="0">
                <a:latin typeface="Courier"/>
                <a:cs typeface="Courier"/>
              </a:rPr>
              <a:t>    return </a:t>
            </a:r>
            <a:r>
              <a:rPr lang="pl-PL" sz="2000" b="1" dirty="0" err="1" smtClean="0">
                <a:solidFill>
                  <a:srgbClr val="FF0000"/>
                </a:solidFill>
                <a:latin typeface="Courier"/>
                <a:cs typeface="Courier"/>
              </a:rPr>
              <a:t>leq</a:t>
            </a:r>
            <a:endParaRPr lang="pl-PL" sz="2000" b="1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35280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leq_maker</a:t>
            </a:r>
            <a:r>
              <a:rPr lang="tr-TR" dirty="0">
                <a:latin typeface="Courier"/>
                <a:cs typeface="Courier"/>
              </a:rPr>
              <a:t>(3)</a:t>
            </a:r>
          </a:p>
          <a:p>
            <a:r>
              <a:rPr lang="tr-TR" dirty="0">
                <a:latin typeface="Courier"/>
                <a:cs typeface="Courier"/>
              </a:rPr>
              <a:t>&lt;</a:t>
            </a:r>
            <a:r>
              <a:rPr lang="tr-TR" dirty="0" err="1">
                <a:latin typeface="Courier"/>
                <a:cs typeface="Courier"/>
              </a:rPr>
              <a:t>function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leq_maker</a:t>
            </a:r>
            <a:r>
              <a:rPr lang="tr-TR" dirty="0">
                <a:latin typeface="Courier"/>
                <a:cs typeface="Courier"/>
              </a:rPr>
              <a:t>.&lt;</a:t>
            </a:r>
            <a:r>
              <a:rPr lang="tr-TR" dirty="0" err="1">
                <a:latin typeface="Courier"/>
                <a:cs typeface="Courier"/>
              </a:rPr>
              <a:t>locals</a:t>
            </a:r>
            <a:r>
              <a:rPr lang="tr-TR" dirty="0">
                <a:latin typeface="Courier"/>
                <a:cs typeface="Courier"/>
              </a:rPr>
              <a:t>&gt;.</a:t>
            </a:r>
            <a:r>
              <a:rPr lang="tr-TR" dirty="0" err="1">
                <a:latin typeface="Courier"/>
                <a:cs typeface="Courier"/>
              </a:rPr>
              <a:t>leq</a:t>
            </a:r>
            <a:r>
              <a:rPr lang="tr-TR" dirty="0">
                <a:latin typeface="Courier"/>
                <a:cs typeface="Courier"/>
              </a:rPr>
              <a:t> at 0x1019d8c80</a:t>
            </a:r>
            <a:r>
              <a:rPr lang="tr-TR" dirty="0" smtClean="0">
                <a:latin typeface="Courier"/>
                <a:cs typeface="Courier"/>
              </a:rPr>
              <a:t>&gt;</a:t>
            </a:r>
            <a:endParaRPr lang="tr-TR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42672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leq_maker</a:t>
            </a:r>
            <a:r>
              <a:rPr lang="tr-TR" dirty="0">
                <a:latin typeface="Courier"/>
                <a:cs typeface="Courier"/>
              </a:rPr>
              <a:t>(3)(4)</a:t>
            </a:r>
          </a:p>
          <a:p>
            <a:r>
              <a:rPr lang="tr-TR" dirty="0" err="1" smtClean="0">
                <a:latin typeface="Courier"/>
                <a:cs typeface="Courier"/>
              </a:rPr>
              <a:t>False</a:t>
            </a:r>
            <a:endParaRPr lang="tr-TR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5029200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filter</a:t>
            </a:r>
            <a:r>
              <a:rPr lang="tr-TR" dirty="0">
                <a:latin typeface="Courier"/>
                <a:cs typeface="Courier"/>
              </a:rPr>
              <a:t>(</a:t>
            </a:r>
            <a:r>
              <a:rPr lang="tr-TR" dirty="0" err="1">
                <a:latin typeface="Courier"/>
                <a:cs typeface="Courier"/>
              </a:rPr>
              <a:t>leq_maker</a:t>
            </a:r>
            <a:r>
              <a:rPr lang="tr-TR" dirty="0">
                <a:latin typeface="Courier"/>
                <a:cs typeface="Courier"/>
              </a:rPr>
              <a:t>(3), [0,1,2,3,4,5,6,7])</a:t>
            </a:r>
          </a:p>
          <a:p>
            <a:r>
              <a:rPr lang="tr-TR" dirty="0">
                <a:latin typeface="Courier"/>
                <a:cs typeface="Courier"/>
              </a:rPr>
              <a:t>[0, 1, 2, 3]</a:t>
            </a:r>
          </a:p>
          <a:p>
            <a:r>
              <a:rPr lang="tr-TR" dirty="0">
                <a:latin typeface="Courier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21258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609600"/>
          </a:xfrm>
        </p:spPr>
        <p:txBody>
          <a:bodyPr/>
          <a:lstStyle/>
          <a:p>
            <a:r>
              <a:rPr lang="en-US" dirty="0" smtClean="0"/>
              <a:t>What does this function do?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1905000"/>
            <a:ext cx="8610600" cy="92333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split_fun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p, </a:t>
            </a:r>
            <a:r>
              <a:rPr lang="en-US" dirty="0">
                <a:latin typeface="Courier"/>
                <a:cs typeface="Courier"/>
              </a:rPr>
              <a:t>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””” Returns &lt;you fill this in&gt;."</a:t>
            </a:r>
            <a:r>
              <a:rPr lang="en-US" dirty="0">
                <a:latin typeface="Courier"/>
                <a:cs typeface="Courier"/>
              </a:rPr>
              <a:t>""</a:t>
            </a:r>
          </a:p>
          <a:p>
            <a:r>
              <a:rPr lang="en-US" dirty="0">
                <a:latin typeface="Courier"/>
                <a:cs typeface="Courier"/>
              </a:rPr>
              <a:t>    return 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for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in s if </a:t>
            </a:r>
            <a:r>
              <a:rPr lang="en-US" dirty="0" smtClean="0">
                <a:latin typeface="Courier"/>
                <a:cs typeface="Courier"/>
              </a:rPr>
              <a:t>p(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)], 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for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in s if not </a:t>
            </a:r>
            <a:r>
              <a:rPr lang="en-US" dirty="0" smtClean="0">
                <a:latin typeface="Courier"/>
                <a:cs typeface="Courier"/>
              </a:rPr>
              <a:t>p(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3657600"/>
            <a:ext cx="8458200" cy="646331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tr-TR" dirty="0" smtClean="0">
                <a:latin typeface="Courier"/>
                <a:cs typeface="Courier"/>
              </a:rPr>
              <a:t>&gt;</a:t>
            </a:r>
            <a:r>
              <a:rPr lang="tr-TR" dirty="0">
                <a:latin typeface="Courier"/>
                <a:cs typeface="Courier"/>
              </a:rPr>
              <a:t>&gt;&gt; </a:t>
            </a:r>
            <a:r>
              <a:rPr lang="tr-TR" dirty="0" err="1">
                <a:latin typeface="Courier"/>
                <a:cs typeface="Courier"/>
              </a:rPr>
              <a:t>split_fun</a:t>
            </a:r>
            <a:r>
              <a:rPr lang="tr-TR" dirty="0">
                <a:latin typeface="Courier"/>
                <a:cs typeface="Courier"/>
              </a:rPr>
              <a:t>(</a:t>
            </a:r>
            <a:r>
              <a:rPr lang="tr-TR" dirty="0" err="1">
                <a:latin typeface="Courier"/>
                <a:cs typeface="Courier"/>
              </a:rPr>
              <a:t>leq_maker</a:t>
            </a:r>
            <a:r>
              <a:rPr lang="tr-TR" dirty="0">
                <a:latin typeface="Courier"/>
                <a:cs typeface="Courier"/>
              </a:rPr>
              <a:t>(3), [0,1,2,3,4,5,6]</a:t>
            </a:r>
            <a:r>
              <a:rPr lang="tr-TR" dirty="0" smtClean="0">
                <a:latin typeface="Courier"/>
                <a:cs typeface="Courier"/>
              </a:rPr>
              <a:t>)</a:t>
            </a:r>
          </a:p>
          <a:p>
            <a:r>
              <a:rPr lang="tr-TR" dirty="0">
                <a:latin typeface="Courier"/>
                <a:cs typeface="Courier"/>
              </a:rPr>
              <a:t>([0, 1, 2, 3], [4, 5, 6])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6253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Key concepts –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620000" cy="685800"/>
          </a:xfrm>
        </p:spPr>
        <p:txBody>
          <a:bodyPr/>
          <a:lstStyle/>
          <a:p>
            <a:r>
              <a:rPr lang="en-US" dirty="0" smtClean="0"/>
              <a:t>Linear recursion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533400" y="2209800"/>
            <a:ext cx="8077200" cy="193899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def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sum_of_squares</a:t>
            </a:r>
            <a:r>
              <a:rPr lang="en-US" sz="2400" b="1" dirty="0">
                <a:latin typeface="Courier"/>
                <a:cs typeface="Courier"/>
              </a:rPr>
              <a:t>(n):</a:t>
            </a:r>
          </a:p>
          <a:p>
            <a:r>
              <a:rPr lang="en-US" sz="2400" b="1" dirty="0">
                <a:latin typeface="Courier"/>
                <a:cs typeface="Courier"/>
              </a:rPr>
              <a:t>    if n &lt; 1:</a:t>
            </a:r>
          </a:p>
          <a:p>
            <a:r>
              <a:rPr lang="en-US" sz="2400" b="1" dirty="0">
                <a:latin typeface="Courier"/>
                <a:cs typeface="Courier"/>
              </a:rPr>
              <a:t>        return 0</a:t>
            </a:r>
          </a:p>
          <a:p>
            <a:r>
              <a:rPr lang="en-US" sz="2400" b="1" dirty="0">
                <a:latin typeface="Courier"/>
                <a:cs typeface="Courier"/>
              </a:rPr>
              <a:t>    else:</a:t>
            </a:r>
          </a:p>
          <a:p>
            <a:r>
              <a:rPr lang="en-US" sz="2400" b="1" dirty="0">
                <a:latin typeface="Courier"/>
                <a:cs typeface="Courier"/>
              </a:rPr>
              <a:t>        return n**2 + </a:t>
            </a:r>
            <a:r>
              <a:rPr lang="en-US" sz="2400" b="1" dirty="0" err="1">
                <a:latin typeface="Courier"/>
                <a:cs typeface="Courier"/>
              </a:rPr>
              <a:t>sum_of_squares</a:t>
            </a:r>
            <a:r>
              <a:rPr lang="en-US" sz="2400" b="1" dirty="0">
                <a:latin typeface="Courier"/>
                <a:cs typeface="Courier"/>
              </a:rPr>
              <a:t>(n-1)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62000" y="1143000"/>
            <a:ext cx="3200400" cy="533400"/>
            <a:chOff x="762000" y="1143000"/>
            <a:chExt cx="3200400" cy="533400"/>
          </a:xfrm>
        </p:grpSpPr>
        <p:sp>
          <p:nvSpPr>
            <p:cNvPr id="8" name="Rectangular Callout 7"/>
            <p:cNvSpPr/>
            <p:nvPr/>
          </p:nvSpPr>
          <p:spPr bwMode="auto">
            <a:xfrm>
              <a:off x="762000" y="1143000"/>
              <a:ext cx="3200400" cy="533400"/>
            </a:xfrm>
            <a:prstGeom prst="wedgeRectCallout">
              <a:avLst>
                <a:gd name="adj1" fmla="val -6777"/>
                <a:gd name="adj2" fmla="val 25173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1219200"/>
              <a:ext cx="3195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 Test for simple “base” case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1143000"/>
            <a:ext cx="3657600" cy="533400"/>
            <a:chOff x="4267200" y="1143000"/>
            <a:chExt cx="3657600" cy="533400"/>
          </a:xfrm>
        </p:grpSpPr>
        <p:sp>
          <p:nvSpPr>
            <p:cNvPr id="10" name="Rectangular Callout 9"/>
            <p:cNvSpPr/>
            <p:nvPr/>
          </p:nvSpPr>
          <p:spPr bwMode="auto">
            <a:xfrm>
              <a:off x="4267200" y="1143000"/>
              <a:ext cx="3657600" cy="533400"/>
            </a:xfrm>
            <a:prstGeom prst="wedgeRectCallout">
              <a:avLst>
                <a:gd name="adj1" fmla="val -68657"/>
                <a:gd name="adj2" fmla="val 323661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7200" y="1219200"/>
              <a:ext cx="3520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 Solution in simple “base” case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53000" y="4572000"/>
            <a:ext cx="3352800" cy="914400"/>
            <a:chOff x="4953000" y="4572000"/>
            <a:chExt cx="3352800" cy="914400"/>
          </a:xfrm>
        </p:grpSpPr>
        <p:sp>
          <p:nvSpPr>
            <p:cNvPr id="12" name="Rectangular Callout 11"/>
            <p:cNvSpPr/>
            <p:nvPr/>
          </p:nvSpPr>
          <p:spPr bwMode="auto">
            <a:xfrm>
              <a:off x="4953000" y="4572000"/>
              <a:ext cx="3352800" cy="914400"/>
            </a:xfrm>
            <a:prstGeom prst="wedgeRectCallout">
              <a:avLst>
                <a:gd name="adj1" fmla="val -21979"/>
                <a:gd name="adj2" fmla="val -9895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5400" y="4724400"/>
              <a:ext cx="304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 Assume </a:t>
              </a:r>
              <a:r>
                <a:rPr lang="en-US" dirty="0" err="1" smtClean="0"/>
                <a:t>recusive</a:t>
              </a:r>
              <a:r>
                <a:rPr lang="en-US" dirty="0" smtClean="0"/>
                <a:t> solution to simpler problem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4648200"/>
            <a:ext cx="3352800" cy="914400"/>
            <a:chOff x="609600" y="4648200"/>
            <a:chExt cx="3352800" cy="914400"/>
          </a:xfrm>
        </p:grpSpPr>
        <p:sp>
          <p:nvSpPr>
            <p:cNvPr id="14" name="Rectangular Callout 13"/>
            <p:cNvSpPr/>
            <p:nvPr/>
          </p:nvSpPr>
          <p:spPr bwMode="auto">
            <a:xfrm>
              <a:off x="609600" y="4648200"/>
              <a:ext cx="3352800" cy="914400"/>
            </a:xfrm>
            <a:prstGeom prst="wedgeRectCallout">
              <a:avLst>
                <a:gd name="adj1" fmla="val 50938"/>
                <a:gd name="adj2" fmla="val -11284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4800600"/>
              <a:ext cx="304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. Transform </a:t>
              </a:r>
              <a:r>
                <a:rPr lang="en-US" dirty="0" err="1" smtClean="0"/>
                <a:t>soln</a:t>
              </a:r>
              <a:r>
                <a:rPr lang="en-US" dirty="0" smtClean="0"/>
                <a:t> of simpler problem into full </a:t>
              </a:r>
              <a:r>
                <a:rPr lang="en-US" dirty="0" err="1" smtClean="0"/>
                <a:t>soln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674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sum of no numbers is zero</a:t>
            </a:r>
          </a:p>
          <a:p>
            <a:r>
              <a:rPr lang="en-US" dirty="0" smtClean="0"/>
              <a:t>The sum of 1</a:t>
            </a:r>
            <a:r>
              <a:rPr lang="en-US" baseline="30000" dirty="0" smtClean="0"/>
              <a:t>2</a:t>
            </a:r>
            <a:r>
              <a:rPr lang="en-US" dirty="0" smtClean="0"/>
              <a:t> through n</a:t>
            </a:r>
            <a:r>
              <a:rPr lang="en-US" baseline="30000" dirty="0" smtClean="0"/>
              <a:t>2 </a:t>
            </a:r>
            <a:r>
              <a:rPr lang="en-US" dirty="0" smtClean="0"/>
              <a:t>is </a:t>
            </a:r>
            <a:r>
              <a:rPr lang="en-US" dirty="0"/>
              <a:t>n</a:t>
            </a:r>
            <a:r>
              <a:rPr lang="en-US" baseline="30000" dirty="0"/>
              <a:t>2 </a:t>
            </a:r>
            <a:r>
              <a:rPr lang="en-US" dirty="0" smtClean="0"/>
              <a:t>plus the </a:t>
            </a:r>
            <a:r>
              <a:rPr lang="en-US" dirty="0"/>
              <a:t>sum of 1</a:t>
            </a:r>
            <a:r>
              <a:rPr lang="en-US" baseline="30000" dirty="0"/>
              <a:t>2</a:t>
            </a:r>
            <a:r>
              <a:rPr lang="en-US" dirty="0"/>
              <a:t> through </a:t>
            </a:r>
            <a:r>
              <a:rPr lang="en-US" dirty="0" smtClean="0"/>
              <a:t>(n-1)</a:t>
            </a:r>
            <a:r>
              <a:rPr lang="en-US" baseline="30000" dirty="0" smtClean="0"/>
              <a:t>2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85800" y="3352800"/>
            <a:ext cx="8077200" cy="193899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def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sum_of_squares</a:t>
            </a:r>
            <a:r>
              <a:rPr lang="en-US" sz="2400" b="1" dirty="0">
                <a:latin typeface="Courier"/>
                <a:cs typeface="Courier"/>
              </a:rPr>
              <a:t>(n):</a:t>
            </a:r>
          </a:p>
          <a:p>
            <a:r>
              <a:rPr lang="en-US" sz="2400" b="1" dirty="0">
                <a:latin typeface="Courier"/>
                <a:cs typeface="Courier"/>
              </a:rPr>
              <a:t>    if n &lt; 1:</a:t>
            </a:r>
          </a:p>
          <a:p>
            <a:r>
              <a:rPr lang="en-US" sz="2400" b="1" dirty="0">
                <a:latin typeface="Courier"/>
                <a:cs typeface="Courier"/>
              </a:rPr>
              <a:t>        return 0</a:t>
            </a:r>
          </a:p>
          <a:p>
            <a:r>
              <a:rPr lang="en-US" sz="2400" b="1" dirty="0">
                <a:latin typeface="Courier"/>
                <a:cs typeface="Courier"/>
              </a:rPr>
              <a:t>    else:</a:t>
            </a:r>
          </a:p>
          <a:p>
            <a:r>
              <a:rPr lang="en-US" sz="2400" b="1" dirty="0">
                <a:latin typeface="Courier"/>
                <a:cs typeface="Courier"/>
              </a:rPr>
              <a:t>        return n**2 + </a:t>
            </a:r>
            <a:r>
              <a:rPr lang="en-US" sz="2400" b="1" dirty="0" err="1">
                <a:latin typeface="Courier"/>
                <a:cs typeface="Courier"/>
              </a:rPr>
              <a:t>sum_of_squares</a:t>
            </a:r>
            <a:r>
              <a:rPr lang="en-US" sz="2400" b="1" dirty="0">
                <a:latin typeface="Courier"/>
                <a:cs typeface="Courier"/>
              </a:rPr>
              <a:t>(n-1)</a:t>
            </a:r>
          </a:p>
        </p:txBody>
      </p:sp>
    </p:spTree>
    <p:extLst>
      <p:ext uri="{BB962C8B-B14F-4D97-AF65-F5344CB8AC3E}">
        <p14:creationId xmlns:p14="http://schemas.microsoft.com/office/powerpoint/2010/main" val="149193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20794</TotalTime>
  <Pages>12</Pages>
  <Words>2141</Words>
  <Application>Microsoft Macintosh PowerPoint</Application>
  <PresentationFormat>Letter Paper (8.5x11 in)</PresentationFormat>
  <Paragraphs>385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cs162-fa14</vt:lpstr>
      <vt:lpstr>Recursion</vt:lpstr>
      <vt:lpstr>Computational Concepts Toolbox</vt:lpstr>
      <vt:lpstr>Today: Recursion</vt:lpstr>
      <vt:lpstr>Administrative Issues</vt:lpstr>
      <vt:lpstr>Review: Higher Order Functions</vt:lpstr>
      <vt:lpstr>Review Higher Order Functions (cont)</vt:lpstr>
      <vt:lpstr>One more example</vt:lpstr>
      <vt:lpstr>Recursion Key concepts – by example</vt:lpstr>
      <vt:lpstr>In words</vt:lpstr>
      <vt:lpstr>Why does it work</vt:lpstr>
      <vt:lpstr>How does it work?</vt:lpstr>
      <vt:lpstr>Local variables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Questions</vt:lpstr>
      <vt:lpstr>Another Example</vt:lpstr>
      <vt:lpstr>Visualize its behavior (print)</vt:lpstr>
      <vt:lpstr>Recursion with Higher Order Fun</vt:lpstr>
      <vt:lpstr>Trust …</vt:lpstr>
      <vt:lpstr>How much  ???</vt:lpstr>
      <vt:lpstr>Tail Recursion</vt:lpstr>
      <vt:lpstr>Using HOF to preserve interface</vt:lpstr>
      <vt:lpstr>Tree Recursion</vt:lpstr>
      <vt:lpstr>QuickSort Example</vt:lpstr>
      <vt:lpstr>Tree Recursion with HOF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548</cp:revision>
  <cp:lastPrinted>1601-01-01T00:00:00Z</cp:lastPrinted>
  <dcterms:created xsi:type="dcterms:W3CDTF">2009-09-09T21:17:00Z</dcterms:created>
  <dcterms:modified xsi:type="dcterms:W3CDTF">2016-02-21T01:51:55Z</dcterms:modified>
</cp:coreProperties>
</file>