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87" r:id="rId4"/>
    <p:sldId id="319" r:id="rId5"/>
    <p:sldId id="288" r:id="rId6"/>
    <p:sldId id="289" r:id="rId7"/>
    <p:sldId id="290" r:id="rId8"/>
    <p:sldId id="291" r:id="rId9"/>
    <p:sldId id="286" r:id="rId10"/>
    <p:sldId id="292" r:id="rId11"/>
    <p:sldId id="293" r:id="rId12"/>
    <p:sldId id="294" r:id="rId13"/>
    <p:sldId id="295" r:id="rId14"/>
    <p:sldId id="296" r:id="rId15"/>
    <p:sldId id="302" r:id="rId16"/>
    <p:sldId id="297" r:id="rId17"/>
    <p:sldId id="298" r:id="rId18"/>
    <p:sldId id="299" r:id="rId19"/>
    <p:sldId id="300" r:id="rId20"/>
    <p:sldId id="301" r:id="rId21"/>
    <p:sldId id="317" r:id="rId22"/>
    <p:sldId id="304" r:id="rId23"/>
    <p:sldId id="305" r:id="rId24"/>
    <p:sldId id="306" r:id="rId25"/>
    <p:sldId id="307" r:id="rId26"/>
    <p:sldId id="303" r:id="rId27"/>
    <p:sldId id="308" r:id="rId28"/>
    <p:sldId id="309" r:id="rId29"/>
    <p:sldId id="310" r:id="rId30"/>
    <p:sldId id="311" r:id="rId31"/>
    <p:sldId id="312" r:id="rId32"/>
    <p:sldId id="314" r:id="rId33"/>
    <p:sldId id="318" r:id="rId34"/>
    <p:sldId id="315" r:id="rId35"/>
    <p:sldId id="316" r:id="rId36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72" d="100"/>
          <a:sy n="72" d="100"/>
        </p:scale>
        <p:origin x="-18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Abstract Data Types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March 7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ut</a:t>
            </a:r>
            <a:r>
              <a:rPr lang="en-US" dirty="0" smtClean="0"/>
              <a:t>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 </a:t>
            </a:r>
            <a:r>
              <a:rPr lang="en-US" dirty="0"/>
              <a:t>- Return an empty </a:t>
            </a:r>
            <a:r>
              <a:rPr lang="en-US" i="1" dirty="0" err="1"/>
              <a:t>lut</a:t>
            </a:r>
            <a:r>
              <a:rPr lang="en-US" i="1" dirty="0"/>
              <a:t> </a:t>
            </a:r>
            <a:r>
              <a:rPr lang="en-US" dirty="0"/>
              <a:t>                                         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</a:t>
            </a:r>
            <a:r>
              <a:rPr lang="en-US" dirty="0" smtClean="0">
                <a:latin typeface="Courier"/>
                <a:cs typeface="Courier"/>
              </a:rPr>
              <a:t>) - </a:t>
            </a:r>
            <a:r>
              <a:rPr lang="en-US" dirty="0" smtClean="0"/>
              <a:t>Return </a:t>
            </a:r>
            <a:r>
              <a:rPr lang="en-US" dirty="0"/>
              <a:t>a </a:t>
            </a:r>
            <a:r>
              <a:rPr lang="en-US" i="1" dirty="0" err="1"/>
              <a:t>lut</a:t>
            </a:r>
            <a:r>
              <a:rPr lang="en-US" dirty="0"/>
              <a:t> with new key =&gt; value binding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</a:t>
            </a:r>
            <a:r>
              <a:rPr lang="en-US" dirty="0"/>
              <a:t> - Return a </a:t>
            </a:r>
            <a:r>
              <a:rPr lang="en-US" i="1" dirty="0" err="1"/>
              <a:t>lut</a:t>
            </a:r>
            <a:r>
              <a:rPr lang="en-US" dirty="0"/>
              <a:t> without a binding for key </a:t>
            </a:r>
            <a:endParaRPr lang="en-US" dirty="0" smtClean="0"/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 </a:t>
            </a:r>
            <a:r>
              <a:rPr lang="en-US" dirty="0"/>
              <a:t>- Return value in </a:t>
            </a:r>
            <a:r>
              <a:rPr lang="en-US" dirty="0" err="1"/>
              <a:t>lut</a:t>
            </a:r>
            <a:r>
              <a:rPr lang="en-US" dirty="0"/>
              <a:t> bound to key or None if none exists.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a list of keys for bindings in </a:t>
            </a:r>
            <a:r>
              <a:rPr lang="en-US" dirty="0" err="1" smtClean="0"/>
              <a:t>lut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a list of values for bindings in </a:t>
            </a:r>
            <a:r>
              <a:rPr lang="en-US" dirty="0" err="1" smtClean="0"/>
              <a:t>lut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a list of (key, value) for bindings in </a:t>
            </a:r>
            <a:r>
              <a:rPr lang="en-US" i="1" dirty="0" err="1" smtClean="0"/>
              <a:t>lut</a:t>
            </a:r>
            <a:endParaRPr lang="en-US" i="1" dirty="0" smtClean="0"/>
          </a:p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7696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ut</a:t>
            </a:r>
            <a:r>
              <a:rPr lang="en-US" dirty="0" smtClean="0"/>
              <a:t>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i="1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 </a:t>
            </a:r>
            <a:r>
              <a:rPr lang="en-US" dirty="0"/>
              <a:t>- Return a </a:t>
            </a:r>
            <a:r>
              <a:rPr lang="en-US" dirty="0" err="1"/>
              <a:t>lut</a:t>
            </a:r>
            <a:r>
              <a:rPr lang="en-US" dirty="0"/>
              <a:t> </a:t>
            </a:r>
            <a:r>
              <a:rPr lang="en-US" dirty="0" smtClean="0"/>
              <a:t> of bindings         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lut_len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the number of bindings in </a:t>
            </a:r>
            <a:r>
              <a:rPr lang="en-US" dirty="0" err="1"/>
              <a:t>lut</a:t>
            </a:r>
            <a:r>
              <a:rPr lang="en-US" dirty="0"/>
              <a:t>.                 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Print a </a:t>
            </a:r>
            <a:r>
              <a:rPr lang="en-US" dirty="0" smtClean="0"/>
              <a:t>representation </a:t>
            </a:r>
            <a:r>
              <a:rPr lang="en-US" dirty="0"/>
              <a:t>of bindings in </a:t>
            </a:r>
            <a:r>
              <a:rPr lang="en-US" dirty="0" err="1"/>
              <a:t>lut</a:t>
            </a:r>
            <a:r>
              <a:rPr lang="en-US" dirty="0"/>
              <a:t>.           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lut_map_values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lut_fuzzy_get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fuzz_key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dist_fun</a:t>
            </a:r>
            <a:r>
              <a:rPr lang="en-US" dirty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2"/>
            <a:r>
              <a:rPr lang="en-US" dirty="0" smtClean="0"/>
              <a:t>Return </a:t>
            </a:r>
            <a:r>
              <a:rPr lang="en-US" dirty="0"/>
              <a:t>(key, value) for the key closest to </a:t>
            </a:r>
            <a:r>
              <a:rPr lang="en-US" dirty="0" err="1" smtClean="0"/>
              <a:t>fuzz_key</a:t>
            </a:r>
            <a:r>
              <a:rPr lang="en-US" dirty="0" smtClean="0"/>
              <a:t> </a:t>
            </a:r>
            <a:r>
              <a:rPr lang="en-US" dirty="0"/>
              <a:t>under </a:t>
            </a:r>
            <a:r>
              <a:rPr lang="en-US" dirty="0" err="1"/>
              <a:t>dist_fun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885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Layered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application based entirely on the ADT interface</a:t>
            </a:r>
          </a:p>
          <a:p>
            <a:pPr lvl="1"/>
            <a:r>
              <a:rPr lang="en-US" dirty="0" smtClean="0"/>
              <a:t>Operations, Constructors and Selectors</a:t>
            </a:r>
          </a:p>
          <a:p>
            <a:r>
              <a:rPr lang="en-US" dirty="0" smtClean="0"/>
              <a:t>Build the operations entirely in ADT Constructors and Selectors</a:t>
            </a:r>
          </a:p>
          <a:p>
            <a:pPr lvl="1"/>
            <a:r>
              <a:rPr lang="en-US" dirty="0" smtClean="0"/>
              <a:t>Not the implementation of the representation</a:t>
            </a:r>
          </a:p>
          <a:p>
            <a:r>
              <a:rPr lang="en-US" dirty="0" smtClean="0"/>
              <a:t>Build the constructors and selectors on some concrete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0682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lut</a:t>
            </a:r>
            <a:r>
              <a:rPr lang="en-US" dirty="0" smtClean="0"/>
              <a:t> application (</a:t>
            </a:r>
            <a:r>
              <a:rPr lang="en-US" dirty="0" err="1" smtClean="0"/>
              <a:t>lut_app.py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990600"/>
            <a:ext cx="80010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from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import *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phone_book_data</a:t>
            </a:r>
            <a:r>
              <a:rPr lang="en-US" dirty="0">
                <a:latin typeface="Courier"/>
                <a:cs typeface="Courier"/>
              </a:rPr>
              <a:t> = [</a:t>
            </a:r>
          </a:p>
          <a:p>
            <a:r>
              <a:rPr lang="de-DE" dirty="0">
                <a:latin typeface="Courier"/>
                <a:cs typeface="Courier"/>
              </a:rPr>
              <a:t>    ("Christine Strauch", "510-842-9235"),</a:t>
            </a:r>
          </a:p>
          <a:p>
            <a:r>
              <a:rPr lang="ro-RO" dirty="0">
                <a:latin typeface="Courier"/>
                <a:cs typeface="Courier"/>
              </a:rPr>
              <a:t>    ("Frances Catal Buloan", "932-567-3241"),</a:t>
            </a:r>
          </a:p>
          <a:p>
            <a:r>
              <a:rPr lang="pl-PL" dirty="0">
                <a:latin typeface="Courier"/>
                <a:cs typeface="Courier"/>
              </a:rPr>
              <a:t>    ("Jack Chow", "617-547-0923"),</a:t>
            </a:r>
          </a:p>
          <a:p>
            <a:r>
              <a:rPr lang="es-ES_tradnl" dirty="0">
                <a:latin typeface="Courier"/>
                <a:cs typeface="Courier"/>
              </a:rPr>
              <a:t>    ("</a:t>
            </a:r>
            <a:r>
              <a:rPr lang="es-ES_tradnl" dirty="0" err="1">
                <a:latin typeface="Courier"/>
                <a:cs typeface="Courier"/>
              </a:rPr>
              <a:t>Joy</a:t>
            </a:r>
            <a:r>
              <a:rPr lang="es-ES_tradnl" dirty="0">
                <a:latin typeface="Courier"/>
                <a:cs typeface="Courier"/>
              </a:rPr>
              <a:t> De Rosario", "310-912-6483"),</a:t>
            </a:r>
          </a:p>
          <a:p>
            <a:r>
              <a:rPr lang="fi-FI" dirty="0">
                <a:latin typeface="Courier"/>
                <a:cs typeface="Courier"/>
              </a:rPr>
              <a:t>    ("</a:t>
            </a:r>
            <a:r>
              <a:rPr lang="fi-FI" dirty="0" err="1">
                <a:latin typeface="Courier"/>
                <a:cs typeface="Courier"/>
              </a:rPr>
              <a:t>Casey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Casem</a:t>
            </a:r>
            <a:r>
              <a:rPr lang="fi-FI" dirty="0">
                <a:latin typeface="Courier"/>
                <a:cs typeface="Courier"/>
              </a:rPr>
              <a:t>", "415-432-9292"),</a:t>
            </a:r>
          </a:p>
          <a:p>
            <a:r>
              <a:rPr lang="fi-FI" dirty="0">
                <a:latin typeface="Courier"/>
                <a:cs typeface="Courier"/>
              </a:rPr>
              <a:t>    ("</a:t>
            </a:r>
            <a:r>
              <a:rPr lang="fi-FI" dirty="0" err="1">
                <a:latin typeface="Courier"/>
                <a:cs typeface="Courier"/>
              </a:rPr>
              <a:t>Lydia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</a:t>
            </a:r>
            <a:r>
              <a:rPr lang="fi-FI" dirty="0">
                <a:latin typeface="Courier"/>
                <a:cs typeface="Courier"/>
              </a:rPr>
              <a:t>", "707-341-1254")]</a:t>
            </a:r>
          </a:p>
          <a:p>
            <a:endParaRPr lang="fi-FI" dirty="0" smtClean="0">
              <a:latin typeface="Courier"/>
              <a:cs typeface="Courier"/>
            </a:endParaRPr>
          </a:p>
          <a:p>
            <a:r>
              <a:rPr lang="fi-FI" dirty="0" err="1" smtClean="0">
                <a:latin typeface="Courier"/>
                <a:cs typeface="Courier"/>
              </a:rPr>
              <a:t>phone_book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dirty="0">
                <a:latin typeface="Courier"/>
                <a:cs typeface="Courier"/>
              </a:rPr>
              <a:t>= </a:t>
            </a:r>
            <a:r>
              <a:rPr lang="fi-FI" dirty="0" err="1">
                <a:latin typeface="Courier"/>
                <a:cs typeface="Courier"/>
              </a:rPr>
              <a:t>lut_with_bindings(phone_book_data</a:t>
            </a:r>
            <a:r>
              <a:rPr lang="fi-FI" dirty="0">
                <a:latin typeface="Courier"/>
                <a:cs typeface="Courier"/>
              </a:rPr>
              <a:t>)</a:t>
            </a:r>
          </a:p>
          <a:p>
            <a:endParaRPr lang="fi-FI" dirty="0" smtClean="0">
              <a:latin typeface="Courier"/>
              <a:cs typeface="Courier"/>
            </a:endParaRPr>
          </a:p>
          <a:p>
            <a:r>
              <a:rPr lang="fi-FI" dirty="0" err="1" smtClean="0">
                <a:latin typeface="Courier"/>
                <a:cs typeface="Courier"/>
              </a:rPr>
              <a:t>lut_print</a:t>
            </a:r>
            <a:r>
              <a:rPr lang="fi-FI" dirty="0" err="1">
                <a:latin typeface="Courier"/>
                <a:cs typeface="Courier"/>
              </a:rPr>
              <a:t>(phone_book</a:t>
            </a:r>
            <a:r>
              <a:rPr lang="fi-FI" dirty="0">
                <a:latin typeface="Courier"/>
                <a:cs typeface="Courier"/>
              </a:rPr>
              <a:t>)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print("Jack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Chows's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Number</a:t>
            </a:r>
            <a:r>
              <a:rPr lang="fi-FI" dirty="0">
                <a:latin typeface="Courier"/>
                <a:cs typeface="Courier"/>
              </a:rPr>
              <a:t>: ", </a:t>
            </a:r>
            <a:r>
              <a:rPr lang="fi-FI" dirty="0" err="1">
                <a:latin typeface="Courier"/>
                <a:cs typeface="Courier"/>
              </a:rPr>
              <a:t>lut_get(phone_book</a:t>
            </a:r>
            <a:r>
              <a:rPr lang="fi-FI" dirty="0">
                <a:latin typeface="Courier"/>
                <a:cs typeface="Courier"/>
              </a:rPr>
              <a:t>, "Jack </a:t>
            </a:r>
            <a:r>
              <a:rPr lang="fi-FI" dirty="0" err="1">
                <a:latin typeface="Courier"/>
                <a:cs typeface="Courier"/>
              </a:rPr>
              <a:t>Chow</a:t>
            </a:r>
            <a:r>
              <a:rPr lang="fi-FI" dirty="0">
                <a:latin typeface="Courier"/>
                <a:cs typeface="Courier"/>
              </a:rPr>
              <a:t>"))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print("Area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codes</a:t>
            </a:r>
            <a:r>
              <a:rPr lang="fi-FI" dirty="0">
                <a:latin typeface="Courier"/>
                <a:cs typeface="Courier"/>
              </a:rPr>
              <a:t>")</a:t>
            </a:r>
          </a:p>
          <a:p>
            <a:r>
              <a:rPr lang="fi-FI" dirty="0" err="1">
                <a:latin typeface="Courier"/>
                <a:cs typeface="Courier"/>
              </a:rPr>
              <a:t>area_codes</a:t>
            </a:r>
            <a:r>
              <a:rPr lang="fi-FI" dirty="0">
                <a:latin typeface="Courier"/>
                <a:cs typeface="Courier"/>
              </a:rPr>
              <a:t> = </a:t>
            </a:r>
            <a:r>
              <a:rPr lang="fi-FI" dirty="0" err="1">
                <a:latin typeface="Courier"/>
                <a:cs typeface="Courier"/>
              </a:rPr>
              <a:t>lut_map_values(phone_book</a:t>
            </a:r>
            <a:r>
              <a:rPr lang="fi-FI" dirty="0">
                <a:latin typeface="Courier"/>
                <a:cs typeface="Courier"/>
              </a:rPr>
              <a:t>, </a:t>
            </a:r>
            <a:r>
              <a:rPr lang="fi-FI" dirty="0" err="1">
                <a:latin typeface="Courier"/>
                <a:cs typeface="Courier"/>
              </a:rPr>
              <a:t>lambda</a:t>
            </a:r>
            <a:r>
              <a:rPr lang="fi-FI" dirty="0">
                <a:latin typeface="Courier"/>
                <a:cs typeface="Courier"/>
              </a:rPr>
              <a:t> x:x[0:3])</a:t>
            </a:r>
          </a:p>
          <a:p>
            <a:r>
              <a:rPr lang="fi-FI" dirty="0" err="1">
                <a:latin typeface="Courier"/>
                <a:cs typeface="Courier"/>
              </a:rPr>
              <a:t>lut_print(area_codes</a:t>
            </a:r>
            <a:r>
              <a:rPr lang="fi-FI" dirty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4002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91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New_book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phone_book</a:t>
            </a:r>
            <a:r>
              <a:rPr lang="en-US" dirty="0">
                <a:latin typeface="Courier"/>
                <a:cs typeface="Courier"/>
              </a:rPr>
              <a:t>, "Jack Chow", 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>
                <a:latin typeface="Courier"/>
                <a:cs typeface="Courier"/>
              </a:rPr>
              <a:t>805-962-0936"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lut_sorted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new_phone_book</a:t>
            </a:r>
            <a:r>
              <a:rPr lang="en-US" dirty="0" smtClean="0">
                <a:latin typeface="Courier"/>
                <a:cs typeface="Courier"/>
              </a:rPr>
              <a:t>, lambda </a:t>
            </a:r>
            <a:r>
              <a:rPr lang="en-US" dirty="0" err="1" smtClean="0">
                <a:latin typeface="Courier"/>
                <a:cs typeface="Courier"/>
              </a:rPr>
              <a:t>k,v:v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920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def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name_dist</a:t>
            </a:r>
            <a:r>
              <a:rPr lang="en-US" sz="2000" dirty="0" smtClean="0">
                <a:latin typeface="Courier"/>
                <a:cs typeface="Courier"/>
              </a:rPr>
              <a:t>(name1, name2):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count = max(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(name1),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(name2)) – 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 min(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(name1),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(name2))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for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in range(min(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(name1),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(name2))):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if (name1[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 != name2[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]):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 count += 1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return count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lut_fuzzy_get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phone_book</a:t>
            </a:r>
            <a:r>
              <a:rPr lang="en-US" sz="2000" dirty="0" smtClean="0">
                <a:latin typeface="Courier"/>
                <a:cs typeface="Courier"/>
              </a:rPr>
              <a:t>, "Jack", </a:t>
            </a:r>
            <a:r>
              <a:rPr lang="en-US" sz="2000" dirty="0" err="1" smtClean="0">
                <a:latin typeface="Courier"/>
                <a:cs typeface="Courier"/>
              </a:rPr>
              <a:t>name_dist</a:t>
            </a:r>
            <a:r>
              <a:rPr lang="en-US" sz="2000" dirty="0" smtClean="0">
                <a:latin typeface="Courier"/>
                <a:cs typeface="Courier"/>
              </a:rPr>
              <a:t>))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524000"/>
            <a:ext cx="6629400" cy="1676400"/>
          </a:xfrm>
          <a:prstGeom prst="rect">
            <a:avLst/>
          </a:prstGeom>
          <a:solidFill>
            <a:schemeClr val="accent1">
              <a:alpha val="8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762000" y="13716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friend_data</a:t>
            </a:r>
            <a:r>
              <a:rPr lang="en-US" dirty="0">
                <a:latin typeface="Courier"/>
                <a:cs typeface="Courier"/>
              </a:rPr>
              <a:t> = [</a:t>
            </a:r>
          </a:p>
          <a:p>
            <a:r>
              <a:rPr lang="en-US" dirty="0">
                <a:latin typeface="Courier"/>
                <a:cs typeface="Courier"/>
              </a:rPr>
              <a:t>    ("Christine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", "Jack Chow"),</a:t>
            </a:r>
          </a:p>
          <a:p>
            <a:r>
              <a:rPr lang="en-US" dirty="0">
                <a:latin typeface="Courier"/>
                <a:cs typeface="Courier"/>
              </a:rPr>
              <a:t>    ("Christine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", "Lydia Lu"),</a:t>
            </a:r>
          </a:p>
          <a:p>
            <a:r>
              <a:rPr lang="en-US" dirty="0">
                <a:latin typeface="Courier"/>
                <a:cs typeface="Courier"/>
              </a:rPr>
              <a:t>    ("Jack Chow", 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"Jack Chow"),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"Joy De Rosario"),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", "Jack Chow"),</a:t>
            </a:r>
          </a:p>
          <a:p>
            <a:r>
              <a:rPr lang="en-US" dirty="0">
                <a:latin typeface="Courier"/>
                <a:cs typeface="Courier"/>
              </a:rPr>
              <a:t>    ("Jack Chow", 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("Joy De Rosario", "Lydia Lu"),</a:t>
            </a:r>
          </a:p>
          <a:p>
            <a:r>
              <a:rPr lang="en-US" dirty="0">
                <a:latin typeface="Courier"/>
                <a:cs typeface="Courier"/>
              </a:rPr>
              <a:t>    ("Joy De Lydia", "Jack Chow")</a:t>
            </a:r>
          </a:p>
          <a:p>
            <a:r>
              <a:rPr lang="en-US" dirty="0">
                <a:latin typeface="Courier"/>
                <a:cs typeface="Courier"/>
              </a:rPr>
              <a:t>    ]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251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Friends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make_friends</a:t>
            </a:r>
            <a:r>
              <a:rPr lang="en-US" dirty="0">
                <a:latin typeface="Courier"/>
                <a:cs typeface="Courier"/>
              </a:rPr>
              <a:t>(friends):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for </a:t>
            </a:r>
            <a:r>
              <a:rPr lang="en-US" dirty="0" smtClean="0">
                <a:latin typeface="Courier"/>
                <a:cs typeface="Courier"/>
              </a:rPr>
              <a:t>(der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dee</a:t>
            </a:r>
            <a:r>
              <a:rPr lang="en-US" dirty="0">
                <a:latin typeface="Courier"/>
                <a:cs typeface="Courier"/>
              </a:rPr>
              <a:t>) in friends: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old_friends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der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new_fr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old_friends</a:t>
            </a:r>
            <a:r>
              <a:rPr lang="en-US" dirty="0">
                <a:latin typeface="Courier"/>
                <a:cs typeface="Courier"/>
              </a:rPr>
              <a:t> +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dee</a:t>
            </a:r>
            <a:r>
              <a:rPr lang="en-US" dirty="0">
                <a:latin typeface="Courier"/>
                <a:cs typeface="Courier"/>
              </a:rPr>
              <a:t>] if </a:t>
            </a:r>
            <a:r>
              <a:rPr lang="en-US" dirty="0" err="1" smtClean="0">
                <a:latin typeface="Courier"/>
                <a:cs typeface="Courier"/>
              </a:rPr>
              <a:t>old_friends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is not None </a:t>
            </a:r>
            <a:r>
              <a:rPr lang="en-US" dirty="0" smtClean="0">
                <a:latin typeface="Courier"/>
                <a:cs typeface="Courier"/>
              </a:rPr>
              <a:t> 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        else [</a:t>
            </a:r>
            <a:r>
              <a:rPr lang="en-US" dirty="0" err="1" smtClean="0">
                <a:latin typeface="Courier"/>
                <a:cs typeface="Courier"/>
              </a:rPr>
              <a:t>dee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der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new_fr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friend_lut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4869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1143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"""</a:t>
            </a:r>
            <a:r>
              <a:rPr lang="en-US" dirty="0" smtClean="0">
                <a:latin typeface="Courier"/>
                <a:cs typeface="Courier"/>
              </a:rPr>
              <a:t>Construct lookup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smtClean="0">
                <a:latin typeface="Courier"/>
                <a:cs typeface="Courier"/>
              </a:rPr>
              <a:t>with (</a:t>
            </a:r>
            <a:r>
              <a:rPr lang="en-US" dirty="0" err="1">
                <a:latin typeface="Courier"/>
                <a:cs typeface="Courier"/>
              </a:rPr>
              <a:t>key,val</a:t>
            </a:r>
            <a:r>
              <a:rPr lang="en-US" dirty="0">
                <a:latin typeface="Courier"/>
                <a:cs typeface="Courier"/>
              </a:rPr>
              <a:t>) bindings."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bindings: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, k, v)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new_lut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959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066800"/>
          </a:xfrm>
        </p:spPr>
        <p:txBody>
          <a:bodyPr/>
          <a:lstStyle/>
          <a:p>
            <a:r>
              <a:rPr lang="en-US" dirty="0" smtClean="0"/>
              <a:t>Function expression</a:t>
            </a:r>
          </a:p>
          <a:p>
            <a:pPr lvl="1"/>
            <a:r>
              <a:rPr lang="en-US" dirty="0" smtClean="0"/>
              <a:t>“anonymous” function creation</a:t>
            </a:r>
          </a:p>
          <a:p>
            <a:pPr lvl="1"/>
            <a:r>
              <a:rPr lang="en-US" dirty="0" smtClean="0"/>
              <a:t>Expression, not a statement, no return or any other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363467" y="2590800"/>
            <a:ext cx="862813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ambda &lt;</a:t>
            </a:r>
            <a:r>
              <a:rPr lang="en-US" sz="2800" dirty="0" err="1" smtClean="0"/>
              <a:t>arg</a:t>
            </a:r>
            <a:r>
              <a:rPr lang="en-US" sz="2800" dirty="0" smtClean="0"/>
              <a:t> or </a:t>
            </a:r>
            <a:r>
              <a:rPr lang="en-US" sz="2800" dirty="0" err="1" smtClean="0"/>
              <a:t>arg_tuple</a:t>
            </a:r>
            <a:r>
              <a:rPr lang="en-US" sz="2800" dirty="0" smtClean="0"/>
              <a:t>&gt; : &lt;expression using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&gt;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810000"/>
            <a:ext cx="32321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inc</a:t>
            </a:r>
            <a:r>
              <a:rPr lang="en-US" dirty="0" smtClean="0">
                <a:latin typeface="Courier"/>
                <a:cs typeface="Courier"/>
              </a:rPr>
              <a:t> = lambda v : v + 1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8982" y="3810000"/>
            <a:ext cx="2401018" cy="646331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inc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v):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return v + 1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3373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  <a:endParaRPr lang="en-US" sz="16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/>
              <a:t>Call </a:t>
            </a:r>
            <a:r>
              <a:rPr lang="en-US" sz="2000" dirty="0" smtClean="0"/>
              <a:t>Expressions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4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88392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([1,2,3,4,5], </a:t>
            </a:r>
            <a:r>
              <a:rPr lang="fr-FR" b="1" dirty="0">
                <a:latin typeface="Courier"/>
                <a:cs typeface="Courier"/>
              </a:rPr>
              <a:t>lambda x: x</a:t>
            </a:r>
            <a:r>
              <a:rPr lang="fr-FR" dirty="0">
                <a:latin typeface="Courier"/>
                <a:cs typeface="Courier"/>
              </a:rPr>
              <a:t>)                                           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[1, 2, 3, 4, 5]</a:t>
            </a:r>
          </a:p>
          <a:p>
            <a:r>
              <a:rPr lang="fr-FR" dirty="0">
                <a:latin typeface="Courier"/>
                <a:cs typeface="Courier"/>
              </a:rPr>
              <a:t>                                                                              &gt;&gt;&gt;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([1,2,3,4,5], </a:t>
            </a:r>
            <a:r>
              <a:rPr lang="fr-FR" b="1" dirty="0">
                <a:latin typeface="Courier"/>
                <a:cs typeface="Courier"/>
              </a:rPr>
              <a:t>lambda x: -x</a:t>
            </a:r>
            <a:r>
              <a:rPr lang="fr-FR" dirty="0">
                <a:latin typeface="Courier"/>
                <a:cs typeface="Courier"/>
              </a:rPr>
              <a:t>)                                          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[5, 4, 3, 2, 1]                                                                                     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([(2, "hi"), (1, "how"), (5, "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"), (7, "I")],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          </a:t>
            </a:r>
            <a:r>
              <a:rPr lang="fr-FR" b="1" dirty="0" smtClean="0">
                <a:latin typeface="Courier"/>
                <a:cs typeface="Courier"/>
              </a:rPr>
              <a:t>lambda </a:t>
            </a:r>
            <a:r>
              <a:rPr lang="fr-FR" b="1" dirty="0" err="1">
                <a:latin typeface="Courier"/>
                <a:cs typeface="Courier"/>
              </a:rPr>
              <a:t>x:x</a:t>
            </a:r>
            <a:r>
              <a:rPr lang="fr-FR" b="1" dirty="0">
                <a:latin typeface="Courier"/>
                <a:cs typeface="Courier"/>
              </a:rPr>
              <a:t>[0]</a:t>
            </a:r>
            <a:r>
              <a:rPr lang="fr-FR" dirty="0">
                <a:latin typeface="Courier"/>
                <a:cs typeface="Courier"/>
              </a:rPr>
              <a:t>)                            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[</a:t>
            </a:r>
            <a:r>
              <a:rPr lang="fr-FR" dirty="0">
                <a:latin typeface="Courier"/>
                <a:cs typeface="Courier"/>
              </a:rPr>
              <a:t>(1, 'how'), (2, 'hi'), (5, '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'), (7, 'I')]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                                                    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([(2, "hi"), (1, "how"), (5, "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"), (7, "I")],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         </a:t>
            </a:r>
            <a:r>
              <a:rPr lang="fr-FR" b="1" dirty="0" smtClean="0">
                <a:latin typeface="Courier"/>
                <a:cs typeface="Courier"/>
              </a:rPr>
              <a:t>lambda </a:t>
            </a:r>
            <a:r>
              <a:rPr lang="fr-FR" b="1" dirty="0" err="1">
                <a:latin typeface="Courier"/>
                <a:cs typeface="Courier"/>
              </a:rPr>
              <a:t>x:x</a:t>
            </a:r>
            <a:r>
              <a:rPr lang="fr-FR" b="1" dirty="0">
                <a:latin typeface="Courier"/>
                <a:cs typeface="Courier"/>
              </a:rPr>
              <a:t>[1]</a:t>
            </a:r>
            <a:r>
              <a:rPr lang="fr-FR" dirty="0">
                <a:latin typeface="Courier"/>
                <a:cs typeface="Courier"/>
              </a:rPr>
              <a:t>)      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[(7, 'I'), (5, '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'), (2, 'hi'), (1, 'how')] 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                                                   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([(2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hi")</a:t>
            </a:r>
            <a:r>
              <a:rPr lang="fr-FR" dirty="0" smtClean="0">
                <a:latin typeface="Courier"/>
                <a:cs typeface="Courier"/>
              </a:rPr>
              <a:t>,(</a:t>
            </a:r>
            <a:r>
              <a:rPr lang="fr-FR" dirty="0">
                <a:latin typeface="Courier"/>
                <a:cs typeface="Courier"/>
              </a:rPr>
              <a:t>1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how")</a:t>
            </a:r>
            <a:r>
              <a:rPr lang="fr-FR" dirty="0" smtClean="0">
                <a:latin typeface="Courier"/>
                <a:cs typeface="Courier"/>
              </a:rPr>
              <a:t>,(</a:t>
            </a:r>
            <a:r>
              <a:rPr lang="fr-FR" dirty="0">
                <a:latin typeface="Courier"/>
                <a:cs typeface="Courier"/>
              </a:rPr>
              <a:t>5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goes")</a:t>
            </a:r>
            <a:r>
              <a:rPr lang="fr-FR" dirty="0" smtClean="0">
                <a:latin typeface="Courier"/>
                <a:cs typeface="Courier"/>
              </a:rPr>
              <a:t>,(</a:t>
            </a:r>
            <a:r>
              <a:rPr lang="fr-FR" dirty="0">
                <a:latin typeface="Courier"/>
                <a:cs typeface="Courier"/>
              </a:rPr>
              <a:t>7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I")]</a:t>
            </a:r>
            <a:r>
              <a:rPr lang="fr-FR" dirty="0" smtClean="0">
                <a:latin typeface="Courier"/>
                <a:cs typeface="Courier"/>
              </a:rPr>
              <a:t>, </a:t>
            </a:r>
          </a:p>
          <a:p>
            <a:r>
              <a:rPr lang="fr-FR" b="1" dirty="0">
                <a:latin typeface="Courier"/>
                <a:cs typeface="Courier"/>
              </a:rPr>
              <a:t> </a:t>
            </a:r>
            <a:r>
              <a:rPr lang="fr-FR" b="1" dirty="0" smtClean="0">
                <a:latin typeface="Courier"/>
                <a:cs typeface="Courier"/>
              </a:rPr>
              <a:t>         lambda </a:t>
            </a:r>
            <a:r>
              <a:rPr lang="fr-FR" b="1" dirty="0">
                <a:latin typeface="Courier"/>
                <a:cs typeface="Courier"/>
              </a:rPr>
              <a:t>x: </a:t>
            </a:r>
            <a:r>
              <a:rPr lang="fr-FR" b="1" dirty="0" err="1">
                <a:latin typeface="Courier"/>
                <a:cs typeface="Courier"/>
              </a:rPr>
              <a:t>len</a:t>
            </a:r>
            <a:r>
              <a:rPr lang="fr-FR" b="1" dirty="0">
                <a:latin typeface="Courier"/>
                <a:cs typeface="Courier"/>
              </a:rPr>
              <a:t>(x[1]</a:t>
            </a:r>
            <a:r>
              <a:rPr lang="fr-FR" dirty="0">
                <a:latin typeface="Courier"/>
                <a:cs typeface="Courier"/>
              </a:rPr>
              <a:t>))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[(7, 'I'), (2, 'hi'), (1, 'how'), (5, '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')]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9554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1582341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inc_maker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...     return lambda </a:t>
            </a:r>
            <a:r>
              <a:rPr lang="en-US" dirty="0" err="1">
                <a:latin typeface="Courier"/>
                <a:cs typeface="Courier"/>
              </a:rPr>
              <a:t>x:x+i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inc_maker</a:t>
            </a:r>
            <a:r>
              <a:rPr lang="tr-TR" dirty="0">
                <a:latin typeface="Courier"/>
                <a:cs typeface="Courier"/>
              </a:rPr>
              <a:t>(3)</a:t>
            </a:r>
          </a:p>
          <a:p>
            <a:r>
              <a:rPr lang="tr-TR" dirty="0">
                <a:latin typeface="Courier"/>
                <a:cs typeface="Courier"/>
              </a:rPr>
              <a:t>&lt;</a:t>
            </a:r>
            <a:r>
              <a:rPr lang="tr-TR" dirty="0" err="1">
                <a:latin typeface="Courier"/>
                <a:cs typeface="Courier"/>
              </a:rPr>
              <a:t>function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inc_maker</a:t>
            </a:r>
            <a:r>
              <a:rPr lang="tr-TR" dirty="0">
                <a:latin typeface="Courier"/>
                <a:cs typeface="Courier"/>
              </a:rPr>
              <a:t>.&lt;</a:t>
            </a:r>
            <a:r>
              <a:rPr lang="tr-TR" dirty="0" err="1">
                <a:latin typeface="Courier"/>
                <a:cs typeface="Courier"/>
              </a:rPr>
              <a:t>locals</a:t>
            </a:r>
            <a:r>
              <a:rPr lang="tr-TR" dirty="0">
                <a:latin typeface="Courier"/>
                <a:cs typeface="Courier"/>
              </a:rPr>
              <a:t>&gt;.&lt;</a:t>
            </a:r>
            <a:r>
              <a:rPr lang="tr-TR" dirty="0" err="1">
                <a:latin typeface="Courier"/>
                <a:cs typeface="Courier"/>
              </a:rPr>
              <a:t>lambda</a:t>
            </a:r>
            <a:r>
              <a:rPr lang="tr-TR" dirty="0">
                <a:latin typeface="Courier"/>
                <a:cs typeface="Courier"/>
              </a:rPr>
              <a:t>&gt; at 0x10073c510</a:t>
            </a:r>
            <a:r>
              <a:rPr lang="tr-TR" dirty="0" smtClean="0">
                <a:latin typeface="Courier"/>
                <a:cs typeface="Courier"/>
              </a:rPr>
              <a:t>&gt;</a:t>
            </a:r>
          </a:p>
          <a:p>
            <a:endParaRPr lang="tr-TR" dirty="0">
              <a:latin typeface="Courier"/>
              <a:cs typeface="Courier"/>
            </a:endParaRP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inc_maker</a:t>
            </a:r>
            <a:r>
              <a:rPr lang="tr-TR" dirty="0">
                <a:latin typeface="Courier"/>
                <a:cs typeface="Courier"/>
              </a:rPr>
              <a:t>(3)(4)</a:t>
            </a:r>
          </a:p>
          <a:p>
            <a:r>
              <a:rPr lang="tr-TR" dirty="0">
                <a:latin typeface="Courier"/>
                <a:cs typeface="Courier"/>
              </a:rPr>
              <a:t>7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map</a:t>
            </a:r>
            <a:r>
              <a:rPr lang="tr-TR" dirty="0">
                <a:latin typeface="Courier"/>
                <a:cs typeface="Courier"/>
              </a:rPr>
              <a:t>(</a:t>
            </a:r>
            <a:r>
              <a:rPr lang="tr-TR" dirty="0" err="1">
                <a:latin typeface="Courier"/>
                <a:cs typeface="Courier"/>
              </a:rPr>
              <a:t>lambda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x:x</a:t>
            </a:r>
            <a:r>
              <a:rPr lang="tr-TR" dirty="0">
                <a:latin typeface="Courier"/>
                <a:cs typeface="Courier"/>
              </a:rPr>
              <a:t>*x, [1,2,3,4])</a:t>
            </a:r>
          </a:p>
          <a:p>
            <a:r>
              <a:rPr lang="en-US" dirty="0">
                <a:latin typeface="Courier"/>
                <a:cs typeface="Courier"/>
              </a:rPr>
              <a:t>&lt;map object at 0x1020950b8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list(map(lambda </a:t>
            </a:r>
            <a:r>
              <a:rPr lang="en-US" dirty="0" err="1">
                <a:latin typeface="Courier"/>
                <a:cs typeface="Courier"/>
              </a:rPr>
              <a:t>x:x</a:t>
            </a:r>
            <a:r>
              <a:rPr lang="en-US" dirty="0">
                <a:latin typeface="Courier"/>
                <a:cs typeface="Courier"/>
              </a:rPr>
              <a:t>*x, [1,2,3,4]))</a:t>
            </a:r>
          </a:p>
          <a:p>
            <a:r>
              <a:rPr lang="en-US" dirty="0">
                <a:latin typeface="Courier"/>
                <a:cs typeface="Courier"/>
              </a:rPr>
              <a:t>[1, 4, 9, 16]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11397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1143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r>
              <a:rPr lang="en-US" dirty="0">
                <a:latin typeface="Courier"/>
                <a:cs typeface="Courier"/>
              </a:rPr>
              <a:t>    """Return a list of (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) for bindings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sorted </a:t>
            </a:r>
            <a:r>
              <a:rPr lang="en-US" dirty="0">
                <a:latin typeface="Courier"/>
                <a:cs typeface="Courier"/>
              </a:rPr>
              <a:t>by &lt;= over fun(k, v)."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msort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lambda b: fun(b[0],b[1]))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776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1143001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"""Print a </a:t>
            </a:r>
            <a:r>
              <a:rPr lang="en-US" dirty="0" err="1">
                <a:latin typeface="Courier"/>
                <a:cs typeface="Courier"/>
              </a:rPr>
              <a:t>representaion</a:t>
            </a:r>
            <a:r>
              <a:rPr lang="en-US" dirty="0">
                <a:latin typeface="Courier"/>
                <a:cs typeface="Courier"/>
              </a:rPr>
              <a:t> of bindings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b="1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lambda </a:t>
            </a:r>
            <a:r>
              <a:rPr lang="en-US" dirty="0" err="1">
                <a:latin typeface="Courier"/>
                <a:cs typeface="Courier"/>
              </a:rPr>
              <a:t>k,v:k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ro-RO" dirty="0">
                <a:latin typeface="Courier"/>
                <a:cs typeface="Courier"/>
              </a:rPr>
              <a:t>	print(k,"=&gt;",v</a:t>
            </a:r>
            <a:r>
              <a:rPr lang="ro-RO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286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381000" y="12192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lut_map_values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r>
              <a:rPr lang="en-US" dirty="0">
                <a:latin typeface="Courier"/>
                <a:cs typeface="Courier"/>
              </a:rPr>
              <a:t>    """Return 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of bindings (k, fun(v))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for </a:t>
            </a:r>
            <a:r>
              <a:rPr lang="en-US" dirty="0">
                <a:latin typeface="Courier"/>
                <a:cs typeface="Courier"/>
              </a:rPr>
              <a:t>k =&gt; v bindings in 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return </a:t>
            </a:r>
            <a:r>
              <a:rPr lang="en-US" b="1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([(</a:t>
            </a:r>
            <a:r>
              <a:rPr lang="en-US" dirty="0" err="1">
                <a:latin typeface="Courier"/>
                <a:cs typeface="Courier"/>
              </a:rPr>
              <a:t>k,fun</a:t>
            </a:r>
            <a:r>
              <a:rPr lang="en-US" dirty="0">
                <a:latin typeface="Courier"/>
                <a:cs typeface="Courier"/>
              </a:rPr>
              <a:t>(v))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dirty="0" smtClean="0">
                <a:latin typeface="Courier"/>
                <a:cs typeface="Courier"/>
              </a:rPr>
              <a:t>   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        </a:t>
            </a:r>
            <a:r>
              <a:rPr lang="en-US" b="1" dirty="0" err="1" smtClean="0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)]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2996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381000" y="1219200"/>
            <a:ext cx="84582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lut_map_values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new or updated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key</a:t>
            </a:r>
            <a:r>
              <a:rPr lang="en-US" dirty="0">
                <a:latin typeface="Courier"/>
                <a:cs typeface="Courier"/>
              </a:rPr>
              <a:t>=&gt;value binding."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if </a:t>
            </a:r>
            <a:r>
              <a:rPr lang="en-US" b="1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 is None:</a:t>
            </a:r>
          </a:p>
          <a:p>
            <a:r>
              <a:rPr lang="en-US" dirty="0">
                <a:latin typeface="Courier"/>
                <a:cs typeface="Courier"/>
              </a:rPr>
              <a:t>	return </a:t>
            </a:r>
            <a:r>
              <a:rPr lang="en-US" b="1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</a:t>
            </a:r>
          </a:p>
          <a:p>
            <a:r>
              <a:rPr lang="hu-HU" dirty="0">
                <a:latin typeface="Courier"/>
                <a:cs typeface="Courier"/>
              </a:rPr>
              <a:t>    else:</a:t>
            </a:r>
          </a:p>
          <a:p>
            <a:r>
              <a:rPr lang="en-US" dirty="0">
                <a:latin typeface="Courier"/>
                <a:cs typeface="Courier"/>
              </a:rPr>
              <a:t>        return </a:t>
            </a:r>
            <a:r>
              <a:rPr lang="en-US" b="1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key), key, value)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53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Beneath the Abstraction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a lookup table?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9429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Representation: list of tuples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    """Construct a lookup table.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>
                <a:latin typeface="Courier"/>
                <a:cs typeface="Courier"/>
              </a:rPr>
              <a:t>    return []</a:t>
            </a:r>
          </a:p>
          <a:p>
            <a:endParaRPr lang="is-I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binding added."""</a:t>
            </a:r>
          </a:p>
          <a:p>
            <a:r>
              <a:rPr lang="en-US" dirty="0">
                <a:latin typeface="Courier"/>
                <a:cs typeface="Courier"/>
              </a:rPr>
              <a:t>    assert key not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"Duplicate </a:t>
            </a:r>
            <a:r>
              <a:rPr lang="en-US" dirty="0" smtClean="0">
                <a:latin typeface="Courier"/>
                <a:cs typeface="Courier"/>
              </a:rPr>
              <a:t>key”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[(key, value)] + 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(key, *) binding removed."""</a:t>
            </a:r>
          </a:p>
          <a:p>
            <a:r>
              <a:rPr lang="en-US" dirty="0">
                <a:latin typeface="Courier"/>
                <a:cs typeface="Courier"/>
              </a:rPr>
              <a:t>    assert key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issing key”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[(k, v)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if k != key]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34517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lut_list.py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return </a:t>
            </a:r>
            <a:r>
              <a:rPr lang="is-IS" dirty="0">
                <a:latin typeface="Courier"/>
                <a:cs typeface="Courier"/>
              </a:rPr>
              <a:t>[]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 smtClean="0">
                <a:latin typeface="Courier"/>
                <a:cs typeface="Courier"/>
              </a:rPr>
              <a:t>    for </a:t>
            </a:r>
            <a:r>
              <a:rPr lang="en-US" dirty="0" err="1">
                <a:latin typeface="Courier"/>
                <a:cs typeface="Courier"/>
              </a:rPr>
              <a:t>k,val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sk-SK" dirty="0">
                <a:latin typeface="Courier"/>
                <a:cs typeface="Courier"/>
              </a:rPr>
              <a:t>	if k == key:</a:t>
            </a:r>
          </a:p>
          <a:p>
            <a:r>
              <a:rPr lang="fi-FI" dirty="0">
                <a:latin typeface="Courier"/>
                <a:cs typeface="Courier"/>
              </a:rPr>
              <a:t>        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val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None</a:t>
            </a:r>
            <a:endParaRPr lang="fi-FI" dirty="0">
              <a:latin typeface="Courier"/>
              <a:cs typeface="Courier"/>
            </a:endParaRP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lut_keys(lut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</a:t>
            </a:r>
            <a:r>
              <a:rPr lang="fi-FI" dirty="0" err="1">
                <a:latin typeface="Courier"/>
                <a:cs typeface="Courier"/>
              </a:rPr>
              <a:t>keys</a:t>
            </a:r>
            <a:r>
              <a:rPr lang="fi-FI" dirty="0">
                <a:latin typeface="Courier"/>
                <a:cs typeface="Courier"/>
              </a:rPr>
              <a:t> in </a:t>
            </a:r>
            <a:r>
              <a:rPr lang="fi-FI" dirty="0" err="1">
                <a:latin typeface="Courier"/>
                <a:cs typeface="Courier"/>
              </a:rPr>
              <a:t>lookup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table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map(lambda</a:t>
            </a:r>
            <a:r>
              <a:rPr lang="fi-FI" dirty="0">
                <a:latin typeface="Courier"/>
                <a:cs typeface="Courier"/>
              </a:rPr>
              <a:t> x:x[0],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)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lut_values(lut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lut_items(lut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9618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tuple of lists – </a:t>
            </a:r>
            <a:r>
              <a:rPr lang="en-US" dirty="0" err="1" smtClean="0"/>
              <a:t>lut_lists.py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143000"/>
            <a:ext cx="8686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    """Construct a lookup table."""</a:t>
            </a:r>
          </a:p>
          <a:p>
            <a:r>
              <a:rPr lang="is-IS" dirty="0">
                <a:latin typeface="Courier"/>
                <a:cs typeface="Courier"/>
              </a:rPr>
              <a:t>    return ([], []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endParaRPr lang="is-I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binding added."""</a:t>
            </a:r>
          </a:p>
          <a:p>
            <a:r>
              <a:rPr lang="en-US" dirty="0">
                <a:latin typeface="Courier"/>
                <a:cs typeface="Courier"/>
              </a:rPr>
              <a:t>    assert key not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"Duplicate </a:t>
            </a:r>
            <a:r>
              <a:rPr lang="en-US" dirty="0" smtClean="0">
                <a:latin typeface="Courier"/>
                <a:cs typeface="Courier"/>
              </a:rPr>
              <a:t>key"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([key] +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[value] + </a:t>
            </a:r>
            <a:r>
              <a:rPr lang="en-US" dirty="0" err="1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(key, *) binding removed."""</a:t>
            </a:r>
          </a:p>
          <a:p>
            <a:r>
              <a:rPr lang="en-US" dirty="0">
                <a:latin typeface="Courier"/>
                <a:cs typeface="Courier"/>
              </a:rPr>
              <a:t>    assert key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issing </a:t>
            </a:r>
            <a:r>
              <a:rPr lang="en-US" dirty="0">
                <a:latin typeface="Courier"/>
                <a:cs typeface="Courier"/>
              </a:rPr>
              <a:t>key"</a:t>
            </a:r>
          </a:p>
          <a:p>
            <a:r>
              <a:rPr lang="en-US" dirty="0">
                <a:latin typeface="Courier"/>
                <a:cs typeface="Courier"/>
              </a:rPr>
              <a:t>    keys, values = </a:t>
            </a:r>
            <a:r>
              <a:rPr lang="en-US" dirty="0" err="1">
                <a:latin typeface="Courier"/>
                <a:cs typeface="Courier"/>
              </a:rPr>
              <a:t>lut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key_index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keys.index</a:t>
            </a:r>
            <a:r>
              <a:rPr lang="en-US" dirty="0">
                <a:latin typeface="Courier"/>
                <a:cs typeface="Courier"/>
              </a:rPr>
              <a:t>(key)</a:t>
            </a:r>
          </a:p>
          <a:p>
            <a:r>
              <a:rPr lang="en-US" dirty="0">
                <a:latin typeface="Courier"/>
                <a:cs typeface="Courier"/>
              </a:rPr>
              <a:t>    return (keys[0:key_index] + keys[key_index+1:],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values</a:t>
            </a:r>
            <a:r>
              <a:rPr lang="en-US" dirty="0">
                <a:latin typeface="Courier"/>
                <a:cs typeface="Courier"/>
              </a:rPr>
              <a:t>[0:key_index] + values[key_index+1:])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9597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that can be computed, can be computed with what you know now.</a:t>
            </a:r>
          </a:p>
          <a:p>
            <a:r>
              <a:rPr lang="en-US" dirty="0" smtClean="0"/>
              <a:t>Well</a:t>
            </a:r>
          </a:p>
          <a:p>
            <a:r>
              <a:rPr lang="en-US" dirty="0"/>
              <a:t>o</a:t>
            </a:r>
            <a:r>
              <a:rPr lang="en-US" dirty="0" smtClean="0"/>
              <a:t>r poorly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09800"/>
            <a:ext cx="2417552" cy="2134324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495800"/>
            <a:ext cx="2870808" cy="1587500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2438400" cy="24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lut_list.py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</a:t>
            </a:r>
            <a:r>
              <a:rPr lang="is-IS" dirty="0">
                <a:latin typeface="Courier"/>
                <a:cs typeface="Courier"/>
              </a:rPr>
              <a:t>return ([], []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nl-NL" dirty="0" smtClean="0">
                <a:latin typeface="Courier"/>
                <a:cs typeface="Courier"/>
              </a:rPr>
              <a:t>   </a:t>
            </a:r>
            <a:r>
              <a:rPr lang="nl-NL" dirty="0" err="1" smtClean="0">
                <a:latin typeface="Courier"/>
                <a:cs typeface="Courier"/>
              </a:rPr>
              <a:t>for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k,val</a:t>
            </a:r>
            <a:r>
              <a:rPr lang="nl-NL" dirty="0">
                <a:latin typeface="Courier"/>
                <a:cs typeface="Courier"/>
              </a:rPr>
              <a:t> in zip(</a:t>
            </a:r>
            <a:r>
              <a:rPr lang="nl-NL" dirty="0" err="1">
                <a:latin typeface="Courier"/>
                <a:cs typeface="Courier"/>
              </a:rPr>
              <a:t>lut</a:t>
            </a:r>
            <a:r>
              <a:rPr lang="nl-NL" dirty="0">
                <a:latin typeface="Courier"/>
                <a:cs typeface="Courier"/>
              </a:rPr>
              <a:t>[0],</a:t>
            </a:r>
            <a:r>
              <a:rPr lang="nl-NL" dirty="0" err="1">
                <a:latin typeface="Courier"/>
                <a:cs typeface="Courier"/>
              </a:rPr>
              <a:t>lut</a:t>
            </a:r>
            <a:r>
              <a:rPr lang="nl-NL" dirty="0">
                <a:latin typeface="Courier"/>
                <a:cs typeface="Courier"/>
              </a:rPr>
              <a:t>[1]):</a:t>
            </a:r>
          </a:p>
          <a:p>
            <a:r>
              <a:rPr lang="sk-SK" dirty="0">
                <a:latin typeface="Courier"/>
                <a:cs typeface="Courier"/>
              </a:rPr>
              <a:t>	if k == key:</a:t>
            </a:r>
          </a:p>
          <a:p>
            <a:r>
              <a:rPr lang="fi-FI" dirty="0">
                <a:latin typeface="Courier"/>
                <a:cs typeface="Courier"/>
              </a:rPr>
              <a:t>        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val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None</a:t>
            </a:r>
            <a:endParaRPr lang="fi-FI" dirty="0">
              <a:latin typeface="Courier"/>
              <a:cs typeface="Courier"/>
            </a:endParaRP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lut_keys(lut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</a:t>
            </a:r>
            <a:r>
              <a:rPr lang="fi-FI" dirty="0" err="1">
                <a:latin typeface="Courier"/>
                <a:cs typeface="Courier"/>
              </a:rPr>
              <a:t>keys</a:t>
            </a:r>
            <a:r>
              <a:rPr lang="fi-FI" dirty="0">
                <a:latin typeface="Courier"/>
                <a:cs typeface="Courier"/>
              </a:rPr>
              <a:t> in </a:t>
            </a:r>
            <a:r>
              <a:rPr lang="fi-FI" dirty="0" err="1">
                <a:latin typeface="Courier"/>
                <a:cs typeface="Courier"/>
              </a:rPr>
              <a:t>lookup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table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lut[0]</a:t>
            </a:r>
          </a:p>
          <a:p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7907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lut_list.py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305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</a:t>
            </a:r>
            <a:r>
              <a:rPr lang="is-IS" dirty="0">
                <a:latin typeface="Courier"/>
                <a:cs typeface="Courier"/>
              </a:rPr>
              <a:t>return ([], []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lut_keys(lut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lut_values(lut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</a:t>
            </a:r>
            <a:r>
              <a:rPr lang="fi-FI" dirty="0" err="1">
                <a:latin typeface="Courier"/>
                <a:cs typeface="Courier"/>
              </a:rPr>
              <a:t>values</a:t>
            </a:r>
            <a:r>
              <a:rPr lang="fi-FI" dirty="0">
                <a:latin typeface="Courier"/>
                <a:cs typeface="Courier"/>
              </a:rPr>
              <a:t> in </a:t>
            </a:r>
            <a:r>
              <a:rPr lang="fi-FI" dirty="0" err="1">
                <a:latin typeface="Courier"/>
                <a:cs typeface="Courier"/>
              </a:rPr>
              <a:t>lookup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table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lut[1]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lut_items(lut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(</a:t>
            </a:r>
            <a:r>
              <a:rPr lang="fi-FI" dirty="0" err="1">
                <a:latin typeface="Courier"/>
                <a:cs typeface="Courier"/>
              </a:rPr>
              <a:t>key,value</a:t>
            </a:r>
            <a:r>
              <a:rPr lang="fi-FI" dirty="0">
                <a:latin typeface="Courier"/>
                <a:cs typeface="Courier"/>
              </a:rPr>
              <a:t>) </a:t>
            </a:r>
            <a:r>
              <a:rPr lang="fi-FI" dirty="0" err="1">
                <a:latin typeface="Courier"/>
                <a:cs typeface="Courier"/>
              </a:rPr>
              <a:t>items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smtClean="0">
                <a:latin typeface="Courier"/>
                <a:cs typeface="Courier"/>
              </a:rPr>
              <a:t>in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list(zip(lut[0],lut[1]))</a:t>
            </a:r>
          </a:p>
        </p:txBody>
      </p:sp>
    </p:spTree>
    <p:extLst>
      <p:ext uri="{BB962C8B-B14F-4D97-AF65-F5344CB8AC3E}">
        <p14:creationId xmlns:p14="http://schemas.microsoft.com/office/powerpoint/2010/main" val="1443934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Lists, Tuples, Strings, Range</a:t>
            </a:r>
          </a:p>
          <a:p>
            <a:r>
              <a:rPr lang="en-US" dirty="0" smtClean="0"/>
              <a:t>Dictionaries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ict</a:t>
            </a:r>
            <a:r>
              <a:rPr lang="en-US" dirty="0" smtClean="0">
                <a:latin typeface="Courier"/>
                <a:cs typeface="Courier"/>
              </a:rPr>
              <a:t>( &lt;list of 2-tuples&gt; )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ict</a:t>
            </a:r>
            <a:r>
              <a:rPr lang="en-US" dirty="0" smtClean="0">
                <a:latin typeface="Courier"/>
                <a:cs typeface="Courier"/>
              </a:rPr>
              <a:t>( &lt;key&gt;=&lt;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&gt;, ...) # like </a:t>
            </a:r>
            <a:r>
              <a:rPr lang="en-US" dirty="0" err="1" smtClean="0">
                <a:latin typeface="Courier"/>
                <a:cs typeface="Courier"/>
              </a:rPr>
              <a:t>kwargs</a:t>
            </a:r>
            <a:endParaRPr lang="en-US" dirty="0">
              <a:latin typeface="Courier"/>
              <a:cs typeface="Courier"/>
            </a:endParaRPr>
          </a:p>
          <a:p>
            <a:pPr lvl="2"/>
            <a:r>
              <a:rPr lang="en-US" dirty="0" smtClean="0">
                <a:latin typeface="Courier"/>
                <a:cs typeface="Courier"/>
              </a:rPr>
              <a:t>{ &lt;key 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&gt;:&lt;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&gt;, …  }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{ &lt;key&gt;:&lt;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&gt; for &lt;iteration expression&gt; }</a:t>
            </a:r>
          </a:p>
          <a:p>
            <a:pPr marL="1371600" lvl="3" indent="0">
              <a:buNone/>
            </a:pPr>
            <a:r>
              <a:rPr lang="nl-NL" sz="1600" dirty="0" smtClean="0">
                <a:solidFill>
                  <a:srgbClr val="FF0000"/>
                </a:solidFill>
                <a:latin typeface="Courier"/>
                <a:cs typeface="Courier"/>
              </a:rPr>
              <a:t>&gt;&gt;&gt; {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x:y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for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x,y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 in zip(["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a","b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"],[1,2])</a:t>
            </a:r>
            <a:r>
              <a:rPr lang="nl-NL" sz="16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pPr marL="1371600" lvl="3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"/>
                <a:cs typeface="Courier"/>
              </a:rPr>
              <a:t>{</a:t>
            </a:r>
            <a:r>
              <a:rPr lang="tr-TR" sz="1600" dirty="0">
                <a:solidFill>
                  <a:srgbClr val="FF0000"/>
                </a:solidFill>
                <a:latin typeface="Courier"/>
                <a:cs typeface="Courier"/>
              </a:rPr>
              <a:t>'a': 1, 'b': 2}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lvl="1"/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dict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latin typeface="Courier"/>
                <a:cs typeface="Courier"/>
              </a:rPr>
              <a:t>[ </a:t>
            </a:r>
            <a:r>
              <a:rPr lang="en-US" dirty="0" smtClean="0">
                <a:latin typeface="Courier"/>
                <a:cs typeface="Courier"/>
              </a:rPr>
              <a:t>&lt;key&gt; ]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dict</a:t>
            </a:r>
            <a:r>
              <a:rPr lang="en-US" dirty="0" smtClean="0">
                <a:latin typeface="Courier"/>
                <a:cs typeface="Courier"/>
              </a:rPr>
              <a:t>&gt;.keys(), .items(), .values()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dict</a:t>
            </a:r>
            <a:r>
              <a:rPr lang="en-US" dirty="0">
                <a:latin typeface="Courier"/>
                <a:cs typeface="Courier"/>
              </a:rPr>
              <a:t>&gt;.get(key [, default] 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</a:t>
            </a:r>
            <a:endParaRPr lang="en-US" dirty="0" smtClean="0">
              <a:latin typeface="Courier"/>
              <a:cs typeface="Courier"/>
            </a:endParaRPr>
          </a:p>
          <a:p>
            <a:pPr lvl="2"/>
            <a:r>
              <a:rPr lang="en-US" dirty="0" smtClean="0">
                <a:latin typeface="Courier"/>
                <a:cs typeface="Courier"/>
              </a:rPr>
              <a:t>Key in</a:t>
            </a:r>
            <a:r>
              <a:rPr lang="en-US" dirty="0">
                <a:latin typeface="Courier"/>
                <a:cs typeface="Courier"/>
              </a:rPr>
              <a:t>, not in,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</a:p>
          <a:p>
            <a:pPr lvl="2"/>
            <a:r>
              <a:rPr lang="en-US" dirty="0" smtClean="0">
                <a:cs typeface="Courier"/>
              </a:rPr>
              <a:t>&lt;</a:t>
            </a:r>
            <a:r>
              <a:rPr lang="en-US" dirty="0" err="1" smtClean="0">
                <a:cs typeface="Courier"/>
              </a:rPr>
              <a:t>dict</a:t>
            </a:r>
            <a:r>
              <a:rPr lang="en-US" dirty="0" smtClean="0">
                <a:cs typeface="Courier"/>
              </a:rPr>
              <a:t>&gt;[ &lt;key&gt; ] = &lt;</a:t>
            </a:r>
            <a:r>
              <a:rPr lang="en-US" dirty="0" err="1" smtClean="0">
                <a:cs typeface="Courier"/>
              </a:rPr>
              <a:t>val</a:t>
            </a:r>
            <a:r>
              <a:rPr lang="en-US" dirty="0" smtClean="0">
                <a:cs typeface="Courier"/>
              </a:rPr>
              <a:t>&gt;</a:t>
            </a:r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1195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33</a:t>
            </a:fld>
            <a:endParaRPr lang="en-US" b="0"/>
          </a:p>
        </p:txBody>
      </p:sp>
      <p:pic>
        <p:nvPicPr>
          <p:cNvPr id="7" name="Picture 6" descr="Screen Shot 2016-03-06 at 8.3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8483"/>
            <a:ext cx="6134100" cy="57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2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dictionary – </a:t>
            </a:r>
            <a:r>
              <a:rPr lang="en-US" dirty="0" err="1" smtClean="0"/>
              <a:t>lut_dict.py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    """Construct a lookup table.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>
                <a:latin typeface="Courier"/>
                <a:cs typeface="Courier"/>
              </a:rPr>
              <a:t>    return </a:t>
            </a:r>
            <a:r>
              <a:rPr lang="is-IS" dirty="0" smtClean="0">
                <a:latin typeface="Courier"/>
                <a:cs typeface="Courier"/>
              </a:rPr>
              <a:t>{}</a:t>
            </a:r>
            <a:endParaRPr lang="is-I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binding added."""</a:t>
            </a:r>
          </a:p>
          <a:p>
            <a:r>
              <a:rPr lang="en-US" dirty="0">
                <a:latin typeface="Courier"/>
                <a:cs typeface="Courier"/>
              </a:rPr>
              <a:t>    assert key not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"Duplicate </a:t>
            </a:r>
            <a:r>
              <a:rPr lang="en-US" dirty="0" smtClean="0">
                <a:latin typeface="Courier"/>
                <a:cs typeface="Courier"/>
              </a:rPr>
              <a:t>key"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lut.copy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[key] = value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new_lut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(key, *) binding removed."""</a:t>
            </a:r>
          </a:p>
          <a:p>
            <a:r>
              <a:rPr lang="en-US" dirty="0">
                <a:latin typeface="Courier"/>
                <a:cs typeface="Courier"/>
              </a:rPr>
              <a:t>    assert key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issing </a:t>
            </a:r>
            <a:r>
              <a:rPr lang="en-US" dirty="0">
                <a:latin typeface="Courier"/>
                <a:cs typeface="Courier"/>
              </a:rPr>
              <a:t>key"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lut.copy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del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[key]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new_lut</a:t>
            </a:r>
            <a:endParaRPr lang="is-I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1194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lut_list.py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066800"/>
            <a:ext cx="83058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return {}</a:t>
            </a:r>
            <a:endParaRPr lang="is-I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the value bound to key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or </a:t>
            </a:r>
            <a:r>
              <a:rPr lang="en-US" dirty="0" smtClean="0">
                <a:latin typeface="Courier"/>
                <a:cs typeface="Courier"/>
              </a:rPr>
              <a:t>None."</a:t>
            </a:r>
            <a:r>
              <a:rPr lang="en-US" dirty="0">
                <a:latin typeface="Courier"/>
                <a:cs typeface="Courier"/>
              </a:rPr>
              <a:t>""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lut.get</a:t>
            </a:r>
            <a:r>
              <a:rPr lang="en-US" dirty="0">
                <a:latin typeface="Courier"/>
                <a:cs typeface="Courier"/>
              </a:rPr>
              <a:t>(key, None</a:t>
            </a:r>
            <a:r>
              <a:rPr lang="en-US" dirty="0" smtClean="0">
                <a:latin typeface="Courier"/>
                <a:cs typeface="Courier"/>
              </a:rPr>
              <a:t>)      # see 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[key]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"""Return a list of keys in lookup table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return list(</a:t>
            </a:r>
            <a:r>
              <a:rPr lang="en-US" dirty="0" err="1">
                <a:latin typeface="Courier"/>
                <a:cs typeface="Courier"/>
              </a:rPr>
              <a:t>lut.keys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"""Return a list of values in lookup table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return list(</a:t>
            </a:r>
            <a:r>
              <a:rPr lang="en-US" dirty="0" err="1">
                <a:latin typeface="Courier"/>
                <a:cs typeface="Courier"/>
              </a:rPr>
              <a:t>lut.values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"""Return a list of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items </a:t>
            </a:r>
            <a:r>
              <a:rPr lang="en-US" dirty="0" smtClean="0">
                <a:latin typeface="Courier"/>
                <a:cs typeface="Courier"/>
              </a:rPr>
              <a:t>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return list(</a:t>
            </a:r>
            <a:r>
              <a:rPr lang="en-US" dirty="0" err="1">
                <a:latin typeface="Courier"/>
                <a:cs typeface="Courier"/>
              </a:rPr>
              <a:t>lut.items</a:t>
            </a:r>
            <a:r>
              <a:rPr lang="en-US" dirty="0">
                <a:latin typeface="Courier"/>
                <a:cs typeface="Courier"/>
              </a:rPr>
              <a:t>())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869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went well (results on </a:t>
            </a:r>
            <a:r>
              <a:rPr lang="en-US" dirty="0" err="1" smtClean="0"/>
              <a:t>gradescope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March 15 12:30 – 3:00 Study session for repeat</a:t>
            </a:r>
          </a:p>
          <a:p>
            <a:endParaRPr lang="en-US" dirty="0" smtClean="0"/>
          </a:p>
          <a:p>
            <a:r>
              <a:rPr lang="en-US" dirty="0" smtClean="0"/>
              <a:t>Lab05 today gets you started on ADTs</a:t>
            </a:r>
          </a:p>
          <a:p>
            <a:r>
              <a:rPr lang="en-US" dirty="0" smtClean="0"/>
              <a:t>Maps project goes out in lieu of homework</a:t>
            </a:r>
          </a:p>
          <a:p>
            <a:pPr lvl="1"/>
            <a:r>
              <a:rPr lang="en-US" dirty="0" smtClean="0"/>
              <a:t>Due before break</a:t>
            </a:r>
          </a:p>
          <a:p>
            <a:pPr lvl="1"/>
            <a:r>
              <a:rPr lang="en-US" dirty="0" smtClean="0"/>
              <a:t>Two-week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9822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C.O.R.E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1600200" y="1524000"/>
            <a:ext cx="1849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C</a:t>
            </a:r>
            <a:r>
              <a:rPr lang="en-US" sz="3200" dirty="0" smtClean="0"/>
              <a:t>ompute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514600"/>
            <a:ext cx="2192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O</a:t>
            </a:r>
            <a:r>
              <a:rPr lang="en-US" sz="3200" dirty="0" smtClean="0"/>
              <a:t>perations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682424"/>
            <a:ext cx="29678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R</a:t>
            </a:r>
            <a:r>
              <a:rPr lang="en-US" sz="3200" dirty="0" smtClean="0"/>
              <a:t>epresentation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4825424"/>
            <a:ext cx="21010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</a:t>
            </a:r>
            <a:r>
              <a:rPr lang="en-US" sz="3200" dirty="0" smtClean="0"/>
              <a:t>valuation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16187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useful computations treating objects abstractly as whole values and operating on them.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24572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operations on the abstract components that allow ease of use – independent of concrete representation.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72487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Constructors and selectors that provide an abstract interface to a concrete representation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47638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on a computing machine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676400" y="2438400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752600" y="3682424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752600" y="4749224"/>
            <a:ext cx="655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Left Brace 18"/>
          <p:cNvSpPr/>
          <p:nvPr/>
        </p:nvSpPr>
        <p:spPr bwMode="auto">
          <a:xfrm>
            <a:off x="1066800" y="2438400"/>
            <a:ext cx="533400" cy="22860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716584" y="3383584"/>
            <a:ext cx="280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Abstract Data Type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5715000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Abstraction Barrier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19600" y="3657600"/>
            <a:ext cx="1219200" cy="2133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6565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Abtract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Express the behavior of objects, invariants,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Implemented (abstractly) in terms of Constructors and Selectors for the object</a:t>
            </a:r>
          </a:p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Constructors &amp; Selectors</a:t>
            </a:r>
          </a:p>
          <a:p>
            <a:pPr lvl="1"/>
            <a:r>
              <a:rPr lang="en-US" dirty="0" smtClean="0"/>
              <a:t>Implement the structure of the object</a:t>
            </a:r>
          </a:p>
          <a:p>
            <a:pPr lvl="1"/>
            <a:endParaRPr lang="en-US" dirty="0"/>
          </a:p>
          <a:p>
            <a:r>
              <a:rPr lang="en-US" dirty="0" smtClean="0"/>
              <a:t>An </a:t>
            </a:r>
            <a:r>
              <a:rPr lang="en-US" i="1" dirty="0" smtClean="0"/>
              <a:t>abstraction barrier violation </a:t>
            </a:r>
            <a:r>
              <a:rPr lang="en-US" dirty="0" smtClean="0"/>
              <a:t>occurs when a part of the program that can use the higher level functions uses lower level ones instead</a:t>
            </a:r>
          </a:p>
          <a:p>
            <a:pPr lvl="1"/>
            <a:r>
              <a:rPr lang="en-US" dirty="0" smtClean="0"/>
              <a:t>At either layer of abstraction</a:t>
            </a:r>
          </a:p>
          <a:p>
            <a:r>
              <a:rPr lang="en-US" dirty="0" smtClean="0"/>
              <a:t>Abstraction barriers make programs easier to get right, maintain, and modify</a:t>
            </a:r>
          </a:p>
          <a:p>
            <a:pPr lvl="1"/>
            <a:r>
              <a:rPr lang="en-US" dirty="0" smtClean="0"/>
              <a:t>Few changes when representation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7943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You have seen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Constructors</a:t>
            </a:r>
            <a:r>
              <a:rPr lang="en-US" dirty="0" smtClean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list( … )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[ &lt;</a:t>
            </a:r>
            <a:r>
              <a:rPr lang="en-US" dirty="0" err="1" smtClean="0">
                <a:latin typeface="Courier"/>
                <a:cs typeface="Courier"/>
              </a:rPr>
              <a:t>exps</a:t>
            </a:r>
            <a:r>
              <a:rPr lang="en-US" dirty="0" smtClean="0">
                <a:latin typeface="Courier"/>
                <a:cs typeface="Courier"/>
              </a:rPr>
              <a:t>&gt;,…  ]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[&lt;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 for &lt;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&gt; in &lt;list&gt; </a:t>
            </a:r>
            <a:r>
              <a:rPr lang="en-US" b="0" dirty="0" smtClean="0">
                <a:solidFill>
                  <a:srgbClr val="FF0000"/>
                </a:solidFill>
                <a:latin typeface="Courier"/>
                <a:cs typeface="Courier"/>
              </a:rPr>
              <a:t>[</a:t>
            </a:r>
            <a:r>
              <a:rPr lang="en-US" dirty="0" smtClean="0">
                <a:latin typeface="Courier"/>
                <a:cs typeface="Courier"/>
              </a:rPr>
              <a:t> if &lt;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b="0" dirty="0" smtClean="0">
                <a:solidFill>
                  <a:srgbClr val="FF00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 ]</a:t>
            </a:r>
          </a:p>
          <a:p>
            <a:pPr lvl="1"/>
            <a:r>
              <a:rPr lang="en-US" dirty="0" smtClean="0"/>
              <a:t>Selectors</a:t>
            </a:r>
            <a:r>
              <a:rPr lang="en-US" dirty="0" smtClean="0">
                <a:latin typeface="Courier"/>
                <a:cs typeface="Courier"/>
              </a:rPr>
              <a:t>: &lt;list&gt; [ &lt;index or slice&gt; ]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in, not in, +, *,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 smtClean="0">
                <a:latin typeface="Courier"/>
                <a:cs typeface="Courier"/>
              </a:rPr>
              <a:t>, min, max</a:t>
            </a:r>
          </a:p>
          <a:p>
            <a:pPr lvl="2"/>
            <a:r>
              <a:rPr lang="en-US" dirty="0" smtClean="0">
                <a:cs typeface="Courier"/>
              </a:rPr>
              <a:t>Mutable ones too (but not yet)</a:t>
            </a:r>
          </a:p>
          <a:p>
            <a:r>
              <a:rPr lang="en-US" dirty="0" smtClean="0"/>
              <a:t>Tuples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tuple( </a:t>
            </a:r>
            <a:r>
              <a:rPr lang="en-US" dirty="0">
                <a:latin typeface="Courier"/>
                <a:cs typeface="Courier"/>
              </a:rPr>
              <a:t>… )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( 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exps</a:t>
            </a:r>
            <a:r>
              <a:rPr lang="en-US" dirty="0">
                <a:latin typeface="Courier"/>
                <a:cs typeface="Courier"/>
              </a:rPr>
              <a:t>&gt;,…  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&lt;tuple&gt; </a:t>
            </a:r>
            <a:r>
              <a:rPr lang="en-US" dirty="0">
                <a:latin typeface="Courier"/>
                <a:cs typeface="Courier"/>
              </a:rPr>
              <a:t>[ &lt;index or slice&gt; ]</a:t>
            </a: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in, not in, +, *,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  <a:endParaRPr lang="en-US" dirty="0">
              <a:cs typeface="Courier"/>
            </a:endParaRPr>
          </a:p>
          <a:p>
            <a:pPr lvl="1"/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7798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You have seen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Tuples</a:t>
            </a:r>
            <a:endParaRPr lang="en-US" dirty="0"/>
          </a:p>
          <a:p>
            <a:r>
              <a:rPr lang="en-US" dirty="0" smtClean="0"/>
              <a:t>Strings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( </a:t>
            </a:r>
            <a:r>
              <a:rPr lang="en-US" dirty="0">
                <a:latin typeface="Courier"/>
                <a:cs typeface="Courier"/>
              </a:rPr>
              <a:t>… )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“&lt;chars&gt;”, ‘&lt;chars&gt;’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latin typeface="Courier"/>
                <a:cs typeface="Courier"/>
              </a:rPr>
              <a:t>[ &lt;index or slice&gt; ]</a:t>
            </a: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in, not in, +, *,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</a:p>
          <a:p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ange(&lt;end&gt;), </a:t>
            </a:r>
            <a:r>
              <a:rPr lang="en-US" dirty="0">
                <a:latin typeface="Courier"/>
                <a:cs typeface="Courier"/>
              </a:rPr>
              <a:t>range</a:t>
            </a:r>
            <a:r>
              <a:rPr lang="en-US" dirty="0" smtClean="0">
                <a:latin typeface="Courier"/>
                <a:cs typeface="Courier"/>
              </a:rPr>
              <a:t>(&lt;start&gt;,&lt;</a:t>
            </a:r>
            <a:r>
              <a:rPr lang="en-US" dirty="0">
                <a:latin typeface="Courier"/>
                <a:cs typeface="Courier"/>
              </a:rPr>
              <a:t>end&gt;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>
                <a:latin typeface="Courier"/>
                <a:cs typeface="Courier"/>
              </a:rPr>
              <a:t>range(&lt;start&gt;,&lt;end</a:t>
            </a:r>
            <a:r>
              <a:rPr lang="en-US" dirty="0" smtClean="0">
                <a:latin typeface="Courier"/>
                <a:cs typeface="Courier"/>
              </a:rPr>
              <a:t>&gt;,&lt;step&gt;)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&lt;range&gt; </a:t>
            </a:r>
            <a:r>
              <a:rPr lang="en-US" dirty="0">
                <a:latin typeface="Courier"/>
                <a:cs typeface="Courier"/>
              </a:rPr>
              <a:t>[ &lt;index or slice&gt; ]</a:t>
            </a: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in, not in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max</a:t>
            </a: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8948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ADT: lookup table (</a:t>
            </a:r>
            <a:r>
              <a:rPr lang="en-US" dirty="0" err="1" smtClean="0"/>
              <a:t>lut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collection of unique key =&gt; value bindings</a:t>
            </a:r>
          </a:p>
          <a:p>
            <a:pPr lvl="1"/>
            <a:r>
              <a:rPr lang="en-US" dirty="0" smtClean="0"/>
              <a:t>“lookup, i.e., </a:t>
            </a:r>
            <a:r>
              <a:rPr lang="en-US" i="1" dirty="0" smtClean="0"/>
              <a:t>ge</a:t>
            </a:r>
            <a:r>
              <a:rPr lang="en-US" dirty="0" smtClean="0"/>
              <a:t>t, the value associated with a key”</a:t>
            </a:r>
          </a:p>
          <a:p>
            <a:r>
              <a:rPr lang="en-US" dirty="0" smtClean="0"/>
              <a:t>Where does this occur?</a:t>
            </a:r>
          </a:p>
          <a:p>
            <a:pPr lvl="1"/>
            <a:r>
              <a:rPr lang="en-US" dirty="0" smtClean="0"/>
              <a:t>Phonebook</a:t>
            </a:r>
          </a:p>
          <a:p>
            <a:pPr lvl="1"/>
            <a:r>
              <a:rPr lang="en-US" dirty="0" smtClean="0"/>
              <a:t>Facebook friends</a:t>
            </a:r>
          </a:p>
          <a:p>
            <a:pPr lvl="1"/>
            <a:r>
              <a:rPr lang="en-US" dirty="0" smtClean="0"/>
              <a:t>Movie listings</a:t>
            </a:r>
          </a:p>
          <a:p>
            <a:pPr lvl="1"/>
            <a:r>
              <a:rPr lang="en-US" dirty="0" smtClean="0"/>
              <a:t>Restaurant ratings</a:t>
            </a:r>
          </a:p>
          <a:p>
            <a:pPr lvl="1"/>
            <a:r>
              <a:rPr lang="en-US" dirty="0" smtClean="0"/>
              <a:t>Roster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5562600" y="4876800"/>
            <a:ext cx="28194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480" y="5029200"/>
            <a:ext cx="196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lut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105400" y="4114800"/>
            <a:ext cx="23622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4267200"/>
            <a:ext cx="157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ut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3352800"/>
            <a:ext cx="16764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3505200"/>
            <a:ext cx="12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1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21852</TotalTime>
  <Pages>12</Pages>
  <Words>3646</Words>
  <Application>Microsoft Macintosh PowerPoint</Application>
  <PresentationFormat>Letter Paper (8.5x11 in)</PresentationFormat>
  <Paragraphs>550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cs162-fa14</vt:lpstr>
      <vt:lpstr>Abstract Data Types</vt:lpstr>
      <vt:lpstr>Computational Concepts Toolbox</vt:lpstr>
      <vt:lpstr>Universality</vt:lpstr>
      <vt:lpstr>Administrative Issues</vt:lpstr>
      <vt:lpstr>C.O.R.E concepts</vt:lpstr>
      <vt:lpstr>Creating an Abtract Data Type</vt:lpstr>
      <vt:lpstr>Examples You have seen</vt:lpstr>
      <vt:lpstr>Examples You have seen</vt:lpstr>
      <vt:lpstr>Example ADT: lookup table (lut)</vt:lpstr>
      <vt:lpstr>lut ADT</vt:lpstr>
      <vt:lpstr>lut ADT</vt:lpstr>
      <vt:lpstr>The Layered Design Process</vt:lpstr>
      <vt:lpstr>An lut application (lut_app.py)</vt:lpstr>
      <vt:lpstr>Apps (cont)</vt:lpstr>
      <vt:lpstr>Apps (cont)</vt:lpstr>
      <vt:lpstr>Friends App</vt:lpstr>
      <vt:lpstr>More Friends</vt:lpstr>
      <vt:lpstr>Above Abstraction Barrier – lut.py</vt:lpstr>
      <vt:lpstr>Aside: lambda</vt:lpstr>
      <vt:lpstr>Lambda Examples</vt:lpstr>
      <vt:lpstr>Lambdas</vt:lpstr>
      <vt:lpstr>Above Abstraction Barrier – lut.py</vt:lpstr>
      <vt:lpstr>Above Abstraction Barrier – lut.py</vt:lpstr>
      <vt:lpstr>Above Abstraction Barrier – lut.py</vt:lpstr>
      <vt:lpstr>Above Abstraction Barrier – lut.py</vt:lpstr>
      <vt:lpstr>Beneath the Abstraction Barrier</vt:lpstr>
      <vt:lpstr>Representation: list of tuples</vt:lpstr>
      <vt:lpstr>Repr: list of tuples (lut_list.py)</vt:lpstr>
      <vt:lpstr>Repr: tuple of lists – lut_lists.py</vt:lpstr>
      <vt:lpstr>Repr: list of tuples (lut_list.py)</vt:lpstr>
      <vt:lpstr>Repr: list of tuples (lut_list.py)</vt:lpstr>
      <vt:lpstr>Dictionaries</vt:lpstr>
      <vt:lpstr>Dictionary Example</vt:lpstr>
      <vt:lpstr>Repr: dictionary – lut_dict.py</vt:lpstr>
      <vt:lpstr>Repr: list of tuples (lut_list.py)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596</cp:revision>
  <cp:lastPrinted>1601-01-01T00:00:00Z</cp:lastPrinted>
  <dcterms:created xsi:type="dcterms:W3CDTF">2009-09-09T21:17:00Z</dcterms:created>
  <dcterms:modified xsi:type="dcterms:W3CDTF">2016-03-07T04:34:23Z</dcterms:modified>
</cp:coreProperties>
</file>