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0"/>
  </p:notesMasterIdLst>
  <p:sldIdLst>
    <p:sldId id="484" r:id="rId2"/>
    <p:sldId id="408" r:id="rId3"/>
    <p:sldId id="257" r:id="rId4"/>
    <p:sldId id="325" r:id="rId5"/>
    <p:sldId id="323" r:id="rId6"/>
    <p:sldId id="314" r:id="rId7"/>
    <p:sldId id="485" r:id="rId8"/>
    <p:sldId id="486" r:id="rId9"/>
    <p:sldId id="487" r:id="rId10"/>
    <p:sldId id="364" r:id="rId11"/>
    <p:sldId id="326" r:id="rId12"/>
    <p:sldId id="488" r:id="rId13"/>
    <p:sldId id="380" r:id="rId14"/>
    <p:sldId id="489" r:id="rId15"/>
    <p:sldId id="490" r:id="rId16"/>
    <p:sldId id="491" r:id="rId17"/>
    <p:sldId id="319" r:id="rId18"/>
    <p:sldId id="291" r:id="rId19"/>
    <p:sldId id="387" r:id="rId20"/>
    <p:sldId id="492" r:id="rId21"/>
    <p:sldId id="292" r:id="rId22"/>
    <p:sldId id="495" r:id="rId23"/>
    <p:sldId id="496" r:id="rId24"/>
    <p:sldId id="497" r:id="rId25"/>
    <p:sldId id="498" r:id="rId26"/>
    <p:sldId id="499" r:id="rId27"/>
    <p:sldId id="293" r:id="rId28"/>
    <p:sldId id="294" r:id="rId29"/>
    <p:sldId id="295" r:id="rId30"/>
    <p:sldId id="296" r:id="rId31"/>
    <p:sldId id="500" r:id="rId32"/>
    <p:sldId id="297" r:id="rId33"/>
    <p:sldId id="299" r:id="rId34"/>
    <p:sldId id="300" r:id="rId35"/>
    <p:sldId id="302" r:id="rId36"/>
    <p:sldId id="303" r:id="rId37"/>
    <p:sldId id="306" r:id="rId38"/>
    <p:sldId id="315" r:id="rId39"/>
    <p:sldId id="316" r:id="rId40"/>
    <p:sldId id="260" r:id="rId41"/>
    <p:sldId id="261" r:id="rId42"/>
    <p:sldId id="381" r:id="rId43"/>
    <p:sldId id="262" r:id="rId44"/>
    <p:sldId id="263" r:id="rId45"/>
    <p:sldId id="264" r:id="rId46"/>
    <p:sldId id="265" r:id="rId47"/>
    <p:sldId id="386" r:id="rId48"/>
    <p:sldId id="493" r:id="rId49"/>
    <p:sldId id="494" r:id="rId50"/>
    <p:sldId id="389" r:id="rId51"/>
    <p:sldId id="390" r:id="rId52"/>
    <p:sldId id="391" r:id="rId53"/>
    <p:sldId id="392" r:id="rId54"/>
    <p:sldId id="321" r:id="rId55"/>
    <p:sldId id="272" r:id="rId56"/>
    <p:sldId id="273" r:id="rId57"/>
    <p:sldId id="274" r:id="rId58"/>
    <p:sldId id="275" r:id="rId59"/>
    <p:sldId id="276" r:id="rId60"/>
    <p:sldId id="277" r:id="rId61"/>
    <p:sldId id="278" r:id="rId62"/>
    <p:sldId id="279" r:id="rId63"/>
    <p:sldId id="280" r:id="rId64"/>
    <p:sldId id="281" r:id="rId65"/>
    <p:sldId id="282" r:id="rId66"/>
    <p:sldId id="283" r:id="rId67"/>
    <p:sldId id="287" r:id="rId68"/>
    <p:sldId id="28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8" autoAdjust="0"/>
    <p:restoredTop sz="63220" autoAdjust="0"/>
  </p:normalViewPr>
  <p:slideViewPr>
    <p:cSldViewPr>
      <p:cViewPr varScale="1">
        <p:scale>
          <a:sx n="72" d="100"/>
          <a:sy n="72" d="100"/>
        </p:scale>
        <p:origin x="2130"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249A8E-006F-41AD-92C6-9209C7CBE8B5}" type="datetimeFigureOut">
              <a:rPr lang="en-US" smtClean="0"/>
              <a:pPr/>
              <a:t>4/3/2021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32C4B8-D1F4-4C56-9939-E695C7065CF5}" type="slidenum">
              <a:rPr lang="en-US" smtClean="0"/>
              <a:pPr/>
              <a:t>‹#›</a:t>
            </a:fld>
            <a:endParaRPr lang="en-US"/>
          </a:p>
        </p:txBody>
      </p:sp>
    </p:spTree>
    <p:extLst>
      <p:ext uri="{BB962C8B-B14F-4D97-AF65-F5344CB8AC3E}">
        <p14:creationId xmlns:p14="http://schemas.microsoft.com/office/powerpoint/2010/main" val="3071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B63F-EADB-439F-9219-7451A1F5B5F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685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pPr defTabSz="934833">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3FB159-18F4-4620-B9D3-1DED7466086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915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04408CA-D9F1-415B-AA70-80067450220C}" type="slidenum">
              <a:rPr lang="en-US" smtClean="0"/>
              <a:pPr/>
              <a:t>11</a:t>
            </a:fld>
            <a:endParaRPr lang="en-US"/>
          </a:p>
        </p:txBody>
      </p:sp>
    </p:spTree>
    <p:extLst>
      <p:ext uri="{BB962C8B-B14F-4D97-AF65-F5344CB8AC3E}">
        <p14:creationId xmlns:p14="http://schemas.microsoft.com/office/powerpoint/2010/main" val="397862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3FB159-18F4-4620-B9D3-1DED7466086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700088"/>
            <a:ext cx="6203950" cy="34909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E5BB0-F6AA-40A3-9686-1DEF31DAD23C}"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14</a:t>
            </a:fld>
            <a:endParaRPr lang="en-US"/>
          </a:p>
        </p:txBody>
      </p:sp>
    </p:spTree>
    <p:extLst>
      <p:ext uri="{BB962C8B-B14F-4D97-AF65-F5344CB8AC3E}">
        <p14:creationId xmlns:p14="http://schemas.microsoft.com/office/powerpoint/2010/main" val="3545409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15</a:t>
            </a:fld>
            <a:endParaRPr lang="en-US"/>
          </a:p>
        </p:txBody>
      </p:sp>
    </p:spTree>
    <p:extLst>
      <p:ext uri="{BB962C8B-B14F-4D97-AF65-F5344CB8AC3E}">
        <p14:creationId xmlns:p14="http://schemas.microsoft.com/office/powerpoint/2010/main" val="188300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EE5BB0-F6AA-40A3-9686-1DEF31DAD23C}" type="slidenum">
              <a:rPr lang="en-US" smtClean="0"/>
              <a:pPr/>
              <a:t>17</a:t>
            </a:fld>
            <a:endParaRPr lang="en-US"/>
          </a:p>
        </p:txBody>
      </p:sp>
    </p:spTree>
    <p:extLst>
      <p:ext uri="{BB962C8B-B14F-4D97-AF65-F5344CB8AC3E}">
        <p14:creationId xmlns:p14="http://schemas.microsoft.com/office/powerpoint/2010/main" val="20958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2C4B8-D1F4-4C56-9939-E695C7065CF5}" type="slidenum">
              <a:rPr lang="en-US" smtClean="0"/>
              <a:pPr/>
              <a:t>18</a:t>
            </a:fld>
            <a:endParaRPr lang="en-US"/>
          </a:p>
        </p:txBody>
      </p:sp>
    </p:spTree>
    <p:extLst>
      <p:ext uri="{BB962C8B-B14F-4D97-AF65-F5344CB8AC3E}">
        <p14:creationId xmlns:p14="http://schemas.microsoft.com/office/powerpoint/2010/main" val="4197739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19</a:t>
            </a:fld>
            <a:endParaRPr lang="en-US"/>
          </a:p>
        </p:txBody>
      </p:sp>
    </p:spTree>
    <p:extLst>
      <p:ext uri="{BB962C8B-B14F-4D97-AF65-F5344CB8AC3E}">
        <p14:creationId xmlns:p14="http://schemas.microsoft.com/office/powerpoint/2010/main" val="3494140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20</a:t>
            </a:fld>
            <a:endParaRPr lang="en-US"/>
          </a:p>
        </p:txBody>
      </p:sp>
    </p:spTree>
    <p:extLst>
      <p:ext uri="{BB962C8B-B14F-4D97-AF65-F5344CB8AC3E}">
        <p14:creationId xmlns:p14="http://schemas.microsoft.com/office/powerpoint/2010/main" val="84892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2</a:t>
            </a:fld>
            <a:endParaRPr lang="en-US"/>
          </a:p>
        </p:txBody>
      </p:sp>
    </p:spTree>
    <p:extLst>
      <p:ext uri="{BB962C8B-B14F-4D97-AF65-F5344CB8AC3E}">
        <p14:creationId xmlns:p14="http://schemas.microsoft.com/office/powerpoint/2010/main" val="3680091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4408CA-D9F1-415B-AA70-80067450220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2C4B8-D1F4-4C56-9939-E695C7065CF5}" type="slidenum">
              <a:rPr lang="en-US" smtClean="0"/>
              <a:pPr/>
              <a:t>22</a:t>
            </a:fld>
            <a:endParaRPr lang="en-US"/>
          </a:p>
        </p:txBody>
      </p:sp>
    </p:spTree>
    <p:extLst>
      <p:ext uri="{BB962C8B-B14F-4D97-AF65-F5344CB8AC3E}">
        <p14:creationId xmlns:p14="http://schemas.microsoft.com/office/powerpoint/2010/main" val="443819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2C4B8-D1F4-4C56-9939-E695C7065CF5}" type="slidenum">
              <a:rPr lang="en-US" smtClean="0"/>
              <a:pPr/>
              <a:t>23</a:t>
            </a:fld>
            <a:endParaRPr lang="en-US"/>
          </a:p>
        </p:txBody>
      </p:sp>
    </p:spTree>
    <p:extLst>
      <p:ext uri="{BB962C8B-B14F-4D97-AF65-F5344CB8AC3E}">
        <p14:creationId xmlns:p14="http://schemas.microsoft.com/office/powerpoint/2010/main" val="1438154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2C4B8-D1F4-4C56-9939-E695C7065CF5}" type="slidenum">
              <a:rPr lang="en-US" smtClean="0"/>
              <a:pPr/>
              <a:t>24</a:t>
            </a:fld>
            <a:endParaRPr lang="en-US"/>
          </a:p>
        </p:txBody>
      </p:sp>
    </p:spTree>
    <p:extLst>
      <p:ext uri="{BB962C8B-B14F-4D97-AF65-F5344CB8AC3E}">
        <p14:creationId xmlns:p14="http://schemas.microsoft.com/office/powerpoint/2010/main" val="3483543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2C4B8-D1F4-4C56-9939-E695C7065CF5}" type="slidenum">
              <a:rPr lang="en-US" smtClean="0"/>
              <a:pPr/>
              <a:t>26</a:t>
            </a:fld>
            <a:endParaRPr lang="en-US"/>
          </a:p>
        </p:txBody>
      </p:sp>
    </p:spTree>
    <p:extLst>
      <p:ext uri="{BB962C8B-B14F-4D97-AF65-F5344CB8AC3E}">
        <p14:creationId xmlns:p14="http://schemas.microsoft.com/office/powerpoint/2010/main" val="2428683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4408CA-D9F1-415B-AA70-80067450220C}" type="slidenum">
              <a:rPr lang="en-US" smtClean="0"/>
              <a:pPr/>
              <a:t>27</a:t>
            </a:fld>
            <a:endParaRPr lang="en-US"/>
          </a:p>
        </p:txBody>
      </p:sp>
    </p:spTree>
    <p:extLst>
      <p:ext uri="{BB962C8B-B14F-4D97-AF65-F5344CB8AC3E}">
        <p14:creationId xmlns:p14="http://schemas.microsoft.com/office/powerpoint/2010/main" val="2782821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4408CA-D9F1-415B-AA70-80067450220C}"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4408CA-D9F1-415B-AA70-80067450220C}" type="slidenum">
              <a:rPr lang="en-US" smtClean="0"/>
              <a:pPr/>
              <a:t>30</a:t>
            </a:fld>
            <a:endParaRPr lang="en-US"/>
          </a:p>
        </p:txBody>
      </p:sp>
    </p:spTree>
    <p:extLst>
      <p:ext uri="{BB962C8B-B14F-4D97-AF65-F5344CB8AC3E}">
        <p14:creationId xmlns:p14="http://schemas.microsoft.com/office/powerpoint/2010/main" val="473927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2C4B8-D1F4-4C56-9939-E695C7065CF5}" type="slidenum">
              <a:rPr lang="en-US" smtClean="0"/>
              <a:pPr/>
              <a:t>31</a:t>
            </a:fld>
            <a:endParaRPr lang="en-US"/>
          </a:p>
        </p:txBody>
      </p:sp>
    </p:spTree>
    <p:extLst>
      <p:ext uri="{BB962C8B-B14F-4D97-AF65-F5344CB8AC3E}">
        <p14:creationId xmlns:p14="http://schemas.microsoft.com/office/powerpoint/2010/main" val="480316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2C4B8-D1F4-4C56-9939-E695C7065CF5}" type="slidenum">
              <a:rPr lang="en-US" smtClean="0"/>
              <a:pPr/>
              <a:t>32</a:t>
            </a:fld>
            <a:endParaRPr lang="en-US"/>
          </a:p>
        </p:txBody>
      </p:sp>
    </p:spTree>
    <p:extLst>
      <p:ext uri="{BB962C8B-B14F-4D97-AF65-F5344CB8AC3E}">
        <p14:creationId xmlns:p14="http://schemas.microsoft.com/office/powerpoint/2010/main" val="3903349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32C4B8-D1F4-4C56-9939-E695C7065CF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32C4B8-D1F4-4C56-9939-E695C7065CF5}"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32C4B8-D1F4-4C56-9939-E695C7065CF5}" type="slidenum">
              <a:rPr lang="en-US" smtClean="0"/>
              <a:pPr/>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32C4B8-D1F4-4C56-9939-E695C7065CF5}" type="slidenum">
              <a:rPr lang="en-US" smtClean="0"/>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8481382-24ED-450F-A8D6-3147B92A121C}" type="slidenum">
              <a:rPr lang="de-DE" smtClean="0">
                <a:solidFill>
                  <a:prstClr val="black"/>
                </a:solidFill>
              </a:rPr>
              <a:pPr/>
              <a:t>42</a:t>
            </a:fld>
            <a:endParaRPr lang="de-DE">
              <a:solidFill>
                <a:prstClr val="black"/>
              </a:solidFill>
            </a:endParaRPr>
          </a:p>
        </p:txBody>
      </p:sp>
      <p:sp>
        <p:nvSpPr>
          <p:cNvPr id="41987" name="Rectangle 2"/>
          <p:cNvSpPr>
            <a:spLocks noGrp="1" noRot="1" noChangeAspect="1" noChangeArrowheads="1" noTextEdit="1"/>
          </p:cNvSpPr>
          <p:nvPr>
            <p:ph type="sldImg"/>
          </p:nvPr>
        </p:nvSpPr>
        <p:spPr>
          <a:xfrm>
            <a:off x="406400" y="698500"/>
            <a:ext cx="6197600" cy="3486150"/>
          </a:xfrm>
          <a:ln/>
        </p:spPr>
      </p:sp>
      <p:sp>
        <p:nvSpPr>
          <p:cNvPr id="4198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32C4B8-D1F4-4C56-9939-E695C7065CF5}" type="slidenum">
              <a:rPr lang="en-US" smtClean="0"/>
              <a:pPr/>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32C4B8-D1F4-4C56-9939-E695C7065CF5}" type="slidenum">
              <a:rPr lang="en-US" smtClean="0"/>
              <a:pPr/>
              <a:t>4</a:t>
            </a:fld>
            <a:endParaRPr lang="en-US"/>
          </a:p>
        </p:txBody>
      </p:sp>
    </p:spTree>
    <p:extLst>
      <p:ext uri="{BB962C8B-B14F-4D97-AF65-F5344CB8AC3E}">
        <p14:creationId xmlns:p14="http://schemas.microsoft.com/office/powerpoint/2010/main" val="15125718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pPr/>
              <a:t>45</a:t>
            </a:fld>
            <a:endParaRPr lang="en-US"/>
          </a:p>
        </p:txBody>
      </p:sp>
    </p:spTree>
    <p:extLst>
      <p:ext uri="{BB962C8B-B14F-4D97-AF65-F5344CB8AC3E}">
        <p14:creationId xmlns:p14="http://schemas.microsoft.com/office/powerpoint/2010/main" val="16500654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8D052F-2BF3-486D-9F84-7904C89C4BBC}" type="slidenum">
              <a:rPr lang="en-US" smtClean="0"/>
              <a:pPr/>
              <a:t>47</a:t>
            </a:fld>
            <a:endParaRPr lang="en-US"/>
          </a:p>
        </p:txBody>
      </p:sp>
    </p:spTree>
    <p:extLst>
      <p:ext uri="{BB962C8B-B14F-4D97-AF65-F5344CB8AC3E}">
        <p14:creationId xmlns:p14="http://schemas.microsoft.com/office/powerpoint/2010/main" val="3940661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solidFill>
                  <a:prstClr val="black"/>
                </a:solidFill>
              </a:rPr>
              <a:pPr/>
              <a:t>48</a:t>
            </a:fld>
            <a:endParaRPr 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solidFill>
                  <a:prstClr val="black"/>
                </a:solidFill>
              </a:rPr>
              <a:pPr/>
              <a:t>49</a:t>
            </a:fld>
            <a:endParaRPr 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solidFill>
                  <a:prstClr val="black"/>
                </a:solidFill>
              </a:rPr>
              <a:pPr/>
              <a:t>50</a:t>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32C4B8-D1F4-4C56-9939-E695C7065CF5}" type="slidenum">
              <a:rPr lang="en-US" smtClean="0">
                <a:solidFill>
                  <a:prstClr val="black"/>
                </a:solidFill>
              </a:rPr>
              <a:pPr/>
              <a:t>51</a:t>
            </a:fld>
            <a:endParaRPr 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solidFill>
                  <a:prstClr val="black"/>
                </a:solidFill>
              </a:rPr>
              <a:pPr/>
              <a:t>52</a:t>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solidFill>
                  <a:prstClr val="black"/>
                </a:solidFill>
              </a:rPr>
              <a:pPr/>
              <a:t>53</a:t>
            </a:fld>
            <a:endParaRPr 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C032C4B8-D1F4-4C56-9939-E695C7065CF5}" type="slidenum">
              <a:rPr lang="en-US" smtClean="0"/>
              <a:pPr/>
              <a:t>54</a:t>
            </a:fld>
            <a:endParaRPr lang="en-US"/>
          </a:p>
        </p:txBody>
      </p:sp>
    </p:spTree>
    <p:extLst>
      <p:ext uri="{BB962C8B-B14F-4D97-AF65-F5344CB8AC3E}">
        <p14:creationId xmlns:p14="http://schemas.microsoft.com/office/powerpoint/2010/main" val="42508937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5</a:t>
            </a:fld>
            <a:endParaRPr lang="en-US"/>
          </a:p>
        </p:txBody>
      </p:sp>
    </p:spTree>
    <p:extLst>
      <p:ext uri="{BB962C8B-B14F-4D97-AF65-F5344CB8AC3E}">
        <p14:creationId xmlns:p14="http://schemas.microsoft.com/office/powerpoint/2010/main" val="27795331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pPr/>
              <a:t>56</a:t>
            </a:fld>
            <a:endParaRPr lang="en-US"/>
          </a:p>
        </p:txBody>
      </p:sp>
    </p:spTree>
    <p:extLst>
      <p:ext uri="{BB962C8B-B14F-4D97-AF65-F5344CB8AC3E}">
        <p14:creationId xmlns:p14="http://schemas.microsoft.com/office/powerpoint/2010/main" val="21681243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pPr/>
              <a:t>58</a:t>
            </a:fld>
            <a:endParaRPr lang="en-US"/>
          </a:p>
        </p:txBody>
      </p:sp>
    </p:spTree>
    <p:extLst>
      <p:ext uri="{BB962C8B-B14F-4D97-AF65-F5344CB8AC3E}">
        <p14:creationId xmlns:p14="http://schemas.microsoft.com/office/powerpoint/2010/main" val="25896070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pPr/>
              <a:t>59</a:t>
            </a:fld>
            <a:endParaRPr lang="en-US"/>
          </a:p>
        </p:txBody>
      </p:sp>
    </p:spTree>
    <p:extLst>
      <p:ext uri="{BB962C8B-B14F-4D97-AF65-F5344CB8AC3E}">
        <p14:creationId xmlns:p14="http://schemas.microsoft.com/office/powerpoint/2010/main" val="9801634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2C4B8-D1F4-4C56-9939-E695C7065CF5}" type="slidenum">
              <a:rPr lang="en-US" smtClean="0"/>
              <a:pPr/>
              <a:t>60</a:t>
            </a:fld>
            <a:endParaRPr lang="en-US"/>
          </a:p>
        </p:txBody>
      </p:sp>
    </p:spTree>
    <p:extLst>
      <p:ext uri="{BB962C8B-B14F-4D97-AF65-F5344CB8AC3E}">
        <p14:creationId xmlns:p14="http://schemas.microsoft.com/office/powerpoint/2010/main" val="14410810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pPr/>
              <a:t>61</a:t>
            </a:fld>
            <a:endParaRPr lang="en-US"/>
          </a:p>
        </p:txBody>
      </p:sp>
    </p:spTree>
    <p:extLst>
      <p:ext uri="{BB962C8B-B14F-4D97-AF65-F5344CB8AC3E}">
        <p14:creationId xmlns:p14="http://schemas.microsoft.com/office/powerpoint/2010/main" val="9587449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62</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63</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64</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65</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66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2C4B8-D1F4-4C56-9939-E695C7065CF5}" type="slidenum">
              <a:rPr lang="en-US" smtClean="0"/>
              <a:pPr/>
              <a:t>6</a:t>
            </a:fld>
            <a:endParaRPr lang="en-US"/>
          </a:p>
        </p:txBody>
      </p:sp>
    </p:spTree>
    <p:extLst>
      <p:ext uri="{BB962C8B-B14F-4D97-AF65-F5344CB8AC3E}">
        <p14:creationId xmlns:p14="http://schemas.microsoft.com/office/powerpoint/2010/main" val="16974790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D052F-2BF3-486D-9F84-7904C89C4BBC}" type="slidenum">
              <a:rPr lang="en-US" smtClean="0"/>
              <a:pPr/>
              <a:t>68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3FB159-18F4-4620-B9D3-1DED7466086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3FB159-18F4-4620-B9D3-1DED7466086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3FB159-18F4-4620-B9D3-1DED7466086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DE716-AAE1-4FA9-B3E5-01AA4AF87828}"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39159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17729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10007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53553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DE716-AAE1-4FA9-B3E5-01AA4AF87828}"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58053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DE716-AAE1-4FA9-B3E5-01AA4AF87828}"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90168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DE716-AAE1-4FA9-B3E5-01AA4AF87828}" type="datetimeFigureOut">
              <a:rPr lang="en-US" smtClean="0"/>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4897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DE716-AAE1-4FA9-B3E5-01AA4AF87828}"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76134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DE716-AAE1-4FA9-B3E5-01AA4AF87828}" type="datetimeFigureOut">
              <a:rPr lang="en-US" smtClean="0"/>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58587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DE716-AAE1-4FA9-B3E5-01AA4AF87828}"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60862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DE716-AAE1-4FA9-B3E5-01AA4AF87828}"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33465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DE716-AAE1-4FA9-B3E5-01AA4AF87828}" type="datetimeFigureOut">
              <a:rPr lang="en-US" smtClean="0"/>
              <a:t>4/3/2021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50B51-4412-45C9-980C-5E6EA45A6F23}" type="slidenum">
              <a:rPr lang="en-US" smtClean="0"/>
              <a:t>‹#›</a:t>
            </a:fld>
            <a:endParaRPr lang="en-US"/>
          </a:p>
        </p:txBody>
      </p:sp>
    </p:spTree>
    <p:extLst>
      <p:ext uri="{BB962C8B-B14F-4D97-AF65-F5344CB8AC3E}">
        <p14:creationId xmlns:p14="http://schemas.microsoft.com/office/powerpoint/2010/main" val="60368150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package" Target="../embeddings/Microsoft_Word_Document4.docx"/><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package" Target="../embeddings/Microsoft_Word_Document5.docx"/><Relationship Id="rId7" Type="http://schemas.openxmlformats.org/officeDocument/2006/relationships/package" Target="../embeddings/Microsoft_Word_Document7.docx"/><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package" Target="../embeddings/Microsoft_Word_Document6.docx"/><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package" Target="../embeddings/Microsoft_Word_Document8.docx"/></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1.bin"/><Relationship Id="rId7" Type="http://schemas.openxmlformats.org/officeDocument/2006/relationships/package" Target="../embeddings/Microsoft_Word_Document10.docx"/><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package" Target="../embeddings/Microsoft_Word_Document9.docx"/><Relationship Id="rId4" Type="http://schemas.openxmlformats.org/officeDocument/2006/relationships/image" Target="../media/image28.emf"/><Relationship Id="rId9"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package" Target="../embeddings/Microsoft_Word_Document11.docx"/><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1697-E668-4EA3-BD31-567E53FF832C}"/>
              </a:ext>
            </a:extLst>
          </p:cNvPr>
          <p:cNvSpPr txBox="1">
            <a:spLocks/>
          </p:cNvSpPr>
          <p:nvPr/>
        </p:nvSpPr>
        <p:spPr>
          <a:xfrm>
            <a:off x="457200" y="1066800"/>
            <a:ext cx="11277599" cy="1470025"/>
          </a:xfrm>
          <a:prstGeom prst="rect">
            <a:avLst/>
          </a:prstGeom>
        </p:spPr>
        <p:txBody>
          <a:bodyP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t>Advanced Data Analysis I </a:t>
            </a:r>
            <a:b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br>
            <a:r>
              <a:rPr kumimoji="0" lang="en-US" sz="4400" b="1" i="0" u="none" strike="noStrike" kern="1200" cap="none" spc="0" normalizeH="0" baseline="0" noProof="0" dirty="0">
                <a:ln>
                  <a:noFill/>
                </a:ln>
                <a:solidFill>
                  <a:srgbClr val="1F497D"/>
                </a:solidFill>
                <a:effectLst/>
                <a:uLnTx/>
                <a:uFillTx/>
                <a:latin typeface="Calibri Light" panose="020F0302020204030204"/>
                <a:ea typeface="+mj-ea"/>
                <a:cs typeface="+mj-cs"/>
              </a:rPr>
              <a:t>Panel Data Part 1</a:t>
            </a:r>
            <a:endParaRPr kumimoji="0" lang="en-US" sz="7200" b="1" i="0" u="none" strike="noStrike" kern="1200" cap="none" spc="0" normalizeH="0" baseline="0" noProof="0" dirty="0">
              <a:ln>
                <a:noFill/>
              </a:ln>
              <a:solidFill>
                <a:srgbClr val="1F497D"/>
              </a:solidFill>
              <a:effectLst/>
              <a:uLnTx/>
              <a:uFillTx/>
              <a:latin typeface="Calibri Light" panose="020F0302020204030204"/>
              <a:ea typeface="+mj-ea"/>
              <a:cs typeface="+mj-cs"/>
            </a:endParaRPr>
          </a:p>
        </p:txBody>
      </p:sp>
      <p:sp>
        <p:nvSpPr>
          <p:cNvPr id="5" name="Subtitle 2">
            <a:extLst>
              <a:ext uri="{FF2B5EF4-FFF2-40B4-BE49-F238E27FC236}">
                <a16:creationId xmlns:a16="http://schemas.microsoft.com/office/drawing/2014/main" id="{2783BD1F-55FD-4077-8CD8-D8AA3605EC19}"/>
              </a:ext>
            </a:extLst>
          </p:cNvPr>
          <p:cNvSpPr txBox="1">
            <a:spLocks/>
          </p:cNvSpPr>
          <p:nvPr/>
        </p:nvSpPr>
        <p:spPr>
          <a:xfrm>
            <a:off x="1523999" y="3657600"/>
            <a:ext cx="9144000" cy="22958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PA 541 Week 13</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Michael D. Siciliano</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Department of Public Administration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College of Urban Planning and Public Affairs</a:t>
            </a:r>
          </a:p>
        </p:txBody>
      </p:sp>
    </p:spTree>
    <p:extLst>
      <p:ext uri="{BB962C8B-B14F-4D97-AF65-F5344CB8AC3E}">
        <p14:creationId xmlns:p14="http://schemas.microsoft.com/office/powerpoint/2010/main" val="119703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896600" cy="838200"/>
          </a:xfrm>
        </p:spPr>
        <p:txBody>
          <a:bodyPr>
            <a:noAutofit/>
          </a:bodyPr>
          <a:lstStyle/>
          <a:p>
            <a:pPr algn="l"/>
            <a:r>
              <a:rPr lang="en-US" sz="4800" b="1" dirty="0">
                <a:solidFill>
                  <a:schemeClr val="tx2"/>
                </a:solidFill>
              </a:rPr>
              <a:t>Interpreting the Coefficients – Odds cont…</a:t>
            </a:r>
          </a:p>
        </p:txBody>
      </p:sp>
      <p:sp>
        <p:nvSpPr>
          <p:cNvPr id="3" name="Content Placeholder 2"/>
          <p:cNvSpPr>
            <a:spLocks noGrp="1"/>
          </p:cNvSpPr>
          <p:nvPr>
            <p:ph idx="1"/>
          </p:nvPr>
        </p:nvSpPr>
        <p:spPr>
          <a:xfrm>
            <a:off x="914400" y="2743200"/>
            <a:ext cx="11049000" cy="2133600"/>
          </a:xfrm>
        </p:spPr>
        <p:txBody>
          <a:bodyPr>
            <a:normAutofit lnSpcReduction="10000"/>
          </a:bodyPr>
          <a:lstStyle/>
          <a:p>
            <a:r>
              <a:rPr lang="en-US" dirty="0"/>
              <a:t>Let’s look at this one other way.</a:t>
            </a:r>
          </a:p>
          <a:p>
            <a:r>
              <a:rPr lang="en-US" dirty="0"/>
              <a:t>Assume we have two people:</a:t>
            </a:r>
          </a:p>
          <a:p>
            <a:pPr lvl="1"/>
            <a:r>
              <a:rPr lang="en-US" dirty="0"/>
              <a:t>Person A: </a:t>
            </a:r>
            <a:r>
              <a:rPr lang="en-US" dirty="0">
                <a:solidFill>
                  <a:srgbClr val="FF0000"/>
                </a:solidFill>
              </a:rPr>
              <a:t>No public record</a:t>
            </a:r>
            <a:r>
              <a:rPr lang="en-US" dirty="0"/>
              <a:t>, white, and asking for a loan of 75%.</a:t>
            </a:r>
          </a:p>
          <a:p>
            <a:pPr lvl="1"/>
            <a:r>
              <a:rPr lang="en-US" dirty="0"/>
              <a:t>Person B: </a:t>
            </a:r>
            <a:r>
              <a:rPr lang="en-US" dirty="0">
                <a:solidFill>
                  <a:srgbClr val="FF0000"/>
                </a:solidFill>
              </a:rPr>
              <a:t>Public record</a:t>
            </a:r>
            <a:r>
              <a:rPr lang="en-US" dirty="0"/>
              <a:t>, white, and asking for a loan of 75%.</a:t>
            </a:r>
          </a:p>
          <a:p>
            <a:endParaRPr lang="en-US" dirty="0"/>
          </a:p>
        </p:txBody>
      </p:sp>
      <p:pic>
        <p:nvPicPr>
          <p:cNvPr id="2416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188103"/>
            <a:ext cx="11734801" cy="10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1485900" y="5105400"/>
                <a:ext cx="9220200" cy="8865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𝑂𝑑𝑑𝑠</m:t>
                              </m:r>
                            </m:e>
                            <m: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𝑥</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1=1, </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𝑥</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2=0, </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𝑥</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3=0, </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𝑥</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4=.75</m:t>
                              </m:r>
                            </m:sub>
                          </m:sSub>
                        </m:num>
                        <m:den>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𝑂𝑑𝑑𝑠</m:t>
                              </m:r>
                            </m:e>
                            <m: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𝑥</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1=0, </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𝑥</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2=0, </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𝑥</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3=0, </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𝑥</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4=.75</m:t>
                              </m:r>
                            </m:sub>
                          </m:sSub>
                        </m:den>
                      </m:f>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m:t>
                      </m:r>
                      <m:f>
                        <m:f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m:rPr>
                              <m:sty m:val="p"/>
                            </m:rPr>
                            <a:rPr kumimoji="0" lang="en-US" sz="2400" b="0" i="0" u="none" strike="noStrike" kern="1200" cap="none" spc="0" normalizeH="0" baseline="0" noProof="0">
                              <a:ln>
                                <a:noFill/>
                              </a:ln>
                              <a:solidFill>
                                <a:prstClr val="black"/>
                              </a:solidFill>
                              <a:effectLst/>
                              <a:uLnTx/>
                              <a:uFillTx/>
                              <a:latin typeface="Cambria Math"/>
                              <a:ea typeface="Times New Roman"/>
                              <a:cs typeface="Times New Roman"/>
                            </a:rPr>
                            <m:t>exp</m:t>
                          </m:r>
                          <m:r>
                            <a:rPr kumimoji="0" lang="en-US" sz="2400" b="0" i="0" u="none" strike="noStrike" kern="1200" cap="none" spc="0" normalizeH="0" baseline="0" noProof="0">
                              <a:ln>
                                <a:noFill/>
                              </a:ln>
                              <a:solidFill>
                                <a:prstClr val="black"/>
                              </a:solidFill>
                              <a:effectLst/>
                              <a:uLnTx/>
                              <a:uFillTx/>
                              <a:latin typeface="Cambria Math"/>
                              <a:ea typeface="Times New Roman"/>
                              <a:cs typeface="Times New Roman"/>
                            </a:rPr>
                            <m:t>⁡</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𝛽</m:t>
                              </m:r>
                            </m:e>
                            <m: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0</m:t>
                              </m:r>
                            </m:sub>
                          </m:s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𝛽</m:t>
                              </m:r>
                            </m:e>
                            <m: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1</m:t>
                              </m:r>
                            </m:sub>
                          </m:s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𝛽</m:t>
                              </m:r>
                            </m:e>
                            <m: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4</m:t>
                              </m:r>
                            </m:sub>
                          </m:s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∗.75)</m:t>
                          </m:r>
                        </m:num>
                        <m:den>
                          <m:r>
                            <m:rPr>
                              <m:sty m:val="p"/>
                            </m:rPr>
                            <a:rPr kumimoji="0" lang="en-US" sz="2400" b="0" i="0" u="none" strike="noStrike" kern="1200" cap="none" spc="0" normalizeH="0" baseline="0" noProof="0">
                              <a:ln>
                                <a:noFill/>
                              </a:ln>
                              <a:solidFill>
                                <a:prstClr val="black"/>
                              </a:solidFill>
                              <a:effectLst/>
                              <a:uLnTx/>
                              <a:uFillTx/>
                              <a:latin typeface="Cambria Math"/>
                              <a:ea typeface="Times New Roman"/>
                              <a:cs typeface="Times New Roman"/>
                            </a:rPr>
                            <m:t>exp</m:t>
                          </m:r>
                          <m:r>
                            <a:rPr kumimoji="0" lang="en-US" sz="2400" b="0" i="0" u="none" strike="noStrike" kern="1200" cap="none" spc="0" normalizeH="0" baseline="0" noProof="0">
                              <a:ln>
                                <a:noFill/>
                              </a:ln>
                              <a:solidFill>
                                <a:prstClr val="black"/>
                              </a:solidFill>
                              <a:effectLst/>
                              <a:uLnTx/>
                              <a:uFillTx/>
                              <a:latin typeface="Cambria Math"/>
                              <a:ea typeface="Times New Roman"/>
                              <a:cs typeface="Times New Roman"/>
                            </a:rPr>
                            <m:t>⁡</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𝛽</m:t>
                              </m:r>
                            </m:e>
                            <m: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0</m:t>
                              </m:r>
                            </m:sub>
                          </m:s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𝛽</m:t>
                              </m:r>
                            </m:e>
                            <m: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4</m:t>
                              </m:r>
                            </m:sub>
                          </m:s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∗.75)</m:t>
                          </m:r>
                        </m:den>
                      </m:f>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m:t>
                      </m:r>
                      <m:r>
                        <m:rPr>
                          <m:sty m:val="p"/>
                        </m:rPr>
                        <a:rPr kumimoji="0" lang="en-US" sz="2400" b="0" i="0" u="none" strike="noStrike" kern="1200" cap="none" spc="0" normalizeH="0" baseline="0" noProof="0">
                          <a:ln>
                            <a:noFill/>
                          </a:ln>
                          <a:solidFill>
                            <a:prstClr val="black"/>
                          </a:solidFill>
                          <a:effectLst/>
                          <a:uLnTx/>
                          <a:uFillTx/>
                          <a:latin typeface="Cambria Math"/>
                          <a:ea typeface="Times New Roman"/>
                          <a:cs typeface="Times New Roman"/>
                        </a:rPr>
                        <m:t>exp</m:t>
                      </m:r>
                      <m:r>
                        <a:rPr kumimoji="0" lang="en-US" sz="2400" b="0" i="0" u="none" strike="noStrike" kern="1200" cap="none" spc="0" normalizeH="0" baseline="0" noProof="0">
                          <a:ln>
                            <a:noFill/>
                          </a:ln>
                          <a:solidFill>
                            <a:prstClr val="black"/>
                          </a:solidFill>
                          <a:effectLst/>
                          <a:uLnTx/>
                          <a:uFillTx/>
                          <a:latin typeface="Cambria Math"/>
                          <a:ea typeface="Times New Roman"/>
                          <a:cs typeface="Times New Roman"/>
                        </a:rPr>
                        <m:t>⁡</m:t>
                      </m:r>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𝛽</m:t>
                          </m:r>
                        </m:e>
                        <m: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1</m:t>
                          </m:r>
                        </m:sub>
                      </m:sSub>
                      <m:r>
                        <a:rPr kumimoji="0" lang="en-US" sz="2400" b="0" i="1" u="none" strike="noStrike" kern="1200" cap="none" spc="0" normalizeH="0" baseline="0" noProof="0">
                          <a:ln>
                            <a:noFill/>
                          </a:ln>
                          <a:solidFill>
                            <a:prstClr val="black"/>
                          </a:solidFill>
                          <a:effectLst/>
                          <a:uLnTx/>
                          <a:uFillTx/>
                          <a:latin typeface="Cambria Math"/>
                          <a:ea typeface="Times New Roman"/>
                          <a:cs typeface="Times New Roman"/>
                        </a:rPr>
                        <m:t>)</m:t>
                      </m:r>
                    </m:oMath>
                  </m:oMathPara>
                </a14:m>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1485900" y="5105400"/>
                <a:ext cx="9220200" cy="8865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7799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a:solidFill>
                  <a:schemeClr val="tx2"/>
                </a:solidFill>
              </a:rPr>
              <a:t>Why effects (with regard to odds) are multiplicative in logistic regression</a:t>
            </a:r>
          </a:p>
        </p:txBody>
      </p:sp>
      <p:sp>
        <p:nvSpPr>
          <p:cNvPr id="3" name="Content Placeholder 2"/>
          <p:cNvSpPr>
            <a:spLocks noGrp="1"/>
          </p:cNvSpPr>
          <p:nvPr>
            <p:ph idx="1"/>
          </p:nvPr>
        </p:nvSpPr>
        <p:spPr>
          <a:xfrm>
            <a:off x="914400" y="3352801"/>
            <a:ext cx="10591800" cy="3276591"/>
          </a:xfrm>
        </p:spPr>
        <p:txBody>
          <a:bodyPr>
            <a:normAutofit fontScale="92500" lnSpcReduction="10000"/>
          </a:bodyPr>
          <a:lstStyle/>
          <a:p>
            <a:r>
              <a:rPr lang="en-US" dirty="0"/>
              <a:t>Note that </a:t>
            </a:r>
            <a:r>
              <a:rPr lang="en-US" dirty="0" err="1"/>
              <a:t>exp</a:t>
            </a:r>
            <a:r>
              <a:rPr lang="en-US" dirty="0"/>
              <a:t>(2+3) = </a:t>
            </a:r>
            <a:r>
              <a:rPr lang="en-US" dirty="0" err="1"/>
              <a:t>exp</a:t>
            </a:r>
            <a:r>
              <a:rPr lang="en-US" dirty="0"/>
              <a:t>(2) * </a:t>
            </a:r>
            <a:r>
              <a:rPr lang="en-US" dirty="0" err="1"/>
              <a:t>exp</a:t>
            </a:r>
            <a:r>
              <a:rPr lang="en-US" dirty="0"/>
              <a:t>(3)</a:t>
            </a:r>
          </a:p>
          <a:p>
            <a:r>
              <a:rPr lang="en-US" dirty="0"/>
              <a:t>So if the coefficient on x1 is 1.2.  Then, we can say a 1 unit increase in x1 increases the </a:t>
            </a:r>
            <a:r>
              <a:rPr lang="en-US" dirty="0" err="1"/>
              <a:t>logit</a:t>
            </a:r>
            <a:r>
              <a:rPr lang="en-US" dirty="0"/>
              <a:t> by 1.2.</a:t>
            </a:r>
          </a:p>
          <a:p>
            <a:r>
              <a:rPr lang="en-US" dirty="0"/>
              <a:t>We can also say the a 1 unit increases multiplies the odds by 3.3.  As </a:t>
            </a:r>
            <a:r>
              <a:rPr lang="en-US" dirty="0" err="1"/>
              <a:t>exp</a:t>
            </a:r>
            <a:r>
              <a:rPr lang="en-US" dirty="0"/>
              <a:t>(1.2) = 3.3.</a:t>
            </a:r>
          </a:p>
          <a:p>
            <a:r>
              <a:rPr lang="en-US" dirty="0"/>
              <a:t>So, if the odds of success were 10:1 before.  The one unit increase results in 33:1 odds.  Hence, much more likely to occur.</a:t>
            </a:r>
          </a:p>
        </p:txBody>
      </p:sp>
      <p:pic>
        <p:nvPicPr>
          <p:cNvPr id="481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1" y="2133601"/>
            <a:ext cx="3571875"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1" y="2182813"/>
            <a:ext cx="251777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6046381" y="2532856"/>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738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Probability Interpretations</a:t>
            </a:r>
          </a:p>
        </p:txBody>
      </p:sp>
      <p:sp>
        <p:nvSpPr>
          <p:cNvPr id="3" name="Content Placeholder 2"/>
          <p:cNvSpPr>
            <a:spLocks noGrp="1"/>
          </p:cNvSpPr>
          <p:nvPr>
            <p:ph idx="1"/>
          </p:nvPr>
        </p:nvSpPr>
        <p:spPr>
          <a:xfrm>
            <a:off x="762000" y="1600200"/>
            <a:ext cx="10363200" cy="4724400"/>
          </a:xfrm>
        </p:spPr>
        <p:txBody>
          <a:bodyPr>
            <a:normAutofit fontScale="92500" lnSpcReduction="20000"/>
          </a:bodyPr>
          <a:lstStyle/>
          <a:p>
            <a:r>
              <a:rPr lang="en-US" dirty="0"/>
              <a:t>Logistic coefficients are most often interpreted in terms of odds (as we have been doing).</a:t>
            </a:r>
          </a:p>
          <a:p>
            <a:r>
              <a:rPr lang="en-US" dirty="0"/>
              <a:t>However, it is possible to convert logits back to probabilities.  We can calculate the predicted probability for any observation using the output.</a:t>
            </a:r>
          </a:p>
          <a:p>
            <a:r>
              <a:rPr lang="en-US" dirty="0"/>
              <a:t>To do so, think back to the equations used to transform probabilities into logged odds.  We now need to take the inverse to get probabilities again.  [recall our discussion on GLMs]</a:t>
            </a:r>
          </a:p>
          <a:p>
            <a:endParaRPr lang="en-US" dirty="0"/>
          </a:p>
          <a:p>
            <a:r>
              <a:rPr lang="en-US" b="1" dirty="0">
                <a:solidFill>
                  <a:schemeClr val="tx2"/>
                </a:solidFill>
              </a:rPr>
              <a:t>Take a look at the to excel file on Blackboard!!</a:t>
            </a:r>
          </a:p>
        </p:txBody>
      </p:sp>
    </p:spTree>
    <p:extLst>
      <p:ext uri="{BB962C8B-B14F-4D97-AF65-F5344CB8AC3E}">
        <p14:creationId xmlns:p14="http://schemas.microsoft.com/office/powerpoint/2010/main" val="335016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4267200" cy="2087562"/>
          </a:xfrm>
        </p:spPr>
        <p:txBody>
          <a:bodyPr>
            <a:normAutofit fontScale="90000"/>
          </a:bodyPr>
          <a:lstStyle/>
          <a:p>
            <a:pPr algn="l"/>
            <a:r>
              <a:rPr lang="en-US" b="1" dirty="0">
                <a:solidFill>
                  <a:schemeClr val="tx2"/>
                </a:solidFill>
              </a:rPr>
              <a:t>A helpful tool for interpretation/</a:t>
            </a:r>
            <a:br>
              <a:rPr lang="en-US" b="1" dirty="0">
                <a:solidFill>
                  <a:schemeClr val="tx2"/>
                </a:solidFill>
              </a:rPr>
            </a:br>
            <a:r>
              <a:rPr lang="en-US" b="1" dirty="0">
                <a:solidFill>
                  <a:schemeClr val="tx2"/>
                </a:solidFill>
              </a:rPr>
              <a:t>presentation of results</a:t>
            </a:r>
          </a:p>
        </p:txBody>
      </p:sp>
      <p:sp>
        <p:nvSpPr>
          <p:cNvPr id="3" name="Content Placeholder 2"/>
          <p:cNvSpPr>
            <a:spLocks noGrp="1"/>
          </p:cNvSpPr>
          <p:nvPr>
            <p:ph idx="1"/>
          </p:nvPr>
        </p:nvSpPr>
        <p:spPr>
          <a:xfrm>
            <a:off x="6892770" y="4722756"/>
            <a:ext cx="4800600" cy="1815703"/>
          </a:xfrm>
        </p:spPr>
        <p:txBody>
          <a:bodyPr>
            <a:normAutofit fontScale="70000" lnSpcReduction="20000"/>
          </a:bodyPr>
          <a:lstStyle/>
          <a:p>
            <a:r>
              <a:rPr lang="en-US" dirty="0"/>
              <a:t>Create a new dataset and only vary one of the variables of interest, say loan amount.  Use that dataset to produce new predicted values and then plot those predicted values against the predictor you varied.</a:t>
            </a:r>
          </a:p>
          <a:p>
            <a:endParaRPr lang="en-US" dirty="0"/>
          </a:p>
        </p:txBody>
      </p:sp>
      <p:pic>
        <p:nvPicPr>
          <p:cNvPr id="244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185" y="0"/>
            <a:ext cx="6248400" cy="4397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474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4141"/>
          <a:stretch/>
        </p:blipFill>
        <p:spPr bwMode="auto">
          <a:xfrm>
            <a:off x="160415" y="3810685"/>
            <a:ext cx="6437683" cy="2868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11049000" cy="868362"/>
          </a:xfrm>
        </p:spPr>
        <p:txBody>
          <a:bodyPr>
            <a:normAutofit fontScale="90000"/>
          </a:bodyPr>
          <a:lstStyle/>
          <a:p>
            <a:pPr algn="l"/>
            <a:r>
              <a:rPr lang="en-US" b="1" dirty="0">
                <a:solidFill>
                  <a:schemeClr val="accent1">
                    <a:lumMod val="50000"/>
                  </a:schemeClr>
                </a:solidFill>
              </a:rPr>
              <a:t>Starter Question</a:t>
            </a:r>
            <a:r>
              <a:rPr lang="en-US" dirty="0">
                <a:solidFill>
                  <a:schemeClr val="accent1">
                    <a:lumMod val="50000"/>
                  </a:schemeClr>
                </a:solidFill>
              </a:rPr>
              <a:t>: Interpreting Odds with Interaction Terms</a:t>
            </a:r>
          </a:p>
        </p:txBody>
      </p:sp>
      <p:sp>
        <p:nvSpPr>
          <p:cNvPr id="3" name="Content Placeholder 2"/>
          <p:cNvSpPr>
            <a:spLocks noGrp="1"/>
          </p:cNvSpPr>
          <p:nvPr>
            <p:ph idx="1"/>
          </p:nvPr>
        </p:nvSpPr>
        <p:spPr>
          <a:xfrm>
            <a:off x="914400" y="4532416"/>
            <a:ext cx="10515600" cy="1676400"/>
          </a:xfrm>
        </p:spPr>
        <p:txBody>
          <a:bodyPr>
            <a:normAutofit/>
          </a:bodyPr>
          <a:lstStyle/>
          <a:p>
            <a:r>
              <a:rPr lang="en-US" dirty="0"/>
              <a:t>Using the same loan dataset, I created an interaction between black and </a:t>
            </a:r>
            <a:r>
              <a:rPr lang="en-US" dirty="0" err="1"/>
              <a:t>loanprc</a:t>
            </a:r>
            <a:r>
              <a:rPr lang="en-US" dirty="0"/>
              <a:t>.  How do we interpret this interaction term?</a:t>
            </a:r>
          </a:p>
        </p:txBody>
      </p:sp>
      <p:graphicFrame>
        <p:nvGraphicFramePr>
          <p:cNvPr id="4" name="Object 3"/>
          <p:cNvGraphicFramePr>
            <a:graphicFrameLocks noChangeAspect="1"/>
          </p:cNvGraphicFramePr>
          <p:nvPr>
            <p:extLst>
              <p:ext uri="{D42A27DB-BD31-4B8C-83A1-F6EECF244321}">
                <p14:modId xmlns:p14="http://schemas.microsoft.com/office/powerpoint/2010/main" val="1940849499"/>
              </p:ext>
            </p:extLst>
          </p:nvPr>
        </p:nvGraphicFramePr>
        <p:xfrm>
          <a:off x="914400" y="1563584"/>
          <a:ext cx="10888174" cy="2322616"/>
        </p:xfrm>
        <a:graphic>
          <a:graphicData uri="http://schemas.openxmlformats.org/presentationml/2006/ole">
            <mc:AlternateContent xmlns:mc="http://schemas.openxmlformats.org/markup-compatibility/2006">
              <mc:Choice xmlns:v="urn:schemas-microsoft-com:vml" Requires="v">
                <p:oleObj name="Document" r:id="rId3" imgW="5961278" imgH="1271355" progId="Word.Document.12">
                  <p:embed/>
                </p:oleObj>
              </mc:Choice>
              <mc:Fallback>
                <p:oleObj name="Document" r:id="rId3" imgW="5961278" imgH="1271355" progId="Word.Document.12">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563584"/>
                        <a:ext cx="10888174" cy="2322616"/>
                      </a:xfrm>
                      <a:prstGeom prst="rect">
                        <a:avLst/>
                      </a:prstGeom>
                      <a:noFill/>
                    </p:spPr>
                  </p:pic>
                </p:oleObj>
              </mc:Fallback>
            </mc:AlternateContent>
          </a:graphicData>
        </a:graphic>
      </p:graphicFrame>
    </p:spTree>
    <p:extLst>
      <p:ext uri="{BB962C8B-B14F-4D97-AF65-F5344CB8AC3E}">
        <p14:creationId xmlns:p14="http://schemas.microsoft.com/office/powerpoint/2010/main" val="1372361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610600" cy="868362"/>
          </a:xfrm>
        </p:spPr>
        <p:txBody>
          <a:bodyPr>
            <a:normAutofit fontScale="90000"/>
          </a:bodyPr>
          <a:lstStyle/>
          <a:p>
            <a:r>
              <a:rPr lang="en-US" dirty="0">
                <a:solidFill>
                  <a:schemeClr val="accent1">
                    <a:lumMod val="50000"/>
                  </a:schemeClr>
                </a:solidFill>
              </a:rPr>
              <a:t>Interpreting Odds with Interaction Terms</a:t>
            </a:r>
          </a:p>
        </p:txBody>
      </p:sp>
      <p:sp>
        <p:nvSpPr>
          <p:cNvPr id="3" name="Content Placeholder 2"/>
          <p:cNvSpPr>
            <a:spLocks noGrp="1"/>
          </p:cNvSpPr>
          <p:nvPr>
            <p:ph idx="1"/>
          </p:nvPr>
        </p:nvSpPr>
        <p:spPr>
          <a:xfrm>
            <a:off x="1143000" y="4038600"/>
            <a:ext cx="10287000" cy="2590800"/>
          </a:xfrm>
        </p:spPr>
        <p:txBody>
          <a:bodyPr>
            <a:normAutofit fontScale="85000" lnSpcReduction="20000"/>
          </a:bodyPr>
          <a:lstStyle/>
          <a:p>
            <a:r>
              <a:rPr lang="en-US" dirty="0"/>
              <a:t>How do we interpret this interaction term?</a:t>
            </a:r>
          </a:p>
          <a:p>
            <a:r>
              <a:rPr lang="en-US" dirty="0"/>
              <a:t>When we include interactions, the Beta coefficient must be adjusted to include the interaction term.  So for black individuals </a:t>
            </a:r>
            <a:r>
              <a:rPr lang="en-US" dirty="0" err="1"/>
              <a:t>loanprc</a:t>
            </a:r>
            <a:r>
              <a:rPr lang="en-US" dirty="0"/>
              <a:t> = 2.568 + -2.197 and for all others </a:t>
            </a:r>
            <a:r>
              <a:rPr lang="en-US" dirty="0" err="1"/>
              <a:t>loanprc</a:t>
            </a:r>
            <a:r>
              <a:rPr lang="en-US" dirty="0"/>
              <a:t> = 2.568.  To calculate the odds ratio we need to </a:t>
            </a:r>
            <a:r>
              <a:rPr lang="en-US" dirty="0" err="1"/>
              <a:t>exponentiate</a:t>
            </a:r>
            <a:r>
              <a:rPr lang="en-US" dirty="0"/>
              <a:t> these values.  Exp (2.568 – 2.197) = 1.449 and the Exp (2.568) = 13.040.</a:t>
            </a:r>
          </a:p>
          <a:p>
            <a:r>
              <a:rPr lang="en-US" dirty="0"/>
              <a:t>What do these results tell us?</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354776"/>
            <a:ext cx="9721120" cy="207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694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1752600" y="77757"/>
            <a:ext cx="8915400" cy="6686550"/>
          </a:xfrm>
          <a:prstGeom prst="rect">
            <a:avLst/>
          </a:prstGeom>
        </p:spPr>
      </p:pic>
    </p:spTree>
    <p:extLst>
      <p:ext uri="{BB962C8B-B14F-4D97-AF65-F5344CB8AC3E}">
        <p14:creationId xmlns:p14="http://schemas.microsoft.com/office/powerpoint/2010/main" val="2292898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In class exercise</a:t>
            </a:r>
          </a:p>
        </p:txBody>
      </p:sp>
      <p:sp>
        <p:nvSpPr>
          <p:cNvPr id="3" name="Content Placeholder 2"/>
          <p:cNvSpPr>
            <a:spLocks noGrp="1"/>
          </p:cNvSpPr>
          <p:nvPr>
            <p:ph idx="1"/>
          </p:nvPr>
        </p:nvSpPr>
        <p:spPr>
          <a:xfrm>
            <a:off x="762000" y="1600200"/>
            <a:ext cx="10820400" cy="4724400"/>
          </a:xfrm>
        </p:spPr>
        <p:txBody>
          <a:bodyPr>
            <a:normAutofit fontScale="92500" lnSpcReduction="10000"/>
          </a:bodyPr>
          <a:lstStyle/>
          <a:p>
            <a:r>
              <a:rPr lang="en-US" dirty="0"/>
              <a:t>Load the ski data from blackboard</a:t>
            </a:r>
          </a:p>
          <a:p>
            <a:r>
              <a:rPr lang="en-US" dirty="0"/>
              <a:t>Run a logistic regression predicting falling based on difficulty and season.  (Note, consider difficulty as a continuous variable).  </a:t>
            </a:r>
          </a:p>
          <a:p>
            <a:r>
              <a:rPr lang="en-US" dirty="0"/>
              <a:t>Answer the following:</a:t>
            </a:r>
          </a:p>
          <a:p>
            <a:pPr lvl="1"/>
            <a:r>
              <a:rPr lang="en-US" dirty="0"/>
              <a:t>Calculate the increase in </a:t>
            </a:r>
            <a:r>
              <a:rPr lang="en-US" b="1" dirty="0"/>
              <a:t>odds</a:t>
            </a:r>
            <a:r>
              <a:rPr lang="en-US" dirty="0"/>
              <a:t> for falling on a slope in winter of difficulty 1 versus difficulty 2.</a:t>
            </a:r>
          </a:p>
          <a:p>
            <a:pPr lvl="1"/>
            <a:r>
              <a:rPr lang="en-US" dirty="0"/>
              <a:t>Calculate the increase in </a:t>
            </a:r>
            <a:r>
              <a:rPr lang="en-US" b="1" dirty="0"/>
              <a:t>odds</a:t>
            </a:r>
            <a:r>
              <a:rPr lang="en-US" dirty="0"/>
              <a:t> for falling on a slope in winter of difficulty 1 versus difficulty 3.  Calculate the increase in odds for falling in a season other than winter of difficulty 1 versus difficulty 3.</a:t>
            </a:r>
          </a:p>
          <a:p>
            <a:pPr lvl="1"/>
            <a:r>
              <a:rPr lang="en-US" dirty="0"/>
              <a:t>Calculate the </a:t>
            </a:r>
            <a:r>
              <a:rPr lang="en-US" b="1" dirty="0"/>
              <a:t>predicted probability </a:t>
            </a:r>
            <a:r>
              <a:rPr lang="en-US" dirty="0"/>
              <a:t>for falling in winter on a slope of difficulty 2 and difficulty 5.</a:t>
            </a:r>
          </a:p>
        </p:txBody>
      </p:sp>
    </p:spTree>
    <p:extLst>
      <p:ext uri="{BB962C8B-B14F-4D97-AF65-F5344CB8AC3E}">
        <p14:creationId xmlns:p14="http://schemas.microsoft.com/office/powerpoint/2010/main" val="3494400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4" y="3733801"/>
            <a:ext cx="10363200" cy="2035176"/>
          </a:xfrm>
        </p:spPr>
        <p:txBody>
          <a:bodyPr>
            <a:normAutofit/>
          </a:bodyPr>
          <a:lstStyle/>
          <a:p>
            <a:r>
              <a:rPr lang="en-US" sz="4800" dirty="0">
                <a:solidFill>
                  <a:schemeClr val="accent2">
                    <a:lumMod val="50000"/>
                  </a:schemeClr>
                </a:solidFill>
              </a:rPr>
              <a:t>A quick look at maximum likelihood estimation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Probability and Statistics</a:t>
            </a:r>
          </a:p>
        </p:txBody>
      </p:sp>
      <p:sp>
        <p:nvSpPr>
          <p:cNvPr id="3" name="Content Placeholder 2"/>
          <p:cNvSpPr>
            <a:spLocks noGrp="1"/>
          </p:cNvSpPr>
          <p:nvPr>
            <p:ph sz="quarter" idx="1"/>
          </p:nvPr>
        </p:nvSpPr>
        <p:spPr/>
        <p:txBody>
          <a:bodyPr>
            <a:normAutofit/>
          </a:bodyPr>
          <a:lstStyle/>
          <a:p>
            <a:r>
              <a:rPr lang="en-US" dirty="0"/>
              <a:t>In probability the parameters are known and they control the behavior of a random variable via a model. </a:t>
            </a:r>
          </a:p>
          <a:p>
            <a:pPr lvl="1"/>
            <a:r>
              <a:rPr lang="en-US" dirty="0"/>
              <a:t>We use the known parameters to estimate the probability of certain future events occurring.</a:t>
            </a:r>
          </a:p>
          <a:p>
            <a:endParaRPr lang="en-US" dirty="0"/>
          </a:p>
          <a:p>
            <a:r>
              <a:rPr lang="en-US" dirty="0"/>
              <a:t>In statistics (probability in reverse) the random variables (or the data) are known, and they are used to estimate the unknown parameters that gave rise to them via a model. </a:t>
            </a:r>
          </a:p>
          <a:p>
            <a:endParaRPr lang="en-US" dirty="0"/>
          </a:p>
        </p:txBody>
      </p:sp>
    </p:spTree>
    <p:extLst>
      <p:ext uri="{BB962C8B-B14F-4D97-AF65-F5344CB8AC3E}">
        <p14:creationId xmlns:p14="http://schemas.microsoft.com/office/powerpoint/2010/main" val="141005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Remaining coursework</a:t>
            </a:r>
          </a:p>
        </p:txBody>
      </p:sp>
      <p:sp>
        <p:nvSpPr>
          <p:cNvPr id="3" name="Content Placeholder 2"/>
          <p:cNvSpPr>
            <a:spLocks noGrp="1"/>
          </p:cNvSpPr>
          <p:nvPr>
            <p:ph idx="1"/>
          </p:nvPr>
        </p:nvSpPr>
        <p:spPr>
          <a:xfrm>
            <a:off x="914400" y="1600200"/>
            <a:ext cx="10210800" cy="5257800"/>
          </a:xfrm>
        </p:spPr>
        <p:txBody>
          <a:bodyPr>
            <a:normAutofit lnSpcReduction="10000"/>
          </a:bodyPr>
          <a:lstStyle/>
          <a:p>
            <a:r>
              <a:rPr lang="en-US" sz="3200" b="1" dirty="0"/>
              <a:t>Week 13/14 </a:t>
            </a:r>
            <a:r>
              <a:rPr lang="en-US" sz="3200" dirty="0"/>
              <a:t>– Panel Data</a:t>
            </a:r>
          </a:p>
          <a:p>
            <a:r>
              <a:rPr lang="en-US" sz="3200" b="1" dirty="0"/>
              <a:t>Week 15 </a:t>
            </a:r>
            <a:r>
              <a:rPr lang="en-US" sz="3200" dirty="0"/>
              <a:t>– Intro to DAGs &amp; Review for Final</a:t>
            </a:r>
          </a:p>
          <a:p>
            <a:r>
              <a:rPr lang="en-US" sz="3200" b="1" dirty="0"/>
              <a:t>Week 16 </a:t>
            </a:r>
            <a:r>
              <a:rPr lang="en-US" sz="3200" dirty="0"/>
              <a:t>– Final Exam (similar format to midterm)</a:t>
            </a:r>
          </a:p>
          <a:p>
            <a:endParaRPr lang="en-US" sz="3200" b="1" dirty="0"/>
          </a:p>
          <a:p>
            <a:r>
              <a:rPr lang="en-US" sz="3200" b="1" dirty="0"/>
              <a:t>Homework 3 is due April 12</a:t>
            </a:r>
            <a:r>
              <a:rPr lang="en-US" sz="3200" b="1" baseline="30000" dirty="0"/>
              <a:t>th</a:t>
            </a:r>
            <a:r>
              <a:rPr lang="en-US" sz="3200" b="1" dirty="0"/>
              <a:t>: </a:t>
            </a:r>
            <a:r>
              <a:rPr lang="en-US" sz="3200" dirty="0"/>
              <a:t>Covers non-linear relationships, logistic regression, and first part start of today’s lecture.</a:t>
            </a:r>
          </a:p>
          <a:p>
            <a:endParaRPr lang="en-US" sz="3200" b="1" dirty="0"/>
          </a:p>
          <a:p>
            <a:r>
              <a:rPr lang="en-US" sz="3200" b="1" dirty="0"/>
              <a:t>Final Papers are due May 5</a:t>
            </a:r>
            <a:r>
              <a:rPr lang="en-US" sz="3200" b="1" baseline="30000" dirty="0"/>
              <a:t>th</a:t>
            </a:r>
            <a:r>
              <a:rPr lang="en-US" sz="3200" b="1" dirty="0"/>
              <a:t> (for those who have chosen to submit)</a:t>
            </a:r>
            <a:endParaRPr lang="en-US" dirty="0"/>
          </a:p>
        </p:txBody>
      </p:sp>
    </p:spTree>
    <p:extLst>
      <p:ext uri="{BB962C8B-B14F-4D97-AF65-F5344CB8AC3E}">
        <p14:creationId xmlns:p14="http://schemas.microsoft.com/office/powerpoint/2010/main" val="406562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What are statistical models?</a:t>
            </a:r>
          </a:p>
        </p:txBody>
      </p:sp>
      <p:sp>
        <p:nvSpPr>
          <p:cNvPr id="3" name="Content Placeholder 2"/>
          <p:cNvSpPr>
            <a:spLocks noGrp="1"/>
          </p:cNvSpPr>
          <p:nvPr>
            <p:ph idx="1"/>
          </p:nvPr>
        </p:nvSpPr>
        <p:spPr/>
        <p:txBody>
          <a:bodyPr/>
          <a:lstStyle/>
          <a:p>
            <a:r>
              <a:rPr lang="en-US" dirty="0"/>
              <a:t>A statistical model is a formal representation of the process by which a social system produces output.</a:t>
            </a:r>
          </a:p>
          <a:p>
            <a:r>
              <a:rPr lang="en-US" dirty="0"/>
              <a:t>Equivalent notation (King 1998)</a:t>
            </a:r>
          </a:p>
        </p:txBody>
      </p:sp>
      <p:pic>
        <p:nvPicPr>
          <p:cNvPr id="1027" name="Picture 3"/>
          <p:cNvPicPr>
            <a:picLocks noChangeAspect="1" noChangeArrowheads="1"/>
          </p:cNvPicPr>
          <p:nvPr/>
        </p:nvPicPr>
        <p:blipFill>
          <a:blip r:embed="rId3" cstate="print"/>
          <a:srcRect l="21750" t="34687" r="14250" b="30937"/>
          <a:stretch>
            <a:fillRect/>
          </a:stretch>
        </p:blipFill>
        <p:spPr bwMode="auto">
          <a:xfrm>
            <a:off x="2438400" y="3581400"/>
            <a:ext cx="6400800" cy="2751206"/>
          </a:xfrm>
          <a:prstGeom prst="rect">
            <a:avLst/>
          </a:prstGeom>
          <a:noFill/>
          <a:ln w="9525">
            <a:noFill/>
            <a:miter lim="800000"/>
            <a:headEnd/>
            <a:tailEnd/>
          </a:ln>
        </p:spPr>
      </p:pic>
    </p:spTree>
    <p:extLst>
      <p:ext uri="{BB962C8B-B14F-4D97-AF65-F5344CB8AC3E}">
        <p14:creationId xmlns:p14="http://schemas.microsoft.com/office/powerpoint/2010/main" val="383927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Maximum Likelihood Estimation</a:t>
            </a:r>
          </a:p>
        </p:txBody>
      </p:sp>
      <p:sp>
        <p:nvSpPr>
          <p:cNvPr id="3" name="Content Placeholder 2"/>
          <p:cNvSpPr>
            <a:spLocks noGrp="1"/>
          </p:cNvSpPr>
          <p:nvPr>
            <p:ph idx="1"/>
          </p:nvPr>
        </p:nvSpPr>
        <p:spPr/>
        <p:txBody>
          <a:bodyPr/>
          <a:lstStyle/>
          <a:p>
            <a:r>
              <a:rPr lang="en-US" dirty="0"/>
              <a:t>Maximum likelihood estimation (MLE) finds estimates of model parameters that are most likely to give rise to the pattern of observations in the sample data.</a:t>
            </a:r>
          </a:p>
          <a:p>
            <a:r>
              <a:rPr lang="en-US" dirty="0"/>
              <a:t>We will look at the mechanics of how this is done.  This is simply to help you gain a more intuitive sense of what is happening when you run generalized linear models in R and where the MLE comes from.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5D2E-96C8-42F7-8009-48792E8EDAE7}"/>
              </a:ext>
            </a:extLst>
          </p:cNvPr>
          <p:cNvSpPr>
            <a:spLocks noGrp="1"/>
          </p:cNvSpPr>
          <p:nvPr>
            <p:ph type="title"/>
          </p:nvPr>
        </p:nvSpPr>
        <p:spPr/>
        <p:txBody>
          <a:bodyPr/>
          <a:lstStyle/>
          <a:p>
            <a:pPr algn="l"/>
            <a:r>
              <a:rPr lang="en-US" b="1" dirty="0">
                <a:solidFill>
                  <a:schemeClr val="tx2"/>
                </a:solidFill>
              </a:rPr>
              <a:t>Looking at possible distributions</a:t>
            </a:r>
          </a:p>
        </p:txBody>
      </p:sp>
      <p:sp>
        <p:nvSpPr>
          <p:cNvPr id="3" name="Content Placeholder 2">
            <a:extLst>
              <a:ext uri="{FF2B5EF4-FFF2-40B4-BE49-F238E27FC236}">
                <a16:creationId xmlns:a16="http://schemas.microsoft.com/office/drawing/2014/main" id="{EC0A105D-27DB-4122-9EFC-3CAE5754CA8E}"/>
              </a:ext>
            </a:extLst>
          </p:cNvPr>
          <p:cNvSpPr>
            <a:spLocks noGrp="1"/>
          </p:cNvSpPr>
          <p:nvPr>
            <p:ph idx="1"/>
          </p:nvPr>
        </p:nvSpPr>
        <p:spPr>
          <a:xfrm>
            <a:off x="609600" y="1673213"/>
            <a:ext cx="10972800" cy="1600199"/>
          </a:xfrm>
        </p:spPr>
        <p:txBody>
          <a:bodyPr>
            <a:normAutofit fontScale="92500"/>
          </a:bodyPr>
          <a:lstStyle/>
          <a:p>
            <a:r>
              <a:rPr lang="en-US" dirty="0"/>
              <a:t>Say we are interested in the prevalence of bullying across different sixth grade classrooms. Because any given classroom can have bullying or not, we can consider a binomial probability distribution.</a:t>
            </a:r>
          </a:p>
        </p:txBody>
      </p:sp>
      <p:pic>
        <p:nvPicPr>
          <p:cNvPr id="6" name="Picture 5">
            <a:extLst>
              <a:ext uri="{FF2B5EF4-FFF2-40B4-BE49-F238E27FC236}">
                <a16:creationId xmlns:a16="http://schemas.microsoft.com/office/drawing/2014/main" id="{D135E8E0-4D5A-4FD3-985D-C7203E9FEDB1}"/>
              </a:ext>
            </a:extLst>
          </p:cNvPr>
          <p:cNvPicPr>
            <a:picLocks noChangeAspect="1"/>
          </p:cNvPicPr>
          <p:nvPr/>
        </p:nvPicPr>
        <p:blipFill>
          <a:blip r:embed="rId3"/>
          <a:stretch>
            <a:fillRect/>
          </a:stretch>
        </p:blipFill>
        <p:spPr>
          <a:xfrm>
            <a:off x="609600" y="3581400"/>
            <a:ext cx="11162743" cy="1603387"/>
          </a:xfrm>
          <a:prstGeom prst="rect">
            <a:avLst/>
          </a:prstGeom>
        </p:spPr>
      </p:pic>
    </p:spTree>
    <p:extLst>
      <p:ext uri="{BB962C8B-B14F-4D97-AF65-F5344CB8AC3E}">
        <p14:creationId xmlns:p14="http://schemas.microsoft.com/office/powerpoint/2010/main" val="1120637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2EA3CC-607C-417F-8888-CC5D0D05EFB8}"/>
              </a:ext>
            </a:extLst>
          </p:cNvPr>
          <p:cNvPicPr>
            <a:picLocks noChangeAspect="1"/>
          </p:cNvPicPr>
          <p:nvPr/>
        </p:nvPicPr>
        <p:blipFill>
          <a:blip r:embed="rId3"/>
          <a:stretch>
            <a:fillRect/>
          </a:stretch>
        </p:blipFill>
        <p:spPr>
          <a:xfrm>
            <a:off x="514628" y="875891"/>
            <a:ext cx="11162743" cy="1603387"/>
          </a:xfrm>
          <a:prstGeom prst="rect">
            <a:avLst/>
          </a:prstGeom>
        </p:spPr>
      </p:pic>
      <p:pic>
        <p:nvPicPr>
          <p:cNvPr id="5" name="Picture 4">
            <a:extLst>
              <a:ext uri="{FF2B5EF4-FFF2-40B4-BE49-F238E27FC236}">
                <a16:creationId xmlns:a16="http://schemas.microsoft.com/office/drawing/2014/main" id="{2097292B-DF85-4077-9706-B6643D2967F3}"/>
              </a:ext>
            </a:extLst>
          </p:cNvPr>
          <p:cNvPicPr>
            <a:picLocks noChangeAspect="1"/>
          </p:cNvPicPr>
          <p:nvPr/>
        </p:nvPicPr>
        <p:blipFill>
          <a:blip r:embed="rId4"/>
          <a:stretch>
            <a:fillRect/>
          </a:stretch>
        </p:blipFill>
        <p:spPr>
          <a:xfrm>
            <a:off x="152400" y="3124200"/>
            <a:ext cx="3938028" cy="2403078"/>
          </a:xfrm>
          <a:prstGeom prst="rect">
            <a:avLst/>
          </a:prstGeom>
        </p:spPr>
      </p:pic>
      <p:pic>
        <p:nvPicPr>
          <p:cNvPr id="6" name="Picture 5">
            <a:extLst>
              <a:ext uri="{FF2B5EF4-FFF2-40B4-BE49-F238E27FC236}">
                <a16:creationId xmlns:a16="http://schemas.microsoft.com/office/drawing/2014/main" id="{50585CD4-1CE9-4289-BF82-8638B49C00B5}"/>
              </a:ext>
            </a:extLst>
          </p:cNvPr>
          <p:cNvPicPr>
            <a:picLocks noChangeAspect="1"/>
          </p:cNvPicPr>
          <p:nvPr/>
        </p:nvPicPr>
        <p:blipFill>
          <a:blip r:embed="rId5"/>
          <a:stretch>
            <a:fillRect/>
          </a:stretch>
        </p:blipFill>
        <p:spPr>
          <a:xfrm>
            <a:off x="4171463" y="3124200"/>
            <a:ext cx="3938028" cy="2403078"/>
          </a:xfrm>
          <a:prstGeom prst="rect">
            <a:avLst/>
          </a:prstGeom>
        </p:spPr>
      </p:pic>
      <p:pic>
        <p:nvPicPr>
          <p:cNvPr id="7" name="Picture 6">
            <a:extLst>
              <a:ext uri="{FF2B5EF4-FFF2-40B4-BE49-F238E27FC236}">
                <a16:creationId xmlns:a16="http://schemas.microsoft.com/office/drawing/2014/main" id="{EF7B77A7-81C2-4FB8-B076-4626BE0BD947}"/>
              </a:ext>
            </a:extLst>
          </p:cNvPr>
          <p:cNvPicPr>
            <a:picLocks noChangeAspect="1"/>
          </p:cNvPicPr>
          <p:nvPr/>
        </p:nvPicPr>
        <p:blipFill>
          <a:blip r:embed="rId6"/>
          <a:stretch>
            <a:fillRect/>
          </a:stretch>
        </p:blipFill>
        <p:spPr>
          <a:xfrm>
            <a:off x="8253972" y="3124200"/>
            <a:ext cx="3938028" cy="2403078"/>
          </a:xfrm>
          <a:prstGeom prst="rect">
            <a:avLst/>
          </a:prstGeom>
        </p:spPr>
      </p:pic>
      <p:sp>
        <p:nvSpPr>
          <p:cNvPr id="8" name="TextBox 7">
            <a:extLst>
              <a:ext uri="{FF2B5EF4-FFF2-40B4-BE49-F238E27FC236}">
                <a16:creationId xmlns:a16="http://schemas.microsoft.com/office/drawing/2014/main" id="{4812FF2C-0BE7-4CAE-BAF3-20D6979F2E7B}"/>
              </a:ext>
            </a:extLst>
          </p:cNvPr>
          <p:cNvSpPr txBox="1"/>
          <p:nvPr/>
        </p:nvSpPr>
        <p:spPr>
          <a:xfrm>
            <a:off x="1143000" y="5527278"/>
            <a:ext cx="10259540" cy="461665"/>
          </a:xfrm>
          <a:prstGeom prst="rect">
            <a:avLst/>
          </a:prstGeom>
          <a:noFill/>
        </p:spPr>
        <p:txBody>
          <a:bodyPr wrap="none" rtlCol="0">
            <a:spAutoFit/>
          </a:bodyPr>
          <a:lstStyle/>
          <a:p>
            <a:r>
              <a:rPr lang="en-US" sz="2400" dirty="0"/>
              <a:t>p = .25					p = .50					p = .75</a:t>
            </a:r>
          </a:p>
        </p:txBody>
      </p:sp>
      <p:sp>
        <p:nvSpPr>
          <p:cNvPr id="9" name="TextBox 8">
            <a:extLst>
              <a:ext uri="{FF2B5EF4-FFF2-40B4-BE49-F238E27FC236}">
                <a16:creationId xmlns:a16="http://schemas.microsoft.com/office/drawing/2014/main" id="{272CFECF-214A-45C8-BAEC-F69D0C423D3B}"/>
              </a:ext>
            </a:extLst>
          </p:cNvPr>
          <p:cNvSpPr txBox="1"/>
          <p:nvPr/>
        </p:nvSpPr>
        <p:spPr>
          <a:xfrm>
            <a:off x="885121" y="6324600"/>
            <a:ext cx="10910807" cy="369332"/>
          </a:xfrm>
          <a:prstGeom prst="rect">
            <a:avLst/>
          </a:prstGeom>
          <a:solidFill>
            <a:schemeClr val="tx2">
              <a:lumMod val="60000"/>
              <a:lumOff val="40000"/>
            </a:schemeClr>
          </a:solidFill>
        </p:spPr>
        <p:txBody>
          <a:bodyPr wrap="none" rtlCol="0">
            <a:spAutoFit/>
          </a:bodyPr>
          <a:lstStyle/>
          <a:p>
            <a:r>
              <a:rPr lang="en-US" dirty="0"/>
              <a:t>The plots tell us the probability of observing any given count of bullying for each of three probability distributions. </a:t>
            </a:r>
          </a:p>
        </p:txBody>
      </p:sp>
    </p:spTree>
    <p:extLst>
      <p:ext uri="{BB962C8B-B14F-4D97-AF65-F5344CB8AC3E}">
        <p14:creationId xmlns:p14="http://schemas.microsoft.com/office/powerpoint/2010/main" val="4290815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6774-7AE3-476B-A7B0-F09BA4CC4DCF}"/>
              </a:ext>
            </a:extLst>
          </p:cNvPr>
          <p:cNvSpPr>
            <a:spLocks noGrp="1"/>
          </p:cNvSpPr>
          <p:nvPr>
            <p:ph type="title"/>
          </p:nvPr>
        </p:nvSpPr>
        <p:spPr/>
        <p:txBody>
          <a:bodyPr/>
          <a:lstStyle/>
          <a:p>
            <a:pPr algn="l"/>
            <a:r>
              <a:rPr lang="en-US" b="1" dirty="0">
                <a:solidFill>
                  <a:schemeClr val="tx2"/>
                </a:solidFill>
              </a:rPr>
              <a:t>Go get some data</a:t>
            </a:r>
          </a:p>
        </p:txBody>
      </p:sp>
      <p:sp>
        <p:nvSpPr>
          <p:cNvPr id="3" name="Content Placeholder 2">
            <a:extLst>
              <a:ext uri="{FF2B5EF4-FFF2-40B4-BE49-F238E27FC236}">
                <a16:creationId xmlns:a16="http://schemas.microsoft.com/office/drawing/2014/main" id="{DD19DA1D-762C-46B1-8334-3FDC857A9BB8}"/>
              </a:ext>
            </a:extLst>
          </p:cNvPr>
          <p:cNvSpPr>
            <a:spLocks noGrp="1"/>
          </p:cNvSpPr>
          <p:nvPr>
            <p:ph idx="1"/>
          </p:nvPr>
        </p:nvSpPr>
        <p:spPr>
          <a:xfrm>
            <a:off x="609600" y="1600201"/>
            <a:ext cx="4648200" cy="4525963"/>
          </a:xfrm>
        </p:spPr>
        <p:txBody>
          <a:bodyPr>
            <a:normAutofit fontScale="92500" lnSpcReduction="10000"/>
          </a:bodyPr>
          <a:lstStyle/>
          <a:p>
            <a:r>
              <a:rPr lang="en-US" dirty="0"/>
              <a:t>Let’s go to five classrooms and observe if bullying is present or not.</a:t>
            </a:r>
          </a:p>
          <a:p>
            <a:r>
              <a:rPr lang="en-US" dirty="0"/>
              <a:t>Say we observe the following - Y: {1,0,0,1,1}</a:t>
            </a:r>
          </a:p>
          <a:p>
            <a:r>
              <a:rPr lang="en-US" dirty="0"/>
              <a:t>Which distribution (out of the three we looked at) gives us the highest probability of observing this data?</a:t>
            </a:r>
          </a:p>
          <a:p>
            <a:endParaRPr lang="en-US" dirty="0"/>
          </a:p>
        </p:txBody>
      </p:sp>
      <p:pic>
        <p:nvPicPr>
          <p:cNvPr id="5" name="Picture 4">
            <a:extLst>
              <a:ext uri="{FF2B5EF4-FFF2-40B4-BE49-F238E27FC236}">
                <a16:creationId xmlns:a16="http://schemas.microsoft.com/office/drawing/2014/main" id="{AA5E96ED-84E4-4CF3-B6D5-F044A8622140}"/>
              </a:ext>
            </a:extLst>
          </p:cNvPr>
          <p:cNvPicPr>
            <a:picLocks noChangeAspect="1"/>
          </p:cNvPicPr>
          <p:nvPr/>
        </p:nvPicPr>
        <p:blipFill>
          <a:blip r:embed="rId3"/>
          <a:stretch>
            <a:fillRect/>
          </a:stretch>
        </p:blipFill>
        <p:spPr>
          <a:xfrm>
            <a:off x="5715000" y="2362200"/>
            <a:ext cx="6305550" cy="2647950"/>
          </a:xfrm>
          <a:prstGeom prst="rect">
            <a:avLst/>
          </a:prstGeom>
        </p:spPr>
      </p:pic>
    </p:spTree>
    <p:extLst>
      <p:ext uri="{BB962C8B-B14F-4D97-AF65-F5344CB8AC3E}">
        <p14:creationId xmlns:p14="http://schemas.microsoft.com/office/powerpoint/2010/main" val="2836916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1AA16-3E9D-4CCF-B20D-D2E2AE57AC1E}"/>
              </a:ext>
            </a:extLst>
          </p:cNvPr>
          <p:cNvSpPr>
            <a:spLocks noGrp="1"/>
          </p:cNvSpPr>
          <p:nvPr>
            <p:ph idx="1"/>
          </p:nvPr>
        </p:nvSpPr>
        <p:spPr>
          <a:xfrm>
            <a:off x="609600" y="457201"/>
            <a:ext cx="10972800" cy="1371599"/>
          </a:xfrm>
        </p:spPr>
        <p:txBody>
          <a:bodyPr>
            <a:normAutofit fontScale="92500" lnSpcReduction="10000"/>
          </a:bodyPr>
          <a:lstStyle/>
          <a:p>
            <a:r>
              <a:rPr lang="en-US" dirty="0"/>
              <a:t>We know the binomial distribution with a parameter of .5 is better than the other two, but what about other possible values for the parameter?</a:t>
            </a:r>
          </a:p>
        </p:txBody>
      </p:sp>
      <p:pic>
        <p:nvPicPr>
          <p:cNvPr id="5" name="Picture 4">
            <a:extLst>
              <a:ext uri="{FF2B5EF4-FFF2-40B4-BE49-F238E27FC236}">
                <a16:creationId xmlns:a16="http://schemas.microsoft.com/office/drawing/2014/main" id="{7F2DF26A-15E4-4AFB-82CB-F183EBF14C7C}"/>
              </a:ext>
            </a:extLst>
          </p:cNvPr>
          <p:cNvPicPr>
            <a:picLocks noChangeAspect="1"/>
          </p:cNvPicPr>
          <p:nvPr/>
        </p:nvPicPr>
        <p:blipFill>
          <a:blip r:embed="rId2"/>
          <a:stretch>
            <a:fillRect/>
          </a:stretch>
        </p:blipFill>
        <p:spPr>
          <a:xfrm>
            <a:off x="0" y="2057401"/>
            <a:ext cx="12192000" cy="1512940"/>
          </a:xfrm>
          <a:prstGeom prst="rect">
            <a:avLst/>
          </a:prstGeom>
        </p:spPr>
      </p:pic>
    </p:spTree>
    <p:extLst>
      <p:ext uri="{BB962C8B-B14F-4D97-AF65-F5344CB8AC3E}">
        <p14:creationId xmlns:p14="http://schemas.microsoft.com/office/powerpoint/2010/main" val="1374064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D81FE-17F5-4F73-94A7-1D4BA1D6297E}"/>
              </a:ext>
            </a:extLst>
          </p:cNvPr>
          <p:cNvSpPr>
            <a:spLocks noGrp="1"/>
          </p:cNvSpPr>
          <p:nvPr>
            <p:ph idx="1"/>
          </p:nvPr>
        </p:nvSpPr>
        <p:spPr>
          <a:xfrm>
            <a:off x="36616" y="762000"/>
            <a:ext cx="4306784" cy="5638800"/>
          </a:xfrm>
        </p:spPr>
        <p:txBody>
          <a:bodyPr>
            <a:normAutofit fontScale="85000" lnSpcReduction="10000"/>
          </a:bodyPr>
          <a:lstStyle/>
          <a:p>
            <a:r>
              <a:rPr lang="en-US" dirty="0"/>
              <a:t>This plot now shows us the probability of finding 3 classrooms with bullying out of 5 observations for 10 different values of the parameter.</a:t>
            </a:r>
          </a:p>
          <a:p>
            <a:endParaRPr lang="en-US" dirty="0"/>
          </a:p>
          <a:p>
            <a:r>
              <a:rPr lang="en-US" dirty="0"/>
              <a:t>This is the essence of maximum likelihood.</a:t>
            </a:r>
          </a:p>
          <a:p>
            <a:endParaRPr lang="en-US" dirty="0"/>
          </a:p>
          <a:p>
            <a:r>
              <a:rPr lang="en-US" b="1" dirty="0">
                <a:solidFill>
                  <a:schemeClr val="accent2">
                    <a:lumMod val="50000"/>
                  </a:schemeClr>
                </a:solidFill>
              </a:rPr>
              <a:t>Likelihood</a:t>
            </a:r>
            <a:r>
              <a:rPr lang="en-US" dirty="0"/>
              <a:t> is simply the extent to which a sample provides support for a given parameter value. </a:t>
            </a:r>
          </a:p>
        </p:txBody>
      </p:sp>
      <p:pic>
        <p:nvPicPr>
          <p:cNvPr id="4" name="Picture 3">
            <a:extLst>
              <a:ext uri="{FF2B5EF4-FFF2-40B4-BE49-F238E27FC236}">
                <a16:creationId xmlns:a16="http://schemas.microsoft.com/office/drawing/2014/main" id="{141C3656-1502-4415-BFB2-C2E54EC46CE8}"/>
              </a:ext>
            </a:extLst>
          </p:cNvPr>
          <p:cNvPicPr>
            <a:picLocks noChangeAspect="1"/>
          </p:cNvPicPr>
          <p:nvPr/>
        </p:nvPicPr>
        <p:blipFill>
          <a:blip r:embed="rId3"/>
          <a:stretch>
            <a:fillRect/>
          </a:stretch>
        </p:blipFill>
        <p:spPr>
          <a:xfrm>
            <a:off x="4648200" y="990600"/>
            <a:ext cx="7346779" cy="4696691"/>
          </a:xfrm>
          <a:prstGeom prst="rect">
            <a:avLst/>
          </a:prstGeom>
        </p:spPr>
      </p:pic>
    </p:spTree>
    <p:extLst>
      <p:ext uri="{BB962C8B-B14F-4D97-AF65-F5344CB8AC3E}">
        <p14:creationId xmlns:p14="http://schemas.microsoft.com/office/powerpoint/2010/main" val="2019494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The Likelihood Function</a:t>
            </a:r>
          </a:p>
        </p:txBody>
      </p:sp>
      <p:sp>
        <p:nvSpPr>
          <p:cNvPr id="3" name="Content Placeholder 2"/>
          <p:cNvSpPr>
            <a:spLocks noGrp="1"/>
          </p:cNvSpPr>
          <p:nvPr>
            <p:ph idx="1"/>
          </p:nvPr>
        </p:nvSpPr>
        <p:spPr/>
        <p:txBody>
          <a:bodyPr/>
          <a:lstStyle/>
          <a:p>
            <a:r>
              <a:rPr lang="en-US" dirty="0"/>
              <a:t>Let’s suppose again that we have the following data on a binary outcome Y: {1,0,0,1,1}</a:t>
            </a:r>
          </a:p>
          <a:p>
            <a:r>
              <a:rPr lang="en-US" dirty="0"/>
              <a:t>We assume that Y is distributed Bernoulli with a constant probability across our observations.</a:t>
            </a:r>
          </a:p>
          <a:p>
            <a:r>
              <a:rPr lang="en-US" dirty="0"/>
              <a:t>The model we propose is:</a:t>
            </a:r>
          </a:p>
          <a:p>
            <a:endParaRPr lang="en-US" dirty="0"/>
          </a:p>
        </p:txBody>
      </p:sp>
      <p:graphicFrame>
        <p:nvGraphicFramePr>
          <p:cNvPr id="1026" name="Object 2"/>
          <p:cNvGraphicFramePr>
            <a:graphicFrameLocks noChangeAspect="1"/>
          </p:cNvGraphicFramePr>
          <p:nvPr/>
        </p:nvGraphicFramePr>
        <p:xfrm>
          <a:off x="609601" y="4495801"/>
          <a:ext cx="10742545" cy="571291"/>
        </p:xfrm>
        <a:graphic>
          <a:graphicData uri="http://schemas.openxmlformats.org/presentationml/2006/ole">
            <mc:AlternateContent xmlns:mc="http://schemas.openxmlformats.org/markup-compatibility/2006">
              <mc:Choice xmlns:v="urn:schemas-microsoft-com:vml" Requires="v">
                <p:oleObj name="Document" r:id="rId3" imgW="5940848" imgH="315812" progId="Word.Document.12">
                  <p:embed/>
                </p:oleObj>
              </mc:Choice>
              <mc:Fallback>
                <p:oleObj name="Document" r:id="rId3" imgW="5940848" imgH="315812" progId="Word.Document.12">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1" y="4495801"/>
                        <a:ext cx="10742545" cy="571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know that:</a:t>
            </a:r>
          </a:p>
          <a:p>
            <a:endParaRPr lang="en-US" dirty="0"/>
          </a:p>
          <a:p>
            <a:endParaRPr lang="en-US" dirty="0"/>
          </a:p>
          <a:p>
            <a:r>
              <a:rPr lang="en-US" dirty="0"/>
              <a:t>So, the joint distribution of our data Y: {1,0,0,1,1} is:</a:t>
            </a:r>
          </a:p>
        </p:txBody>
      </p:sp>
      <p:graphicFrame>
        <p:nvGraphicFramePr>
          <p:cNvPr id="2051" name="Object 3"/>
          <p:cNvGraphicFramePr>
            <a:graphicFrameLocks noChangeAspect="1"/>
          </p:cNvGraphicFramePr>
          <p:nvPr>
            <p:extLst>
              <p:ext uri="{D42A27DB-BD31-4B8C-83A1-F6EECF244321}">
                <p14:modId xmlns:p14="http://schemas.microsoft.com/office/powerpoint/2010/main" val="111469341"/>
              </p:ext>
            </p:extLst>
          </p:nvPr>
        </p:nvGraphicFramePr>
        <p:xfrm>
          <a:off x="1524000" y="2362200"/>
          <a:ext cx="8788574" cy="685800"/>
        </p:xfrm>
        <a:graphic>
          <a:graphicData uri="http://schemas.openxmlformats.org/presentationml/2006/ole">
            <mc:AlternateContent xmlns:mc="http://schemas.openxmlformats.org/markup-compatibility/2006">
              <mc:Choice xmlns:v="urn:schemas-microsoft-com:vml" Requires="v">
                <p:oleObj name="Document" r:id="rId2" imgW="5940848" imgH="471916" progId="Word.Document.12">
                  <p:embed/>
                </p:oleObj>
              </mc:Choice>
              <mc:Fallback>
                <p:oleObj name="Document" r:id="rId2" imgW="5940848" imgH="471916" progId="Word.Document.12">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8788574"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p:cNvPicPr/>
          <p:nvPr/>
        </p:nvPicPr>
        <p:blipFill>
          <a:blip r:embed="rId4" cstate="print"/>
          <a:srcRect l="35250" t="45000" r="24750" b="41250"/>
          <a:stretch>
            <a:fillRect/>
          </a:stretch>
        </p:blipFill>
        <p:spPr bwMode="auto">
          <a:xfrm>
            <a:off x="3276600" y="4114800"/>
            <a:ext cx="5638800" cy="1981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According to the theory of likelihood:</a:t>
            </a:r>
          </a:p>
          <a:p>
            <a:endParaRPr lang="en-US" dirty="0"/>
          </a:p>
          <a:p>
            <a:endParaRPr lang="en-US" dirty="0"/>
          </a:p>
          <a:p>
            <a:r>
              <a:rPr lang="en-US" dirty="0"/>
              <a:t>We take the log of the equation for computational purposes and get:</a:t>
            </a:r>
          </a:p>
          <a:p>
            <a:endParaRPr lang="en-US" dirty="0"/>
          </a:p>
        </p:txBody>
      </p:sp>
      <p:graphicFrame>
        <p:nvGraphicFramePr>
          <p:cNvPr id="3074" name="Object 2"/>
          <p:cNvGraphicFramePr>
            <a:graphicFrameLocks noChangeAspect="1"/>
          </p:cNvGraphicFramePr>
          <p:nvPr>
            <p:extLst>
              <p:ext uri="{D42A27DB-BD31-4B8C-83A1-F6EECF244321}">
                <p14:modId xmlns:p14="http://schemas.microsoft.com/office/powerpoint/2010/main" val="3291105330"/>
              </p:ext>
            </p:extLst>
          </p:nvPr>
        </p:nvGraphicFramePr>
        <p:xfrm>
          <a:off x="838200" y="2286001"/>
          <a:ext cx="10030042" cy="533400"/>
        </p:xfrm>
        <a:graphic>
          <a:graphicData uri="http://schemas.openxmlformats.org/presentationml/2006/ole">
            <mc:AlternateContent xmlns:mc="http://schemas.openxmlformats.org/markup-compatibility/2006">
              <mc:Choice xmlns:v="urn:schemas-microsoft-com:vml" Requires="v">
                <p:oleObj name="Document" r:id="rId3" imgW="5940848" imgH="315812" progId="Word.Document.12">
                  <p:embed/>
                </p:oleObj>
              </mc:Choice>
              <mc:Fallback>
                <p:oleObj name="Document" r:id="rId3" imgW="5940848" imgH="315812" progId="Word.Document.12">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86001"/>
                        <a:ext cx="10030042" cy="533400"/>
                      </a:xfrm>
                      <a:prstGeom prst="rect">
                        <a:avLst/>
                      </a:prstGeom>
                      <a:noFill/>
                      <a:ln>
                        <a:noFill/>
                      </a:ln>
                      <a:effectLst/>
                    </p:spPr>
                  </p:pic>
                </p:oleObj>
              </mc:Fallback>
            </mc:AlternateContent>
          </a:graphicData>
        </a:graphic>
      </p:graphicFrame>
      <p:graphicFrame>
        <p:nvGraphicFramePr>
          <p:cNvPr id="3075" name="Object 3"/>
          <p:cNvGraphicFramePr>
            <a:graphicFrameLocks noChangeAspect="1"/>
          </p:cNvGraphicFramePr>
          <p:nvPr>
            <p:extLst>
              <p:ext uri="{D42A27DB-BD31-4B8C-83A1-F6EECF244321}">
                <p14:modId xmlns:p14="http://schemas.microsoft.com/office/powerpoint/2010/main" val="3970075706"/>
              </p:ext>
            </p:extLst>
          </p:nvPr>
        </p:nvGraphicFramePr>
        <p:xfrm>
          <a:off x="1130861" y="2827743"/>
          <a:ext cx="9930278" cy="533400"/>
        </p:xfrm>
        <a:graphic>
          <a:graphicData uri="http://schemas.openxmlformats.org/presentationml/2006/ole">
            <mc:AlternateContent xmlns:mc="http://schemas.openxmlformats.org/markup-compatibility/2006">
              <mc:Choice xmlns:v="urn:schemas-microsoft-com:vml" Requires="v">
                <p:oleObj name="Document" r:id="rId5" imgW="5940848" imgH="319057" progId="Word.Document.12">
                  <p:embed/>
                </p:oleObj>
              </mc:Choice>
              <mc:Fallback>
                <p:oleObj name="Document" r:id="rId5" imgW="5940848" imgH="319057" progId="Word.Document.12">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61" y="2827743"/>
                        <a:ext cx="9930278" cy="533400"/>
                      </a:xfrm>
                      <a:prstGeom prst="rect">
                        <a:avLst/>
                      </a:prstGeom>
                      <a:noFill/>
                      <a:ln>
                        <a:noFill/>
                      </a:ln>
                      <a:effectLst/>
                    </p:spPr>
                  </p:pic>
                </p:oleObj>
              </mc:Fallback>
            </mc:AlternateContent>
          </a:graphicData>
        </a:graphic>
      </p:graphicFrame>
      <p:graphicFrame>
        <p:nvGraphicFramePr>
          <p:cNvPr id="3078" name="Object 6"/>
          <p:cNvGraphicFramePr>
            <a:graphicFrameLocks noChangeAspect="1"/>
          </p:cNvGraphicFramePr>
          <p:nvPr>
            <p:extLst>
              <p:ext uri="{D42A27DB-BD31-4B8C-83A1-F6EECF244321}">
                <p14:modId xmlns:p14="http://schemas.microsoft.com/office/powerpoint/2010/main" val="2335488911"/>
              </p:ext>
            </p:extLst>
          </p:nvPr>
        </p:nvGraphicFramePr>
        <p:xfrm>
          <a:off x="946327" y="4556920"/>
          <a:ext cx="10114812" cy="533399"/>
        </p:xfrm>
        <a:graphic>
          <a:graphicData uri="http://schemas.openxmlformats.org/presentationml/2006/ole">
            <mc:AlternateContent xmlns:mc="http://schemas.openxmlformats.org/markup-compatibility/2006">
              <mc:Choice xmlns:v="urn:schemas-microsoft-com:vml" Requires="v">
                <p:oleObj name="Document" r:id="rId7" imgW="5952018" imgH="318544" progId="Word.Document.12">
                  <p:embed/>
                </p:oleObj>
              </mc:Choice>
              <mc:Fallback>
                <p:oleObj name="Document" r:id="rId7" imgW="5952018" imgH="318544" progId="Word.Document.12">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6327" y="4556920"/>
                        <a:ext cx="10114812" cy="533399"/>
                      </a:xfrm>
                      <a:prstGeom prst="rect">
                        <a:avLst/>
                      </a:prstGeom>
                      <a:noFill/>
                      <a:ln>
                        <a:noFill/>
                      </a:ln>
                      <a:effectLst/>
                    </p:spPr>
                  </p:pic>
                </p:oleObj>
              </mc:Fallback>
            </mc:AlternateContent>
          </a:graphicData>
        </a:graphic>
      </p:graphicFrame>
      <p:graphicFrame>
        <p:nvGraphicFramePr>
          <p:cNvPr id="3079" name="Object 7"/>
          <p:cNvGraphicFramePr>
            <a:graphicFrameLocks noChangeAspect="1"/>
          </p:cNvGraphicFramePr>
          <p:nvPr>
            <p:extLst>
              <p:ext uri="{D42A27DB-BD31-4B8C-83A1-F6EECF244321}">
                <p14:modId xmlns:p14="http://schemas.microsoft.com/office/powerpoint/2010/main" val="2957830361"/>
              </p:ext>
            </p:extLst>
          </p:nvPr>
        </p:nvGraphicFramePr>
        <p:xfrm>
          <a:off x="888091" y="5302526"/>
          <a:ext cx="9930259" cy="533399"/>
        </p:xfrm>
        <a:graphic>
          <a:graphicData uri="http://schemas.openxmlformats.org/presentationml/2006/ole">
            <mc:AlternateContent xmlns:mc="http://schemas.openxmlformats.org/markup-compatibility/2006">
              <mc:Choice xmlns:v="urn:schemas-microsoft-com:vml" Requires="v">
                <p:oleObj name="Document" r:id="rId9" imgW="5940848" imgH="319057" progId="Word.Document.12">
                  <p:embed/>
                </p:oleObj>
              </mc:Choice>
              <mc:Fallback>
                <p:oleObj name="Document" r:id="rId9" imgW="5940848" imgH="319057" progId="Word.Document.12">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8091" y="5302526"/>
                        <a:ext cx="9930259" cy="533399"/>
                      </a:xfrm>
                      <a:prstGeom prst="rect">
                        <a:avLst/>
                      </a:prstGeom>
                      <a:noFill/>
                      <a:ln>
                        <a:noFill/>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a:t>
            </a:r>
          </a:p>
        </p:txBody>
      </p:sp>
      <p:sp>
        <p:nvSpPr>
          <p:cNvPr id="3" name="Content Placeholder 2"/>
          <p:cNvSpPr>
            <a:spLocks noGrp="1"/>
          </p:cNvSpPr>
          <p:nvPr>
            <p:ph idx="1"/>
          </p:nvPr>
        </p:nvSpPr>
        <p:spPr/>
        <p:txBody>
          <a:bodyPr>
            <a:normAutofit/>
          </a:bodyPr>
          <a:lstStyle/>
          <a:p>
            <a:r>
              <a:rPr lang="en-US" dirty="0"/>
              <a:t>Review logistic regression; go over in-class exercise from last week</a:t>
            </a:r>
          </a:p>
          <a:p>
            <a:r>
              <a:rPr lang="en-US" dirty="0"/>
              <a:t>Overview of MLE</a:t>
            </a:r>
          </a:p>
          <a:p>
            <a:r>
              <a:rPr lang="en-US" dirty="0"/>
              <a:t>Pooled Cross-Sectional Analysis</a:t>
            </a:r>
          </a:p>
          <a:p>
            <a:r>
              <a:rPr lang="en-US" dirty="0"/>
              <a:t>Basic Difference in Difference Models</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Maximizing the Function</a:t>
            </a:r>
          </a:p>
        </p:txBody>
      </p:sp>
      <p:sp>
        <p:nvSpPr>
          <p:cNvPr id="3" name="Content Placeholder 2"/>
          <p:cNvSpPr>
            <a:spLocks noGrp="1"/>
          </p:cNvSpPr>
          <p:nvPr>
            <p:ph idx="1"/>
          </p:nvPr>
        </p:nvSpPr>
        <p:spPr>
          <a:xfrm>
            <a:off x="821676" y="2182472"/>
            <a:ext cx="4267200" cy="3763963"/>
          </a:xfrm>
        </p:spPr>
        <p:txBody>
          <a:bodyPr>
            <a:normAutofit/>
          </a:bodyPr>
          <a:lstStyle/>
          <a:p>
            <a:r>
              <a:rPr lang="en-US" sz="3200" dirty="0"/>
              <a:t>We want to find the point when the above function is maximized.  </a:t>
            </a:r>
          </a:p>
          <a:p>
            <a:pPr marL="0" indent="0">
              <a:buNone/>
            </a:pPr>
            <a:endParaRPr lang="en-US" sz="3200" dirty="0"/>
          </a:p>
        </p:txBody>
      </p:sp>
      <p:graphicFrame>
        <p:nvGraphicFramePr>
          <p:cNvPr id="45059" name="Object 3"/>
          <p:cNvGraphicFramePr>
            <a:graphicFrameLocks noChangeAspect="1"/>
          </p:cNvGraphicFramePr>
          <p:nvPr>
            <p:extLst>
              <p:ext uri="{D42A27DB-BD31-4B8C-83A1-F6EECF244321}">
                <p14:modId xmlns:p14="http://schemas.microsoft.com/office/powerpoint/2010/main" val="286586809"/>
              </p:ext>
            </p:extLst>
          </p:nvPr>
        </p:nvGraphicFramePr>
        <p:xfrm>
          <a:off x="-1745751" y="1456531"/>
          <a:ext cx="10197102" cy="547688"/>
        </p:xfrm>
        <a:graphic>
          <a:graphicData uri="http://schemas.openxmlformats.org/presentationml/2006/ole">
            <mc:AlternateContent xmlns:mc="http://schemas.openxmlformats.org/markup-compatibility/2006">
              <mc:Choice xmlns:v="urn:schemas-microsoft-com:vml" Requires="v">
                <p:oleObj name="Document" r:id="rId3" imgW="5961278" imgH="319280" progId="Word.Document.12">
                  <p:embed/>
                </p:oleObj>
              </mc:Choice>
              <mc:Fallback>
                <p:oleObj name="Document" r:id="rId3" imgW="5961278" imgH="319280" progId="Word.Document.12">
                  <p:embed/>
                  <p:pic>
                    <p:nvPicPr>
                      <p:cNvPr id="0" name="Picture 7"/>
                      <p:cNvPicPr>
                        <a:picLocks noChangeAspect="1" noChangeArrowheads="1"/>
                      </p:cNvPicPr>
                      <p:nvPr/>
                    </p:nvPicPr>
                    <p:blipFill>
                      <a:blip r:embed="rId4"/>
                      <a:srcRect/>
                      <a:stretch>
                        <a:fillRect/>
                      </a:stretch>
                    </p:blipFill>
                    <p:spPr bwMode="auto">
                      <a:xfrm>
                        <a:off x="-1745751" y="1456531"/>
                        <a:ext cx="1019710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a:extLst>
              <a:ext uri="{FF2B5EF4-FFF2-40B4-BE49-F238E27FC236}">
                <a16:creationId xmlns:a16="http://schemas.microsoft.com/office/drawing/2014/main" id="{5E8483E4-D2F3-44CF-ACD3-E2E9DD927D56}"/>
              </a:ext>
            </a:extLst>
          </p:cNvPr>
          <p:cNvGraphicFramePr>
            <a:graphicFrameLocks noChangeAspect="1"/>
          </p:cNvGraphicFramePr>
          <p:nvPr>
            <p:extLst>
              <p:ext uri="{D42A27DB-BD31-4B8C-83A1-F6EECF244321}">
                <p14:modId xmlns:p14="http://schemas.microsoft.com/office/powerpoint/2010/main" val="1679114888"/>
              </p:ext>
            </p:extLst>
          </p:nvPr>
        </p:nvGraphicFramePr>
        <p:xfrm>
          <a:off x="-2959302" y="4455483"/>
          <a:ext cx="11759884" cy="625393"/>
        </p:xfrm>
        <a:graphic>
          <a:graphicData uri="http://schemas.openxmlformats.org/presentationml/2006/ole">
            <mc:AlternateContent xmlns:mc="http://schemas.openxmlformats.org/markup-compatibility/2006">
              <mc:Choice xmlns:v="urn:schemas-microsoft-com:vml" Requires="v">
                <p:oleObj name="Document" r:id="rId5" imgW="5940848" imgH="315812" progId="Word.Document.12">
                  <p:embed/>
                </p:oleObj>
              </mc:Choice>
              <mc:Fallback>
                <p:oleObj name="Document" r:id="rId5" imgW="5940848" imgH="315812" progId="Word.Document.12">
                  <p:embed/>
                  <p:pic>
                    <p:nvPicPr>
                      <p:cNvPr id="23040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9302" y="4455483"/>
                        <a:ext cx="11759884" cy="625393"/>
                      </a:xfrm>
                      <a:prstGeom prst="rect">
                        <a:avLst/>
                      </a:prstGeom>
                      <a:noFill/>
                      <a:ln>
                        <a:noFill/>
                      </a:ln>
                      <a:effectLst/>
                    </p:spPr>
                  </p:pic>
                </p:oleObj>
              </mc:Fallback>
            </mc:AlternateContent>
          </a:graphicData>
        </a:graphic>
      </p:graphicFrame>
      <p:graphicFrame>
        <p:nvGraphicFramePr>
          <p:cNvPr id="7" name="Object 6">
            <a:extLst>
              <a:ext uri="{FF2B5EF4-FFF2-40B4-BE49-F238E27FC236}">
                <a16:creationId xmlns:a16="http://schemas.microsoft.com/office/drawing/2014/main" id="{97E76FCB-0131-41FB-A9FA-B9BCE592CE9D}"/>
              </a:ext>
            </a:extLst>
          </p:cNvPr>
          <p:cNvGraphicFramePr>
            <a:graphicFrameLocks noChangeAspect="1"/>
          </p:cNvGraphicFramePr>
          <p:nvPr>
            <p:extLst>
              <p:ext uri="{D42A27DB-BD31-4B8C-83A1-F6EECF244321}">
                <p14:modId xmlns:p14="http://schemas.microsoft.com/office/powerpoint/2010/main" val="1446838365"/>
              </p:ext>
            </p:extLst>
          </p:nvPr>
        </p:nvGraphicFramePr>
        <p:xfrm>
          <a:off x="-2924666" y="5080876"/>
          <a:ext cx="11759884" cy="625393"/>
        </p:xfrm>
        <a:graphic>
          <a:graphicData uri="http://schemas.openxmlformats.org/presentationml/2006/ole">
            <mc:AlternateContent xmlns:mc="http://schemas.openxmlformats.org/markup-compatibility/2006">
              <mc:Choice xmlns:v="urn:schemas-microsoft-com:vml" Requires="v">
                <p:oleObj name="Document" r:id="rId7" imgW="5940848" imgH="315812" progId="Word.Document.12">
                  <p:embed/>
                </p:oleObj>
              </mc:Choice>
              <mc:Fallback>
                <p:oleObj name="Document" r:id="rId7" imgW="5940848" imgH="315812" progId="Word.Document.12">
                  <p:embed/>
                  <p:pic>
                    <p:nvPicPr>
                      <p:cNvPr id="23040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4666" y="5080876"/>
                        <a:ext cx="11759884" cy="625393"/>
                      </a:xfrm>
                      <a:prstGeom prst="rect">
                        <a:avLst/>
                      </a:prstGeom>
                      <a:noFill/>
                      <a:ln>
                        <a:noFill/>
                      </a:ln>
                      <a:effectLst/>
                    </p:spPr>
                  </p:pic>
                </p:oleObj>
              </mc:Fallback>
            </mc:AlternateContent>
          </a:graphicData>
        </a:graphic>
      </p:graphicFrame>
      <p:pic>
        <p:nvPicPr>
          <p:cNvPr id="5" name="Picture 4">
            <a:extLst>
              <a:ext uri="{FF2B5EF4-FFF2-40B4-BE49-F238E27FC236}">
                <a16:creationId xmlns:a16="http://schemas.microsoft.com/office/drawing/2014/main" id="{61CEEA0E-1744-4480-845B-381E34E9F686}"/>
              </a:ext>
            </a:extLst>
          </p:cNvPr>
          <p:cNvPicPr>
            <a:picLocks noChangeAspect="1"/>
          </p:cNvPicPr>
          <p:nvPr/>
        </p:nvPicPr>
        <p:blipFill>
          <a:blip r:embed="rId9"/>
          <a:stretch>
            <a:fillRect/>
          </a:stretch>
        </p:blipFill>
        <p:spPr>
          <a:xfrm>
            <a:off x="5879378" y="1151731"/>
            <a:ext cx="5980952" cy="545714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B7CC-1ECE-4BB6-A01F-FA4337DF9CCF}"/>
              </a:ext>
            </a:extLst>
          </p:cNvPr>
          <p:cNvSpPr>
            <a:spLocks noGrp="1"/>
          </p:cNvSpPr>
          <p:nvPr>
            <p:ph type="title"/>
          </p:nvPr>
        </p:nvSpPr>
        <p:spPr>
          <a:xfrm>
            <a:off x="381000" y="1981200"/>
            <a:ext cx="3962400" cy="2468562"/>
          </a:xfrm>
        </p:spPr>
        <p:txBody>
          <a:bodyPr/>
          <a:lstStyle/>
          <a:p>
            <a:r>
              <a:rPr lang="en-US" b="1" dirty="0">
                <a:solidFill>
                  <a:schemeClr val="tx2"/>
                </a:solidFill>
              </a:rPr>
              <a:t>Run a logistic regression model</a:t>
            </a:r>
          </a:p>
        </p:txBody>
      </p:sp>
      <p:pic>
        <p:nvPicPr>
          <p:cNvPr id="9" name="Picture 8">
            <a:extLst>
              <a:ext uri="{FF2B5EF4-FFF2-40B4-BE49-F238E27FC236}">
                <a16:creationId xmlns:a16="http://schemas.microsoft.com/office/drawing/2014/main" id="{582802C8-792C-42C4-9C47-0CC0E8840548}"/>
              </a:ext>
            </a:extLst>
          </p:cNvPr>
          <p:cNvPicPr>
            <a:picLocks noChangeAspect="1"/>
          </p:cNvPicPr>
          <p:nvPr/>
        </p:nvPicPr>
        <p:blipFill>
          <a:blip r:embed="rId3"/>
          <a:stretch>
            <a:fillRect/>
          </a:stretch>
        </p:blipFill>
        <p:spPr>
          <a:xfrm>
            <a:off x="5029200" y="0"/>
            <a:ext cx="7030833" cy="6858000"/>
          </a:xfrm>
          <a:prstGeom prst="rect">
            <a:avLst/>
          </a:prstGeom>
        </p:spPr>
      </p:pic>
      <p:sp>
        <p:nvSpPr>
          <p:cNvPr id="10" name="TextBox 9">
            <a:extLst>
              <a:ext uri="{FF2B5EF4-FFF2-40B4-BE49-F238E27FC236}">
                <a16:creationId xmlns:a16="http://schemas.microsoft.com/office/drawing/2014/main" id="{019BFF96-7765-4F5B-A44C-A7AFED20D90B}"/>
              </a:ext>
            </a:extLst>
          </p:cNvPr>
          <p:cNvSpPr txBox="1"/>
          <p:nvPr/>
        </p:nvSpPr>
        <p:spPr>
          <a:xfrm>
            <a:off x="131967" y="5334000"/>
            <a:ext cx="4554333" cy="1477328"/>
          </a:xfrm>
          <a:prstGeom prst="rect">
            <a:avLst/>
          </a:prstGeom>
          <a:noFill/>
        </p:spPr>
        <p:txBody>
          <a:bodyPr wrap="square" rtlCol="0">
            <a:spAutoFit/>
          </a:bodyPr>
          <a:lstStyle/>
          <a:p>
            <a:r>
              <a:rPr lang="en-US" b="1" dirty="0"/>
              <a:t>We will examine this is below, but note the residual deviance is 6.73. This value is simply</a:t>
            </a:r>
            <a:br>
              <a:rPr lang="en-US" b="1" dirty="0"/>
            </a:br>
            <a:r>
              <a:rPr lang="en-US" b="1" dirty="0"/>
              <a:t> -2 times the loglikelihood.</a:t>
            </a:r>
            <a:br>
              <a:rPr lang="en-US" b="1" dirty="0"/>
            </a:br>
            <a:endParaRPr lang="en-US" b="1" dirty="0"/>
          </a:p>
          <a:p>
            <a:r>
              <a:rPr lang="en-US" b="1" dirty="0">
                <a:solidFill>
                  <a:schemeClr val="accent2">
                    <a:lumMod val="50000"/>
                  </a:schemeClr>
                </a:solidFill>
              </a:rPr>
              <a:t>-2 * (3*log(.6) + 2*log(1-.6)) = 6.37</a:t>
            </a:r>
          </a:p>
        </p:txBody>
      </p:sp>
    </p:spTree>
    <p:extLst>
      <p:ext uri="{BB962C8B-B14F-4D97-AF65-F5344CB8AC3E}">
        <p14:creationId xmlns:p14="http://schemas.microsoft.com/office/powerpoint/2010/main" val="1677627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10439400" cy="1219199"/>
          </a:xfrm>
        </p:spPr>
        <p:txBody>
          <a:bodyPr/>
          <a:lstStyle/>
          <a:p>
            <a:r>
              <a:rPr lang="en-US" dirty="0"/>
              <a:t>Let’s look at an example using our Ski data from last week. </a:t>
            </a:r>
          </a:p>
          <a:p>
            <a:endParaRPr lang="en-US" dirty="0"/>
          </a:p>
          <a:p>
            <a:pPr>
              <a:buNone/>
            </a:pPr>
            <a:endParaRPr lang="en-US" dirty="0"/>
          </a:p>
        </p:txBody>
      </p:sp>
      <p:sp>
        <p:nvSpPr>
          <p:cNvPr id="6" name="Rectangle 5"/>
          <p:cNvSpPr/>
          <p:nvPr/>
        </p:nvSpPr>
        <p:spPr>
          <a:xfrm>
            <a:off x="914400" y="1295400"/>
            <a:ext cx="9448800" cy="3785652"/>
          </a:xfrm>
          <a:prstGeom prst="rect">
            <a:avLst/>
          </a:prstGeom>
        </p:spPr>
        <p:txBody>
          <a:bodyPr wrap="square">
            <a:spAutoFit/>
          </a:bodyPr>
          <a:lstStyle/>
          <a:p>
            <a:r>
              <a:rPr lang="en-US" sz="1600" dirty="0">
                <a:latin typeface="Courier New" pitchFamily="49" charset="0"/>
                <a:cs typeface="Courier New" pitchFamily="49" charset="0"/>
              </a:rPr>
              <a:t>Coefficients:</a:t>
            </a:r>
          </a:p>
          <a:p>
            <a:r>
              <a:rPr lang="en-US" sz="1600" dirty="0">
                <a:latin typeface="Courier New" pitchFamily="49" charset="0"/>
                <a:cs typeface="Courier New" pitchFamily="49" charset="0"/>
              </a:rPr>
              <a:t>             Estimate Std. Error z value Pr(&gt;|z|)    </a:t>
            </a:r>
          </a:p>
          <a:p>
            <a:r>
              <a:rPr lang="en-US" sz="1600" dirty="0">
                <a:latin typeface="Courier New" pitchFamily="49" charset="0"/>
                <a:cs typeface="Courier New" pitchFamily="49" charset="0"/>
              </a:rPr>
              <a:t>(Intercept)   -4.4990     1.5300  -2.941 0.003276 ** </a:t>
            </a:r>
          </a:p>
          <a:p>
            <a:r>
              <a:rPr lang="en-US" sz="1600" dirty="0">
                <a:latin typeface="Courier New" pitchFamily="49" charset="0"/>
                <a:cs typeface="Courier New" pitchFamily="49" charset="0"/>
              </a:rPr>
              <a:t>Difficulty     1.5688     0.4761   3.295 0.000984 ***</a:t>
            </a:r>
          </a:p>
          <a:p>
            <a:r>
              <a:rPr lang="en-US" sz="1600" dirty="0" err="1">
                <a:latin typeface="Courier New" pitchFamily="49" charset="0"/>
                <a:cs typeface="Courier New" pitchFamily="49" charset="0"/>
              </a:rPr>
              <a:t>Seasonwinter</a:t>
            </a:r>
            <a:r>
              <a:rPr lang="en-US" sz="1600" dirty="0">
                <a:latin typeface="Courier New" pitchFamily="49" charset="0"/>
                <a:cs typeface="Courier New" pitchFamily="49" charset="0"/>
              </a:rPr>
              <a:t>   0.4773     1.0141   0.471 0.637861    </a:t>
            </a:r>
          </a:p>
          <a:p>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Signif</a:t>
            </a:r>
            <a:r>
              <a:rPr lang="en-US" sz="1600" dirty="0">
                <a:latin typeface="Courier New" pitchFamily="49" charset="0"/>
                <a:cs typeface="Courier New" pitchFamily="49" charset="0"/>
              </a:rPr>
              <a:t>. codes:  0 ‘***’ 0.001 ‘**’ 0.01 ‘*’ 0.05 ‘.’ 0.1 ‘ ’ 1 </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(Dispersion parameter for binomial family taken to be 1)</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Null deviance: 48.263  on 34  degrees of freedom</a:t>
            </a:r>
          </a:p>
          <a:p>
            <a:r>
              <a:rPr lang="en-US" sz="1600" dirty="0">
                <a:latin typeface="Courier New" pitchFamily="49" charset="0"/>
                <a:cs typeface="Courier New" pitchFamily="49" charset="0"/>
              </a:rPr>
              <a:t>Residual deviance: </a:t>
            </a:r>
            <a:r>
              <a:rPr lang="en-US" sz="1600" b="1" dirty="0">
                <a:solidFill>
                  <a:srgbClr val="FF0000"/>
                </a:solidFill>
                <a:latin typeface="Courier New" pitchFamily="49" charset="0"/>
                <a:cs typeface="Courier New" pitchFamily="49" charset="0"/>
              </a:rPr>
              <a:t>26.470</a:t>
            </a:r>
            <a:r>
              <a:rPr lang="en-US" sz="1600" dirty="0">
                <a:latin typeface="Courier New" pitchFamily="49" charset="0"/>
                <a:cs typeface="Courier New" pitchFamily="49" charset="0"/>
              </a:rPr>
              <a:t>  on 32  degrees of freedom</a:t>
            </a:r>
          </a:p>
          <a:p>
            <a:r>
              <a:rPr lang="en-US" sz="1600" dirty="0">
                <a:latin typeface="Courier New" pitchFamily="49" charset="0"/>
                <a:cs typeface="Courier New" pitchFamily="49" charset="0"/>
              </a:rPr>
              <a:t>AIC: 32.47</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Number of Fisher Scoring iterations: 5</a:t>
            </a:r>
            <a:endParaRPr lang="en-US" sz="2800" dirty="0">
              <a:latin typeface="Courier New" pitchFamily="49" charset="0"/>
              <a:cs typeface="Courier New" pitchFamily="49" charset="0"/>
            </a:endParaRPr>
          </a:p>
        </p:txBody>
      </p:sp>
      <p:sp>
        <p:nvSpPr>
          <p:cNvPr id="4" name="Rectangle 3"/>
          <p:cNvSpPr/>
          <p:nvPr/>
        </p:nvSpPr>
        <p:spPr>
          <a:xfrm>
            <a:off x="942109" y="3962400"/>
            <a:ext cx="3276600" cy="304800"/>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l"/>
            <a:r>
              <a:rPr lang="en-US" b="1" dirty="0">
                <a:solidFill>
                  <a:schemeClr val="tx2"/>
                </a:solidFill>
              </a:rPr>
              <a:t>Log-Likelihood</a:t>
            </a:r>
            <a:r>
              <a:rPr lang="en-US" dirty="0"/>
              <a:t> </a:t>
            </a:r>
            <a:r>
              <a:rPr lang="en-US" dirty="0">
                <a:solidFill>
                  <a:schemeClr val="tx2"/>
                </a:solidFill>
              </a:rPr>
              <a:t>– Assessing the Model</a:t>
            </a:r>
          </a:p>
        </p:txBody>
      </p:sp>
      <p:sp>
        <p:nvSpPr>
          <p:cNvPr id="3" name="Content Placeholder 2"/>
          <p:cNvSpPr>
            <a:spLocks noGrp="1"/>
          </p:cNvSpPr>
          <p:nvPr>
            <p:ph idx="1"/>
          </p:nvPr>
        </p:nvSpPr>
        <p:spPr>
          <a:xfrm>
            <a:off x="762000" y="2743200"/>
            <a:ext cx="10668000" cy="3733800"/>
          </a:xfrm>
        </p:spPr>
        <p:txBody>
          <a:bodyPr>
            <a:normAutofit fontScale="70000" lnSpcReduction="20000"/>
          </a:bodyPr>
          <a:lstStyle/>
          <a:p>
            <a:r>
              <a:rPr lang="en-US" dirty="0"/>
              <a:t>The log-likelihood is therefore based on summing the likelihood associated with the observed outcomes.  It is akin to the residual sum of squares in multiple regression as it is an indicator of how much unexplained information there is after the model has been fitted.</a:t>
            </a:r>
          </a:p>
          <a:p>
            <a:r>
              <a:rPr lang="en-US" dirty="0"/>
              <a:t>Large values of the log-likelihood indicate poorly fitted models.</a:t>
            </a:r>
          </a:p>
          <a:p>
            <a:r>
              <a:rPr lang="en-US" dirty="0"/>
              <a:t>Recall that the ln(1) = 0 </a:t>
            </a:r>
          </a:p>
          <a:p>
            <a:r>
              <a:rPr lang="en-US" dirty="0"/>
              <a:t>Log-likelihood allows us to compare two models by computing the difference in their log-likelihoods.</a:t>
            </a:r>
          </a:p>
          <a:p>
            <a:r>
              <a:rPr lang="en-US" dirty="0"/>
              <a:t>In the model summary output for some software you will see -2 log likelihood or deviance, thus it is simply the formula above multiplied by -2.   This is done because it allows us to compare models based on the chi-square statistic.  In R it is just called the deviance.</a:t>
            </a:r>
          </a:p>
        </p:txBody>
      </p:sp>
      <p:sp>
        <p:nvSpPr>
          <p:cNvPr id="205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1524000"/>
            <a:ext cx="7010400" cy="941966"/>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3" cstate="print"/>
          <a:srcRect t="14400" r="42000" b="13200"/>
          <a:stretch>
            <a:fillRect/>
          </a:stretch>
        </p:blipFill>
        <p:spPr bwMode="auto">
          <a:xfrm>
            <a:off x="1524000" y="838200"/>
            <a:ext cx="9144000" cy="6019800"/>
          </a:xfrm>
          <a:prstGeom prst="rect">
            <a:avLst/>
          </a:prstGeom>
          <a:noFill/>
          <a:ln w="9525">
            <a:noFill/>
            <a:miter lim="800000"/>
            <a:headEnd/>
            <a:tailEnd/>
          </a:ln>
          <a:effectLst/>
        </p:spPr>
      </p:pic>
      <p:sp>
        <p:nvSpPr>
          <p:cNvPr id="5" name="TextBox 4"/>
          <p:cNvSpPr txBox="1"/>
          <p:nvPr/>
        </p:nvSpPr>
        <p:spPr>
          <a:xfrm>
            <a:off x="1543050" y="114301"/>
            <a:ext cx="4038600" cy="523220"/>
          </a:xfrm>
          <a:prstGeom prst="rect">
            <a:avLst/>
          </a:prstGeom>
          <a:noFill/>
        </p:spPr>
        <p:txBody>
          <a:bodyPr wrap="square" rtlCol="0">
            <a:spAutoFit/>
          </a:bodyPr>
          <a:lstStyle/>
          <a:p>
            <a:r>
              <a:rPr lang="en-US" sz="2800" b="1" dirty="0">
                <a:solidFill>
                  <a:schemeClr val="tx2"/>
                </a:solidFill>
              </a:rPr>
              <a:t>Calculating -2LL by Hand</a:t>
            </a:r>
          </a:p>
        </p:txBody>
      </p:sp>
      <p:pic>
        <p:nvPicPr>
          <p:cNvPr id="4"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72100" y="57150"/>
            <a:ext cx="4953000" cy="665519"/>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Comparing Models Using Log-Likelihood (likelihood ratio test)</a:t>
            </a:r>
          </a:p>
        </p:txBody>
      </p:sp>
      <p:sp>
        <p:nvSpPr>
          <p:cNvPr id="3" name="Content Placeholder 2"/>
          <p:cNvSpPr>
            <a:spLocks noGrp="1"/>
          </p:cNvSpPr>
          <p:nvPr>
            <p:ph idx="1"/>
          </p:nvPr>
        </p:nvSpPr>
        <p:spPr/>
        <p:txBody>
          <a:bodyPr>
            <a:normAutofit fontScale="85000" lnSpcReduction="20000"/>
          </a:bodyPr>
          <a:lstStyle/>
          <a:p>
            <a:r>
              <a:rPr lang="en-US" dirty="0"/>
              <a:t>Models must be nested to be compared.  This means that all of the predictors in the smaller (restricted) model must also be in the bigger (unrestricted) model.</a:t>
            </a:r>
          </a:p>
          <a:p>
            <a:r>
              <a:rPr lang="en-US" dirty="0"/>
              <a:t>Taking the difference in the -2LL (or deviance) for the models (</a:t>
            </a:r>
            <a:r>
              <a:rPr lang="en-US" dirty="0">
                <a:solidFill>
                  <a:schemeClr val="tx2"/>
                </a:solidFill>
              </a:rPr>
              <a:t>smaller model</a:t>
            </a:r>
            <a:r>
              <a:rPr lang="en-US" dirty="0"/>
              <a:t> (restricted model) </a:t>
            </a:r>
            <a:r>
              <a:rPr lang="en-US" dirty="0">
                <a:solidFill>
                  <a:schemeClr val="tx2"/>
                </a:solidFill>
              </a:rPr>
              <a:t>–</a:t>
            </a:r>
            <a:r>
              <a:rPr lang="en-US" dirty="0"/>
              <a:t> </a:t>
            </a:r>
            <a:r>
              <a:rPr lang="en-US" dirty="0">
                <a:solidFill>
                  <a:schemeClr val="tx2"/>
                </a:solidFill>
              </a:rPr>
              <a:t>bigger model</a:t>
            </a:r>
            <a:r>
              <a:rPr lang="en-US" dirty="0"/>
              <a:t>(unrestricted model)) produces a test statistic that is distributed as a chi-square with df equal to the difference in the number of predictors.  </a:t>
            </a:r>
          </a:p>
          <a:p>
            <a:pPr marL="0" indent="0">
              <a:buNone/>
            </a:pPr>
            <a:endParaRPr lang="en-US" dirty="0"/>
          </a:p>
          <a:p>
            <a:endParaRPr lang="en-US" dirty="0"/>
          </a:p>
          <a:p>
            <a:r>
              <a:rPr lang="en-US" dirty="0"/>
              <a:t>For example, in our dataset for falling when skiing if we ran a model with just the constant and difficulty as a predictor we would get a -2LL of 26.692 then:</a:t>
            </a:r>
          </a:p>
          <a:p>
            <a:endParaRPr lang="en-US" dirty="0"/>
          </a:p>
        </p:txBody>
      </p:sp>
      <p:sp>
        <p:nvSpPr>
          <p:cNvPr id="3789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2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199" y="4191000"/>
            <a:ext cx="7355205" cy="419100"/>
          </a:xfrm>
          <a:prstGeom prst="rect">
            <a:avLst/>
          </a:prstGeom>
          <a:noFill/>
        </p:spPr>
      </p:pic>
      <p:sp>
        <p:nvSpPr>
          <p:cNvPr id="22532"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4"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749040" y="5889627"/>
            <a:ext cx="4693920" cy="4191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9525000" cy="990600"/>
          </a:xfrm>
        </p:spPr>
        <p:txBody>
          <a:bodyPr>
            <a:normAutofit/>
          </a:bodyPr>
          <a:lstStyle/>
          <a:p>
            <a:pPr algn="l"/>
            <a:r>
              <a:rPr lang="en-US" b="1" dirty="0">
                <a:solidFill>
                  <a:schemeClr val="tx2"/>
                </a:solidFill>
              </a:rPr>
              <a:t>Comparing Models Using Log-Likelihood</a:t>
            </a:r>
          </a:p>
        </p:txBody>
      </p:sp>
      <p:sp>
        <p:nvSpPr>
          <p:cNvPr id="3" name="Content Placeholder 2"/>
          <p:cNvSpPr>
            <a:spLocks noGrp="1"/>
          </p:cNvSpPr>
          <p:nvPr>
            <p:ph idx="1"/>
          </p:nvPr>
        </p:nvSpPr>
        <p:spPr>
          <a:xfrm>
            <a:off x="457200" y="2057400"/>
            <a:ext cx="11277600" cy="4800600"/>
          </a:xfrm>
        </p:spPr>
        <p:txBody>
          <a:bodyPr>
            <a:normAutofit fontScale="70000" lnSpcReduction="20000"/>
          </a:bodyPr>
          <a:lstStyle/>
          <a:p>
            <a:r>
              <a:rPr lang="en-US" dirty="0"/>
              <a:t>So basically, we are testing whether or not season added to our ability to predict falling. (While not the most interesting example, it can be easily extending to include multiple predictors as we did in the baseball example using the F-test and the residual sum of squares between the restricted and unrestricted models.  Thus, you can think of this chi-square test as comparing the reduction in the sum of the residuals when moving from a restricted model (smaller model) to an unrestricted model (larger model).</a:t>
            </a:r>
          </a:p>
          <a:p>
            <a:r>
              <a:rPr lang="en-US" b="1" dirty="0"/>
              <a:t>Degrees of freedom for the </a:t>
            </a:r>
            <a:r>
              <a:rPr lang="el-GR" b="1" dirty="0"/>
              <a:t>χ</a:t>
            </a:r>
            <a:r>
              <a:rPr lang="en-US" b="1" baseline="30000" dirty="0"/>
              <a:t>2</a:t>
            </a:r>
            <a:r>
              <a:rPr lang="en-US" b="1" dirty="0"/>
              <a:t> critical value is determined by the difference in in degrees of freedom between the big and small model.  </a:t>
            </a:r>
            <a:r>
              <a:rPr lang="en-US" dirty="0"/>
              <a:t>Thus, in our case the degrees of freedom for the big model is 3 (1 for each predictor and the constant) and the small model has 2 </a:t>
            </a:r>
            <a:r>
              <a:rPr lang="en-US" dirty="0" err="1"/>
              <a:t>df</a:t>
            </a:r>
            <a:r>
              <a:rPr lang="en-US" dirty="0"/>
              <a:t> (the constant and only 1 predictor).</a:t>
            </a:r>
          </a:p>
          <a:p>
            <a:r>
              <a:rPr lang="en-US" dirty="0"/>
              <a:t>The critical value at </a:t>
            </a:r>
            <a:r>
              <a:rPr lang="el-GR" dirty="0"/>
              <a:t>α</a:t>
            </a:r>
            <a:r>
              <a:rPr lang="en-US" dirty="0"/>
              <a:t> = .05, with 1 </a:t>
            </a:r>
            <a:r>
              <a:rPr lang="en-US" dirty="0" err="1"/>
              <a:t>df</a:t>
            </a:r>
            <a:r>
              <a:rPr lang="en-US" dirty="0"/>
              <a:t> is 3.84 and so we fail to reject the null and conclude that the model will all of the independent variables does not predict better than the one with only difficulty as the independent variable.  An expected result given the lack of statistical significance for season.</a:t>
            </a:r>
          </a:p>
        </p:txBody>
      </p:sp>
      <p:sp>
        <p:nvSpPr>
          <p:cNvPr id="2048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1344509"/>
            <a:ext cx="4693920" cy="419100"/>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029700" y="925224"/>
            <a:ext cx="2057400" cy="514350"/>
          </a:xfrm>
          <a:prstGeom prst="rect">
            <a:avLst/>
          </a:prstGeom>
          <a:noFill/>
        </p:spPr>
      </p:pic>
      <p:cxnSp>
        <p:nvCxnSpPr>
          <p:cNvPr id="9" name="Straight Arrow Connector 8"/>
          <p:cNvCxnSpPr/>
          <p:nvPr/>
        </p:nvCxnSpPr>
        <p:spPr>
          <a:xfrm flipV="1">
            <a:off x="3733800" y="1219200"/>
            <a:ext cx="51816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Let’s look at another example of the likelihood ratio test</a:t>
            </a:r>
          </a:p>
        </p:txBody>
      </p:sp>
      <p:sp>
        <p:nvSpPr>
          <p:cNvPr id="3" name="Content Placeholder 2"/>
          <p:cNvSpPr>
            <a:spLocks noGrp="1"/>
          </p:cNvSpPr>
          <p:nvPr>
            <p:ph idx="1"/>
          </p:nvPr>
        </p:nvSpPr>
        <p:spPr/>
        <p:txBody>
          <a:bodyPr>
            <a:normAutofit fontScale="92500" lnSpcReduction="20000"/>
          </a:bodyPr>
          <a:lstStyle/>
          <a:p>
            <a:r>
              <a:rPr lang="en-US" dirty="0"/>
              <a:t>We can use the likelihood ratio test to compare nested models and also single predictors.  When sample sizes are small, the likelihood ratio test is often preferred to the Wald statistic or the z-test.  Let’s take a look at how the likelihood ratio test works.  </a:t>
            </a:r>
          </a:p>
          <a:p>
            <a:r>
              <a:rPr lang="en-US" dirty="0"/>
              <a:t>We will examine the significance of the interaction term from our model predicting loan rejections. </a:t>
            </a:r>
          </a:p>
          <a:p>
            <a:endParaRPr lang="en-US" dirty="0"/>
          </a:p>
          <a:p>
            <a:r>
              <a:rPr lang="en-US" dirty="0"/>
              <a:t>Thus we need to run two models: </a:t>
            </a:r>
          </a:p>
          <a:p>
            <a:pPr lvl="1"/>
            <a:r>
              <a:rPr lang="en-US" dirty="0"/>
              <a:t>One model with the interaction (larger, or unrestricted model)</a:t>
            </a:r>
          </a:p>
          <a:p>
            <a:pPr lvl="1"/>
            <a:r>
              <a:rPr lang="en-US" dirty="0"/>
              <a:t>Another model without the interaction (smaller, or restricted model)</a:t>
            </a:r>
          </a:p>
        </p:txBody>
      </p:sp>
    </p:spTree>
    <p:extLst>
      <p:ext uri="{BB962C8B-B14F-4D97-AF65-F5344CB8AC3E}">
        <p14:creationId xmlns:p14="http://schemas.microsoft.com/office/powerpoint/2010/main" val="3241080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676401" y="64549"/>
          <a:ext cx="5940425" cy="6740525"/>
        </p:xfrm>
        <a:graphic>
          <a:graphicData uri="http://schemas.openxmlformats.org/presentationml/2006/ole">
            <mc:AlternateContent xmlns:mc="http://schemas.openxmlformats.org/markup-compatibility/2006">
              <mc:Choice xmlns:v="urn:schemas-microsoft-com:vml" Requires="v">
                <p:oleObj name="Document" r:id="rId2" imgW="5940848" imgH="6740570" progId="Word.Document.12">
                  <p:embed/>
                </p:oleObj>
              </mc:Choice>
              <mc:Fallback>
                <p:oleObj name="Document" r:id="rId2" imgW="5940848" imgH="6740570" progId="Word.Document.12">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64549"/>
                        <a:ext cx="5940425" cy="674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6172201" y="1371600"/>
            <a:ext cx="3694601" cy="369332"/>
          </a:xfrm>
          <a:prstGeom prst="rect">
            <a:avLst/>
          </a:prstGeom>
          <a:noFill/>
        </p:spPr>
        <p:txBody>
          <a:bodyPr wrap="none" rtlCol="0">
            <a:spAutoFit/>
          </a:bodyPr>
          <a:lstStyle/>
          <a:p>
            <a:r>
              <a:rPr lang="en-US" dirty="0"/>
              <a:t>Unrestricted model with the interaction</a:t>
            </a:r>
          </a:p>
        </p:txBody>
      </p:sp>
      <p:sp>
        <p:nvSpPr>
          <p:cNvPr id="7" name="TextBox 6"/>
          <p:cNvSpPr txBox="1"/>
          <p:nvPr/>
        </p:nvSpPr>
        <p:spPr>
          <a:xfrm>
            <a:off x="6477001" y="4876800"/>
            <a:ext cx="3423245" cy="369332"/>
          </a:xfrm>
          <a:prstGeom prst="rect">
            <a:avLst/>
          </a:prstGeom>
          <a:noFill/>
        </p:spPr>
        <p:txBody>
          <a:bodyPr wrap="none" rtlCol="0">
            <a:spAutoFit/>
          </a:bodyPr>
          <a:lstStyle/>
          <a:p>
            <a:r>
              <a:rPr lang="en-US" dirty="0"/>
              <a:t>Restricted model with no interaction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3" name="Object 3"/>
          <p:cNvGraphicFramePr>
            <a:graphicFrameLocks noChangeAspect="1"/>
          </p:cNvGraphicFramePr>
          <p:nvPr>
            <p:extLst>
              <p:ext uri="{D42A27DB-BD31-4B8C-83A1-F6EECF244321}">
                <p14:modId xmlns:p14="http://schemas.microsoft.com/office/powerpoint/2010/main" val="1960779322"/>
              </p:ext>
            </p:extLst>
          </p:nvPr>
        </p:nvGraphicFramePr>
        <p:xfrm>
          <a:off x="457199" y="228600"/>
          <a:ext cx="10310715" cy="6400800"/>
        </p:xfrm>
        <a:graphic>
          <a:graphicData uri="http://schemas.openxmlformats.org/presentationml/2006/ole">
            <mc:AlternateContent xmlns:mc="http://schemas.openxmlformats.org/markup-compatibility/2006">
              <mc:Choice xmlns:v="urn:schemas-microsoft-com:vml" Requires="v">
                <p:oleObj name="Document" r:id="rId3" imgW="5940848" imgH="3688441" progId="Word.Document.12">
                  <p:embed/>
                </p:oleObj>
              </mc:Choice>
              <mc:Fallback>
                <p:oleObj name="Document" r:id="rId3" imgW="5940848" imgH="3688441" progId="Word.Documen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228600"/>
                        <a:ext cx="10310715" cy="6400800"/>
                      </a:xfrm>
                      <a:prstGeom prst="rect">
                        <a:avLst/>
                      </a:prstGeom>
                      <a:noFill/>
                      <a:ln>
                        <a:noFill/>
                      </a:ln>
                      <a:effec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rPr>
              <a:t>A look back</a:t>
            </a:r>
          </a:p>
        </p:txBody>
      </p:sp>
      <p:pic>
        <p:nvPicPr>
          <p:cNvPr id="4" name="Content Placeholder 3"/>
          <p:cNvPicPr>
            <a:picLocks noGrp="1" noChangeAspect="1"/>
          </p:cNvPicPr>
          <p:nvPr>
            <p:ph idx="1"/>
          </p:nvPr>
        </p:nvPicPr>
        <p:blipFill>
          <a:blip r:embed="rId3"/>
          <a:stretch>
            <a:fillRect/>
          </a:stretch>
        </p:blipFill>
        <p:spPr>
          <a:xfrm>
            <a:off x="1524000" y="1905001"/>
            <a:ext cx="9144000" cy="3191015"/>
          </a:xfrm>
          <a:prstGeom prst="rect">
            <a:avLst/>
          </a:prstGeom>
        </p:spPr>
      </p:pic>
    </p:spTree>
    <p:extLst>
      <p:ext uri="{BB962C8B-B14F-4D97-AF65-F5344CB8AC3E}">
        <p14:creationId xmlns:p14="http://schemas.microsoft.com/office/powerpoint/2010/main" val="421038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a:solidFill>
                  <a:schemeClr val="accent2">
                    <a:lumMod val="50000"/>
                  </a:schemeClr>
                </a:solidFill>
              </a:rPr>
              <a:t>Pooled cross sectional data</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5333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Independently pooled cross section</a:t>
            </a:r>
          </a:p>
        </p:txBody>
      </p:sp>
      <p:sp>
        <p:nvSpPr>
          <p:cNvPr id="3" name="Content Placeholder 2"/>
          <p:cNvSpPr>
            <a:spLocks noGrp="1"/>
          </p:cNvSpPr>
          <p:nvPr>
            <p:ph idx="1"/>
          </p:nvPr>
        </p:nvSpPr>
        <p:spPr/>
        <p:txBody>
          <a:bodyPr>
            <a:normAutofit/>
          </a:bodyPr>
          <a:lstStyle/>
          <a:p>
            <a:r>
              <a:rPr lang="en-US" dirty="0"/>
              <a:t>Surveys like the General Social Survey (GSS) or the Current Population Survey (CPS) are repeated at regular intervals with a random sample of individuals each year.</a:t>
            </a:r>
          </a:p>
          <a:p>
            <a:r>
              <a:rPr lang="en-US" dirty="0"/>
              <a:t>Pooling multiple years together gives us an independently pooled cross section.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152400" y="244088"/>
            <a:ext cx="8609012" cy="4587875"/>
          </a:xfrm>
        </p:spPr>
        <p:txBody>
          <a:bodyPr>
            <a:normAutofit/>
          </a:bodyPr>
          <a:lstStyle/>
          <a:p>
            <a:pPr marL="0" indent="0">
              <a:lnSpc>
                <a:spcPts val="2700"/>
              </a:lnSpc>
              <a:buNone/>
            </a:pPr>
            <a:r>
              <a:rPr lang="de-DE" sz="3600" b="1" dirty="0">
                <a:solidFill>
                  <a:schemeClr val="tx2"/>
                </a:solidFill>
              </a:rPr>
              <a:t>Pooled cross sections on housing prices</a:t>
            </a:r>
          </a:p>
          <a:p>
            <a:pPr lvl="1">
              <a:lnSpc>
                <a:spcPts val="3300"/>
              </a:lnSpc>
            </a:pPr>
            <a:endParaRPr lang="de-DE" sz="2800" dirty="0"/>
          </a:p>
        </p:txBody>
      </p:sp>
      <p:pic>
        <p:nvPicPr>
          <p:cNvPr id="2" name="Picture 1">
            <a:extLst>
              <a:ext uri="{FF2B5EF4-FFF2-40B4-BE49-F238E27FC236}">
                <a16:creationId xmlns:a16="http://schemas.microsoft.com/office/drawing/2014/main" id="{085FD3B9-7AD3-4BBE-88C2-F37E4FCAFF9D}"/>
              </a:ext>
            </a:extLst>
          </p:cNvPr>
          <p:cNvPicPr>
            <a:picLocks noChangeAspect="1"/>
          </p:cNvPicPr>
          <p:nvPr/>
        </p:nvPicPr>
        <p:blipFill>
          <a:blip r:embed="rId3"/>
          <a:stretch>
            <a:fillRect/>
          </a:stretch>
        </p:blipFill>
        <p:spPr>
          <a:xfrm>
            <a:off x="152400" y="573330"/>
            <a:ext cx="12057306" cy="6019800"/>
          </a:xfrm>
          <a:prstGeom prst="rect">
            <a:avLst/>
          </a:prstGeom>
        </p:spPr>
      </p:pic>
    </p:spTree>
    <p:extLst>
      <p:ext uri="{BB962C8B-B14F-4D97-AF65-F5344CB8AC3E}">
        <p14:creationId xmlns:p14="http://schemas.microsoft.com/office/powerpoint/2010/main" val="181425655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Advantages of pooling cross-sectional data</a:t>
            </a:r>
          </a:p>
        </p:txBody>
      </p:sp>
      <p:sp>
        <p:nvSpPr>
          <p:cNvPr id="3" name="Content Placeholder 2"/>
          <p:cNvSpPr>
            <a:spLocks noGrp="1"/>
          </p:cNvSpPr>
          <p:nvPr>
            <p:ph idx="1"/>
          </p:nvPr>
        </p:nvSpPr>
        <p:spPr/>
        <p:txBody>
          <a:bodyPr>
            <a:normAutofit/>
          </a:bodyPr>
          <a:lstStyle/>
          <a:p>
            <a:r>
              <a:rPr lang="en-US" dirty="0"/>
              <a:t>Researchers can generate more precise parameter estimates by including more observations.</a:t>
            </a:r>
          </a:p>
          <a:p>
            <a:r>
              <a:rPr lang="en-US" dirty="0"/>
              <a:t>Pooling is beneficial:</a:t>
            </a:r>
          </a:p>
          <a:p>
            <a:pPr lvl="1"/>
            <a:r>
              <a:rPr lang="en-US" dirty="0"/>
              <a:t>When the sample size in any given year is small.</a:t>
            </a:r>
          </a:p>
          <a:p>
            <a:pPr lvl="2"/>
            <a:r>
              <a:rPr lang="en-US" dirty="0"/>
              <a:t>The effect being examined is too small to discern using a sample from a single year, but additional data will produce a statistically significant result.</a:t>
            </a:r>
          </a:p>
          <a:p>
            <a:pPr lvl="1"/>
            <a:r>
              <a:rPr lang="en-US" dirty="0"/>
              <a:t>When researchers want to assess if outcomes change over time or if the coefficients in the model change over time.</a:t>
            </a:r>
          </a:p>
        </p:txBody>
      </p:sp>
    </p:spTree>
    <p:extLst>
      <p:ext uri="{BB962C8B-B14F-4D97-AF65-F5344CB8AC3E}">
        <p14:creationId xmlns:p14="http://schemas.microsoft.com/office/powerpoint/2010/main" val="2607748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Statistical issues with pooling</a:t>
            </a:r>
          </a:p>
        </p:txBody>
      </p:sp>
      <p:sp>
        <p:nvSpPr>
          <p:cNvPr id="3" name="Content Placeholder 2"/>
          <p:cNvSpPr>
            <a:spLocks noGrp="1"/>
          </p:cNvSpPr>
          <p:nvPr>
            <p:ph idx="1"/>
          </p:nvPr>
        </p:nvSpPr>
        <p:spPr/>
        <p:txBody>
          <a:bodyPr>
            <a:normAutofit/>
          </a:bodyPr>
          <a:lstStyle/>
          <a:p>
            <a:r>
              <a:rPr lang="en-US" dirty="0"/>
              <a:t>Only minor statistical issues are raised:</a:t>
            </a:r>
          </a:p>
          <a:p>
            <a:pPr lvl="1"/>
            <a:r>
              <a:rPr lang="en-US" dirty="0"/>
              <a:t>Populations may have different distributions in different years.</a:t>
            </a:r>
          </a:p>
          <a:p>
            <a:pPr lvl="2"/>
            <a:r>
              <a:rPr lang="en-US" dirty="0"/>
              <a:t>We can allow the intercept to vary across different time periods by including dummy variables for years [just as we have done for gender or race].</a:t>
            </a:r>
          </a:p>
          <a:p>
            <a:pPr lvl="2"/>
            <a:r>
              <a:rPr lang="en-US" dirty="0"/>
              <a:t>These year dummy variables may be of substantive interest to the researcher.</a:t>
            </a:r>
          </a:p>
          <a:p>
            <a:pPr lvl="1"/>
            <a:r>
              <a:rPr lang="en-US" dirty="0"/>
              <a:t>Error variance may change over time</a:t>
            </a:r>
          </a:p>
          <a:p>
            <a:pPr lvl="2"/>
            <a:r>
              <a:rPr lang="en-US" dirty="0"/>
              <a:t>We already know how to deal with this  - use robust standard errors.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An example from Wooldridge</a:t>
            </a:r>
          </a:p>
        </p:txBody>
      </p:sp>
      <p:sp>
        <p:nvSpPr>
          <p:cNvPr id="3" name="Content Placeholder 2"/>
          <p:cNvSpPr>
            <a:spLocks noGrp="1"/>
          </p:cNvSpPr>
          <p:nvPr>
            <p:ph idx="1"/>
          </p:nvPr>
        </p:nvSpPr>
        <p:spPr>
          <a:xfrm>
            <a:off x="762000" y="1600202"/>
            <a:ext cx="10363200" cy="3276599"/>
          </a:xfrm>
        </p:spPr>
        <p:txBody>
          <a:bodyPr>
            <a:noAutofit/>
          </a:bodyPr>
          <a:lstStyle/>
          <a:p>
            <a:r>
              <a:rPr lang="en-US" dirty="0"/>
              <a:t>Using GSS data from 1972-1984 we will estimate the number of kids being born.</a:t>
            </a:r>
          </a:p>
          <a:p>
            <a:r>
              <a:rPr lang="en-US" dirty="0"/>
              <a:t>Question of interest: after controlling for other observable factors, what has happened to fertility rates overtime?</a:t>
            </a:r>
          </a:p>
          <a:p>
            <a:endParaRPr lang="en-US"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62200"/>
            <a:ext cx="4038600" cy="1828800"/>
          </a:xfrm>
        </p:spPr>
        <p:txBody>
          <a:bodyPr>
            <a:noAutofit/>
          </a:bodyPr>
          <a:lstStyle/>
          <a:p>
            <a:pPr algn="l"/>
            <a:r>
              <a:rPr lang="en-US" sz="5400" b="1" dirty="0">
                <a:solidFill>
                  <a:schemeClr val="tx2"/>
                </a:solidFill>
              </a:rPr>
              <a:t>The data on Number of Kids Born</a:t>
            </a:r>
          </a:p>
        </p:txBody>
      </p:sp>
      <p:sp>
        <p:nvSpPr>
          <p:cNvPr id="3" name="Content Placeholder 2"/>
          <p:cNvSpPr>
            <a:spLocks noGrp="1"/>
          </p:cNvSpPr>
          <p:nvPr>
            <p:ph idx="1"/>
          </p:nvPr>
        </p:nvSpPr>
        <p:spPr>
          <a:xfrm>
            <a:off x="4533900" y="76200"/>
            <a:ext cx="6629400" cy="6705600"/>
          </a:xfrm>
        </p:spPr>
        <p:txBody>
          <a:bodyPr>
            <a:noAutofit/>
          </a:bodyPr>
          <a:lstStyle/>
          <a:p>
            <a:pPr marL="0" indent="0">
              <a:spcBef>
                <a:spcPts val="0"/>
              </a:spcBef>
              <a:buNone/>
            </a:pPr>
            <a:r>
              <a:rPr lang="en-US" sz="2000" b="1" dirty="0" err="1">
                <a:solidFill>
                  <a:schemeClr val="accent2">
                    <a:lumMod val="50000"/>
                  </a:schemeClr>
                </a:solidFill>
              </a:rPr>
              <a:t>Obs</a:t>
            </a:r>
            <a:r>
              <a:rPr lang="en-US" sz="2000" b="1" dirty="0">
                <a:solidFill>
                  <a:schemeClr val="accent2">
                    <a:lumMod val="50000"/>
                  </a:schemeClr>
                </a:solidFill>
              </a:rPr>
              <a:t>:  1129</a:t>
            </a:r>
          </a:p>
          <a:p>
            <a:pPr marL="0" indent="0">
              <a:spcBef>
                <a:spcPts val="0"/>
              </a:spcBef>
              <a:buNone/>
            </a:pPr>
            <a:endParaRPr lang="en-US" sz="1800" dirty="0"/>
          </a:p>
          <a:p>
            <a:pPr marL="0" indent="0">
              <a:spcBef>
                <a:spcPts val="0"/>
              </a:spcBef>
              <a:buNone/>
            </a:pPr>
            <a:r>
              <a:rPr lang="en-US" sz="1800" dirty="0"/>
              <a:t>  </a:t>
            </a:r>
            <a:r>
              <a:rPr lang="en-US" sz="1800" b="1" dirty="0">
                <a:solidFill>
                  <a:schemeClr val="tx2">
                    <a:lumMod val="75000"/>
                  </a:schemeClr>
                </a:solidFill>
              </a:rPr>
              <a:t>1. year                     72 to 84, even</a:t>
            </a:r>
          </a:p>
          <a:p>
            <a:pPr marL="0" indent="0">
              <a:spcBef>
                <a:spcPts val="0"/>
              </a:spcBef>
              <a:buNone/>
            </a:pPr>
            <a:r>
              <a:rPr lang="en-US" sz="1800" b="1" dirty="0">
                <a:solidFill>
                  <a:schemeClr val="tx2">
                    <a:lumMod val="75000"/>
                  </a:schemeClr>
                </a:solidFill>
              </a:rPr>
              <a:t>  2. </a:t>
            </a:r>
            <a:r>
              <a:rPr lang="en-US" sz="1800" b="1" dirty="0" err="1">
                <a:solidFill>
                  <a:schemeClr val="tx2">
                    <a:lumMod val="75000"/>
                  </a:schemeClr>
                </a:solidFill>
              </a:rPr>
              <a:t>educ</a:t>
            </a:r>
            <a:r>
              <a:rPr lang="en-US" sz="1800" b="1" dirty="0">
                <a:solidFill>
                  <a:schemeClr val="tx2">
                    <a:lumMod val="75000"/>
                  </a:schemeClr>
                </a:solidFill>
              </a:rPr>
              <a:t>                     years of schooling</a:t>
            </a:r>
          </a:p>
          <a:p>
            <a:pPr marL="0" indent="0">
              <a:spcBef>
                <a:spcPts val="0"/>
              </a:spcBef>
              <a:buNone/>
            </a:pPr>
            <a:r>
              <a:rPr lang="en-US" sz="1800" b="1" dirty="0">
                <a:solidFill>
                  <a:schemeClr val="tx2">
                    <a:lumMod val="75000"/>
                  </a:schemeClr>
                </a:solidFill>
              </a:rPr>
              <a:t>  3. </a:t>
            </a:r>
            <a:r>
              <a:rPr lang="en-US" sz="1800" b="1" dirty="0" err="1">
                <a:solidFill>
                  <a:schemeClr val="tx2">
                    <a:lumMod val="75000"/>
                  </a:schemeClr>
                </a:solidFill>
              </a:rPr>
              <a:t>meduc</a:t>
            </a:r>
            <a:r>
              <a:rPr lang="en-US" sz="1800" b="1" dirty="0">
                <a:solidFill>
                  <a:schemeClr val="tx2">
                    <a:lumMod val="75000"/>
                  </a:schemeClr>
                </a:solidFill>
              </a:rPr>
              <a:t>                  mother's education</a:t>
            </a:r>
          </a:p>
          <a:p>
            <a:pPr marL="0" indent="0">
              <a:spcBef>
                <a:spcPts val="0"/>
              </a:spcBef>
              <a:buNone/>
            </a:pPr>
            <a:r>
              <a:rPr lang="en-US" sz="1800" b="1" dirty="0">
                <a:solidFill>
                  <a:schemeClr val="tx2">
                    <a:lumMod val="75000"/>
                  </a:schemeClr>
                </a:solidFill>
              </a:rPr>
              <a:t>  4. </a:t>
            </a:r>
            <a:r>
              <a:rPr lang="en-US" sz="1800" b="1" dirty="0" err="1">
                <a:solidFill>
                  <a:schemeClr val="tx2">
                    <a:lumMod val="75000"/>
                  </a:schemeClr>
                </a:solidFill>
              </a:rPr>
              <a:t>feduc</a:t>
            </a:r>
            <a:r>
              <a:rPr lang="en-US" sz="1800" b="1" dirty="0">
                <a:solidFill>
                  <a:schemeClr val="tx2">
                    <a:lumMod val="75000"/>
                  </a:schemeClr>
                </a:solidFill>
              </a:rPr>
              <a:t>                    father's education</a:t>
            </a:r>
          </a:p>
          <a:p>
            <a:pPr marL="0" indent="0">
              <a:spcBef>
                <a:spcPts val="0"/>
              </a:spcBef>
              <a:buNone/>
            </a:pPr>
            <a:r>
              <a:rPr lang="en-US" sz="1800" b="1" dirty="0">
                <a:solidFill>
                  <a:schemeClr val="tx2">
                    <a:lumMod val="75000"/>
                  </a:schemeClr>
                </a:solidFill>
              </a:rPr>
              <a:t>  5. age                        in years</a:t>
            </a:r>
          </a:p>
          <a:p>
            <a:pPr marL="0" indent="0">
              <a:spcBef>
                <a:spcPts val="0"/>
              </a:spcBef>
              <a:buNone/>
            </a:pPr>
            <a:r>
              <a:rPr lang="en-US" sz="1800" b="1" dirty="0">
                <a:solidFill>
                  <a:schemeClr val="tx2">
                    <a:lumMod val="75000"/>
                  </a:schemeClr>
                </a:solidFill>
              </a:rPr>
              <a:t>  6. kids                       # children ever born</a:t>
            </a:r>
          </a:p>
          <a:p>
            <a:pPr marL="0" indent="0">
              <a:spcBef>
                <a:spcPts val="0"/>
              </a:spcBef>
              <a:buNone/>
            </a:pPr>
            <a:r>
              <a:rPr lang="en-US" sz="1800" b="1" dirty="0">
                <a:solidFill>
                  <a:schemeClr val="tx2">
                    <a:lumMod val="75000"/>
                  </a:schemeClr>
                </a:solidFill>
              </a:rPr>
              <a:t>  7. black                    = 1 if black</a:t>
            </a:r>
          </a:p>
          <a:p>
            <a:pPr marL="0" indent="0">
              <a:spcBef>
                <a:spcPts val="0"/>
              </a:spcBef>
              <a:buNone/>
            </a:pPr>
            <a:r>
              <a:rPr lang="en-US" sz="1800" b="1" dirty="0">
                <a:solidFill>
                  <a:schemeClr val="tx2">
                    <a:lumMod val="75000"/>
                  </a:schemeClr>
                </a:solidFill>
              </a:rPr>
              <a:t>  8. east                     = 1 if lived in east at 16</a:t>
            </a:r>
          </a:p>
          <a:p>
            <a:pPr marL="0" indent="0">
              <a:spcBef>
                <a:spcPts val="0"/>
              </a:spcBef>
              <a:buNone/>
            </a:pPr>
            <a:r>
              <a:rPr lang="en-US" sz="1800" b="1" dirty="0">
                <a:solidFill>
                  <a:schemeClr val="tx2">
                    <a:lumMod val="75000"/>
                  </a:schemeClr>
                </a:solidFill>
              </a:rPr>
              <a:t>  9. </a:t>
            </a:r>
            <a:r>
              <a:rPr lang="en-US" sz="1800" b="1" dirty="0" err="1">
                <a:solidFill>
                  <a:schemeClr val="tx2">
                    <a:lumMod val="75000"/>
                  </a:schemeClr>
                </a:solidFill>
              </a:rPr>
              <a:t>northcen</a:t>
            </a:r>
            <a:r>
              <a:rPr lang="en-US" sz="1800" b="1" dirty="0">
                <a:solidFill>
                  <a:schemeClr val="tx2">
                    <a:lumMod val="75000"/>
                  </a:schemeClr>
                </a:solidFill>
              </a:rPr>
              <a:t>            = 1 if lived in </a:t>
            </a:r>
            <a:r>
              <a:rPr lang="en-US" sz="1800" b="1" dirty="0" err="1">
                <a:solidFill>
                  <a:schemeClr val="tx2">
                    <a:lumMod val="75000"/>
                  </a:schemeClr>
                </a:solidFill>
              </a:rPr>
              <a:t>nc</a:t>
            </a:r>
            <a:r>
              <a:rPr lang="en-US" sz="1800" b="1" dirty="0">
                <a:solidFill>
                  <a:schemeClr val="tx2">
                    <a:lumMod val="75000"/>
                  </a:schemeClr>
                </a:solidFill>
              </a:rPr>
              <a:t> at 16</a:t>
            </a:r>
          </a:p>
          <a:p>
            <a:pPr marL="0" indent="0">
              <a:spcBef>
                <a:spcPts val="0"/>
              </a:spcBef>
              <a:buNone/>
            </a:pPr>
            <a:r>
              <a:rPr lang="en-US" sz="1800" b="1" dirty="0">
                <a:solidFill>
                  <a:schemeClr val="tx2">
                    <a:lumMod val="75000"/>
                  </a:schemeClr>
                </a:solidFill>
              </a:rPr>
              <a:t> 10. west                   = 1 if lived in west at 16</a:t>
            </a:r>
          </a:p>
          <a:p>
            <a:pPr marL="0" indent="0">
              <a:spcBef>
                <a:spcPts val="0"/>
              </a:spcBef>
              <a:buNone/>
            </a:pPr>
            <a:r>
              <a:rPr lang="en-US" sz="1800" b="1" dirty="0">
                <a:solidFill>
                  <a:schemeClr val="tx2">
                    <a:lumMod val="75000"/>
                  </a:schemeClr>
                </a:solidFill>
              </a:rPr>
              <a:t> 11. farm                   = 1 if on farm at 16</a:t>
            </a:r>
          </a:p>
          <a:p>
            <a:pPr marL="0" indent="0">
              <a:spcBef>
                <a:spcPts val="0"/>
              </a:spcBef>
              <a:buNone/>
            </a:pPr>
            <a:r>
              <a:rPr lang="en-US" sz="1800" b="1" dirty="0">
                <a:solidFill>
                  <a:schemeClr val="tx2">
                    <a:lumMod val="75000"/>
                  </a:schemeClr>
                </a:solidFill>
              </a:rPr>
              <a:t> 12. </a:t>
            </a:r>
            <a:r>
              <a:rPr lang="en-US" sz="1800" b="1" dirty="0" err="1">
                <a:solidFill>
                  <a:schemeClr val="tx2">
                    <a:lumMod val="75000"/>
                  </a:schemeClr>
                </a:solidFill>
              </a:rPr>
              <a:t>othrural</a:t>
            </a:r>
            <a:r>
              <a:rPr lang="en-US" sz="1800" b="1" dirty="0">
                <a:solidFill>
                  <a:schemeClr val="tx2">
                    <a:lumMod val="75000"/>
                  </a:schemeClr>
                </a:solidFill>
              </a:rPr>
              <a:t>             = 1 if other rural at 16</a:t>
            </a:r>
          </a:p>
          <a:p>
            <a:pPr marL="0" indent="0">
              <a:spcBef>
                <a:spcPts val="0"/>
              </a:spcBef>
              <a:buNone/>
            </a:pPr>
            <a:r>
              <a:rPr lang="en-US" sz="1800" b="1" dirty="0">
                <a:solidFill>
                  <a:schemeClr val="tx2">
                    <a:lumMod val="75000"/>
                  </a:schemeClr>
                </a:solidFill>
              </a:rPr>
              <a:t> 13. town                   = 1 if lived in town at 16</a:t>
            </a:r>
          </a:p>
          <a:p>
            <a:pPr marL="0" indent="0">
              <a:spcBef>
                <a:spcPts val="0"/>
              </a:spcBef>
              <a:buNone/>
            </a:pPr>
            <a:r>
              <a:rPr lang="en-US" sz="1800" b="1" dirty="0">
                <a:solidFill>
                  <a:schemeClr val="tx2">
                    <a:lumMod val="75000"/>
                  </a:schemeClr>
                </a:solidFill>
              </a:rPr>
              <a:t> 14. </a:t>
            </a:r>
            <a:r>
              <a:rPr lang="en-US" sz="1800" b="1" dirty="0" err="1">
                <a:solidFill>
                  <a:schemeClr val="tx2">
                    <a:lumMod val="75000"/>
                  </a:schemeClr>
                </a:solidFill>
              </a:rPr>
              <a:t>smcity</a:t>
            </a:r>
            <a:r>
              <a:rPr lang="en-US" sz="1800" b="1" dirty="0">
                <a:solidFill>
                  <a:schemeClr val="tx2">
                    <a:lumMod val="75000"/>
                  </a:schemeClr>
                </a:solidFill>
              </a:rPr>
              <a:t>                 = 1 if in small city at 16</a:t>
            </a:r>
          </a:p>
          <a:p>
            <a:pPr marL="0" indent="0">
              <a:spcBef>
                <a:spcPts val="0"/>
              </a:spcBef>
              <a:buNone/>
            </a:pPr>
            <a:r>
              <a:rPr lang="en-US" sz="1800" b="1" dirty="0">
                <a:solidFill>
                  <a:schemeClr val="tx2">
                    <a:lumMod val="75000"/>
                  </a:schemeClr>
                </a:solidFill>
              </a:rPr>
              <a:t> 15. y74                      = 1 if year = 74</a:t>
            </a:r>
          </a:p>
          <a:p>
            <a:pPr marL="0" indent="0">
              <a:spcBef>
                <a:spcPts val="0"/>
              </a:spcBef>
              <a:buNone/>
            </a:pPr>
            <a:r>
              <a:rPr lang="en-US" sz="1800" b="1" dirty="0">
                <a:solidFill>
                  <a:schemeClr val="tx2">
                    <a:lumMod val="75000"/>
                  </a:schemeClr>
                </a:solidFill>
              </a:rPr>
              <a:t> 16. y76                      </a:t>
            </a:r>
          </a:p>
          <a:p>
            <a:pPr marL="0" indent="0">
              <a:spcBef>
                <a:spcPts val="0"/>
              </a:spcBef>
              <a:buNone/>
            </a:pPr>
            <a:r>
              <a:rPr lang="en-US" sz="1800" b="1" dirty="0">
                <a:solidFill>
                  <a:schemeClr val="tx2">
                    <a:lumMod val="75000"/>
                  </a:schemeClr>
                </a:solidFill>
              </a:rPr>
              <a:t> 17. y78                      </a:t>
            </a:r>
          </a:p>
          <a:p>
            <a:pPr marL="0" indent="0">
              <a:spcBef>
                <a:spcPts val="0"/>
              </a:spcBef>
              <a:buNone/>
            </a:pPr>
            <a:r>
              <a:rPr lang="en-US" sz="1800" b="1" dirty="0">
                <a:solidFill>
                  <a:schemeClr val="tx2">
                    <a:lumMod val="75000"/>
                  </a:schemeClr>
                </a:solidFill>
              </a:rPr>
              <a:t> 18. y80                      </a:t>
            </a:r>
          </a:p>
          <a:p>
            <a:pPr marL="0" indent="0">
              <a:spcBef>
                <a:spcPts val="0"/>
              </a:spcBef>
              <a:buNone/>
            </a:pPr>
            <a:r>
              <a:rPr lang="en-US" sz="1800" b="1" dirty="0">
                <a:solidFill>
                  <a:schemeClr val="tx2">
                    <a:lumMod val="75000"/>
                  </a:schemeClr>
                </a:solidFill>
              </a:rPr>
              <a:t> 19. y82                      </a:t>
            </a:r>
          </a:p>
          <a:p>
            <a:pPr marL="0" indent="0">
              <a:spcBef>
                <a:spcPts val="0"/>
              </a:spcBef>
              <a:buNone/>
            </a:pPr>
            <a:r>
              <a:rPr lang="en-US" sz="1800" b="1" dirty="0">
                <a:solidFill>
                  <a:schemeClr val="tx2">
                    <a:lumMod val="75000"/>
                  </a:schemeClr>
                </a:solidFill>
              </a:rPr>
              <a:t> 20. y84                      </a:t>
            </a:r>
          </a:p>
          <a:p>
            <a:pPr marL="0" indent="0">
              <a:spcBef>
                <a:spcPts val="0"/>
              </a:spcBef>
              <a:buNone/>
            </a:pPr>
            <a:r>
              <a:rPr lang="en-US" sz="1800" b="1" dirty="0">
                <a:solidFill>
                  <a:schemeClr val="tx2">
                    <a:lumMod val="75000"/>
                  </a:schemeClr>
                </a:solidFill>
              </a:rPr>
              <a:t> 21. </a:t>
            </a:r>
            <a:r>
              <a:rPr lang="en-US" sz="1800" b="1" dirty="0" err="1">
                <a:solidFill>
                  <a:schemeClr val="tx2">
                    <a:lumMod val="75000"/>
                  </a:schemeClr>
                </a:solidFill>
              </a:rPr>
              <a:t>agesq</a:t>
            </a:r>
            <a:r>
              <a:rPr lang="en-US" sz="1800" b="1" dirty="0">
                <a:solidFill>
                  <a:schemeClr val="tx2">
                    <a:lumMod val="75000"/>
                  </a:schemeClr>
                </a:solidFill>
              </a:rPr>
              <a:t>                    age^2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lumMod val="75000"/>
                  </a:schemeClr>
                </a:solidFill>
              </a:rPr>
              <a:t>Data structure</a:t>
            </a:r>
          </a:p>
        </p:txBody>
      </p:sp>
      <p:pic>
        <p:nvPicPr>
          <p:cNvPr id="47106"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t="-1254" b="-1"/>
          <a:stretch/>
        </p:blipFill>
        <p:spPr bwMode="auto">
          <a:xfrm>
            <a:off x="304800" y="1600200"/>
            <a:ext cx="11678506"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311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223" y="-27709"/>
            <a:ext cx="10871200" cy="990600"/>
          </a:xfrm>
        </p:spPr>
        <p:txBody>
          <a:bodyPr/>
          <a:lstStyle/>
          <a:p>
            <a:pPr algn="l"/>
            <a:r>
              <a:rPr lang="en-US" b="1" dirty="0">
                <a:solidFill>
                  <a:schemeClr val="tx2">
                    <a:lumMod val="75000"/>
                  </a:schemeClr>
                </a:solidFill>
              </a:rPr>
              <a:t>Key variables by year</a:t>
            </a:r>
          </a:p>
        </p:txBody>
      </p:sp>
      <p:sp>
        <p:nvSpPr>
          <p:cNvPr id="3" name="Content Placeholder 2"/>
          <p:cNvSpPr>
            <a:spLocks noGrp="1"/>
          </p:cNvSpPr>
          <p:nvPr>
            <p:ph idx="1"/>
          </p:nvPr>
        </p:nvSpPr>
        <p:spPr>
          <a:xfrm>
            <a:off x="789432" y="4541837"/>
            <a:ext cx="10613136" cy="2087563"/>
          </a:xfrm>
        </p:spPr>
        <p:txBody>
          <a:bodyPr>
            <a:normAutofit lnSpcReduction="10000"/>
          </a:bodyPr>
          <a:lstStyle/>
          <a:p>
            <a:endParaRPr lang="en-US" dirty="0"/>
          </a:p>
          <a:p>
            <a:r>
              <a:rPr lang="en-US" dirty="0"/>
              <a:t>Therefore, one reason fertility may have declined may not simply be due to behavioral changes but rather changes in population characteristics that are associated with fertility.</a:t>
            </a:r>
          </a:p>
        </p:txBody>
      </p:sp>
      <p:pic>
        <p:nvPicPr>
          <p:cNvPr id="4" name="Picture 3">
            <a:extLst>
              <a:ext uri="{FF2B5EF4-FFF2-40B4-BE49-F238E27FC236}">
                <a16:creationId xmlns:a16="http://schemas.microsoft.com/office/drawing/2014/main" id="{3545916D-3938-4DE9-A627-B812A6A334B1}"/>
              </a:ext>
            </a:extLst>
          </p:cNvPr>
          <p:cNvPicPr>
            <a:picLocks noChangeAspect="1"/>
          </p:cNvPicPr>
          <p:nvPr/>
        </p:nvPicPr>
        <p:blipFill>
          <a:blip r:embed="rId3"/>
          <a:stretch>
            <a:fillRect/>
          </a:stretch>
        </p:blipFill>
        <p:spPr>
          <a:xfrm>
            <a:off x="28807" y="1219200"/>
            <a:ext cx="12134386" cy="3510538"/>
          </a:xfrm>
          <a:prstGeom prst="rect">
            <a:avLst/>
          </a:prstGeom>
        </p:spPr>
      </p:pic>
    </p:spTree>
    <p:extLst>
      <p:ext uri="{BB962C8B-B14F-4D97-AF65-F5344CB8AC3E}">
        <p14:creationId xmlns:p14="http://schemas.microsoft.com/office/powerpoint/2010/main" val="210900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1800" y="304800"/>
            <a:ext cx="5867400" cy="639762"/>
          </a:xfrm>
        </p:spPr>
        <p:txBody>
          <a:bodyPr>
            <a:normAutofit fontScale="90000"/>
          </a:bodyPr>
          <a:lstStyle/>
          <a:p>
            <a:r>
              <a:rPr lang="en-US" b="1" dirty="0">
                <a:solidFill>
                  <a:schemeClr val="tx2">
                    <a:lumMod val="75000"/>
                  </a:schemeClr>
                </a:solidFill>
              </a:rPr>
              <a:t>Model Output</a:t>
            </a:r>
          </a:p>
        </p:txBody>
      </p:sp>
      <p:sp>
        <p:nvSpPr>
          <p:cNvPr id="3" name="Content Placeholder 2"/>
          <p:cNvSpPr>
            <a:spLocks noGrp="1"/>
          </p:cNvSpPr>
          <p:nvPr>
            <p:ph idx="1"/>
          </p:nvPr>
        </p:nvSpPr>
        <p:spPr>
          <a:xfrm>
            <a:off x="6781800" y="4419600"/>
            <a:ext cx="5334000" cy="1835069"/>
          </a:xfrm>
          <a:ln>
            <a:solidFill>
              <a:schemeClr val="accent2">
                <a:lumMod val="50000"/>
              </a:schemeClr>
            </a:solidFill>
          </a:ln>
        </p:spPr>
        <p:txBody>
          <a:bodyPr>
            <a:normAutofit fontScale="70000" lnSpcReduction="20000"/>
          </a:bodyPr>
          <a:lstStyle/>
          <a:p>
            <a:r>
              <a:rPr lang="en-US" dirty="0"/>
              <a:t>What can we say about fertility rates overtime?</a:t>
            </a:r>
          </a:p>
          <a:p>
            <a:r>
              <a:rPr lang="en-US" dirty="0"/>
              <a:t>What about education – what is the difference in average number of children between a high school educated and a college educated mother?</a:t>
            </a:r>
          </a:p>
          <a:p>
            <a:endParaRPr lang="en-US" dirty="0"/>
          </a:p>
        </p:txBody>
      </p:sp>
      <p:sp>
        <p:nvSpPr>
          <p:cNvPr id="5" name="TextBox 4"/>
          <p:cNvSpPr txBox="1"/>
          <p:nvPr/>
        </p:nvSpPr>
        <p:spPr>
          <a:xfrm>
            <a:off x="6781800" y="1371600"/>
            <a:ext cx="5334000" cy="2123658"/>
          </a:xfrm>
          <a:prstGeom prst="rect">
            <a:avLst/>
          </a:prstGeom>
          <a:noFill/>
          <a:ln>
            <a:solidFill>
              <a:schemeClr val="accent2">
                <a:lumMod val="50000"/>
              </a:schemeClr>
            </a:solidFill>
          </a:ln>
        </p:spPr>
        <p:txBody>
          <a:bodyPr wrap="square" rtlCol="0">
            <a:spAutoFit/>
          </a:bodyPr>
          <a:lstStyle/>
          <a:p>
            <a:pPr marL="342900" indent="-342900">
              <a:buFont typeface="Arial" panose="020B0604020202020204" pitchFamily="34" charset="0"/>
              <a:buChar char="•"/>
            </a:pPr>
            <a:r>
              <a:rPr lang="en-US" sz="2200" dirty="0">
                <a:solidFill>
                  <a:prstClr val="black"/>
                </a:solidFill>
              </a:rPr>
              <a:t>Here we examine whether fertility decisions have changed over time after controlling for other factors that affect fertility.</a:t>
            </a:r>
          </a:p>
          <a:p>
            <a:pPr marL="342900" indent="-342900">
              <a:buFont typeface="Arial" panose="020B0604020202020204" pitchFamily="34" charset="0"/>
              <a:buChar char="•"/>
            </a:pPr>
            <a:r>
              <a:rPr lang="en-US" sz="2200" dirty="0">
                <a:solidFill>
                  <a:prstClr val="black"/>
                </a:solidFill>
              </a:rPr>
              <a:t>Year dummy variables are included to capture time effects of fertility. </a:t>
            </a:r>
          </a:p>
        </p:txBody>
      </p:sp>
      <p:pic>
        <p:nvPicPr>
          <p:cNvPr id="2119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6434"/>
          <a:stretch/>
        </p:blipFill>
        <p:spPr bwMode="auto">
          <a:xfrm>
            <a:off x="76200" y="38532"/>
            <a:ext cx="6629400" cy="6794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89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2A67B-A366-4D07-8236-971F3922B677}"/>
              </a:ext>
            </a:extLst>
          </p:cNvPr>
          <p:cNvSpPr txBox="1"/>
          <p:nvPr/>
        </p:nvSpPr>
        <p:spPr>
          <a:xfrm>
            <a:off x="3181580" y="728261"/>
            <a:ext cx="5828840" cy="5401479"/>
          </a:xfrm>
          <a:prstGeom prst="rect">
            <a:avLst/>
          </a:prstGeom>
          <a:noFill/>
        </p:spPr>
        <p:txBody>
          <a:bodyPr wrap="none" rtlCol="0">
            <a:spAutoFit/>
          </a:bodyPr>
          <a:lstStyle/>
          <a:p>
            <a:pPr algn="ctr"/>
            <a:r>
              <a:rPr lang="en-US" sz="11500" dirty="0">
                <a:solidFill>
                  <a:schemeClr val="accent3">
                    <a:lumMod val="50000"/>
                  </a:schemeClr>
                </a:solidFill>
                <a:latin typeface="Britannic Bold" panose="020B0903060703020204" pitchFamily="34" charset="0"/>
              </a:rPr>
              <a:t>Let’s </a:t>
            </a:r>
          </a:p>
          <a:p>
            <a:pPr algn="ctr"/>
            <a:r>
              <a:rPr lang="en-US" sz="11500" dirty="0">
                <a:solidFill>
                  <a:schemeClr val="accent3">
                    <a:lumMod val="50000"/>
                  </a:schemeClr>
                </a:solidFill>
                <a:latin typeface="Britannic Bold" panose="020B0903060703020204" pitchFamily="34" charset="0"/>
              </a:rPr>
              <a:t>REVIEW</a:t>
            </a:r>
          </a:p>
          <a:p>
            <a:pPr algn="ctr"/>
            <a:r>
              <a:rPr lang="en-US" sz="11500" dirty="0">
                <a:solidFill>
                  <a:schemeClr val="accent3">
                    <a:lumMod val="50000"/>
                  </a:schemeClr>
                </a:solidFill>
                <a:latin typeface="Britannic Bold" panose="020B0903060703020204" pitchFamily="34" charset="0"/>
              </a:rPr>
              <a:t>Week 12</a:t>
            </a:r>
          </a:p>
        </p:txBody>
      </p:sp>
      <p:sp>
        <p:nvSpPr>
          <p:cNvPr id="6" name="TextBox 5">
            <a:extLst>
              <a:ext uri="{FF2B5EF4-FFF2-40B4-BE49-F238E27FC236}">
                <a16:creationId xmlns:a16="http://schemas.microsoft.com/office/drawing/2014/main" id="{875B2B48-2427-4AD7-9CAC-1F43E410AC0C}"/>
              </a:ext>
            </a:extLst>
          </p:cNvPr>
          <p:cNvSpPr txBox="1"/>
          <p:nvPr/>
        </p:nvSpPr>
        <p:spPr>
          <a:xfrm>
            <a:off x="6544235" y="328150"/>
            <a:ext cx="2359941" cy="400110"/>
          </a:xfrm>
          <a:prstGeom prst="rect">
            <a:avLst/>
          </a:prstGeom>
          <a:noFill/>
        </p:spPr>
        <p:txBody>
          <a:bodyPr wrap="none" rtlCol="0">
            <a:spAutoFit/>
          </a:bodyPr>
          <a:lstStyle/>
          <a:p>
            <a:r>
              <a:rPr lang="en-US" sz="2000" dirty="0">
                <a:solidFill>
                  <a:schemeClr val="accent3">
                    <a:lumMod val="60000"/>
                    <a:lumOff val="40000"/>
                  </a:schemeClr>
                </a:solidFill>
              </a:rPr>
              <a:t>	Link Function</a:t>
            </a:r>
          </a:p>
        </p:txBody>
      </p:sp>
      <p:sp>
        <p:nvSpPr>
          <p:cNvPr id="9" name="TextBox 8">
            <a:extLst>
              <a:ext uri="{FF2B5EF4-FFF2-40B4-BE49-F238E27FC236}">
                <a16:creationId xmlns:a16="http://schemas.microsoft.com/office/drawing/2014/main" id="{FA2F32C0-E5FC-41A2-ADD7-0F0708C67A48}"/>
              </a:ext>
            </a:extLst>
          </p:cNvPr>
          <p:cNvSpPr txBox="1"/>
          <p:nvPr/>
        </p:nvSpPr>
        <p:spPr>
          <a:xfrm>
            <a:off x="1599675" y="3973498"/>
            <a:ext cx="1686680" cy="400110"/>
          </a:xfrm>
          <a:prstGeom prst="rect">
            <a:avLst/>
          </a:prstGeom>
          <a:noFill/>
        </p:spPr>
        <p:txBody>
          <a:bodyPr wrap="none" rtlCol="0">
            <a:spAutoFit/>
          </a:bodyPr>
          <a:lstStyle/>
          <a:p>
            <a:r>
              <a:rPr lang="en-US" sz="2000" dirty="0">
                <a:solidFill>
                  <a:schemeClr val="accent3">
                    <a:lumMod val="60000"/>
                    <a:lumOff val="40000"/>
                  </a:schemeClr>
                </a:solidFill>
              </a:rPr>
              <a:t>	GLMs</a:t>
            </a:r>
          </a:p>
        </p:txBody>
      </p:sp>
      <p:sp>
        <p:nvSpPr>
          <p:cNvPr id="10" name="TextBox 9">
            <a:extLst>
              <a:ext uri="{FF2B5EF4-FFF2-40B4-BE49-F238E27FC236}">
                <a16:creationId xmlns:a16="http://schemas.microsoft.com/office/drawing/2014/main" id="{045005E7-3EDB-40FB-A1B2-5F5B7D539D42}"/>
              </a:ext>
            </a:extLst>
          </p:cNvPr>
          <p:cNvSpPr txBox="1"/>
          <p:nvPr/>
        </p:nvSpPr>
        <p:spPr>
          <a:xfrm>
            <a:off x="8018569" y="2286000"/>
            <a:ext cx="2359620" cy="400110"/>
          </a:xfrm>
          <a:prstGeom prst="rect">
            <a:avLst/>
          </a:prstGeom>
          <a:noFill/>
        </p:spPr>
        <p:txBody>
          <a:bodyPr wrap="none" rtlCol="0">
            <a:spAutoFit/>
          </a:bodyPr>
          <a:lstStyle/>
          <a:p>
            <a:r>
              <a:rPr lang="en-US" sz="2000" dirty="0">
                <a:solidFill>
                  <a:schemeClr val="accent3">
                    <a:lumMod val="60000"/>
                    <a:lumOff val="40000"/>
                  </a:schemeClr>
                </a:solidFill>
              </a:rPr>
              <a:t>	Endogeneity</a:t>
            </a:r>
          </a:p>
        </p:txBody>
      </p:sp>
      <p:sp>
        <p:nvSpPr>
          <p:cNvPr id="12" name="TextBox 11">
            <a:extLst>
              <a:ext uri="{FF2B5EF4-FFF2-40B4-BE49-F238E27FC236}">
                <a16:creationId xmlns:a16="http://schemas.microsoft.com/office/drawing/2014/main" id="{DA41B305-725A-4CF4-930B-66E7FFF6DAE9}"/>
              </a:ext>
            </a:extLst>
          </p:cNvPr>
          <p:cNvSpPr txBox="1"/>
          <p:nvPr/>
        </p:nvSpPr>
        <p:spPr>
          <a:xfrm>
            <a:off x="5583639" y="2417422"/>
            <a:ext cx="1601721" cy="400110"/>
          </a:xfrm>
          <a:prstGeom prst="rect">
            <a:avLst/>
          </a:prstGeom>
          <a:noFill/>
        </p:spPr>
        <p:txBody>
          <a:bodyPr wrap="none" rtlCol="0">
            <a:spAutoFit/>
          </a:bodyPr>
          <a:lstStyle/>
          <a:p>
            <a:r>
              <a:rPr lang="en-US" sz="2000" dirty="0">
                <a:solidFill>
                  <a:schemeClr val="accent3">
                    <a:lumMod val="60000"/>
                    <a:lumOff val="40000"/>
                  </a:schemeClr>
                </a:solidFill>
              </a:rPr>
              <a:t>	Logit</a:t>
            </a:r>
          </a:p>
        </p:txBody>
      </p:sp>
      <p:sp>
        <p:nvSpPr>
          <p:cNvPr id="13" name="TextBox 12">
            <a:extLst>
              <a:ext uri="{FF2B5EF4-FFF2-40B4-BE49-F238E27FC236}">
                <a16:creationId xmlns:a16="http://schemas.microsoft.com/office/drawing/2014/main" id="{8D6BB07C-DBF6-4C62-893C-B8539511E1A9}"/>
              </a:ext>
            </a:extLst>
          </p:cNvPr>
          <p:cNvSpPr txBox="1"/>
          <p:nvPr/>
        </p:nvSpPr>
        <p:spPr>
          <a:xfrm>
            <a:off x="2099938" y="6131401"/>
            <a:ext cx="2808461" cy="400110"/>
          </a:xfrm>
          <a:prstGeom prst="rect">
            <a:avLst/>
          </a:prstGeom>
          <a:noFill/>
        </p:spPr>
        <p:txBody>
          <a:bodyPr wrap="none" rtlCol="0">
            <a:spAutoFit/>
          </a:bodyPr>
          <a:lstStyle/>
          <a:p>
            <a:r>
              <a:rPr lang="en-US" sz="2000" dirty="0">
                <a:solidFill>
                  <a:schemeClr val="accent3">
                    <a:lumMod val="60000"/>
                    <a:lumOff val="40000"/>
                  </a:schemeClr>
                </a:solidFill>
              </a:rPr>
              <a:t>Linear Probability Models</a:t>
            </a:r>
          </a:p>
        </p:txBody>
      </p:sp>
      <p:sp>
        <p:nvSpPr>
          <p:cNvPr id="15" name="TextBox 14">
            <a:extLst>
              <a:ext uri="{FF2B5EF4-FFF2-40B4-BE49-F238E27FC236}">
                <a16:creationId xmlns:a16="http://schemas.microsoft.com/office/drawing/2014/main" id="{A0DD476F-6259-470F-86B1-0A0A9D5EB156}"/>
              </a:ext>
            </a:extLst>
          </p:cNvPr>
          <p:cNvSpPr txBox="1"/>
          <p:nvPr/>
        </p:nvSpPr>
        <p:spPr>
          <a:xfrm>
            <a:off x="1490273" y="358928"/>
            <a:ext cx="2255105" cy="400110"/>
          </a:xfrm>
          <a:prstGeom prst="rect">
            <a:avLst/>
          </a:prstGeom>
          <a:noFill/>
        </p:spPr>
        <p:txBody>
          <a:bodyPr wrap="none" rtlCol="0">
            <a:spAutoFit/>
          </a:bodyPr>
          <a:lstStyle/>
          <a:p>
            <a:r>
              <a:rPr lang="en-US" sz="2000" dirty="0">
                <a:solidFill>
                  <a:schemeClr val="accent3">
                    <a:lumMod val="60000"/>
                    <a:lumOff val="40000"/>
                  </a:schemeClr>
                </a:solidFill>
              </a:rPr>
              <a:t>	Odds Ratio</a:t>
            </a:r>
          </a:p>
        </p:txBody>
      </p:sp>
      <p:sp>
        <p:nvSpPr>
          <p:cNvPr id="16" name="TextBox 15">
            <a:extLst>
              <a:ext uri="{FF2B5EF4-FFF2-40B4-BE49-F238E27FC236}">
                <a16:creationId xmlns:a16="http://schemas.microsoft.com/office/drawing/2014/main" id="{59682F7F-C268-4718-B007-869140513BEC}"/>
              </a:ext>
            </a:extLst>
          </p:cNvPr>
          <p:cNvSpPr txBox="1"/>
          <p:nvPr/>
        </p:nvSpPr>
        <p:spPr>
          <a:xfrm>
            <a:off x="6924732" y="6080775"/>
            <a:ext cx="3776996" cy="400110"/>
          </a:xfrm>
          <a:prstGeom prst="rect">
            <a:avLst/>
          </a:prstGeom>
          <a:noFill/>
        </p:spPr>
        <p:txBody>
          <a:bodyPr wrap="none" rtlCol="0">
            <a:spAutoFit/>
          </a:bodyPr>
          <a:lstStyle/>
          <a:p>
            <a:r>
              <a:rPr lang="en-US" sz="2000" dirty="0">
                <a:solidFill>
                  <a:schemeClr val="accent3">
                    <a:lumMod val="60000"/>
                    <a:lumOff val="40000"/>
                  </a:schemeClr>
                </a:solidFill>
              </a:rPr>
              <a:t>	</a:t>
            </a:r>
            <a:r>
              <a:rPr lang="en-US" sz="2000" dirty="0" err="1">
                <a:solidFill>
                  <a:schemeClr val="accent3">
                    <a:lumMod val="60000"/>
                    <a:lumOff val="40000"/>
                  </a:schemeClr>
                </a:solidFill>
              </a:rPr>
              <a:t>Exponentiated</a:t>
            </a:r>
            <a:r>
              <a:rPr lang="en-US" sz="2000" dirty="0">
                <a:solidFill>
                  <a:schemeClr val="accent3">
                    <a:lumMod val="60000"/>
                    <a:lumOff val="40000"/>
                  </a:schemeClr>
                </a:solidFill>
              </a:rPr>
              <a:t> coefficients</a:t>
            </a:r>
          </a:p>
        </p:txBody>
      </p:sp>
    </p:spTree>
    <p:extLst>
      <p:ext uri="{BB962C8B-B14F-4D97-AF65-F5344CB8AC3E}">
        <p14:creationId xmlns:p14="http://schemas.microsoft.com/office/powerpoint/2010/main" val="277561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lumMod val="75000"/>
                  </a:schemeClr>
                </a:solidFill>
              </a:rPr>
              <a:t>Some things to consider</a:t>
            </a:r>
          </a:p>
        </p:txBody>
      </p:sp>
      <p:sp>
        <p:nvSpPr>
          <p:cNvPr id="3" name="Content Placeholder 2"/>
          <p:cNvSpPr>
            <a:spLocks noGrp="1"/>
          </p:cNvSpPr>
          <p:nvPr>
            <p:ph idx="1"/>
          </p:nvPr>
        </p:nvSpPr>
        <p:spPr/>
        <p:txBody>
          <a:bodyPr>
            <a:normAutofit fontScale="92500" lnSpcReduction="20000"/>
          </a:bodyPr>
          <a:lstStyle/>
          <a:p>
            <a:r>
              <a:rPr lang="en-US" b="1" dirty="0"/>
              <a:t>ONE</a:t>
            </a:r>
            <a:r>
              <a:rPr lang="en-US" dirty="0"/>
              <a:t>: There may be </a:t>
            </a:r>
            <a:r>
              <a:rPr lang="en-US" dirty="0" err="1"/>
              <a:t>heteroskedasticity</a:t>
            </a:r>
            <a:r>
              <a:rPr lang="en-US" dirty="0"/>
              <a:t> in the error term underlying the estimated equation. </a:t>
            </a:r>
          </a:p>
          <a:p>
            <a:pPr lvl="1"/>
            <a:r>
              <a:rPr lang="en-US" dirty="0"/>
              <a:t>We can test for this using the </a:t>
            </a:r>
            <a:r>
              <a:rPr lang="en-US" dirty="0" err="1"/>
              <a:t>Breush</a:t>
            </a:r>
            <a:r>
              <a:rPr lang="en-US" dirty="0"/>
              <a:t>-Pagan test.</a:t>
            </a:r>
          </a:p>
          <a:p>
            <a:pPr lvl="1"/>
            <a:r>
              <a:rPr lang="en-US" dirty="0"/>
              <a:t>Using robust standard errors to correct for </a:t>
            </a:r>
            <a:r>
              <a:rPr lang="en-US" dirty="0" err="1"/>
              <a:t>heteroskedasticity</a:t>
            </a:r>
            <a:r>
              <a:rPr lang="en-US" dirty="0"/>
              <a:t> is generally a good approach when pooling cross sectional data.</a:t>
            </a:r>
          </a:p>
          <a:p>
            <a:r>
              <a:rPr lang="en-US" b="1" dirty="0"/>
              <a:t>TWO</a:t>
            </a:r>
            <a:r>
              <a:rPr lang="en-US" dirty="0"/>
              <a:t>: The model assumes that the effect of the explanatory variable has remained constant.  This may not be true and may be of substantive interest to the researcher.</a:t>
            </a:r>
          </a:p>
          <a:p>
            <a:pPr lvl="1"/>
            <a:r>
              <a:rPr lang="en-US" dirty="0"/>
              <a:t>This is another reason to pool cross-sectional data.  It allows us to determine whether or not the coefficients in the model have changed over time.</a:t>
            </a:r>
          </a:p>
          <a:p>
            <a:pPr lvl="1"/>
            <a:endParaRPr lang="en-US" dirty="0"/>
          </a:p>
          <a:p>
            <a:endParaRPr lang="en-US" dirty="0"/>
          </a:p>
        </p:txBody>
      </p:sp>
    </p:spTree>
    <p:extLst>
      <p:ext uri="{BB962C8B-B14F-4D97-AF65-F5344CB8AC3E}">
        <p14:creationId xmlns:p14="http://schemas.microsoft.com/office/powerpoint/2010/main" val="1348304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4156364" cy="2667000"/>
          </a:xfrm>
        </p:spPr>
        <p:txBody>
          <a:bodyPr>
            <a:normAutofit/>
          </a:bodyPr>
          <a:lstStyle/>
          <a:p>
            <a:r>
              <a:rPr lang="en-US" sz="3600" b="1" dirty="0">
                <a:solidFill>
                  <a:schemeClr val="tx2">
                    <a:lumMod val="75000"/>
                  </a:schemeClr>
                </a:solidFill>
              </a:rPr>
              <a:t>ONE: Let’s test and deal with </a:t>
            </a:r>
            <a:r>
              <a:rPr lang="en-US" sz="3600" b="1" dirty="0" err="1">
                <a:solidFill>
                  <a:schemeClr val="tx2">
                    <a:lumMod val="75000"/>
                  </a:schemeClr>
                </a:solidFill>
              </a:rPr>
              <a:t>heteroskedasticity</a:t>
            </a:r>
            <a:endParaRPr lang="en-US" sz="3600" b="1" dirty="0">
              <a:solidFill>
                <a:schemeClr val="tx2">
                  <a:lumMod val="75000"/>
                </a:schemeClr>
              </a:solidFill>
            </a:endParaRPr>
          </a:p>
        </p:txBody>
      </p:sp>
      <p:graphicFrame>
        <p:nvGraphicFramePr>
          <p:cNvPr id="34818" name="Object 2"/>
          <p:cNvGraphicFramePr>
            <a:graphicFrameLocks noChangeAspect="1"/>
          </p:cNvGraphicFramePr>
          <p:nvPr>
            <p:extLst>
              <p:ext uri="{D42A27DB-BD31-4B8C-83A1-F6EECF244321}">
                <p14:modId xmlns:p14="http://schemas.microsoft.com/office/powerpoint/2010/main" val="916995832"/>
              </p:ext>
            </p:extLst>
          </p:nvPr>
        </p:nvGraphicFramePr>
        <p:xfrm>
          <a:off x="4495800" y="375135"/>
          <a:ext cx="7924800" cy="6107730"/>
        </p:xfrm>
        <a:graphic>
          <a:graphicData uri="http://schemas.openxmlformats.org/presentationml/2006/ole">
            <mc:AlternateContent xmlns:mc="http://schemas.openxmlformats.org/markup-compatibility/2006">
              <mc:Choice xmlns:v="urn:schemas-microsoft-com:vml" Requires="v">
                <p:oleObj name="Document" r:id="rId3" imgW="5940848" imgH="4585044" progId="Word.Document.12">
                  <p:embed/>
                </p:oleObj>
              </mc:Choice>
              <mc:Fallback>
                <p:oleObj name="Document" r:id="rId3" imgW="5940848" imgH="4585044" progId="Word.Document.12">
                  <p:embed/>
                  <p:pic>
                    <p:nvPicPr>
                      <p:cNvPr id="348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75135"/>
                        <a:ext cx="7924800" cy="61077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87809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solidFill>
                  <a:schemeClr val="tx2">
                    <a:lumMod val="75000"/>
                  </a:schemeClr>
                </a:solidFill>
              </a:rPr>
              <a:t>TWO: Let’s deal with non-constant effects</a:t>
            </a:r>
          </a:p>
        </p:txBody>
      </p:sp>
      <p:sp>
        <p:nvSpPr>
          <p:cNvPr id="3" name="Content Placeholder 2"/>
          <p:cNvSpPr>
            <a:spLocks noGrp="1"/>
          </p:cNvSpPr>
          <p:nvPr>
            <p:ph idx="1"/>
          </p:nvPr>
        </p:nvSpPr>
        <p:spPr/>
        <p:txBody>
          <a:bodyPr>
            <a:normAutofit/>
          </a:bodyPr>
          <a:lstStyle/>
          <a:p>
            <a:r>
              <a:rPr lang="en-US" dirty="0"/>
              <a:t>Education’s impact on the number of children</a:t>
            </a:r>
          </a:p>
          <a:p>
            <a:pPr lvl="1"/>
            <a:r>
              <a:rPr lang="en-US" dirty="0"/>
              <a:t>Does the impact of education change overtime?</a:t>
            </a:r>
          </a:p>
          <a:p>
            <a:pPr lvl="2"/>
            <a:r>
              <a:rPr lang="en-US" dirty="0"/>
              <a:t>In our previous model, the effect of education was constant across time.  Why? – Because we modeled it that way.</a:t>
            </a:r>
          </a:p>
          <a:p>
            <a:pPr lvl="2"/>
            <a:endParaRPr lang="en-US" dirty="0"/>
          </a:p>
          <a:p>
            <a:pPr lvl="1"/>
            <a:r>
              <a:rPr lang="en-US" dirty="0"/>
              <a:t>If we are interested in the changes in education’s impact:</a:t>
            </a:r>
          </a:p>
          <a:p>
            <a:pPr lvl="2"/>
            <a:r>
              <a:rPr lang="en-US" dirty="0"/>
              <a:t>What are we asking specifically?</a:t>
            </a:r>
          </a:p>
          <a:p>
            <a:pPr lvl="2"/>
            <a:r>
              <a:rPr lang="en-US" dirty="0"/>
              <a:t>How can we test for this?</a:t>
            </a:r>
          </a:p>
        </p:txBody>
      </p:sp>
    </p:spTree>
    <p:extLst>
      <p:ext uri="{BB962C8B-B14F-4D97-AF65-F5344CB8AC3E}">
        <p14:creationId xmlns:p14="http://schemas.microsoft.com/office/powerpoint/2010/main" val="285915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43800" y="2438400"/>
            <a:ext cx="4495800" cy="1384995"/>
          </a:xfrm>
          <a:prstGeom prst="rect">
            <a:avLst/>
          </a:prstGeom>
          <a:noFill/>
        </p:spPr>
        <p:txBody>
          <a:bodyPr wrap="square" rtlCol="0">
            <a:spAutoFit/>
          </a:bodyPr>
          <a:lstStyle/>
          <a:p>
            <a:r>
              <a:rPr lang="en-US" sz="2800" b="1" dirty="0">
                <a:solidFill>
                  <a:schemeClr val="tx2">
                    <a:lumMod val="75000"/>
                  </a:schemeClr>
                </a:solidFill>
              </a:rPr>
              <a:t>What is the difference in the effect of education between year 1972 and 1984?</a:t>
            </a:r>
          </a:p>
        </p:txBody>
      </p:sp>
      <p:pic>
        <p:nvPicPr>
          <p:cNvPr id="2129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47040"/>
            <a:ext cx="6705600" cy="6890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719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800" dirty="0">
                <a:solidFill>
                  <a:schemeClr val="accent2">
                    <a:lumMod val="50000"/>
                  </a:schemeClr>
                </a:solidFill>
              </a:rPr>
              <a:t>Policy analysis with pooled Cross sections - Difference-in-Difference</a:t>
            </a:r>
          </a:p>
        </p:txBody>
      </p:sp>
    </p:spTree>
    <p:extLst>
      <p:ext uri="{BB962C8B-B14F-4D97-AF65-F5344CB8AC3E}">
        <p14:creationId xmlns:p14="http://schemas.microsoft.com/office/powerpoint/2010/main" val="3253509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Policy Analysis with Pooled Cross Sections</a:t>
            </a:r>
          </a:p>
        </p:txBody>
      </p:sp>
      <p:sp>
        <p:nvSpPr>
          <p:cNvPr id="3" name="Content Placeholder 2"/>
          <p:cNvSpPr>
            <a:spLocks noGrp="1"/>
          </p:cNvSpPr>
          <p:nvPr>
            <p:ph idx="1"/>
          </p:nvPr>
        </p:nvSpPr>
        <p:spPr/>
        <p:txBody>
          <a:bodyPr>
            <a:normAutofit fontScale="92500" lnSpcReduction="10000"/>
          </a:bodyPr>
          <a:lstStyle/>
          <a:p>
            <a:r>
              <a:rPr lang="en-US" dirty="0"/>
              <a:t>We can use this type of analysis to analyze the impact of policy changes on outcomes of interest.</a:t>
            </a:r>
          </a:p>
          <a:p>
            <a:r>
              <a:rPr lang="en-US" dirty="0"/>
              <a:t>An empirical example from Wooldridge</a:t>
            </a:r>
          </a:p>
          <a:p>
            <a:pPr lvl="1"/>
            <a:r>
              <a:rPr lang="en-US" dirty="0"/>
              <a:t>Discussion of building a garbage incinerator in North Andover began in 1978 and construction began in 1981.  Residents were concerned for the effect of the incinerator on housing prices.</a:t>
            </a:r>
          </a:p>
          <a:p>
            <a:pPr lvl="1"/>
            <a:r>
              <a:rPr lang="en-US" dirty="0"/>
              <a:t>We will look at data on the price of houses sold in 1978 versus 1981.  The hypothesis is that the price of houses located near the incinerator would fall relative to the price of more distant houses.</a:t>
            </a:r>
          </a:p>
          <a:p>
            <a:pPr lvl="2"/>
            <a:r>
              <a:rPr lang="en-US" dirty="0"/>
              <a:t>Two main variables: </a:t>
            </a:r>
            <a:r>
              <a:rPr lang="en-US" dirty="0" err="1"/>
              <a:t>rprice</a:t>
            </a:r>
            <a:r>
              <a:rPr lang="en-US" dirty="0"/>
              <a:t> - housing price in 1978 dollars and near – a dummy variable indicating if the house is within three miles of the incinerator.</a:t>
            </a:r>
          </a:p>
          <a:p>
            <a:endParaRPr lang="en-US" dirty="0"/>
          </a:p>
          <a:p>
            <a:endParaRPr lang="en-US" dirty="0"/>
          </a:p>
        </p:txBody>
      </p:sp>
    </p:spTree>
    <p:extLst>
      <p:ext uri="{BB962C8B-B14F-4D97-AF65-F5344CB8AC3E}">
        <p14:creationId xmlns:p14="http://schemas.microsoft.com/office/powerpoint/2010/main" val="18984184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Begin with a Naïve analysis</a:t>
            </a:r>
          </a:p>
        </p:txBody>
      </p:sp>
      <p:sp>
        <p:nvSpPr>
          <p:cNvPr id="3" name="Content Placeholder 2"/>
          <p:cNvSpPr>
            <a:spLocks noGrp="1"/>
          </p:cNvSpPr>
          <p:nvPr>
            <p:ph idx="1"/>
          </p:nvPr>
        </p:nvSpPr>
        <p:spPr>
          <a:xfrm>
            <a:off x="595745" y="1417638"/>
            <a:ext cx="10972800" cy="1295400"/>
          </a:xfrm>
        </p:spPr>
        <p:txBody>
          <a:bodyPr>
            <a:normAutofit/>
          </a:bodyPr>
          <a:lstStyle/>
          <a:p>
            <a:r>
              <a:rPr lang="en-US" dirty="0"/>
              <a:t>We can simply use the 1981 data and regress the housing price on near.</a:t>
            </a:r>
          </a:p>
          <a:p>
            <a:endParaRPr lang="en-US" dirty="0"/>
          </a:p>
          <a:p>
            <a:endParaRPr lang="en-US" dirty="0"/>
          </a:p>
          <a:p>
            <a:pPr marL="0" indent="0">
              <a:buNone/>
            </a:pPr>
            <a:endParaRPr lang="en-US" dirty="0"/>
          </a:p>
          <a:p>
            <a:endParaRPr lang="en-US" dirty="0"/>
          </a:p>
          <a:p>
            <a:endParaRPr lang="en-US" dirty="0"/>
          </a:p>
          <a:p>
            <a:endParaRPr lang="en-US" dirty="0"/>
          </a:p>
        </p:txBody>
      </p:sp>
      <p:pic>
        <p:nvPicPr>
          <p:cNvPr id="481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381" y="2895600"/>
            <a:ext cx="11190619" cy="143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876299" y="4723626"/>
            <a:ext cx="10439401" cy="1433471"/>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 do we interpret the intercept?  The coefficient on </a:t>
            </a:r>
            <a:r>
              <a:rPr lang="en-US" dirty="0" err="1"/>
              <a:t>nearinc</a:t>
            </a:r>
            <a:r>
              <a:rPr lang="en-US" dirty="0"/>
              <a:t>?</a:t>
            </a:r>
          </a:p>
          <a:p>
            <a:r>
              <a:rPr lang="en-US" dirty="0"/>
              <a:t>Does this imply that the incinerator is causing lower home prices?</a:t>
            </a:r>
          </a:p>
          <a:p>
            <a:r>
              <a:rPr lang="en-US" dirty="0"/>
              <a:t>What else could be going on?</a:t>
            </a:r>
          </a:p>
          <a:p>
            <a:endParaRPr lang="en-US" dirty="0"/>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407541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Using the 1978 data</a:t>
            </a:r>
          </a:p>
        </p:txBody>
      </p:sp>
      <p:sp>
        <p:nvSpPr>
          <p:cNvPr id="3" name="Content Placeholder 2"/>
          <p:cNvSpPr>
            <a:spLocks noGrp="1"/>
          </p:cNvSpPr>
          <p:nvPr>
            <p:ph idx="1"/>
          </p:nvPr>
        </p:nvSpPr>
        <p:spPr>
          <a:xfrm>
            <a:off x="762000" y="1600201"/>
            <a:ext cx="10820400" cy="1676399"/>
          </a:xfrm>
        </p:spPr>
        <p:txBody>
          <a:bodyPr/>
          <a:lstStyle/>
          <a:p>
            <a:r>
              <a:rPr lang="en-US" dirty="0"/>
              <a:t>When we run the same model with just the 1978 data we find a similar effect.  Thus, even before there was talk of an incinerator the home values near the site were less.</a:t>
            </a:r>
          </a:p>
        </p:txBody>
      </p:sp>
      <p:pic>
        <p:nvPicPr>
          <p:cNvPr id="491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9627" y="3676404"/>
            <a:ext cx="11155684" cy="142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1297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So what now?</a:t>
            </a:r>
          </a:p>
        </p:txBody>
      </p:sp>
      <p:sp>
        <p:nvSpPr>
          <p:cNvPr id="3" name="Content Placeholder 2"/>
          <p:cNvSpPr>
            <a:spLocks noGrp="1"/>
          </p:cNvSpPr>
          <p:nvPr>
            <p:ph idx="1"/>
          </p:nvPr>
        </p:nvSpPr>
        <p:spPr>
          <a:xfrm>
            <a:off x="762000" y="1447801"/>
            <a:ext cx="11125200" cy="4525963"/>
          </a:xfrm>
        </p:spPr>
        <p:txBody>
          <a:bodyPr>
            <a:normAutofit lnSpcReduction="10000"/>
          </a:bodyPr>
          <a:lstStyle/>
          <a:p>
            <a:r>
              <a:rPr lang="en-US" dirty="0"/>
              <a:t>How can we tell if the incinerator is actually depressing housing values.  The key is to look at how the coefficient on </a:t>
            </a:r>
            <a:r>
              <a:rPr lang="en-US" dirty="0" err="1"/>
              <a:t>nearinc</a:t>
            </a:r>
            <a:r>
              <a:rPr lang="en-US" dirty="0"/>
              <a:t> changed between 1978 and 1981.</a:t>
            </a:r>
          </a:p>
          <a:p>
            <a:r>
              <a:rPr lang="en-US" dirty="0"/>
              <a:t>The effect of </a:t>
            </a:r>
            <a:r>
              <a:rPr lang="en-US" dirty="0" err="1"/>
              <a:t>nearinc</a:t>
            </a:r>
            <a:r>
              <a:rPr lang="en-US" dirty="0"/>
              <a:t> was much larger in 1981</a:t>
            </a:r>
          </a:p>
          <a:p>
            <a:pPr lvl="1"/>
            <a:r>
              <a:rPr lang="en-US" dirty="0"/>
              <a:t>30,688  –  18,824 = 11,864</a:t>
            </a:r>
          </a:p>
          <a:p>
            <a:r>
              <a:rPr lang="en-US" dirty="0"/>
              <a:t>This value often referred to as the </a:t>
            </a:r>
            <a:r>
              <a:rPr lang="en-US" b="1" dirty="0"/>
              <a:t>difference-in-differences </a:t>
            </a:r>
            <a:r>
              <a:rPr lang="en-US" dirty="0"/>
              <a:t>estimator.</a:t>
            </a:r>
          </a:p>
          <a:p>
            <a:r>
              <a:rPr lang="en-US" dirty="0"/>
              <a:t>We can test if this is significant by running the following model pooling the data over both years:</a:t>
            </a:r>
          </a:p>
        </p:txBody>
      </p:sp>
      <mc:AlternateContent xmlns:mc="http://schemas.openxmlformats.org/markup-compatibility/2006" xmlns:a14="http://schemas.microsoft.com/office/drawing/2010/main">
        <mc:Choice Requires="a14">
          <p:sp>
            <p:nvSpPr>
              <p:cNvPr id="4" name="Rectangle 3"/>
              <p:cNvSpPr/>
              <p:nvPr/>
            </p:nvSpPr>
            <p:spPr>
              <a:xfrm>
                <a:off x="1981200" y="6121697"/>
                <a:ext cx="845820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𝑟𝑝𝑟𝑖𝑐𝑒</m:t>
                      </m:r>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0</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𝛿</m:t>
                          </m:r>
                        </m:e>
                        <m:sub>
                          <m:r>
                            <a:rPr lang="en-US" sz="2400" i="1">
                              <a:latin typeface="Cambria Math"/>
                            </a:rPr>
                            <m:t>0</m:t>
                          </m:r>
                        </m:sub>
                      </m:sSub>
                      <m:r>
                        <a:rPr lang="en-US" sz="2400" i="1">
                          <a:latin typeface="Cambria Math"/>
                        </a:rPr>
                        <m:t>𝑦</m:t>
                      </m:r>
                      <m:r>
                        <a:rPr lang="en-US" sz="2400" i="1">
                          <a:latin typeface="Cambria Math"/>
                        </a:rPr>
                        <m:t>81+ </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1</m:t>
                          </m:r>
                        </m:sub>
                      </m:sSub>
                      <m:r>
                        <a:rPr lang="en-US" sz="2400" i="1">
                          <a:latin typeface="Cambria Math"/>
                        </a:rPr>
                        <m:t>𝑛𝑒𝑎𝑟𝑖𝑛𝑐</m:t>
                      </m:r>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𝛿</m:t>
                          </m:r>
                        </m:e>
                        <m:sub>
                          <m:r>
                            <a:rPr lang="en-US" sz="2400" i="1">
                              <a:latin typeface="Cambria Math"/>
                            </a:rPr>
                            <m:t>1</m:t>
                          </m:r>
                        </m:sub>
                      </m:sSub>
                      <m:r>
                        <a:rPr lang="en-US" sz="2400" i="1">
                          <a:latin typeface="Cambria Math"/>
                        </a:rPr>
                        <m:t>𝑦</m:t>
                      </m:r>
                      <m:r>
                        <a:rPr lang="en-US" sz="2400" i="1">
                          <a:latin typeface="Cambria Math"/>
                        </a:rPr>
                        <m:t>81∗</m:t>
                      </m:r>
                      <m:r>
                        <a:rPr lang="en-US" sz="2400" i="1">
                          <a:latin typeface="Cambria Math"/>
                        </a:rPr>
                        <m:t>𝑛𝑒𝑎𝑟𝑖𝑛𝑐</m:t>
                      </m:r>
                      <m:r>
                        <a:rPr lang="en-US" sz="2400" i="1">
                          <a:latin typeface="Cambria Math"/>
                        </a:rPr>
                        <m:t>+</m:t>
                      </m:r>
                      <m:r>
                        <a:rPr lang="en-US" sz="2400" i="1">
                          <a:latin typeface="Cambria Math"/>
                        </a:rPr>
                        <m:t>𝑢</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981200" y="6121697"/>
                <a:ext cx="8458200" cy="461665"/>
              </a:xfrm>
              <a:prstGeom prst="rect">
                <a:avLst/>
              </a:prstGeom>
              <a:blipFill>
                <a:blip r:embed="rId3"/>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3633101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8784" y="3549801"/>
                <a:ext cx="10210800" cy="2906486"/>
              </a:xfrm>
            </p:spPr>
            <p:txBody>
              <a:bodyPr>
                <a:normAutofit fontScale="70000" lnSpcReduction="20000"/>
              </a:bodyPr>
              <a:lstStyle/>
              <a:p>
                <a:r>
                  <a:rPr lang="en-US" dirty="0"/>
                  <a:t>The intercept, </a:t>
                </a:r>
                <a14:m>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oMath>
                </a14:m>
                <a:r>
                  <a:rPr lang="en-US" dirty="0"/>
                  <a:t>, is the average price of a home not near the incinerator in 1978.</a:t>
                </a:r>
              </a:p>
              <a:p>
                <a:r>
                  <a:rPr lang="en-US" dirty="0"/>
                  <a:t>The parameter, </a:t>
                </a:r>
                <a14:m>
                  <m:oMath xmlns:m="http://schemas.openxmlformats.org/officeDocument/2006/math">
                    <m:sSub>
                      <m:sSubPr>
                        <m:ctrlPr>
                          <a:rPr lang="en-US" i="1">
                            <a:latin typeface="Cambria Math" panose="02040503050406030204" pitchFamily="18" charset="0"/>
                          </a:rPr>
                        </m:ctrlPr>
                      </m:sSubPr>
                      <m:e>
                        <m:r>
                          <a:rPr lang="en-US" i="1">
                            <a:latin typeface="Cambria Math"/>
                          </a:rPr>
                          <m:t>𝛿</m:t>
                        </m:r>
                      </m:e>
                      <m:sub>
                        <m:r>
                          <a:rPr lang="en-US" i="1">
                            <a:latin typeface="Cambria Math"/>
                          </a:rPr>
                          <m:t>0</m:t>
                        </m:r>
                      </m:sub>
                    </m:sSub>
                  </m:oMath>
                </a14:m>
                <a:r>
                  <a:rPr lang="en-US" dirty="0"/>
                  <a:t>, captures the changes in all housing values in North Andover between 1978 and 1981.</a:t>
                </a:r>
              </a:p>
              <a:p>
                <a:r>
                  <a:rPr lang="en-US" dirty="0"/>
                  <a:t>The coefficient on </a:t>
                </a:r>
                <a:r>
                  <a:rPr lang="en-US" i="1" dirty="0" err="1"/>
                  <a:t>nearinc</a:t>
                </a:r>
                <a:r>
                  <a:rPr lang="en-US" dirty="0"/>
                  <a:t>, measures the location effect that is not due to the presence of the incinerator , i.e. it is the effect we saw in the 1978 regression(before there was any discussion of the incinerator). </a:t>
                </a:r>
              </a:p>
              <a:p>
                <a:r>
                  <a:rPr lang="en-US" dirty="0"/>
                  <a:t>The parameter of interest is the interaction between </a:t>
                </a:r>
                <a:r>
                  <a:rPr lang="en-US" i="1" dirty="0"/>
                  <a:t>y81</a:t>
                </a:r>
                <a:r>
                  <a:rPr lang="en-US" dirty="0"/>
                  <a:t> and </a:t>
                </a:r>
                <a:r>
                  <a:rPr lang="en-US" i="1" dirty="0" err="1"/>
                  <a:t>nearinc</a:t>
                </a:r>
                <a:r>
                  <a:rPr lang="en-US" dirty="0"/>
                  <a:t>.  It measures the decline in housing values due to the new incinerator (assuming there are not other reasons that could account for the decline during those years).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58784" y="3549801"/>
                <a:ext cx="10210800" cy="2906486"/>
              </a:xfrm>
              <a:blipFill>
                <a:blip r:embed="rId3"/>
                <a:stretch>
                  <a:fillRect l="-657" t="-33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914400" y="401713"/>
                <a:ext cx="96012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𝑟𝑝𝑟𝑖𝑐𝑒</m:t>
                      </m:r>
                      <m:r>
                        <a:rPr lang="en-US" sz="2800" i="1">
                          <a:latin typeface="Cambria Math"/>
                        </a:rPr>
                        <m:t>= </m:t>
                      </m:r>
                      <m:sSub>
                        <m:sSubPr>
                          <m:ctrlPr>
                            <a:rPr lang="en-US" sz="2800" i="1">
                              <a:latin typeface="Cambria Math" panose="02040503050406030204" pitchFamily="18" charset="0"/>
                            </a:rPr>
                          </m:ctrlPr>
                        </m:sSubPr>
                        <m:e>
                          <m:r>
                            <a:rPr lang="en-US" sz="2800" i="1">
                              <a:latin typeface="Cambria Math"/>
                            </a:rPr>
                            <m:t>𝛽</m:t>
                          </m:r>
                        </m:e>
                        <m:sub>
                          <m:r>
                            <a:rPr lang="en-US" sz="2800" i="1">
                              <a:latin typeface="Cambria Math"/>
                            </a:rPr>
                            <m:t>0</m:t>
                          </m:r>
                        </m:sub>
                      </m:sSub>
                      <m:r>
                        <a:rPr lang="en-US" sz="2800" i="1">
                          <a:latin typeface="Cambria Math"/>
                        </a:rPr>
                        <m:t>+ </m:t>
                      </m:r>
                      <m:sSub>
                        <m:sSubPr>
                          <m:ctrlPr>
                            <a:rPr lang="en-US" sz="2800" i="1">
                              <a:latin typeface="Cambria Math" panose="02040503050406030204" pitchFamily="18" charset="0"/>
                            </a:rPr>
                          </m:ctrlPr>
                        </m:sSubPr>
                        <m:e>
                          <m:r>
                            <a:rPr lang="en-US" sz="2800" i="1">
                              <a:latin typeface="Cambria Math"/>
                            </a:rPr>
                            <m:t>𝛿</m:t>
                          </m:r>
                        </m:e>
                        <m:sub>
                          <m:r>
                            <a:rPr lang="en-US" sz="2800" i="1">
                              <a:latin typeface="Cambria Math"/>
                            </a:rPr>
                            <m:t>0</m:t>
                          </m:r>
                        </m:sub>
                      </m:sSub>
                      <m:r>
                        <a:rPr lang="en-US" sz="2800" i="1">
                          <a:latin typeface="Cambria Math"/>
                        </a:rPr>
                        <m:t>𝑦</m:t>
                      </m:r>
                      <m:r>
                        <a:rPr lang="en-US" sz="2800" i="1">
                          <a:latin typeface="Cambria Math"/>
                        </a:rPr>
                        <m:t>81+ </m:t>
                      </m:r>
                      <m:sSub>
                        <m:sSubPr>
                          <m:ctrlPr>
                            <a:rPr lang="en-US" sz="2800" i="1">
                              <a:latin typeface="Cambria Math" panose="02040503050406030204" pitchFamily="18" charset="0"/>
                            </a:rPr>
                          </m:ctrlPr>
                        </m:sSubPr>
                        <m:e>
                          <m:r>
                            <a:rPr lang="en-US" sz="2800" i="1">
                              <a:latin typeface="Cambria Math"/>
                            </a:rPr>
                            <m:t>𝛽</m:t>
                          </m:r>
                        </m:e>
                        <m:sub>
                          <m:r>
                            <a:rPr lang="en-US" sz="2800" i="1">
                              <a:latin typeface="Cambria Math"/>
                            </a:rPr>
                            <m:t>1</m:t>
                          </m:r>
                        </m:sub>
                      </m:sSub>
                      <m:r>
                        <a:rPr lang="en-US" sz="2800" i="1">
                          <a:latin typeface="Cambria Math"/>
                        </a:rPr>
                        <m:t>𝑛𝑒𝑎𝑟𝑖𝑛𝑐</m:t>
                      </m:r>
                      <m:r>
                        <a:rPr lang="en-US" sz="2800" i="1">
                          <a:latin typeface="Cambria Math"/>
                        </a:rPr>
                        <m:t>+ </m:t>
                      </m:r>
                      <m:sSub>
                        <m:sSubPr>
                          <m:ctrlPr>
                            <a:rPr lang="en-US" sz="2800" i="1">
                              <a:latin typeface="Cambria Math" panose="02040503050406030204" pitchFamily="18" charset="0"/>
                            </a:rPr>
                          </m:ctrlPr>
                        </m:sSubPr>
                        <m:e>
                          <m:r>
                            <a:rPr lang="en-US" sz="2800" i="1">
                              <a:latin typeface="Cambria Math"/>
                            </a:rPr>
                            <m:t>𝛿</m:t>
                          </m:r>
                        </m:e>
                        <m:sub>
                          <m:r>
                            <a:rPr lang="en-US" sz="2800" i="1">
                              <a:latin typeface="Cambria Math"/>
                            </a:rPr>
                            <m:t>1</m:t>
                          </m:r>
                        </m:sub>
                      </m:sSub>
                      <m:r>
                        <a:rPr lang="en-US" sz="2800" i="1">
                          <a:latin typeface="Cambria Math"/>
                        </a:rPr>
                        <m:t>𝑦</m:t>
                      </m:r>
                      <m:r>
                        <a:rPr lang="en-US" sz="2800" i="1">
                          <a:latin typeface="Cambria Math"/>
                        </a:rPr>
                        <m:t>81∗</m:t>
                      </m:r>
                      <m:r>
                        <a:rPr lang="en-US" sz="2800" i="1">
                          <a:latin typeface="Cambria Math"/>
                        </a:rPr>
                        <m:t>𝑛𝑒𝑎𝑟𝑖𝑛𝑐</m:t>
                      </m:r>
                      <m:r>
                        <a:rPr lang="en-US" sz="2800" i="1">
                          <a:latin typeface="Cambria Math"/>
                        </a:rPr>
                        <m:t>+</m:t>
                      </m:r>
                      <m:r>
                        <a:rPr lang="en-US" sz="2800" i="1">
                          <a:latin typeface="Cambria Math"/>
                        </a:rPr>
                        <m:t>𝑢</m:t>
                      </m:r>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914400" y="401713"/>
                <a:ext cx="9601200" cy="523220"/>
              </a:xfrm>
              <a:prstGeom prst="rect">
                <a:avLst/>
              </a:prstGeom>
              <a:blipFill>
                <a:blip r:embed="rId4"/>
                <a:stretch>
                  <a:fillRect/>
                </a:stretch>
              </a:blipFill>
            </p:spPr>
            <p:txBody>
              <a:bodyPr/>
              <a:lstStyle/>
              <a:p>
                <a:r>
                  <a:rPr lang="en-US">
                    <a:noFill/>
                  </a:rPr>
                  <a:t> </a:t>
                </a:r>
              </a:p>
            </p:txBody>
          </p:sp>
        </mc:Fallback>
      </mc:AlternateContent>
      <p:pic>
        <p:nvPicPr>
          <p:cNvPr id="5017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5400" y="1219200"/>
            <a:ext cx="9820414"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445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2">
                    <a:lumMod val="50000"/>
                  </a:schemeClr>
                </a:solidFill>
              </a:rPr>
              <a:t>Review Logistic Regression</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8177"/>
            <a:ext cx="10668000" cy="1387929"/>
          </a:xfrm>
        </p:spPr>
        <p:txBody>
          <a:bodyPr>
            <a:normAutofit fontScale="77500" lnSpcReduction="20000"/>
          </a:bodyPr>
          <a:lstStyle/>
          <a:p>
            <a:r>
              <a:rPr lang="en-US" dirty="0"/>
              <a:t>We actually do not find that the incinerator was significant, however, if we add controls to the model, such as the age of the house, number of rooms, size of the plot etc… the effect is significant.  Again, we always need proper model specification.</a:t>
            </a:r>
          </a:p>
          <a:p>
            <a:endParaRPr lang="en-US" dirty="0"/>
          </a:p>
        </p:txBody>
      </p:sp>
      <p:pic>
        <p:nvPicPr>
          <p:cNvPr id="1996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399" y="2057002"/>
            <a:ext cx="10722223" cy="342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19200" y="4760025"/>
            <a:ext cx="7543800" cy="304800"/>
          </a:xfrm>
          <a:prstGeom prst="rect">
            <a:avLst/>
          </a:prstGeom>
          <a:solidFill>
            <a:srgbClr val="FFFF00">
              <a:alpha val="22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85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Why the difference in difference estimator works</a:t>
            </a:r>
          </a:p>
        </p:txBody>
      </p:sp>
      <p:sp>
        <p:nvSpPr>
          <p:cNvPr id="3" name="Content Placeholder 2"/>
          <p:cNvSpPr>
            <a:spLocks noGrp="1"/>
          </p:cNvSpPr>
          <p:nvPr>
            <p:ph idx="1"/>
          </p:nvPr>
        </p:nvSpPr>
        <p:spPr/>
        <p:txBody>
          <a:bodyPr/>
          <a:lstStyle/>
          <a:p>
            <a:r>
              <a:rPr lang="en-US" dirty="0"/>
              <a:t>It operates as a natural experiment.  An exogenous event that changes the way the entities being studied operate.  </a:t>
            </a:r>
          </a:p>
          <a:p>
            <a:r>
              <a:rPr lang="en-US" dirty="0"/>
              <a:t>In such experiments, there is a control group that is not affected by the policy change and a treatment group that is.</a:t>
            </a:r>
          </a:p>
          <a:p>
            <a:pPr lvl="1"/>
            <a:r>
              <a:rPr lang="en-US" dirty="0"/>
              <a:t>Note, because assignment was not random, we need data at two time points (one prior and one after the policy change) to assess impact.</a:t>
            </a:r>
          </a:p>
        </p:txBody>
      </p:sp>
    </p:spTree>
    <p:extLst>
      <p:ext uri="{BB962C8B-B14F-4D97-AF65-F5344CB8AC3E}">
        <p14:creationId xmlns:p14="http://schemas.microsoft.com/office/powerpoint/2010/main" val="10941642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Difference in Differences cont…</a:t>
            </a:r>
          </a:p>
        </p:txBody>
      </p:sp>
      <p:sp>
        <p:nvSpPr>
          <p:cNvPr id="3" name="Content Placeholder 2"/>
          <p:cNvSpPr>
            <a:spLocks noGrp="1"/>
          </p:cNvSpPr>
          <p:nvPr>
            <p:ph idx="1"/>
          </p:nvPr>
        </p:nvSpPr>
        <p:spPr/>
        <p:txBody>
          <a:bodyPr>
            <a:normAutofit fontScale="92500" lnSpcReduction="20000"/>
          </a:bodyPr>
          <a:lstStyle/>
          <a:p>
            <a:r>
              <a:rPr lang="en-US" dirty="0"/>
              <a:t>The regression model for the difference in differences estimator is the same as the categorical interaction model we discussed the other week.</a:t>
            </a:r>
          </a:p>
          <a:p>
            <a:endParaRPr lang="en-US" dirty="0"/>
          </a:p>
          <a:p>
            <a:endParaRPr lang="en-US" dirty="0"/>
          </a:p>
          <a:p>
            <a:r>
              <a:rPr lang="en-US" dirty="0"/>
              <a:t>In the above interaction model, we had four separate groups, white men, white women, non-white men and non-white women</a:t>
            </a:r>
          </a:p>
          <a:p>
            <a:r>
              <a:rPr lang="en-US" dirty="0"/>
              <a:t>In the D-in-D model we still have four groups: control group before policy change, control group after policy change, experimental group before policy change and experimental group after policy change.</a:t>
            </a:r>
          </a:p>
          <a:p>
            <a:endParaRPr lang="en-US" dirty="0"/>
          </a:p>
          <a:p>
            <a:endParaRPr lang="en-US" dirty="0"/>
          </a:p>
        </p:txBody>
      </p:sp>
      <p:pic>
        <p:nvPicPr>
          <p:cNvPr id="4"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00300" y="2931263"/>
            <a:ext cx="7391400" cy="497737"/>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Another Example</a:t>
            </a:r>
          </a:p>
        </p:txBody>
      </p:sp>
      <p:sp>
        <p:nvSpPr>
          <p:cNvPr id="3" name="Content Placeholder 2"/>
          <p:cNvSpPr>
            <a:spLocks noGrp="1"/>
          </p:cNvSpPr>
          <p:nvPr>
            <p:ph idx="1"/>
          </p:nvPr>
        </p:nvSpPr>
        <p:spPr>
          <a:xfrm>
            <a:off x="762000" y="1600200"/>
            <a:ext cx="10820400" cy="5029200"/>
          </a:xfrm>
        </p:spPr>
        <p:txBody>
          <a:bodyPr>
            <a:normAutofit fontScale="85000" lnSpcReduction="10000"/>
          </a:bodyPr>
          <a:lstStyle/>
          <a:p>
            <a:r>
              <a:rPr lang="en-US" dirty="0"/>
              <a:t>Assume we are interested in whether an AIDS prevention program in Pennsylvania was effective and we had data on a random sample of residents at two time points (one before and one after the program).</a:t>
            </a:r>
          </a:p>
          <a:p>
            <a:r>
              <a:rPr lang="en-US" dirty="0"/>
              <a:t>Simply looking at the before and after rates of HIV/AIDS in Pennsylvania will not work if all US states were experiencing decreases in AIDS cases.</a:t>
            </a:r>
          </a:p>
          <a:p>
            <a:r>
              <a:rPr lang="en-US" dirty="0"/>
              <a:t>To overcome this issue, suppose you have second state (say New Jersey) with data on AIDS from corresponding time points that is arguably very similar except it was not exposed to the same policy program.  But obviously, this state was still exposed to the changes in the economic and social conditions of the northeast US.</a:t>
            </a:r>
          </a:p>
          <a:p>
            <a:r>
              <a:rPr lang="en-US" dirty="0"/>
              <a:t>The differences in changes between these two groups, the differences in differences, can be more confidently related back to the policy change.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Difference in Differences cont…</a:t>
            </a:r>
          </a:p>
        </p:txBody>
      </p:sp>
      <p:sp>
        <p:nvSpPr>
          <p:cNvPr id="3" name="Content Placeholder 2"/>
          <p:cNvSpPr>
            <a:spLocks noGrp="1"/>
          </p:cNvSpPr>
          <p:nvPr>
            <p:ph idx="1"/>
          </p:nvPr>
        </p:nvSpPr>
        <p:spPr/>
        <p:txBody>
          <a:bodyPr/>
          <a:lstStyle/>
          <a:p>
            <a:r>
              <a:rPr lang="en-US" dirty="0"/>
              <a:t>The regression model can be written as follows:</a:t>
            </a:r>
          </a:p>
          <a:p>
            <a:endParaRPr lang="en-US" dirty="0"/>
          </a:p>
          <a:p>
            <a:r>
              <a:rPr lang="en-US" dirty="0"/>
              <a:t>Where</a:t>
            </a:r>
          </a:p>
          <a:p>
            <a:pPr lvl="1"/>
            <a:r>
              <a:rPr lang="en-US" dirty="0"/>
              <a:t>Y</a:t>
            </a:r>
            <a:r>
              <a:rPr lang="en-US" baseline="-25000" dirty="0"/>
              <a:t>i</a:t>
            </a:r>
            <a:r>
              <a:rPr lang="en-US" dirty="0"/>
              <a:t> = outcome of interest</a:t>
            </a:r>
          </a:p>
          <a:p>
            <a:pPr lvl="1"/>
            <a:r>
              <a:rPr lang="en-US" dirty="0"/>
              <a:t>T</a:t>
            </a:r>
            <a:r>
              <a:rPr lang="en-US" baseline="-25000" dirty="0"/>
              <a:t>i </a:t>
            </a:r>
            <a:r>
              <a:rPr lang="en-US" dirty="0"/>
              <a:t>= 1 if in the treatment group, 0 otherwise</a:t>
            </a:r>
          </a:p>
          <a:p>
            <a:pPr lvl="1"/>
            <a:r>
              <a:rPr lang="en-US" dirty="0" err="1"/>
              <a:t>After</a:t>
            </a:r>
            <a:r>
              <a:rPr lang="en-US" baseline="-25000" dirty="0" err="1"/>
              <a:t>i</a:t>
            </a:r>
            <a:r>
              <a:rPr lang="en-US" dirty="0"/>
              <a:t> = 1 if after the policy change, 0 otherwise</a:t>
            </a:r>
          </a:p>
        </p:txBody>
      </p:sp>
      <p:sp>
        <p:nvSpPr>
          <p:cNvPr id="205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80335" y="2514600"/>
            <a:ext cx="6831330" cy="4191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Difference in Differences cont…</a:t>
            </a:r>
          </a:p>
        </p:txBody>
      </p:sp>
      <p:sp>
        <p:nvSpPr>
          <p:cNvPr id="3" name="Content Placeholder 2"/>
          <p:cNvSpPr>
            <a:spLocks noGrp="1"/>
          </p:cNvSpPr>
          <p:nvPr>
            <p:ph idx="1"/>
          </p:nvPr>
        </p:nvSpPr>
        <p:spPr>
          <a:xfrm>
            <a:off x="762000" y="2286000"/>
            <a:ext cx="10439400" cy="4572000"/>
          </a:xfrm>
        </p:spPr>
        <p:txBody>
          <a:bodyPr>
            <a:normAutofit fontScale="85000" lnSpcReduction="20000"/>
          </a:bodyPr>
          <a:lstStyle/>
          <a:p>
            <a:r>
              <a:rPr lang="en-US" dirty="0"/>
              <a:t>We can look at the conditional expectations to understand how we interpret the regression coefficients.</a:t>
            </a:r>
          </a:p>
          <a:p>
            <a:endParaRPr lang="en-US" dirty="0"/>
          </a:p>
          <a:p>
            <a:r>
              <a:rPr lang="en-US" dirty="0"/>
              <a:t>Mean outcome of </a:t>
            </a:r>
            <a:r>
              <a:rPr lang="en-US" b="1" dirty="0">
                <a:solidFill>
                  <a:schemeClr val="tx2"/>
                </a:solidFill>
              </a:rPr>
              <a:t>control group </a:t>
            </a:r>
            <a:r>
              <a:rPr lang="en-US" b="1" dirty="0">
                <a:solidFill>
                  <a:schemeClr val="accent3">
                    <a:lumMod val="75000"/>
                  </a:schemeClr>
                </a:solidFill>
              </a:rPr>
              <a:t>before policy</a:t>
            </a:r>
          </a:p>
          <a:p>
            <a:pPr lvl="1"/>
            <a:r>
              <a:rPr lang="en-US" dirty="0"/>
              <a:t>E(</a:t>
            </a:r>
            <a:r>
              <a:rPr lang="en-US" dirty="0" err="1"/>
              <a:t>y</a:t>
            </a:r>
            <a:r>
              <a:rPr lang="en-US" baseline="-25000" dirty="0" err="1"/>
              <a:t>i</a:t>
            </a:r>
            <a:r>
              <a:rPr lang="en-US" dirty="0" err="1"/>
              <a:t>|T</a:t>
            </a:r>
            <a:r>
              <a:rPr lang="en-US" dirty="0"/>
              <a:t>=0, AFTER=0) = </a:t>
            </a:r>
            <a:r>
              <a:rPr lang="el-GR" dirty="0"/>
              <a:t>α</a:t>
            </a:r>
            <a:r>
              <a:rPr lang="en-US" baseline="-25000" dirty="0"/>
              <a:t>0</a:t>
            </a:r>
          </a:p>
          <a:p>
            <a:r>
              <a:rPr lang="en-US" dirty="0"/>
              <a:t>Mean outcome of </a:t>
            </a:r>
            <a:r>
              <a:rPr lang="en-US" b="1" dirty="0">
                <a:solidFill>
                  <a:schemeClr val="tx2"/>
                </a:solidFill>
              </a:rPr>
              <a:t>control group </a:t>
            </a:r>
            <a:r>
              <a:rPr lang="en-US" b="1" dirty="0">
                <a:solidFill>
                  <a:schemeClr val="accent6">
                    <a:lumMod val="75000"/>
                  </a:schemeClr>
                </a:solidFill>
              </a:rPr>
              <a:t>after policy</a:t>
            </a:r>
          </a:p>
          <a:p>
            <a:pPr lvl="1"/>
            <a:r>
              <a:rPr lang="en-US" dirty="0"/>
              <a:t> E(</a:t>
            </a:r>
            <a:r>
              <a:rPr lang="en-US" dirty="0" err="1"/>
              <a:t>y</a:t>
            </a:r>
            <a:r>
              <a:rPr lang="en-US" baseline="-25000" dirty="0" err="1"/>
              <a:t>i</a:t>
            </a:r>
            <a:r>
              <a:rPr lang="en-US" dirty="0" err="1"/>
              <a:t>|T</a:t>
            </a:r>
            <a:r>
              <a:rPr lang="en-US" dirty="0"/>
              <a:t>=0, AFTER=1) = </a:t>
            </a:r>
            <a:r>
              <a:rPr lang="el-GR" dirty="0"/>
              <a:t>α</a:t>
            </a:r>
            <a:r>
              <a:rPr lang="en-US" baseline="-25000" dirty="0"/>
              <a:t>0</a:t>
            </a:r>
            <a:r>
              <a:rPr lang="en-US" dirty="0"/>
              <a:t> + </a:t>
            </a:r>
            <a:r>
              <a:rPr lang="el-GR" dirty="0"/>
              <a:t>α</a:t>
            </a:r>
            <a:r>
              <a:rPr lang="en-US" baseline="-25000" dirty="0"/>
              <a:t>A</a:t>
            </a:r>
          </a:p>
          <a:p>
            <a:r>
              <a:rPr lang="en-US" dirty="0"/>
              <a:t>Mean outcome of </a:t>
            </a:r>
            <a:r>
              <a:rPr lang="en-US" b="1" dirty="0">
                <a:solidFill>
                  <a:schemeClr val="accent2">
                    <a:lumMod val="50000"/>
                  </a:schemeClr>
                </a:solidFill>
              </a:rPr>
              <a:t>treatment group </a:t>
            </a:r>
            <a:r>
              <a:rPr lang="en-US" b="1" dirty="0">
                <a:solidFill>
                  <a:schemeClr val="accent3">
                    <a:lumMod val="75000"/>
                  </a:schemeClr>
                </a:solidFill>
              </a:rPr>
              <a:t>before policy</a:t>
            </a:r>
          </a:p>
          <a:p>
            <a:pPr lvl="1"/>
            <a:r>
              <a:rPr lang="en-US" dirty="0"/>
              <a:t>E(</a:t>
            </a:r>
            <a:r>
              <a:rPr lang="en-US" dirty="0" err="1"/>
              <a:t>y</a:t>
            </a:r>
            <a:r>
              <a:rPr lang="en-US" baseline="-25000" dirty="0" err="1"/>
              <a:t>i</a:t>
            </a:r>
            <a:r>
              <a:rPr lang="en-US" dirty="0" err="1"/>
              <a:t>|T</a:t>
            </a:r>
            <a:r>
              <a:rPr lang="en-US" dirty="0"/>
              <a:t>=1, AFTER=0) = </a:t>
            </a:r>
            <a:r>
              <a:rPr lang="el-GR" dirty="0"/>
              <a:t>α</a:t>
            </a:r>
            <a:r>
              <a:rPr lang="en-US" baseline="-25000" dirty="0"/>
              <a:t>0</a:t>
            </a:r>
            <a:r>
              <a:rPr lang="en-US" dirty="0"/>
              <a:t> + </a:t>
            </a:r>
            <a:r>
              <a:rPr lang="el-GR" dirty="0"/>
              <a:t>α</a:t>
            </a:r>
            <a:r>
              <a:rPr lang="en-US" baseline="-25000" dirty="0"/>
              <a:t>T</a:t>
            </a:r>
          </a:p>
          <a:p>
            <a:r>
              <a:rPr lang="en-US" dirty="0"/>
              <a:t>Mean outcome of </a:t>
            </a:r>
            <a:r>
              <a:rPr lang="en-US" b="1" dirty="0">
                <a:solidFill>
                  <a:schemeClr val="accent2">
                    <a:lumMod val="50000"/>
                  </a:schemeClr>
                </a:solidFill>
              </a:rPr>
              <a:t>treatment group </a:t>
            </a:r>
            <a:r>
              <a:rPr lang="en-US" b="1" dirty="0">
                <a:solidFill>
                  <a:schemeClr val="accent6">
                    <a:lumMod val="75000"/>
                  </a:schemeClr>
                </a:solidFill>
              </a:rPr>
              <a:t>after policy</a:t>
            </a:r>
          </a:p>
          <a:p>
            <a:pPr lvl="1"/>
            <a:r>
              <a:rPr lang="en-US" dirty="0"/>
              <a:t>E(</a:t>
            </a:r>
            <a:r>
              <a:rPr lang="en-US" dirty="0" err="1"/>
              <a:t>y</a:t>
            </a:r>
            <a:r>
              <a:rPr lang="en-US" baseline="-25000" dirty="0" err="1"/>
              <a:t>i</a:t>
            </a:r>
            <a:r>
              <a:rPr lang="en-US" dirty="0" err="1"/>
              <a:t>|T</a:t>
            </a:r>
            <a:r>
              <a:rPr lang="en-US" dirty="0"/>
              <a:t>=1, AFTER=1) = </a:t>
            </a:r>
            <a:r>
              <a:rPr lang="el-GR" dirty="0"/>
              <a:t>α</a:t>
            </a:r>
            <a:r>
              <a:rPr lang="en-US" baseline="-25000" dirty="0"/>
              <a:t>0</a:t>
            </a:r>
            <a:r>
              <a:rPr lang="en-US" dirty="0"/>
              <a:t> + </a:t>
            </a:r>
            <a:r>
              <a:rPr lang="el-GR" dirty="0"/>
              <a:t>α</a:t>
            </a:r>
            <a:r>
              <a:rPr lang="en-US" baseline="-25000" dirty="0"/>
              <a:t>T</a:t>
            </a:r>
            <a:r>
              <a:rPr lang="en-US" dirty="0"/>
              <a:t> + </a:t>
            </a:r>
            <a:r>
              <a:rPr lang="el-GR" dirty="0"/>
              <a:t>α</a:t>
            </a:r>
            <a:r>
              <a:rPr lang="en-US" baseline="-25000" dirty="0"/>
              <a:t>A</a:t>
            </a:r>
            <a:r>
              <a:rPr lang="en-US" dirty="0"/>
              <a:t> + </a:t>
            </a:r>
            <a:r>
              <a:rPr lang="el-GR" dirty="0"/>
              <a:t>α</a:t>
            </a:r>
            <a:r>
              <a:rPr lang="en-US" baseline="-25000" dirty="0"/>
              <a:t>DD</a:t>
            </a:r>
          </a:p>
          <a:p>
            <a:pPr lvl="1"/>
            <a:endParaRPr lang="en-US" dirty="0"/>
          </a:p>
          <a:p>
            <a:endParaRPr lang="en-US" dirty="0"/>
          </a:p>
          <a:p>
            <a:pPr lvl="1"/>
            <a:endParaRPr lang="en-US" dirty="0"/>
          </a:p>
          <a:p>
            <a:pPr lvl="1"/>
            <a:endParaRPr lang="en-US" dirty="0"/>
          </a:p>
        </p:txBody>
      </p:sp>
      <p:pic>
        <p:nvPicPr>
          <p:cNvPr id="4"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19400" y="1524000"/>
            <a:ext cx="6831330" cy="41910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614" y="44988"/>
            <a:ext cx="10972800" cy="1143000"/>
          </a:xfrm>
        </p:spPr>
        <p:txBody>
          <a:bodyPr/>
          <a:lstStyle/>
          <a:p>
            <a:pPr algn="l"/>
            <a:r>
              <a:rPr lang="en-US" b="1" dirty="0">
                <a:solidFill>
                  <a:schemeClr val="tx2"/>
                </a:solidFill>
              </a:rPr>
              <a:t>Difference in Differences cont…</a:t>
            </a:r>
          </a:p>
        </p:txBody>
      </p:sp>
      <p:sp>
        <p:nvSpPr>
          <p:cNvPr id="3" name="Content Placeholder 2"/>
          <p:cNvSpPr>
            <a:spLocks noGrp="1"/>
          </p:cNvSpPr>
          <p:nvPr>
            <p:ph idx="1"/>
          </p:nvPr>
        </p:nvSpPr>
        <p:spPr>
          <a:xfrm>
            <a:off x="761999" y="1683287"/>
            <a:ext cx="11049000" cy="3917413"/>
          </a:xfrm>
        </p:spPr>
        <p:txBody>
          <a:bodyPr>
            <a:normAutofit fontScale="62500" lnSpcReduction="20000"/>
          </a:bodyPr>
          <a:lstStyle/>
          <a:p>
            <a:r>
              <a:rPr lang="en-US" dirty="0"/>
              <a:t>How do we interpret the coefficient on </a:t>
            </a:r>
            <a:r>
              <a:rPr lang="el-GR" dirty="0"/>
              <a:t>α</a:t>
            </a:r>
            <a:r>
              <a:rPr lang="en-US" baseline="-25000" dirty="0"/>
              <a:t>DD?</a:t>
            </a:r>
          </a:p>
          <a:p>
            <a:r>
              <a:rPr lang="en-US" dirty="0"/>
              <a:t>The change in the expected value of the outcome for the </a:t>
            </a:r>
            <a:r>
              <a:rPr lang="en-US" b="1" dirty="0">
                <a:solidFill>
                  <a:schemeClr val="tx2"/>
                </a:solidFill>
              </a:rPr>
              <a:t>control group </a:t>
            </a:r>
            <a:r>
              <a:rPr lang="en-US" dirty="0"/>
              <a:t>before and after the policy change is:</a:t>
            </a:r>
          </a:p>
          <a:p>
            <a:pPr lvl="1"/>
            <a:r>
              <a:rPr lang="en-US" dirty="0"/>
              <a:t>E(</a:t>
            </a:r>
            <a:r>
              <a:rPr lang="en-US" dirty="0" err="1"/>
              <a:t>y</a:t>
            </a:r>
            <a:r>
              <a:rPr lang="en-US" baseline="-25000" dirty="0" err="1"/>
              <a:t>i</a:t>
            </a:r>
            <a:r>
              <a:rPr lang="en-US" dirty="0"/>
              <a:t> | T=0, After=1) – E(</a:t>
            </a:r>
            <a:r>
              <a:rPr lang="en-US" dirty="0" err="1"/>
              <a:t>y</a:t>
            </a:r>
            <a:r>
              <a:rPr lang="en-US" baseline="-25000" dirty="0" err="1"/>
              <a:t>i</a:t>
            </a:r>
            <a:r>
              <a:rPr lang="en-US" dirty="0"/>
              <a:t> | T=0, After = 0)</a:t>
            </a:r>
          </a:p>
          <a:p>
            <a:pPr lvl="1">
              <a:buNone/>
            </a:pPr>
            <a:r>
              <a:rPr lang="en-US" dirty="0"/>
              <a:t>			= (</a:t>
            </a:r>
            <a:r>
              <a:rPr lang="el-GR" dirty="0"/>
              <a:t>α</a:t>
            </a:r>
            <a:r>
              <a:rPr lang="en-US" baseline="-25000" dirty="0"/>
              <a:t>0</a:t>
            </a:r>
            <a:r>
              <a:rPr lang="en-US" dirty="0"/>
              <a:t> + </a:t>
            </a:r>
            <a:r>
              <a:rPr lang="el-GR" dirty="0"/>
              <a:t>α</a:t>
            </a:r>
            <a:r>
              <a:rPr lang="en-US" baseline="-25000" dirty="0"/>
              <a:t>A</a:t>
            </a:r>
            <a:r>
              <a:rPr lang="en-US" dirty="0"/>
              <a:t>) - </a:t>
            </a:r>
            <a:r>
              <a:rPr lang="el-GR" dirty="0"/>
              <a:t>α</a:t>
            </a:r>
            <a:r>
              <a:rPr lang="en-US" baseline="-25000" dirty="0"/>
              <a:t>0</a:t>
            </a:r>
          </a:p>
          <a:p>
            <a:pPr lvl="1">
              <a:buNone/>
            </a:pPr>
            <a:r>
              <a:rPr lang="en-US" baseline="-25000" dirty="0"/>
              <a:t>			</a:t>
            </a:r>
            <a:r>
              <a:rPr lang="en-US" dirty="0"/>
              <a:t>= </a:t>
            </a:r>
            <a:r>
              <a:rPr lang="el-GR" dirty="0"/>
              <a:t>α</a:t>
            </a:r>
            <a:r>
              <a:rPr lang="en-US" baseline="-25000" dirty="0"/>
              <a:t>A</a:t>
            </a:r>
            <a:endParaRPr lang="en-US" dirty="0"/>
          </a:p>
          <a:p>
            <a:r>
              <a:rPr lang="en-US" dirty="0"/>
              <a:t>The change in the expected value of the outcomes for the </a:t>
            </a:r>
            <a:r>
              <a:rPr lang="en-US" dirty="0">
                <a:solidFill>
                  <a:schemeClr val="accent2">
                    <a:lumMod val="50000"/>
                  </a:schemeClr>
                </a:solidFill>
              </a:rPr>
              <a:t>treatment group </a:t>
            </a:r>
            <a:r>
              <a:rPr lang="en-US" dirty="0"/>
              <a:t>before and after the policy change is:</a:t>
            </a:r>
          </a:p>
          <a:p>
            <a:pPr lvl="1"/>
            <a:r>
              <a:rPr lang="en-US" dirty="0"/>
              <a:t>E(</a:t>
            </a:r>
            <a:r>
              <a:rPr lang="en-US" dirty="0" err="1"/>
              <a:t>y</a:t>
            </a:r>
            <a:r>
              <a:rPr lang="en-US" baseline="-25000" dirty="0" err="1"/>
              <a:t>i</a:t>
            </a:r>
            <a:r>
              <a:rPr lang="en-US" dirty="0"/>
              <a:t> | T=1, After = 1) – E(</a:t>
            </a:r>
            <a:r>
              <a:rPr lang="en-US" dirty="0" err="1"/>
              <a:t>y</a:t>
            </a:r>
            <a:r>
              <a:rPr lang="en-US" baseline="-25000" dirty="0" err="1"/>
              <a:t>i</a:t>
            </a:r>
            <a:r>
              <a:rPr lang="en-US" dirty="0"/>
              <a:t> | T=1, After = 0)</a:t>
            </a:r>
          </a:p>
          <a:p>
            <a:pPr lvl="1">
              <a:buNone/>
            </a:pPr>
            <a:r>
              <a:rPr lang="en-US" dirty="0"/>
              <a:t>			= (</a:t>
            </a:r>
            <a:r>
              <a:rPr lang="el-GR" dirty="0"/>
              <a:t>α</a:t>
            </a:r>
            <a:r>
              <a:rPr lang="en-US" baseline="-25000" dirty="0"/>
              <a:t>0</a:t>
            </a:r>
            <a:r>
              <a:rPr lang="en-US" dirty="0"/>
              <a:t> + </a:t>
            </a:r>
            <a:r>
              <a:rPr lang="el-GR" dirty="0"/>
              <a:t>α</a:t>
            </a:r>
            <a:r>
              <a:rPr lang="en-US" baseline="-25000" dirty="0"/>
              <a:t>T</a:t>
            </a:r>
            <a:r>
              <a:rPr lang="en-US" dirty="0"/>
              <a:t> + </a:t>
            </a:r>
            <a:r>
              <a:rPr lang="el-GR" dirty="0"/>
              <a:t>α</a:t>
            </a:r>
            <a:r>
              <a:rPr lang="en-US" baseline="-25000" dirty="0"/>
              <a:t>A</a:t>
            </a:r>
            <a:r>
              <a:rPr lang="en-US" dirty="0"/>
              <a:t> + </a:t>
            </a:r>
            <a:r>
              <a:rPr lang="el-GR" dirty="0"/>
              <a:t>α</a:t>
            </a:r>
            <a:r>
              <a:rPr lang="en-US" baseline="-25000" dirty="0"/>
              <a:t>DD</a:t>
            </a:r>
            <a:r>
              <a:rPr lang="en-US" dirty="0"/>
              <a:t>) – (</a:t>
            </a:r>
            <a:r>
              <a:rPr lang="el-GR" dirty="0"/>
              <a:t>α</a:t>
            </a:r>
            <a:r>
              <a:rPr lang="en-US" baseline="-25000" dirty="0"/>
              <a:t>0</a:t>
            </a:r>
            <a:r>
              <a:rPr lang="en-US" dirty="0"/>
              <a:t> + </a:t>
            </a:r>
            <a:r>
              <a:rPr lang="el-GR" dirty="0"/>
              <a:t>α</a:t>
            </a:r>
            <a:r>
              <a:rPr lang="en-US" baseline="-25000" dirty="0"/>
              <a:t>T</a:t>
            </a:r>
            <a:r>
              <a:rPr lang="en-US" dirty="0"/>
              <a:t>)</a:t>
            </a:r>
          </a:p>
          <a:p>
            <a:pPr lvl="1">
              <a:buNone/>
            </a:pPr>
            <a:r>
              <a:rPr lang="en-US" dirty="0"/>
              <a:t>			= </a:t>
            </a:r>
            <a:r>
              <a:rPr lang="el-GR" dirty="0"/>
              <a:t>α</a:t>
            </a:r>
            <a:r>
              <a:rPr lang="en-US" baseline="-25000" dirty="0"/>
              <a:t>A</a:t>
            </a:r>
            <a:r>
              <a:rPr lang="en-US" dirty="0"/>
              <a:t> + </a:t>
            </a:r>
            <a:r>
              <a:rPr lang="el-GR" dirty="0"/>
              <a:t>α</a:t>
            </a:r>
            <a:r>
              <a:rPr lang="en-US" baseline="-25000" dirty="0"/>
              <a:t>DD</a:t>
            </a:r>
          </a:p>
          <a:p>
            <a:pPr>
              <a:buNone/>
            </a:pPr>
            <a:endParaRPr lang="en-US" dirty="0"/>
          </a:p>
          <a:p>
            <a:pPr>
              <a:buNone/>
            </a:pPr>
            <a:r>
              <a:rPr lang="en-US" dirty="0"/>
              <a:t>The difference in difference is simple: (</a:t>
            </a:r>
            <a:r>
              <a:rPr lang="el-GR" dirty="0"/>
              <a:t>α</a:t>
            </a:r>
            <a:r>
              <a:rPr lang="en-US" baseline="-25000" dirty="0"/>
              <a:t>A</a:t>
            </a:r>
            <a:r>
              <a:rPr lang="en-US" dirty="0"/>
              <a:t> + </a:t>
            </a:r>
            <a:r>
              <a:rPr lang="el-GR" dirty="0"/>
              <a:t>α</a:t>
            </a:r>
            <a:r>
              <a:rPr lang="en-US" baseline="-25000" dirty="0"/>
              <a:t>DD</a:t>
            </a:r>
            <a:r>
              <a:rPr lang="en-US" dirty="0"/>
              <a:t>) – </a:t>
            </a:r>
            <a:r>
              <a:rPr lang="el-GR" dirty="0"/>
              <a:t>α</a:t>
            </a:r>
            <a:r>
              <a:rPr lang="en-US" baseline="-25000" dirty="0"/>
              <a:t>A</a:t>
            </a:r>
            <a:r>
              <a:rPr lang="en-US" dirty="0"/>
              <a:t> = </a:t>
            </a:r>
            <a:r>
              <a:rPr lang="el-GR" dirty="0"/>
              <a:t>α</a:t>
            </a:r>
            <a:r>
              <a:rPr lang="en-US" baseline="-25000" dirty="0"/>
              <a:t>DD</a:t>
            </a:r>
          </a:p>
          <a:p>
            <a:pPr>
              <a:buNone/>
            </a:pPr>
            <a:endParaRPr lang="en-US" baseline="-25000" dirty="0"/>
          </a:p>
          <a:p>
            <a:pPr>
              <a:buNone/>
            </a:pPr>
            <a:endParaRPr lang="en-US" dirty="0"/>
          </a:p>
        </p:txBody>
      </p:sp>
      <p:pic>
        <p:nvPicPr>
          <p:cNvPr id="4"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32729" y="1130837"/>
            <a:ext cx="6831330" cy="419100"/>
          </a:xfrm>
          <a:prstGeom prst="rect">
            <a:avLst/>
          </a:prstGeom>
          <a:noFill/>
        </p:spPr>
      </p:pic>
      <p:sp>
        <p:nvSpPr>
          <p:cNvPr id="5" name="TextBox 4"/>
          <p:cNvSpPr txBox="1"/>
          <p:nvPr/>
        </p:nvSpPr>
        <p:spPr>
          <a:xfrm>
            <a:off x="761999" y="5867400"/>
            <a:ext cx="10972791" cy="923330"/>
          </a:xfrm>
          <a:prstGeom prst="rect">
            <a:avLst/>
          </a:prstGeom>
          <a:solidFill>
            <a:schemeClr val="accent2"/>
          </a:solidFill>
        </p:spPr>
        <p:txBody>
          <a:bodyPr wrap="square" rtlCol="0">
            <a:spAutoFit/>
          </a:bodyPr>
          <a:lstStyle/>
          <a:p>
            <a:r>
              <a:rPr lang="en-US" dirty="0"/>
              <a:t>Note:  that the before-after change for the treatment group consists of two parameters,  which is why we cannot use just this difference to identify the effect of the policy.   There are two things going on, the societal change and the policy change.</a:t>
            </a:r>
          </a:p>
        </p:txBody>
      </p:sp>
      <p:cxnSp>
        <p:nvCxnSpPr>
          <p:cNvPr id="7" name="Straight Arrow Connector 6"/>
          <p:cNvCxnSpPr>
            <a:cxnSpLocks/>
          </p:cNvCxnSpPr>
          <p:nvPr/>
        </p:nvCxnSpPr>
        <p:spPr>
          <a:xfrm>
            <a:off x="3215714" y="4724400"/>
            <a:ext cx="1683873" cy="311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5997014" y="3285465"/>
            <a:ext cx="0" cy="1726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215714" y="3276600"/>
            <a:ext cx="27813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accent2">
                    <a:lumMod val="50000"/>
                  </a:schemeClr>
                </a:solidFill>
              </a:rPr>
              <a:t>In Class Exercise</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In Class Exercise  </a:t>
            </a:r>
            <a:r>
              <a:rPr lang="en-US" dirty="0">
                <a:solidFill>
                  <a:schemeClr val="tx2"/>
                </a:solidFill>
              </a:rPr>
              <a:t>– Pooled Cross-Sectional Analysis</a:t>
            </a:r>
          </a:p>
        </p:txBody>
      </p:sp>
      <p:sp>
        <p:nvSpPr>
          <p:cNvPr id="3" name="Content Placeholder 2"/>
          <p:cNvSpPr>
            <a:spLocks noGrp="1"/>
          </p:cNvSpPr>
          <p:nvPr>
            <p:ph idx="1"/>
          </p:nvPr>
        </p:nvSpPr>
        <p:spPr>
          <a:xfrm>
            <a:off x="838200" y="1456191"/>
            <a:ext cx="10591800" cy="5105400"/>
          </a:xfrm>
        </p:spPr>
        <p:txBody>
          <a:bodyPr>
            <a:normAutofit fontScale="92500" lnSpcReduction="10000"/>
          </a:bodyPr>
          <a:lstStyle/>
          <a:p>
            <a:r>
              <a:rPr lang="en-US" sz="2000" dirty="0"/>
              <a:t>Using the </a:t>
            </a:r>
            <a:r>
              <a:rPr lang="en-US" sz="2000" dirty="0" err="1"/>
              <a:t>cps_inclass</a:t>
            </a:r>
            <a:r>
              <a:rPr lang="en-US" sz="2000" dirty="0"/>
              <a:t> dataset, build a single regression model to assess:</a:t>
            </a:r>
          </a:p>
          <a:p>
            <a:pPr lvl="1"/>
            <a:r>
              <a:rPr lang="en-US" sz="1600" dirty="0"/>
              <a:t>Whether the gender gap in wages has increased or decreased between 1978 and 1985</a:t>
            </a:r>
          </a:p>
          <a:p>
            <a:pPr lvl="1"/>
            <a:r>
              <a:rPr lang="en-US" sz="1600" dirty="0"/>
              <a:t>Whether the return to education has changed between 1978 and 1985.  </a:t>
            </a:r>
          </a:p>
          <a:p>
            <a:pPr lvl="1"/>
            <a:r>
              <a:rPr lang="en-US" sz="1600" dirty="0"/>
              <a:t>Include in your model the other following variables: y85 + </a:t>
            </a:r>
            <a:r>
              <a:rPr lang="en-US" sz="1600" dirty="0" err="1"/>
              <a:t>exper</a:t>
            </a:r>
            <a:r>
              <a:rPr lang="en-US" sz="1600" dirty="0"/>
              <a:t> + </a:t>
            </a:r>
            <a:r>
              <a:rPr lang="en-US" sz="1600" dirty="0" err="1"/>
              <a:t>expersq</a:t>
            </a:r>
            <a:r>
              <a:rPr lang="en-US" sz="1600" dirty="0"/>
              <a:t> + union</a:t>
            </a:r>
          </a:p>
          <a:p>
            <a:pPr lvl="1"/>
            <a:endParaRPr lang="en-US" sz="1600" dirty="0"/>
          </a:p>
          <a:p>
            <a:r>
              <a:rPr lang="en-US" sz="2000" dirty="0"/>
              <a:t>The variables in the cps dataset are as follow:</a:t>
            </a:r>
          </a:p>
          <a:p>
            <a:pPr lvl="1"/>
            <a:r>
              <a:rPr lang="en-US" sz="1600" dirty="0"/>
              <a:t>1. </a:t>
            </a:r>
            <a:r>
              <a:rPr lang="en-US" sz="1600" dirty="0" err="1"/>
              <a:t>educ</a:t>
            </a:r>
            <a:r>
              <a:rPr lang="en-US" sz="1600" dirty="0"/>
              <a:t>                     years of schooling</a:t>
            </a:r>
          </a:p>
          <a:p>
            <a:pPr lvl="1"/>
            <a:r>
              <a:rPr lang="en-US" sz="1600" dirty="0"/>
              <a:t>2. south                    =1 if live in south</a:t>
            </a:r>
          </a:p>
          <a:p>
            <a:pPr lvl="1"/>
            <a:r>
              <a:rPr lang="en-US" sz="1600" dirty="0"/>
              <a:t>3. nonwhite             =1 if nonwhite</a:t>
            </a:r>
          </a:p>
          <a:p>
            <a:pPr lvl="1"/>
            <a:r>
              <a:rPr lang="en-US" sz="1600" dirty="0"/>
              <a:t>4. female                  =1 if female</a:t>
            </a:r>
          </a:p>
          <a:p>
            <a:pPr lvl="1"/>
            <a:r>
              <a:rPr lang="en-US" sz="1600" dirty="0"/>
              <a:t>5. married                =1 if married</a:t>
            </a:r>
          </a:p>
          <a:p>
            <a:pPr lvl="1"/>
            <a:r>
              <a:rPr lang="en-US" sz="1600" dirty="0"/>
              <a:t>6. </a:t>
            </a:r>
            <a:r>
              <a:rPr lang="en-US" sz="1600" dirty="0" err="1"/>
              <a:t>exper</a:t>
            </a:r>
            <a:r>
              <a:rPr lang="en-US" sz="1600" dirty="0"/>
              <a:t>                    age - </a:t>
            </a:r>
            <a:r>
              <a:rPr lang="en-US" sz="1600" dirty="0" err="1"/>
              <a:t>educ</a:t>
            </a:r>
            <a:r>
              <a:rPr lang="en-US" sz="1600" dirty="0"/>
              <a:t> - 6</a:t>
            </a:r>
          </a:p>
          <a:p>
            <a:pPr lvl="1"/>
            <a:r>
              <a:rPr lang="en-US" sz="1600" dirty="0"/>
              <a:t>7. </a:t>
            </a:r>
            <a:r>
              <a:rPr lang="en-US" sz="1600" dirty="0" err="1"/>
              <a:t>expersq</a:t>
            </a:r>
            <a:r>
              <a:rPr lang="en-US" sz="1600" dirty="0"/>
              <a:t>                exper^2</a:t>
            </a:r>
          </a:p>
          <a:p>
            <a:pPr lvl="1"/>
            <a:r>
              <a:rPr lang="en-US" sz="1600" dirty="0"/>
              <a:t>8. union                    =1 if belong to union</a:t>
            </a:r>
          </a:p>
          <a:p>
            <a:pPr lvl="1"/>
            <a:r>
              <a:rPr lang="en-US" sz="1600" dirty="0"/>
              <a:t>9. </a:t>
            </a:r>
            <a:r>
              <a:rPr lang="en-US" sz="1600" dirty="0" err="1"/>
              <a:t>lwage</a:t>
            </a:r>
            <a:r>
              <a:rPr lang="en-US" sz="1600" dirty="0"/>
              <a:t>                    log hourly wage</a:t>
            </a:r>
          </a:p>
          <a:p>
            <a:pPr lvl="1"/>
            <a:r>
              <a:rPr lang="en-US" sz="1600" dirty="0"/>
              <a:t>10. age                      in years</a:t>
            </a:r>
          </a:p>
          <a:p>
            <a:pPr lvl="1"/>
            <a:r>
              <a:rPr lang="en-US" sz="1600" dirty="0"/>
              <a:t>11. year                     78 or 85</a:t>
            </a:r>
          </a:p>
          <a:p>
            <a:pPr lvl="1"/>
            <a:r>
              <a:rPr lang="en-US" sz="1600" dirty="0"/>
              <a:t>12. y85                      =1 if year == 85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372600" cy="1143000"/>
          </a:xfrm>
        </p:spPr>
        <p:txBody>
          <a:bodyPr>
            <a:normAutofit fontScale="90000"/>
          </a:bodyPr>
          <a:lstStyle/>
          <a:p>
            <a:pPr algn="l"/>
            <a:r>
              <a:rPr lang="en-US" b="1" dirty="0">
                <a:solidFill>
                  <a:schemeClr val="tx2"/>
                </a:solidFill>
              </a:rPr>
              <a:t>Interpreting the Coefficients – Logged Odds</a:t>
            </a:r>
          </a:p>
        </p:txBody>
      </p:sp>
      <p:sp>
        <p:nvSpPr>
          <p:cNvPr id="3" name="Content Placeholder 2"/>
          <p:cNvSpPr>
            <a:spLocks noGrp="1"/>
          </p:cNvSpPr>
          <p:nvPr>
            <p:ph idx="1"/>
          </p:nvPr>
        </p:nvSpPr>
        <p:spPr>
          <a:xfrm>
            <a:off x="990598" y="4724400"/>
            <a:ext cx="10591802" cy="1828800"/>
          </a:xfrm>
        </p:spPr>
        <p:txBody>
          <a:bodyPr>
            <a:normAutofit fontScale="85000" lnSpcReduction="20000"/>
          </a:bodyPr>
          <a:lstStyle/>
          <a:p>
            <a:r>
              <a:rPr lang="en-US" dirty="0"/>
              <a:t>Logged Odds: Again, these coefficients have the exact same interpretation as in OLS regression except that the units of the DV are now in logged odds.</a:t>
            </a:r>
          </a:p>
          <a:p>
            <a:r>
              <a:rPr lang="en-US" dirty="0"/>
              <a:t>Note that these Betas can be negative – but in our example all predicators are positively related with the DV, loan rejection.</a:t>
            </a:r>
          </a:p>
        </p:txBody>
      </p:sp>
      <p:graphicFrame>
        <p:nvGraphicFramePr>
          <p:cNvPr id="281602" name="Object 2"/>
          <p:cNvGraphicFramePr>
            <a:graphicFrameLocks noChangeAspect="1"/>
          </p:cNvGraphicFramePr>
          <p:nvPr/>
        </p:nvGraphicFramePr>
        <p:xfrm>
          <a:off x="990599" y="990600"/>
          <a:ext cx="9372599" cy="3395036"/>
        </p:xfrm>
        <a:graphic>
          <a:graphicData uri="http://schemas.openxmlformats.org/presentationml/2006/ole">
            <mc:AlternateContent xmlns:mc="http://schemas.openxmlformats.org/markup-compatibility/2006">
              <mc:Choice xmlns:v="urn:schemas-microsoft-com:vml" Requires="v">
                <p:oleObj name="Document" r:id="rId3" imgW="5952018" imgH="2156104" progId="Word.Document.12">
                  <p:embed/>
                </p:oleObj>
              </mc:Choice>
              <mc:Fallback>
                <p:oleObj name="Document" r:id="rId3" imgW="5952018" imgH="2156104" progId="Word.Document.12">
                  <p:embed/>
                  <p:pic>
                    <p:nvPicPr>
                      <p:cNvPr id="2816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990600"/>
                        <a:ext cx="9372599" cy="339503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90750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9296400" cy="1143000"/>
          </a:xfrm>
        </p:spPr>
        <p:txBody>
          <a:bodyPr>
            <a:normAutofit/>
          </a:bodyPr>
          <a:lstStyle/>
          <a:p>
            <a:pPr algn="l"/>
            <a:r>
              <a:rPr lang="en-US" b="1" dirty="0">
                <a:solidFill>
                  <a:schemeClr val="tx2"/>
                </a:solidFill>
              </a:rPr>
              <a:t>Interpreting the Coefficients - Odds</a:t>
            </a:r>
          </a:p>
        </p:txBody>
      </p:sp>
      <p:sp>
        <p:nvSpPr>
          <p:cNvPr id="3" name="Content Placeholder 2"/>
          <p:cNvSpPr>
            <a:spLocks noGrp="1"/>
          </p:cNvSpPr>
          <p:nvPr>
            <p:ph idx="1"/>
          </p:nvPr>
        </p:nvSpPr>
        <p:spPr>
          <a:xfrm>
            <a:off x="1066800" y="4343400"/>
            <a:ext cx="10363200" cy="2438400"/>
          </a:xfrm>
        </p:spPr>
        <p:txBody>
          <a:bodyPr>
            <a:normAutofit fontScale="70000" lnSpcReduction="20000"/>
          </a:bodyPr>
          <a:lstStyle/>
          <a:p>
            <a:r>
              <a:rPr lang="en-US" dirty="0"/>
              <a:t>Odds:  As stated before, a coefficient of 1 leaves the odds unchanged (i.e. it has no effect).  A coefficient greater than 1 increases the odds of occurrence and a coefficient less then 1 decreases the odds of occurrence.   The greater the distance from one in either direction, the greater the impact of the predictor variable. </a:t>
            </a:r>
          </a:p>
          <a:p>
            <a:endParaRPr lang="en-US" dirty="0"/>
          </a:p>
          <a:p>
            <a:r>
              <a:rPr lang="en-US" dirty="0"/>
              <a:t>So for </a:t>
            </a:r>
            <a:r>
              <a:rPr lang="en-US" dirty="0" err="1"/>
              <a:t>pubrec</a:t>
            </a:r>
            <a:r>
              <a:rPr lang="en-US" dirty="0"/>
              <a:t>, compared to an individual who never filed for bankruptcy, an individual with at least one filing has an increase in odds of loan rejection by 5.6 times.  </a:t>
            </a:r>
          </a:p>
        </p:txBody>
      </p:sp>
      <p:graphicFrame>
        <p:nvGraphicFramePr>
          <p:cNvPr id="279554" name="Object 2"/>
          <p:cNvGraphicFramePr>
            <a:graphicFrameLocks noChangeAspect="1"/>
          </p:cNvGraphicFramePr>
          <p:nvPr/>
        </p:nvGraphicFramePr>
        <p:xfrm>
          <a:off x="1066800" y="1084942"/>
          <a:ext cx="9053876" cy="2895599"/>
        </p:xfrm>
        <a:graphic>
          <a:graphicData uri="http://schemas.openxmlformats.org/presentationml/2006/ole">
            <mc:AlternateContent xmlns:mc="http://schemas.openxmlformats.org/markup-compatibility/2006">
              <mc:Choice xmlns:v="urn:schemas-microsoft-com:vml" Requires="v">
                <p:oleObj name="Document" r:id="rId3" imgW="5952018" imgH="1902635" progId="Word.Document.12">
                  <p:embed/>
                </p:oleObj>
              </mc:Choice>
              <mc:Fallback>
                <p:oleObj name="Document" r:id="rId3" imgW="5952018" imgH="1902635" progId="Word.Document.12">
                  <p:embed/>
                  <p:pic>
                    <p:nvPicPr>
                      <p:cNvPr id="2795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84942"/>
                        <a:ext cx="9053876" cy="289559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2479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613026" cy="838200"/>
          </a:xfrm>
        </p:spPr>
        <p:txBody>
          <a:bodyPr>
            <a:noAutofit/>
          </a:bodyPr>
          <a:lstStyle/>
          <a:p>
            <a:pPr algn="l"/>
            <a:r>
              <a:rPr lang="en-US" b="1" dirty="0">
                <a:solidFill>
                  <a:schemeClr val="tx2"/>
                </a:solidFill>
              </a:rPr>
              <a:t>Interpreting the Coefficients – Odds cont…</a:t>
            </a:r>
          </a:p>
        </p:txBody>
      </p:sp>
      <p:sp>
        <p:nvSpPr>
          <p:cNvPr id="3" name="Content Placeholder 2"/>
          <p:cNvSpPr>
            <a:spLocks noGrp="1"/>
          </p:cNvSpPr>
          <p:nvPr>
            <p:ph idx="1"/>
          </p:nvPr>
        </p:nvSpPr>
        <p:spPr>
          <a:xfrm>
            <a:off x="914400" y="2667000"/>
            <a:ext cx="10613026" cy="4038600"/>
          </a:xfrm>
        </p:spPr>
        <p:txBody>
          <a:bodyPr>
            <a:noAutofit/>
          </a:bodyPr>
          <a:lstStyle/>
          <a:p>
            <a:r>
              <a:rPr lang="en-US" sz="2100" dirty="0"/>
              <a:t>It is important to remember that the odds have a multiplicative effect.  Lets assume a white person’s odds of rejection based on a set of predictors is 3:1.  Thus, if we took those same predictors for a black person, the odds of rejection would be 3*3.471 = 10.413:1.</a:t>
            </a:r>
          </a:p>
          <a:p>
            <a:endParaRPr lang="en-US" sz="2100" dirty="0"/>
          </a:p>
          <a:p>
            <a:r>
              <a:rPr lang="en-US" sz="2100" dirty="0"/>
              <a:t>Based on this, when we divide the odds of someone who is white by someone who is black (as long as the other predictors are the same) then the result is just Exp(B).  More specifically, 10.413/3 = 3.471.  Thus, the coefficient shows the ratio of odds for a one unit increase in the independent variable.</a:t>
            </a:r>
          </a:p>
          <a:p>
            <a:endParaRPr lang="en-US" sz="2100" dirty="0"/>
          </a:p>
          <a:p>
            <a:r>
              <a:rPr lang="en-US" sz="2100" dirty="0"/>
              <a:t>So, if you wanted to calculate the change in odds for increasing </a:t>
            </a:r>
            <a:r>
              <a:rPr lang="en-US" sz="2100" dirty="0" err="1"/>
              <a:t>loanprc</a:t>
            </a:r>
            <a:r>
              <a:rPr lang="en-US" sz="2100" dirty="0"/>
              <a:t> by one and going from 0 to 1 on </a:t>
            </a:r>
            <a:r>
              <a:rPr lang="en-US" sz="2100" dirty="0" err="1"/>
              <a:t>pubrec</a:t>
            </a:r>
            <a:r>
              <a:rPr lang="en-US" sz="2100" dirty="0"/>
              <a:t>, you need to multiply 8.499*5.639.  So the odds increase by 47.9.</a:t>
            </a:r>
          </a:p>
        </p:txBody>
      </p:sp>
      <p:pic>
        <p:nvPicPr>
          <p:cNvPr id="5" name="Picture 4"/>
          <p:cNvPicPr>
            <a:picLocks noChangeAspect="1"/>
          </p:cNvPicPr>
          <p:nvPr/>
        </p:nvPicPr>
        <p:blipFill>
          <a:blip r:embed="rId3"/>
          <a:stretch>
            <a:fillRect/>
          </a:stretch>
        </p:blipFill>
        <p:spPr>
          <a:xfrm>
            <a:off x="1066799" y="1143000"/>
            <a:ext cx="10061903" cy="1295400"/>
          </a:xfrm>
          <a:prstGeom prst="rect">
            <a:avLst/>
          </a:prstGeom>
        </p:spPr>
      </p:pic>
    </p:spTree>
    <p:extLst>
      <p:ext uri="{BB962C8B-B14F-4D97-AF65-F5344CB8AC3E}">
        <p14:creationId xmlns:p14="http://schemas.microsoft.com/office/powerpoint/2010/main" val="1821282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11176</TotalTime>
  <Words>4447</Words>
  <Application>Microsoft Office PowerPoint</Application>
  <PresentationFormat>Widescreen</PresentationFormat>
  <Paragraphs>394</Paragraphs>
  <Slides>68</Slides>
  <Notes>60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6" baseType="lpstr">
      <vt:lpstr>Arial</vt:lpstr>
      <vt:lpstr>Britannic Bold</vt:lpstr>
      <vt:lpstr>Calibri</vt:lpstr>
      <vt:lpstr>Calibri Light</vt:lpstr>
      <vt:lpstr>Cambria Math</vt:lpstr>
      <vt:lpstr>Courier New</vt:lpstr>
      <vt:lpstr>Office Theme</vt:lpstr>
      <vt:lpstr>Document</vt:lpstr>
      <vt:lpstr>PowerPoint Presentation</vt:lpstr>
      <vt:lpstr>Remaining coursework</vt:lpstr>
      <vt:lpstr>Today’s lecture</vt:lpstr>
      <vt:lpstr>A look back</vt:lpstr>
      <vt:lpstr>PowerPoint Presentation</vt:lpstr>
      <vt:lpstr>Review Logistic Regression</vt:lpstr>
      <vt:lpstr>Interpreting the Coefficients – Logged Odds</vt:lpstr>
      <vt:lpstr>Interpreting the Coefficients - Odds</vt:lpstr>
      <vt:lpstr>Interpreting the Coefficients – Odds cont…</vt:lpstr>
      <vt:lpstr>Interpreting the Coefficients – Odds cont…</vt:lpstr>
      <vt:lpstr>Why effects (with regard to odds) are multiplicative in logistic regression</vt:lpstr>
      <vt:lpstr>Probability Interpretations</vt:lpstr>
      <vt:lpstr>A helpful tool for interpretation/ presentation of results</vt:lpstr>
      <vt:lpstr>Starter Question: Interpreting Odds with Interaction Terms</vt:lpstr>
      <vt:lpstr>Interpreting Odds with Interaction Terms</vt:lpstr>
      <vt:lpstr>PowerPoint Presentation</vt:lpstr>
      <vt:lpstr>In class exercise</vt:lpstr>
      <vt:lpstr>A quick look at maximum likelihood estimation</vt:lpstr>
      <vt:lpstr>Probability and Statistics</vt:lpstr>
      <vt:lpstr>What are statistical models?</vt:lpstr>
      <vt:lpstr>Maximum Likelihood Estimation</vt:lpstr>
      <vt:lpstr>Looking at possible distributions</vt:lpstr>
      <vt:lpstr>PowerPoint Presentation</vt:lpstr>
      <vt:lpstr>Go get some data</vt:lpstr>
      <vt:lpstr>PowerPoint Presentation</vt:lpstr>
      <vt:lpstr>PowerPoint Presentation</vt:lpstr>
      <vt:lpstr>The Likelihood Function</vt:lpstr>
      <vt:lpstr>PowerPoint Presentation</vt:lpstr>
      <vt:lpstr>PowerPoint Presentation</vt:lpstr>
      <vt:lpstr>Maximizing the Function</vt:lpstr>
      <vt:lpstr>Run a logistic regression model</vt:lpstr>
      <vt:lpstr>PowerPoint Presentation</vt:lpstr>
      <vt:lpstr>Log-Likelihood – Assessing the Model</vt:lpstr>
      <vt:lpstr>PowerPoint Presentation</vt:lpstr>
      <vt:lpstr>Comparing Models Using Log-Likelihood (likelihood ratio test)</vt:lpstr>
      <vt:lpstr>Comparing Models Using Log-Likelihood</vt:lpstr>
      <vt:lpstr>Let’s look at another example of the likelihood ratio test</vt:lpstr>
      <vt:lpstr>PowerPoint Presentation</vt:lpstr>
      <vt:lpstr>PowerPoint Presentation</vt:lpstr>
      <vt:lpstr>Pooled cross sectional data</vt:lpstr>
      <vt:lpstr>Independently pooled cross section</vt:lpstr>
      <vt:lpstr>PowerPoint Presentation</vt:lpstr>
      <vt:lpstr>Advantages of pooling cross-sectional data</vt:lpstr>
      <vt:lpstr>Statistical issues with pooling</vt:lpstr>
      <vt:lpstr>An example from Wooldridge</vt:lpstr>
      <vt:lpstr>The data on Number of Kids Born</vt:lpstr>
      <vt:lpstr>Data structure</vt:lpstr>
      <vt:lpstr>Key variables by year</vt:lpstr>
      <vt:lpstr>Model Output</vt:lpstr>
      <vt:lpstr>Some things to consider</vt:lpstr>
      <vt:lpstr>ONE: Let’s test and deal with heteroskedasticity</vt:lpstr>
      <vt:lpstr>TWO: Let’s deal with non-constant effects</vt:lpstr>
      <vt:lpstr>PowerPoint Presentation</vt:lpstr>
      <vt:lpstr>Policy analysis with pooled Cross sections - Difference-in-Difference</vt:lpstr>
      <vt:lpstr>Policy Analysis with Pooled Cross Sections</vt:lpstr>
      <vt:lpstr>Begin with a Naïve analysis</vt:lpstr>
      <vt:lpstr>Using the 1978 data</vt:lpstr>
      <vt:lpstr>So what now?</vt:lpstr>
      <vt:lpstr>PowerPoint Presentation</vt:lpstr>
      <vt:lpstr>PowerPoint Presentation</vt:lpstr>
      <vt:lpstr>Why the difference in difference estimator works</vt:lpstr>
      <vt:lpstr>Difference in Differences cont…</vt:lpstr>
      <vt:lpstr>Another Example</vt:lpstr>
      <vt:lpstr>Difference in Differences cont…</vt:lpstr>
      <vt:lpstr>Difference in Differences cont…</vt:lpstr>
      <vt:lpstr>Difference in Differences cont…</vt:lpstr>
      <vt:lpstr>In Class Exercise</vt:lpstr>
      <vt:lpstr>In Class Exercise  – Pooled Cross-Sectional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Qualitative Predictors</dc:title>
  <dc:creator>MDS</dc:creator>
  <cp:lastModifiedBy>Michael Siciliano</cp:lastModifiedBy>
  <cp:revision>168</cp:revision>
  <dcterms:created xsi:type="dcterms:W3CDTF">2014-01-07T19:20:31Z</dcterms:created>
  <dcterms:modified xsi:type="dcterms:W3CDTF">2021-04-05T16:24:37Z</dcterms:modified>
</cp:coreProperties>
</file>