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5.xml" ContentType="application/vnd.openxmlformats-officedocument.presentationml.notesSlide+xml"/>
  <Override PartName="/ppt/tags/tag1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379" r:id="rId2"/>
    <p:sldId id="266" r:id="rId3"/>
    <p:sldId id="428" r:id="rId4"/>
    <p:sldId id="427" r:id="rId5"/>
    <p:sldId id="718" r:id="rId6"/>
    <p:sldId id="719" r:id="rId7"/>
    <p:sldId id="435" r:id="rId8"/>
    <p:sldId id="436" r:id="rId9"/>
    <p:sldId id="437" r:id="rId10"/>
    <p:sldId id="438" r:id="rId11"/>
    <p:sldId id="439" r:id="rId12"/>
    <p:sldId id="440" r:id="rId13"/>
    <p:sldId id="441" r:id="rId14"/>
    <p:sldId id="442" r:id="rId15"/>
    <p:sldId id="443" r:id="rId16"/>
    <p:sldId id="279" r:id="rId17"/>
    <p:sldId id="267" r:id="rId18"/>
    <p:sldId id="268" r:id="rId19"/>
    <p:sldId id="269" r:id="rId20"/>
    <p:sldId id="445" r:id="rId21"/>
    <p:sldId id="280" r:id="rId22"/>
    <p:sldId id="285" r:id="rId23"/>
    <p:sldId id="286" r:id="rId24"/>
    <p:sldId id="448" r:id="rId25"/>
    <p:sldId id="364" r:id="rId26"/>
    <p:sldId id="288" r:id="rId27"/>
    <p:sldId id="429" r:id="rId28"/>
    <p:sldId id="430" r:id="rId29"/>
    <p:sldId id="720" r:id="rId30"/>
    <p:sldId id="289" r:id="rId31"/>
    <p:sldId id="290" r:id="rId32"/>
    <p:sldId id="305" r:id="rId33"/>
    <p:sldId id="309" r:id="rId34"/>
    <p:sldId id="311" r:id="rId35"/>
    <p:sldId id="313" r:id="rId36"/>
    <p:sldId id="314" r:id="rId37"/>
    <p:sldId id="315" r:id="rId38"/>
    <p:sldId id="316" r:id="rId39"/>
    <p:sldId id="318" r:id="rId40"/>
    <p:sldId id="317" r:id="rId41"/>
    <p:sldId id="431" r:id="rId42"/>
    <p:sldId id="310" r:id="rId43"/>
    <p:sldId id="295" r:id="rId44"/>
    <p:sldId id="449" r:id="rId45"/>
    <p:sldId id="365" r:id="rId46"/>
    <p:sldId id="672" r:id="rId47"/>
    <p:sldId id="713" r:id="rId48"/>
    <p:sldId id="320" r:id="rId49"/>
    <p:sldId id="371" r:id="rId50"/>
    <p:sldId id="307" r:id="rId51"/>
    <p:sldId id="308" r:id="rId52"/>
    <p:sldId id="321" r:id="rId53"/>
    <p:sldId id="323" r:id="rId54"/>
    <p:sldId id="325" r:id="rId55"/>
    <p:sldId id="326" r:id="rId56"/>
    <p:sldId id="327" r:id="rId57"/>
    <p:sldId id="331" r:id="rId58"/>
    <p:sldId id="338" r:id="rId59"/>
    <p:sldId id="340" r:id="rId60"/>
    <p:sldId id="348" r:id="rId61"/>
    <p:sldId id="350" r:id="rId62"/>
    <p:sldId id="349" r:id="rId63"/>
    <p:sldId id="351" r:id="rId64"/>
    <p:sldId id="304" r:id="rId65"/>
    <p:sldId id="30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46641" autoAdjust="0"/>
  </p:normalViewPr>
  <p:slideViewPr>
    <p:cSldViewPr>
      <p:cViewPr varScale="1">
        <p:scale>
          <a:sx n="53" d="100"/>
          <a:sy n="53" d="100"/>
        </p:scale>
        <p:origin x="2754"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EAB86-5FEE-40CF-B7A2-9218C284A1D8}" type="datetimeFigureOut">
              <a:rPr lang="en-US" smtClean="0"/>
              <a:pPr/>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EB63F-EADB-439F-9219-7451A1F5B5F2}" type="slidenum">
              <a:rPr lang="en-US" smtClean="0"/>
              <a:pPr/>
              <a:t>‹#›</a:t>
            </a:fld>
            <a:endParaRPr lang="en-US"/>
          </a:p>
        </p:txBody>
      </p:sp>
    </p:spTree>
    <p:extLst>
      <p:ext uri="{BB962C8B-B14F-4D97-AF65-F5344CB8AC3E}">
        <p14:creationId xmlns:p14="http://schemas.microsoft.com/office/powerpoint/2010/main" val="362823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1</a:t>
            </a:fld>
            <a:endParaRPr lang="en-US"/>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9243B1E-B21F-484A-B464-B789DEABA544}" type="slidenum">
              <a:rPr lang="de-DE" smtClean="0"/>
              <a:pPr/>
              <a:t>12</a:t>
            </a:fld>
            <a:endParaRPr lang="de-DE"/>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500BC2C-786C-4C14-8F22-4F2126632EA1}" type="slidenum">
              <a:rPr lang="de-DE" smtClean="0"/>
              <a:pPr/>
              <a:t>13</a:t>
            </a:fld>
            <a:endParaRPr lang="de-DE"/>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8481382-24ED-450F-A8D6-3147B92A121C}" type="slidenum">
              <a:rPr lang="de-DE" smtClean="0"/>
              <a:pPr/>
              <a:t>14</a:t>
            </a:fld>
            <a:endParaRPr lang="de-D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D15C042-AA29-4AB9-B2B4-DA284B6654A6}" type="slidenum">
              <a:rPr lang="de-DE" smtClean="0"/>
              <a:pPr/>
              <a:t>15</a:t>
            </a:fld>
            <a:endParaRPr lang="de-DE"/>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F89636D-D6CA-46BB-84D9-211C905DF682}" type="slidenum">
              <a:rPr lang="de-DE" smtClean="0"/>
              <a:pPr/>
              <a:t>16</a:t>
            </a:fld>
            <a:endParaRPr lang="de-DE"/>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18</a:t>
            </a:fld>
            <a:endParaRPr lang="en-US"/>
          </a:p>
        </p:txBody>
      </p:sp>
    </p:spTree>
    <p:extLst>
      <p:ext uri="{BB962C8B-B14F-4D97-AF65-F5344CB8AC3E}">
        <p14:creationId xmlns:p14="http://schemas.microsoft.com/office/powerpoint/2010/main" val="411634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19</a:t>
            </a:fld>
            <a:endParaRPr lang="en-US"/>
          </a:p>
        </p:txBody>
      </p:sp>
    </p:spTree>
    <p:extLst>
      <p:ext uri="{BB962C8B-B14F-4D97-AF65-F5344CB8AC3E}">
        <p14:creationId xmlns:p14="http://schemas.microsoft.com/office/powerpoint/2010/main" val="3920658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25</a:t>
            </a:fld>
            <a:endParaRPr lang="en-US"/>
          </a:p>
        </p:txBody>
      </p:sp>
    </p:spTree>
    <p:extLst>
      <p:ext uri="{BB962C8B-B14F-4D97-AF65-F5344CB8AC3E}">
        <p14:creationId xmlns:p14="http://schemas.microsoft.com/office/powerpoint/2010/main" val="184706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29</a:t>
            </a:fld>
            <a:endParaRPr lang="en-US"/>
          </a:p>
        </p:txBody>
      </p:sp>
    </p:spTree>
    <p:extLst>
      <p:ext uri="{BB962C8B-B14F-4D97-AF65-F5344CB8AC3E}">
        <p14:creationId xmlns:p14="http://schemas.microsoft.com/office/powerpoint/2010/main" val="247825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76D296-DC4F-43CB-9EDE-EF0BF2EC672E}"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32</a:t>
            </a:fld>
            <a:endParaRPr lang="en-US"/>
          </a:p>
        </p:txBody>
      </p:sp>
    </p:spTree>
    <p:extLst>
      <p:ext uri="{BB962C8B-B14F-4D97-AF65-F5344CB8AC3E}">
        <p14:creationId xmlns:p14="http://schemas.microsoft.com/office/powerpoint/2010/main" val="169230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34</a:t>
            </a:fld>
            <a:endParaRPr lang="en-US"/>
          </a:p>
        </p:txBody>
      </p:sp>
    </p:spTree>
    <p:extLst>
      <p:ext uri="{BB962C8B-B14F-4D97-AF65-F5344CB8AC3E}">
        <p14:creationId xmlns:p14="http://schemas.microsoft.com/office/powerpoint/2010/main" val="1464762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76D296-DC4F-43CB-9EDE-EF0BF2EC672E}"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3</a:t>
            </a:fld>
            <a:endParaRPr lang="en-US"/>
          </a:p>
        </p:txBody>
      </p:sp>
    </p:spTree>
    <p:extLst>
      <p:ext uri="{BB962C8B-B14F-4D97-AF65-F5344CB8AC3E}">
        <p14:creationId xmlns:p14="http://schemas.microsoft.com/office/powerpoint/2010/main" val="3439199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41</a:t>
            </a:fld>
            <a:endParaRPr lang="en-US"/>
          </a:p>
        </p:txBody>
      </p:sp>
    </p:spTree>
    <p:extLst>
      <p:ext uri="{BB962C8B-B14F-4D97-AF65-F5344CB8AC3E}">
        <p14:creationId xmlns:p14="http://schemas.microsoft.com/office/powerpoint/2010/main" val="4086889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44</a:t>
            </a:fld>
            <a:endParaRPr lang="en-US"/>
          </a:p>
        </p:txBody>
      </p:sp>
    </p:spTree>
    <p:extLst>
      <p:ext uri="{BB962C8B-B14F-4D97-AF65-F5344CB8AC3E}">
        <p14:creationId xmlns:p14="http://schemas.microsoft.com/office/powerpoint/2010/main" val="1597507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45</a:t>
            </a:fld>
            <a:endParaRPr lang="en-US"/>
          </a:p>
        </p:txBody>
      </p:sp>
    </p:spTree>
    <p:extLst>
      <p:ext uri="{BB962C8B-B14F-4D97-AF65-F5344CB8AC3E}">
        <p14:creationId xmlns:p14="http://schemas.microsoft.com/office/powerpoint/2010/main" val="3471148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46</a:t>
            </a:fld>
            <a:endParaRPr lang="en-US"/>
          </a:p>
        </p:txBody>
      </p:sp>
    </p:spTree>
    <p:extLst>
      <p:ext uri="{BB962C8B-B14F-4D97-AF65-F5344CB8AC3E}">
        <p14:creationId xmlns:p14="http://schemas.microsoft.com/office/powerpoint/2010/main" val="171314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380545-8BC8-4C6B-8088-F20122272E82}"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47</a:t>
            </a:fld>
            <a:endParaRPr lang="en-US"/>
          </a:p>
        </p:txBody>
      </p:sp>
    </p:spTree>
    <p:extLst>
      <p:ext uri="{BB962C8B-B14F-4D97-AF65-F5344CB8AC3E}">
        <p14:creationId xmlns:p14="http://schemas.microsoft.com/office/powerpoint/2010/main" val="1262192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700"/>
              </a:spcBef>
              <a:spcAft>
                <a:spcPts val="0"/>
              </a:spcAft>
              <a:buClr>
                <a:srgbClr val="297FD5"/>
              </a:buClr>
              <a:buSzPct val="60000"/>
              <a:buFont typeface="Wingdings"/>
              <a:buNone/>
              <a:tabLst/>
              <a:defRPr/>
            </a:pPr>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50</a:t>
            </a:fld>
            <a:endParaRPr lang="en-US"/>
          </a:p>
        </p:txBody>
      </p:sp>
    </p:spTree>
    <p:extLst>
      <p:ext uri="{BB962C8B-B14F-4D97-AF65-F5344CB8AC3E}">
        <p14:creationId xmlns:p14="http://schemas.microsoft.com/office/powerpoint/2010/main" val="296346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737914C-DDE1-4E18-BEAC-87861036106B}" type="slidenum">
              <a:rPr lang="de-DE" smtClean="0">
                <a:latin typeface="Arial" pitchFamily="34" charset="0"/>
                <a:cs typeface="Arial" pitchFamily="34" charset="0"/>
              </a:rPr>
              <a:pPr/>
              <a:t>52</a:t>
            </a:fld>
            <a:endParaRPr lang="de-DE">
              <a:latin typeface="Arial" pitchFamily="34" charset="0"/>
              <a:cs typeface="Arial" pitchFamily="34" charset="0"/>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DADFE17-6296-4A01-BF7E-481E13BE2E51}" type="slidenum">
              <a:rPr lang="de-DE" smtClean="0">
                <a:latin typeface="Arial" pitchFamily="34" charset="0"/>
                <a:cs typeface="Arial" pitchFamily="34" charset="0"/>
              </a:rPr>
              <a:pPr/>
              <a:t>53</a:t>
            </a:fld>
            <a:endParaRPr lang="de-DE">
              <a:latin typeface="Arial" pitchFamily="34" charset="0"/>
              <a:cs typeface="Arial" pitchFamily="34" charset="0"/>
            </a:endParaRPr>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789C8BF-D506-44AE-8373-C4B3076DA2FC}" type="slidenum">
              <a:rPr lang="de-DE" smtClean="0">
                <a:latin typeface="Arial" pitchFamily="34" charset="0"/>
                <a:cs typeface="Arial" pitchFamily="34" charset="0"/>
              </a:rPr>
              <a:pPr/>
              <a:t>54</a:t>
            </a:fld>
            <a:endParaRPr lang="de-DE">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de-DE"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873EDA8-B0FF-4965-8CE7-E69E6431EA4F}" type="slidenum">
              <a:rPr lang="de-DE" smtClean="0">
                <a:latin typeface="Arial" pitchFamily="34" charset="0"/>
                <a:cs typeface="Arial" pitchFamily="34" charset="0"/>
              </a:rPr>
              <a:pPr/>
              <a:t>55</a:t>
            </a:fld>
            <a:endParaRPr lang="de-DE">
              <a:latin typeface="Arial" pitchFamily="34" charset="0"/>
              <a:cs typeface="Arial" pitchFamily="34" charset="0"/>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B8ED78D-2473-434B-80EE-22C9C1671F86}" type="slidenum">
              <a:rPr lang="de-DE" smtClean="0">
                <a:latin typeface="Arial" pitchFamily="34" charset="0"/>
                <a:cs typeface="Arial" pitchFamily="34" charset="0"/>
              </a:rPr>
              <a:pPr/>
              <a:t>56</a:t>
            </a:fld>
            <a:endParaRPr lang="de-DE">
              <a:latin typeface="Arial" pitchFamily="34" charset="0"/>
              <a:cs typeface="Arial" pitchFamily="34" charset="0"/>
            </a:endParaRPr>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6</a:t>
            </a:fld>
            <a:endParaRPr lang="en-US"/>
          </a:p>
        </p:txBody>
      </p:sp>
    </p:spTree>
    <p:extLst>
      <p:ext uri="{BB962C8B-B14F-4D97-AF65-F5344CB8AC3E}">
        <p14:creationId xmlns:p14="http://schemas.microsoft.com/office/powerpoint/2010/main" val="28462388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60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61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62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63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65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8</a:t>
            </a:fld>
            <a:endParaRPr lang="en-US"/>
          </a:p>
        </p:txBody>
      </p:sp>
    </p:spTree>
    <p:extLst>
      <p:ext uri="{BB962C8B-B14F-4D97-AF65-F5344CB8AC3E}">
        <p14:creationId xmlns:p14="http://schemas.microsoft.com/office/powerpoint/2010/main" val="313519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BD5ED44-BA23-4DC3-9DE8-ED16EC043F72}" type="slidenum">
              <a:rPr lang="de-DE" smtClean="0"/>
              <a:pPr/>
              <a:t>9</a:t>
            </a:fld>
            <a:endParaRPr lang="de-DE"/>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6B9FC98-A982-4E5A-AC9C-FD533D33A5C2}" type="slidenum">
              <a:rPr lang="de-DE" smtClean="0"/>
              <a:pPr/>
              <a:t>10</a:t>
            </a:fld>
            <a:endParaRPr lang="de-DE"/>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E807A03-3FE1-4FB2-98E2-CF3DC523AE21}" type="slidenum">
              <a:rPr lang="de-DE" smtClean="0"/>
              <a:pPr/>
              <a:t>11</a:t>
            </a:fld>
            <a:endParaRPr lang="de-DE"/>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43632FBD-3FA5-478C-A135-BDC87B6AC9E1}" type="datetimeFigureOut">
              <a:rPr lang="en-US" smtClean="0"/>
              <a:pPr/>
              <a:t>1/25/2021</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96C75697-23CE-40E4-81D0-4CE0EE50FE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632FBD-3FA5-478C-A135-BDC87B6AC9E1}"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5697-23CE-40E4-81D0-4CE0EE50FE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43632FBD-3FA5-478C-A135-BDC87B6AC9E1}" type="datetimeFigureOut">
              <a:rPr lang="en-US" smtClean="0"/>
              <a:pPr/>
              <a:t>1/25/2021</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96C75697-23CE-40E4-81D0-4CE0EE50FE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AB 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kumimoji="0" lang="en-US" dirty="0"/>
              <a:t>Click to edit Master title style</a:t>
            </a:r>
          </a:p>
        </p:txBody>
      </p:sp>
      <p:sp>
        <p:nvSpPr>
          <p:cNvPr id="7" name="Picture Placeholder 6"/>
          <p:cNvSpPr>
            <a:spLocks noGrp="1"/>
          </p:cNvSpPr>
          <p:nvPr>
            <p:ph type="pic" sz="quarter" idx="12"/>
          </p:nvPr>
        </p:nvSpPr>
        <p:spPr>
          <a:xfrm>
            <a:off x="1828800" y="1524000"/>
            <a:ext cx="8839200" cy="4876800"/>
          </a:xfrm>
        </p:spPr>
        <p:txBody>
          <a:bodyPr/>
          <a:lstStyle/>
          <a:p>
            <a:endParaRPr lang="en-US" dirty="0"/>
          </a:p>
        </p:txBody>
      </p:sp>
    </p:spTree>
    <p:extLst>
      <p:ext uri="{BB962C8B-B14F-4D97-AF65-F5344CB8AC3E}">
        <p14:creationId xmlns:p14="http://schemas.microsoft.com/office/powerpoint/2010/main" val="345301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3632FBD-3FA5-478C-A135-BDC87B6AC9E1}"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6C75697-23CE-40E4-81D0-4CE0EE50FEC7}"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3632FBD-3FA5-478C-A135-BDC87B6AC9E1}" type="datetimeFigureOut">
              <a:rPr lang="en-US" smtClean="0"/>
              <a:pPr/>
              <a:t>1/25/2021</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96C75697-23CE-40E4-81D0-4CE0EE50FEC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43632FBD-3FA5-478C-A135-BDC87B6AC9E1}" type="datetimeFigureOut">
              <a:rPr lang="en-US" smtClean="0"/>
              <a:pPr/>
              <a:t>1/25/2021</a:t>
            </a:fld>
            <a:endParaRPr lang="en-US"/>
          </a:p>
        </p:txBody>
      </p:sp>
      <p:sp>
        <p:nvSpPr>
          <p:cNvPr id="10" name="Slide Number Placeholder 9"/>
          <p:cNvSpPr>
            <a:spLocks noGrp="1"/>
          </p:cNvSpPr>
          <p:nvPr>
            <p:ph type="sldNum" sz="quarter" idx="16"/>
          </p:nvPr>
        </p:nvSpPr>
        <p:spPr/>
        <p:txBody>
          <a:bodyPr rtlCol="0"/>
          <a:lstStyle/>
          <a:p>
            <a:fld id="{96C75697-23CE-40E4-81D0-4CE0EE50FEC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3632FBD-3FA5-478C-A135-BDC87B6AC9E1}" type="datetimeFigureOut">
              <a:rPr lang="en-US" smtClean="0"/>
              <a:pPr/>
              <a:t>1/25/2021</a:t>
            </a:fld>
            <a:endParaRPr lang="en-US"/>
          </a:p>
        </p:txBody>
      </p:sp>
      <p:sp>
        <p:nvSpPr>
          <p:cNvPr id="12" name="Slide Number Placeholder 11"/>
          <p:cNvSpPr>
            <a:spLocks noGrp="1"/>
          </p:cNvSpPr>
          <p:nvPr>
            <p:ph type="sldNum" sz="quarter" idx="16"/>
          </p:nvPr>
        </p:nvSpPr>
        <p:spPr/>
        <p:txBody>
          <a:bodyPr rtlCol="0"/>
          <a:lstStyle/>
          <a:p>
            <a:fld id="{96C75697-23CE-40E4-81D0-4CE0EE50FEC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3632FBD-3FA5-478C-A135-BDC87B6AC9E1}"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6C75697-23CE-40E4-81D0-4CE0EE50FE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32FBD-3FA5-478C-A135-BDC87B6AC9E1}"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96C75697-23CE-40E4-81D0-4CE0EE50FE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3632FBD-3FA5-478C-A135-BDC87B6AC9E1}"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6C75697-23CE-40E4-81D0-4CE0EE50FEC7}"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43632FBD-3FA5-478C-A135-BDC87B6AC9E1}" type="datetimeFigureOut">
              <a:rPr lang="en-US" smtClean="0"/>
              <a:pPr/>
              <a:t>1/25/2021</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96C75697-23CE-40E4-81D0-4CE0EE50FEC7}"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43632FBD-3FA5-478C-A135-BDC87B6AC9E1}" type="datetimeFigureOut">
              <a:rPr lang="en-US" smtClean="0"/>
              <a:pPr/>
              <a:t>1/25/2021</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C75697-23CE-40E4-81D0-4CE0EE50FE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xml"/><Relationship Id="rId7" Type="http://schemas.openxmlformats.org/officeDocument/2006/relationships/image" Target="../media/image2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4.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package" Target="../embeddings/Microsoft_Word_Document.docx"/><Relationship Id="rId3" Type="http://schemas.openxmlformats.org/officeDocument/2006/relationships/tags" Target="../tags/tag6.xml"/><Relationship Id="rId7" Type="http://schemas.openxmlformats.org/officeDocument/2006/relationships/image" Target="../media/image2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Layout" Target="../slideLayouts/slideLayout7.xml"/><Relationship Id="rId9" Type="http://schemas.openxmlformats.org/officeDocument/2006/relationships/image" Target="../media/image2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9.xml"/><Relationship Id="rId7" Type="http://schemas.openxmlformats.org/officeDocument/2006/relationships/image" Target="../media/image4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39.png"/><Relationship Id="rId5" Type="http://schemas.openxmlformats.org/officeDocument/2006/relationships/notesSlide" Target="../notesSlides/notesSlide44.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emf"/></Relationships>
</file>

<file path=ppt/slides/_rels/slide6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package" Target="../embeddings/Microsoft_Word_Document2.docx"/><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7200" dirty="0">
                <a:solidFill>
                  <a:schemeClr val="accent1">
                    <a:lumMod val="50000"/>
                  </a:schemeClr>
                </a:solidFill>
              </a:rPr>
              <a:t>Advanced Data Analysis I </a:t>
            </a:r>
          </a:p>
          <a:p>
            <a:pPr algn="ctr"/>
            <a:r>
              <a:rPr lang="en-US" sz="7200" dirty="0"/>
              <a:t>Simple Regression</a:t>
            </a: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4000" y="39624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3</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DC81E3-CF10-4CC7-83E8-E1AB89B26AC8}"/>
              </a:ext>
            </a:extLst>
          </p:cNvPr>
          <p:cNvPicPr>
            <a:picLocks noChangeAspect="1"/>
          </p:cNvPicPr>
          <p:nvPr/>
        </p:nvPicPr>
        <p:blipFill>
          <a:blip r:embed="rId3"/>
          <a:stretch>
            <a:fillRect/>
          </a:stretch>
        </p:blipFill>
        <p:spPr>
          <a:xfrm>
            <a:off x="304800" y="152400"/>
            <a:ext cx="11741786" cy="62484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sz="quarter" idx="1"/>
          </p:nvPr>
        </p:nvSpPr>
        <p:spPr>
          <a:xfrm>
            <a:off x="762000" y="1676400"/>
            <a:ext cx="10972800" cy="5029200"/>
          </a:xfrm>
        </p:spPr>
        <p:txBody>
          <a:bodyPr>
            <a:normAutofit/>
          </a:bodyPr>
          <a:lstStyle/>
          <a:p>
            <a:pPr>
              <a:lnSpc>
                <a:spcPts val="2900"/>
              </a:lnSpc>
            </a:pPr>
            <a:r>
              <a:rPr lang="de-DE" sz="3200" b="1" dirty="0"/>
              <a:t>Time series data</a:t>
            </a:r>
          </a:p>
          <a:p>
            <a:r>
              <a:rPr lang="en-US" sz="2000" dirty="0"/>
              <a:t>Time Series data consists of observations on a variable or several variables over time.  Examples of time series data include stock prices, money supply, consumer price index, gross domestic product, annual homicide rates, and automobile sales.</a:t>
            </a:r>
          </a:p>
          <a:p>
            <a:endParaRPr lang="en-US" sz="2000" dirty="0"/>
          </a:p>
          <a:p>
            <a:r>
              <a:rPr lang="en-US" sz="2000" dirty="0"/>
              <a:t>Because past events can influence future events and lags in behavior are prevalent in the social sciences, time is an important dimension in a time series data set.  Unlike the arrangement of cross-sectional data, the chronological ordering of observations conveys important information.</a:t>
            </a:r>
          </a:p>
          <a:p>
            <a:endParaRPr lang="en-US" sz="2000" dirty="0"/>
          </a:p>
          <a:p>
            <a:r>
              <a:rPr lang="en-US" sz="2000" dirty="0"/>
              <a:t>The key feature that makes time series data more difficult to analyze than cross-sectional data is the fact that </a:t>
            </a:r>
            <a:r>
              <a:rPr lang="en-US" sz="2000" b="1" dirty="0"/>
              <a:t>observations of social phenomena are rarely, if ever, assumed to be independent across time</a:t>
            </a:r>
            <a:r>
              <a:rPr lang="en-US" sz="2000" dirty="0"/>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FE9CD-0EF1-46FC-8AD6-0D9A6A806003}"/>
              </a:ext>
            </a:extLst>
          </p:cNvPr>
          <p:cNvPicPr>
            <a:picLocks noChangeAspect="1"/>
          </p:cNvPicPr>
          <p:nvPr/>
        </p:nvPicPr>
        <p:blipFill>
          <a:blip r:embed="rId3"/>
          <a:stretch>
            <a:fillRect/>
          </a:stretch>
        </p:blipFill>
        <p:spPr>
          <a:xfrm>
            <a:off x="10831" y="266700"/>
            <a:ext cx="12170337" cy="63246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914400" y="1752600"/>
            <a:ext cx="10744200" cy="4648200"/>
          </a:xfrm>
        </p:spPr>
        <p:txBody>
          <a:bodyPr>
            <a:noAutofit/>
          </a:bodyPr>
          <a:lstStyle/>
          <a:p>
            <a:pPr>
              <a:lnSpc>
                <a:spcPts val="2900"/>
              </a:lnSpc>
            </a:pPr>
            <a:r>
              <a:rPr lang="de-DE" sz="2800" b="1" dirty="0"/>
              <a:t>Pooled cross-sectional data</a:t>
            </a:r>
          </a:p>
          <a:p>
            <a:pPr>
              <a:lnSpc>
                <a:spcPts val="2900"/>
              </a:lnSpc>
            </a:pPr>
            <a:endParaRPr lang="de-DE" sz="2800" b="1" dirty="0"/>
          </a:p>
          <a:p>
            <a:r>
              <a:rPr lang="en-US" sz="2000" dirty="0"/>
              <a:t>Pooled Cross Section have both cross-sectional and time series features.  For example, suppose that two cross-sectional surveys of nonprofits are taken in the US, one in 2008 and one in 2018. </a:t>
            </a:r>
          </a:p>
          <a:p>
            <a:endParaRPr lang="en-US" sz="2000" dirty="0"/>
          </a:p>
          <a:p>
            <a:r>
              <a:rPr lang="en-US" sz="2000" dirty="0"/>
              <a:t>Pooling cross sections from different years is often an effective way of analyzing the effects of a new government policy.  The idea is to collect data from the years before and after a key policy change.</a:t>
            </a:r>
          </a:p>
          <a:p>
            <a:pPr lvl="1"/>
            <a:r>
              <a:rPr lang="en-US" sz="1700" dirty="0"/>
              <a:t>We will look at examples of after the midterm.</a:t>
            </a:r>
          </a:p>
          <a:p>
            <a:pPr lvl="1"/>
            <a:endParaRPr lang="en-US" sz="1700" dirty="0"/>
          </a:p>
          <a:p>
            <a:r>
              <a:rPr lang="en-US" sz="2000" dirty="0"/>
              <a:t>A Pooled cross-section is analyzed much like a standard cross-section, except that we often need to account for differences in the variables across time.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D31B48-69C5-4B41-A5C4-C177302D78BF}"/>
              </a:ext>
            </a:extLst>
          </p:cNvPr>
          <p:cNvPicPr>
            <a:picLocks noChangeAspect="1"/>
          </p:cNvPicPr>
          <p:nvPr/>
        </p:nvPicPr>
        <p:blipFill>
          <a:blip r:embed="rId3"/>
          <a:stretch>
            <a:fillRect/>
          </a:stretch>
        </p:blipFill>
        <p:spPr>
          <a:xfrm>
            <a:off x="188469" y="392824"/>
            <a:ext cx="11815062" cy="6072352"/>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914400" y="1524000"/>
            <a:ext cx="10744200" cy="5029200"/>
          </a:xfrm>
        </p:spPr>
        <p:txBody>
          <a:bodyPr>
            <a:noAutofit/>
          </a:bodyPr>
          <a:lstStyle/>
          <a:p>
            <a:pPr>
              <a:lnSpc>
                <a:spcPts val="2900"/>
              </a:lnSpc>
            </a:pPr>
            <a:r>
              <a:rPr lang="de-DE" sz="2800" b="1" dirty="0"/>
              <a:t>Panel or longitudinal data</a:t>
            </a:r>
          </a:p>
          <a:p>
            <a:r>
              <a:rPr lang="en-US" sz="2000" dirty="0"/>
              <a:t>Panel data consists of a time series for each cross-sectional member in the data set.  </a:t>
            </a:r>
          </a:p>
          <a:p>
            <a:endParaRPr lang="en-US" sz="2000" dirty="0"/>
          </a:p>
          <a:p>
            <a:r>
              <a:rPr lang="en-US" sz="2000" dirty="0"/>
              <a:t>The key feature of panel data that distinguishes it from a pooled cross section is the fact that the same cross-sectional units (individuals, firms, counties, etc…) are followed over a given time period.</a:t>
            </a:r>
          </a:p>
          <a:p>
            <a:pPr lvl="1">
              <a:lnSpc>
                <a:spcPts val="3200"/>
              </a:lnSpc>
            </a:pPr>
            <a:r>
              <a:rPr lang="de-DE" sz="1800" dirty="0"/>
              <a:t>Example:</a:t>
            </a:r>
          </a:p>
          <a:p>
            <a:pPr lvl="2" eaLnBrk="1" hangingPunct="1"/>
            <a:r>
              <a:rPr lang="de-DE" sz="1800" dirty="0"/>
              <a:t>City crime statistics; each city is observed over several years</a:t>
            </a:r>
          </a:p>
          <a:p>
            <a:pPr lvl="2" eaLnBrk="1" hangingPunct="1"/>
            <a:r>
              <a:rPr lang="de-DE" sz="1800" dirty="0"/>
              <a:t>Time-invariant unobserved city characteristics may be modeled</a:t>
            </a:r>
          </a:p>
          <a:p>
            <a:pPr lvl="2" eaLnBrk="1" hangingPunct="1"/>
            <a:r>
              <a:rPr lang="de-DE" sz="1800" dirty="0"/>
              <a:t>Effect of police on crime rates may exhibit time lag</a:t>
            </a:r>
          </a:p>
          <a:p>
            <a:pPr lvl="2" eaLnBrk="1" hangingPunct="1"/>
            <a:endParaRPr lang="de-DE" sz="1800" dirty="0"/>
          </a:p>
          <a:p>
            <a:pPr lvl="1"/>
            <a:r>
              <a:rPr lang="de-DE" sz="2100" dirty="0"/>
              <a:t>We will work with panel data and panel data models in week 14.</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9414E0-37A7-4A79-94D3-A97EE5D93B79}"/>
              </a:ext>
            </a:extLst>
          </p:cNvPr>
          <p:cNvPicPr>
            <a:picLocks noChangeAspect="1"/>
          </p:cNvPicPr>
          <p:nvPr/>
        </p:nvPicPr>
        <p:blipFill>
          <a:blip r:embed="rId3"/>
          <a:stretch>
            <a:fillRect/>
          </a:stretch>
        </p:blipFill>
        <p:spPr>
          <a:xfrm>
            <a:off x="228600" y="0"/>
            <a:ext cx="12116127" cy="63246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Data Management</a:t>
            </a:r>
          </a:p>
        </p:txBody>
      </p:sp>
    </p:spTree>
    <p:extLst>
      <p:ext uri="{BB962C8B-B14F-4D97-AF65-F5344CB8AC3E}">
        <p14:creationId xmlns:p14="http://schemas.microsoft.com/office/powerpoint/2010/main" val="262549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 </a:t>
            </a:r>
          </a:p>
        </p:txBody>
      </p:sp>
      <p:sp>
        <p:nvSpPr>
          <p:cNvPr id="5" name="Content Placeholder 4"/>
          <p:cNvSpPr>
            <a:spLocks noGrp="1"/>
          </p:cNvSpPr>
          <p:nvPr>
            <p:ph sz="quarter" idx="1"/>
          </p:nvPr>
        </p:nvSpPr>
        <p:spPr>
          <a:xfrm>
            <a:off x="816864" y="1600200"/>
            <a:ext cx="10689336" cy="5029200"/>
          </a:xfrm>
        </p:spPr>
        <p:txBody>
          <a:bodyPr>
            <a:normAutofit fontScale="92500" lnSpcReduction="10000"/>
          </a:bodyPr>
          <a:lstStyle/>
          <a:p>
            <a:r>
              <a:rPr lang="en-US" dirty="0"/>
              <a:t>Let’s make sure you can do the following steps in R: </a:t>
            </a:r>
          </a:p>
          <a:p>
            <a:pPr lvl="1"/>
            <a:r>
              <a:rPr lang="en-US" dirty="0"/>
              <a:t>Set working directory</a:t>
            </a:r>
          </a:p>
          <a:p>
            <a:pPr lvl="1"/>
            <a:r>
              <a:rPr lang="en-US" dirty="0"/>
              <a:t>Load packages you will need </a:t>
            </a:r>
          </a:p>
          <a:p>
            <a:pPr lvl="1"/>
            <a:r>
              <a:rPr lang="en-US" dirty="0"/>
              <a:t>Read in the data</a:t>
            </a:r>
          </a:p>
          <a:p>
            <a:pPr marL="365760" lvl="1" indent="0">
              <a:buNone/>
            </a:pPr>
            <a:endParaRPr lang="en-US" dirty="0"/>
          </a:p>
          <a:p>
            <a:r>
              <a:rPr lang="en-US" dirty="0"/>
              <a:t>Then we will go over some critical data management techniques in R such as:</a:t>
            </a:r>
          </a:p>
          <a:p>
            <a:pPr lvl="1"/>
            <a:r>
              <a:rPr lang="en-US" dirty="0"/>
              <a:t>Merging two </a:t>
            </a:r>
            <a:r>
              <a:rPr lang="en-US" dirty="0" err="1"/>
              <a:t>dataframes</a:t>
            </a:r>
            <a:endParaRPr lang="en-US" dirty="0"/>
          </a:p>
          <a:p>
            <a:pPr lvl="1"/>
            <a:r>
              <a:rPr lang="en-US" dirty="0"/>
              <a:t>Creating new variables (already discussed with mutate)</a:t>
            </a:r>
          </a:p>
          <a:p>
            <a:pPr lvl="1"/>
            <a:r>
              <a:rPr lang="en-US" dirty="0"/>
              <a:t>Recoding variables</a:t>
            </a:r>
          </a:p>
          <a:p>
            <a:pPr lvl="1"/>
            <a:r>
              <a:rPr lang="en-US" dirty="0"/>
              <a:t>Creating a factor variable</a:t>
            </a:r>
          </a:p>
          <a:p>
            <a:pPr lvl="1"/>
            <a:r>
              <a:rPr lang="en-US" dirty="0"/>
              <a:t>Missing values and recoding missing values</a:t>
            </a:r>
          </a:p>
        </p:txBody>
      </p:sp>
    </p:spTree>
    <p:extLst>
      <p:ext uri="{BB962C8B-B14F-4D97-AF65-F5344CB8AC3E}">
        <p14:creationId xmlns:p14="http://schemas.microsoft.com/office/powerpoint/2010/main" val="258131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we will work with: ‘pima’</a:t>
            </a:r>
          </a:p>
        </p:txBody>
      </p:sp>
      <p:sp>
        <p:nvSpPr>
          <p:cNvPr id="3" name="Content Placeholder 2"/>
          <p:cNvSpPr>
            <a:spLocks noGrp="1"/>
          </p:cNvSpPr>
          <p:nvPr>
            <p:ph sz="quarter" idx="1"/>
          </p:nvPr>
        </p:nvSpPr>
        <p:spPr>
          <a:xfrm>
            <a:off x="816864" y="1600200"/>
            <a:ext cx="10765536" cy="5181600"/>
          </a:xfrm>
        </p:spPr>
        <p:txBody>
          <a:bodyPr>
            <a:normAutofit fontScale="70000" lnSpcReduction="20000"/>
          </a:bodyPr>
          <a:lstStyle/>
          <a:p>
            <a:pPr marL="0" indent="0">
              <a:buNone/>
            </a:pPr>
            <a:r>
              <a:rPr lang="en-US" b="1" u="sng" dirty="0"/>
              <a:t>Description</a:t>
            </a:r>
            <a:endParaRPr lang="en-US" dirty="0"/>
          </a:p>
          <a:p>
            <a:r>
              <a:rPr lang="en-US" dirty="0"/>
              <a:t>The National Institute of Diabetes and Digestive and Kidney Diseases conducted a study on 768 adult female Pima Indians living near Phoenix.</a:t>
            </a:r>
          </a:p>
          <a:p>
            <a:pPr marL="0" indent="0">
              <a:buNone/>
            </a:pPr>
            <a:r>
              <a:rPr lang="en-US" dirty="0"/>
              <a:t> </a:t>
            </a:r>
          </a:p>
          <a:p>
            <a:pPr marL="0" indent="0">
              <a:buNone/>
            </a:pPr>
            <a:r>
              <a:rPr lang="en-US" b="1" u="sng" dirty="0"/>
              <a:t>Format</a:t>
            </a:r>
            <a:endParaRPr lang="en-US" dirty="0"/>
          </a:p>
          <a:p>
            <a:pPr marL="0" indent="0">
              <a:buNone/>
            </a:pPr>
            <a:r>
              <a:rPr lang="en-US" dirty="0"/>
              <a:t>The dataset contains the following variables:</a:t>
            </a:r>
          </a:p>
          <a:p>
            <a:pPr lvl="0"/>
            <a:r>
              <a:rPr lang="en-US" b="1" i="1" dirty="0"/>
              <a:t>pregnant</a:t>
            </a:r>
            <a:r>
              <a:rPr lang="en-US" dirty="0"/>
              <a:t> Number of times pregnant</a:t>
            </a:r>
          </a:p>
          <a:p>
            <a:pPr lvl="0"/>
            <a:r>
              <a:rPr lang="en-US" b="1" i="1" dirty="0"/>
              <a:t>glucose</a:t>
            </a:r>
            <a:r>
              <a:rPr lang="en-US" dirty="0"/>
              <a:t> Plasma glucose concentration at 2 hours in an oral glucose tolerance test</a:t>
            </a:r>
          </a:p>
          <a:p>
            <a:pPr lvl="0"/>
            <a:r>
              <a:rPr lang="en-US" b="1" i="1" dirty="0"/>
              <a:t>diastolic</a:t>
            </a:r>
            <a:r>
              <a:rPr lang="en-US" dirty="0"/>
              <a:t> </a:t>
            </a:r>
            <a:r>
              <a:rPr lang="en-US" dirty="0" err="1"/>
              <a:t>Diastolic</a:t>
            </a:r>
            <a:r>
              <a:rPr lang="en-US" dirty="0"/>
              <a:t>  blood pressure (mm Hg) </a:t>
            </a:r>
          </a:p>
          <a:p>
            <a:pPr lvl="0"/>
            <a:r>
              <a:rPr lang="en-US" b="1" dirty="0"/>
              <a:t>triceps</a:t>
            </a:r>
            <a:r>
              <a:rPr lang="en-US" dirty="0"/>
              <a:t> </a:t>
            </a:r>
            <a:r>
              <a:rPr lang="en-US" dirty="0" err="1"/>
              <a:t>Triceps</a:t>
            </a:r>
            <a:r>
              <a:rPr lang="en-US" dirty="0"/>
              <a:t> skin fold thickness </a:t>
            </a:r>
            <a:r>
              <a:rPr lang="en-US" i="1" dirty="0"/>
              <a:t>(mm) </a:t>
            </a:r>
          </a:p>
          <a:p>
            <a:pPr lvl="0"/>
            <a:r>
              <a:rPr lang="en-US" b="1" i="1" dirty="0"/>
              <a:t>insulin  </a:t>
            </a:r>
            <a:r>
              <a:rPr lang="en-US" dirty="0"/>
              <a:t>2-Hour serum insulin (mu U/ml)</a:t>
            </a:r>
          </a:p>
          <a:p>
            <a:pPr lvl="0"/>
            <a:r>
              <a:rPr lang="en-US" b="1" i="1" dirty="0" err="1"/>
              <a:t>bmi</a:t>
            </a:r>
            <a:r>
              <a:rPr lang="en-US" dirty="0"/>
              <a:t> Body mass index (weight  in kg/(height in </a:t>
            </a:r>
            <a:r>
              <a:rPr lang="en-US" dirty="0" err="1"/>
              <a:t>metres</a:t>
            </a:r>
            <a:r>
              <a:rPr lang="en-US" dirty="0"/>
              <a:t> squared))</a:t>
            </a:r>
          </a:p>
          <a:p>
            <a:pPr lvl="0"/>
            <a:r>
              <a:rPr lang="en-US" b="1" i="1" dirty="0"/>
              <a:t>diabetes</a:t>
            </a:r>
            <a:r>
              <a:rPr lang="en-US" dirty="0"/>
              <a:t>  </a:t>
            </a:r>
            <a:r>
              <a:rPr lang="en-US" dirty="0" err="1"/>
              <a:t>Diabetes</a:t>
            </a:r>
            <a:r>
              <a:rPr lang="en-US" dirty="0"/>
              <a:t> pedigree function (based on relatives or siblings having diabetes)</a:t>
            </a:r>
          </a:p>
          <a:p>
            <a:pPr lvl="0"/>
            <a:r>
              <a:rPr lang="en-US" b="1" i="1" dirty="0"/>
              <a:t>age</a:t>
            </a:r>
            <a:r>
              <a:rPr lang="en-US" dirty="0"/>
              <a:t> </a:t>
            </a:r>
            <a:r>
              <a:rPr lang="en-US" dirty="0" err="1"/>
              <a:t>Age</a:t>
            </a:r>
            <a:r>
              <a:rPr lang="en-US" dirty="0"/>
              <a:t> (years)</a:t>
            </a:r>
          </a:p>
          <a:p>
            <a:pPr lvl="0"/>
            <a:r>
              <a:rPr lang="en-US" b="1" i="1" dirty="0"/>
              <a:t>test</a:t>
            </a:r>
            <a:r>
              <a:rPr lang="en-US" dirty="0"/>
              <a:t> </a:t>
            </a:r>
            <a:r>
              <a:rPr lang="en-US" dirty="0" err="1"/>
              <a:t>test</a:t>
            </a:r>
            <a:r>
              <a:rPr lang="en-US" dirty="0"/>
              <a:t> whether the patient shows signs of diabetes (coded 0 if negative, 1 if positive)</a:t>
            </a:r>
          </a:p>
          <a:p>
            <a:endParaRPr lang="en-US" dirty="0"/>
          </a:p>
        </p:txBody>
      </p:sp>
    </p:spTree>
    <p:extLst>
      <p:ext uri="{BB962C8B-B14F-4D97-AF65-F5344CB8AC3E}">
        <p14:creationId xmlns:p14="http://schemas.microsoft.com/office/powerpoint/2010/main" val="284750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a:xfrm>
            <a:off x="816864" y="1600200"/>
            <a:ext cx="11070336" cy="4953000"/>
          </a:xfrm>
        </p:spPr>
        <p:txBody>
          <a:bodyPr>
            <a:normAutofit lnSpcReduction="10000"/>
          </a:bodyPr>
          <a:lstStyle/>
          <a:p>
            <a:r>
              <a:rPr lang="en-US" dirty="0"/>
              <a:t>Today’s class will provide:</a:t>
            </a:r>
          </a:p>
          <a:p>
            <a:pPr lvl="1"/>
            <a:r>
              <a:rPr lang="en-US" dirty="0"/>
              <a:t> a look at different types of data</a:t>
            </a:r>
          </a:p>
          <a:p>
            <a:pPr lvl="1"/>
            <a:r>
              <a:rPr lang="en-US" dirty="0"/>
              <a:t> brief coverage of basic data handling techniques in R</a:t>
            </a:r>
          </a:p>
          <a:p>
            <a:pPr lvl="1"/>
            <a:r>
              <a:rPr lang="en-US" dirty="0"/>
              <a:t> a review of simple regression, and </a:t>
            </a:r>
          </a:p>
          <a:p>
            <a:pPr lvl="1"/>
            <a:r>
              <a:rPr lang="en-US" dirty="0"/>
              <a:t> a look at simple regression assumptions.</a:t>
            </a:r>
          </a:p>
          <a:p>
            <a:pPr lvl="2"/>
            <a:endParaRPr lang="en-US" dirty="0"/>
          </a:p>
          <a:p>
            <a:r>
              <a:rPr lang="en-US" sz="2200" dirty="0"/>
              <a:t>Note, some of the items discussed by Wooldridge in </a:t>
            </a:r>
            <a:r>
              <a:rPr lang="en-US" sz="2200" dirty="0" err="1"/>
              <a:t>ch</a:t>
            </a:r>
            <a:r>
              <a:rPr lang="en-US" sz="2200" dirty="0"/>
              <a:t>. 2 will not be covered this week.  Rather, these items will be covered in more detail later in the semester.  This includes the topics on unit of measurement and functional form that were presented in section 2.4.</a:t>
            </a:r>
          </a:p>
          <a:p>
            <a:endParaRPr lang="en-US" sz="2200" dirty="0"/>
          </a:p>
          <a:p>
            <a:r>
              <a:rPr lang="en-US" sz="2200" dirty="0"/>
              <a:t>At the end of class, we will spend some time working with data and running simple regressions. We will assign you to breakout rooms based on your final project groups.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3A66-4177-4450-BCD6-AB378250A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DCF7D5-AE27-4B95-8A9A-5D73F7D2D69F}"/>
              </a:ext>
            </a:extLst>
          </p:cNvPr>
          <p:cNvSpPr>
            <a:spLocks noGrp="1"/>
          </p:cNvSpPr>
          <p:nvPr>
            <p:ph sz="quarter" idx="1"/>
          </p:nvPr>
        </p:nvSpPr>
        <p:spPr/>
        <p:txBody>
          <a:bodyPr/>
          <a:lstStyle/>
          <a:p>
            <a:r>
              <a:rPr lang="en-US" dirty="0"/>
              <a:t>Let’s switch over to R</a:t>
            </a:r>
          </a:p>
        </p:txBody>
      </p:sp>
    </p:spTree>
    <p:extLst>
      <p:ext uri="{BB962C8B-B14F-4D97-AF65-F5344CB8AC3E}">
        <p14:creationId xmlns:p14="http://schemas.microsoft.com/office/powerpoint/2010/main" val="371876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err="1"/>
              <a:t>Bivariate</a:t>
            </a:r>
            <a:r>
              <a:rPr lang="en-US" dirty="0"/>
              <a:t> Regression and Interpretation</a:t>
            </a:r>
          </a:p>
        </p:txBody>
      </p:sp>
    </p:spTree>
    <p:extLst>
      <p:ext uri="{BB962C8B-B14F-4D97-AF65-F5344CB8AC3E}">
        <p14:creationId xmlns:p14="http://schemas.microsoft.com/office/powerpoint/2010/main" val="374904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p:txBody>
          <a:bodyPr>
            <a:normAutofit/>
          </a:bodyPr>
          <a:lstStyle/>
          <a:p>
            <a:r>
              <a:rPr lang="en-US" dirty="0"/>
              <a:t>“What is the relationship between variable X and variable Y?”</a:t>
            </a:r>
          </a:p>
          <a:p>
            <a:pPr lvl="1"/>
            <a:r>
              <a:rPr lang="en-US" dirty="0"/>
              <a:t>We can use regression to answer this question. </a:t>
            </a:r>
          </a:p>
          <a:p>
            <a:endParaRPr lang="en-US" dirty="0"/>
          </a:p>
          <a:p>
            <a:r>
              <a:rPr lang="en-US" dirty="0"/>
              <a:t>Two variables X and Y may be related to each other exactly (as often in the physical sciences) or inexactly (as so often in the social sciences).</a:t>
            </a:r>
          </a:p>
          <a:p>
            <a:endParaRPr lang="en-US" dirty="0"/>
          </a:p>
          <a:p>
            <a:r>
              <a:rPr lang="en-US" dirty="0"/>
              <a:t>Y = a + </a:t>
            </a:r>
            <a:r>
              <a:rPr lang="en-US" dirty="0" err="1"/>
              <a:t>bX</a:t>
            </a:r>
            <a:r>
              <a:rPr lang="en-US" dirty="0"/>
              <a:t>    where the values of the coefficients, a and b, determine the intercept and slope of the line relating X to Y.</a:t>
            </a:r>
          </a:p>
        </p:txBody>
      </p:sp>
      <p:sp>
        <p:nvSpPr>
          <p:cNvPr id="819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0899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a:t>
            </a:r>
          </a:p>
        </p:txBody>
      </p:sp>
      <p:sp>
        <p:nvSpPr>
          <p:cNvPr id="3" name="Content Placeholder 2"/>
          <p:cNvSpPr>
            <a:spLocks noGrp="1"/>
          </p:cNvSpPr>
          <p:nvPr>
            <p:ph idx="1"/>
          </p:nvPr>
        </p:nvSpPr>
        <p:spPr>
          <a:xfrm>
            <a:off x="816864" y="1600200"/>
            <a:ext cx="10460736" cy="3886200"/>
          </a:xfrm>
        </p:spPr>
        <p:txBody>
          <a:bodyPr>
            <a:normAutofit/>
          </a:bodyPr>
          <a:lstStyle/>
          <a:p>
            <a:r>
              <a:rPr lang="en-US" dirty="0"/>
              <a:t>Y = a + </a:t>
            </a:r>
            <a:r>
              <a:rPr lang="en-US" dirty="0" err="1"/>
              <a:t>bX</a:t>
            </a:r>
            <a:endParaRPr lang="en-US" dirty="0"/>
          </a:p>
          <a:p>
            <a:r>
              <a:rPr lang="en-US" dirty="0"/>
              <a:t>‘a’ is referred to as the constant or intercept term and ‘b’ is referred to as the slope.  It is just the formula for a line.</a:t>
            </a:r>
          </a:p>
          <a:p>
            <a:r>
              <a:rPr lang="en-US" dirty="0"/>
              <a:t>Because relationships in the social science are inexact the equation is more realistically written as   Y = a +</a:t>
            </a:r>
            <a:r>
              <a:rPr lang="en-US" dirty="0" err="1"/>
              <a:t>bX</a:t>
            </a:r>
            <a:r>
              <a:rPr lang="en-US" dirty="0"/>
              <a:t> + e   where ‘e’ simply represents the presence of error.</a:t>
            </a:r>
          </a:p>
          <a:p>
            <a:r>
              <a:rPr lang="en-US" dirty="0"/>
              <a:t>In this class, we see it written as: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48C999-A6D8-4FB5-8952-9C264D6BA5E2}"/>
                  </a:ext>
                </a:extLst>
              </p:cNvPr>
              <p:cNvSpPr txBox="1"/>
              <p:nvPr/>
            </p:nvSpPr>
            <p:spPr>
              <a:xfrm>
                <a:off x="4267963" y="5486400"/>
                <a:ext cx="3558538" cy="523220"/>
              </a:xfrm>
              <a:prstGeom prst="rect">
                <a:avLst/>
              </a:prstGeom>
              <a:noFill/>
            </p:spPr>
            <p:txBody>
              <a:bodyPr wrap="non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i="1">
                            <a:latin typeface="Cambria Math"/>
                          </a:rPr>
                          <m:t>𝑖</m:t>
                        </m:r>
                      </m:sub>
                    </m:sSub>
                    <m:r>
                      <a:rPr lang="en-US" sz="2800">
                        <a:latin typeface="Cambria Math"/>
                      </a:rPr>
                      <m:t>= </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0</m:t>
                        </m:r>
                      </m:sub>
                    </m:sSub>
                    <m:r>
                      <a:rPr lang="en-US" sz="2800" i="1">
                        <a:latin typeface="Cambria Math"/>
                      </a:rPr>
                      <m:t>+ </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1</m:t>
                        </m:r>
                      </m:sub>
                    </m:sSub>
                    <m:sSub>
                      <m:sSubPr>
                        <m:ctrlPr>
                          <a:rPr lang="en-US" sz="2800" i="1">
                            <a:latin typeface="Cambria Math" panose="02040503050406030204" pitchFamily="18" charset="0"/>
                          </a:rPr>
                        </m:ctrlPr>
                      </m:sSubPr>
                      <m:e>
                        <m:r>
                          <a:rPr lang="en-US" sz="2800" b="0" i="1" smtClean="0">
                            <a:latin typeface="Cambria Math" panose="02040503050406030204" pitchFamily="18" charset="0"/>
                          </a:rPr>
                          <m:t>𝑋</m:t>
                        </m:r>
                      </m:e>
                      <m:sub>
                        <m:r>
                          <a:rPr lang="en-US" sz="2800" i="1">
                            <a:latin typeface="Cambria Math"/>
                          </a:rPr>
                          <m:t>𝑖</m:t>
                        </m:r>
                      </m:sub>
                    </m:sSub>
                    <m:r>
                      <a:rPr lang="en-US" sz="2800" i="1">
                        <a:latin typeface="Cambria Math"/>
                      </a:rPr>
                      <m:t>+ </m:t>
                    </m:r>
                    <m:sSub>
                      <m:sSubPr>
                        <m:ctrlPr>
                          <a:rPr lang="en-US" sz="2800" i="1">
                            <a:latin typeface="Cambria Math" panose="02040503050406030204" pitchFamily="18" charset="0"/>
                          </a:rPr>
                        </m:ctrlPr>
                      </m:sSubPr>
                      <m:e>
                        <m:r>
                          <a:rPr lang="en-US" sz="2800" i="1">
                            <a:latin typeface="Cambria Math"/>
                          </a:rPr>
                          <m:t>𝑒</m:t>
                        </m:r>
                      </m:e>
                      <m:sub>
                        <m:r>
                          <a:rPr lang="en-US" sz="2800" i="1">
                            <a:latin typeface="Cambria Math"/>
                          </a:rPr>
                          <m:t>𝑖</m:t>
                        </m:r>
                      </m:sub>
                    </m:sSub>
                  </m:oMath>
                </a14:m>
                <a:r>
                  <a:rPr lang="en-US" sz="2800" dirty="0"/>
                  <a:t> </a:t>
                </a:r>
              </a:p>
            </p:txBody>
          </p:sp>
        </mc:Choice>
        <mc:Fallback xmlns="">
          <p:sp>
            <p:nvSpPr>
              <p:cNvPr id="5" name="TextBox 4">
                <a:extLst>
                  <a:ext uri="{FF2B5EF4-FFF2-40B4-BE49-F238E27FC236}">
                    <a16:creationId xmlns:a16="http://schemas.microsoft.com/office/drawing/2014/main" id="{E748C999-A6D8-4FB5-8952-9C264D6BA5E2}"/>
                  </a:ext>
                </a:extLst>
              </p:cNvPr>
              <p:cNvSpPr txBox="1">
                <a:spLocks noRot="1" noChangeAspect="1" noMove="1" noResize="1" noEditPoints="1" noAdjustHandles="1" noChangeArrowheads="1" noChangeShapeType="1" noTextEdit="1"/>
              </p:cNvSpPr>
              <p:nvPr/>
            </p:nvSpPr>
            <p:spPr>
              <a:xfrm>
                <a:off x="4267963" y="5486400"/>
                <a:ext cx="3558538"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1827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0D24-0000-4397-87CD-BB9ABCADDDE7}"/>
              </a:ext>
            </a:extLst>
          </p:cNvPr>
          <p:cNvSpPr>
            <a:spLocks noGrp="1"/>
          </p:cNvSpPr>
          <p:nvPr>
            <p:ph type="title"/>
          </p:nvPr>
        </p:nvSpPr>
        <p:spPr/>
        <p:txBody>
          <a:bodyPr/>
          <a:lstStyle/>
          <a:p>
            <a:r>
              <a:rPr lang="en-US" dirty="0"/>
              <a:t>Bivariate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B9B07-3F48-4871-A1A8-3D4D10013100}"/>
                  </a:ext>
                </a:extLst>
              </p:cNvPr>
              <p:cNvSpPr>
                <a:spLocks noGrp="1"/>
              </p:cNvSpPr>
              <p:nvPr>
                <p:ph sz="quarter" idx="1"/>
              </p:nvPr>
            </p:nvSpPr>
            <p:spPr>
              <a:xfrm>
                <a:off x="816864" y="2819400"/>
                <a:ext cx="10871200" cy="3276600"/>
              </a:xfrm>
            </p:spPr>
            <p:txBody>
              <a:bodyPr/>
              <a:lstStyle/>
              <a:p>
                <a:r>
                  <a:rPr lang="en-US" dirty="0"/>
                  <a:t>The slope parameter,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indicates the change in </a:t>
                </a:r>
                <a:r>
                  <a:rPr lang="en-US" i="1" dirty="0"/>
                  <a:t>Y</a:t>
                </a:r>
                <a:r>
                  <a:rPr lang="en-US" dirty="0"/>
                  <a:t> associated with a one unit increase in </a:t>
                </a:r>
                <a:r>
                  <a:rPr lang="en-US" i="1" dirty="0"/>
                  <a:t>X</a:t>
                </a:r>
                <a:r>
                  <a:rPr lang="en-US" dirty="0"/>
                  <a:t>.</a:t>
                </a:r>
              </a:p>
              <a:p>
                <a:r>
                  <a:rPr lang="en-US" dirty="0"/>
                  <a:t>The intercept parameter,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oMath>
                </a14:m>
                <a:r>
                  <a:rPr lang="en-US" dirty="0"/>
                  <a:t>, indicates the expected value of </a:t>
                </a:r>
                <a:r>
                  <a:rPr lang="en-US" i="1" dirty="0"/>
                  <a:t>Y</a:t>
                </a:r>
                <a:r>
                  <a:rPr lang="en-US" dirty="0"/>
                  <a:t> when </a:t>
                </a:r>
                <a:r>
                  <a:rPr lang="en-US" i="1" dirty="0"/>
                  <a:t>X</a:t>
                </a:r>
                <a:r>
                  <a:rPr lang="en-US" dirty="0"/>
                  <a:t> is zero.</a:t>
                </a:r>
              </a:p>
              <a:p>
                <a:r>
                  <a:rPr lang="en-US" dirty="0"/>
                  <a:t>The estimates of these parameters are determined by minimizing the sum of squared residuals. </a:t>
                </a:r>
              </a:p>
            </p:txBody>
          </p:sp>
        </mc:Choice>
        <mc:Fallback xmlns="">
          <p:sp>
            <p:nvSpPr>
              <p:cNvPr id="3" name="Content Placeholder 2">
                <a:extLst>
                  <a:ext uri="{FF2B5EF4-FFF2-40B4-BE49-F238E27FC236}">
                    <a16:creationId xmlns:a16="http://schemas.microsoft.com/office/drawing/2014/main" id="{2CDB9B07-3F48-4871-A1A8-3D4D10013100}"/>
                  </a:ext>
                </a:extLst>
              </p:cNvPr>
              <p:cNvSpPr>
                <a:spLocks noGrp="1" noRot="1" noChangeAspect="1" noMove="1" noResize="1" noEditPoints="1" noAdjustHandles="1" noChangeArrowheads="1" noChangeShapeType="1" noTextEdit="1"/>
              </p:cNvSpPr>
              <p:nvPr>
                <p:ph sz="quarter" idx="1"/>
              </p:nvPr>
            </p:nvSpPr>
            <p:spPr>
              <a:xfrm>
                <a:off x="816864" y="2819400"/>
                <a:ext cx="10871200" cy="3276600"/>
              </a:xfrm>
              <a:blipFill>
                <a:blip r:embed="rId2"/>
                <a:stretch>
                  <a:fillRect l="-280" t="-1862" r="-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08642B-B883-4DAC-BBA4-74F69EBA27ED}"/>
                  </a:ext>
                </a:extLst>
              </p:cNvPr>
              <p:cNvSpPr txBox="1"/>
              <p:nvPr/>
            </p:nvSpPr>
            <p:spPr>
              <a:xfrm>
                <a:off x="3886200" y="1757690"/>
                <a:ext cx="3558538" cy="523220"/>
              </a:xfrm>
              <a:prstGeom prst="rect">
                <a:avLst/>
              </a:prstGeom>
              <a:noFill/>
            </p:spPr>
            <p:txBody>
              <a:bodyPr wrap="non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i="1">
                            <a:latin typeface="Cambria Math"/>
                          </a:rPr>
                          <m:t>𝑖</m:t>
                        </m:r>
                      </m:sub>
                    </m:sSub>
                    <m:r>
                      <a:rPr lang="en-US" sz="2800">
                        <a:latin typeface="Cambria Math"/>
                      </a:rPr>
                      <m:t>= </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0</m:t>
                        </m:r>
                      </m:sub>
                    </m:sSub>
                    <m:r>
                      <a:rPr lang="en-US" sz="2800" i="1">
                        <a:latin typeface="Cambria Math"/>
                      </a:rPr>
                      <m:t>+ </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1</m:t>
                        </m:r>
                      </m:sub>
                    </m:sSub>
                    <m:sSub>
                      <m:sSubPr>
                        <m:ctrlPr>
                          <a:rPr lang="en-US" sz="2800" i="1">
                            <a:latin typeface="Cambria Math" panose="02040503050406030204" pitchFamily="18" charset="0"/>
                          </a:rPr>
                        </m:ctrlPr>
                      </m:sSubPr>
                      <m:e>
                        <m:r>
                          <a:rPr lang="en-US" sz="2800" b="0" i="1" smtClean="0">
                            <a:latin typeface="Cambria Math" panose="02040503050406030204" pitchFamily="18" charset="0"/>
                          </a:rPr>
                          <m:t>𝑋</m:t>
                        </m:r>
                      </m:e>
                      <m:sub>
                        <m:r>
                          <a:rPr lang="en-US" sz="2800" i="1">
                            <a:latin typeface="Cambria Math"/>
                          </a:rPr>
                          <m:t>𝑖</m:t>
                        </m:r>
                      </m:sub>
                    </m:sSub>
                    <m:r>
                      <a:rPr lang="en-US" sz="2800" i="1">
                        <a:latin typeface="Cambria Math"/>
                      </a:rPr>
                      <m:t>+ </m:t>
                    </m:r>
                    <m:sSub>
                      <m:sSubPr>
                        <m:ctrlPr>
                          <a:rPr lang="en-US" sz="2800" i="1">
                            <a:latin typeface="Cambria Math" panose="02040503050406030204" pitchFamily="18" charset="0"/>
                          </a:rPr>
                        </m:ctrlPr>
                      </m:sSubPr>
                      <m:e>
                        <m:r>
                          <a:rPr lang="en-US" sz="2800" i="1">
                            <a:latin typeface="Cambria Math"/>
                          </a:rPr>
                          <m:t>𝑒</m:t>
                        </m:r>
                      </m:e>
                      <m:sub>
                        <m:r>
                          <a:rPr lang="en-US" sz="2800" i="1">
                            <a:latin typeface="Cambria Math"/>
                          </a:rPr>
                          <m:t>𝑖</m:t>
                        </m:r>
                      </m:sub>
                    </m:sSub>
                  </m:oMath>
                </a14:m>
                <a:r>
                  <a:rPr lang="en-US" sz="2800" dirty="0"/>
                  <a:t> </a:t>
                </a:r>
              </a:p>
            </p:txBody>
          </p:sp>
        </mc:Choice>
        <mc:Fallback xmlns="">
          <p:sp>
            <p:nvSpPr>
              <p:cNvPr id="4" name="TextBox 3">
                <a:extLst>
                  <a:ext uri="{FF2B5EF4-FFF2-40B4-BE49-F238E27FC236}">
                    <a16:creationId xmlns:a16="http://schemas.microsoft.com/office/drawing/2014/main" id="{5F08642B-B883-4DAC-BBA4-74F69EBA27ED}"/>
                  </a:ext>
                </a:extLst>
              </p:cNvPr>
              <p:cNvSpPr txBox="1">
                <a:spLocks noRot="1" noChangeAspect="1" noMove="1" noResize="1" noEditPoints="1" noAdjustHandles="1" noChangeArrowheads="1" noChangeShapeType="1" noTextEdit="1"/>
              </p:cNvSpPr>
              <p:nvPr/>
            </p:nvSpPr>
            <p:spPr>
              <a:xfrm>
                <a:off x="3886200" y="1757690"/>
                <a:ext cx="3558538"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970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90600" y="1600200"/>
            <a:ext cx="10591800" cy="1066800"/>
          </a:xfrm>
        </p:spPr>
        <p:txBody>
          <a:bodyPr>
            <a:normAutofit fontScale="92500"/>
          </a:bodyPr>
          <a:lstStyle/>
          <a:p>
            <a:r>
              <a:rPr lang="en-US" dirty="0"/>
              <a:t>Finding the optimal values for our coefficients requires us to minimize the sum of squared residuals (this is the ordinary least squares estimate).</a:t>
            </a:r>
          </a:p>
        </p:txBody>
      </p:sp>
      <mc:AlternateContent xmlns:mc="http://schemas.openxmlformats.org/markup-compatibility/2006" xmlns:a14="http://schemas.microsoft.com/office/drawing/2010/main">
        <mc:Choice Requires="a14">
          <p:sp>
            <p:nvSpPr>
              <p:cNvPr id="4" name="Rectangle 3"/>
              <p:cNvSpPr/>
              <p:nvPr/>
            </p:nvSpPr>
            <p:spPr>
              <a:xfrm>
                <a:off x="990600" y="3429000"/>
                <a:ext cx="4572000" cy="1996893"/>
              </a:xfrm>
              <a:prstGeom prst="rect">
                <a:avLst/>
              </a:prstGeom>
            </p:spPr>
            <p:txBody>
              <a:bodyPr>
                <a:spAutoFit/>
              </a:bodyPr>
              <a:lstStyle/>
              <a:p>
                <a:pPr lvl="0"/>
                <a:r>
                  <a:rPr lang="en-US" sz="2400" dirty="0">
                    <a:solidFill>
                      <a:prstClr val="black"/>
                    </a:solidFill>
                    <a:latin typeface="Calibri"/>
                  </a:rPr>
                  <a:t>SSR = </a:t>
                </a:r>
                <a14:m>
                  <m:oMath xmlns:m="http://schemas.openxmlformats.org/officeDocument/2006/math">
                    <m:nary>
                      <m:naryPr>
                        <m:chr m:val="∑"/>
                        <m:ctrlPr>
                          <a:rPr lang="en-US" sz="2400" i="1">
                            <a:solidFill>
                              <a:prstClr val="black"/>
                            </a:solidFill>
                            <a:latin typeface="Cambria Math" panose="02040503050406030204" pitchFamily="18" charset="0"/>
                          </a:rPr>
                        </m:ctrlPr>
                      </m:naryPr>
                      <m:sub>
                        <m:r>
                          <m:rPr>
                            <m:brk m:alnAt="23"/>
                          </m:rPr>
                          <a:rPr lang="en-US" sz="2400" i="1">
                            <a:solidFill>
                              <a:prstClr val="black"/>
                            </a:solidFill>
                            <a:latin typeface="Cambria Math"/>
                          </a:rPr>
                          <m:t>𝑖</m:t>
                        </m:r>
                        <m:r>
                          <a:rPr lang="en-US" sz="2400" i="1">
                            <a:solidFill>
                              <a:prstClr val="black"/>
                            </a:solidFill>
                            <a:latin typeface="Cambria Math"/>
                          </a:rPr>
                          <m:t>=1</m:t>
                        </m:r>
                      </m:sub>
                      <m:sup>
                        <m:r>
                          <a:rPr lang="en-US" sz="2400" i="1">
                            <a:solidFill>
                              <a:prstClr val="black"/>
                            </a:solidFill>
                            <a:latin typeface="Cambria Math"/>
                          </a:rPr>
                          <m:t>𝑛</m:t>
                        </m:r>
                      </m:sup>
                      <m:e>
                        <m:sSubSup>
                          <m:sSubSupPr>
                            <m:ctrlPr>
                              <a:rPr lang="en-US" sz="2400" i="1">
                                <a:solidFill>
                                  <a:prstClr val="black"/>
                                </a:solidFill>
                                <a:latin typeface="Cambria Math" panose="02040503050406030204" pitchFamily="18" charset="0"/>
                              </a:rPr>
                            </m:ctrlPr>
                          </m:sSubSupPr>
                          <m:e>
                            <m:r>
                              <a:rPr lang="en-US" sz="2400" i="1">
                                <a:solidFill>
                                  <a:prstClr val="black"/>
                                </a:solidFill>
                                <a:latin typeface="Cambria Math"/>
                              </a:rPr>
                              <m:t>𝑒</m:t>
                            </m:r>
                          </m:e>
                          <m:sub>
                            <m:r>
                              <a:rPr lang="en-US" sz="2400" b="0" i="1" baseline="-25000" smtClean="0">
                                <a:solidFill>
                                  <a:prstClr val="black"/>
                                </a:solidFill>
                                <a:latin typeface="Cambria Math" panose="02040503050406030204" pitchFamily="18" charset="0"/>
                              </a:rPr>
                              <m:t>𝑖</m:t>
                            </m:r>
                          </m:sub>
                          <m:sup>
                            <m:r>
                              <a:rPr lang="en-US" sz="2400" i="1">
                                <a:solidFill>
                                  <a:prstClr val="black"/>
                                </a:solidFill>
                                <a:latin typeface="Cambria Math"/>
                              </a:rPr>
                              <m:t>2</m:t>
                            </m:r>
                          </m:sup>
                        </m:sSubSup>
                      </m:e>
                    </m:nary>
                  </m:oMath>
                </a14:m>
                <a:endParaRPr lang="en-US" sz="2400" dirty="0">
                  <a:solidFill>
                    <a:prstClr val="black"/>
                  </a:solidFill>
                  <a:latin typeface="Calibri"/>
                </a:endParaRPr>
              </a:p>
              <a:p>
                <a:pPr lvl="0"/>
                <a:endParaRPr lang="en-US" sz="2400" dirty="0">
                  <a:solidFill>
                    <a:prstClr val="black"/>
                  </a:solidFill>
                  <a:latin typeface="Calibri"/>
                </a:endParaRPr>
              </a:p>
              <a:p>
                <a:pPr lvl="0"/>
                <a:r>
                  <a:rPr lang="en-US" sz="2400" dirty="0" err="1">
                    <a:solidFill>
                      <a:prstClr val="black"/>
                    </a:solidFill>
                    <a:latin typeface="Calibri"/>
                  </a:rPr>
                  <a:t>SSR</a:t>
                </a:r>
                <a:r>
                  <a:rPr lang="en-US" sz="2400" dirty="0">
                    <a:solidFill>
                      <a:prstClr val="black"/>
                    </a:solidFill>
                    <a:latin typeface="Calibri"/>
                  </a:rPr>
                  <a:t> = </a:t>
                </a:r>
                <a14:m>
                  <m:oMath xmlns:m="http://schemas.openxmlformats.org/officeDocument/2006/math">
                    <m:nary>
                      <m:naryPr>
                        <m:chr m:val="∑"/>
                        <m:ctrlPr>
                          <a:rPr lang="en-US" sz="2400" i="1">
                            <a:solidFill>
                              <a:prstClr val="black"/>
                            </a:solidFill>
                            <a:latin typeface="Cambria Math" panose="02040503050406030204" pitchFamily="18" charset="0"/>
                          </a:rPr>
                        </m:ctrlPr>
                      </m:naryPr>
                      <m:sub>
                        <m:r>
                          <m:rPr>
                            <m:brk m:alnAt="23"/>
                          </m:rPr>
                          <a:rPr lang="en-US" sz="2400" i="1">
                            <a:solidFill>
                              <a:prstClr val="black"/>
                            </a:solidFill>
                            <a:latin typeface="Cambria Math"/>
                          </a:rPr>
                          <m:t>𝑖</m:t>
                        </m:r>
                        <m:r>
                          <a:rPr lang="en-US" sz="2400" i="1">
                            <a:solidFill>
                              <a:prstClr val="black"/>
                            </a:solidFill>
                            <a:latin typeface="Cambria Math"/>
                          </a:rPr>
                          <m:t>=1</m:t>
                        </m:r>
                      </m:sub>
                      <m:sup>
                        <m:r>
                          <a:rPr lang="en-US" sz="2400" i="1">
                            <a:solidFill>
                              <a:prstClr val="black"/>
                            </a:solidFill>
                            <a:latin typeface="Cambria Math"/>
                          </a:rPr>
                          <m:t>𝑛</m:t>
                        </m:r>
                      </m:sup>
                      <m:e>
                        <m:r>
                          <a:rPr lang="en-US" sz="2400" i="1">
                            <a:solidFill>
                              <a:prstClr val="black"/>
                            </a:solidFill>
                            <a:latin typeface="Cambria Math"/>
                          </a:rPr>
                          <m:t>(</m:t>
                        </m:r>
                        <m:r>
                          <a:rPr lang="en-US" sz="2400" i="1">
                            <a:solidFill>
                              <a:prstClr val="black"/>
                            </a:solidFill>
                            <a:latin typeface="Cambria Math"/>
                          </a:rPr>
                          <m:t>𝑌𝑖</m:t>
                        </m:r>
                        <m:r>
                          <a:rPr lang="en-US" sz="2400" i="1">
                            <a:solidFill>
                              <a:prstClr val="black"/>
                            </a:solidFill>
                            <a:latin typeface="Cambria Math"/>
                          </a:rPr>
                          <m:t> −</m:t>
                        </m:r>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𝑌𝑖</m:t>
                            </m:r>
                          </m:e>
                        </m:acc>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a:rPr>
                              <m:t>)</m:t>
                            </m:r>
                          </m:e>
                          <m:sup>
                            <m:r>
                              <a:rPr lang="en-US" sz="2400" i="1">
                                <a:solidFill>
                                  <a:prstClr val="black"/>
                                </a:solidFill>
                                <a:latin typeface="Cambria Math"/>
                              </a:rPr>
                              <m:t>2</m:t>
                            </m:r>
                          </m:sup>
                        </m:sSup>
                      </m:e>
                    </m:nary>
                  </m:oMath>
                </a14:m>
                <a:endParaRPr lang="en-US" sz="2400" dirty="0">
                  <a:solidFill>
                    <a:prstClr val="black"/>
                  </a:solidFill>
                  <a:latin typeface="Calibri"/>
                </a:endParaRPr>
              </a:p>
              <a:p>
                <a:pPr lvl="0"/>
                <a:endParaRPr lang="en-US" sz="2400" dirty="0">
                  <a:solidFill>
                    <a:prstClr val="black"/>
                  </a:solidFill>
                  <a:latin typeface="Calibri"/>
                </a:endParaRPr>
              </a:p>
              <a:p>
                <a:pPr lvl="0"/>
                <a:r>
                  <a:rPr lang="en-US" sz="2400" dirty="0">
                    <a:solidFill>
                      <a:prstClr val="black"/>
                    </a:solidFill>
                    <a:latin typeface="Calibri"/>
                  </a:rPr>
                  <a:t>SSR = </a:t>
                </a:r>
                <a14:m>
                  <m:oMath xmlns:m="http://schemas.openxmlformats.org/officeDocument/2006/math">
                    <m:nary>
                      <m:naryPr>
                        <m:chr m:val="∑"/>
                        <m:ctrlPr>
                          <a:rPr lang="en-US" sz="2400" i="1">
                            <a:solidFill>
                              <a:prstClr val="black"/>
                            </a:solidFill>
                            <a:latin typeface="Cambria Math" panose="02040503050406030204" pitchFamily="18" charset="0"/>
                          </a:rPr>
                        </m:ctrlPr>
                      </m:naryPr>
                      <m:sub>
                        <m:r>
                          <m:rPr>
                            <m:brk m:alnAt="23"/>
                          </m:rPr>
                          <a:rPr lang="en-US" sz="2400" i="1">
                            <a:solidFill>
                              <a:prstClr val="black"/>
                            </a:solidFill>
                            <a:latin typeface="Cambria Math"/>
                          </a:rPr>
                          <m:t>𝑖</m:t>
                        </m:r>
                        <m:r>
                          <a:rPr lang="en-US" sz="2400" i="1">
                            <a:solidFill>
                              <a:prstClr val="black"/>
                            </a:solidFill>
                            <a:latin typeface="Cambria Math"/>
                          </a:rPr>
                          <m:t>=1</m:t>
                        </m:r>
                      </m:sub>
                      <m:sup>
                        <m:r>
                          <a:rPr lang="en-US" sz="2400" i="1">
                            <a:solidFill>
                              <a:prstClr val="black"/>
                            </a:solidFill>
                            <a:latin typeface="Cambria Math"/>
                          </a:rPr>
                          <m:t>𝑛</m:t>
                        </m:r>
                      </m:sup>
                      <m:e>
                        <m:r>
                          <a:rPr lang="en-US" sz="2400" i="1">
                            <a:solidFill>
                              <a:prstClr val="black"/>
                            </a:solidFill>
                            <a:latin typeface="Cambria Math"/>
                          </a:rPr>
                          <m:t>(</m:t>
                        </m:r>
                        <m:r>
                          <a:rPr lang="en-US" sz="2400" i="1">
                            <a:solidFill>
                              <a:prstClr val="black"/>
                            </a:solidFill>
                            <a:latin typeface="Cambria Math"/>
                          </a:rPr>
                          <m:t>𝑌𝑖</m:t>
                        </m:r>
                        <m:r>
                          <a:rPr lang="en-US" sz="2400" i="1">
                            <a:solidFill>
                              <a:prstClr val="black"/>
                            </a:solidFill>
                            <a:latin typeface="Cambria Math"/>
                          </a:rPr>
                          <m:t> − </m:t>
                        </m:r>
                        <m:sSub>
                          <m:sSubPr>
                            <m:ctrlPr>
                              <a:rPr lang="en-US" sz="2400" i="1">
                                <a:solidFill>
                                  <a:prstClr val="black"/>
                                </a:solidFill>
                                <a:latin typeface="Cambria Math" panose="02040503050406030204" pitchFamily="18" charset="0"/>
                              </a:rPr>
                            </m:ctrlPr>
                          </m:sSubPr>
                          <m:e>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ea typeface="Cambria Math"/>
                                  </a:rPr>
                                  <m:t>𝛽</m:t>
                                </m:r>
                              </m:e>
                            </m:acc>
                          </m:e>
                          <m:sub>
                            <m:r>
                              <a:rPr lang="en-US" sz="2400" i="1">
                                <a:solidFill>
                                  <a:prstClr val="black"/>
                                </a:solidFill>
                                <a:latin typeface="Cambria Math"/>
                              </a:rPr>
                              <m:t>0</m:t>
                            </m:r>
                          </m:sub>
                        </m:sSub>
                        <m:r>
                          <a:rPr lang="en-US" sz="2400" i="1">
                            <a:solidFill>
                              <a:prstClr val="black"/>
                            </a:solidFill>
                            <a:latin typeface="Cambria Math"/>
                          </a:rPr>
                          <m:t> − </m:t>
                        </m:r>
                        <m:sSub>
                          <m:sSubPr>
                            <m:ctrlPr>
                              <a:rPr lang="en-US" sz="2400" i="1">
                                <a:solidFill>
                                  <a:prstClr val="black"/>
                                </a:solidFill>
                                <a:latin typeface="Cambria Math" panose="02040503050406030204" pitchFamily="18" charset="0"/>
                              </a:rPr>
                            </m:ctrlPr>
                          </m:sSubPr>
                          <m:e>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ea typeface="Cambria Math"/>
                                  </a:rPr>
                                  <m:t>𝛽</m:t>
                                </m:r>
                              </m:e>
                            </m:acc>
                          </m:e>
                          <m:sub>
                            <m:r>
                              <a:rPr lang="en-US" sz="2400" i="1">
                                <a:solidFill>
                                  <a:prstClr val="black"/>
                                </a:solidFill>
                                <a:latin typeface="Cambria Math"/>
                              </a:rPr>
                              <m:t>1</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𝑋</m:t>
                            </m:r>
                          </m:e>
                          <m:sub>
                            <m:r>
                              <a:rPr lang="en-US" sz="2400" i="1">
                                <a:solidFill>
                                  <a:prstClr val="black"/>
                                </a:solidFill>
                                <a:latin typeface="Cambria Math"/>
                              </a:rPr>
                              <m:t>𝑖</m:t>
                            </m:r>
                          </m:sub>
                        </m:sSub>
                        <m:r>
                          <a:rPr lang="en-US" sz="2400" i="1">
                            <a:solidFill>
                              <a:prstClr val="black"/>
                            </a:solidFill>
                            <a:latin typeface="Cambria Math"/>
                          </a:rPr>
                          <m:t> </m:t>
                        </m:r>
                        <m:sSup>
                          <m:sSupPr>
                            <m:ctrlPr>
                              <a:rPr lang="en-US" sz="2400" i="1">
                                <a:solidFill>
                                  <a:prstClr val="black"/>
                                </a:solidFill>
                                <a:latin typeface="Cambria Math" panose="02040503050406030204" pitchFamily="18" charset="0"/>
                              </a:rPr>
                            </m:ctrlPr>
                          </m:sSupPr>
                          <m:e>
                            <m:r>
                              <a:rPr lang="en-US" sz="2400" i="1">
                                <a:solidFill>
                                  <a:prstClr val="black"/>
                                </a:solidFill>
                                <a:latin typeface="Cambria Math"/>
                              </a:rPr>
                              <m:t>)</m:t>
                            </m:r>
                          </m:e>
                          <m:sup>
                            <m:r>
                              <a:rPr lang="en-US" sz="2400" i="1">
                                <a:solidFill>
                                  <a:prstClr val="black"/>
                                </a:solidFill>
                                <a:latin typeface="Cambria Math"/>
                              </a:rPr>
                              <m:t>2</m:t>
                            </m:r>
                          </m:sup>
                        </m:sSup>
                      </m:e>
                    </m:nary>
                  </m:oMath>
                </a14:m>
                <a:endParaRPr lang="en-US" sz="2400" dirty="0">
                  <a:solidFill>
                    <a:prstClr val="black"/>
                  </a:solidFill>
                  <a:latin typeface="Calibri"/>
                </a:endParaRPr>
              </a:p>
            </p:txBody>
          </p:sp>
        </mc:Choice>
        <mc:Fallback xmlns="">
          <p:sp>
            <p:nvSpPr>
              <p:cNvPr id="4" name="Rectangle 3"/>
              <p:cNvSpPr>
                <a:spLocks noRot="1" noChangeAspect="1" noMove="1" noResize="1" noEditPoints="1" noAdjustHandles="1" noChangeArrowheads="1" noChangeShapeType="1" noTextEdit="1"/>
              </p:cNvSpPr>
              <p:nvPr/>
            </p:nvSpPr>
            <p:spPr>
              <a:xfrm>
                <a:off x="990600" y="3429000"/>
                <a:ext cx="4572000" cy="1996893"/>
              </a:xfrm>
              <a:prstGeom prst="rect">
                <a:avLst/>
              </a:prstGeom>
              <a:blipFill>
                <a:blip r:embed="rId3"/>
                <a:stretch>
                  <a:fillRect l="-2133" t="-29969" b="-581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35C7F27-7BC9-4164-8B10-05C479EADC09}"/>
              </a:ext>
            </a:extLst>
          </p:cNvPr>
          <p:cNvPicPr>
            <a:picLocks noChangeAspect="1"/>
          </p:cNvPicPr>
          <p:nvPr/>
        </p:nvPicPr>
        <p:blipFill>
          <a:blip r:embed="rId4"/>
          <a:stretch>
            <a:fillRect/>
          </a:stretch>
        </p:blipFill>
        <p:spPr>
          <a:xfrm>
            <a:off x="6102096" y="2934771"/>
            <a:ext cx="4727722" cy="3429000"/>
          </a:xfrm>
          <a:prstGeom prst="rect">
            <a:avLst/>
          </a:prstGeom>
        </p:spPr>
      </p:pic>
    </p:spTree>
    <p:extLst>
      <p:ext uri="{BB962C8B-B14F-4D97-AF65-F5344CB8AC3E}">
        <p14:creationId xmlns:p14="http://schemas.microsoft.com/office/powerpoint/2010/main" val="118852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coefficients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1"/>
                <a:ext cx="8229600" cy="1143000"/>
              </a:xfrm>
            </p:spPr>
            <p:txBody>
              <a:bodyPr/>
              <a:lstStyle/>
              <a:p>
                <a:r>
                  <a:rPr lang="en-US" dirty="0"/>
                  <a:t>The values of </a:t>
                </a:r>
                <a14:m>
                  <m:oMath xmlns:m="http://schemas.openxmlformats.org/officeDocument/2006/math">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a:ea typeface="Cambria Math"/>
                          </a:rPr>
                          <m:t>𝛽</m:t>
                        </m:r>
                      </m:e>
                      <m:sub>
                        <m:r>
                          <a:rPr lang="en-US" sz="2800" i="1">
                            <a:solidFill>
                              <a:prstClr val="black"/>
                            </a:solidFill>
                            <a:latin typeface="Cambria Math"/>
                          </a:rPr>
                          <m:t>0</m:t>
                        </m:r>
                      </m:sub>
                    </m:sSub>
                  </m:oMath>
                </a14:m>
                <a:r>
                  <a:rPr lang="en-US" dirty="0"/>
                  <a:t> and </a:t>
                </a:r>
                <a14:m>
                  <m:oMath xmlns:m="http://schemas.openxmlformats.org/officeDocument/2006/math">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a:ea typeface="Cambria Math"/>
                          </a:rPr>
                          <m:t>𝛽</m:t>
                        </m:r>
                      </m:e>
                      <m:sub>
                        <m:r>
                          <a:rPr lang="en-US" sz="2800" i="1">
                            <a:solidFill>
                              <a:prstClr val="black"/>
                            </a:solidFill>
                            <a:latin typeface="Cambria Math"/>
                          </a:rPr>
                          <m:t>1</m:t>
                        </m:r>
                      </m:sub>
                    </m:sSub>
                  </m:oMath>
                </a14:m>
                <a:r>
                  <a:rPr lang="en-US" dirty="0"/>
                  <a:t>below are our least squares estimates for bivariate regressions: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1"/>
                <a:ext cx="8229600" cy="1143000"/>
              </a:xfrm>
              <a:blipFill>
                <a:blip r:embed="rId3"/>
                <a:stretch>
                  <a:fillRect l="-370" t="-5348" r="-1333" b="-535"/>
                </a:stretch>
              </a:blipFill>
            </p:spPr>
            <p:txBody>
              <a:bodyPr/>
              <a:lstStyle/>
              <a:p>
                <a:r>
                  <a:rPr lang="en-US">
                    <a:noFill/>
                  </a:rPr>
                  <a:t> </a:t>
                </a:r>
              </a:p>
            </p:txBody>
          </p:sp>
        </mc:Fallback>
      </mc:AlternateContent>
      <p:sp>
        <p:nvSpPr>
          <p:cNvPr id="296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0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3145520" y="2972066"/>
                <a:ext cx="3640740" cy="874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𝛽</m:t>
                          </m:r>
                        </m:e>
                        <m:sub>
                          <m:r>
                            <a:rPr lang="en-US" sz="2400" i="1">
                              <a:latin typeface="Cambria Math"/>
                            </a:rPr>
                            <m:t>1</m:t>
                          </m:r>
                        </m:sub>
                      </m:sSub>
                      <m:r>
                        <a:rPr lang="en-US" sz="2400" i="1">
                          <a:latin typeface="Cambria Math"/>
                        </a:rPr>
                        <m:t>= </m:t>
                      </m:r>
                      <m:f>
                        <m:fPr>
                          <m:ctrlPr>
                            <a:rPr lang="en-US" sz="2400" i="1">
                              <a:latin typeface="Cambria Math" panose="02040503050406030204" pitchFamily="18" charset="0"/>
                            </a:rPr>
                          </m:ctrlPr>
                        </m:fPr>
                        <m:num>
                          <m:nary>
                            <m:naryPr>
                              <m:chr m:val="∑"/>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r>
                                    <a:rPr lang="en-US" sz="2400" i="1">
                                      <a:latin typeface="Cambria Math"/>
                                    </a:rPr>
                                    <m:t> − </m:t>
                                  </m:r>
                                  <m:acc>
                                    <m:accPr>
                                      <m:chr m:val="̅"/>
                                      <m:ctrlPr>
                                        <a:rPr lang="en-US" sz="2400" i="1">
                                          <a:latin typeface="Cambria Math" panose="02040503050406030204" pitchFamily="18" charset="0"/>
                                        </a:rPr>
                                      </m:ctrlPr>
                                    </m:accPr>
                                    <m:e>
                                      <m:r>
                                        <a:rPr lang="en-US" sz="2400" i="1">
                                          <a:latin typeface="Cambria Math"/>
                                        </a:rPr>
                                        <m:t>𝑥</m:t>
                                      </m:r>
                                    </m:e>
                                  </m:acc>
                                </m:e>
                              </m:d>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r>
                                <a:rPr lang="en-US" sz="2400" i="1">
                                  <a:latin typeface="Cambria Math"/>
                                </a:rPr>
                                <m:t> − </m:t>
                              </m:r>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e>
                          </m:nary>
                        </m:num>
                        <m:den>
                          <m:nary>
                            <m:naryPr>
                              <m:chr m:val="∑"/>
                              <m:subHide m:val="on"/>
                              <m:supHide m:val="on"/>
                              <m:ctrlPr>
                                <a:rPr lang="en-US" sz="2400" i="1">
                                  <a:latin typeface="Cambria Math" panose="02040503050406030204" pitchFamily="18" charset="0"/>
                                </a:rPr>
                              </m:ctrlPr>
                            </m:naryPr>
                            <m:sub/>
                            <m:sup/>
                            <m:e>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r>
                                <a:rPr lang="en-US" sz="2400" i="1">
                                  <a:latin typeface="Cambria Math"/>
                                </a:rPr>
                                <m:t> − </m:t>
                              </m:r>
                              <m:acc>
                                <m:accPr>
                                  <m:chr m:val="̅"/>
                                  <m:ctrlPr>
                                    <a:rPr lang="en-US" sz="2400" i="1">
                                      <a:latin typeface="Cambria Math" panose="02040503050406030204" pitchFamily="18" charset="0"/>
                                    </a:rPr>
                                  </m:ctrlPr>
                                </m:accPr>
                                <m:e>
                                  <m:r>
                                    <a:rPr lang="en-US" sz="2400" i="1">
                                      <a:latin typeface="Cambria Math"/>
                                    </a:rPr>
                                    <m:t>𝑥</m:t>
                                  </m:r>
                                </m:e>
                              </m:acc>
                              <m:sSup>
                                <m:sSupPr>
                                  <m:ctrlPr>
                                    <a:rPr lang="en-US" sz="2400" i="1">
                                      <a:latin typeface="Cambria Math" panose="02040503050406030204" pitchFamily="18" charset="0"/>
                                    </a:rPr>
                                  </m:ctrlPr>
                                </m:sSupPr>
                                <m:e>
                                  <m:r>
                                    <a:rPr lang="en-US" sz="2400" i="1">
                                      <a:latin typeface="Cambria Math"/>
                                    </a:rPr>
                                    <m:t>)</m:t>
                                  </m:r>
                                </m:e>
                                <m:sup>
                                  <m:r>
                                    <a:rPr lang="en-US" sz="2400" i="1">
                                      <a:latin typeface="Cambria Math"/>
                                    </a:rPr>
                                    <m:t>2</m:t>
                                  </m:r>
                                </m:sup>
                              </m:sSup>
                            </m:e>
                          </m:nary>
                        </m:den>
                      </m:f>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145520" y="2972066"/>
                <a:ext cx="3640740" cy="8745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26560" y="4447512"/>
                <a:ext cx="21982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0</m:t>
                          </m:r>
                        </m:sub>
                      </m:sSub>
                      <m:r>
                        <a:rPr lang="en-US" sz="2400" i="1">
                          <a:latin typeface="Cambria Math"/>
                        </a:rPr>
                        <m:t>= </m:t>
                      </m:r>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 − </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acc>
                        <m:accPr>
                          <m:chr m:val="̅"/>
                          <m:ctrlPr>
                            <a:rPr lang="en-US" sz="2400" i="1">
                              <a:latin typeface="Cambria Math" panose="02040503050406030204" pitchFamily="18" charset="0"/>
                              <a:ea typeface="Cambria Math"/>
                            </a:rPr>
                          </m:ctrlPr>
                        </m:accPr>
                        <m:e>
                          <m:r>
                            <a:rPr lang="en-US" sz="2400" i="1">
                              <a:latin typeface="Cambria Math"/>
                              <a:ea typeface="Cambria Math"/>
                            </a:rPr>
                            <m:t>𝑥</m:t>
                          </m:r>
                        </m:e>
                      </m:acc>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226560" y="4447512"/>
                <a:ext cx="2198294" cy="461665"/>
              </a:xfrm>
              <a:prstGeom prst="rect">
                <a:avLst/>
              </a:prstGeom>
              <a:blipFill>
                <a:blip r:embed="rId5"/>
                <a:stretch>
                  <a:fillRect r="-14404" b="-18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9F6CB49-F084-4D7C-9C28-2B9473EC6DAC}"/>
              </a:ext>
            </a:extLst>
          </p:cNvPr>
          <p:cNvSpPr txBox="1"/>
          <p:nvPr/>
        </p:nvSpPr>
        <p:spPr>
          <a:xfrm>
            <a:off x="1981200" y="5476157"/>
            <a:ext cx="7950200" cy="830997"/>
          </a:xfrm>
          <a:prstGeom prst="rect">
            <a:avLst/>
          </a:prstGeom>
          <a:noFill/>
          <a:ln>
            <a:solidFill>
              <a:schemeClr val="bg2">
                <a:lumMod val="25000"/>
              </a:schemeClr>
            </a:solidFill>
          </a:ln>
        </p:spPr>
        <p:txBody>
          <a:bodyPr wrap="square" rtlCol="0">
            <a:spAutoFit/>
          </a:bodyPr>
          <a:lstStyle/>
          <a:p>
            <a:r>
              <a:rPr lang="en-US" sz="2400" dirty="0"/>
              <a:t>Two things to remember about the beta-hats: they are </a:t>
            </a:r>
            <a:r>
              <a:rPr lang="en-US" sz="2400" b="1" dirty="0"/>
              <a:t>random</a:t>
            </a:r>
            <a:r>
              <a:rPr lang="en-US" sz="2400" dirty="0"/>
              <a:t> variables and are </a:t>
            </a:r>
            <a:r>
              <a:rPr lang="en-US" sz="2400" b="1" dirty="0"/>
              <a:t>normally distributed </a:t>
            </a:r>
            <a:r>
              <a:rPr lang="en-US" sz="2400" dirty="0"/>
              <a:t>(due to the CLT).</a:t>
            </a:r>
          </a:p>
        </p:txBody>
      </p:sp>
    </p:spTree>
    <p:extLst>
      <p:ext uri="{BB962C8B-B14F-4D97-AF65-F5344CB8AC3E}">
        <p14:creationId xmlns:p14="http://schemas.microsoft.com/office/powerpoint/2010/main" val="416090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a:t>Regardless of the distribution of the original variable </a:t>
                </a:r>
                <a14:m>
                  <m:oMath xmlns:m="http://schemas.openxmlformats.org/officeDocument/2006/math">
                    <m:r>
                      <a:rPr lang="en-US" b="0" i="1" smtClean="0">
                        <a:latin typeface="Cambria Math" panose="02040503050406030204" pitchFamily="18" charset="0"/>
                      </a:rPr>
                      <m:t>𝑋</m:t>
                    </m:r>
                  </m:oMath>
                </a14:m>
                <a:r>
                  <a:rPr lang="en-US" dirty="0"/>
                  <a:t> from which the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was generated, the asymptotic sampling distribution of the statistic will be normal.</a:t>
                </a:r>
              </a:p>
              <a:p>
                <a:r>
                  <a:rPr lang="en-US" dirty="0"/>
                  <a:t>Again:</a:t>
                </a:r>
              </a:p>
              <a:p>
                <a:pPr lvl="1"/>
                <a:r>
                  <a:rPr lang="en-US" dirty="0"/>
                  <a:t>Consider that when we take a random sample of size </a:t>
                </a:r>
                <a:r>
                  <a:rPr lang="en-US" i="1" dirty="0"/>
                  <a:t>n</a:t>
                </a:r>
                <a:r>
                  <a:rPr lang="en-US" dirty="0"/>
                  <a:t>, this sample is only one of many possible samples of size n that could be drawn from the population.</a:t>
                </a:r>
              </a:p>
              <a:p>
                <a:pPr lvl="1"/>
                <a:r>
                  <a:rPr lang="en-US" dirty="0"/>
                  <a:t>Obviously, if we took a second sample of size </a:t>
                </a:r>
                <a:r>
                  <a:rPr lang="en-US" i="1" dirty="0"/>
                  <a:t>n</a:t>
                </a:r>
                <a:r>
                  <a:rPr lang="en-US" dirty="0"/>
                  <a:t>, we would not end up with the same respondents and so the mean of the new sample would be different from the first sample.</a:t>
                </a:r>
              </a:p>
              <a:p>
                <a:pPr lvl="1"/>
                <a:r>
                  <a:rPr lang="en-US" dirty="0"/>
                  <a:t>The CLT, however, says that if we were to take all possible random samples of a given size from the population and compute the mean for each one, the distribution of the calculated means – the sampling distribution – would be normal (assuming the sample size is large enough).</a:t>
                </a:r>
              </a:p>
              <a:p>
                <a:pPr lvl="2"/>
                <a:r>
                  <a:rPr lang="en-US" dirty="0"/>
                  <a:t>The standard deviation of this sampling distribution is our standard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8" t="-2035" r="-1739"/>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Demonstrating the CLT</a:t>
            </a:r>
          </a:p>
        </p:txBody>
      </p:sp>
      <p:sp>
        <p:nvSpPr>
          <p:cNvPr id="5" name="TextBox 4"/>
          <p:cNvSpPr txBox="1"/>
          <p:nvPr/>
        </p:nvSpPr>
        <p:spPr>
          <a:xfrm>
            <a:off x="1680837" y="3041806"/>
            <a:ext cx="4872363" cy="1938992"/>
          </a:xfrm>
          <a:prstGeom prst="rect">
            <a:avLst/>
          </a:prstGeom>
          <a:noFill/>
        </p:spPr>
        <p:txBody>
          <a:bodyPr wrap="square" rtlCol="0">
            <a:spAutoFit/>
          </a:bodyPr>
          <a:lstStyle/>
          <a:p>
            <a:r>
              <a:rPr lang="en-US" sz="2400" b="1" dirty="0">
                <a:solidFill>
                  <a:schemeClr val="tx2"/>
                </a:solidFill>
              </a:rPr>
              <a:t>pop=</a:t>
            </a:r>
            <a:r>
              <a:rPr lang="en-US" sz="2400" b="1" dirty="0" err="1">
                <a:solidFill>
                  <a:schemeClr val="tx2"/>
                </a:solidFill>
              </a:rPr>
              <a:t>runif</a:t>
            </a:r>
            <a:r>
              <a:rPr lang="en-US" sz="2400" b="1" dirty="0">
                <a:solidFill>
                  <a:schemeClr val="tx2"/>
                </a:solidFill>
              </a:rPr>
              <a:t>(1000, 0,1)</a:t>
            </a:r>
          </a:p>
          <a:p>
            <a:endParaRPr lang="en-US" sz="2400" b="1" dirty="0">
              <a:solidFill>
                <a:schemeClr val="tx2"/>
              </a:solidFill>
            </a:endParaRPr>
          </a:p>
          <a:p>
            <a:r>
              <a:rPr lang="en-US" sz="2400" b="1" dirty="0" err="1">
                <a:solidFill>
                  <a:schemeClr val="tx2"/>
                </a:solidFill>
              </a:rPr>
              <a:t>hist</a:t>
            </a:r>
            <a:r>
              <a:rPr lang="en-US" sz="2400" b="1" dirty="0">
                <a:solidFill>
                  <a:schemeClr val="tx2"/>
                </a:solidFill>
              </a:rPr>
              <a:t>(pop)</a:t>
            </a:r>
          </a:p>
          <a:p>
            <a:endParaRPr lang="en-US" sz="2400" dirty="0"/>
          </a:p>
          <a:p>
            <a:endParaRPr lang="en-US" sz="2400" dirty="0"/>
          </a:p>
        </p:txBody>
      </p:sp>
      <p:cxnSp>
        <p:nvCxnSpPr>
          <p:cNvPr id="9" name="Straight Arrow Connector 8">
            <a:extLst>
              <a:ext uri="{FF2B5EF4-FFF2-40B4-BE49-F238E27FC236}">
                <a16:creationId xmlns:a16="http://schemas.microsoft.com/office/drawing/2014/main" id="{4C9FFB0A-2F9E-42F9-A718-C96C4A438405}"/>
              </a:ext>
            </a:extLst>
          </p:cNvPr>
          <p:cNvCxnSpPr>
            <a:cxnSpLocks/>
          </p:cNvCxnSpPr>
          <p:nvPr/>
        </p:nvCxnSpPr>
        <p:spPr>
          <a:xfrm>
            <a:off x="6553200" y="1905000"/>
            <a:ext cx="1831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61CA76B-578E-4C7F-90D9-020A001FC039}"/>
              </a:ext>
            </a:extLst>
          </p:cNvPr>
          <p:cNvPicPr>
            <a:picLocks noChangeAspect="1"/>
          </p:cNvPicPr>
          <p:nvPr/>
        </p:nvPicPr>
        <p:blipFill>
          <a:blip r:embed="rId3"/>
          <a:stretch>
            <a:fillRect/>
          </a:stretch>
        </p:blipFill>
        <p:spPr>
          <a:xfrm>
            <a:off x="5867400" y="767495"/>
            <a:ext cx="6324600" cy="60344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19637" y="553617"/>
            <a:ext cx="4872363" cy="5632311"/>
          </a:xfrm>
          <a:prstGeom prst="rect">
            <a:avLst/>
          </a:prstGeom>
          <a:noFill/>
        </p:spPr>
        <p:txBody>
          <a:bodyPr wrap="square" rtlCol="0">
            <a:spAutoFit/>
          </a:bodyPr>
          <a:lstStyle/>
          <a:p>
            <a:endParaRPr lang="en-US" dirty="0"/>
          </a:p>
          <a:p>
            <a:r>
              <a:rPr lang="en-US" dirty="0" err="1"/>
              <a:t>twopop</a:t>
            </a:r>
            <a:r>
              <a:rPr lang="en-US" dirty="0"/>
              <a:t>=vector()</a:t>
            </a:r>
          </a:p>
          <a:p>
            <a:r>
              <a:rPr lang="en-US" dirty="0"/>
              <a:t>for (</a:t>
            </a:r>
            <a:r>
              <a:rPr lang="en-US" dirty="0" err="1"/>
              <a:t>i</a:t>
            </a:r>
            <a:r>
              <a:rPr lang="en-US" dirty="0"/>
              <a:t> in 1:1000) </a:t>
            </a:r>
            <a:r>
              <a:rPr lang="en-US" dirty="0" err="1"/>
              <a:t>twopop</a:t>
            </a:r>
            <a:r>
              <a:rPr lang="en-US" dirty="0"/>
              <a:t>[</a:t>
            </a:r>
            <a:r>
              <a:rPr lang="en-US" dirty="0" err="1"/>
              <a:t>i</a:t>
            </a:r>
            <a:r>
              <a:rPr lang="en-US" dirty="0"/>
              <a:t>]= mean(</a:t>
            </a:r>
            <a:r>
              <a:rPr lang="en-US" dirty="0" err="1"/>
              <a:t>runif</a:t>
            </a:r>
            <a:r>
              <a:rPr lang="en-US" dirty="0"/>
              <a:t>(</a:t>
            </a:r>
            <a:r>
              <a:rPr lang="en-US" b="1" dirty="0">
                <a:solidFill>
                  <a:schemeClr val="tx2"/>
                </a:solidFill>
              </a:rPr>
              <a:t>2</a:t>
            </a:r>
            <a:r>
              <a:rPr lang="en-US" dirty="0"/>
              <a:t>, 0,1))</a:t>
            </a:r>
          </a:p>
          <a:p>
            <a:endParaRPr lang="en-US" dirty="0"/>
          </a:p>
          <a:p>
            <a:endParaRPr lang="en-US" dirty="0"/>
          </a:p>
          <a:p>
            <a:endParaRPr lang="en-US" dirty="0"/>
          </a:p>
          <a:p>
            <a:endParaRPr lang="en-US" dirty="0"/>
          </a:p>
          <a:p>
            <a:endParaRPr lang="en-US" dirty="0"/>
          </a:p>
          <a:p>
            <a:endParaRPr lang="en-US" dirty="0"/>
          </a:p>
          <a:p>
            <a:r>
              <a:rPr lang="en-US" dirty="0" err="1"/>
              <a:t>tenpop</a:t>
            </a:r>
            <a:r>
              <a:rPr lang="en-US" dirty="0"/>
              <a:t>=vector()</a:t>
            </a:r>
          </a:p>
          <a:p>
            <a:r>
              <a:rPr lang="en-US" dirty="0"/>
              <a:t>for (</a:t>
            </a:r>
            <a:r>
              <a:rPr lang="en-US" dirty="0" err="1"/>
              <a:t>i</a:t>
            </a:r>
            <a:r>
              <a:rPr lang="en-US" dirty="0"/>
              <a:t> in 1:1000) </a:t>
            </a:r>
            <a:r>
              <a:rPr lang="en-US" dirty="0" err="1"/>
              <a:t>tenpop</a:t>
            </a:r>
            <a:r>
              <a:rPr lang="en-US" dirty="0"/>
              <a:t>[</a:t>
            </a:r>
            <a:r>
              <a:rPr lang="en-US" dirty="0" err="1"/>
              <a:t>i</a:t>
            </a:r>
            <a:r>
              <a:rPr lang="en-US" dirty="0"/>
              <a:t>]= mean(</a:t>
            </a:r>
            <a:r>
              <a:rPr lang="en-US" dirty="0" err="1"/>
              <a:t>runif</a:t>
            </a:r>
            <a:r>
              <a:rPr lang="en-US" dirty="0"/>
              <a:t>(</a:t>
            </a:r>
            <a:r>
              <a:rPr lang="en-US" b="1" dirty="0">
                <a:solidFill>
                  <a:schemeClr val="tx2"/>
                </a:solidFill>
              </a:rPr>
              <a:t>10</a:t>
            </a:r>
            <a:r>
              <a:rPr lang="en-US" dirty="0"/>
              <a:t>, 0,1))</a:t>
            </a:r>
          </a:p>
          <a:p>
            <a:endParaRPr lang="en-US" dirty="0"/>
          </a:p>
          <a:p>
            <a:endParaRPr lang="en-US" dirty="0"/>
          </a:p>
          <a:p>
            <a:endParaRPr lang="en-US" dirty="0"/>
          </a:p>
          <a:p>
            <a:endParaRPr lang="en-US" dirty="0"/>
          </a:p>
          <a:p>
            <a:endParaRPr lang="en-US" dirty="0"/>
          </a:p>
          <a:p>
            <a:endParaRPr lang="en-US" dirty="0"/>
          </a:p>
          <a:p>
            <a:r>
              <a:rPr lang="en-US" dirty="0" err="1"/>
              <a:t>hunpop</a:t>
            </a:r>
            <a:r>
              <a:rPr lang="en-US" dirty="0"/>
              <a:t>=vector()</a:t>
            </a:r>
          </a:p>
          <a:p>
            <a:r>
              <a:rPr lang="en-US" dirty="0"/>
              <a:t>for (</a:t>
            </a:r>
            <a:r>
              <a:rPr lang="en-US" dirty="0" err="1"/>
              <a:t>i</a:t>
            </a:r>
            <a:r>
              <a:rPr lang="en-US" dirty="0"/>
              <a:t> in 1:1000) </a:t>
            </a:r>
            <a:r>
              <a:rPr lang="en-US" dirty="0" err="1"/>
              <a:t>hunpop</a:t>
            </a:r>
            <a:r>
              <a:rPr lang="en-US" dirty="0"/>
              <a:t>[</a:t>
            </a:r>
            <a:r>
              <a:rPr lang="en-US" dirty="0" err="1"/>
              <a:t>i</a:t>
            </a:r>
            <a:r>
              <a:rPr lang="en-US" dirty="0"/>
              <a:t>]= mean(</a:t>
            </a:r>
            <a:r>
              <a:rPr lang="en-US" dirty="0" err="1"/>
              <a:t>runif</a:t>
            </a:r>
            <a:r>
              <a:rPr lang="en-US" dirty="0"/>
              <a:t>(</a:t>
            </a:r>
            <a:r>
              <a:rPr lang="en-US" b="1" dirty="0">
                <a:solidFill>
                  <a:schemeClr val="tx2"/>
                </a:solidFill>
              </a:rPr>
              <a:t>100</a:t>
            </a:r>
            <a:r>
              <a:rPr lang="en-US" dirty="0"/>
              <a:t>, 0,1))</a:t>
            </a:r>
          </a:p>
          <a:p>
            <a:endParaRPr lang="en-US" dirty="0"/>
          </a:p>
        </p:txBody>
      </p:sp>
      <p:pic>
        <p:nvPicPr>
          <p:cNvPr id="7" name="Picture 6">
            <a:extLst>
              <a:ext uri="{FF2B5EF4-FFF2-40B4-BE49-F238E27FC236}">
                <a16:creationId xmlns:a16="http://schemas.microsoft.com/office/drawing/2014/main" id="{48CC73EA-119A-4B16-B7F9-85D4B58EFAB3}"/>
              </a:ext>
            </a:extLst>
          </p:cNvPr>
          <p:cNvPicPr>
            <a:picLocks noChangeAspect="1"/>
          </p:cNvPicPr>
          <p:nvPr/>
        </p:nvPicPr>
        <p:blipFill>
          <a:blip r:embed="rId3"/>
          <a:stretch>
            <a:fillRect/>
          </a:stretch>
        </p:blipFill>
        <p:spPr>
          <a:xfrm>
            <a:off x="224160" y="-42551"/>
            <a:ext cx="6862439" cy="6547649"/>
          </a:xfrm>
          <a:prstGeom prst="rect">
            <a:avLst/>
          </a:prstGeom>
        </p:spPr>
      </p:pic>
    </p:spTree>
    <p:extLst>
      <p:ext uri="{BB962C8B-B14F-4D97-AF65-F5344CB8AC3E}">
        <p14:creationId xmlns:p14="http://schemas.microsoft.com/office/powerpoint/2010/main" val="14420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F641-EE96-4027-86CF-564D9D80E62E}"/>
              </a:ext>
            </a:extLst>
          </p:cNvPr>
          <p:cNvSpPr>
            <a:spLocks noGrp="1"/>
          </p:cNvSpPr>
          <p:nvPr>
            <p:ph type="title"/>
          </p:nvPr>
        </p:nvSpPr>
        <p:spPr/>
        <p:txBody>
          <a:bodyPr/>
          <a:lstStyle/>
          <a:p>
            <a:r>
              <a:rPr lang="en-US" dirty="0"/>
              <a:t>Admin Stuff</a:t>
            </a:r>
          </a:p>
        </p:txBody>
      </p:sp>
      <p:sp>
        <p:nvSpPr>
          <p:cNvPr id="3" name="Content Placeholder 2">
            <a:extLst>
              <a:ext uri="{FF2B5EF4-FFF2-40B4-BE49-F238E27FC236}">
                <a16:creationId xmlns:a16="http://schemas.microsoft.com/office/drawing/2014/main" id="{DB762B8A-8990-4944-9D69-170E46ACF823}"/>
              </a:ext>
            </a:extLst>
          </p:cNvPr>
          <p:cNvSpPr>
            <a:spLocks noGrp="1"/>
          </p:cNvSpPr>
          <p:nvPr>
            <p:ph sz="quarter" idx="1"/>
          </p:nvPr>
        </p:nvSpPr>
        <p:spPr/>
        <p:txBody>
          <a:bodyPr>
            <a:normAutofit/>
          </a:bodyPr>
          <a:lstStyle/>
          <a:p>
            <a:r>
              <a:rPr lang="en-US" dirty="0"/>
              <a:t>I will post first </a:t>
            </a:r>
            <a:r>
              <a:rPr lang="en-US" b="1" dirty="0"/>
              <a:t>homework</a:t>
            </a:r>
            <a:r>
              <a:rPr lang="en-US" dirty="0"/>
              <a:t> this week.  It will be due on February 8</a:t>
            </a:r>
            <a:r>
              <a:rPr lang="en-US" baseline="30000" dirty="0"/>
              <a:t>th</a:t>
            </a:r>
            <a:r>
              <a:rPr lang="en-US" dirty="0"/>
              <a:t>.</a:t>
            </a:r>
          </a:p>
          <a:p>
            <a:endParaRPr lang="en-US" dirty="0"/>
          </a:p>
          <a:p>
            <a:r>
              <a:rPr lang="en-US" dirty="0"/>
              <a:t>Homework will cover data wrangling and basic regression models and interpretation. </a:t>
            </a:r>
          </a:p>
        </p:txBody>
      </p:sp>
    </p:spTree>
    <p:extLst>
      <p:ext uri="{BB962C8B-B14F-4D97-AF65-F5344CB8AC3E}">
        <p14:creationId xmlns:p14="http://schemas.microsoft.com/office/powerpoint/2010/main" val="1998901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Regression Example</a:t>
            </a:r>
          </a:p>
        </p:txBody>
      </p:sp>
      <p:sp>
        <p:nvSpPr>
          <p:cNvPr id="3" name="Content Placeholder 2"/>
          <p:cNvSpPr>
            <a:spLocks noGrp="1"/>
          </p:cNvSpPr>
          <p:nvPr>
            <p:ph idx="1"/>
          </p:nvPr>
        </p:nvSpPr>
        <p:spPr/>
        <p:txBody>
          <a:bodyPr/>
          <a:lstStyle/>
          <a:p>
            <a:r>
              <a:rPr lang="en-US" dirty="0"/>
              <a:t>What is the relationship between CEO salary and the company’s average return on equity.  Data consists of 209 observations on companies taken from Business Week in 1990.</a:t>
            </a:r>
          </a:p>
          <a:p>
            <a:pPr lvl="1"/>
            <a:r>
              <a:rPr lang="en-US" dirty="0"/>
              <a:t>Salary is measured in $1,000s. </a:t>
            </a:r>
          </a:p>
          <a:p>
            <a:pPr lvl="1"/>
            <a:r>
              <a:rPr lang="en-US" dirty="0"/>
              <a:t>ROE is defined in terms of net income as a percentage of common (shareholder) equity.  Measured as a percent, not a decimal.  </a:t>
            </a:r>
          </a:p>
          <a:p>
            <a:endParaRPr lang="en-US" dirty="0"/>
          </a:p>
        </p:txBody>
      </p:sp>
      <p:sp>
        <p:nvSpPr>
          <p:cNvPr id="317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0"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2800" y="4953001"/>
            <a:ext cx="5105400" cy="657751"/>
          </a:xfrm>
          <a:prstGeom prst="rect">
            <a:avLst/>
          </a:prstGeom>
          <a:noFill/>
        </p:spPr>
      </p:pic>
      <p:sp>
        <p:nvSpPr>
          <p:cNvPr id="10" name="TextBox 9"/>
          <p:cNvSpPr txBox="1"/>
          <p:nvPr/>
        </p:nvSpPr>
        <p:spPr>
          <a:xfrm>
            <a:off x="2590800" y="6563710"/>
            <a:ext cx="8382000" cy="307777"/>
          </a:xfrm>
          <a:prstGeom prst="rect">
            <a:avLst/>
          </a:prstGeom>
          <a:noFill/>
        </p:spPr>
        <p:txBody>
          <a:bodyPr wrap="square" rtlCol="0">
            <a:spAutoFit/>
          </a:bodyPr>
          <a:lstStyle/>
          <a:p>
            <a:r>
              <a:rPr lang="en-US" sz="1400" dirty="0"/>
              <a:t>Dataset and discussion of data  adapted from Wooldridge “Introductory Econometrics”.</a:t>
            </a:r>
          </a:p>
        </p:txBody>
      </p:sp>
    </p:spTree>
    <p:extLst>
      <p:ext uri="{BB962C8B-B14F-4D97-AF65-F5344CB8AC3E}">
        <p14:creationId xmlns:p14="http://schemas.microsoft.com/office/powerpoint/2010/main" val="1303349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29600" y="2538984"/>
            <a:ext cx="3657600" cy="990600"/>
          </a:xfrm>
        </p:spPr>
        <p:txBody>
          <a:bodyPr>
            <a:normAutofit fontScale="90000"/>
          </a:bodyPr>
          <a:lstStyle/>
          <a:p>
            <a:r>
              <a:rPr lang="en-US" dirty="0"/>
              <a:t>Looking at the Data Visually</a:t>
            </a:r>
          </a:p>
        </p:txBody>
      </p:sp>
      <p:pic>
        <p:nvPicPr>
          <p:cNvPr id="158722" name="Picture 2"/>
          <p:cNvPicPr>
            <a:picLocks noGrp="1" noChangeAspect="1" noChangeArrowheads="1"/>
          </p:cNvPicPr>
          <p:nvPr>
            <p:ph sz="quarter" idx="4294967295"/>
          </p:nvPr>
        </p:nvPicPr>
        <p:blipFill rotWithShape="1">
          <a:blip r:embed="rId3">
            <a:extLst>
              <a:ext uri="{28A0092B-C50C-407E-A947-70E740481C1C}">
                <a14:useLocalDpi xmlns:a14="http://schemas.microsoft.com/office/drawing/2010/main" val="0"/>
              </a:ext>
            </a:extLst>
          </a:blip>
          <a:srcRect t="32308"/>
          <a:stretch/>
        </p:blipFill>
        <p:spPr bwMode="auto">
          <a:xfrm>
            <a:off x="457201" y="163512"/>
            <a:ext cx="7010400" cy="653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2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5432" y="67231"/>
            <a:ext cx="5613400" cy="898635"/>
          </a:xfrm>
        </p:spPr>
        <p:txBody>
          <a:bodyPr/>
          <a:lstStyle/>
          <a:p>
            <a:r>
              <a:rPr lang="en-US" dirty="0"/>
              <a:t>Run a simple regression</a:t>
            </a:r>
          </a:p>
        </p:txBody>
      </p:sp>
      <p:sp>
        <p:nvSpPr>
          <p:cNvPr id="3" name="Content Placeholder 2"/>
          <p:cNvSpPr>
            <a:spLocks noGrp="1"/>
          </p:cNvSpPr>
          <p:nvPr>
            <p:ph sz="quarter" idx="4294967295"/>
          </p:nvPr>
        </p:nvSpPr>
        <p:spPr>
          <a:xfrm>
            <a:off x="419099" y="4800600"/>
            <a:ext cx="11353801" cy="1887150"/>
          </a:xfrm>
        </p:spPr>
        <p:txBody>
          <a:bodyPr>
            <a:normAutofit lnSpcReduction="10000"/>
          </a:bodyPr>
          <a:lstStyle/>
          <a:p>
            <a:pPr lvl="0">
              <a:buClr>
                <a:srgbClr val="B0CCB0"/>
              </a:buClr>
            </a:pPr>
            <a:r>
              <a:rPr lang="en-US" sz="2200" dirty="0">
                <a:solidFill>
                  <a:prstClr val="black"/>
                </a:solidFill>
              </a:rPr>
              <a:t>What is the predicted salary for a CEO in a company with an ROE of 30%.  963.18 + 18.50(30) = 1,518.18 = $1,518,180</a:t>
            </a:r>
          </a:p>
          <a:p>
            <a:pPr lvl="0">
              <a:buClr>
                <a:srgbClr val="B0CCB0"/>
              </a:buClr>
            </a:pPr>
            <a:r>
              <a:rPr lang="en-US" sz="2200" dirty="0">
                <a:solidFill>
                  <a:prstClr val="black"/>
                </a:solidFill>
              </a:rPr>
              <a:t>Clearly, this does not mean that any CEO in a company with an ROE of 30 will earn that salary.  This is simply our prediction given our model. </a:t>
            </a:r>
          </a:p>
          <a:p>
            <a:pPr lvl="1">
              <a:buClr>
                <a:srgbClr val="B0CCB0"/>
              </a:buClr>
            </a:pPr>
            <a:r>
              <a:rPr lang="en-US" sz="1900" dirty="0">
                <a:solidFill>
                  <a:prstClr val="black"/>
                </a:solidFill>
              </a:rPr>
              <a:t>There may be many other things that can impact salary.</a:t>
            </a:r>
          </a:p>
          <a:p>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9" y="932250"/>
            <a:ext cx="7924801" cy="359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1752600"/>
            <a:ext cx="3352800" cy="43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1" y="2275471"/>
            <a:ext cx="4767263" cy="43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514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Model evaluation </a:t>
            </a:r>
            <a:r>
              <a:rPr lang="en-US" sz="2400" b="1" dirty="0">
                <a:highlight>
                  <a:srgbClr val="00FFFF"/>
                </a:highlight>
              </a:rPr>
              <a:t>(</a:t>
            </a:r>
            <a:r>
              <a:rPr lang="en-US" sz="2400" b="1" dirty="0" err="1">
                <a:highlight>
                  <a:srgbClr val="00FFFF"/>
                </a:highlight>
              </a:rPr>
              <a:t>Pardoe</a:t>
            </a:r>
            <a:r>
              <a:rPr lang="en-US" sz="2400" b="1" dirty="0">
                <a:highlight>
                  <a:srgbClr val="00FFFF"/>
                </a:highlight>
              </a:rPr>
              <a:t> 2012)</a:t>
            </a:r>
            <a:endParaRPr lang="en-US" b="1" dirty="0">
              <a:highlight>
                <a:srgbClr val="00FFFF"/>
              </a:highlight>
            </a:endParaRPr>
          </a:p>
        </p:txBody>
      </p:sp>
      <p:sp>
        <p:nvSpPr>
          <p:cNvPr id="3" name="Content Placeholder 2"/>
          <p:cNvSpPr>
            <a:spLocks noGrp="1"/>
          </p:cNvSpPr>
          <p:nvPr>
            <p:ph sz="quarter" idx="1"/>
          </p:nvPr>
        </p:nvSpPr>
        <p:spPr/>
        <p:txBody>
          <a:bodyPr>
            <a:normAutofit lnSpcReduction="10000"/>
          </a:bodyPr>
          <a:lstStyle/>
          <a:p>
            <a:r>
              <a:rPr lang="en-US" dirty="0"/>
              <a:t>There are three standard and interrelated ways for evaluating numerically how well a simple linear regression fits our sample data.</a:t>
            </a:r>
          </a:p>
          <a:p>
            <a:r>
              <a:rPr lang="en-US" dirty="0"/>
              <a:t>The methods can be categorized by the type of question they were designed to answer:</a:t>
            </a:r>
          </a:p>
          <a:p>
            <a:pPr marL="880110" lvl="1" indent="-514350">
              <a:buFont typeface="+mj-lt"/>
              <a:buAutoNum type="arabicPeriod"/>
            </a:pPr>
            <a:r>
              <a:rPr lang="en-US" dirty="0">
                <a:solidFill>
                  <a:srgbClr val="0070C0"/>
                </a:solidFill>
              </a:rPr>
              <a:t>Coefficient of determination (R</a:t>
            </a:r>
            <a:r>
              <a:rPr lang="en-US" baseline="30000" dirty="0">
                <a:solidFill>
                  <a:srgbClr val="0070C0"/>
                </a:solidFill>
              </a:rPr>
              <a:t>2</a:t>
            </a:r>
            <a:r>
              <a:rPr lang="en-US" dirty="0">
                <a:solidFill>
                  <a:srgbClr val="0070C0"/>
                </a:solidFill>
              </a:rPr>
              <a:t>): </a:t>
            </a:r>
            <a:r>
              <a:rPr lang="en-US" dirty="0"/>
              <a:t>How much of the variability in Y have we been able to explain with our model?</a:t>
            </a:r>
          </a:p>
          <a:p>
            <a:pPr marL="880110" lvl="1" indent="-514350">
              <a:buFont typeface="+mj-lt"/>
              <a:buAutoNum type="arabicPeriod"/>
            </a:pPr>
            <a:r>
              <a:rPr lang="en-US" dirty="0">
                <a:solidFill>
                  <a:srgbClr val="0070C0"/>
                </a:solidFill>
              </a:rPr>
              <a:t>Residual or regression standard error:</a:t>
            </a:r>
            <a:r>
              <a:rPr lang="en-US" dirty="0"/>
              <a:t> How close are the actual observed Y-values to the model-based fitted values? </a:t>
            </a:r>
          </a:p>
          <a:p>
            <a:pPr marL="880110" lvl="1" indent="-514350">
              <a:buFont typeface="+mj-lt"/>
              <a:buAutoNum type="arabicPeriod"/>
            </a:pPr>
            <a:r>
              <a:rPr lang="en-US" dirty="0">
                <a:solidFill>
                  <a:srgbClr val="0070C0"/>
                </a:solidFill>
              </a:rPr>
              <a:t>Slope parameter (and p-value): </a:t>
            </a:r>
            <a:r>
              <a:rPr lang="en-US" dirty="0"/>
              <a:t>How strong is the evidence of a linear association between Y and 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1. Coefficient of determination (R</a:t>
            </a:r>
            <a:r>
              <a:rPr lang="en-US" b="1" baseline="30000" dirty="0">
                <a:solidFill>
                  <a:srgbClr val="0070C0"/>
                </a:solidFill>
              </a:rPr>
              <a:t>2</a:t>
            </a:r>
            <a:r>
              <a:rPr lang="en-US" b="1" dirty="0">
                <a:solidFill>
                  <a:srgbClr val="0070C0"/>
                </a:solidFill>
              </a:rPr>
              <a:t>)</a:t>
            </a:r>
          </a:p>
        </p:txBody>
      </p:sp>
      <p:sp>
        <p:nvSpPr>
          <p:cNvPr id="3" name="Content Placeholder 2"/>
          <p:cNvSpPr>
            <a:spLocks noGrp="1"/>
          </p:cNvSpPr>
          <p:nvPr>
            <p:ph sz="quarter" idx="1"/>
          </p:nvPr>
        </p:nvSpPr>
        <p:spPr>
          <a:xfrm>
            <a:off x="816864" y="1600200"/>
            <a:ext cx="10460736" cy="3733800"/>
          </a:xfrm>
        </p:spPr>
        <p:txBody>
          <a:bodyPr>
            <a:normAutofit fontScale="92500"/>
          </a:bodyPr>
          <a:lstStyle/>
          <a:p>
            <a:r>
              <a:rPr lang="en-US" dirty="0"/>
              <a:t>If we have no predictor variables, then our best guess for predicting an individual Y-value is simply the mean.</a:t>
            </a:r>
          </a:p>
          <a:p>
            <a:r>
              <a:rPr lang="en-US" dirty="0"/>
              <a:t>When this is our model, we can calculate the total amount of error in our model – one approach for doing this is the sum of squares total (SST).</a:t>
            </a:r>
          </a:p>
          <a:p>
            <a:r>
              <a:rPr lang="en-US" dirty="0"/>
              <a:t> SST is simply a measure of the amount of variability in our dependent variable.  It is this variability that we hope to explain through an improved model (i.e., one that just doesn’t guess the mean).</a:t>
            </a:r>
          </a:p>
        </p:txBody>
      </p:sp>
      <p:sp>
        <p:nvSpPr>
          <p:cNvPr id="1331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43400" y="5167312"/>
            <a:ext cx="2641789" cy="109537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Values and Residuals</a:t>
            </a:r>
          </a:p>
        </p:txBody>
      </p:sp>
      <p:sp>
        <p:nvSpPr>
          <p:cNvPr id="3" name="Content Placeholder 2"/>
          <p:cNvSpPr>
            <a:spLocks noGrp="1"/>
          </p:cNvSpPr>
          <p:nvPr>
            <p:ph idx="1"/>
          </p:nvPr>
        </p:nvSpPr>
        <p:spPr/>
        <p:txBody>
          <a:bodyPr>
            <a:normAutofit lnSpcReduction="10000"/>
          </a:bodyPr>
          <a:lstStyle/>
          <a:p>
            <a:r>
              <a:rPr lang="en-US" dirty="0"/>
              <a:t>When we add predictor variables to our model, we are provided with a more informed prediction of a given Y-value.</a:t>
            </a:r>
          </a:p>
          <a:p>
            <a:r>
              <a:rPr lang="en-US" dirty="0"/>
              <a:t>When we run a regression, we obtain a predicted or fitted value for each of our observations based on the sample of data we have collected.  </a:t>
            </a:r>
          </a:p>
          <a:p>
            <a:pPr lvl="1"/>
            <a:r>
              <a:rPr lang="en-US" dirty="0"/>
              <a:t>By definition, each of our fitted values falls on our regression line – remember we are establishing a linear relationship between two variables.</a:t>
            </a:r>
          </a:p>
          <a:p>
            <a:r>
              <a:rPr lang="en-US" dirty="0"/>
              <a:t>If the </a:t>
            </a:r>
            <a:r>
              <a:rPr lang="en-US" i="1" dirty="0"/>
              <a:t>residual</a:t>
            </a:r>
            <a:r>
              <a:rPr lang="en-US" dirty="0"/>
              <a:t>  is negative, then the </a:t>
            </a:r>
            <a:r>
              <a:rPr lang="en-US" i="1" dirty="0"/>
              <a:t>observed</a:t>
            </a:r>
            <a:r>
              <a:rPr lang="en-US" dirty="0"/>
              <a:t> value falls below the regression line; if it is positive, the observed value falls above the regression line.</a:t>
            </a:r>
          </a:p>
        </p:txBody>
      </p:sp>
    </p:spTree>
    <p:extLst>
      <p:ext uri="{BB962C8B-B14F-4D97-AF65-F5344CB8AC3E}">
        <p14:creationId xmlns:p14="http://schemas.microsoft.com/office/powerpoint/2010/main" val="464805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Predicted Values and Residuals cont…</a:t>
            </a:r>
          </a:p>
        </p:txBody>
      </p:sp>
      <p:pic>
        <p:nvPicPr>
          <p:cNvPr id="4" name="Picture 9" descr="05x02"/>
          <p:cNvPicPr>
            <a:picLocks noGrp="1" noChangeAspect="1" noChangeArrowheads="1"/>
          </p:cNvPicPr>
          <p:nvPr>
            <p:ph idx="1"/>
          </p:nvPr>
        </p:nvPicPr>
        <p:blipFill>
          <a:blip r:embed="rId3" cstate="print"/>
          <a:srcRect l="3993" b="7101"/>
          <a:stretch>
            <a:fillRect/>
          </a:stretch>
        </p:blipFill>
        <p:spPr bwMode="auto">
          <a:xfrm>
            <a:off x="2514600" y="1600201"/>
            <a:ext cx="6172200" cy="4477939"/>
          </a:xfrm>
          <a:noFill/>
          <a:ln>
            <a:miter lim="800000"/>
            <a:headEnd/>
            <a:tailEnd/>
          </a:ln>
        </p:spPr>
      </p:pic>
      <p:sp>
        <p:nvSpPr>
          <p:cNvPr id="6" name="TextBox 5"/>
          <p:cNvSpPr txBox="1"/>
          <p:nvPr/>
        </p:nvSpPr>
        <p:spPr>
          <a:xfrm>
            <a:off x="1524000" y="6581002"/>
            <a:ext cx="5257800" cy="276999"/>
          </a:xfrm>
          <a:prstGeom prst="rect">
            <a:avLst/>
          </a:prstGeom>
          <a:noFill/>
        </p:spPr>
        <p:txBody>
          <a:bodyPr wrap="square" rtlCol="0">
            <a:spAutoFit/>
          </a:bodyPr>
          <a:lstStyle/>
          <a:p>
            <a:r>
              <a:rPr lang="en-US" sz="1200" dirty="0"/>
              <a:t>Diagram taken from Andy Field’s “Discovering Statistics Using SPSS”.</a:t>
            </a:r>
          </a:p>
        </p:txBody>
      </p:sp>
    </p:spTree>
    <p:extLst>
      <p:ext uri="{BB962C8B-B14F-4D97-AF65-F5344CB8AC3E}">
        <p14:creationId xmlns:p14="http://schemas.microsoft.com/office/powerpoint/2010/main" val="4001197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Breaking Down the Variation in The Dependent Variable</a:t>
            </a:r>
          </a:p>
        </p:txBody>
      </p:sp>
      <p:sp>
        <p:nvSpPr>
          <p:cNvPr id="3" name="Content Placeholder 2"/>
          <p:cNvSpPr>
            <a:spLocks noGrp="1"/>
          </p:cNvSpPr>
          <p:nvPr>
            <p:ph idx="1"/>
          </p:nvPr>
        </p:nvSpPr>
        <p:spPr>
          <a:xfrm>
            <a:off x="816864" y="1600200"/>
            <a:ext cx="10689336" cy="2391005"/>
          </a:xfrm>
        </p:spPr>
        <p:txBody>
          <a:bodyPr>
            <a:normAutofit lnSpcReduction="10000"/>
          </a:bodyPr>
          <a:lstStyle/>
          <a:p>
            <a:r>
              <a:rPr lang="en-US" dirty="0"/>
              <a:t>Three measures of variation in our simple regression model:</a:t>
            </a:r>
          </a:p>
          <a:p>
            <a:pPr lvl="1"/>
            <a:r>
              <a:rPr lang="en-US" b="1" dirty="0">
                <a:solidFill>
                  <a:schemeClr val="tx2"/>
                </a:solidFill>
              </a:rPr>
              <a:t>SST</a:t>
            </a:r>
            <a:r>
              <a:rPr lang="en-US" dirty="0"/>
              <a:t>: Total sum of squares</a:t>
            </a:r>
          </a:p>
          <a:p>
            <a:pPr lvl="1"/>
            <a:r>
              <a:rPr lang="en-US" b="1" dirty="0">
                <a:solidFill>
                  <a:schemeClr val="tx2"/>
                </a:solidFill>
              </a:rPr>
              <a:t>SSM</a:t>
            </a:r>
            <a:r>
              <a:rPr lang="en-US" dirty="0"/>
              <a:t>: Model Sum of Squares (Explained Sum of Square)</a:t>
            </a:r>
          </a:p>
          <a:p>
            <a:pPr lvl="1"/>
            <a:r>
              <a:rPr lang="en-US" b="1" dirty="0">
                <a:solidFill>
                  <a:schemeClr val="tx2"/>
                </a:solidFill>
              </a:rPr>
              <a:t>SSR</a:t>
            </a:r>
            <a:r>
              <a:rPr lang="en-US" dirty="0"/>
              <a:t>: Residual Sum of Squares (Error Sum of Squares)</a:t>
            </a:r>
          </a:p>
          <a:p>
            <a:pPr lvl="1"/>
            <a:r>
              <a:rPr lang="en-US" dirty="0"/>
              <a:t>SST = SSM + SSR</a:t>
            </a:r>
          </a:p>
        </p:txBody>
      </p:sp>
      <p:pic>
        <p:nvPicPr>
          <p:cNvPr id="4" name="Grafik 15" descr="TP_tmp.png"/>
          <p:cNvPicPr>
            <a:picLocks noChangeAspect="1"/>
          </p:cNvPicPr>
          <p:nvPr>
            <p:custDataLst>
              <p:tags r:id="rId1"/>
            </p:custDataLst>
          </p:nvPr>
        </p:nvPicPr>
        <p:blipFill>
          <a:blip r:embed="rId6" cstate="print"/>
          <a:srcRect/>
          <a:stretch>
            <a:fillRect/>
          </a:stretch>
        </p:blipFill>
        <p:spPr bwMode="auto">
          <a:xfrm>
            <a:off x="2303463" y="4372205"/>
            <a:ext cx="2400300" cy="685800"/>
          </a:xfrm>
          <a:prstGeom prst="rect">
            <a:avLst/>
          </a:prstGeom>
          <a:noFill/>
          <a:ln w="9525">
            <a:noFill/>
            <a:miter lim="800000"/>
            <a:headEnd/>
            <a:tailEnd/>
          </a:ln>
        </p:spPr>
      </p:pic>
      <p:pic>
        <p:nvPicPr>
          <p:cNvPr id="5" name="Grafik 9" descr="TP_tmp.png"/>
          <p:cNvPicPr>
            <a:picLocks noChangeAspect="1"/>
          </p:cNvPicPr>
          <p:nvPr>
            <p:custDataLst>
              <p:tags r:id="rId2"/>
            </p:custDataLst>
          </p:nvPr>
        </p:nvPicPr>
        <p:blipFill>
          <a:blip r:embed="rId7" cstate="print"/>
          <a:srcRect/>
          <a:stretch>
            <a:fillRect/>
          </a:stretch>
        </p:blipFill>
        <p:spPr bwMode="auto">
          <a:xfrm>
            <a:off x="5181600" y="4372205"/>
            <a:ext cx="2413000" cy="685800"/>
          </a:xfrm>
          <a:prstGeom prst="rect">
            <a:avLst/>
          </a:prstGeom>
          <a:noFill/>
          <a:ln w="9525">
            <a:noFill/>
            <a:miter lim="800000"/>
            <a:headEnd/>
            <a:tailEnd/>
          </a:ln>
        </p:spPr>
      </p:pic>
      <p:pic>
        <p:nvPicPr>
          <p:cNvPr id="6" name="Grafik 12" descr="TP_tmp.png"/>
          <p:cNvPicPr>
            <a:picLocks noChangeAspect="1"/>
          </p:cNvPicPr>
          <p:nvPr>
            <p:custDataLst>
              <p:tags r:id="rId3"/>
            </p:custDataLst>
          </p:nvPr>
        </p:nvPicPr>
        <p:blipFill>
          <a:blip r:embed="rId8" cstate="print"/>
          <a:srcRect/>
          <a:stretch>
            <a:fillRect/>
          </a:stretch>
        </p:blipFill>
        <p:spPr bwMode="auto">
          <a:xfrm>
            <a:off x="8102600" y="4372205"/>
            <a:ext cx="1676400" cy="685800"/>
          </a:xfrm>
          <a:prstGeom prst="rect">
            <a:avLst/>
          </a:prstGeom>
          <a:noFill/>
          <a:ln w="9525">
            <a:noFill/>
            <a:miter lim="800000"/>
            <a:headEnd/>
            <a:tailEnd/>
          </a:ln>
        </p:spPr>
      </p:pic>
      <p:sp>
        <p:nvSpPr>
          <p:cNvPr id="7" name="Textfeld 13"/>
          <p:cNvSpPr txBox="1"/>
          <p:nvPr/>
        </p:nvSpPr>
        <p:spPr>
          <a:xfrm>
            <a:off x="2114551" y="5650143"/>
            <a:ext cx="2021323"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a:t>Total </a:t>
            </a:r>
            <a:r>
              <a:rPr lang="de-DE" sz="1400" u="sng" dirty="0" err="1"/>
              <a:t>sum</a:t>
            </a:r>
            <a:r>
              <a:rPr lang="de-DE" sz="1400" u="sng" dirty="0"/>
              <a:t> </a:t>
            </a:r>
            <a:r>
              <a:rPr lang="de-DE" sz="1400" u="sng" dirty="0" err="1"/>
              <a:t>of</a:t>
            </a:r>
            <a:r>
              <a:rPr lang="de-DE" sz="1400" u="sng" dirty="0"/>
              <a:t> </a:t>
            </a:r>
            <a:r>
              <a:rPr lang="de-DE" sz="1400" u="sng" dirty="0" err="1"/>
              <a:t>squares</a:t>
            </a:r>
            <a:r>
              <a:rPr lang="de-DE" sz="1400" dirty="0"/>
              <a:t>,</a:t>
            </a:r>
          </a:p>
          <a:p>
            <a:pPr>
              <a:defRPr/>
            </a:pPr>
            <a:r>
              <a:rPr lang="de-DE" sz="1400" dirty="0" err="1"/>
              <a:t>represents</a:t>
            </a:r>
            <a:r>
              <a:rPr lang="de-DE" sz="1400" dirty="0"/>
              <a:t> total </a:t>
            </a:r>
            <a:r>
              <a:rPr lang="de-DE" sz="1400" dirty="0" err="1"/>
              <a:t>variation</a:t>
            </a:r>
            <a:r>
              <a:rPr lang="de-DE" sz="1400" dirty="0"/>
              <a:t> </a:t>
            </a:r>
          </a:p>
          <a:p>
            <a:pPr>
              <a:defRPr/>
            </a:pPr>
            <a:r>
              <a:rPr lang="de-DE" sz="1400" dirty="0"/>
              <a:t>in </a:t>
            </a:r>
            <a:r>
              <a:rPr lang="de-DE" sz="1400" dirty="0" err="1"/>
              <a:t>dependent</a:t>
            </a:r>
            <a:r>
              <a:rPr lang="de-DE" sz="1400" dirty="0"/>
              <a:t> variable </a:t>
            </a:r>
          </a:p>
        </p:txBody>
      </p:sp>
      <p:cxnSp>
        <p:nvCxnSpPr>
          <p:cNvPr id="8" name="Gerade Verbindung mit Pfeil 14"/>
          <p:cNvCxnSpPr/>
          <p:nvPr/>
        </p:nvCxnSpPr>
        <p:spPr>
          <a:xfrm rot="16200000" flipV="1">
            <a:off x="2297114" y="5138969"/>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18"/>
          <p:cNvSpPr txBox="1"/>
          <p:nvPr/>
        </p:nvSpPr>
        <p:spPr>
          <a:xfrm>
            <a:off x="5108576" y="5650143"/>
            <a:ext cx="2589299"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a:t>Model/Explained sum of squares</a:t>
            </a:r>
            <a:r>
              <a:rPr lang="de-DE" sz="1400" dirty="0"/>
              <a:t>,</a:t>
            </a:r>
          </a:p>
          <a:p>
            <a:pPr>
              <a:defRPr/>
            </a:pPr>
            <a:r>
              <a:rPr lang="de-DE" sz="1400" dirty="0" err="1"/>
              <a:t>represents</a:t>
            </a:r>
            <a:r>
              <a:rPr lang="de-DE" sz="1400" dirty="0"/>
              <a:t> </a:t>
            </a:r>
            <a:r>
              <a:rPr lang="de-DE" sz="1400" dirty="0" err="1"/>
              <a:t>variation</a:t>
            </a:r>
            <a:r>
              <a:rPr lang="de-DE" sz="1400" dirty="0"/>
              <a:t> </a:t>
            </a:r>
          </a:p>
          <a:p>
            <a:pPr>
              <a:defRPr/>
            </a:pPr>
            <a:r>
              <a:rPr lang="de-DE" sz="1400" dirty="0" err="1"/>
              <a:t>explained</a:t>
            </a:r>
            <a:r>
              <a:rPr lang="de-DE" sz="1400" dirty="0"/>
              <a:t> </a:t>
            </a:r>
            <a:r>
              <a:rPr lang="de-DE" sz="1400" dirty="0" err="1"/>
              <a:t>by</a:t>
            </a:r>
            <a:r>
              <a:rPr lang="de-DE" sz="1400" dirty="0"/>
              <a:t> </a:t>
            </a:r>
            <a:r>
              <a:rPr lang="de-DE" sz="1400" dirty="0" err="1"/>
              <a:t>regression</a:t>
            </a:r>
            <a:endParaRPr lang="de-DE" sz="1400" dirty="0"/>
          </a:p>
        </p:txBody>
      </p:sp>
      <p:cxnSp>
        <p:nvCxnSpPr>
          <p:cNvPr id="10" name="Gerade Verbindung mit Pfeil 19"/>
          <p:cNvCxnSpPr/>
          <p:nvPr/>
        </p:nvCxnSpPr>
        <p:spPr>
          <a:xfrm rot="16200000" flipV="1">
            <a:off x="5291139" y="5138969"/>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feld 20"/>
          <p:cNvSpPr txBox="1"/>
          <p:nvPr/>
        </p:nvSpPr>
        <p:spPr>
          <a:xfrm>
            <a:off x="7883525" y="5650143"/>
            <a:ext cx="1918730"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a:t>Residual </a:t>
            </a:r>
            <a:r>
              <a:rPr lang="de-DE" sz="1400" u="sng" dirty="0" err="1"/>
              <a:t>sum</a:t>
            </a:r>
            <a:r>
              <a:rPr lang="de-DE" sz="1400" u="sng" dirty="0"/>
              <a:t> </a:t>
            </a:r>
            <a:r>
              <a:rPr lang="de-DE" sz="1400" u="sng" dirty="0" err="1"/>
              <a:t>of</a:t>
            </a:r>
            <a:r>
              <a:rPr lang="de-DE" sz="1400" u="sng" dirty="0"/>
              <a:t> </a:t>
            </a:r>
            <a:r>
              <a:rPr lang="de-DE" sz="1400" u="sng" dirty="0" err="1"/>
              <a:t>squares</a:t>
            </a:r>
            <a:r>
              <a:rPr lang="de-DE" sz="1400" dirty="0"/>
              <a:t>,</a:t>
            </a:r>
          </a:p>
          <a:p>
            <a:pPr>
              <a:defRPr/>
            </a:pPr>
            <a:r>
              <a:rPr lang="de-DE" sz="1400" dirty="0" err="1"/>
              <a:t>represents</a:t>
            </a:r>
            <a:r>
              <a:rPr lang="de-DE" sz="1400" dirty="0"/>
              <a:t> </a:t>
            </a:r>
            <a:r>
              <a:rPr lang="de-DE" sz="1400" dirty="0" err="1"/>
              <a:t>variation</a:t>
            </a:r>
            <a:r>
              <a:rPr lang="de-DE" sz="1400" dirty="0"/>
              <a:t> </a:t>
            </a:r>
            <a:r>
              <a:rPr lang="de-DE" sz="1400" u="sng" dirty="0"/>
              <a:t>not</a:t>
            </a:r>
          </a:p>
          <a:p>
            <a:pPr>
              <a:defRPr/>
            </a:pPr>
            <a:r>
              <a:rPr lang="de-DE" sz="1400" dirty="0" err="1"/>
              <a:t>explained</a:t>
            </a:r>
            <a:r>
              <a:rPr lang="de-DE" sz="1400" dirty="0"/>
              <a:t> </a:t>
            </a:r>
            <a:r>
              <a:rPr lang="de-DE" sz="1400" dirty="0" err="1"/>
              <a:t>by</a:t>
            </a:r>
            <a:r>
              <a:rPr lang="de-DE" sz="1400" dirty="0"/>
              <a:t> </a:t>
            </a:r>
            <a:r>
              <a:rPr lang="de-DE" sz="1400" dirty="0" err="1"/>
              <a:t>regression</a:t>
            </a:r>
            <a:endParaRPr lang="de-DE" sz="1400" dirty="0"/>
          </a:p>
        </p:txBody>
      </p:sp>
      <p:cxnSp>
        <p:nvCxnSpPr>
          <p:cNvPr id="12" name="Gerade Verbindung mit Pfeil 21"/>
          <p:cNvCxnSpPr/>
          <p:nvPr/>
        </p:nvCxnSpPr>
        <p:spPr>
          <a:xfrm rot="16200000" flipV="1">
            <a:off x="8066089" y="5138969"/>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41080" y="4476099"/>
            <a:ext cx="23706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M</a:t>
            </a:r>
          </a:p>
        </p:txBody>
      </p:sp>
    </p:spTree>
    <p:extLst>
      <p:ext uri="{BB962C8B-B14F-4D97-AF65-F5344CB8AC3E}">
        <p14:creationId xmlns:p14="http://schemas.microsoft.com/office/powerpoint/2010/main" val="1478333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 of Fit</a:t>
            </a:r>
          </a:p>
        </p:txBody>
      </p:sp>
      <p:sp>
        <p:nvSpPr>
          <p:cNvPr id="3" name="Content Placeholder 2"/>
          <p:cNvSpPr>
            <a:spLocks noGrp="1"/>
          </p:cNvSpPr>
          <p:nvPr>
            <p:ph idx="1"/>
          </p:nvPr>
        </p:nvSpPr>
        <p:spPr>
          <a:xfrm>
            <a:off x="816864" y="1600200"/>
            <a:ext cx="10689336" cy="5029200"/>
          </a:xfrm>
        </p:spPr>
        <p:txBody>
          <a:bodyPr>
            <a:normAutofit/>
          </a:bodyPr>
          <a:lstStyle/>
          <a:p>
            <a:r>
              <a:rPr lang="en-US" dirty="0"/>
              <a:t>R-Squared of the regression is often referred to as the </a:t>
            </a:r>
            <a:r>
              <a:rPr lang="en-US" b="1" dirty="0"/>
              <a:t>coefficient of determination</a:t>
            </a:r>
            <a:r>
              <a:rPr lang="en-US" dirty="0"/>
              <a:t>.</a:t>
            </a:r>
          </a:p>
          <a:p>
            <a:endParaRPr lang="en-US" dirty="0"/>
          </a:p>
          <a:p>
            <a:r>
              <a:rPr lang="en-US" dirty="0"/>
              <a:t>R</a:t>
            </a:r>
            <a:r>
              <a:rPr lang="en-US" baseline="30000" dirty="0"/>
              <a:t>2</a:t>
            </a:r>
            <a:r>
              <a:rPr lang="en-US" dirty="0"/>
              <a:t> = SSM/SST or equivalently SST-SSR / SST</a:t>
            </a:r>
          </a:p>
          <a:p>
            <a:endParaRPr lang="en-US" dirty="0"/>
          </a:p>
          <a:p>
            <a:r>
              <a:rPr lang="en-US" dirty="0"/>
              <a:t>R-squared is the ratio of explained variation to the total variation.  In other words, it is the fraction of the sample variation in Y (salary) that can be explained by X (roe).  </a:t>
            </a:r>
          </a:p>
          <a:p>
            <a:pPr lvl="1"/>
            <a:endParaRPr lang="en-US" dirty="0"/>
          </a:p>
          <a:p>
            <a:pPr lvl="1">
              <a:buNone/>
            </a:pPr>
            <a:endParaRPr lang="en-US" dirty="0"/>
          </a:p>
        </p:txBody>
      </p:sp>
    </p:spTree>
    <p:extLst>
      <p:ext uri="{BB962C8B-B14F-4D97-AF65-F5344CB8AC3E}">
        <p14:creationId xmlns:p14="http://schemas.microsoft.com/office/powerpoint/2010/main" val="2309662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511" y="1303685"/>
            <a:ext cx="3159890" cy="2583626"/>
          </a:xfrm>
        </p:spPr>
        <p:txBody>
          <a:bodyPr>
            <a:normAutofit fontScale="90000"/>
          </a:bodyPr>
          <a:lstStyle/>
          <a:p>
            <a:r>
              <a:rPr lang="en-US" dirty="0"/>
              <a:t>Looking at these values using the CEO data</a:t>
            </a:r>
          </a:p>
        </p:txBody>
      </p:sp>
      <p:pic>
        <p:nvPicPr>
          <p:cNvPr id="9" name="Grafik 15" descr="TP_tmp.png"/>
          <p:cNvPicPr>
            <a:picLocks noChangeAspect="1"/>
          </p:cNvPicPr>
          <p:nvPr>
            <p:custDataLst>
              <p:tags r:id="rId1"/>
            </p:custDataLst>
          </p:nvPr>
        </p:nvPicPr>
        <p:blipFill>
          <a:blip r:embed="rId5" cstate="print"/>
          <a:srcRect/>
          <a:stretch>
            <a:fillRect/>
          </a:stretch>
        </p:blipFill>
        <p:spPr bwMode="auto">
          <a:xfrm>
            <a:off x="2192338" y="4589462"/>
            <a:ext cx="2400300" cy="685800"/>
          </a:xfrm>
          <a:prstGeom prst="rect">
            <a:avLst/>
          </a:prstGeom>
          <a:noFill/>
          <a:ln w="9525">
            <a:noFill/>
            <a:miter lim="800000"/>
            <a:headEnd/>
            <a:tailEnd/>
          </a:ln>
        </p:spPr>
      </p:pic>
      <p:pic>
        <p:nvPicPr>
          <p:cNvPr id="10" name="Grafik 9" descr="TP_tmp.png"/>
          <p:cNvPicPr>
            <a:picLocks noChangeAspect="1"/>
          </p:cNvPicPr>
          <p:nvPr>
            <p:custDataLst>
              <p:tags r:id="rId2"/>
            </p:custDataLst>
          </p:nvPr>
        </p:nvPicPr>
        <p:blipFill>
          <a:blip r:embed="rId6" cstate="print"/>
          <a:srcRect/>
          <a:stretch>
            <a:fillRect/>
          </a:stretch>
        </p:blipFill>
        <p:spPr bwMode="auto">
          <a:xfrm>
            <a:off x="5070475" y="4589462"/>
            <a:ext cx="2413000" cy="685800"/>
          </a:xfrm>
          <a:prstGeom prst="rect">
            <a:avLst/>
          </a:prstGeom>
          <a:noFill/>
          <a:ln w="9525">
            <a:noFill/>
            <a:miter lim="800000"/>
            <a:headEnd/>
            <a:tailEnd/>
          </a:ln>
        </p:spPr>
      </p:pic>
      <p:pic>
        <p:nvPicPr>
          <p:cNvPr id="11" name="Grafik 12" descr="TP_tmp.png"/>
          <p:cNvPicPr>
            <a:picLocks noChangeAspect="1"/>
          </p:cNvPicPr>
          <p:nvPr>
            <p:custDataLst>
              <p:tags r:id="rId3"/>
            </p:custDataLst>
          </p:nvPr>
        </p:nvPicPr>
        <p:blipFill>
          <a:blip r:embed="rId7" cstate="print"/>
          <a:srcRect/>
          <a:stretch>
            <a:fillRect/>
          </a:stretch>
        </p:blipFill>
        <p:spPr bwMode="auto">
          <a:xfrm>
            <a:off x="7991475" y="4589462"/>
            <a:ext cx="1676400" cy="685800"/>
          </a:xfrm>
          <a:prstGeom prst="rect">
            <a:avLst/>
          </a:prstGeom>
          <a:noFill/>
          <a:ln w="9525">
            <a:noFill/>
            <a:miter lim="800000"/>
            <a:headEnd/>
            <a:tailEnd/>
          </a:ln>
        </p:spPr>
      </p:pic>
      <p:sp>
        <p:nvSpPr>
          <p:cNvPr id="12" name="Textfeld 13"/>
          <p:cNvSpPr txBox="1"/>
          <p:nvPr/>
        </p:nvSpPr>
        <p:spPr>
          <a:xfrm>
            <a:off x="2003426" y="5867400"/>
            <a:ext cx="2021323"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a:t>Total </a:t>
            </a:r>
            <a:r>
              <a:rPr lang="de-DE" sz="1400" u="sng" dirty="0" err="1"/>
              <a:t>sum</a:t>
            </a:r>
            <a:r>
              <a:rPr lang="de-DE" sz="1400" u="sng" dirty="0"/>
              <a:t> </a:t>
            </a:r>
            <a:r>
              <a:rPr lang="de-DE" sz="1400" u="sng" dirty="0" err="1"/>
              <a:t>of</a:t>
            </a:r>
            <a:r>
              <a:rPr lang="de-DE" sz="1400" u="sng" dirty="0"/>
              <a:t> </a:t>
            </a:r>
            <a:r>
              <a:rPr lang="de-DE" sz="1400" u="sng" dirty="0" err="1"/>
              <a:t>squares</a:t>
            </a:r>
            <a:r>
              <a:rPr lang="de-DE" sz="1400" dirty="0"/>
              <a:t>,</a:t>
            </a:r>
          </a:p>
          <a:p>
            <a:pPr>
              <a:defRPr/>
            </a:pPr>
            <a:r>
              <a:rPr lang="de-DE" sz="1400" dirty="0" err="1"/>
              <a:t>represents</a:t>
            </a:r>
            <a:r>
              <a:rPr lang="de-DE" sz="1400" dirty="0"/>
              <a:t> total </a:t>
            </a:r>
            <a:r>
              <a:rPr lang="de-DE" sz="1400" dirty="0" err="1"/>
              <a:t>variation</a:t>
            </a:r>
            <a:r>
              <a:rPr lang="de-DE" sz="1400" dirty="0"/>
              <a:t> </a:t>
            </a:r>
          </a:p>
          <a:p>
            <a:pPr>
              <a:defRPr/>
            </a:pPr>
            <a:r>
              <a:rPr lang="de-DE" sz="1400" dirty="0"/>
              <a:t>in </a:t>
            </a:r>
            <a:r>
              <a:rPr lang="de-DE" sz="1400" dirty="0" err="1"/>
              <a:t>dependent</a:t>
            </a:r>
            <a:r>
              <a:rPr lang="de-DE" sz="1400" dirty="0"/>
              <a:t> variable </a:t>
            </a:r>
          </a:p>
        </p:txBody>
      </p:sp>
      <p:cxnSp>
        <p:nvCxnSpPr>
          <p:cNvPr id="13" name="Gerade Verbindung mit Pfeil 14"/>
          <p:cNvCxnSpPr/>
          <p:nvPr/>
        </p:nvCxnSpPr>
        <p:spPr>
          <a:xfrm rot="16200000" flipV="1">
            <a:off x="2185989" y="5356226"/>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8"/>
          <p:cNvSpPr txBox="1"/>
          <p:nvPr/>
        </p:nvSpPr>
        <p:spPr>
          <a:xfrm>
            <a:off x="4997451" y="5867400"/>
            <a:ext cx="2042675"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err="1"/>
              <a:t>Explained</a:t>
            </a:r>
            <a:r>
              <a:rPr lang="de-DE" sz="1400" u="sng" dirty="0"/>
              <a:t> </a:t>
            </a:r>
            <a:r>
              <a:rPr lang="de-DE" sz="1400" u="sng" dirty="0" err="1"/>
              <a:t>sum</a:t>
            </a:r>
            <a:r>
              <a:rPr lang="de-DE" sz="1400" u="sng" dirty="0"/>
              <a:t> </a:t>
            </a:r>
            <a:r>
              <a:rPr lang="de-DE" sz="1400" u="sng" dirty="0" err="1"/>
              <a:t>of</a:t>
            </a:r>
            <a:r>
              <a:rPr lang="de-DE" sz="1400" u="sng" dirty="0"/>
              <a:t> </a:t>
            </a:r>
            <a:r>
              <a:rPr lang="de-DE" sz="1400" u="sng" dirty="0" err="1"/>
              <a:t>squares</a:t>
            </a:r>
            <a:r>
              <a:rPr lang="de-DE" sz="1400" dirty="0"/>
              <a:t>,</a:t>
            </a:r>
          </a:p>
          <a:p>
            <a:pPr>
              <a:defRPr/>
            </a:pPr>
            <a:r>
              <a:rPr lang="de-DE" sz="1400" dirty="0" err="1"/>
              <a:t>represents</a:t>
            </a:r>
            <a:r>
              <a:rPr lang="de-DE" sz="1400" dirty="0"/>
              <a:t> </a:t>
            </a:r>
            <a:r>
              <a:rPr lang="de-DE" sz="1400" dirty="0" err="1"/>
              <a:t>variation</a:t>
            </a:r>
            <a:r>
              <a:rPr lang="de-DE" sz="1400" dirty="0"/>
              <a:t> </a:t>
            </a:r>
          </a:p>
          <a:p>
            <a:pPr>
              <a:defRPr/>
            </a:pPr>
            <a:r>
              <a:rPr lang="de-DE" sz="1400" dirty="0" err="1"/>
              <a:t>explained</a:t>
            </a:r>
            <a:r>
              <a:rPr lang="de-DE" sz="1400" dirty="0"/>
              <a:t> </a:t>
            </a:r>
            <a:r>
              <a:rPr lang="de-DE" sz="1400" dirty="0" err="1"/>
              <a:t>by</a:t>
            </a:r>
            <a:r>
              <a:rPr lang="de-DE" sz="1400" dirty="0"/>
              <a:t> </a:t>
            </a:r>
            <a:r>
              <a:rPr lang="de-DE" sz="1400" dirty="0" err="1"/>
              <a:t>regression</a:t>
            </a:r>
            <a:endParaRPr lang="de-DE" sz="1400" dirty="0"/>
          </a:p>
        </p:txBody>
      </p:sp>
      <p:cxnSp>
        <p:nvCxnSpPr>
          <p:cNvPr id="15" name="Gerade Verbindung mit Pfeil 19"/>
          <p:cNvCxnSpPr/>
          <p:nvPr/>
        </p:nvCxnSpPr>
        <p:spPr>
          <a:xfrm rot="16200000" flipV="1">
            <a:off x="5180014" y="5356226"/>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20"/>
          <p:cNvSpPr txBox="1"/>
          <p:nvPr/>
        </p:nvSpPr>
        <p:spPr>
          <a:xfrm>
            <a:off x="7772400" y="5867400"/>
            <a:ext cx="1918730" cy="73866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u="sng" dirty="0"/>
              <a:t>Residual </a:t>
            </a:r>
            <a:r>
              <a:rPr lang="de-DE" sz="1400" u="sng" dirty="0" err="1"/>
              <a:t>sum</a:t>
            </a:r>
            <a:r>
              <a:rPr lang="de-DE" sz="1400" u="sng" dirty="0"/>
              <a:t> </a:t>
            </a:r>
            <a:r>
              <a:rPr lang="de-DE" sz="1400" u="sng" dirty="0" err="1"/>
              <a:t>of</a:t>
            </a:r>
            <a:r>
              <a:rPr lang="de-DE" sz="1400" u="sng" dirty="0"/>
              <a:t> </a:t>
            </a:r>
            <a:r>
              <a:rPr lang="de-DE" sz="1400" u="sng" dirty="0" err="1"/>
              <a:t>squares</a:t>
            </a:r>
            <a:r>
              <a:rPr lang="de-DE" sz="1400" dirty="0"/>
              <a:t>,</a:t>
            </a:r>
          </a:p>
          <a:p>
            <a:pPr>
              <a:defRPr/>
            </a:pPr>
            <a:r>
              <a:rPr lang="de-DE" sz="1400" dirty="0" err="1"/>
              <a:t>represents</a:t>
            </a:r>
            <a:r>
              <a:rPr lang="de-DE" sz="1400" dirty="0"/>
              <a:t> </a:t>
            </a:r>
            <a:r>
              <a:rPr lang="de-DE" sz="1400" dirty="0" err="1"/>
              <a:t>variation</a:t>
            </a:r>
            <a:r>
              <a:rPr lang="de-DE" sz="1400" dirty="0"/>
              <a:t> </a:t>
            </a:r>
            <a:r>
              <a:rPr lang="de-DE" sz="1400" u="sng" dirty="0"/>
              <a:t>not</a:t>
            </a:r>
          </a:p>
          <a:p>
            <a:pPr>
              <a:defRPr/>
            </a:pPr>
            <a:r>
              <a:rPr lang="de-DE" sz="1400" dirty="0" err="1"/>
              <a:t>explained</a:t>
            </a:r>
            <a:r>
              <a:rPr lang="de-DE" sz="1400" dirty="0"/>
              <a:t> </a:t>
            </a:r>
            <a:r>
              <a:rPr lang="de-DE" sz="1400" dirty="0" err="1"/>
              <a:t>by</a:t>
            </a:r>
            <a:r>
              <a:rPr lang="de-DE" sz="1400" dirty="0"/>
              <a:t> </a:t>
            </a:r>
            <a:r>
              <a:rPr lang="de-DE" sz="1400" dirty="0" err="1"/>
              <a:t>regression</a:t>
            </a:r>
            <a:endParaRPr lang="de-DE" sz="1400" dirty="0"/>
          </a:p>
        </p:txBody>
      </p:sp>
      <p:cxnSp>
        <p:nvCxnSpPr>
          <p:cNvPr id="17" name="Gerade Verbindung mit Pfeil 21"/>
          <p:cNvCxnSpPr/>
          <p:nvPr/>
        </p:nvCxnSpPr>
        <p:spPr>
          <a:xfrm rot="16200000" flipV="1">
            <a:off x="7954964" y="5356226"/>
            <a:ext cx="83978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29955" y="4693356"/>
            <a:ext cx="23706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rPr>
              <a:t>M</a:t>
            </a:r>
          </a:p>
        </p:txBody>
      </p:sp>
      <p:graphicFrame>
        <p:nvGraphicFramePr>
          <p:cNvPr id="89092" name="Object 4"/>
          <p:cNvGraphicFramePr>
            <a:graphicFrameLocks noChangeAspect="1"/>
          </p:cNvGraphicFramePr>
          <p:nvPr>
            <p:extLst>
              <p:ext uri="{D42A27DB-BD31-4B8C-83A1-F6EECF244321}">
                <p14:modId xmlns:p14="http://schemas.microsoft.com/office/powerpoint/2010/main" val="1342480251"/>
              </p:ext>
            </p:extLst>
          </p:nvPr>
        </p:nvGraphicFramePr>
        <p:xfrm>
          <a:off x="3069337" y="322475"/>
          <a:ext cx="10100092" cy="3892125"/>
        </p:xfrm>
        <a:graphic>
          <a:graphicData uri="http://schemas.openxmlformats.org/presentationml/2006/ole">
            <mc:AlternateContent xmlns:mc="http://schemas.openxmlformats.org/markup-compatibility/2006">
              <mc:Choice xmlns:v="urn:schemas-microsoft-com:vml" Requires="v">
                <p:oleObj name="Document" r:id="rId8" imgW="5940848" imgH="2289277" progId="Word.Document.12">
                  <p:embed/>
                </p:oleObj>
              </mc:Choice>
              <mc:Fallback>
                <p:oleObj name="Document" r:id="rId8" imgW="5940848" imgH="2289277" progId="Word.Document.12">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9337" y="322475"/>
                        <a:ext cx="10100092" cy="3892125"/>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Starter Question</a:t>
            </a:r>
          </a:p>
        </p:txBody>
      </p:sp>
      <p:sp>
        <p:nvSpPr>
          <p:cNvPr id="3" name="Content Placeholder 2"/>
          <p:cNvSpPr>
            <a:spLocks noGrp="1"/>
          </p:cNvSpPr>
          <p:nvPr>
            <p:ph idx="1"/>
          </p:nvPr>
        </p:nvSpPr>
        <p:spPr/>
        <p:txBody>
          <a:bodyPr>
            <a:normAutofit/>
          </a:bodyPr>
          <a:lstStyle/>
          <a:p>
            <a:r>
              <a:rPr lang="en-US" dirty="0"/>
              <a:t>Assume I have some outcome variable Y, and I generate 100 independent variables at random.  </a:t>
            </a:r>
            <a:r>
              <a:rPr lang="en-US" b="1" dirty="0">
                <a:solidFill>
                  <a:schemeClr val="tx2"/>
                </a:solidFill>
              </a:rPr>
              <a:t>How many of those 100 independent variables will have a significant correlation (p &lt; .05) with Y?</a:t>
            </a:r>
          </a:p>
          <a:p>
            <a:endParaRPr lang="en-US" dirty="0"/>
          </a:p>
          <a:p>
            <a:r>
              <a:rPr lang="en-US" dirty="0"/>
              <a:t>About “snooping” and spurious findings.</a:t>
            </a:r>
          </a:p>
          <a:p>
            <a:pPr lvl="1"/>
            <a:r>
              <a:rPr lang="en-US" dirty="0"/>
              <a:t>This also highlights potential problems with “big data” and data mining.</a:t>
            </a:r>
          </a:p>
          <a:p>
            <a:pPr lvl="1"/>
            <a:r>
              <a:rPr lang="en-US" dirty="0"/>
              <a:t>And connects to how we understand a p-value.</a:t>
            </a:r>
          </a:p>
          <a:p>
            <a:endParaRPr lang="en-US" dirty="0"/>
          </a:p>
          <a:p>
            <a:endParaRPr lang="en-US" dirty="0"/>
          </a:p>
          <a:p>
            <a:endParaRPr lang="en-US" dirty="0"/>
          </a:p>
        </p:txBody>
      </p:sp>
    </p:spTree>
    <p:extLst>
      <p:ext uri="{BB962C8B-B14F-4D97-AF65-F5344CB8AC3E}">
        <p14:creationId xmlns:p14="http://schemas.microsoft.com/office/powerpoint/2010/main" val="23545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39777" y="21136"/>
            <a:ext cx="7010400" cy="713858"/>
          </a:xfrm>
        </p:spPr>
        <p:txBody>
          <a:bodyPr>
            <a:normAutofit fontScale="90000"/>
          </a:bodyPr>
          <a:lstStyle/>
          <a:p>
            <a:r>
              <a:rPr lang="en-US" dirty="0"/>
              <a:t>R-Squared in our data set</a:t>
            </a:r>
          </a:p>
        </p:txBody>
      </p:sp>
      <p:sp>
        <p:nvSpPr>
          <p:cNvPr id="5" name="Content Placeholder 4"/>
          <p:cNvSpPr>
            <a:spLocks noGrp="1"/>
          </p:cNvSpPr>
          <p:nvPr>
            <p:ph idx="4294967295"/>
          </p:nvPr>
        </p:nvSpPr>
        <p:spPr>
          <a:xfrm>
            <a:off x="533400" y="4694238"/>
            <a:ext cx="10363200" cy="2163762"/>
          </a:xfrm>
        </p:spPr>
        <p:txBody>
          <a:bodyPr>
            <a:normAutofit fontScale="85000" lnSpcReduction="20000"/>
          </a:bodyPr>
          <a:lstStyle/>
          <a:p>
            <a:r>
              <a:rPr lang="en-US" dirty="0"/>
              <a:t>Firms return on equity is only explaining 1.3% of the variation in salaries among the 209 CEOs.  Thus, 98.7% of the variation remains unexplained.</a:t>
            </a:r>
          </a:p>
          <a:p>
            <a:r>
              <a:rPr lang="en-US" dirty="0"/>
              <a:t>This lack of explanatory power is not surprising – many other characteristics of the firm and the CEO affect salary.</a:t>
            </a:r>
          </a:p>
          <a:p>
            <a:r>
              <a:rPr lang="en-US" dirty="0"/>
              <a:t>Note: In the social sciences low R-squares are not uncommon – especially in cross sectional data.</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65960"/>
            <a:ext cx="7998336" cy="362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98136" y="1955361"/>
            <a:ext cx="3810000" cy="1015663"/>
          </a:xfrm>
          <a:prstGeom prst="rect">
            <a:avLst/>
          </a:prstGeom>
          <a:solidFill>
            <a:schemeClr val="accent1">
              <a:lumMod val="20000"/>
              <a:lumOff val="80000"/>
            </a:schemeClr>
          </a:solidFill>
        </p:spPr>
        <p:txBody>
          <a:bodyPr wrap="square" rtlCol="0">
            <a:spAutoFit/>
          </a:bodyPr>
          <a:lstStyle/>
          <a:p>
            <a:r>
              <a:rPr lang="en-US" sz="2000" b="1" dirty="0">
                <a:solidFill>
                  <a:srgbClr val="0070C0"/>
                </a:solidFill>
              </a:rPr>
              <a:t>The R-square here is simply:</a:t>
            </a:r>
          </a:p>
          <a:p>
            <a:endParaRPr lang="en-US" sz="2000" b="1" dirty="0">
              <a:solidFill>
                <a:srgbClr val="0070C0"/>
              </a:solidFill>
            </a:endParaRPr>
          </a:p>
          <a:p>
            <a:r>
              <a:rPr lang="en-US" sz="2000" b="1" dirty="0">
                <a:solidFill>
                  <a:srgbClr val="0070C0"/>
                </a:solidFill>
              </a:rPr>
              <a:t>SSM/SST = 5166419/391732982</a:t>
            </a:r>
          </a:p>
        </p:txBody>
      </p:sp>
    </p:spTree>
    <p:extLst>
      <p:ext uri="{BB962C8B-B14F-4D97-AF65-F5344CB8AC3E}">
        <p14:creationId xmlns:p14="http://schemas.microsoft.com/office/powerpoint/2010/main" val="2189062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C5CC-AD68-4AE9-9B03-805DF51D99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AEE752-AB90-4635-9585-75F1103C851C}"/>
              </a:ext>
            </a:extLst>
          </p:cNvPr>
          <p:cNvSpPr>
            <a:spLocks noGrp="1"/>
          </p:cNvSpPr>
          <p:nvPr>
            <p:ph sz="quarter" idx="1"/>
          </p:nvPr>
        </p:nvSpPr>
        <p:spPr/>
        <p:txBody>
          <a:bodyPr/>
          <a:lstStyle/>
          <a:p>
            <a:r>
              <a:rPr lang="en-US" dirty="0"/>
              <a:t>Another way to calculate the R</a:t>
            </a:r>
            <a:r>
              <a:rPr lang="en-US" baseline="30000" dirty="0"/>
              <a:t>2</a:t>
            </a:r>
            <a:r>
              <a:rPr lang="en-US" dirty="0"/>
              <a:t>, and where it derives its name, is the value is the square of the correlation between the fitted values and the actual values.</a:t>
            </a:r>
          </a:p>
          <a:p>
            <a:r>
              <a:rPr lang="en-US" dirty="0"/>
              <a:t>Correlation is often indicated with an “</a:t>
            </a:r>
            <a:r>
              <a:rPr lang="en-US" i="1" dirty="0"/>
              <a:t>r</a:t>
            </a:r>
            <a:r>
              <a:rPr lang="en-US" dirty="0"/>
              <a:t>”, so R</a:t>
            </a:r>
            <a:r>
              <a:rPr lang="en-US" baseline="30000" dirty="0"/>
              <a:t>2</a:t>
            </a:r>
            <a:r>
              <a:rPr lang="en-US" dirty="0"/>
              <a:t> is simply the square of this value.</a:t>
            </a:r>
          </a:p>
        </p:txBody>
      </p:sp>
    </p:spTree>
    <p:extLst>
      <p:ext uri="{BB962C8B-B14F-4D97-AF65-F5344CB8AC3E}">
        <p14:creationId xmlns:p14="http://schemas.microsoft.com/office/powerpoint/2010/main" val="1014650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1"/>
            <a:ext cx="8153400" cy="990600"/>
          </a:xfrm>
        </p:spPr>
        <p:txBody>
          <a:bodyPr/>
          <a:lstStyle/>
          <a:p>
            <a:r>
              <a:rPr lang="en-US" b="1" dirty="0">
                <a:solidFill>
                  <a:srgbClr val="0070C0"/>
                </a:solidFill>
              </a:rPr>
              <a:t>2. Residual standard error</a:t>
            </a:r>
          </a:p>
        </p:txBody>
      </p:sp>
      <p:sp>
        <p:nvSpPr>
          <p:cNvPr id="3" name="Content Placeholder 2"/>
          <p:cNvSpPr>
            <a:spLocks noGrp="1"/>
          </p:cNvSpPr>
          <p:nvPr>
            <p:ph sz="quarter" idx="1"/>
          </p:nvPr>
        </p:nvSpPr>
        <p:spPr>
          <a:xfrm>
            <a:off x="685800" y="4777185"/>
            <a:ext cx="10820400" cy="1916852"/>
          </a:xfrm>
        </p:spPr>
        <p:txBody>
          <a:bodyPr>
            <a:normAutofit fontScale="77500" lnSpcReduction="20000"/>
          </a:bodyPr>
          <a:lstStyle/>
          <a:p>
            <a:r>
              <a:rPr lang="en-US" dirty="0"/>
              <a:t>The residual standard error (or regression standard error or root mean squared error) is the standard deviation of the observed Y values from their fitted values.</a:t>
            </a:r>
          </a:p>
          <a:p>
            <a:r>
              <a:rPr lang="en-US" dirty="0"/>
              <a:t>The value of </a:t>
            </a:r>
            <a:r>
              <a:rPr lang="en-US" i="1" dirty="0"/>
              <a:t>s</a:t>
            </a:r>
            <a:r>
              <a:rPr lang="en-US" dirty="0"/>
              <a:t>, the residual standard error, is in the same units of measurement as our dependent variable.</a:t>
            </a:r>
          </a:p>
          <a:p>
            <a:r>
              <a:rPr lang="en-US" dirty="0"/>
              <a:t>We can calculate a rough prediction uncertainty - approximately 95% of the observed Y-values lie within plus or minus 2s of their fitted values.</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70" y="1066800"/>
            <a:ext cx="7904430" cy="358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628" y="4038600"/>
            <a:ext cx="3273972" cy="270233"/>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467600" y="2438400"/>
            <a:ext cx="1600200" cy="117348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3. Significance of slope parameters</a:t>
            </a:r>
            <a:endParaRPr lang="en-US" dirty="0">
              <a:solidFill>
                <a:srgbClr val="0070C0"/>
              </a:solidFill>
            </a:endParaRPr>
          </a:p>
        </p:txBody>
      </p:sp>
      <p:sp>
        <p:nvSpPr>
          <p:cNvPr id="3" name="Content Placeholder 2"/>
          <p:cNvSpPr>
            <a:spLocks noGrp="1"/>
          </p:cNvSpPr>
          <p:nvPr>
            <p:ph idx="1"/>
          </p:nvPr>
        </p:nvSpPr>
        <p:spPr>
          <a:xfrm>
            <a:off x="533400" y="4800600"/>
            <a:ext cx="11049000" cy="2057401"/>
          </a:xfrm>
        </p:spPr>
        <p:txBody>
          <a:bodyPr>
            <a:normAutofit fontScale="77500" lnSpcReduction="20000"/>
          </a:bodyPr>
          <a:lstStyle/>
          <a:p>
            <a:r>
              <a:rPr lang="en-US" dirty="0"/>
              <a:t>If a predictor variable significantly predicts the dependent variable than it should have a coefficient that is significantly different from zero.  This hypothesis is tested using a t-test as noted by the output.</a:t>
            </a:r>
          </a:p>
          <a:p>
            <a:r>
              <a:rPr lang="en-US" dirty="0"/>
              <a:t>The t-statistic tests the null hypothesis that the value of the coefficient is zero; therefore, if it is significant, we conclude that it contributes to our ability to estimate the outcome.</a:t>
            </a:r>
          </a:p>
          <a:p>
            <a:r>
              <a:rPr lang="en-US" dirty="0"/>
              <a:t>How do we interpret the intercept and slope here?</a:t>
            </a:r>
          </a:p>
          <a:p>
            <a:endParaRPr lang="en-US" dirty="0"/>
          </a:p>
        </p:txBody>
      </p:sp>
      <p:sp>
        <p:nvSpPr>
          <p:cNvPr id="7680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680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43800" y="2743201"/>
            <a:ext cx="2819400" cy="717665"/>
          </a:xfrm>
          <a:prstGeom prst="rect">
            <a:avLst/>
          </a:prstGeom>
          <a:noFill/>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19200"/>
            <a:ext cx="755578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B229A263-AF2C-4185-ADBB-0F3604E731B2}"/>
              </a:ext>
            </a:extLst>
          </p:cNvPr>
          <p:cNvSpPr/>
          <p:nvPr/>
        </p:nvSpPr>
        <p:spPr>
          <a:xfrm>
            <a:off x="3610303" y="3380929"/>
            <a:ext cx="1723698" cy="308202"/>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38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10740E-1B29-4475-94D2-83406FB4547A}"/>
                  </a:ext>
                </a:extLst>
              </p:cNvPr>
              <p:cNvSpPr>
                <a:spLocks noGrp="1"/>
              </p:cNvSpPr>
              <p:nvPr>
                <p:ph sz="quarter" idx="1"/>
              </p:nvPr>
            </p:nvSpPr>
            <p:spPr/>
            <p:txBody>
              <a:bodyPr/>
              <a:lstStyle/>
              <a:p>
                <a:r>
                  <a:rPr lang="en-US" b="0" dirty="0"/>
                  <a:t>The variance of the slope estimate,</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oMath>
                </a14:m>
                <a:r>
                  <a:rPr lang="en-US" b="0" dirty="0"/>
                  <a:t>, is the width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 </m:t>
                    </m:r>
                  </m:oMath>
                </a14:m>
                <a:r>
                  <a:rPr lang="en-US" b="0" dirty="0"/>
                  <a:t>distribution. When certain regression assumptions are met the </a:t>
                </a:r>
                <a:r>
                  <a:rPr lang="en-US" dirty="0"/>
                  <a:t>variance is calculated as:</a:t>
                </a:r>
                <a:br>
                  <a:rPr lang="en-US" dirty="0"/>
                </a:br>
                <a14:m>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endParaRPr lang="en-US" b="0" i="1" dirty="0">
                  <a:latin typeface="Cambria Math" panose="02040503050406030204" pitchFamily="18" charset="0"/>
                </a:endParaRPr>
              </a:p>
              <a:p>
                <a:r>
                  <a:rPr lang="en-US" dirty="0"/>
                  <a:t>Where: </a:t>
                </a:r>
              </a:p>
              <a:p>
                <a:pPr marL="0" indent="0">
                  <a:buNone/>
                </a:pPr>
                <a:r>
                  <a:rPr lang="en-US" dirty="0"/>
                  <a:t>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den>
                    </m:f>
                  </m:oMath>
                </a14:m>
                <a:r>
                  <a:rPr lang="en-US" dirty="0"/>
                  <a:t> </a:t>
                </a:r>
              </a:p>
            </p:txBody>
          </p:sp>
        </mc:Choice>
        <mc:Fallback xmlns="">
          <p:sp>
            <p:nvSpPr>
              <p:cNvPr id="3" name="Content Placeholder 2">
                <a:extLst>
                  <a:ext uri="{FF2B5EF4-FFF2-40B4-BE49-F238E27FC236}">
                    <a16:creationId xmlns:a16="http://schemas.microsoft.com/office/drawing/2014/main" id="{CC10740E-1B29-4475-94D2-83406FB4547A}"/>
                  </a:ext>
                </a:extLst>
              </p:cNvPr>
              <p:cNvSpPr>
                <a:spLocks noGrp="1" noRot="1" noChangeAspect="1" noMove="1" noResize="1" noEditPoints="1" noAdjustHandles="1" noChangeArrowheads="1" noChangeShapeType="1" noTextEdit="1"/>
              </p:cNvSpPr>
              <p:nvPr>
                <p:ph sz="quarter" idx="1"/>
              </p:nvPr>
            </p:nvSpPr>
            <p:spPr>
              <a:blipFill>
                <a:blip r:embed="rId3"/>
                <a:stretch>
                  <a:fillRect l="-280" t="-81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87DD2A4-48A5-4CBD-84E0-5A2C657645B0}"/>
              </a:ext>
            </a:extLst>
          </p:cNvPr>
          <p:cNvSpPr txBox="1">
            <a:spLocks/>
          </p:cNvSpPr>
          <p:nvPr/>
        </p:nvSpPr>
        <p:spPr>
          <a:xfrm>
            <a:off x="838200" y="266700"/>
            <a:ext cx="108712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a:t>Precision of the slope estimates</a:t>
            </a:r>
          </a:p>
        </p:txBody>
      </p:sp>
    </p:spTree>
    <p:extLst>
      <p:ext uri="{BB962C8B-B14F-4D97-AF65-F5344CB8AC3E}">
        <p14:creationId xmlns:p14="http://schemas.microsoft.com/office/powerpoint/2010/main" val="3187827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of the slope estimates</a:t>
            </a:r>
          </a:p>
        </p:txBody>
      </p:sp>
      <p:sp>
        <p:nvSpPr>
          <p:cNvPr id="3" name="Content Placeholder 2"/>
          <p:cNvSpPr>
            <a:spLocks noGrp="1"/>
          </p:cNvSpPr>
          <p:nvPr>
            <p:ph sz="quarter" idx="1"/>
          </p:nvPr>
        </p:nvSpPr>
        <p:spPr>
          <a:xfrm>
            <a:off x="816864" y="1676400"/>
            <a:ext cx="10308336" cy="4495800"/>
          </a:xfrm>
        </p:spPr>
        <p:txBody>
          <a:bodyPr/>
          <a:lstStyle/>
          <a:p>
            <a:endParaRPr lang="en-US" dirty="0">
              <a:highlight>
                <a:srgbClr val="FFFF00"/>
              </a:highlight>
            </a:endParaRPr>
          </a:p>
          <a:p>
            <a:r>
              <a:rPr lang="en-US" dirty="0"/>
              <a:t>Alternative formula:</a:t>
            </a:r>
          </a:p>
        </p:txBody>
      </p:sp>
      <p:pic>
        <p:nvPicPr>
          <p:cNvPr id="4" name="Picture 3">
            <a:extLst>
              <a:ext uri="{FF2B5EF4-FFF2-40B4-BE49-F238E27FC236}">
                <a16:creationId xmlns:a16="http://schemas.microsoft.com/office/drawing/2014/main" id="{06B2B78F-B200-4540-BD81-C4467568F0AC}"/>
              </a:ext>
            </a:extLst>
          </p:cNvPr>
          <p:cNvPicPr>
            <a:picLocks noChangeAspect="1"/>
          </p:cNvPicPr>
          <p:nvPr/>
        </p:nvPicPr>
        <p:blipFill rotWithShape="1">
          <a:blip r:embed="rId3"/>
          <a:srcRect b="46189"/>
          <a:stretch/>
        </p:blipFill>
        <p:spPr>
          <a:xfrm>
            <a:off x="914400" y="3246606"/>
            <a:ext cx="8869581" cy="1355387"/>
          </a:xfrm>
          <a:prstGeom prst="rect">
            <a:avLst/>
          </a:prstGeom>
        </p:spPr>
      </p:pic>
    </p:spTree>
    <p:extLst>
      <p:ext uri="{BB962C8B-B14F-4D97-AF65-F5344CB8AC3E}">
        <p14:creationId xmlns:p14="http://schemas.microsoft.com/office/powerpoint/2010/main" val="1779739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sz="quarter" idx="4294967295"/>
          </p:nvPr>
        </p:nvPicPr>
        <p:blipFill rotWithShape="1">
          <a:blip r:embed="rId3" cstate="email">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b="7611"/>
          <a:stretch/>
        </p:blipFill>
        <p:spPr>
          <a:xfrm>
            <a:off x="5277578" y="-51601"/>
            <a:ext cx="6406422" cy="6757201"/>
          </a:xfrm>
        </p:spPr>
      </p:pic>
      <p:sp>
        <p:nvSpPr>
          <p:cNvPr id="7" name="TextBox 6">
            <a:extLst>
              <a:ext uri="{FF2B5EF4-FFF2-40B4-BE49-F238E27FC236}">
                <a16:creationId xmlns:a16="http://schemas.microsoft.com/office/drawing/2014/main" id="{CF3D5260-B3CB-481C-A7A8-D945584A91DF}"/>
              </a:ext>
            </a:extLst>
          </p:cNvPr>
          <p:cNvSpPr txBox="1"/>
          <p:nvPr/>
        </p:nvSpPr>
        <p:spPr>
          <a:xfrm>
            <a:off x="8471061" y="6504149"/>
            <a:ext cx="1073564" cy="307777"/>
          </a:xfrm>
          <a:prstGeom prst="rect">
            <a:avLst/>
          </a:prstGeom>
          <a:noFill/>
        </p:spPr>
        <p:txBody>
          <a:bodyPr wrap="none" rtlCol="0">
            <a:spAutoFit/>
          </a:bodyPr>
          <a:lstStyle/>
          <a:p>
            <a:r>
              <a:rPr lang="en-US" sz="1400" dirty="0">
                <a:solidFill>
                  <a:schemeClr val="bg1">
                    <a:lumMod val="75000"/>
                  </a:schemeClr>
                </a:solidFill>
              </a:rPr>
              <a:t>Bailey 2017</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65C8507-A95D-4E14-8376-E21CEA44CC34}"/>
                  </a:ext>
                </a:extLst>
              </p:cNvPr>
              <p:cNvSpPr txBox="1">
                <a:spLocks/>
              </p:cNvSpPr>
              <p:nvPr/>
            </p:nvSpPr>
            <p:spPr>
              <a:xfrm>
                <a:off x="374341" y="2545237"/>
                <a:ext cx="4903237" cy="337874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Will the variance of </a:t>
                </a:r>
                <a14:m>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𝛽</m:t>
                            </m:r>
                          </m:e>
                        </m:acc>
                      </m:e>
                      <m:sub>
                        <m:r>
                          <a:rPr lang="en-US" sz="2800" i="1" smtClean="0">
                            <a:latin typeface="Cambria Math" panose="02040503050406030204" pitchFamily="18" charset="0"/>
                          </a:rPr>
                          <m:t>1</m:t>
                        </m:r>
                      </m:sub>
                    </m:sSub>
                  </m:oMath>
                </a14:m>
                <a:r>
                  <a:rPr lang="en-US" sz="2800" dirty="0"/>
                  <a:t> be smaller in panel (a) or panel (b)? Why? </a:t>
                </a:r>
              </a:p>
              <a:p>
                <a:endParaRPr lang="en-US" sz="2800" dirty="0"/>
              </a:p>
              <a:p>
                <a:r>
                  <a:rPr lang="en-US" sz="2800" dirty="0"/>
                  <a:t>Will the variance of </a:t>
                </a:r>
                <a14:m>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𝛽</m:t>
                            </m:r>
                          </m:e>
                        </m:acc>
                      </m:e>
                      <m:sub>
                        <m:r>
                          <a:rPr lang="en-US" sz="2800" i="1" smtClean="0">
                            <a:latin typeface="Cambria Math" panose="02040503050406030204" pitchFamily="18" charset="0"/>
                          </a:rPr>
                          <m:t>1</m:t>
                        </m:r>
                      </m:sub>
                    </m:sSub>
                  </m:oMath>
                </a14:m>
                <a:r>
                  <a:rPr lang="en-US" sz="2800" dirty="0"/>
                  <a:t> be smaller in panel (c) or panel (d)? Why? </a:t>
                </a:r>
              </a:p>
              <a:p>
                <a:endParaRPr lang="en-US" sz="2800" dirty="0"/>
              </a:p>
            </p:txBody>
          </p:sp>
        </mc:Choice>
        <mc:Fallback xmlns="">
          <p:sp>
            <p:nvSpPr>
              <p:cNvPr id="8" name="Content Placeholder 2">
                <a:extLst>
                  <a:ext uri="{FF2B5EF4-FFF2-40B4-BE49-F238E27FC236}">
                    <a16:creationId xmlns:a16="http://schemas.microsoft.com/office/drawing/2014/main" id="{765C8507-A95D-4E14-8376-E21CEA44CC34}"/>
                  </a:ext>
                </a:extLst>
              </p:cNvPr>
              <p:cNvSpPr txBox="1">
                <a:spLocks noRot="1" noChangeAspect="1" noMove="1" noResize="1" noEditPoints="1" noAdjustHandles="1" noChangeArrowheads="1" noChangeShapeType="1" noTextEdit="1"/>
              </p:cNvSpPr>
              <p:nvPr/>
            </p:nvSpPr>
            <p:spPr>
              <a:xfrm>
                <a:off x="374341" y="2545237"/>
                <a:ext cx="4903237" cy="3378740"/>
              </a:xfrm>
              <a:prstGeom prst="rect">
                <a:avLst/>
              </a:prstGeom>
              <a:blipFill>
                <a:blip r:embed="rId5"/>
                <a:stretch>
                  <a:fillRect l="-497" t="-1264" b="-28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A04BBC-78A5-49C3-BFD8-71C0FD6E7626}"/>
                  </a:ext>
                </a:extLst>
              </p:cNvPr>
              <p:cNvSpPr txBox="1"/>
              <p:nvPr/>
            </p:nvSpPr>
            <p:spPr>
              <a:xfrm>
                <a:off x="-445506" y="662908"/>
                <a:ext cx="6099048" cy="11678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𝑣𝑎𝑟</m:t>
                      </m:r>
                      <m:d>
                        <m:dPr>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acc>
                            </m:e>
                            <m:sub>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e>
                      </m:d>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p>
                            <m:sSupPr>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acc>
                            </m:e>
                            <m:sup>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num>
                        <m:den>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𝑣𝑎𝑟</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oMath>
                  </m:oMathPara>
                </a14:m>
                <a:endParaRPr lang="en-US" sz="2000" dirty="0"/>
              </a:p>
            </p:txBody>
          </p:sp>
        </mc:Choice>
        <mc:Fallback xmlns="">
          <p:sp>
            <p:nvSpPr>
              <p:cNvPr id="11" name="TextBox 10">
                <a:extLst>
                  <a:ext uri="{FF2B5EF4-FFF2-40B4-BE49-F238E27FC236}">
                    <a16:creationId xmlns:a16="http://schemas.microsoft.com/office/drawing/2014/main" id="{5CA04BBC-78A5-49C3-BFD8-71C0FD6E7626}"/>
                  </a:ext>
                </a:extLst>
              </p:cNvPr>
              <p:cNvSpPr txBox="1">
                <a:spLocks noRot="1" noChangeAspect="1" noMove="1" noResize="1" noEditPoints="1" noAdjustHandles="1" noChangeArrowheads="1" noChangeShapeType="1" noTextEdit="1"/>
              </p:cNvSpPr>
              <p:nvPr/>
            </p:nvSpPr>
            <p:spPr>
              <a:xfrm>
                <a:off x="-445506" y="662908"/>
                <a:ext cx="6099048" cy="11678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9716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2244507" y="2273144"/>
            <a:ext cx="7677369" cy="1300278"/>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buNone/>
            </a:pPr>
            <a:r>
              <a:rPr lang="en-US" sz="2000" dirty="0"/>
              <a:t>     </a:t>
            </a:r>
          </a:p>
          <a:p>
            <a:pPr lvl="1"/>
            <a:endParaRPr lang="en-US" dirty="0"/>
          </a:p>
        </p:txBody>
      </p:sp>
      <p:sp>
        <p:nvSpPr>
          <p:cNvPr id="14" name="Content Placeholder 2"/>
          <p:cNvSpPr txBox="1">
            <a:spLocks/>
          </p:cNvSpPr>
          <p:nvPr/>
        </p:nvSpPr>
        <p:spPr>
          <a:xfrm>
            <a:off x="2424113" y="2005390"/>
            <a:ext cx="1656365" cy="1086246"/>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buNone/>
            </a:pPr>
            <a:endParaRPr lang="en-US" dirty="0"/>
          </a:p>
        </p:txBody>
      </p:sp>
      <p:sp>
        <p:nvSpPr>
          <p:cNvPr id="2" name="Title 1"/>
          <p:cNvSpPr>
            <a:spLocks noGrp="1"/>
          </p:cNvSpPr>
          <p:nvPr>
            <p:ph type="title"/>
          </p:nvPr>
        </p:nvSpPr>
        <p:spPr/>
        <p:txBody>
          <a:bodyPr/>
          <a:lstStyle/>
          <a:p>
            <a:r>
              <a:rPr lang="en-US" dirty="0"/>
              <a:t>Distribution of coefficient estimates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6864" y="1722475"/>
                <a:ext cx="5598113" cy="5095777"/>
              </a:xfrm>
            </p:spPr>
            <p:txBody>
              <a:bodyPr>
                <a:normAutofit/>
              </a:bodyPr>
              <a:lstStyle/>
              <a:p>
                <a:r>
                  <a:rPr lang="en-US" dirty="0"/>
                  <a:t>The distribution of </a:t>
                </a:r>
                <a14:m>
                  <m:oMath xmlns:m="http://schemas.openxmlformats.org/officeDocument/2006/math">
                    <m:acc>
                      <m:accPr>
                        <m:chr m:val="̂"/>
                        <m:ctrlPr>
                          <a:rPr lang="en-US" i="1" dirty="0" smtClean="0">
                            <a:latin typeface="Cambria Math" panose="02040503050406030204" pitchFamily="18" charset="0"/>
                            <a:ea typeface="Cambria Math"/>
                          </a:rPr>
                        </m:ctrlPr>
                      </m:accPr>
                      <m:e>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1</m:t>
                            </m:r>
                          </m:sub>
                        </m:sSub>
                      </m:e>
                    </m:acc>
                  </m:oMath>
                </a14:m>
                <a:r>
                  <a:rPr lang="en-US" dirty="0"/>
                  <a:t>will be normally distributed if either</a:t>
                </a:r>
              </a:p>
              <a:p>
                <a:pPr marL="457200" indent="-457200">
                  <a:buFont typeface="+mj-lt"/>
                  <a:buAutoNum type="alphaLcParenR"/>
                </a:pPr>
                <a:r>
                  <a:rPr lang="en-US" dirty="0"/>
                  <a:t>Sample size is large </a:t>
                </a:r>
              </a:p>
              <a:p>
                <a:pPr lvl="3"/>
                <a:r>
                  <a:rPr lang="en-US" dirty="0"/>
                  <a:t>Central Limit Theorem: the mean of a sufficient number of independent draws from any distribution will be normally distributed. </a:t>
                </a:r>
              </a:p>
              <a:p>
                <a:pPr lvl="3"/>
                <a:r>
                  <a:rPr lang="en-US" dirty="0"/>
                  <a:t>OLS estimates are weighted averages of Y, which implies</a:t>
                </a:r>
                <a14:m>
                  <m:oMath xmlns:m="http://schemas.openxmlformats.org/officeDocument/2006/math">
                    <m:acc>
                      <m:accPr>
                        <m:chr m:val="̂"/>
                        <m:ctrlPr>
                          <a:rPr lang="en-US" i="1" dirty="0" smtClean="0">
                            <a:latin typeface="Cambria Math" panose="02040503050406030204" pitchFamily="18" charset="0"/>
                            <a:ea typeface="Cambria Math"/>
                          </a:rPr>
                        </m:ctrlPr>
                      </m:accPr>
                      <m:e>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1</m:t>
                            </m:r>
                          </m:sub>
                        </m:sSub>
                      </m:e>
                    </m:acc>
                  </m:oMath>
                </a14:m>
                <a:r>
                  <a:rPr lang="en-US" dirty="0"/>
                  <a:t>will be normally distributed</a:t>
                </a:r>
              </a:p>
              <a:p>
                <a:pPr marL="457200" indent="-457200">
                  <a:buFont typeface="+mj-lt"/>
                  <a:buAutoNum type="alphaLcParenR" startAt="2"/>
                </a:pPr>
                <a:r>
                  <a:rPr lang="en-US" dirty="0"/>
                  <a:t>Errors are normally distributed</a:t>
                </a: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6864" y="1722475"/>
                <a:ext cx="5598113" cy="5095777"/>
              </a:xfrm>
              <a:blipFill>
                <a:blip r:embed="rId3"/>
                <a:stretch>
                  <a:fillRect l="-545" t="-719" r="-1416"/>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4" cstate="email">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527156" y="1722476"/>
            <a:ext cx="5117532" cy="47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9700435" y="6890268"/>
            <a:ext cx="1573750" cy="24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8EA458-39CF-438C-A879-2082B46CB802}"/>
              </a:ext>
            </a:extLst>
          </p:cNvPr>
          <p:cNvSpPr txBox="1"/>
          <p:nvPr/>
        </p:nvSpPr>
        <p:spPr>
          <a:xfrm>
            <a:off x="8229600" y="6170691"/>
            <a:ext cx="1073564" cy="307777"/>
          </a:xfrm>
          <a:prstGeom prst="rect">
            <a:avLst/>
          </a:prstGeom>
          <a:noFill/>
        </p:spPr>
        <p:txBody>
          <a:bodyPr wrap="none" rtlCol="0">
            <a:spAutoFit/>
          </a:bodyPr>
          <a:lstStyle/>
          <a:p>
            <a:r>
              <a:rPr lang="en-US" sz="1400" dirty="0">
                <a:solidFill>
                  <a:schemeClr val="bg1">
                    <a:lumMod val="75000"/>
                  </a:schemeClr>
                </a:solidFill>
              </a:rPr>
              <a:t>Bailey 2017</a:t>
            </a:r>
          </a:p>
        </p:txBody>
      </p:sp>
    </p:spTree>
    <p:extLst>
      <p:ext uri="{BB962C8B-B14F-4D97-AF65-F5344CB8AC3E}">
        <p14:creationId xmlns:p14="http://schemas.microsoft.com/office/powerpoint/2010/main" val="2872996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note on linear regression</a:t>
            </a:r>
          </a:p>
        </p:txBody>
      </p:sp>
      <p:sp>
        <p:nvSpPr>
          <p:cNvPr id="3" name="Content Placeholder 2"/>
          <p:cNvSpPr>
            <a:spLocks noGrp="1"/>
          </p:cNvSpPr>
          <p:nvPr>
            <p:ph sz="quarter" idx="1"/>
          </p:nvPr>
        </p:nvSpPr>
        <p:spPr>
          <a:xfrm>
            <a:off x="816864" y="1600200"/>
            <a:ext cx="10689336" cy="5257800"/>
          </a:xfrm>
        </p:spPr>
        <p:txBody>
          <a:bodyPr>
            <a:normAutofit fontScale="92500" lnSpcReduction="10000"/>
          </a:bodyPr>
          <a:lstStyle/>
          <a:p>
            <a:r>
              <a:rPr lang="en-US" dirty="0"/>
              <a:t>In a linear model the parameters enter linearly – but the predictors themselves do not have to have a linear relationship.  For example, the following is a linear model:</a:t>
            </a:r>
          </a:p>
          <a:p>
            <a:endParaRPr lang="en-US" dirty="0"/>
          </a:p>
          <a:p>
            <a:r>
              <a:rPr lang="en-US" dirty="0"/>
              <a:t>Y = </a:t>
            </a:r>
            <a:r>
              <a:rPr lang="el-GR" dirty="0">
                <a:latin typeface="Calibri"/>
              </a:rPr>
              <a:t>β</a:t>
            </a:r>
            <a:r>
              <a:rPr lang="en-US" baseline="-25000" dirty="0">
                <a:latin typeface="Calibri"/>
              </a:rPr>
              <a:t>0</a:t>
            </a:r>
            <a:r>
              <a:rPr lang="en-US" dirty="0">
                <a:latin typeface="Calibri"/>
              </a:rPr>
              <a:t> + </a:t>
            </a:r>
            <a:r>
              <a:rPr lang="el-GR" dirty="0">
                <a:latin typeface="Calibri"/>
              </a:rPr>
              <a:t>β</a:t>
            </a:r>
            <a:r>
              <a:rPr lang="en-US" baseline="-25000" dirty="0">
                <a:latin typeface="Calibri"/>
              </a:rPr>
              <a:t>1</a:t>
            </a:r>
            <a:r>
              <a:rPr lang="en-US" dirty="0">
                <a:latin typeface="Calibri"/>
              </a:rPr>
              <a:t>X</a:t>
            </a:r>
            <a:r>
              <a:rPr lang="en-US" baseline="-25000" dirty="0">
                <a:latin typeface="Calibri"/>
              </a:rPr>
              <a:t>1</a:t>
            </a:r>
            <a:r>
              <a:rPr lang="en-US" baseline="30000" dirty="0">
                <a:latin typeface="Calibri"/>
              </a:rPr>
              <a:t>2</a:t>
            </a:r>
            <a:r>
              <a:rPr lang="en-US" dirty="0">
                <a:latin typeface="Calibri"/>
              </a:rPr>
              <a:t> + </a:t>
            </a:r>
            <a:r>
              <a:rPr lang="el-GR" dirty="0">
                <a:latin typeface="Calibri"/>
              </a:rPr>
              <a:t>β</a:t>
            </a:r>
            <a:r>
              <a:rPr lang="en-US" baseline="-25000" dirty="0">
                <a:latin typeface="Calibri"/>
              </a:rPr>
              <a:t>2</a:t>
            </a:r>
            <a:r>
              <a:rPr lang="en-US" dirty="0">
                <a:latin typeface="Calibri"/>
              </a:rPr>
              <a:t>logX</a:t>
            </a:r>
            <a:r>
              <a:rPr lang="en-US" baseline="-25000" dirty="0">
                <a:latin typeface="Calibri"/>
              </a:rPr>
              <a:t>2</a:t>
            </a:r>
            <a:r>
              <a:rPr lang="en-US" dirty="0">
                <a:latin typeface="Calibri"/>
              </a:rPr>
              <a:t> + </a:t>
            </a:r>
            <a:r>
              <a:rPr lang="el-GR" dirty="0">
                <a:latin typeface="Calibri"/>
              </a:rPr>
              <a:t>β</a:t>
            </a:r>
            <a:r>
              <a:rPr lang="en-US" baseline="-25000" dirty="0">
                <a:latin typeface="Calibri"/>
              </a:rPr>
              <a:t>3</a:t>
            </a:r>
            <a:r>
              <a:rPr lang="en-US" dirty="0">
                <a:latin typeface="Calibri"/>
              </a:rPr>
              <a:t>X</a:t>
            </a:r>
            <a:r>
              <a:rPr lang="en-US" baseline="-25000" dirty="0">
                <a:latin typeface="Calibri"/>
              </a:rPr>
              <a:t>1</a:t>
            </a:r>
            <a:r>
              <a:rPr lang="en-US" dirty="0">
                <a:latin typeface="Calibri"/>
              </a:rPr>
              <a:t>X</a:t>
            </a:r>
            <a:r>
              <a:rPr lang="en-US" baseline="-25000" dirty="0">
                <a:latin typeface="Calibri"/>
              </a:rPr>
              <a:t>2</a:t>
            </a:r>
            <a:r>
              <a:rPr lang="en-US" dirty="0">
                <a:latin typeface="Calibri"/>
              </a:rPr>
              <a:t> +</a:t>
            </a:r>
            <a:r>
              <a:rPr lang="el-GR" dirty="0">
                <a:latin typeface="Calibri"/>
              </a:rPr>
              <a:t>ε</a:t>
            </a:r>
            <a:endParaRPr lang="en-US" dirty="0"/>
          </a:p>
          <a:p>
            <a:endParaRPr lang="en-US" dirty="0"/>
          </a:p>
          <a:p>
            <a:r>
              <a:rPr lang="en-US" dirty="0"/>
              <a:t>Some relationships can be transformed to linearity.</a:t>
            </a:r>
          </a:p>
          <a:p>
            <a:r>
              <a:rPr lang="en-US" dirty="0"/>
              <a:t>While linear models may seem restrictive, they are quite flexible.</a:t>
            </a:r>
          </a:p>
          <a:p>
            <a:pPr lvl="1"/>
            <a:r>
              <a:rPr lang="en-US" dirty="0"/>
              <a:t>The predictors themselves can be transformed and combined in any way.</a:t>
            </a:r>
          </a:p>
          <a:p>
            <a:pPr lvl="1"/>
            <a:r>
              <a:rPr lang="en-US" dirty="0"/>
              <a:t>Linear models can handle complex datasets.</a:t>
            </a:r>
          </a:p>
          <a:p>
            <a:pPr lvl="1"/>
            <a:r>
              <a:rPr lang="en-US" dirty="0"/>
              <a:t>Linear models can also be curved (the relationship between  X and Y does not need to be a straight line).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will talk more about transformations and their interpretations later this semester.  </a:t>
            </a:r>
          </a:p>
        </p:txBody>
      </p:sp>
    </p:spTree>
    <p:extLst>
      <p:ext uri="{BB962C8B-B14F-4D97-AF65-F5344CB8AC3E}">
        <p14:creationId xmlns:p14="http://schemas.microsoft.com/office/powerpoint/2010/main" val="65680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0E77D-375E-475C-B494-7BC0FD75C57F}"/>
              </a:ext>
            </a:extLst>
          </p:cNvPr>
          <p:cNvSpPr>
            <a:spLocks noGrp="1"/>
          </p:cNvSpPr>
          <p:nvPr>
            <p:ph sz="quarter" idx="4294967295"/>
          </p:nvPr>
        </p:nvSpPr>
        <p:spPr>
          <a:xfrm>
            <a:off x="228600" y="381000"/>
            <a:ext cx="10871200" cy="5791200"/>
          </a:xfrm>
        </p:spPr>
        <p:txBody>
          <a:bodyPr>
            <a:normAutofit/>
          </a:bodyPr>
          <a:lstStyle/>
          <a:p>
            <a:pPr marL="0" marR="0" indent="0">
              <a:lnSpc>
                <a:spcPct val="115000"/>
              </a:lnSpc>
              <a:spcBef>
                <a:spcPts val="0"/>
              </a:spcBef>
              <a:spcAft>
                <a:spcPts val="0"/>
              </a:spcAft>
              <a:buNone/>
            </a:pP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set.seed</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1827</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a.random</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8000FF"/>
                </a:solidFill>
                <a:effectLst/>
                <a:latin typeface="Courier New" panose="02070309020205020404" pitchFamily="49" charset="0"/>
                <a:ea typeface="Times New Roman" panose="02020603050405020304" pitchFamily="18" charset="0"/>
                <a:cs typeface="Times New Roman" panose="02020603050405020304" pitchFamily="18" charset="0"/>
              </a:rPr>
              <a:t>rnorm</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50</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b.data</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data.frame</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8000FF"/>
                </a:solidFill>
                <a:effectLst/>
                <a:latin typeface="Courier New" panose="02070309020205020404" pitchFamily="49" charset="0"/>
                <a:ea typeface="Times New Roman" panose="02020603050405020304" pitchFamily="18" charset="0"/>
                <a:cs typeface="Times New Roman" panose="02020603050405020304" pitchFamily="18" charset="0"/>
              </a:rPr>
              <a:t>replicate</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8000FF"/>
                </a:solidFill>
                <a:effectLst/>
                <a:latin typeface="Courier New" panose="02070309020205020404" pitchFamily="49" charset="0"/>
                <a:ea typeface="Times New Roman" panose="02020603050405020304" pitchFamily="18" charset="0"/>
                <a:cs typeface="Times New Roman" panose="02020603050405020304" pitchFamily="18" charset="0"/>
              </a:rPr>
              <a:t>rnorm</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50</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cor.size</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8000FF"/>
                </a:solidFill>
                <a:effectLst/>
                <a:latin typeface="Courier New" panose="02070309020205020404" pitchFamily="49" charset="0"/>
                <a:ea typeface="Times New Roman" panose="02020603050405020304" pitchFamily="18" charset="0"/>
                <a:cs typeface="Times New Roman" panose="02020603050405020304" pitchFamily="18" charset="0"/>
              </a:rPr>
              <a:t>vector</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 </a:t>
            </a:r>
            <a:r>
              <a:rPr lang="en-US" sz="24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cor.size</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cor.test</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a.random</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b.data</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estimate</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cor.results</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8000FF"/>
                </a:solidFill>
                <a:effectLst/>
                <a:latin typeface="Courier New" panose="02070309020205020404" pitchFamily="49" charset="0"/>
                <a:ea typeface="Times New Roman" panose="02020603050405020304" pitchFamily="18" charset="0"/>
                <a:cs typeface="Times New Roman" panose="02020603050405020304" pitchFamily="18" charset="0"/>
              </a:rPr>
              <a:t>vector</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 </a:t>
            </a:r>
            <a:r>
              <a:rPr lang="en-US" sz="24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FF8000"/>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cor.results</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cor.test</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a.random</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b.data</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4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p.value</a:t>
            </a:r>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3600" b="1" dirty="0"/>
          </a:p>
        </p:txBody>
      </p:sp>
    </p:spTree>
    <p:extLst>
      <p:ext uri="{BB962C8B-B14F-4D97-AF65-F5344CB8AC3E}">
        <p14:creationId xmlns:p14="http://schemas.microsoft.com/office/powerpoint/2010/main" val="239810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Simple Regression Assumptions</a:t>
            </a:r>
          </a:p>
        </p:txBody>
      </p:sp>
    </p:spTree>
    <p:extLst>
      <p:ext uri="{BB962C8B-B14F-4D97-AF65-F5344CB8AC3E}">
        <p14:creationId xmlns:p14="http://schemas.microsoft.com/office/powerpoint/2010/main" val="2113806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dirty="0"/>
              <a:t>Assumptions:</a:t>
            </a:r>
          </a:p>
          <a:p>
            <a:pPr lvl="1"/>
            <a:r>
              <a:rPr lang="en-US" dirty="0"/>
              <a:t>SLR.1 – Linear in parameters</a:t>
            </a:r>
          </a:p>
          <a:p>
            <a:pPr lvl="1"/>
            <a:r>
              <a:rPr lang="en-US" dirty="0"/>
              <a:t>SLR.2 – Data drawn from a random sample (i.e., the errors are independent - no autocorrelation in the data)</a:t>
            </a:r>
          </a:p>
          <a:p>
            <a:pPr lvl="1"/>
            <a:r>
              <a:rPr lang="en-US" dirty="0"/>
              <a:t>SLR.3 – Sample variation in the explanatory variable</a:t>
            </a:r>
          </a:p>
          <a:p>
            <a:pPr lvl="1"/>
            <a:r>
              <a:rPr lang="en-US" dirty="0"/>
              <a:t>SLR.4 – Zero conditional mean for the error term (most critical assumption of all and cannot be tested)</a:t>
            </a:r>
          </a:p>
          <a:p>
            <a:pPr lvl="1"/>
            <a:r>
              <a:rPr lang="en-US" dirty="0"/>
              <a:t>SLR.5 – </a:t>
            </a:r>
            <a:r>
              <a:rPr lang="en-US" dirty="0" err="1"/>
              <a:t>Homoskedasticity</a:t>
            </a:r>
            <a:r>
              <a:rPr lang="en-US" dirty="0"/>
              <a:t> (i.e., the errors have equal variance)</a:t>
            </a:r>
          </a:p>
        </p:txBody>
      </p:sp>
    </p:spTree>
    <p:extLst>
      <p:ext uri="{BB962C8B-B14F-4D97-AF65-F5344CB8AC3E}">
        <p14:creationId xmlns:p14="http://schemas.microsoft.com/office/powerpoint/2010/main" val="1409385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33600" y="381000"/>
            <a:ext cx="8153400" cy="990600"/>
          </a:xfrm>
        </p:spPr>
        <p:txBody>
          <a:bodyPr>
            <a:normAutofit fontScale="90000"/>
          </a:bodyPr>
          <a:lstStyle/>
          <a:p>
            <a:r>
              <a:rPr lang="de-DE" dirty="0"/>
              <a:t>Standard assumptions for the linear regression model</a:t>
            </a:r>
            <a:br>
              <a:rPr lang="de-DE" b="1" u="sng" dirty="0"/>
            </a:br>
            <a:endParaRPr lang="en-US" dirty="0"/>
          </a:p>
        </p:txBody>
      </p:sp>
      <p:sp>
        <p:nvSpPr>
          <p:cNvPr id="27650" name="Rectangle 3"/>
          <p:cNvSpPr>
            <a:spLocks noGrp="1" noChangeArrowheads="1"/>
          </p:cNvSpPr>
          <p:nvPr>
            <p:ph sz="quarter" idx="1"/>
          </p:nvPr>
        </p:nvSpPr>
        <p:spPr/>
        <p:txBody>
          <a:bodyPr/>
          <a:lstStyle/>
          <a:p>
            <a:pPr>
              <a:lnSpc>
                <a:spcPts val="3500"/>
              </a:lnSpc>
            </a:pPr>
            <a:r>
              <a:rPr lang="de-DE" sz="2000" b="1" dirty="0"/>
              <a:t>Assumption SLR.1 (Linear in parameters)</a:t>
            </a:r>
          </a:p>
          <a:p>
            <a:pPr>
              <a:lnSpc>
                <a:spcPts val="3500"/>
              </a:lnSpc>
            </a:pPr>
            <a:endParaRPr lang="de-DE" sz="1800" b="1" dirty="0"/>
          </a:p>
          <a:p>
            <a:pPr>
              <a:lnSpc>
                <a:spcPts val="3500"/>
              </a:lnSpc>
            </a:pPr>
            <a:endParaRPr lang="de-DE" sz="1800" b="1" dirty="0"/>
          </a:p>
          <a:p>
            <a:pPr>
              <a:lnSpc>
                <a:spcPts val="3500"/>
              </a:lnSpc>
            </a:pPr>
            <a:r>
              <a:rPr lang="de-DE" sz="2000" b="1" dirty="0"/>
              <a:t>Assumption SLR.2 (Random sampling)</a:t>
            </a:r>
          </a:p>
        </p:txBody>
      </p:sp>
      <p:pic>
        <p:nvPicPr>
          <p:cNvPr id="27651" name="Grafik 15" descr="TP_tmp.png"/>
          <p:cNvPicPr>
            <a:picLocks noChangeAspect="1"/>
          </p:cNvPicPr>
          <p:nvPr>
            <p:custDataLst>
              <p:tags r:id="rId1"/>
            </p:custDataLst>
          </p:nvPr>
        </p:nvPicPr>
        <p:blipFill>
          <a:blip r:embed="rId6" cstate="print"/>
          <a:srcRect/>
          <a:stretch>
            <a:fillRect/>
          </a:stretch>
        </p:blipFill>
        <p:spPr bwMode="auto">
          <a:xfrm>
            <a:off x="2667000" y="2514600"/>
            <a:ext cx="2133600" cy="254000"/>
          </a:xfrm>
          <a:prstGeom prst="rect">
            <a:avLst/>
          </a:prstGeom>
          <a:noFill/>
          <a:ln w="9525">
            <a:noFill/>
            <a:miter lim="800000"/>
            <a:headEnd/>
            <a:tailEnd/>
          </a:ln>
        </p:spPr>
      </p:pic>
      <p:sp>
        <p:nvSpPr>
          <p:cNvPr id="17" name="Textfeld 16"/>
          <p:cNvSpPr txBox="1"/>
          <p:nvPr/>
        </p:nvSpPr>
        <p:spPr>
          <a:xfrm>
            <a:off x="6096000" y="2362200"/>
            <a:ext cx="2610010"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dirty="0"/>
              <a:t>In </a:t>
            </a:r>
            <a:r>
              <a:rPr lang="de-DE" sz="1400" dirty="0" err="1"/>
              <a:t>the</a:t>
            </a:r>
            <a:r>
              <a:rPr lang="de-DE" sz="1400" dirty="0"/>
              <a:t> </a:t>
            </a:r>
            <a:r>
              <a:rPr lang="de-DE" sz="1400" dirty="0" err="1"/>
              <a:t>population</a:t>
            </a:r>
            <a:r>
              <a:rPr lang="de-DE" sz="1400" dirty="0"/>
              <a:t>, </a:t>
            </a:r>
            <a:r>
              <a:rPr lang="de-DE" sz="1400" dirty="0" err="1"/>
              <a:t>the</a:t>
            </a:r>
            <a:r>
              <a:rPr lang="de-DE" sz="1400" dirty="0"/>
              <a:t> </a:t>
            </a:r>
            <a:r>
              <a:rPr lang="de-DE" sz="1400" dirty="0" err="1"/>
              <a:t>relationship</a:t>
            </a:r>
            <a:r>
              <a:rPr lang="de-DE" sz="1400" dirty="0"/>
              <a:t> </a:t>
            </a:r>
          </a:p>
          <a:p>
            <a:pPr>
              <a:defRPr/>
            </a:pPr>
            <a:r>
              <a:rPr lang="de-DE" sz="1400" dirty="0" err="1"/>
              <a:t>between</a:t>
            </a:r>
            <a:r>
              <a:rPr lang="de-DE" sz="1400" dirty="0"/>
              <a:t> y </a:t>
            </a:r>
            <a:r>
              <a:rPr lang="de-DE" sz="1400" dirty="0" err="1"/>
              <a:t>and</a:t>
            </a:r>
            <a:r>
              <a:rPr lang="de-DE" sz="1400" dirty="0"/>
              <a:t> x </a:t>
            </a:r>
            <a:r>
              <a:rPr lang="de-DE" sz="1400" dirty="0" err="1"/>
              <a:t>is</a:t>
            </a:r>
            <a:r>
              <a:rPr lang="de-DE" sz="1400" dirty="0"/>
              <a:t> linear</a:t>
            </a:r>
            <a:endParaRPr lang="de-DE" sz="1400" dirty="0">
              <a:latin typeface="cmsy10"/>
            </a:endParaRPr>
          </a:p>
        </p:txBody>
      </p:sp>
      <p:pic>
        <p:nvPicPr>
          <p:cNvPr id="27653" name="Grafik 17" descr="TP_tmp.png"/>
          <p:cNvPicPr>
            <a:picLocks noChangeAspect="1"/>
          </p:cNvPicPr>
          <p:nvPr>
            <p:custDataLst>
              <p:tags r:id="rId2"/>
            </p:custDataLst>
          </p:nvPr>
        </p:nvPicPr>
        <p:blipFill>
          <a:blip r:embed="rId7" cstate="print"/>
          <a:srcRect/>
          <a:stretch>
            <a:fillRect/>
          </a:stretch>
        </p:blipFill>
        <p:spPr bwMode="auto">
          <a:xfrm>
            <a:off x="2743200" y="4114800"/>
            <a:ext cx="2667000" cy="266700"/>
          </a:xfrm>
          <a:prstGeom prst="rect">
            <a:avLst/>
          </a:prstGeom>
          <a:noFill/>
          <a:ln w="9525">
            <a:noFill/>
            <a:miter lim="800000"/>
            <a:headEnd/>
            <a:tailEnd/>
          </a:ln>
        </p:spPr>
      </p:pic>
      <p:cxnSp>
        <p:nvCxnSpPr>
          <p:cNvPr id="20" name="Gerade Verbindung mit Pfeil 19"/>
          <p:cNvCxnSpPr/>
          <p:nvPr/>
        </p:nvCxnSpPr>
        <p:spPr>
          <a:xfrm rot="10800000" flipV="1">
            <a:off x="5029201" y="2514600"/>
            <a:ext cx="912813" cy="1095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6553201" y="3886200"/>
            <a:ext cx="2327753"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dirty="0"/>
              <a:t>The </a:t>
            </a:r>
            <a:r>
              <a:rPr lang="de-DE" sz="1400" dirty="0" err="1"/>
              <a:t>data</a:t>
            </a:r>
            <a:r>
              <a:rPr lang="de-DE" sz="1400" dirty="0"/>
              <a:t> </a:t>
            </a:r>
            <a:r>
              <a:rPr lang="de-DE" sz="1400" dirty="0" err="1"/>
              <a:t>is</a:t>
            </a:r>
            <a:r>
              <a:rPr lang="de-DE" sz="1400" dirty="0"/>
              <a:t> a </a:t>
            </a:r>
            <a:r>
              <a:rPr lang="de-DE" sz="1400" dirty="0" err="1"/>
              <a:t>random</a:t>
            </a:r>
            <a:r>
              <a:rPr lang="de-DE" sz="1400" dirty="0"/>
              <a:t> sample </a:t>
            </a:r>
          </a:p>
          <a:p>
            <a:pPr>
              <a:defRPr/>
            </a:pPr>
            <a:r>
              <a:rPr lang="de-DE" sz="1400" dirty="0" err="1"/>
              <a:t>drawn</a:t>
            </a:r>
            <a:r>
              <a:rPr lang="de-DE" sz="1400" dirty="0"/>
              <a:t> </a:t>
            </a:r>
            <a:r>
              <a:rPr lang="de-DE" sz="1400" dirty="0" err="1"/>
              <a:t>from</a:t>
            </a:r>
            <a:r>
              <a:rPr lang="de-DE" sz="1400" dirty="0"/>
              <a:t> </a:t>
            </a:r>
            <a:r>
              <a:rPr lang="de-DE" sz="1400" dirty="0" err="1"/>
              <a:t>the</a:t>
            </a:r>
            <a:r>
              <a:rPr lang="de-DE" sz="1400" dirty="0"/>
              <a:t> </a:t>
            </a:r>
            <a:r>
              <a:rPr lang="de-DE" sz="1400" dirty="0" err="1"/>
              <a:t>population</a:t>
            </a:r>
            <a:r>
              <a:rPr lang="de-DE" sz="1400" dirty="0"/>
              <a:t>  </a:t>
            </a:r>
            <a:endParaRPr lang="de-DE" sz="1400" dirty="0">
              <a:latin typeface="cmsy10"/>
            </a:endParaRPr>
          </a:p>
        </p:txBody>
      </p:sp>
      <p:cxnSp>
        <p:nvCxnSpPr>
          <p:cNvPr id="38" name="Gerade Verbindung mit Pfeil 37"/>
          <p:cNvCxnSpPr/>
          <p:nvPr/>
        </p:nvCxnSpPr>
        <p:spPr>
          <a:xfrm rot="10800000" flipV="1">
            <a:off x="5562600" y="4114800"/>
            <a:ext cx="912812" cy="1095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7657" name="Grafik 44" descr="TP_tmp.png"/>
          <p:cNvPicPr>
            <a:picLocks noChangeAspect="1"/>
          </p:cNvPicPr>
          <p:nvPr>
            <p:custDataLst>
              <p:tags r:id="rId3"/>
            </p:custDataLst>
          </p:nvPr>
        </p:nvPicPr>
        <p:blipFill>
          <a:blip r:embed="rId8" cstate="print"/>
          <a:srcRect/>
          <a:stretch>
            <a:fillRect/>
          </a:stretch>
        </p:blipFill>
        <p:spPr bwMode="auto">
          <a:xfrm>
            <a:off x="2743200" y="5105400"/>
            <a:ext cx="2374900" cy="254000"/>
          </a:xfrm>
          <a:prstGeom prst="rect">
            <a:avLst/>
          </a:prstGeom>
          <a:noFill/>
          <a:ln w="9525">
            <a:noFill/>
            <a:miter lim="800000"/>
            <a:headEnd/>
            <a:tailEnd/>
          </a:ln>
        </p:spPr>
      </p:pic>
      <p:sp>
        <p:nvSpPr>
          <p:cNvPr id="46" name="Textfeld 45"/>
          <p:cNvSpPr txBox="1"/>
          <p:nvPr/>
        </p:nvSpPr>
        <p:spPr>
          <a:xfrm>
            <a:off x="6324601" y="5105400"/>
            <a:ext cx="2567819"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dirty="0" err="1"/>
              <a:t>Each</a:t>
            </a:r>
            <a:r>
              <a:rPr lang="de-DE" sz="1400" dirty="0"/>
              <a:t> </a:t>
            </a:r>
            <a:r>
              <a:rPr lang="de-DE" sz="1400" dirty="0" err="1"/>
              <a:t>data</a:t>
            </a:r>
            <a:r>
              <a:rPr lang="de-DE" sz="1400" dirty="0"/>
              <a:t> </a:t>
            </a:r>
            <a:r>
              <a:rPr lang="de-DE" sz="1400" dirty="0" err="1"/>
              <a:t>point</a:t>
            </a:r>
            <a:r>
              <a:rPr lang="de-DE" sz="1400" dirty="0"/>
              <a:t> </a:t>
            </a:r>
            <a:r>
              <a:rPr lang="de-DE" sz="1400" dirty="0" err="1"/>
              <a:t>therefore</a:t>
            </a:r>
            <a:r>
              <a:rPr lang="de-DE" sz="1400" dirty="0"/>
              <a:t> </a:t>
            </a:r>
            <a:r>
              <a:rPr lang="de-DE" sz="1400" dirty="0" err="1"/>
              <a:t>follows</a:t>
            </a:r>
            <a:endParaRPr lang="de-DE" sz="1400" dirty="0"/>
          </a:p>
          <a:p>
            <a:pPr>
              <a:defRPr/>
            </a:pPr>
            <a:r>
              <a:rPr lang="de-DE" sz="1400" dirty="0" err="1"/>
              <a:t>the</a:t>
            </a:r>
            <a:r>
              <a:rPr lang="de-DE" sz="1400" dirty="0"/>
              <a:t> </a:t>
            </a:r>
            <a:r>
              <a:rPr lang="de-DE" sz="1400" dirty="0" err="1"/>
              <a:t>population</a:t>
            </a:r>
            <a:r>
              <a:rPr lang="de-DE" sz="1400" dirty="0"/>
              <a:t> </a:t>
            </a:r>
            <a:r>
              <a:rPr lang="de-DE" sz="1400" dirty="0" err="1"/>
              <a:t>equation</a:t>
            </a:r>
            <a:endParaRPr lang="de-DE" sz="1400" dirty="0"/>
          </a:p>
        </p:txBody>
      </p:sp>
      <p:cxnSp>
        <p:nvCxnSpPr>
          <p:cNvPr id="47" name="Gerade Verbindung mit Pfeil 46"/>
          <p:cNvCxnSpPr/>
          <p:nvPr/>
        </p:nvCxnSpPr>
        <p:spPr>
          <a:xfrm rot="10800000">
            <a:off x="5334000" y="5334001"/>
            <a:ext cx="912812" cy="365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381000"/>
            <a:ext cx="10439400" cy="990600"/>
          </a:xfrm>
        </p:spPr>
        <p:txBody>
          <a:bodyPr>
            <a:normAutofit fontScale="90000"/>
          </a:bodyPr>
          <a:lstStyle/>
          <a:p>
            <a:r>
              <a:rPr lang="de-DE" dirty="0"/>
              <a:t>Assumptions for the linear regression model (cont.)</a:t>
            </a:r>
            <a:br>
              <a:rPr lang="de-DE" b="1" u="sng" dirty="0"/>
            </a:br>
            <a:endParaRPr lang="en-US" dirty="0"/>
          </a:p>
        </p:txBody>
      </p:sp>
      <p:sp>
        <p:nvSpPr>
          <p:cNvPr id="30722" name="Rectangle 3"/>
          <p:cNvSpPr>
            <a:spLocks noGrp="1" noChangeArrowheads="1"/>
          </p:cNvSpPr>
          <p:nvPr>
            <p:ph sz="quarter" idx="1"/>
          </p:nvPr>
        </p:nvSpPr>
        <p:spPr>
          <a:xfrm>
            <a:off x="2057400" y="1752600"/>
            <a:ext cx="8153400" cy="4495800"/>
          </a:xfrm>
        </p:spPr>
        <p:txBody>
          <a:bodyPr/>
          <a:lstStyle/>
          <a:p>
            <a:pPr>
              <a:lnSpc>
                <a:spcPts val="3500"/>
              </a:lnSpc>
            </a:pPr>
            <a:r>
              <a:rPr lang="de-DE" sz="2000" b="1" dirty="0"/>
              <a:t>Assumption SLR.3 (Sample variation in explanatory variable)</a:t>
            </a:r>
          </a:p>
          <a:p>
            <a:pPr>
              <a:lnSpc>
                <a:spcPts val="3500"/>
              </a:lnSpc>
            </a:pPr>
            <a:endParaRPr lang="de-DE" sz="1800" b="1" dirty="0"/>
          </a:p>
          <a:p>
            <a:pPr>
              <a:lnSpc>
                <a:spcPts val="3500"/>
              </a:lnSpc>
              <a:buNone/>
            </a:pPr>
            <a:endParaRPr lang="de-DE" sz="1800" b="1" dirty="0"/>
          </a:p>
          <a:p>
            <a:pPr>
              <a:lnSpc>
                <a:spcPts val="3300"/>
              </a:lnSpc>
            </a:pPr>
            <a:endParaRPr lang="de-DE" sz="1800" b="1" dirty="0"/>
          </a:p>
          <a:p>
            <a:pPr>
              <a:lnSpc>
                <a:spcPts val="3500"/>
              </a:lnSpc>
            </a:pPr>
            <a:endParaRPr lang="de-DE" sz="2000" b="1" dirty="0"/>
          </a:p>
          <a:p>
            <a:pPr>
              <a:lnSpc>
                <a:spcPts val="3500"/>
              </a:lnSpc>
            </a:pPr>
            <a:r>
              <a:rPr lang="de-DE" sz="2000" b="1" dirty="0"/>
              <a:t>Assumption SLR.4 (Zero conditional mean)</a:t>
            </a:r>
          </a:p>
        </p:txBody>
      </p:sp>
      <p:pic>
        <p:nvPicPr>
          <p:cNvPr id="30723" name="Grafik 12" descr="TP_tmp.png"/>
          <p:cNvPicPr>
            <a:picLocks noChangeAspect="1"/>
          </p:cNvPicPr>
          <p:nvPr>
            <p:custDataLst>
              <p:tags r:id="rId1"/>
            </p:custDataLst>
          </p:nvPr>
        </p:nvPicPr>
        <p:blipFill>
          <a:blip r:embed="rId5" cstate="print"/>
          <a:srcRect/>
          <a:stretch>
            <a:fillRect/>
          </a:stretch>
        </p:blipFill>
        <p:spPr bwMode="auto">
          <a:xfrm>
            <a:off x="2895600" y="2514600"/>
            <a:ext cx="2006600" cy="685800"/>
          </a:xfrm>
          <a:prstGeom prst="rect">
            <a:avLst/>
          </a:prstGeom>
          <a:noFill/>
          <a:ln w="9525">
            <a:noFill/>
            <a:miter lim="800000"/>
            <a:headEnd/>
            <a:tailEnd/>
          </a:ln>
        </p:spPr>
      </p:pic>
      <p:sp>
        <p:nvSpPr>
          <p:cNvPr id="17" name="Textfeld 16"/>
          <p:cNvSpPr txBox="1"/>
          <p:nvPr/>
        </p:nvSpPr>
        <p:spPr>
          <a:xfrm>
            <a:off x="6019801" y="2590801"/>
            <a:ext cx="3886705" cy="95410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de-DE" sz="1400" dirty="0"/>
              <a:t>The </a:t>
            </a:r>
            <a:r>
              <a:rPr lang="de-DE" sz="1400" dirty="0" err="1"/>
              <a:t>values</a:t>
            </a:r>
            <a:r>
              <a:rPr lang="de-DE" sz="1400" dirty="0"/>
              <a:t> </a:t>
            </a:r>
            <a:r>
              <a:rPr lang="de-DE" sz="1400" dirty="0" err="1"/>
              <a:t>of</a:t>
            </a:r>
            <a:r>
              <a:rPr lang="de-DE" sz="1400" dirty="0"/>
              <a:t> </a:t>
            </a:r>
            <a:r>
              <a:rPr lang="de-DE" sz="1400" dirty="0" err="1"/>
              <a:t>the</a:t>
            </a:r>
            <a:r>
              <a:rPr lang="de-DE" sz="1400" dirty="0"/>
              <a:t> </a:t>
            </a:r>
            <a:r>
              <a:rPr lang="de-DE" sz="1400" dirty="0" err="1"/>
              <a:t>explanatory</a:t>
            </a:r>
            <a:r>
              <a:rPr lang="de-DE" sz="1400" dirty="0"/>
              <a:t> variables </a:t>
            </a:r>
            <a:r>
              <a:rPr lang="de-DE" sz="1400" dirty="0" err="1"/>
              <a:t>are</a:t>
            </a:r>
            <a:r>
              <a:rPr lang="de-DE" sz="1400" dirty="0"/>
              <a:t> not all </a:t>
            </a:r>
          </a:p>
          <a:p>
            <a:pPr>
              <a:defRPr/>
            </a:pPr>
            <a:r>
              <a:rPr lang="de-DE" sz="1400" dirty="0"/>
              <a:t>the same (otherwise it would be impossible to study </a:t>
            </a:r>
          </a:p>
          <a:p>
            <a:pPr>
              <a:defRPr/>
            </a:pPr>
            <a:r>
              <a:rPr lang="de-DE" sz="1400" dirty="0"/>
              <a:t>how different values of the explanatory variable</a:t>
            </a:r>
          </a:p>
          <a:p>
            <a:pPr>
              <a:defRPr/>
            </a:pPr>
            <a:r>
              <a:rPr lang="de-DE" sz="1400" dirty="0" err="1"/>
              <a:t>lead</a:t>
            </a:r>
            <a:r>
              <a:rPr lang="de-DE" sz="1400" dirty="0"/>
              <a:t> </a:t>
            </a:r>
            <a:r>
              <a:rPr lang="de-DE" sz="1400" dirty="0" err="1"/>
              <a:t>to</a:t>
            </a:r>
            <a:r>
              <a:rPr lang="de-DE" sz="1400" dirty="0"/>
              <a:t> different </a:t>
            </a:r>
            <a:r>
              <a:rPr lang="de-DE" sz="1400" dirty="0" err="1"/>
              <a:t>values</a:t>
            </a:r>
            <a:r>
              <a:rPr lang="de-DE" sz="1400" dirty="0"/>
              <a:t> </a:t>
            </a:r>
            <a:r>
              <a:rPr lang="de-DE" sz="1400" dirty="0" err="1"/>
              <a:t>of</a:t>
            </a:r>
            <a:r>
              <a:rPr lang="de-DE" sz="1400" dirty="0"/>
              <a:t> </a:t>
            </a:r>
            <a:r>
              <a:rPr lang="de-DE" sz="1400" dirty="0" err="1"/>
              <a:t>the</a:t>
            </a:r>
            <a:r>
              <a:rPr lang="de-DE" sz="1400" dirty="0"/>
              <a:t> </a:t>
            </a:r>
            <a:r>
              <a:rPr lang="de-DE" sz="1400" dirty="0" err="1"/>
              <a:t>dependent</a:t>
            </a:r>
            <a:r>
              <a:rPr lang="de-DE" sz="1400" dirty="0"/>
              <a:t> variable)</a:t>
            </a:r>
          </a:p>
        </p:txBody>
      </p:sp>
      <p:pic>
        <p:nvPicPr>
          <p:cNvPr id="30725" name="Grafik 14" descr="TP_tmp.png"/>
          <p:cNvPicPr>
            <a:picLocks noChangeAspect="1"/>
          </p:cNvPicPr>
          <p:nvPr>
            <p:custDataLst>
              <p:tags r:id="rId2"/>
            </p:custDataLst>
          </p:nvPr>
        </p:nvPicPr>
        <p:blipFill>
          <a:blip r:embed="rId6" cstate="print"/>
          <a:srcRect/>
          <a:stretch>
            <a:fillRect/>
          </a:stretch>
        </p:blipFill>
        <p:spPr bwMode="auto">
          <a:xfrm>
            <a:off x="2992438" y="5254625"/>
            <a:ext cx="1536700" cy="266700"/>
          </a:xfrm>
          <a:prstGeom prst="rect">
            <a:avLst/>
          </a:prstGeom>
          <a:noFill/>
          <a:ln w="9525">
            <a:noFill/>
            <a:miter lim="800000"/>
            <a:headEnd/>
            <a:tailEnd/>
          </a:ln>
        </p:spPr>
      </p:pic>
      <p:cxnSp>
        <p:nvCxnSpPr>
          <p:cNvPr id="20" name="Gerade Verbindung mit Pfeil 19"/>
          <p:cNvCxnSpPr/>
          <p:nvPr/>
        </p:nvCxnSpPr>
        <p:spPr>
          <a:xfrm rot="10800000">
            <a:off x="5029201" y="2819401"/>
            <a:ext cx="949325"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840413" y="5291139"/>
            <a:ext cx="3687762" cy="73818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The </a:t>
            </a:r>
            <a:r>
              <a:rPr lang="de-DE" sz="1400" dirty="0" err="1"/>
              <a:t>value</a:t>
            </a:r>
            <a:r>
              <a:rPr lang="de-DE" sz="1400" dirty="0"/>
              <a:t> </a:t>
            </a:r>
            <a:r>
              <a:rPr lang="de-DE" sz="1400" dirty="0" err="1"/>
              <a:t>of</a:t>
            </a:r>
            <a:r>
              <a:rPr lang="de-DE" sz="1400" dirty="0"/>
              <a:t> </a:t>
            </a:r>
            <a:r>
              <a:rPr lang="de-DE" sz="1400" dirty="0" err="1"/>
              <a:t>the</a:t>
            </a:r>
            <a:r>
              <a:rPr lang="de-DE" sz="1400" dirty="0"/>
              <a:t> </a:t>
            </a:r>
            <a:r>
              <a:rPr lang="de-DE" sz="1400" dirty="0" err="1"/>
              <a:t>explanatory</a:t>
            </a:r>
            <a:r>
              <a:rPr lang="de-DE" sz="1400" dirty="0"/>
              <a:t> variable must </a:t>
            </a:r>
            <a:r>
              <a:rPr lang="de-DE" sz="1400" dirty="0" err="1"/>
              <a:t>contain</a:t>
            </a:r>
            <a:r>
              <a:rPr lang="de-DE" sz="1400" dirty="0"/>
              <a:t> </a:t>
            </a:r>
            <a:r>
              <a:rPr lang="de-DE" sz="1400" dirty="0" err="1"/>
              <a:t>no</a:t>
            </a:r>
            <a:r>
              <a:rPr lang="de-DE" sz="1400" dirty="0"/>
              <a:t> </a:t>
            </a:r>
            <a:r>
              <a:rPr lang="de-DE" sz="1400" dirty="0" err="1"/>
              <a:t>information</a:t>
            </a:r>
            <a:r>
              <a:rPr lang="de-DE" sz="1400" dirty="0"/>
              <a:t> </a:t>
            </a:r>
            <a:r>
              <a:rPr lang="de-DE" sz="1400" dirty="0" err="1"/>
              <a:t>about</a:t>
            </a:r>
            <a:r>
              <a:rPr lang="de-DE" sz="1400" dirty="0"/>
              <a:t> </a:t>
            </a:r>
            <a:r>
              <a:rPr lang="de-DE" sz="1400" dirty="0" err="1"/>
              <a:t>the</a:t>
            </a:r>
            <a:r>
              <a:rPr lang="de-DE" sz="1400" dirty="0"/>
              <a:t> </a:t>
            </a:r>
            <a:r>
              <a:rPr lang="de-DE" sz="1400" dirty="0" err="1"/>
              <a:t>mean</a:t>
            </a:r>
            <a:r>
              <a:rPr lang="de-DE" sz="1400" dirty="0"/>
              <a:t> </a:t>
            </a:r>
            <a:r>
              <a:rPr lang="de-DE" sz="1400" dirty="0" err="1"/>
              <a:t>of</a:t>
            </a:r>
            <a:r>
              <a:rPr lang="de-DE" sz="1400" dirty="0"/>
              <a:t> </a:t>
            </a:r>
            <a:r>
              <a:rPr lang="de-DE" sz="1400" dirty="0" err="1"/>
              <a:t>the</a:t>
            </a:r>
            <a:r>
              <a:rPr lang="de-DE" sz="1400" dirty="0"/>
              <a:t> </a:t>
            </a:r>
            <a:r>
              <a:rPr lang="de-DE" sz="1400" dirty="0" err="1"/>
              <a:t>unobserved</a:t>
            </a:r>
            <a:r>
              <a:rPr lang="de-DE" sz="1400" dirty="0"/>
              <a:t> </a:t>
            </a:r>
            <a:r>
              <a:rPr lang="de-DE" sz="1400" dirty="0" err="1"/>
              <a:t>factors</a:t>
            </a:r>
            <a:endParaRPr lang="de-DE" sz="1400" dirty="0"/>
          </a:p>
        </p:txBody>
      </p:sp>
      <p:cxnSp>
        <p:nvCxnSpPr>
          <p:cNvPr id="38" name="Gerade Verbindung mit Pfeil 37"/>
          <p:cNvCxnSpPr/>
          <p:nvPr/>
        </p:nvCxnSpPr>
        <p:spPr>
          <a:xfrm rot="10800000">
            <a:off x="4635501" y="5364163"/>
            <a:ext cx="1241425" cy="365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685800" y="1676400"/>
            <a:ext cx="11201400" cy="4595813"/>
          </a:xfrm>
        </p:spPr>
        <p:txBody>
          <a:bodyPr>
            <a:normAutofit/>
          </a:bodyPr>
          <a:lstStyle/>
          <a:p>
            <a:pPr lvl="1">
              <a:lnSpc>
                <a:spcPts val="2600"/>
              </a:lnSpc>
            </a:pPr>
            <a:endParaRPr lang="de-DE" sz="2400" dirty="0"/>
          </a:p>
          <a:p>
            <a:pPr>
              <a:lnSpc>
                <a:spcPts val="2600"/>
              </a:lnSpc>
              <a:buNone/>
            </a:pPr>
            <a:endParaRPr lang="de-DE" sz="2400" b="1" dirty="0"/>
          </a:p>
          <a:p>
            <a:pPr>
              <a:lnSpc>
                <a:spcPts val="2600"/>
              </a:lnSpc>
            </a:pPr>
            <a:r>
              <a:rPr lang="de-DE" sz="2400" b="1" dirty="0"/>
              <a:t>Assumption SLR.5 (Homoskedasticity)</a:t>
            </a:r>
          </a:p>
        </p:txBody>
      </p:sp>
      <p:pic>
        <p:nvPicPr>
          <p:cNvPr id="32772" name="Grafik 22" descr="TP_tmp.png"/>
          <p:cNvPicPr>
            <a:picLocks noChangeAspect="1"/>
          </p:cNvPicPr>
          <p:nvPr>
            <p:custDataLst>
              <p:tags r:id="rId1"/>
            </p:custDataLst>
          </p:nvPr>
        </p:nvPicPr>
        <p:blipFill>
          <a:blip r:embed="rId4" cstate="print"/>
          <a:srcRect/>
          <a:stretch>
            <a:fillRect/>
          </a:stretch>
        </p:blipFill>
        <p:spPr bwMode="auto">
          <a:xfrm>
            <a:off x="3019424" y="3538538"/>
            <a:ext cx="1943100" cy="330200"/>
          </a:xfrm>
          <a:prstGeom prst="rect">
            <a:avLst/>
          </a:prstGeom>
          <a:noFill/>
          <a:ln w="9525">
            <a:noFill/>
            <a:miter lim="800000"/>
            <a:headEnd/>
            <a:tailEnd/>
          </a:ln>
        </p:spPr>
      </p:pic>
      <p:sp>
        <p:nvSpPr>
          <p:cNvPr id="22" name="Textfeld 21"/>
          <p:cNvSpPr txBox="1"/>
          <p:nvPr/>
        </p:nvSpPr>
        <p:spPr>
          <a:xfrm>
            <a:off x="5867400" y="3429000"/>
            <a:ext cx="3687763" cy="73818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The </a:t>
            </a:r>
            <a:r>
              <a:rPr lang="de-DE" sz="1400" dirty="0" err="1"/>
              <a:t>value</a:t>
            </a:r>
            <a:r>
              <a:rPr lang="de-DE" sz="1400" dirty="0"/>
              <a:t> </a:t>
            </a:r>
            <a:r>
              <a:rPr lang="de-DE" sz="1400" dirty="0" err="1"/>
              <a:t>of</a:t>
            </a:r>
            <a:r>
              <a:rPr lang="de-DE" sz="1400" dirty="0"/>
              <a:t> </a:t>
            </a:r>
            <a:r>
              <a:rPr lang="de-DE" sz="1400" dirty="0" err="1"/>
              <a:t>the</a:t>
            </a:r>
            <a:r>
              <a:rPr lang="de-DE" sz="1400" dirty="0"/>
              <a:t> </a:t>
            </a:r>
            <a:r>
              <a:rPr lang="de-DE" sz="1400" dirty="0" err="1"/>
              <a:t>explanatory</a:t>
            </a:r>
            <a:r>
              <a:rPr lang="de-DE" sz="1400" dirty="0"/>
              <a:t> variable must </a:t>
            </a:r>
            <a:r>
              <a:rPr lang="de-DE" sz="1400" dirty="0" err="1"/>
              <a:t>contain</a:t>
            </a:r>
            <a:r>
              <a:rPr lang="de-DE" sz="1400" dirty="0"/>
              <a:t> </a:t>
            </a:r>
            <a:r>
              <a:rPr lang="de-DE" sz="1400" dirty="0" err="1"/>
              <a:t>no</a:t>
            </a:r>
            <a:r>
              <a:rPr lang="de-DE" sz="1400" dirty="0"/>
              <a:t> </a:t>
            </a:r>
            <a:r>
              <a:rPr lang="de-DE" sz="1400" dirty="0" err="1"/>
              <a:t>information</a:t>
            </a:r>
            <a:r>
              <a:rPr lang="de-DE" sz="1400" dirty="0"/>
              <a:t> </a:t>
            </a:r>
            <a:r>
              <a:rPr lang="de-DE" sz="1400" dirty="0" err="1"/>
              <a:t>about</a:t>
            </a:r>
            <a:r>
              <a:rPr lang="de-DE" sz="1400" dirty="0"/>
              <a:t> </a:t>
            </a:r>
            <a:r>
              <a:rPr lang="de-DE" sz="1400" dirty="0" err="1"/>
              <a:t>the</a:t>
            </a:r>
            <a:r>
              <a:rPr lang="de-DE" sz="1400" dirty="0"/>
              <a:t> </a:t>
            </a:r>
            <a:r>
              <a:rPr lang="de-DE" sz="1400" u="sng" dirty="0" err="1"/>
              <a:t>variability</a:t>
            </a:r>
            <a:r>
              <a:rPr lang="de-DE" sz="1400" dirty="0"/>
              <a:t> </a:t>
            </a:r>
            <a:r>
              <a:rPr lang="de-DE" sz="1400" dirty="0" err="1"/>
              <a:t>of</a:t>
            </a:r>
            <a:r>
              <a:rPr lang="de-DE" sz="1400" dirty="0"/>
              <a:t> </a:t>
            </a:r>
            <a:r>
              <a:rPr lang="de-DE" sz="1400" dirty="0" err="1"/>
              <a:t>the</a:t>
            </a:r>
            <a:r>
              <a:rPr lang="de-DE" sz="1400" dirty="0"/>
              <a:t> </a:t>
            </a:r>
            <a:r>
              <a:rPr lang="de-DE" sz="1400" dirty="0" err="1"/>
              <a:t>unobserved</a:t>
            </a:r>
            <a:r>
              <a:rPr lang="de-DE" sz="1400" dirty="0"/>
              <a:t> </a:t>
            </a:r>
            <a:r>
              <a:rPr lang="de-DE" sz="1400" dirty="0" err="1"/>
              <a:t>factors</a:t>
            </a:r>
            <a:endParaRPr lang="de-DE" sz="1400" dirty="0"/>
          </a:p>
        </p:txBody>
      </p:sp>
      <p:cxnSp>
        <p:nvCxnSpPr>
          <p:cNvPr id="21" name="Gerade Verbindung mit Pfeil 20"/>
          <p:cNvCxnSpPr/>
          <p:nvPr/>
        </p:nvCxnSpPr>
        <p:spPr>
          <a:xfrm rot="10800000" flipV="1">
            <a:off x="5027613" y="3575050"/>
            <a:ext cx="8397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p:cNvPicPr>
            <a:picLocks noChangeAspect="1" noChangeArrowheads="1"/>
          </p:cNvPicPr>
          <p:nvPr/>
        </p:nvPicPr>
        <p:blipFill>
          <a:blip r:embed="rId3" cstate="print"/>
          <a:srcRect/>
          <a:stretch>
            <a:fillRect/>
          </a:stretch>
        </p:blipFill>
        <p:spPr bwMode="auto">
          <a:xfrm>
            <a:off x="1990726" y="2646364"/>
            <a:ext cx="4752975" cy="3698875"/>
          </a:xfrm>
          <a:prstGeom prst="rect">
            <a:avLst/>
          </a:prstGeom>
          <a:noFill/>
          <a:ln w="9525">
            <a:noFill/>
            <a:miter lim="800000"/>
            <a:headEnd/>
            <a:tailEnd/>
          </a:ln>
        </p:spPr>
      </p:pic>
      <p:sp>
        <p:nvSpPr>
          <p:cNvPr id="11" name="Title 10"/>
          <p:cNvSpPr>
            <a:spLocks noGrp="1"/>
          </p:cNvSpPr>
          <p:nvPr>
            <p:ph type="title"/>
          </p:nvPr>
        </p:nvSpPr>
        <p:spPr>
          <a:xfrm>
            <a:off x="2133600" y="457200"/>
            <a:ext cx="8153400" cy="990600"/>
          </a:xfrm>
        </p:spPr>
        <p:txBody>
          <a:bodyPr>
            <a:normAutofit fontScale="90000"/>
          </a:bodyPr>
          <a:lstStyle/>
          <a:p>
            <a:r>
              <a:rPr lang="de-DE" dirty="0"/>
              <a:t>Graphical illustration of homoskedasticity</a:t>
            </a:r>
            <a:br>
              <a:rPr lang="de-DE" dirty="0"/>
            </a:br>
            <a:endParaRPr lang="en-US" dirty="0"/>
          </a:p>
        </p:txBody>
      </p:sp>
      <p:sp>
        <p:nvSpPr>
          <p:cNvPr id="33795" name="Rectangle 3"/>
          <p:cNvSpPr>
            <a:spLocks noGrp="1" noChangeArrowheads="1"/>
          </p:cNvSpPr>
          <p:nvPr>
            <p:ph sz="quarter" idx="1"/>
          </p:nvPr>
        </p:nvSpPr>
        <p:spPr/>
        <p:txBody>
          <a:bodyPr/>
          <a:lstStyle/>
          <a:p>
            <a:pPr>
              <a:lnSpc>
                <a:spcPts val="3400"/>
              </a:lnSpc>
            </a:pPr>
            <a:endParaRPr lang="de-DE" sz="1800" b="1" dirty="0"/>
          </a:p>
          <a:p>
            <a:pPr>
              <a:lnSpc>
                <a:spcPts val="2900"/>
              </a:lnSpc>
            </a:pPr>
            <a:endParaRPr lang="de-DE" sz="1800" b="1" dirty="0"/>
          </a:p>
          <a:p>
            <a:pPr>
              <a:lnSpc>
                <a:spcPts val="2900"/>
              </a:lnSpc>
            </a:pPr>
            <a:endParaRPr lang="de-DE" sz="1800" b="1" dirty="0"/>
          </a:p>
          <a:p>
            <a:pPr>
              <a:lnSpc>
                <a:spcPts val="2900"/>
              </a:lnSpc>
              <a:buNone/>
            </a:pPr>
            <a:endParaRPr lang="de-DE" sz="1800" b="1" dirty="0"/>
          </a:p>
          <a:p>
            <a:pPr>
              <a:lnSpc>
                <a:spcPts val="2900"/>
              </a:lnSpc>
            </a:pPr>
            <a:endParaRPr lang="de-DE" sz="1800" b="1" dirty="0"/>
          </a:p>
          <a:p>
            <a:pPr eaLnBrk="1" hangingPunct="1">
              <a:lnSpc>
                <a:spcPct val="150000"/>
              </a:lnSpc>
              <a:buFont typeface="Wingdings" pitchFamily="2" charset="2"/>
              <a:buNone/>
            </a:pPr>
            <a:endParaRPr lang="de-DE" sz="1800" b="1" dirty="0"/>
          </a:p>
          <a:p>
            <a:pPr eaLnBrk="1" hangingPunct="1">
              <a:lnSpc>
                <a:spcPct val="150000"/>
              </a:lnSpc>
              <a:buFont typeface="Wingdings" pitchFamily="2" charset="2"/>
              <a:buNone/>
            </a:pPr>
            <a:endParaRPr lang="de-DE" sz="1800" b="1" dirty="0"/>
          </a:p>
        </p:txBody>
      </p:sp>
      <p:sp>
        <p:nvSpPr>
          <p:cNvPr id="9" name="Textfeld 8"/>
          <p:cNvSpPr txBox="1"/>
          <p:nvPr/>
        </p:nvSpPr>
        <p:spPr>
          <a:xfrm>
            <a:off x="7227888" y="3136900"/>
            <a:ext cx="3213100" cy="1200329"/>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dirty="0"/>
              <a:t>The </a:t>
            </a:r>
            <a:r>
              <a:rPr lang="de-DE" dirty="0" err="1"/>
              <a:t>variability</a:t>
            </a:r>
            <a:r>
              <a:rPr lang="de-DE" dirty="0"/>
              <a:t> </a:t>
            </a:r>
            <a:r>
              <a:rPr lang="de-DE" dirty="0" err="1"/>
              <a:t>of</a:t>
            </a:r>
            <a:r>
              <a:rPr lang="de-DE" dirty="0"/>
              <a:t> </a:t>
            </a:r>
            <a:r>
              <a:rPr lang="de-DE" dirty="0" err="1"/>
              <a:t>the</a:t>
            </a:r>
            <a:r>
              <a:rPr lang="de-DE" dirty="0"/>
              <a:t> </a:t>
            </a:r>
            <a:r>
              <a:rPr lang="de-DE" dirty="0" err="1"/>
              <a:t>unobserved</a:t>
            </a:r>
            <a:endParaRPr lang="de-DE" dirty="0"/>
          </a:p>
          <a:p>
            <a:pPr>
              <a:defRPr/>
            </a:pPr>
            <a:r>
              <a:rPr lang="de-DE" dirty="0"/>
              <a:t>influences does not depend on   the value of the explanatory variable</a:t>
            </a:r>
          </a:p>
        </p:txBody>
      </p:sp>
      <p:cxnSp>
        <p:nvCxnSpPr>
          <p:cNvPr id="10" name="Gerade Verbindung mit Pfeil 9"/>
          <p:cNvCxnSpPr/>
          <p:nvPr/>
        </p:nvCxnSpPr>
        <p:spPr>
          <a:xfrm flipH="1">
            <a:off x="4259264" y="3282950"/>
            <a:ext cx="2968625" cy="17668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stCxn id="9" idx="1"/>
          </p:cNvCxnSpPr>
          <p:nvPr/>
        </p:nvCxnSpPr>
        <p:spPr>
          <a:xfrm flipH="1">
            <a:off x="5303838" y="3737065"/>
            <a:ext cx="1924050" cy="131277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6167438" y="3721101"/>
            <a:ext cx="1060450" cy="1292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9"/>
          <p:cNvPicPr>
            <a:picLocks noChangeAspect="1" noChangeArrowheads="1"/>
          </p:cNvPicPr>
          <p:nvPr/>
        </p:nvPicPr>
        <p:blipFill>
          <a:blip r:embed="rId3" cstate="print"/>
          <a:srcRect/>
          <a:stretch>
            <a:fillRect/>
          </a:stretch>
        </p:blipFill>
        <p:spPr bwMode="auto">
          <a:xfrm>
            <a:off x="1992314" y="2673350"/>
            <a:ext cx="4840287" cy="3449638"/>
          </a:xfrm>
          <a:prstGeom prst="rect">
            <a:avLst/>
          </a:prstGeom>
          <a:noFill/>
          <a:ln w="9525">
            <a:noFill/>
            <a:miter lim="800000"/>
            <a:headEnd/>
            <a:tailEnd/>
          </a:ln>
        </p:spPr>
      </p:pic>
      <p:sp>
        <p:nvSpPr>
          <p:cNvPr id="11" name="Title 10"/>
          <p:cNvSpPr>
            <a:spLocks noGrp="1"/>
          </p:cNvSpPr>
          <p:nvPr>
            <p:ph type="title"/>
          </p:nvPr>
        </p:nvSpPr>
        <p:spPr>
          <a:xfrm>
            <a:off x="2133600" y="381000"/>
            <a:ext cx="8153400" cy="990600"/>
          </a:xfrm>
        </p:spPr>
        <p:txBody>
          <a:bodyPr>
            <a:normAutofit fontScale="90000"/>
          </a:bodyPr>
          <a:lstStyle/>
          <a:p>
            <a:r>
              <a:rPr lang="de-DE" dirty="0"/>
              <a:t>An example for heteroskedasticity: Wage and education</a:t>
            </a:r>
            <a:br>
              <a:rPr lang="de-DE" dirty="0"/>
            </a:br>
            <a:endParaRPr lang="en-US" dirty="0"/>
          </a:p>
        </p:txBody>
      </p:sp>
      <p:sp>
        <p:nvSpPr>
          <p:cNvPr id="34819" name="Rectangle 3"/>
          <p:cNvSpPr>
            <a:spLocks noGrp="1" noChangeArrowheads="1"/>
          </p:cNvSpPr>
          <p:nvPr>
            <p:ph sz="quarter" idx="1"/>
          </p:nvPr>
        </p:nvSpPr>
        <p:spPr/>
        <p:txBody>
          <a:bodyPr/>
          <a:lstStyle/>
          <a:p>
            <a:pPr>
              <a:lnSpc>
                <a:spcPts val="3400"/>
              </a:lnSpc>
            </a:pPr>
            <a:endParaRPr lang="de-DE" sz="1800" b="1" dirty="0"/>
          </a:p>
          <a:p>
            <a:pPr>
              <a:lnSpc>
                <a:spcPts val="2900"/>
              </a:lnSpc>
            </a:pPr>
            <a:endParaRPr lang="de-DE" sz="1800" b="1" dirty="0"/>
          </a:p>
          <a:p>
            <a:pPr>
              <a:lnSpc>
                <a:spcPts val="2900"/>
              </a:lnSpc>
            </a:pPr>
            <a:endParaRPr lang="de-DE" sz="1800" b="1" dirty="0"/>
          </a:p>
          <a:p>
            <a:pPr>
              <a:lnSpc>
                <a:spcPts val="2900"/>
              </a:lnSpc>
              <a:buNone/>
            </a:pPr>
            <a:endParaRPr lang="de-DE" sz="1800" b="1" dirty="0"/>
          </a:p>
          <a:p>
            <a:pPr>
              <a:lnSpc>
                <a:spcPts val="2900"/>
              </a:lnSpc>
            </a:pPr>
            <a:endParaRPr lang="de-DE" sz="1800" b="1" dirty="0"/>
          </a:p>
          <a:p>
            <a:pPr eaLnBrk="1" hangingPunct="1">
              <a:lnSpc>
                <a:spcPct val="150000"/>
              </a:lnSpc>
              <a:buFont typeface="Wingdings" pitchFamily="2" charset="2"/>
              <a:buNone/>
            </a:pPr>
            <a:endParaRPr lang="de-DE" sz="1800" b="1" dirty="0"/>
          </a:p>
          <a:p>
            <a:pPr eaLnBrk="1" hangingPunct="1">
              <a:lnSpc>
                <a:spcPct val="150000"/>
              </a:lnSpc>
              <a:buFont typeface="Wingdings" pitchFamily="2" charset="2"/>
              <a:buNone/>
            </a:pPr>
            <a:endParaRPr lang="de-DE" sz="1800" b="1" dirty="0"/>
          </a:p>
        </p:txBody>
      </p:sp>
      <p:sp>
        <p:nvSpPr>
          <p:cNvPr id="9" name="Textfeld 8"/>
          <p:cNvSpPr txBox="1"/>
          <p:nvPr/>
        </p:nvSpPr>
        <p:spPr>
          <a:xfrm>
            <a:off x="7337425" y="3173414"/>
            <a:ext cx="3213100" cy="92333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dirty="0"/>
              <a:t>The </a:t>
            </a:r>
            <a:r>
              <a:rPr lang="de-DE" dirty="0" err="1"/>
              <a:t>variance</a:t>
            </a:r>
            <a:r>
              <a:rPr lang="de-DE" dirty="0"/>
              <a:t> </a:t>
            </a:r>
            <a:r>
              <a:rPr lang="de-DE" dirty="0" err="1"/>
              <a:t>of</a:t>
            </a:r>
            <a:r>
              <a:rPr lang="de-DE" dirty="0"/>
              <a:t> </a:t>
            </a:r>
            <a:r>
              <a:rPr lang="de-DE" dirty="0" err="1"/>
              <a:t>the</a:t>
            </a:r>
            <a:r>
              <a:rPr lang="de-DE" dirty="0"/>
              <a:t> </a:t>
            </a:r>
            <a:r>
              <a:rPr lang="de-DE" dirty="0" err="1"/>
              <a:t>unobserved</a:t>
            </a:r>
            <a:r>
              <a:rPr lang="de-DE" dirty="0"/>
              <a:t>  </a:t>
            </a:r>
            <a:r>
              <a:rPr lang="de-DE" dirty="0" err="1"/>
              <a:t>determinants</a:t>
            </a:r>
            <a:r>
              <a:rPr lang="de-DE" dirty="0"/>
              <a:t> </a:t>
            </a:r>
            <a:r>
              <a:rPr lang="de-DE" dirty="0" err="1"/>
              <a:t>of</a:t>
            </a:r>
            <a:r>
              <a:rPr lang="de-DE" dirty="0"/>
              <a:t> </a:t>
            </a:r>
            <a:r>
              <a:rPr lang="de-DE" dirty="0" err="1"/>
              <a:t>wages</a:t>
            </a:r>
            <a:r>
              <a:rPr lang="de-DE" dirty="0"/>
              <a:t> </a:t>
            </a:r>
            <a:r>
              <a:rPr lang="de-DE" dirty="0" err="1"/>
              <a:t>increases</a:t>
            </a:r>
            <a:endParaRPr lang="de-DE" dirty="0"/>
          </a:p>
          <a:p>
            <a:pPr>
              <a:defRPr/>
            </a:pPr>
            <a:r>
              <a:rPr lang="de-DE" dirty="0" err="1"/>
              <a:t>with</a:t>
            </a:r>
            <a:r>
              <a:rPr lang="de-DE" dirty="0"/>
              <a:t> </a:t>
            </a:r>
            <a:r>
              <a:rPr lang="de-DE" dirty="0" err="1"/>
              <a:t>the</a:t>
            </a:r>
            <a:r>
              <a:rPr lang="de-DE" dirty="0"/>
              <a:t> </a:t>
            </a:r>
            <a:r>
              <a:rPr lang="de-DE" dirty="0" err="1"/>
              <a:t>level</a:t>
            </a:r>
            <a:r>
              <a:rPr lang="de-DE" dirty="0"/>
              <a:t> </a:t>
            </a:r>
            <a:r>
              <a:rPr lang="de-DE" dirty="0" err="1"/>
              <a:t>of</a:t>
            </a:r>
            <a:r>
              <a:rPr lang="de-DE" dirty="0"/>
              <a:t> </a:t>
            </a:r>
            <a:r>
              <a:rPr lang="de-DE" dirty="0" err="1"/>
              <a:t>education</a:t>
            </a:r>
            <a:r>
              <a:rPr lang="de-DE" dirty="0"/>
              <a:t> </a:t>
            </a:r>
          </a:p>
        </p:txBody>
      </p:sp>
      <p:cxnSp>
        <p:nvCxnSpPr>
          <p:cNvPr id="10" name="Gerade Verbindung mit Pfeil 9"/>
          <p:cNvCxnSpPr/>
          <p:nvPr/>
        </p:nvCxnSpPr>
        <p:spPr>
          <a:xfrm flipH="1">
            <a:off x="4548189" y="3319464"/>
            <a:ext cx="2789237" cy="14049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stCxn id="9" idx="1"/>
          </p:cNvCxnSpPr>
          <p:nvPr/>
        </p:nvCxnSpPr>
        <p:spPr>
          <a:xfrm flipH="1">
            <a:off x="5591175" y="3635079"/>
            <a:ext cx="1746250" cy="116234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6383338" y="3757614"/>
            <a:ext cx="1016000" cy="1076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506200" cy="990600"/>
          </a:xfrm>
        </p:spPr>
        <p:txBody>
          <a:bodyPr>
            <a:normAutofit fontScale="90000"/>
          </a:bodyPr>
          <a:lstStyle/>
          <a:p>
            <a:r>
              <a:rPr lang="en-US" dirty="0"/>
              <a:t>Two additional assumptions – validity and normality</a:t>
            </a:r>
          </a:p>
        </p:txBody>
      </p:sp>
      <p:sp>
        <p:nvSpPr>
          <p:cNvPr id="3" name="Content Placeholder 2"/>
          <p:cNvSpPr>
            <a:spLocks noGrp="1"/>
          </p:cNvSpPr>
          <p:nvPr>
            <p:ph sz="quarter" idx="1"/>
          </p:nvPr>
        </p:nvSpPr>
        <p:spPr/>
        <p:txBody>
          <a:bodyPr/>
          <a:lstStyle/>
          <a:p>
            <a:r>
              <a:rPr lang="en-US" dirty="0"/>
              <a:t>According to </a:t>
            </a:r>
            <a:r>
              <a:rPr lang="en-US" dirty="0" err="1"/>
              <a:t>Gelman</a:t>
            </a:r>
            <a:r>
              <a:rPr lang="en-US" dirty="0"/>
              <a:t> and Hill (2007) the most important assumption of regression modeling is </a:t>
            </a:r>
            <a:r>
              <a:rPr lang="en-US" b="1" dirty="0"/>
              <a:t>validity.</a:t>
            </a:r>
          </a:p>
          <a:p>
            <a:r>
              <a:rPr lang="en-US" dirty="0"/>
              <a:t>This means that the data you are analyzing should map to the research question you are trying to answer. </a:t>
            </a:r>
          </a:p>
          <a:p>
            <a:pPr lvl="1"/>
            <a:r>
              <a:rPr lang="en-US" dirty="0"/>
              <a:t>This sounds obvious but is often overlooked or ignored because it can be inconvenient. .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a:t>
            </a:r>
          </a:p>
        </p:txBody>
      </p:sp>
      <p:sp>
        <p:nvSpPr>
          <p:cNvPr id="3" name="Content Placeholder 2"/>
          <p:cNvSpPr>
            <a:spLocks noGrp="1"/>
          </p:cNvSpPr>
          <p:nvPr>
            <p:ph sz="quarter" idx="1"/>
          </p:nvPr>
        </p:nvSpPr>
        <p:spPr>
          <a:xfrm>
            <a:off x="816864" y="1600200"/>
            <a:ext cx="10765536" cy="5029200"/>
          </a:xfrm>
        </p:spPr>
        <p:txBody>
          <a:bodyPr>
            <a:normAutofit fontScale="92500" lnSpcReduction="10000"/>
          </a:bodyPr>
          <a:lstStyle/>
          <a:p>
            <a:r>
              <a:rPr lang="en-US" dirty="0"/>
              <a:t>It is often assumed that our </a:t>
            </a:r>
            <a:r>
              <a:rPr lang="en-US" i="1" dirty="0"/>
              <a:t>dependent variable </a:t>
            </a:r>
            <a:r>
              <a:rPr lang="en-US" dirty="0"/>
              <a:t>needs to be normally distributed.  This is not true.  We want our </a:t>
            </a:r>
            <a:r>
              <a:rPr lang="en-US" i="1" dirty="0"/>
              <a:t>errors</a:t>
            </a:r>
            <a:r>
              <a:rPr lang="en-US" dirty="0"/>
              <a:t> to be normally distributed.</a:t>
            </a:r>
          </a:p>
          <a:p>
            <a:pPr lvl="1"/>
            <a:r>
              <a:rPr lang="en-US" dirty="0"/>
              <a:t>Note, we never actually see these errors as will be discussed below.</a:t>
            </a:r>
          </a:p>
          <a:p>
            <a:r>
              <a:rPr lang="en-US" dirty="0"/>
              <a:t>We can check and see if our </a:t>
            </a:r>
            <a:r>
              <a:rPr lang="en-US" i="1" dirty="0"/>
              <a:t>residuals</a:t>
            </a:r>
            <a:r>
              <a:rPr lang="en-US" dirty="0"/>
              <a:t> around the regression line are normally distributed (Cohen et al. 2003, p. 120).</a:t>
            </a:r>
          </a:p>
          <a:p>
            <a:pPr lvl="1"/>
            <a:r>
              <a:rPr lang="en-US" dirty="0"/>
              <a:t>Violations of the normality assumption do not lead to bias estimates of the regression coefficients.</a:t>
            </a:r>
          </a:p>
          <a:p>
            <a:pPr lvl="1"/>
            <a:r>
              <a:rPr lang="en-US" dirty="0"/>
              <a:t>The effect of violation of normality on significance tests and confidence intervals depends on the sample size, with problems occurring in small samples. </a:t>
            </a:r>
          </a:p>
          <a:p>
            <a:pPr lvl="1"/>
            <a:r>
              <a:rPr lang="en-US" dirty="0"/>
              <a:t>In large samples, </a:t>
            </a:r>
            <a:r>
              <a:rPr lang="en-US" dirty="0" err="1"/>
              <a:t>nonnormality</a:t>
            </a:r>
            <a:r>
              <a:rPr lang="en-US" dirty="0"/>
              <a:t> of the residuals does not lead to serious problems with the interpretation of either significance tests or confidence intervals.  </a:t>
            </a:r>
          </a:p>
          <a:p>
            <a:pPr lvl="2"/>
            <a:r>
              <a:rPr lang="en-US" dirty="0"/>
              <a:t>However, </a:t>
            </a:r>
            <a:r>
              <a:rPr lang="en-US" dirty="0" err="1"/>
              <a:t>nonnormal</a:t>
            </a:r>
            <a:r>
              <a:rPr lang="en-US" dirty="0"/>
              <a:t> residuals are often an important sign of other problems in the regression model, such as model misspecification.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2" name="Title 1"/>
          <p:cNvSpPr>
            <a:spLocks noGrp="1"/>
          </p:cNvSpPr>
          <p:nvPr>
            <p:ph type="title"/>
          </p:nvPr>
        </p:nvSpPr>
        <p:spPr/>
        <p:txBody>
          <a:bodyPr>
            <a:normAutofit/>
          </a:bodyPr>
          <a:lstStyle/>
          <a:p>
            <a:r>
              <a:rPr lang="en-US" dirty="0"/>
              <a:t>Visually inspecting regression assumptions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D3C2-2FAA-4CB3-97E6-EC41B244B3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344B67-A386-4646-A765-0DF9F3D543C4}"/>
              </a:ext>
            </a:extLst>
          </p:cNvPr>
          <p:cNvSpPr>
            <a:spLocks noGrp="1"/>
          </p:cNvSpPr>
          <p:nvPr>
            <p:ph sz="quarter" idx="1"/>
          </p:nvPr>
        </p:nvSpPr>
        <p:spPr/>
        <p:txBody>
          <a:bodyPr/>
          <a:lstStyle/>
          <a:p>
            <a:endParaRPr lang="en-US"/>
          </a:p>
        </p:txBody>
      </p:sp>
      <p:pic>
        <p:nvPicPr>
          <p:cNvPr id="4" name="Picture 3">
            <a:extLst>
              <a:ext uri="{FF2B5EF4-FFF2-40B4-BE49-F238E27FC236}">
                <a16:creationId xmlns:a16="http://schemas.microsoft.com/office/drawing/2014/main" id="{B48EA446-1D05-429F-A8B1-757A4F60650A}"/>
              </a:ext>
            </a:extLst>
          </p:cNvPr>
          <p:cNvPicPr>
            <a:picLocks noChangeAspect="1"/>
          </p:cNvPicPr>
          <p:nvPr/>
        </p:nvPicPr>
        <p:blipFill>
          <a:blip r:embed="rId3"/>
          <a:stretch>
            <a:fillRect/>
          </a:stretch>
        </p:blipFill>
        <p:spPr>
          <a:xfrm>
            <a:off x="967740" y="0"/>
            <a:ext cx="10256520" cy="6858000"/>
          </a:xfrm>
          <a:prstGeom prst="rect">
            <a:avLst/>
          </a:prstGeom>
        </p:spPr>
      </p:pic>
    </p:spTree>
    <p:extLst>
      <p:ext uri="{BB962C8B-B14F-4D97-AF65-F5344CB8AC3E}">
        <p14:creationId xmlns:p14="http://schemas.microsoft.com/office/powerpoint/2010/main" val="1633737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Visually inspecting regression assumptions</a:t>
            </a:r>
          </a:p>
        </p:txBody>
      </p:sp>
      <p:sp>
        <p:nvSpPr>
          <p:cNvPr id="5" name="Content Placeholder 4"/>
          <p:cNvSpPr>
            <a:spLocks noGrp="1"/>
          </p:cNvSpPr>
          <p:nvPr>
            <p:ph sz="quarter" idx="1"/>
          </p:nvPr>
        </p:nvSpPr>
        <p:spPr/>
        <p:txBody>
          <a:bodyPr>
            <a:normAutofit/>
          </a:bodyPr>
          <a:lstStyle/>
          <a:p>
            <a:r>
              <a:rPr lang="en-US" dirty="0"/>
              <a:t>Through visualization we can inspect 4 key assumptions about the random errors in our model:</a:t>
            </a:r>
          </a:p>
          <a:p>
            <a:pPr lvl="1"/>
            <a:r>
              <a:rPr lang="en-US" dirty="0"/>
              <a:t>SLR.1 - linearity</a:t>
            </a:r>
          </a:p>
          <a:p>
            <a:pPr lvl="1"/>
            <a:r>
              <a:rPr lang="en-US" dirty="0"/>
              <a:t>SLR.2 – Data drawn from a random sample (i.e., the errors are independent - no serial correlation in the data)</a:t>
            </a:r>
          </a:p>
          <a:p>
            <a:pPr lvl="1"/>
            <a:r>
              <a:rPr lang="en-US" dirty="0"/>
              <a:t>SLR.5 – </a:t>
            </a:r>
            <a:r>
              <a:rPr lang="en-US" dirty="0" err="1"/>
              <a:t>Homoskedasticity</a:t>
            </a:r>
            <a:r>
              <a:rPr lang="en-US" dirty="0"/>
              <a:t> (i.e., the errors have equal variance)</a:t>
            </a:r>
          </a:p>
          <a:p>
            <a:pPr lvl="1"/>
            <a:r>
              <a:rPr lang="en-US" dirty="0"/>
              <a:t>Normality</a:t>
            </a:r>
          </a:p>
          <a:p>
            <a:r>
              <a:rPr lang="en-US" dirty="0"/>
              <a:t>SLR.4 is about variables in the error term that we do not observe and SLR.3 concerns that there is actual variance in our predictor variable.</a:t>
            </a:r>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2667000"/>
            <a:ext cx="4191000" cy="1981200"/>
          </a:xfrm>
        </p:spPr>
        <p:txBody>
          <a:bodyPr>
            <a:normAutofit lnSpcReduction="10000"/>
          </a:bodyPr>
          <a:lstStyle/>
          <a:p>
            <a:r>
              <a:rPr lang="en-US" sz="3200" dirty="0"/>
              <a:t>We can test the first three via a residuals versus fitted values plot.</a:t>
            </a:r>
          </a:p>
        </p:txBody>
      </p:sp>
      <p:graphicFrame>
        <p:nvGraphicFramePr>
          <p:cNvPr id="92162" name="Object 2"/>
          <p:cNvGraphicFramePr>
            <a:graphicFrameLocks noChangeAspect="1"/>
          </p:cNvGraphicFramePr>
          <p:nvPr>
            <p:extLst>
              <p:ext uri="{D42A27DB-BD31-4B8C-83A1-F6EECF244321}">
                <p14:modId xmlns:p14="http://schemas.microsoft.com/office/powerpoint/2010/main" val="3353307512"/>
              </p:ext>
            </p:extLst>
          </p:nvPr>
        </p:nvGraphicFramePr>
        <p:xfrm>
          <a:off x="0" y="381000"/>
          <a:ext cx="13232300" cy="1257300"/>
        </p:xfrm>
        <a:graphic>
          <a:graphicData uri="http://schemas.openxmlformats.org/presentationml/2006/ole">
            <mc:AlternateContent xmlns:mc="http://schemas.openxmlformats.org/markup-compatibility/2006">
              <mc:Choice xmlns:v="urn:schemas-microsoft-com:vml" Requires="v">
                <p:oleObj name="Document" r:id="rId3" imgW="5940848" imgH="508688" progId="Word.Document.12">
                  <p:embed/>
                </p:oleObj>
              </mc:Choice>
              <mc:Fallback>
                <p:oleObj name="Document" r:id="rId3" imgW="5940848" imgH="508688"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
                        <a:ext cx="13232300" cy="1257300"/>
                      </a:xfrm>
                      <a:prstGeom prst="rect">
                        <a:avLst/>
                      </a:prstGeom>
                      <a:noFill/>
                      <a:ln>
                        <a:noFill/>
                      </a:ln>
                      <a:effectLst/>
                    </p:spPr>
                  </p:pic>
                </p:oleObj>
              </mc:Fallback>
            </mc:AlternateContent>
          </a:graphicData>
        </a:graphic>
      </p:graphicFrame>
      <p:pic>
        <p:nvPicPr>
          <p:cNvPr id="92163" name="Picture 3"/>
          <p:cNvPicPr>
            <a:picLocks noChangeAspect="1" noChangeArrowheads="1"/>
          </p:cNvPicPr>
          <p:nvPr/>
        </p:nvPicPr>
        <p:blipFill>
          <a:blip r:embed="rId5" cstate="print"/>
          <a:srcRect/>
          <a:stretch>
            <a:fillRect/>
          </a:stretch>
        </p:blipFill>
        <p:spPr bwMode="auto">
          <a:xfrm>
            <a:off x="4419600" y="1667483"/>
            <a:ext cx="5410200" cy="5070056"/>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6892"/>
            <a:ext cx="8229600" cy="1143000"/>
          </a:xfrm>
        </p:spPr>
        <p:txBody>
          <a:bodyPr>
            <a:normAutofit fontScale="90000"/>
          </a:bodyPr>
          <a:lstStyle/>
          <a:p>
            <a:r>
              <a:rPr lang="en-US" dirty="0"/>
              <a:t>Assumption Testing – What we are looking for from residual plot</a:t>
            </a:r>
          </a:p>
        </p:txBody>
      </p:sp>
      <p:pic>
        <p:nvPicPr>
          <p:cNvPr id="4" name="Picture 5" descr="05x18"/>
          <p:cNvPicPr>
            <a:picLocks noGrp="1" noChangeAspect="1" noChangeArrowheads="1"/>
          </p:cNvPicPr>
          <p:nvPr>
            <p:ph idx="1"/>
          </p:nvPr>
        </p:nvPicPr>
        <p:blipFill>
          <a:blip r:embed="rId3" cstate="print"/>
          <a:srcRect/>
          <a:stretch>
            <a:fillRect/>
          </a:stretch>
        </p:blipFill>
        <p:spPr bwMode="auto">
          <a:xfrm>
            <a:off x="2209800" y="1524001"/>
            <a:ext cx="7696200" cy="4740555"/>
          </a:xfrm>
          <a:noFill/>
          <a:ln>
            <a:miter lim="800000"/>
            <a:headEnd/>
            <a:tailEnd/>
          </a:ln>
        </p:spPr>
      </p:pic>
      <p:sp>
        <p:nvSpPr>
          <p:cNvPr id="5" name="TextBox 4"/>
          <p:cNvSpPr txBox="1"/>
          <p:nvPr/>
        </p:nvSpPr>
        <p:spPr>
          <a:xfrm>
            <a:off x="1524000" y="6581002"/>
            <a:ext cx="5257800" cy="276999"/>
          </a:xfrm>
          <a:prstGeom prst="rect">
            <a:avLst/>
          </a:prstGeom>
          <a:noFill/>
        </p:spPr>
        <p:txBody>
          <a:bodyPr wrap="square" rtlCol="0">
            <a:spAutoFit/>
          </a:bodyPr>
          <a:lstStyle/>
          <a:p>
            <a:r>
              <a:rPr lang="en-US" sz="1200" dirty="0"/>
              <a:t>Diagram taken from Andy Field’s “Discovering Statistics Using SPSS”.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486" y="1752599"/>
            <a:ext cx="11588885" cy="914400"/>
          </a:xfrm>
        </p:spPr>
        <p:txBody>
          <a:bodyPr>
            <a:noAutofit/>
          </a:bodyPr>
          <a:lstStyle/>
          <a:p>
            <a:r>
              <a:rPr lang="en-US" sz="2400" dirty="0"/>
              <a:t>Normality is best assessed via a histogram of the residual and through a QQ-plot.</a:t>
            </a:r>
          </a:p>
        </p:txBody>
      </p:sp>
      <p:pic>
        <p:nvPicPr>
          <p:cNvPr id="147458" name="Picture 2"/>
          <p:cNvPicPr>
            <a:picLocks noChangeAspect="1" noChangeArrowheads="1"/>
          </p:cNvPicPr>
          <p:nvPr/>
        </p:nvPicPr>
        <p:blipFill>
          <a:blip r:embed="rId3" cstate="print"/>
          <a:srcRect/>
          <a:stretch>
            <a:fillRect/>
          </a:stretch>
        </p:blipFill>
        <p:spPr bwMode="auto">
          <a:xfrm>
            <a:off x="5410200" y="2292292"/>
            <a:ext cx="3886200" cy="4421833"/>
          </a:xfrm>
          <a:prstGeom prst="rect">
            <a:avLst/>
          </a:prstGeom>
          <a:noFill/>
          <a:ln w="9525">
            <a:noFill/>
            <a:miter lim="800000"/>
            <a:headEnd/>
            <a:tailEnd/>
          </a:ln>
        </p:spPr>
      </p:pic>
      <p:pic>
        <p:nvPicPr>
          <p:cNvPr id="147459" name="Picture 3"/>
          <p:cNvPicPr>
            <a:picLocks noChangeAspect="1" noChangeArrowheads="1"/>
          </p:cNvPicPr>
          <p:nvPr/>
        </p:nvPicPr>
        <p:blipFill>
          <a:blip r:embed="rId4" cstate="print"/>
          <a:srcRect/>
          <a:stretch>
            <a:fillRect/>
          </a:stretch>
        </p:blipFill>
        <p:spPr bwMode="auto">
          <a:xfrm>
            <a:off x="381000" y="2392816"/>
            <a:ext cx="3886200" cy="4421833"/>
          </a:xfrm>
          <a:prstGeom prst="rect">
            <a:avLst/>
          </a:prstGeom>
          <a:noFill/>
          <a:ln w="9525">
            <a:noFill/>
            <a:miter lim="800000"/>
            <a:headEnd/>
            <a:tailEnd/>
          </a:ln>
        </p:spPr>
      </p:pic>
      <p:graphicFrame>
        <p:nvGraphicFramePr>
          <p:cNvPr id="147460" name="Object 4"/>
          <p:cNvGraphicFramePr>
            <a:graphicFrameLocks noChangeAspect="1"/>
          </p:cNvGraphicFramePr>
          <p:nvPr>
            <p:extLst>
              <p:ext uri="{D42A27DB-BD31-4B8C-83A1-F6EECF244321}">
                <p14:modId xmlns:p14="http://schemas.microsoft.com/office/powerpoint/2010/main" val="2168364680"/>
              </p:ext>
            </p:extLst>
          </p:nvPr>
        </p:nvGraphicFramePr>
        <p:xfrm>
          <a:off x="41898" y="866977"/>
          <a:ext cx="16475208" cy="704445"/>
        </p:xfrm>
        <a:graphic>
          <a:graphicData uri="http://schemas.openxmlformats.org/presentationml/2006/ole">
            <mc:AlternateContent xmlns:mc="http://schemas.openxmlformats.org/markup-compatibility/2006">
              <mc:Choice xmlns:v="urn:schemas-microsoft-com:vml" Requires="v">
                <p:oleObj name="Document" r:id="rId5" imgW="5940848" imgH="254524" progId="Word.Document.12">
                  <p:embed/>
                </p:oleObj>
              </mc:Choice>
              <mc:Fallback>
                <p:oleObj name="Document" r:id="rId5" imgW="5940848" imgH="254524"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98" y="866977"/>
                        <a:ext cx="16475208" cy="704445"/>
                      </a:xfrm>
                      <a:prstGeom prst="rect">
                        <a:avLst/>
                      </a:prstGeom>
                      <a:noFill/>
                      <a:ln>
                        <a:noFill/>
                      </a:ln>
                      <a:effec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In Class Exercise</a:t>
            </a:r>
          </a:p>
        </p:txBody>
      </p:sp>
    </p:spTree>
    <p:extLst>
      <p:ext uri="{BB962C8B-B14F-4D97-AF65-F5344CB8AC3E}">
        <p14:creationId xmlns:p14="http://schemas.microsoft.com/office/powerpoint/2010/main" val="306118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502E6-ECB8-4262-80C2-BAD2ADAF85CB}"/>
              </a:ext>
            </a:extLst>
          </p:cNvPr>
          <p:cNvPicPr>
            <a:picLocks noChangeAspect="1"/>
          </p:cNvPicPr>
          <p:nvPr/>
        </p:nvPicPr>
        <p:blipFill>
          <a:blip r:embed="rId3">
            <a:alphaModFix amt="25000"/>
          </a:blip>
          <a:stretch>
            <a:fillRect/>
          </a:stretch>
        </p:blipFill>
        <p:spPr>
          <a:xfrm>
            <a:off x="0" y="-32552"/>
            <a:ext cx="12192000" cy="6890551"/>
          </a:xfrm>
          <a:prstGeom prst="rect">
            <a:avLst/>
          </a:prstGeom>
        </p:spPr>
      </p:pic>
      <p:sp>
        <p:nvSpPr>
          <p:cNvPr id="3" name="Content Placeholder 2"/>
          <p:cNvSpPr>
            <a:spLocks noGrp="1"/>
          </p:cNvSpPr>
          <p:nvPr>
            <p:ph idx="4294967295"/>
          </p:nvPr>
        </p:nvSpPr>
        <p:spPr>
          <a:xfrm>
            <a:off x="228600" y="228600"/>
            <a:ext cx="11734800" cy="6400800"/>
          </a:xfrm>
        </p:spPr>
        <p:txBody>
          <a:bodyPr>
            <a:normAutofit lnSpcReduction="10000"/>
          </a:bodyPr>
          <a:lstStyle/>
          <a:p>
            <a:r>
              <a:rPr lang="en-US" b="1" dirty="0"/>
              <a:t>Open the data set ceosal2.RData.  The variable salary is the annual compensation of CEOs in thousands of dollars and </a:t>
            </a:r>
            <a:r>
              <a:rPr lang="en-US" b="1" dirty="0" err="1"/>
              <a:t>ceoten</a:t>
            </a:r>
            <a:r>
              <a:rPr lang="en-US" b="1" dirty="0"/>
              <a:t> is the prior number of years a CEO has been with the firm.</a:t>
            </a:r>
          </a:p>
          <a:p>
            <a:pPr lvl="1"/>
            <a:r>
              <a:rPr lang="en-US" b="1" dirty="0"/>
              <a:t>Find the average salary and the average tenure (years with firm) in the sample.</a:t>
            </a:r>
          </a:p>
          <a:p>
            <a:pPr lvl="1"/>
            <a:r>
              <a:rPr lang="en-US" b="1" dirty="0"/>
              <a:t>How many CEOs are in their first year as CEO (that is </a:t>
            </a:r>
            <a:r>
              <a:rPr lang="en-US" b="1" dirty="0" err="1"/>
              <a:t>ceoten</a:t>
            </a:r>
            <a:r>
              <a:rPr lang="en-US" b="1" dirty="0"/>
              <a:t> = 0)?  What is the longest tenure?</a:t>
            </a:r>
          </a:p>
          <a:p>
            <a:pPr lvl="1"/>
            <a:r>
              <a:rPr lang="en-US" b="1" dirty="0"/>
              <a:t>Estimate the simple regression model: </a:t>
            </a:r>
            <a:br>
              <a:rPr lang="en-US" b="1" dirty="0"/>
            </a:br>
            <a:r>
              <a:rPr lang="en-US" b="1" i="1" dirty="0">
                <a:solidFill>
                  <a:srgbClr val="FF0000"/>
                </a:solidFill>
              </a:rPr>
              <a:t>Salary = B</a:t>
            </a:r>
            <a:r>
              <a:rPr lang="en-US" b="1" i="1" baseline="-25000" dirty="0">
                <a:solidFill>
                  <a:srgbClr val="FF0000"/>
                </a:solidFill>
              </a:rPr>
              <a:t>0</a:t>
            </a:r>
            <a:r>
              <a:rPr lang="en-US" b="1" i="1" dirty="0">
                <a:solidFill>
                  <a:srgbClr val="FF0000"/>
                </a:solidFill>
              </a:rPr>
              <a:t> + B</a:t>
            </a:r>
            <a:r>
              <a:rPr lang="en-US" b="1" i="1" baseline="-25000" dirty="0">
                <a:solidFill>
                  <a:srgbClr val="FF0000"/>
                </a:solidFill>
              </a:rPr>
              <a:t>1</a:t>
            </a:r>
            <a:r>
              <a:rPr lang="en-US" b="1" i="1" dirty="0">
                <a:solidFill>
                  <a:srgbClr val="FF0000"/>
                </a:solidFill>
              </a:rPr>
              <a:t>(</a:t>
            </a:r>
            <a:r>
              <a:rPr lang="en-US" b="1" i="1" dirty="0" err="1">
                <a:solidFill>
                  <a:srgbClr val="FF0000"/>
                </a:solidFill>
              </a:rPr>
              <a:t>ceoten</a:t>
            </a:r>
            <a:r>
              <a:rPr lang="en-US" b="1" i="1" baseline="-25000" dirty="0" err="1">
                <a:solidFill>
                  <a:srgbClr val="FF0000"/>
                </a:solidFill>
              </a:rPr>
              <a:t>i</a:t>
            </a:r>
            <a:r>
              <a:rPr lang="en-US" b="1" i="1" dirty="0">
                <a:solidFill>
                  <a:srgbClr val="FF0000"/>
                </a:solidFill>
              </a:rPr>
              <a:t>) + </a:t>
            </a:r>
            <a:r>
              <a:rPr lang="en-US" b="1" i="1" dirty="0" err="1">
                <a:solidFill>
                  <a:srgbClr val="FF0000"/>
                </a:solidFill>
              </a:rPr>
              <a:t>e</a:t>
            </a:r>
            <a:r>
              <a:rPr lang="en-US" b="1" i="1" baseline="-25000" dirty="0" err="1">
                <a:solidFill>
                  <a:srgbClr val="FF0000"/>
                </a:solidFill>
              </a:rPr>
              <a:t>i</a:t>
            </a:r>
            <a:r>
              <a:rPr lang="en-US" b="1" i="1" dirty="0">
                <a:solidFill>
                  <a:srgbClr val="FF0000"/>
                </a:solidFill>
              </a:rPr>
              <a:t>      </a:t>
            </a:r>
            <a:br>
              <a:rPr lang="en-US" b="1" dirty="0"/>
            </a:br>
            <a:r>
              <a:rPr lang="en-US" b="1" dirty="0"/>
              <a:t>What is the approximate increase in salary given one more year as a CEO.</a:t>
            </a:r>
          </a:p>
          <a:p>
            <a:pPr lvl="1"/>
            <a:r>
              <a:rPr lang="en-US" b="1" dirty="0"/>
              <a:t>What is the r-squared for this model – how do you interpret it?</a:t>
            </a:r>
          </a:p>
          <a:p>
            <a:pPr lvl="1"/>
            <a:r>
              <a:rPr lang="en-US" b="1" dirty="0"/>
              <a:t>What is the predicted salary of an individual who has 0 years with a  firm; what is the predicted salary for an individual who has been with a firm for 10 years?</a:t>
            </a:r>
          </a:p>
          <a:p>
            <a:pPr lvl="1"/>
            <a:r>
              <a:rPr lang="en-US" b="1" dirty="0"/>
              <a:t>Create a residual versus predicted values plot – do you have any concerns regarding the regression assumptions?</a:t>
            </a:r>
          </a:p>
        </p:txBody>
      </p:sp>
    </p:spTree>
    <p:extLst>
      <p:ext uri="{BB962C8B-B14F-4D97-AF65-F5344CB8AC3E}">
        <p14:creationId xmlns:p14="http://schemas.microsoft.com/office/powerpoint/2010/main" val="265059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Types of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nSpc>
                <a:spcPts val="2900"/>
              </a:lnSpc>
            </a:pPr>
            <a:r>
              <a:rPr lang="de-DE" sz="2600" b="1" u="sng" dirty="0"/>
              <a:t>Econometric/Statistical analysis requires data!</a:t>
            </a:r>
          </a:p>
          <a:p>
            <a:pPr>
              <a:lnSpc>
                <a:spcPts val="3600"/>
              </a:lnSpc>
            </a:pPr>
            <a:r>
              <a:rPr lang="de-DE" sz="2600" b="1" dirty="0"/>
              <a:t>Different kinds of datasets exist and include:</a:t>
            </a:r>
          </a:p>
          <a:p>
            <a:pPr lvl="1">
              <a:lnSpc>
                <a:spcPts val="3600"/>
              </a:lnSpc>
            </a:pPr>
            <a:r>
              <a:rPr lang="de-DE" dirty="0"/>
              <a:t>Cross-sectional data</a:t>
            </a:r>
          </a:p>
          <a:p>
            <a:pPr lvl="1">
              <a:lnSpc>
                <a:spcPts val="3600"/>
              </a:lnSpc>
            </a:pPr>
            <a:r>
              <a:rPr lang="de-DE" dirty="0"/>
              <a:t>Time series data</a:t>
            </a:r>
          </a:p>
          <a:p>
            <a:pPr lvl="1">
              <a:lnSpc>
                <a:spcPts val="3600"/>
              </a:lnSpc>
            </a:pPr>
            <a:r>
              <a:rPr lang="de-DE" dirty="0"/>
              <a:t>Pooled cross-sectional data</a:t>
            </a:r>
          </a:p>
          <a:p>
            <a:pPr lvl="1">
              <a:lnSpc>
                <a:spcPts val="3600"/>
              </a:lnSpc>
            </a:pPr>
            <a:r>
              <a:rPr lang="de-DE" dirty="0"/>
              <a:t>Panel/Longitudinal data</a:t>
            </a:r>
          </a:p>
          <a:p>
            <a:pPr>
              <a:lnSpc>
                <a:spcPts val="3600"/>
              </a:lnSpc>
            </a:pPr>
            <a:r>
              <a:rPr lang="de-DE" sz="2600" b="1" dirty="0"/>
              <a:t>Econometric methods depend on the nature of the data used.</a:t>
            </a:r>
          </a:p>
          <a:p>
            <a:pPr lvl="1">
              <a:lnSpc>
                <a:spcPts val="3600"/>
              </a:lnSpc>
            </a:pPr>
            <a:r>
              <a:rPr lang="de-DE" dirty="0"/>
              <a:t>Use of inappropriate methods may lead to misleading results.</a:t>
            </a:r>
            <a:endParaRPr lang="de-DE"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838200" y="1600200"/>
            <a:ext cx="10972800" cy="5029200"/>
          </a:xfrm>
        </p:spPr>
        <p:txBody>
          <a:bodyPr>
            <a:normAutofit/>
          </a:bodyPr>
          <a:lstStyle/>
          <a:p>
            <a:pPr>
              <a:lnSpc>
                <a:spcPts val="2900"/>
              </a:lnSpc>
            </a:pPr>
            <a:r>
              <a:rPr lang="de-DE" sz="2800" b="1" dirty="0"/>
              <a:t>Cross-sectional data sets</a:t>
            </a:r>
          </a:p>
          <a:p>
            <a:pPr lvl="1" eaLnBrk="1" hangingPunct="1"/>
            <a:r>
              <a:rPr lang="de-DE" sz="2000" dirty="0"/>
              <a:t>Sample of individuals, households, firms, cities, states, countries, or other units of interest at a given point of time/in a given period.</a:t>
            </a:r>
          </a:p>
          <a:p>
            <a:pPr lvl="1" eaLnBrk="1" hangingPunct="1"/>
            <a:endParaRPr lang="de-DE" sz="1600" dirty="0"/>
          </a:p>
          <a:p>
            <a:pPr lvl="1" eaLnBrk="1" hangingPunct="1"/>
            <a:r>
              <a:rPr lang="de-DE" sz="2000" dirty="0"/>
              <a:t>Cross-sectional observations are more or less </a:t>
            </a:r>
            <a:r>
              <a:rPr lang="de-DE" sz="2000" b="1" dirty="0"/>
              <a:t>independent.</a:t>
            </a:r>
          </a:p>
          <a:p>
            <a:pPr lvl="2"/>
            <a:r>
              <a:rPr lang="de-DE" sz="1700" dirty="0"/>
              <a:t>For example, </a:t>
            </a:r>
            <a:r>
              <a:rPr lang="de-DE" sz="1700" b="1" dirty="0"/>
              <a:t>pure random sampling </a:t>
            </a:r>
            <a:r>
              <a:rPr lang="de-DE" sz="1700" dirty="0"/>
              <a:t>from a population.</a:t>
            </a:r>
          </a:p>
          <a:p>
            <a:pPr lvl="1" eaLnBrk="1" hangingPunct="1"/>
            <a:endParaRPr lang="de-DE" sz="2000" dirty="0"/>
          </a:p>
          <a:p>
            <a:pPr lvl="1" eaLnBrk="1" hangingPunct="1"/>
            <a:r>
              <a:rPr lang="de-DE" sz="2000" dirty="0"/>
              <a:t>Sometimes pure random sampling is violated, e.g. units refuse to respond in surveys, or if sampling is characterized by clustering.</a:t>
            </a:r>
          </a:p>
          <a:p>
            <a:pPr lvl="2"/>
            <a:r>
              <a:rPr lang="de-DE" sz="1700" dirty="0"/>
              <a:t>For example, we sample students in 10 different classrooms or 10 different neighborhoods.</a:t>
            </a:r>
          </a:p>
          <a:p>
            <a:pPr lvl="1" eaLnBrk="1" hangingPunct="1">
              <a:buNone/>
            </a:pPr>
            <a:endParaRPr lang="de-DE" sz="2000" dirty="0"/>
          </a:p>
          <a:p>
            <a:pPr lvl="1" eaLnBrk="1" hangingPunct="1"/>
            <a:r>
              <a:rPr lang="de-DE" sz="2000" dirty="0"/>
              <a:t>Cross-sectional data are typically the most commonly found data in various fields of research.</a:t>
            </a:r>
          </a:p>
          <a:p>
            <a:pPr lvl="2"/>
            <a:r>
              <a:rPr lang="de-DE" sz="1700" dirty="0"/>
              <a:t>We will work with cross-sectional data for both continuos and discrete outcomes.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ST = \sum_{i=1}^n (y_i-\bar y)^2\]&#10;\end{document}&#10;"/>
  <p:tag name="FILENAME" val="TP_tmp"/>
  <p:tag name="FORMAT" val="pngmono"/>
  <p:tag name="RES" val="1200"/>
  <p:tag name="BLEND" val="0"/>
  <p:tag name="TRANSPARENT" val="0"/>
  <p:tag name="TBUG" val="0"/>
  <p:tag name="ALLOWFS" val="0"/>
  <p:tag name="ORIGWIDTH" val="189"/>
  <p:tag name="PICTUREFILESIZE" val="12764"/>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um_{i=1}^n (x_i - \bar x)^2 &gt; 0\]&#10;\end{document}&#10;"/>
  <p:tag name="FILENAME" val="TP_tmp"/>
  <p:tag name="FORMAT" val="pngmono"/>
  <p:tag name="RES" val="1200"/>
  <p:tag name="BLEND" val="0"/>
  <p:tag name="TRANSPARENT" val="0"/>
  <p:tag name="TBUG" val="0"/>
  <p:tag name="ALLOWFS" val="0"/>
  <p:tag name="ORIGWIDTH" val="158"/>
  <p:tag name="PICTUREFILESIZE" val="11645"/>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E(u_i| x_i) = 0 \]&#10;\end{document}&#10;"/>
  <p:tag name="FILENAME" val="TP_tmp"/>
  <p:tag name="FORMAT" val="pngmono"/>
  <p:tag name="RES" val="1200"/>
  <p:tag name="BLEND" val="0"/>
  <p:tag name="TRANSPARENT" val="0"/>
  <p:tag name="TBUG" val="0"/>
  <p:tag name="ALLOWFS" val="0"/>
  <p:tag name="ORIGWIDTH" val="121"/>
  <p:tag name="PICTUREFILESIZE" val="6527"/>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Var(u_i| x_i) = \sigma^2 \]&#10;\end{document}&#10;"/>
  <p:tag name="FILENAME" val="TP_tmp"/>
  <p:tag name="FORMAT" val="pngmono"/>
  <p:tag name="RES" val="1200"/>
  <p:tag name="BLEND" val="0"/>
  <p:tag name="TRANSPARENT" val="0"/>
  <p:tag name="TBUG" val="0"/>
  <p:tag name="ALLOWFS" val="0"/>
  <p:tag name="ORIGWIDTH" val="153"/>
  <p:tag name="PICTUREFILESIZE" val="885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SE = \sum_{i=1}^n (\hat y_i-\bar y)^2\]&#10;\end{document}&#10;"/>
  <p:tag name="FILENAME" val="TP_tmp"/>
  <p:tag name="FORMAT" val="pngmono"/>
  <p:tag name="RES" val="1200"/>
  <p:tag name="BLEND" val="0"/>
  <p:tag name="TRANSPARENT" val="0"/>
  <p:tag name="TBUG" val="0"/>
  <p:tag name="ALLOWFS" val="0"/>
  <p:tag name="ORIGWIDTH" val="190"/>
  <p:tag name="PICTUREFILESIZE" val="1311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SSR = \sum_{i=1}^n \hat u_i^2\]&#10;\end{document}&#10;"/>
  <p:tag name="FILENAME" val="TP_tmp"/>
  <p:tag name="FORMAT" val="pngmono"/>
  <p:tag name="RES" val="1200"/>
  <p:tag name="BLEND" val="0"/>
  <p:tag name="TRANSPARENT" val="0"/>
  <p:tag name="TBUG" val="0"/>
  <p:tag name="ALLOWFS" val="0"/>
  <p:tag name="ORIGWIDTH" val="132"/>
  <p:tag name="PICTUREFILESIZE" val="1004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ST = \sum_{i=1}^n (y_i-\bar y)^2\]&#10;\end{document}&#10;"/>
  <p:tag name="FILENAME" val="TP_tmp"/>
  <p:tag name="FORMAT" val="pngmono"/>
  <p:tag name="RES" val="1200"/>
  <p:tag name="BLEND" val="0"/>
  <p:tag name="TRANSPARENT" val="0"/>
  <p:tag name="TBUG" val="0"/>
  <p:tag name="ALLOWFS" val="0"/>
  <p:tag name="ORIGWIDTH" val="189"/>
  <p:tag name="PICTUREFILESIZE" val="12764"/>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SE = \sum_{i=1}^n (\hat y_i-\bar y)^2\]&#10;\end{document}&#10;"/>
  <p:tag name="FILENAME" val="TP_tmp"/>
  <p:tag name="FORMAT" val="pngmono"/>
  <p:tag name="RES" val="1200"/>
  <p:tag name="BLEND" val="0"/>
  <p:tag name="TRANSPARENT" val="0"/>
  <p:tag name="TBUG" val="0"/>
  <p:tag name="ALLOWFS" val="0"/>
  <p:tag name="ORIGWIDTH" val="190"/>
  <p:tag name="PICTUREFILESIZE" val="1311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SSR = \sum_{i=1}^n \hat u_i^2\]&#10;\end{document}&#10;"/>
  <p:tag name="FILENAME" val="TP_tmp"/>
  <p:tag name="FORMAT" val="pngmono"/>
  <p:tag name="RES" val="1200"/>
  <p:tag name="BLEND" val="0"/>
  <p:tag name="TRANSPARENT" val="0"/>
  <p:tag name="TBUG" val="0"/>
  <p:tag name="ALLOWFS" val="0"/>
  <p:tag name="ORIGWIDTH" val="132"/>
  <p:tag name="PICTUREFILESIZE" val="10045"/>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y = \beta_0 + \beta_1 x + u\]&#10;\end{document}&#10;"/>
  <p:tag name="FILENAME" val="TP_tmp"/>
  <p:tag name="FORMAT" val="pngmono"/>
  <p:tag name="RES" val="1200"/>
  <p:tag name="BLEND" val="0"/>
  <p:tag name="TRANSPARENT" val="0"/>
  <p:tag name="TBUG" val="0"/>
  <p:tag name="ALLOWFS" val="0"/>
  <p:tag name="ORIGWIDTH" val="168"/>
  <p:tag name="PICTUREFILESIZE" val="702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x_i,y_i): \ i=1,\dots n \} \]&#10;\end{document}&#10;"/>
  <p:tag name="FILENAME" val="TP_tmp"/>
  <p:tag name="FORMAT" val="pngmono"/>
  <p:tag name="RES" val="1200"/>
  <p:tag name="BLEND" val="0"/>
  <p:tag name="TRANSPARENT" val="0"/>
  <p:tag name="TBUG" val="0"/>
  <p:tag name="ALLOWFS" val="0"/>
  <p:tag name="ORIGWIDTH" val="210"/>
  <p:tag name="PICTUREFILESIZE" val="86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y_i = \beta_0 + \beta_1 x_i + u_i\]&#10;\end{document}&#10;"/>
  <p:tag name="FILENAME" val="TP_tmp"/>
  <p:tag name="FORMAT" val="pngmono"/>
  <p:tag name="RES" val="1200"/>
  <p:tag name="BLEND" val="0"/>
  <p:tag name="TRANSPARENT" val="0"/>
  <p:tag name="TBUG" val="0"/>
  <p:tag name="ALLOWFS" val="0"/>
  <p:tag name="ORIGWIDTH" val="187"/>
  <p:tag name="PICTUREFILESIZE" val="871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18500</TotalTime>
  <Words>3830</Words>
  <Application>Microsoft Office PowerPoint</Application>
  <PresentationFormat>Widescreen</PresentationFormat>
  <Paragraphs>420</Paragraphs>
  <Slides>65</Slides>
  <Notes>55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5" baseType="lpstr">
      <vt:lpstr>Arial</vt:lpstr>
      <vt:lpstr>Calibri</vt:lpstr>
      <vt:lpstr>Cambria Math</vt:lpstr>
      <vt:lpstr>cmsy10</vt:lpstr>
      <vt:lpstr>Courier New</vt:lpstr>
      <vt:lpstr>Tw Cen MT</vt:lpstr>
      <vt:lpstr>Wingdings</vt:lpstr>
      <vt:lpstr>Wingdings 2</vt:lpstr>
      <vt:lpstr>Median</vt:lpstr>
      <vt:lpstr>Document</vt:lpstr>
      <vt:lpstr>PowerPoint Presentation</vt:lpstr>
      <vt:lpstr>Overview</vt:lpstr>
      <vt:lpstr>Admin Stuff</vt:lpstr>
      <vt:lpstr>Starter Question</vt:lpstr>
      <vt:lpstr>PowerPoint Presentation</vt:lpstr>
      <vt:lpstr>PowerPoint Presentation</vt:lpstr>
      <vt:lpstr>Types of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Management</vt:lpstr>
      <vt:lpstr>Topics </vt:lpstr>
      <vt:lpstr>Dataset we will work with: ‘pima’</vt:lpstr>
      <vt:lpstr>PowerPoint Presentation</vt:lpstr>
      <vt:lpstr>Bivariate Regression and Interpretation</vt:lpstr>
      <vt:lpstr>Simple Regression</vt:lpstr>
      <vt:lpstr>Simple Regression</vt:lpstr>
      <vt:lpstr>Bivariate Regression Model</vt:lpstr>
      <vt:lpstr>PowerPoint Presentation</vt:lpstr>
      <vt:lpstr>Calculating the coefficients</vt:lpstr>
      <vt:lpstr>Central Limit Theorem</vt:lpstr>
      <vt:lpstr>Demonstrating the CLT</vt:lpstr>
      <vt:lpstr>PowerPoint Presentation</vt:lpstr>
      <vt:lpstr>Simple Regression Example</vt:lpstr>
      <vt:lpstr>Looking at the Data Visually</vt:lpstr>
      <vt:lpstr>Run a simple regression</vt:lpstr>
      <vt:lpstr>Model evaluation (Pardoe 2012)</vt:lpstr>
      <vt:lpstr>1. Coefficient of determination (R2)</vt:lpstr>
      <vt:lpstr>Predicted Values and Residuals</vt:lpstr>
      <vt:lpstr>Predicted Values and Residuals cont…</vt:lpstr>
      <vt:lpstr>Breaking Down the Variation in The Dependent Variable</vt:lpstr>
      <vt:lpstr>Goodness of Fit</vt:lpstr>
      <vt:lpstr>Looking at these values using the CEO data</vt:lpstr>
      <vt:lpstr>R-Squared in our data set</vt:lpstr>
      <vt:lpstr>PowerPoint Presentation</vt:lpstr>
      <vt:lpstr>2. Residual standard error</vt:lpstr>
      <vt:lpstr>3. Significance of slope parameters</vt:lpstr>
      <vt:lpstr>PowerPoint Presentation</vt:lpstr>
      <vt:lpstr>Precision of the slope estimates</vt:lpstr>
      <vt:lpstr>PowerPoint Presentation</vt:lpstr>
      <vt:lpstr>Distribution of coefficient estimates</vt:lpstr>
      <vt:lpstr>A quick note on linear regression</vt:lpstr>
      <vt:lpstr>PowerPoint Presentation</vt:lpstr>
      <vt:lpstr>Simple Regression Assumptions</vt:lpstr>
      <vt:lpstr>PowerPoint Presentation</vt:lpstr>
      <vt:lpstr>Standard assumptions for the linear regression model </vt:lpstr>
      <vt:lpstr>Assumptions for the linear regression model (cont.) </vt:lpstr>
      <vt:lpstr>PowerPoint Presentation</vt:lpstr>
      <vt:lpstr>Graphical illustration of homoskedasticity </vt:lpstr>
      <vt:lpstr>An example for heteroskedasticity: Wage and education </vt:lpstr>
      <vt:lpstr>Two additional assumptions – validity and normality</vt:lpstr>
      <vt:lpstr>Normality</vt:lpstr>
      <vt:lpstr>Visually inspecting regression assumptions</vt:lpstr>
      <vt:lpstr>Visually inspecting regression assumptions</vt:lpstr>
      <vt:lpstr>PowerPoint Presentation</vt:lpstr>
      <vt:lpstr>Assumption Testing – What we are looking for from residual plot</vt:lpstr>
      <vt:lpstr>PowerPoint Presentation</vt:lpstr>
      <vt:lpstr>In Class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Advanced Statistical Methods</dc:title>
  <dc:creator>MDS</dc:creator>
  <cp:lastModifiedBy>Michael Siciliano</cp:lastModifiedBy>
  <cp:revision>427</cp:revision>
  <dcterms:created xsi:type="dcterms:W3CDTF">2013-07-24T18:24:49Z</dcterms:created>
  <dcterms:modified xsi:type="dcterms:W3CDTF">2021-01-25T20:13:05Z</dcterms:modified>
</cp:coreProperties>
</file>