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ink/ink2.xml" ContentType="application/inkml+xml"/>
  <Override PartName="/ppt/tags/tag1.xml" ContentType="application/vnd.openxmlformats-officedocument.presentationml.tags+xml"/>
  <Override PartName="/ppt/tags/tag2.xml" ContentType="application/vnd.openxmlformats-officedocument.presentationml.tags+xml"/>
  <Override PartName="/ppt/notesSlides/notesSlide3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699" r:id="rId2"/>
  </p:sldMasterIdLst>
  <p:notesMasterIdLst>
    <p:notesMasterId r:id="rId57"/>
  </p:notesMasterIdLst>
  <p:sldIdLst>
    <p:sldId id="379" r:id="rId3"/>
    <p:sldId id="274" r:id="rId4"/>
    <p:sldId id="451" r:id="rId5"/>
    <p:sldId id="273" r:id="rId6"/>
    <p:sldId id="372" r:id="rId7"/>
    <p:sldId id="373" r:id="rId8"/>
    <p:sldId id="275" r:id="rId9"/>
    <p:sldId id="276" r:id="rId10"/>
    <p:sldId id="323" r:id="rId11"/>
    <p:sldId id="329" r:id="rId12"/>
    <p:sldId id="343" r:id="rId13"/>
    <p:sldId id="374" r:id="rId14"/>
    <p:sldId id="375" r:id="rId15"/>
    <p:sldId id="321" r:id="rId16"/>
    <p:sldId id="303" r:id="rId17"/>
    <p:sldId id="277" r:id="rId18"/>
    <p:sldId id="278" r:id="rId19"/>
    <p:sldId id="279" r:id="rId20"/>
    <p:sldId id="280" r:id="rId21"/>
    <p:sldId id="281" r:id="rId22"/>
    <p:sldId id="322" r:id="rId23"/>
    <p:sldId id="319" r:id="rId24"/>
    <p:sldId id="302" r:id="rId25"/>
    <p:sldId id="283" r:id="rId26"/>
    <p:sldId id="285" r:id="rId27"/>
    <p:sldId id="286" r:id="rId28"/>
    <p:sldId id="449" r:id="rId29"/>
    <p:sldId id="450" r:id="rId30"/>
    <p:sldId id="296" r:id="rId31"/>
    <p:sldId id="304" r:id="rId32"/>
    <p:sldId id="356" r:id="rId33"/>
    <p:sldId id="305" r:id="rId34"/>
    <p:sldId id="306" r:id="rId35"/>
    <p:sldId id="307" r:id="rId36"/>
    <p:sldId id="314" r:id="rId37"/>
    <p:sldId id="308" r:id="rId38"/>
    <p:sldId id="309" r:id="rId39"/>
    <p:sldId id="452" r:id="rId40"/>
    <p:sldId id="310" r:id="rId41"/>
    <p:sldId id="311" r:id="rId42"/>
    <p:sldId id="312" r:id="rId43"/>
    <p:sldId id="313" r:id="rId44"/>
    <p:sldId id="339" r:id="rId45"/>
    <p:sldId id="324" r:id="rId46"/>
    <p:sldId id="325" r:id="rId47"/>
    <p:sldId id="380" r:id="rId48"/>
    <p:sldId id="382" r:id="rId49"/>
    <p:sldId id="453" r:id="rId50"/>
    <p:sldId id="315" r:id="rId51"/>
    <p:sldId id="332" r:id="rId52"/>
    <p:sldId id="316" r:id="rId53"/>
    <p:sldId id="300" r:id="rId54"/>
    <p:sldId id="301" r:id="rId55"/>
    <p:sldId id="33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58989" autoAdjust="0"/>
  </p:normalViewPr>
  <p:slideViewPr>
    <p:cSldViewPr>
      <p:cViewPr varScale="1">
        <p:scale>
          <a:sx n="67" d="100"/>
          <a:sy n="67" d="100"/>
        </p:scale>
        <p:origin x="2196"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2ED4A-6835-48EE-ABBF-226FBAFFFF10}" type="doc">
      <dgm:prSet loTypeId="urn:microsoft.com/office/officeart/2005/8/layout/venn1" loCatId="relationship" qsTypeId="urn:microsoft.com/office/officeart/2005/8/quickstyle/simple1" qsCatId="simple" csTypeId="urn:microsoft.com/office/officeart/2005/8/colors/accent1_2" csCatId="accent1" phldr="1"/>
      <dgm:spPr/>
    </dgm:pt>
    <dgm:pt modelId="{6957C9DA-CCD7-4AC7-B38A-EAD61E9FC19B}">
      <dgm:prSet phldrT="[Text]" custT="1"/>
      <dgm:spPr/>
      <dgm:t>
        <a:bodyPr/>
        <a:lstStyle/>
        <a:p>
          <a:br>
            <a:rPr lang="en-US" sz="2000" dirty="0"/>
          </a:br>
          <a:br>
            <a:rPr lang="en-US" sz="2000" dirty="0"/>
          </a:br>
          <a:br>
            <a:rPr lang="en-US" sz="2000" dirty="0"/>
          </a:br>
          <a:br>
            <a:rPr lang="en-US" sz="2000" dirty="0"/>
          </a:br>
          <a:br>
            <a:rPr lang="en-US" sz="2000" dirty="0"/>
          </a:br>
          <a:r>
            <a:rPr lang="en-US" sz="2000" dirty="0"/>
            <a:t>DV</a:t>
          </a:r>
        </a:p>
      </dgm:t>
    </dgm:pt>
    <dgm:pt modelId="{A0ED53A5-B7EB-4493-B352-60057D3512AD}" type="parTrans" cxnId="{CCA5010A-1744-4657-863B-E288F835382F}">
      <dgm:prSet/>
      <dgm:spPr/>
      <dgm:t>
        <a:bodyPr/>
        <a:lstStyle/>
        <a:p>
          <a:endParaRPr lang="en-US"/>
        </a:p>
      </dgm:t>
    </dgm:pt>
    <dgm:pt modelId="{56FBDDCF-170B-4CD3-A29D-58129C16107C}" type="sibTrans" cxnId="{CCA5010A-1744-4657-863B-E288F835382F}">
      <dgm:prSet/>
      <dgm:spPr/>
      <dgm:t>
        <a:bodyPr/>
        <a:lstStyle/>
        <a:p>
          <a:endParaRPr lang="en-US"/>
        </a:p>
      </dgm:t>
    </dgm:pt>
    <dgm:pt modelId="{D7639319-8EC7-4FF6-AE95-B71E4D5FC53D}">
      <dgm:prSet phldrT="[Text]" custT="1"/>
      <dgm:spPr/>
      <dgm:t>
        <a:bodyPr/>
        <a:lstStyle/>
        <a:p>
          <a:r>
            <a:rPr lang="en-US" sz="2000" dirty="0"/>
            <a:t>IV2</a:t>
          </a:r>
        </a:p>
      </dgm:t>
    </dgm:pt>
    <dgm:pt modelId="{45E53661-625A-4F2D-8401-A0195E333BC7}" type="parTrans" cxnId="{FC394C78-1F0E-4CDC-B214-FE8D6B5F376A}">
      <dgm:prSet/>
      <dgm:spPr/>
      <dgm:t>
        <a:bodyPr/>
        <a:lstStyle/>
        <a:p>
          <a:endParaRPr lang="en-US"/>
        </a:p>
      </dgm:t>
    </dgm:pt>
    <dgm:pt modelId="{639AAA79-D644-47B5-83BD-A3BA46426262}" type="sibTrans" cxnId="{FC394C78-1F0E-4CDC-B214-FE8D6B5F376A}">
      <dgm:prSet/>
      <dgm:spPr/>
      <dgm:t>
        <a:bodyPr/>
        <a:lstStyle/>
        <a:p>
          <a:endParaRPr lang="en-US"/>
        </a:p>
      </dgm:t>
    </dgm:pt>
    <dgm:pt modelId="{9A6EBE01-1400-42FD-8C09-B79E9725A357}">
      <dgm:prSet phldrT="[Text]" custT="1"/>
      <dgm:spPr/>
      <dgm:t>
        <a:bodyPr/>
        <a:lstStyle/>
        <a:p>
          <a:pPr algn="r"/>
          <a:r>
            <a:rPr lang="en-US" sz="2000" dirty="0"/>
            <a:t>IV1</a:t>
          </a:r>
        </a:p>
      </dgm:t>
    </dgm:pt>
    <dgm:pt modelId="{365BBA32-ECA6-4A62-8B44-19176980FDD9}" type="parTrans" cxnId="{B0EE70D0-4CC0-4151-98BD-84DF195179B0}">
      <dgm:prSet/>
      <dgm:spPr/>
      <dgm:t>
        <a:bodyPr/>
        <a:lstStyle/>
        <a:p>
          <a:endParaRPr lang="en-US"/>
        </a:p>
      </dgm:t>
    </dgm:pt>
    <dgm:pt modelId="{E23B4698-9902-4CF3-BFEB-7384A77B5184}" type="sibTrans" cxnId="{B0EE70D0-4CC0-4151-98BD-84DF195179B0}">
      <dgm:prSet/>
      <dgm:spPr/>
      <dgm:t>
        <a:bodyPr/>
        <a:lstStyle/>
        <a:p>
          <a:endParaRPr lang="en-US"/>
        </a:p>
      </dgm:t>
    </dgm:pt>
    <dgm:pt modelId="{4348A608-AD9E-45D2-8630-C289D50B041A}">
      <dgm:prSet custT="1"/>
      <dgm:spPr/>
      <dgm:t>
        <a:bodyPr/>
        <a:lstStyle/>
        <a:p>
          <a:r>
            <a:rPr lang="en-US" sz="2000" dirty="0"/>
            <a:t>IV3</a:t>
          </a:r>
        </a:p>
      </dgm:t>
    </dgm:pt>
    <dgm:pt modelId="{36B68F8F-BEAB-4A53-AD7A-FE1FCC2D881A}" type="parTrans" cxnId="{12B92E64-14C9-4886-AEFD-A7ECEDF9969A}">
      <dgm:prSet/>
      <dgm:spPr/>
      <dgm:t>
        <a:bodyPr/>
        <a:lstStyle/>
        <a:p>
          <a:endParaRPr lang="en-US"/>
        </a:p>
      </dgm:t>
    </dgm:pt>
    <dgm:pt modelId="{D42F1CC4-3AF1-4D53-81B2-85E12427FE19}" type="sibTrans" cxnId="{12B92E64-14C9-4886-AEFD-A7ECEDF9969A}">
      <dgm:prSet/>
      <dgm:spPr/>
      <dgm:t>
        <a:bodyPr/>
        <a:lstStyle/>
        <a:p>
          <a:endParaRPr lang="en-US"/>
        </a:p>
      </dgm:t>
    </dgm:pt>
    <dgm:pt modelId="{C280CDEF-4224-4CDB-A3E0-CD4EFBAC506F}" type="pres">
      <dgm:prSet presAssocID="{F9C2ED4A-6835-48EE-ABBF-226FBAFFFF10}" presName="compositeShape" presStyleCnt="0">
        <dgm:presLayoutVars>
          <dgm:chMax val="7"/>
          <dgm:dir/>
          <dgm:resizeHandles val="exact"/>
        </dgm:presLayoutVars>
      </dgm:prSet>
      <dgm:spPr/>
    </dgm:pt>
    <dgm:pt modelId="{053AEFFB-8ACE-4CFF-B695-27885D8028AB}" type="pres">
      <dgm:prSet presAssocID="{6957C9DA-CCD7-4AC7-B38A-EAD61E9FC19B}" presName="circ1" presStyleLbl="vennNode1" presStyleIdx="0" presStyleCnt="4" custLinFactNeighborX="-13518" custLinFactNeighborY="54567"/>
      <dgm:spPr/>
    </dgm:pt>
    <dgm:pt modelId="{FA8BC905-C754-4702-AA5F-10A3FD4BA1A9}" type="pres">
      <dgm:prSet presAssocID="{6957C9DA-CCD7-4AC7-B38A-EAD61E9FC19B}" presName="circ1Tx" presStyleLbl="revTx" presStyleIdx="0" presStyleCnt="0">
        <dgm:presLayoutVars>
          <dgm:chMax val="0"/>
          <dgm:chPref val="0"/>
          <dgm:bulletEnabled val="1"/>
        </dgm:presLayoutVars>
      </dgm:prSet>
      <dgm:spPr/>
    </dgm:pt>
    <dgm:pt modelId="{E682F832-17AF-4284-9611-339D324E74B6}" type="pres">
      <dgm:prSet presAssocID="{4348A608-AD9E-45D2-8630-C289D50B041A}" presName="circ2" presStyleLbl="vennNode1" presStyleIdx="1" presStyleCnt="4" custLinFactNeighborX="24345" custLinFactNeighborY="46154"/>
      <dgm:spPr/>
    </dgm:pt>
    <dgm:pt modelId="{28B25226-8B5B-4ECF-BC1A-48C1DC291262}" type="pres">
      <dgm:prSet presAssocID="{4348A608-AD9E-45D2-8630-C289D50B041A}" presName="circ2Tx" presStyleLbl="revTx" presStyleIdx="0" presStyleCnt="0">
        <dgm:presLayoutVars>
          <dgm:chMax val="0"/>
          <dgm:chPref val="0"/>
          <dgm:bulletEnabled val="1"/>
        </dgm:presLayoutVars>
      </dgm:prSet>
      <dgm:spPr/>
    </dgm:pt>
    <dgm:pt modelId="{48B0F09C-10FE-4707-8C8B-CDB930615874}" type="pres">
      <dgm:prSet presAssocID="{D7639319-8EC7-4FF6-AE95-B71E4D5FC53D}" presName="circ3" presStyleLbl="vennNode1" presStyleIdx="2" presStyleCnt="4" custLinFactNeighborX="49999" custLinFactNeighborY="-48318"/>
      <dgm:spPr/>
    </dgm:pt>
    <dgm:pt modelId="{ECA36F48-F4CD-43C5-8BF4-9BA702DA6713}" type="pres">
      <dgm:prSet presAssocID="{D7639319-8EC7-4FF6-AE95-B71E4D5FC53D}" presName="circ3Tx" presStyleLbl="revTx" presStyleIdx="0" presStyleCnt="0">
        <dgm:presLayoutVars>
          <dgm:chMax val="0"/>
          <dgm:chPref val="0"/>
          <dgm:bulletEnabled val="1"/>
        </dgm:presLayoutVars>
      </dgm:prSet>
      <dgm:spPr/>
    </dgm:pt>
    <dgm:pt modelId="{68B7E98D-6198-4E21-B2B2-AC6D36B05671}" type="pres">
      <dgm:prSet presAssocID="{9A6EBE01-1400-42FD-8C09-B79E9725A357}" presName="circ4" presStyleLbl="vennNode1" presStyleIdx="3" presStyleCnt="4" custLinFactNeighborX="67049" custLinFactNeighborY="-36538"/>
      <dgm:spPr/>
    </dgm:pt>
    <dgm:pt modelId="{1B8CC661-202B-4B4A-BA8B-3A106AD4EE99}" type="pres">
      <dgm:prSet presAssocID="{9A6EBE01-1400-42FD-8C09-B79E9725A357}" presName="circ4Tx" presStyleLbl="revTx" presStyleIdx="0" presStyleCnt="0">
        <dgm:presLayoutVars>
          <dgm:chMax val="0"/>
          <dgm:chPref val="0"/>
          <dgm:bulletEnabled val="1"/>
        </dgm:presLayoutVars>
      </dgm:prSet>
      <dgm:spPr/>
    </dgm:pt>
  </dgm:ptLst>
  <dgm:cxnLst>
    <dgm:cxn modelId="{CCA5010A-1744-4657-863B-E288F835382F}" srcId="{F9C2ED4A-6835-48EE-ABBF-226FBAFFFF10}" destId="{6957C9DA-CCD7-4AC7-B38A-EAD61E9FC19B}" srcOrd="0" destOrd="0" parTransId="{A0ED53A5-B7EB-4493-B352-60057D3512AD}" sibTransId="{56FBDDCF-170B-4CD3-A29D-58129C16107C}"/>
    <dgm:cxn modelId="{A91BAC1D-E904-49D5-B10C-F8F3AE46F5B4}" type="presOf" srcId="{6957C9DA-CCD7-4AC7-B38A-EAD61E9FC19B}" destId="{FA8BC905-C754-4702-AA5F-10A3FD4BA1A9}" srcOrd="1" destOrd="0" presId="urn:microsoft.com/office/officeart/2005/8/layout/venn1"/>
    <dgm:cxn modelId="{158B8931-3CB3-4D48-AE11-A271C2810571}" type="presOf" srcId="{F9C2ED4A-6835-48EE-ABBF-226FBAFFFF10}" destId="{C280CDEF-4224-4CDB-A3E0-CD4EFBAC506F}" srcOrd="0" destOrd="0" presId="urn:microsoft.com/office/officeart/2005/8/layout/venn1"/>
    <dgm:cxn modelId="{12B92E64-14C9-4886-AEFD-A7ECEDF9969A}" srcId="{F9C2ED4A-6835-48EE-ABBF-226FBAFFFF10}" destId="{4348A608-AD9E-45D2-8630-C289D50B041A}" srcOrd="1" destOrd="0" parTransId="{36B68F8F-BEAB-4A53-AD7A-FE1FCC2D881A}" sibTransId="{D42F1CC4-3AF1-4D53-81B2-85E12427FE19}"/>
    <dgm:cxn modelId="{510ED047-AB00-4A3A-BE68-EF67478D2FD6}" type="presOf" srcId="{D7639319-8EC7-4FF6-AE95-B71E4D5FC53D}" destId="{48B0F09C-10FE-4707-8C8B-CDB930615874}" srcOrd="0" destOrd="0" presId="urn:microsoft.com/office/officeart/2005/8/layout/venn1"/>
    <dgm:cxn modelId="{11817577-2B63-4EE6-B3A4-682DDE822BE3}" type="presOf" srcId="{9A6EBE01-1400-42FD-8C09-B79E9725A357}" destId="{1B8CC661-202B-4B4A-BA8B-3A106AD4EE99}" srcOrd="1" destOrd="0" presId="urn:microsoft.com/office/officeart/2005/8/layout/venn1"/>
    <dgm:cxn modelId="{FC394C78-1F0E-4CDC-B214-FE8D6B5F376A}" srcId="{F9C2ED4A-6835-48EE-ABBF-226FBAFFFF10}" destId="{D7639319-8EC7-4FF6-AE95-B71E4D5FC53D}" srcOrd="2" destOrd="0" parTransId="{45E53661-625A-4F2D-8401-A0195E333BC7}" sibTransId="{639AAA79-D644-47B5-83BD-A3BA46426262}"/>
    <dgm:cxn modelId="{4AC39695-AFCF-4EB4-BB5D-D90BAD5F758B}" type="presOf" srcId="{6957C9DA-CCD7-4AC7-B38A-EAD61E9FC19B}" destId="{053AEFFB-8ACE-4CFF-B695-27885D8028AB}" srcOrd="0" destOrd="0" presId="urn:microsoft.com/office/officeart/2005/8/layout/venn1"/>
    <dgm:cxn modelId="{A9373E9F-FDEE-4E13-AF2B-DDB3D31DD726}" type="presOf" srcId="{4348A608-AD9E-45D2-8630-C289D50B041A}" destId="{28B25226-8B5B-4ECF-BC1A-48C1DC291262}" srcOrd="1" destOrd="0" presId="urn:microsoft.com/office/officeart/2005/8/layout/venn1"/>
    <dgm:cxn modelId="{EAA4F2A2-C356-48D3-B808-1FCE1878CA03}" type="presOf" srcId="{D7639319-8EC7-4FF6-AE95-B71E4D5FC53D}" destId="{ECA36F48-F4CD-43C5-8BF4-9BA702DA6713}" srcOrd="1" destOrd="0" presId="urn:microsoft.com/office/officeart/2005/8/layout/venn1"/>
    <dgm:cxn modelId="{B0EE70D0-4CC0-4151-98BD-84DF195179B0}" srcId="{F9C2ED4A-6835-48EE-ABBF-226FBAFFFF10}" destId="{9A6EBE01-1400-42FD-8C09-B79E9725A357}" srcOrd="3" destOrd="0" parTransId="{365BBA32-ECA6-4A62-8B44-19176980FDD9}" sibTransId="{E23B4698-9902-4CF3-BFEB-7384A77B5184}"/>
    <dgm:cxn modelId="{968C19D8-F437-4FEA-8CB7-ACC13AE1D6A5}" type="presOf" srcId="{4348A608-AD9E-45D2-8630-C289D50B041A}" destId="{E682F832-17AF-4284-9611-339D324E74B6}" srcOrd="0" destOrd="0" presId="urn:microsoft.com/office/officeart/2005/8/layout/venn1"/>
    <dgm:cxn modelId="{C75308EC-09FB-4105-92F1-5F479A5A8FA5}" type="presOf" srcId="{9A6EBE01-1400-42FD-8C09-B79E9725A357}" destId="{68B7E98D-6198-4E21-B2B2-AC6D36B05671}" srcOrd="0" destOrd="0" presId="urn:microsoft.com/office/officeart/2005/8/layout/venn1"/>
    <dgm:cxn modelId="{CD4C7CD2-FBC8-40BA-B823-13C71974B3C2}" type="presParOf" srcId="{C280CDEF-4224-4CDB-A3E0-CD4EFBAC506F}" destId="{053AEFFB-8ACE-4CFF-B695-27885D8028AB}" srcOrd="0" destOrd="0" presId="urn:microsoft.com/office/officeart/2005/8/layout/venn1"/>
    <dgm:cxn modelId="{59C643FA-68C0-4EB4-9691-C636A095B1A0}" type="presParOf" srcId="{C280CDEF-4224-4CDB-A3E0-CD4EFBAC506F}" destId="{FA8BC905-C754-4702-AA5F-10A3FD4BA1A9}" srcOrd="1" destOrd="0" presId="urn:microsoft.com/office/officeart/2005/8/layout/venn1"/>
    <dgm:cxn modelId="{E56C7881-901F-4500-BE5A-9F69C7A9CEC6}" type="presParOf" srcId="{C280CDEF-4224-4CDB-A3E0-CD4EFBAC506F}" destId="{E682F832-17AF-4284-9611-339D324E74B6}" srcOrd="2" destOrd="0" presId="urn:microsoft.com/office/officeart/2005/8/layout/venn1"/>
    <dgm:cxn modelId="{C08A0F45-7AF7-4395-8234-DB7D162F9E3B}" type="presParOf" srcId="{C280CDEF-4224-4CDB-A3E0-CD4EFBAC506F}" destId="{28B25226-8B5B-4ECF-BC1A-48C1DC291262}" srcOrd="3" destOrd="0" presId="urn:microsoft.com/office/officeart/2005/8/layout/venn1"/>
    <dgm:cxn modelId="{DB91A306-31BF-44DD-A0C3-2BAEE3636DAC}" type="presParOf" srcId="{C280CDEF-4224-4CDB-A3E0-CD4EFBAC506F}" destId="{48B0F09C-10FE-4707-8C8B-CDB930615874}" srcOrd="4" destOrd="0" presId="urn:microsoft.com/office/officeart/2005/8/layout/venn1"/>
    <dgm:cxn modelId="{08FBF4E4-7F9A-4F72-87AB-30C3005C9C11}" type="presParOf" srcId="{C280CDEF-4224-4CDB-A3E0-CD4EFBAC506F}" destId="{ECA36F48-F4CD-43C5-8BF4-9BA702DA6713}" srcOrd="5" destOrd="0" presId="urn:microsoft.com/office/officeart/2005/8/layout/venn1"/>
    <dgm:cxn modelId="{3AF5FA19-309E-4326-AD86-1C0087F67DE2}" type="presParOf" srcId="{C280CDEF-4224-4CDB-A3E0-CD4EFBAC506F}" destId="{68B7E98D-6198-4E21-B2B2-AC6D36B05671}" srcOrd="6" destOrd="0" presId="urn:microsoft.com/office/officeart/2005/8/layout/venn1"/>
    <dgm:cxn modelId="{318C4B9A-CFB3-46B4-89D9-6420ED46DA2F}" type="presParOf" srcId="{C280CDEF-4224-4CDB-A3E0-CD4EFBAC506F}" destId="{1B8CC661-202B-4B4A-BA8B-3A106AD4EE99}"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C2ED4A-6835-48EE-ABBF-226FBAFFFF10}" type="doc">
      <dgm:prSet loTypeId="urn:microsoft.com/office/officeart/2005/8/layout/venn1" loCatId="relationship" qsTypeId="urn:microsoft.com/office/officeart/2005/8/quickstyle/simple1" qsCatId="simple" csTypeId="urn:microsoft.com/office/officeart/2005/8/colors/accent1_2" csCatId="accent1" phldr="1"/>
      <dgm:spPr/>
    </dgm:pt>
    <dgm:pt modelId="{6957C9DA-CCD7-4AC7-B38A-EAD61E9FC19B}">
      <dgm:prSet phldrT="[Text]" custT="1"/>
      <dgm:spPr/>
      <dgm:t>
        <a:bodyPr/>
        <a:lstStyle/>
        <a:p>
          <a:br>
            <a:rPr lang="en-US" sz="2000" dirty="0"/>
          </a:br>
          <a:br>
            <a:rPr lang="en-US" sz="2000" dirty="0"/>
          </a:br>
          <a:br>
            <a:rPr lang="en-US" sz="2000" dirty="0"/>
          </a:br>
          <a:br>
            <a:rPr lang="en-US" sz="2000" dirty="0"/>
          </a:br>
          <a:br>
            <a:rPr lang="en-US" sz="2000" dirty="0"/>
          </a:br>
          <a:r>
            <a:rPr lang="en-US" sz="2000" dirty="0"/>
            <a:t>DV</a:t>
          </a:r>
        </a:p>
      </dgm:t>
    </dgm:pt>
    <dgm:pt modelId="{A0ED53A5-B7EB-4493-B352-60057D3512AD}" type="parTrans" cxnId="{CCA5010A-1744-4657-863B-E288F835382F}">
      <dgm:prSet/>
      <dgm:spPr/>
      <dgm:t>
        <a:bodyPr/>
        <a:lstStyle/>
        <a:p>
          <a:endParaRPr lang="en-US"/>
        </a:p>
      </dgm:t>
    </dgm:pt>
    <dgm:pt modelId="{56FBDDCF-170B-4CD3-A29D-58129C16107C}" type="sibTrans" cxnId="{CCA5010A-1744-4657-863B-E288F835382F}">
      <dgm:prSet/>
      <dgm:spPr/>
      <dgm:t>
        <a:bodyPr/>
        <a:lstStyle/>
        <a:p>
          <a:endParaRPr lang="en-US"/>
        </a:p>
      </dgm:t>
    </dgm:pt>
    <dgm:pt modelId="{D7639319-8EC7-4FF6-AE95-B71E4D5FC53D}">
      <dgm:prSet phldrT="[Text]" custT="1"/>
      <dgm:spPr/>
      <dgm:t>
        <a:bodyPr/>
        <a:lstStyle/>
        <a:p>
          <a:r>
            <a:rPr lang="en-US" sz="2000" dirty="0"/>
            <a:t>IV2</a:t>
          </a:r>
        </a:p>
      </dgm:t>
    </dgm:pt>
    <dgm:pt modelId="{45E53661-625A-4F2D-8401-A0195E333BC7}" type="parTrans" cxnId="{FC394C78-1F0E-4CDC-B214-FE8D6B5F376A}">
      <dgm:prSet/>
      <dgm:spPr/>
      <dgm:t>
        <a:bodyPr/>
        <a:lstStyle/>
        <a:p>
          <a:endParaRPr lang="en-US"/>
        </a:p>
      </dgm:t>
    </dgm:pt>
    <dgm:pt modelId="{639AAA79-D644-47B5-83BD-A3BA46426262}" type="sibTrans" cxnId="{FC394C78-1F0E-4CDC-B214-FE8D6B5F376A}">
      <dgm:prSet/>
      <dgm:spPr/>
      <dgm:t>
        <a:bodyPr/>
        <a:lstStyle/>
        <a:p>
          <a:endParaRPr lang="en-US"/>
        </a:p>
      </dgm:t>
    </dgm:pt>
    <dgm:pt modelId="{9A6EBE01-1400-42FD-8C09-B79E9725A357}">
      <dgm:prSet phldrT="[Text]" custT="1"/>
      <dgm:spPr/>
      <dgm:t>
        <a:bodyPr/>
        <a:lstStyle/>
        <a:p>
          <a:pPr algn="r"/>
          <a:r>
            <a:rPr lang="en-US" sz="2000" dirty="0"/>
            <a:t>IV1</a:t>
          </a:r>
        </a:p>
      </dgm:t>
    </dgm:pt>
    <dgm:pt modelId="{365BBA32-ECA6-4A62-8B44-19176980FDD9}" type="parTrans" cxnId="{B0EE70D0-4CC0-4151-98BD-84DF195179B0}">
      <dgm:prSet/>
      <dgm:spPr/>
      <dgm:t>
        <a:bodyPr/>
        <a:lstStyle/>
        <a:p>
          <a:endParaRPr lang="en-US"/>
        </a:p>
      </dgm:t>
    </dgm:pt>
    <dgm:pt modelId="{E23B4698-9902-4CF3-BFEB-7384A77B5184}" type="sibTrans" cxnId="{B0EE70D0-4CC0-4151-98BD-84DF195179B0}">
      <dgm:prSet/>
      <dgm:spPr/>
      <dgm:t>
        <a:bodyPr/>
        <a:lstStyle/>
        <a:p>
          <a:endParaRPr lang="en-US"/>
        </a:p>
      </dgm:t>
    </dgm:pt>
    <dgm:pt modelId="{4348A608-AD9E-45D2-8630-C289D50B041A}">
      <dgm:prSet custT="1"/>
      <dgm:spPr/>
      <dgm:t>
        <a:bodyPr/>
        <a:lstStyle/>
        <a:p>
          <a:r>
            <a:rPr lang="en-US" sz="2000" dirty="0"/>
            <a:t>IV3</a:t>
          </a:r>
        </a:p>
      </dgm:t>
    </dgm:pt>
    <dgm:pt modelId="{36B68F8F-BEAB-4A53-AD7A-FE1FCC2D881A}" type="parTrans" cxnId="{12B92E64-14C9-4886-AEFD-A7ECEDF9969A}">
      <dgm:prSet/>
      <dgm:spPr/>
      <dgm:t>
        <a:bodyPr/>
        <a:lstStyle/>
        <a:p>
          <a:endParaRPr lang="en-US"/>
        </a:p>
      </dgm:t>
    </dgm:pt>
    <dgm:pt modelId="{D42F1CC4-3AF1-4D53-81B2-85E12427FE19}" type="sibTrans" cxnId="{12B92E64-14C9-4886-AEFD-A7ECEDF9969A}">
      <dgm:prSet/>
      <dgm:spPr/>
      <dgm:t>
        <a:bodyPr/>
        <a:lstStyle/>
        <a:p>
          <a:endParaRPr lang="en-US"/>
        </a:p>
      </dgm:t>
    </dgm:pt>
    <dgm:pt modelId="{C280CDEF-4224-4CDB-A3E0-CD4EFBAC506F}" type="pres">
      <dgm:prSet presAssocID="{F9C2ED4A-6835-48EE-ABBF-226FBAFFFF10}" presName="compositeShape" presStyleCnt="0">
        <dgm:presLayoutVars>
          <dgm:chMax val="7"/>
          <dgm:dir/>
          <dgm:resizeHandles val="exact"/>
        </dgm:presLayoutVars>
      </dgm:prSet>
      <dgm:spPr/>
    </dgm:pt>
    <dgm:pt modelId="{053AEFFB-8ACE-4CFF-B695-27885D8028AB}" type="pres">
      <dgm:prSet presAssocID="{6957C9DA-CCD7-4AC7-B38A-EAD61E9FC19B}" presName="circ1" presStyleLbl="vennNode1" presStyleIdx="0" presStyleCnt="4" custLinFactNeighborX="-13518" custLinFactNeighborY="54567"/>
      <dgm:spPr/>
    </dgm:pt>
    <dgm:pt modelId="{FA8BC905-C754-4702-AA5F-10A3FD4BA1A9}" type="pres">
      <dgm:prSet presAssocID="{6957C9DA-CCD7-4AC7-B38A-EAD61E9FC19B}" presName="circ1Tx" presStyleLbl="revTx" presStyleIdx="0" presStyleCnt="0">
        <dgm:presLayoutVars>
          <dgm:chMax val="0"/>
          <dgm:chPref val="0"/>
          <dgm:bulletEnabled val="1"/>
        </dgm:presLayoutVars>
      </dgm:prSet>
      <dgm:spPr/>
    </dgm:pt>
    <dgm:pt modelId="{E682F832-17AF-4284-9611-339D324E74B6}" type="pres">
      <dgm:prSet presAssocID="{4348A608-AD9E-45D2-8630-C289D50B041A}" presName="circ2" presStyleLbl="vennNode1" presStyleIdx="1" presStyleCnt="4" custLinFactNeighborX="24345" custLinFactNeighborY="46154"/>
      <dgm:spPr/>
    </dgm:pt>
    <dgm:pt modelId="{28B25226-8B5B-4ECF-BC1A-48C1DC291262}" type="pres">
      <dgm:prSet presAssocID="{4348A608-AD9E-45D2-8630-C289D50B041A}" presName="circ2Tx" presStyleLbl="revTx" presStyleIdx="0" presStyleCnt="0">
        <dgm:presLayoutVars>
          <dgm:chMax val="0"/>
          <dgm:chPref val="0"/>
          <dgm:bulletEnabled val="1"/>
        </dgm:presLayoutVars>
      </dgm:prSet>
      <dgm:spPr/>
    </dgm:pt>
    <dgm:pt modelId="{48B0F09C-10FE-4707-8C8B-CDB930615874}" type="pres">
      <dgm:prSet presAssocID="{D7639319-8EC7-4FF6-AE95-B71E4D5FC53D}" presName="circ3" presStyleLbl="vennNode1" presStyleIdx="2" presStyleCnt="4" custLinFactNeighborX="49999" custLinFactNeighborY="-48318"/>
      <dgm:spPr/>
    </dgm:pt>
    <dgm:pt modelId="{ECA36F48-F4CD-43C5-8BF4-9BA702DA6713}" type="pres">
      <dgm:prSet presAssocID="{D7639319-8EC7-4FF6-AE95-B71E4D5FC53D}" presName="circ3Tx" presStyleLbl="revTx" presStyleIdx="0" presStyleCnt="0">
        <dgm:presLayoutVars>
          <dgm:chMax val="0"/>
          <dgm:chPref val="0"/>
          <dgm:bulletEnabled val="1"/>
        </dgm:presLayoutVars>
      </dgm:prSet>
      <dgm:spPr/>
    </dgm:pt>
    <dgm:pt modelId="{68B7E98D-6198-4E21-B2B2-AC6D36B05671}" type="pres">
      <dgm:prSet presAssocID="{9A6EBE01-1400-42FD-8C09-B79E9725A357}" presName="circ4" presStyleLbl="vennNode1" presStyleIdx="3" presStyleCnt="4" custLinFactNeighborX="67049" custLinFactNeighborY="-36538"/>
      <dgm:spPr/>
    </dgm:pt>
    <dgm:pt modelId="{1B8CC661-202B-4B4A-BA8B-3A106AD4EE99}" type="pres">
      <dgm:prSet presAssocID="{9A6EBE01-1400-42FD-8C09-B79E9725A357}" presName="circ4Tx" presStyleLbl="revTx" presStyleIdx="0" presStyleCnt="0">
        <dgm:presLayoutVars>
          <dgm:chMax val="0"/>
          <dgm:chPref val="0"/>
          <dgm:bulletEnabled val="1"/>
        </dgm:presLayoutVars>
      </dgm:prSet>
      <dgm:spPr/>
    </dgm:pt>
  </dgm:ptLst>
  <dgm:cxnLst>
    <dgm:cxn modelId="{CCA5010A-1744-4657-863B-E288F835382F}" srcId="{F9C2ED4A-6835-48EE-ABBF-226FBAFFFF10}" destId="{6957C9DA-CCD7-4AC7-B38A-EAD61E9FC19B}" srcOrd="0" destOrd="0" parTransId="{A0ED53A5-B7EB-4493-B352-60057D3512AD}" sibTransId="{56FBDDCF-170B-4CD3-A29D-58129C16107C}"/>
    <dgm:cxn modelId="{6124C11D-AFBE-4055-BAF3-A529BFA7321E}" type="presOf" srcId="{D7639319-8EC7-4FF6-AE95-B71E4D5FC53D}" destId="{48B0F09C-10FE-4707-8C8B-CDB930615874}" srcOrd="0" destOrd="0" presId="urn:microsoft.com/office/officeart/2005/8/layout/venn1"/>
    <dgm:cxn modelId="{AC8FD822-D9E8-479F-A948-6F524C739180}" type="presOf" srcId="{4348A608-AD9E-45D2-8630-C289D50B041A}" destId="{28B25226-8B5B-4ECF-BC1A-48C1DC291262}" srcOrd="1" destOrd="0" presId="urn:microsoft.com/office/officeart/2005/8/layout/venn1"/>
    <dgm:cxn modelId="{9DA55123-1D60-46CA-A2EE-2F9781A0C94C}" type="presOf" srcId="{6957C9DA-CCD7-4AC7-B38A-EAD61E9FC19B}" destId="{FA8BC905-C754-4702-AA5F-10A3FD4BA1A9}" srcOrd="1" destOrd="0" presId="urn:microsoft.com/office/officeart/2005/8/layout/venn1"/>
    <dgm:cxn modelId="{4544B85F-70F3-4517-BB58-E5AB4E2E1F76}" type="presOf" srcId="{9A6EBE01-1400-42FD-8C09-B79E9725A357}" destId="{68B7E98D-6198-4E21-B2B2-AC6D36B05671}" srcOrd="0" destOrd="0" presId="urn:microsoft.com/office/officeart/2005/8/layout/venn1"/>
    <dgm:cxn modelId="{12B92E64-14C9-4886-AEFD-A7ECEDF9969A}" srcId="{F9C2ED4A-6835-48EE-ABBF-226FBAFFFF10}" destId="{4348A608-AD9E-45D2-8630-C289D50B041A}" srcOrd="1" destOrd="0" parTransId="{36B68F8F-BEAB-4A53-AD7A-FE1FCC2D881A}" sibTransId="{D42F1CC4-3AF1-4D53-81B2-85E12427FE19}"/>
    <dgm:cxn modelId="{FC394C78-1F0E-4CDC-B214-FE8D6B5F376A}" srcId="{F9C2ED4A-6835-48EE-ABBF-226FBAFFFF10}" destId="{D7639319-8EC7-4FF6-AE95-B71E4D5FC53D}" srcOrd="2" destOrd="0" parTransId="{45E53661-625A-4F2D-8401-A0195E333BC7}" sibTransId="{639AAA79-D644-47B5-83BD-A3BA46426262}"/>
    <dgm:cxn modelId="{53BF1E59-009B-4FD5-9943-1DD7BE7939EB}" type="presOf" srcId="{4348A608-AD9E-45D2-8630-C289D50B041A}" destId="{E682F832-17AF-4284-9611-339D324E74B6}" srcOrd="0" destOrd="0" presId="urn:microsoft.com/office/officeart/2005/8/layout/venn1"/>
    <dgm:cxn modelId="{290BD48A-7774-4936-9636-819B6B18173D}" type="presOf" srcId="{6957C9DA-CCD7-4AC7-B38A-EAD61E9FC19B}" destId="{053AEFFB-8ACE-4CFF-B695-27885D8028AB}" srcOrd="0" destOrd="0" presId="urn:microsoft.com/office/officeart/2005/8/layout/venn1"/>
    <dgm:cxn modelId="{4B72F2AF-15A5-4503-BD46-BF5BD6A0E098}" type="presOf" srcId="{F9C2ED4A-6835-48EE-ABBF-226FBAFFFF10}" destId="{C280CDEF-4224-4CDB-A3E0-CD4EFBAC506F}" srcOrd="0" destOrd="0" presId="urn:microsoft.com/office/officeart/2005/8/layout/venn1"/>
    <dgm:cxn modelId="{85B5F6BF-1162-409C-B0AF-639F25F49E29}" type="presOf" srcId="{D7639319-8EC7-4FF6-AE95-B71E4D5FC53D}" destId="{ECA36F48-F4CD-43C5-8BF4-9BA702DA6713}" srcOrd="1" destOrd="0" presId="urn:microsoft.com/office/officeart/2005/8/layout/venn1"/>
    <dgm:cxn modelId="{B0EE70D0-4CC0-4151-98BD-84DF195179B0}" srcId="{F9C2ED4A-6835-48EE-ABBF-226FBAFFFF10}" destId="{9A6EBE01-1400-42FD-8C09-B79E9725A357}" srcOrd="3" destOrd="0" parTransId="{365BBA32-ECA6-4A62-8B44-19176980FDD9}" sibTransId="{E23B4698-9902-4CF3-BFEB-7384A77B5184}"/>
    <dgm:cxn modelId="{70B8D0FC-B2C6-4DFB-99A5-E8BD027F4310}" type="presOf" srcId="{9A6EBE01-1400-42FD-8C09-B79E9725A357}" destId="{1B8CC661-202B-4B4A-BA8B-3A106AD4EE99}" srcOrd="1" destOrd="0" presId="urn:microsoft.com/office/officeart/2005/8/layout/venn1"/>
    <dgm:cxn modelId="{A8696938-031B-4CE8-9E41-8E21CABFD545}" type="presParOf" srcId="{C280CDEF-4224-4CDB-A3E0-CD4EFBAC506F}" destId="{053AEFFB-8ACE-4CFF-B695-27885D8028AB}" srcOrd="0" destOrd="0" presId="urn:microsoft.com/office/officeart/2005/8/layout/venn1"/>
    <dgm:cxn modelId="{74B69EC5-5812-4C75-A7C2-1ABDEA066A5D}" type="presParOf" srcId="{C280CDEF-4224-4CDB-A3E0-CD4EFBAC506F}" destId="{FA8BC905-C754-4702-AA5F-10A3FD4BA1A9}" srcOrd="1" destOrd="0" presId="urn:microsoft.com/office/officeart/2005/8/layout/venn1"/>
    <dgm:cxn modelId="{AE71BC20-07C6-48B5-BDB9-79DCE214DE62}" type="presParOf" srcId="{C280CDEF-4224-4CDB-A3E0-CD4EFBAC506F}" destId="{E682F832-17AF-4284-9611-339D324E74B6}" srcOrd="2" destOrd="0" presId="urn:microsoft.com/office/officeart/2005/8/layout/venn1"/>
    <dgm:cxn modelId="{CB64E860-FBAC-4A06-B62D-CA641203E840}" type="presParOf" srcId="{C280CDEF-4224-4CDB-A3E0-CD4EFBAC506F}" destId="{28B25226-8B5B-4ECF-BC1A-48C1DC291262}" srcOrd="3" destOrd="0" presId="urn:microsoft.com/office/officeart/2005/8/layout/venn1"/>
    <dgm:cxn modelId="{6BDD5D1F-5687-4A2E-8556-D0A9EDA7834E}" type="presParOf" srcId="{C280CDEF-4224-4CDB-A3E0-CD4EFBAC506F}" destId="{48B0F09C-10FE-4707-8C8B-CDB930615874}" srcOrd="4" destOrd="0" presId="urn:microsoft.com/office/officeart/2005/8/layout/venn1"/>
    <dgm:cxn modelId="{597B08A4-3CFC-4B72-8351-F0B025332C8D}" type="presParOf" srcId="{C280CDEF-4224-4CDB-A3E0-CD4EFBAC506F}" destId="{ECA36F48-F4CD-43C5-8BF4-9BA702DA6713}" srcOrd="5" destOrd="0" presId="urn:microsoft.com/office/officeart/2005/8/layout/venn1"/>
    <dgm:cxn modelId="{D5D23EA3-DD52-428E-A25E-4C0C72C94963}" type="presParOf" srcId="{C280CDEF-4224-4CDB-A3E0-CD4EFBAC506F}" destId="{68B7E98D-6198-4E21-B2B2-AC6D36B05671}" srcOrd="6" destOrd="0" presId="urn:microsoft.com/office/officeart/2005/8/layout/venn1"/>
    <dgm:cxn modelId="{86F3113A-16B7-4047-A941-54D7525C0DB1}" type="presParOf" srcId="{C280CDEF-4224-4CDB-A3E0-CD4EFBAC506F}" destId="{1B8CC661-202B-4B4A-BA8B-3A106AD4EE99}"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AEFFB-8ACE-4CFF-B695-27885D8028AB}">
      <dsp:nvSpPr>
        <dsp:cNvPr id="0" name=""/>
        <dsp:cNvSpPr/>
      </dsp:nvSpPr>
      <dsp:spPr>
        <a:xfrm>
          <a:off x="1705686" y="1193793"/>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br>
            <a:rPr lang="en-US" sz="2000" kern="1200" dirty="0"/>
          </a:br>
          <a:br>
            <a:rPr lang="en-US" sz="2000" kern="1200" dirty="0"/>
          </a:br>
          <a:br>
            <a:rPr lang="en-US" sz="2000" kern="1200" dirty="0"/>
          </a:br>
          <a:br>
            <a:rPr lang="en-US" sz="2000" kern="1200" dirty="0"/>
          </a:br>
          <a:br>
            <a:rPr lang="en-US" sz="2000" kern="1200" dirty="0"/>
          </a:br>
          <a:r>
            <a:rPr lang="en-US" sz="2000" kern="1200" dirty="0"/>
            <a:t>DV</a:t>
          </a:r>
        </a:p>
      </dsp:txBody>
      <dsp:txXfrm>
        <a:off x="1949526" y="1478273"/>
        <a:ext cx="1625600" cy="670560"/>
      </dsp:txXfrm>
    </dsp:sp>
    <dsp:sp modelId="{E682F832-17AF-4284-9611-339D324E74B6}">
      <dsp:nvSpPr>
        <dsp:cNvPr id="0" name=""/>
        <dsp:cNvSpPr/>
      </dsp:nvSpPr>
      <dsp:spPr>
        <a:xfrm>
          <a:off x="3440558" y="1950719"/>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IV3</a:t>
          </a:r>
        </a:p>
      </dsp:txBody>
      <dsp:txXfrm>
        <a:off x="4578478" y="2194560"/>
        <a:ext cx="812800" cy="1625600"/>
      </dsp:txXfrm>
    </dsp:sp>
    <dsp:sp modelId="{48B0F09C-10FE-4707-8C8B-CDB930615874}">
      <dsp:nvSpPr>
        <dsp:cNvPr id="0" name=""/>
        <dsp:cNvSpPr/>
      </dsp:nvSpPr>
      <dsp:spPr>
        <a:xfrm>
          <a:off x="3047978" y="888985"/>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IV2</a:t>
          </a:r>
        </a:p>
      </dsp:txBody>
      <dsp:txXfrm>
        <a:off x="3291818" y="2047225"/>
        <a:ext cx="1625600" cy="670560"/>
      </dsp:txXfrm>
    </dsp:sp>
    <dsp:sp modelId="{68B7E98D-6198-4E21-B2B2-AC6D36B05671}">
      <dsp:nvSpPr>
        <dsp:cNvPr id="0" name=""/>
        <dsp:cNvSpPr/>
      </dsp:nvSpPr>
      <dsp:spPr>
        <a:xfrm>
          <a:off x="2473573" y="203209"/>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r" defTabSz="889000">
            <a:lnSpc>
              <a:spcPct val="90000"/>
            </a:lnSpc>
            <a:spcBef>
              <a:spcPct val="0"/>
            </a:spcBef>
            <a:spcAft>
              <a:spcPct val="35000"/>
            </a:spcAft>
            <a:buNone/>
          </a:pPr>
          <a:r>
            <a:rPr lang="en-US" sz="2000" kern="1200" dirty="0"/>
            <a:t>IV1</a:t>
          </a:r>
        </a:p>
      </dsp:txBody>
      <dsp:txXfrm>
        <a:off x="2636133" y="447049"/>
        <a:ext cx="812800" cy="1625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AEFFB-8ACE-4CFF-B695-27885D8028AB}">
      <dsp:nvSpPr>
        <dsp:cNvPr id="0" name=""/>
        <dsp:cNvSpPr/>
      </dsp:nvSpPr>
      <dsp:spPr>
        <a:xfrm>
          <a:off x="1705686" y="1193793"/>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br>
            <a:rPr lang="en-US" sz="2000" kern="1200" dirty="0"/>
          </a:br>
          <a:br>
            <a:rPr lang="en-US" sz="2000" kern="1200" dirty="0"/>
          </a:br>
          <a:br>
            <a:rPr lang="en-US" sz="2000" kern="1200" dirty="0"/>
          </a:br>
          <a:br>
            <a:rPr lang="en-US" sz="2000" kern="1200" dirty="0"/>
          </a:br>
          <a:br>
            <a:rPr lang="en-US" sz="2000" kern="1200" dirty="0"/>
          </a:br>
          <a:r>
            <a:rPr lang="en-US" sz="2000" kern="1200" dirty="0"/>
            <a:t>DV</a:t>
          </a:r>
        </a:p>
      </dsp:txBody>
      <dsp:txXfrm>
        <a:off x="1949526" y="1478273"/>
        <a:ext cx="1625600" cy="670560"/>
      </dsp:txXfrm>
    </dsp:sp>
    <dsp:sp modelId="{E682F832-17AF-4284-9611-339D324E74B6}">
      <dsp:nvSpPr>
        <dsp:cNvPr id="0" name=""/>
        <dsp:cNvSpPr/>
      </dsp:nvSpPr>
      <dsp:spPr>
        <a:xfrm>
          <a:off x="3440558" y="1950719"/>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IV3</a:t>
          </a:r>
        </a:p>
      </dsp:txBody>
      <dsp:txXfrm>
        <a:off x="4578478" y="2194560"/>
        <a:ext cx="812800" cy="1625600"/>
      </dsp:txXfrm>
    </dsp:sp>
    <dsp:sp modelId="{48B0F09C-10FE-4707-8C8B-CDB930615874}">
      <dsp:nvSpPr>
        <dsp:cNvPr id="0" name=""/>
        <dsp:cNvSpPr/>
      </dsp:nvSpPr>
      <dsp:spPr>
        <a:xfrm>
          <a:off x="3047978" y="888985"/>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IV2</a:t>
          </a:r>
        </a:p>
      </dsp:txBody>
      <dsp:txXfrm>
        <a:off x="3291818" y="2047225"/>
        <a:ext cx="1625600" cy="670560"/>
      </dsp:txXfrm>
    </dsp:sp>
    <dsp:sp modelId="{68B7E98D-6198-4E21-B2B2-AC6D36B05671}">
      <dsp:nvSpPr>
        <dsp:cNvPr id="0" name=""/>
        <dsp:cNvSpPr/>
      </dsp:nvSpPr>
      <dsp:spPr>
        <a:xfrm>
          <a:off x="2473573" y="203209"/>
          <a:ext cx="2113280" cy="2113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r" defTabSz="889000">
            <a:lnSpc>
              <a:spcPct val="90000"/>
            </a:lnSpc>
            <a:spcBef>
              <a:spcPct val="0"/>
            </a:spcBef>
            <a:spcAft>
              <a:spcPct val="35000"/>
            </a:spcAft>
            <a:buNone/>
          </a:pPr>
          <a:r>
            <a:rPr lang="en-US" sz="2000" kern="1200" dirty="0"/>
            <a:t>IV1</a:t>
          </a:r>
        </a:p>
      </dsp:txBody>
      <dsp:txXfrm>
        <a:off x="2636133" y="447049"/>
        <a:ext cx="812800" cy="162560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1T03:13:23.6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4,'94'-1,"-36"-1,0 2,0 3,74 13,-53 2,-20-4,1-2,1-3,77 3,-29-15,98 4,-111 18,-71-13,1-1,27 3,401-5,-232-6,4887 3,-5083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1T03:13:27.7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82,'3616'0,"-3312"-21,-3 1,-37 2,-18-1,1037 16,-660 6,-112-3,-478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CEAB86-5FEE-40CF-B7A2-9218C284A1D8}" type="datetimeFigureOut">
              <a:rPr lang="en-US" smtClean="0"/>
              <a:pPr/>
              <a:t>1/31/2021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EB63F-EADB-439F-9219-7451A1F5B5F2}" type="slidenum">
              <a:rPr lang="en-US" smtClean="0"/>
              <a:pPr/>
              <a:t>‹#›</a:t>
            </a:fld>
            <a:endParaRPr lang="en-US"/>
          </a:p>
        </p:txBody>
      </p:sp>
    </p:spTree>
    <p:extLst>
      <p:ext uri="{BB962C8B-B14F-4D97-AF65-F5344CB8AC3E}">
        <p14:creationId xmlns:p14="http://schemas.microsoft.com/office/powerpoint/2010/main" val="362823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1</a:t>
            </a:fld>
            <a:endParaRPr lang="en-US"/>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13</a:t>
            </a:fld>
            <a:endParaRPr lang="en-US"/>
          </a:p>
        </p:txBody>
      </p:sp>
    </p:spTree>
    <p:extLst>
      <p:ext uri="{BB962C8B-B14F-4D97-AF65-F5344CB8AC3E}">
        <p14:creationId xmlns:p14="http://schemas.microsoft.com/office/powerpoint/2010/main" val="1993489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457200"/>
            <a:ext cx="4740275" cy="2667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33400"/>
            <a:ext cx="4727575" cy="2660650"/>
          </a:xfrm>
        </p:spPr>
      </p:sp>
      <p:sp>
        <p:nvSpPr>
          <p:cNvPr id="3" name="Notes Placeholder 2"/>
          <p:cNvSpPr>
            <a:spLocks noGrp="1"/>
          </p:cNvSpPr>
          <p:nvPr>
            <p:ph type="body" idx="1"/>
          </p:nvPr>
        </p:nvSpPr>
        <p:spPr/>
        <p:txBody>
          <a:bodyPr>
            <a:normAutofit/>
          </a:bodyPr>
          <a:lstStyle/>
          <a:p>
            <a:pPr>
              <a:lnSpc>
                <a:spcPct val="90000"/>
              </a:lnSpc>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33400"/>
            <a:ext cx="4727575" cy="26606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27</a:t>
            </a:fld>
            <a:endParaRPr lang="en-US"/>
          </a:p>
        </p:txBody>
      </p:sp>
    </p:spTree>
    <p:extLst>
      <p:ext uri="{BB962C8B-B14F-4D97-AF65-F5344CB8AC3E}">
        <p14:creationId xmlns:p14="http://schemas.microsoft.com/office/powerpoint/2010/main" val="1597507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28</a:t>
            </a:fld>
            <a:endParaRPr lang="en-US"/>
          </a:p>
        </p:txBody>
      </p:sp>
    </p:spTree>
    <p:extLst>
      <p:ext uri="{BB962C8B-B14F-4D97-AF65-F5344CB8AC3E}">
        <p14:creationId xmlns:p14="http://schemas.microsoft.com/office/powerpoint/2010/main" val="2296060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29</a:t>
            </a:fld>
            <a:endParaRPr lang="en-US"/>
          </a:p>
        </p:txBody>
      </p:sp>
    </p:spTree>
    <p:extLst>
      <p:ext uri="{BB962C8B-B14F-4D97-AF65-F5344CB8AC3E}">
        <p14:creationId xmlns:p14="http://schemas.microsoft.com/office/powerpoint/2010/main" val="1943459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31</a:t>
            </a:fld>
            <a:endParaRPr lang="en-US"/>
          </a:p>
        </p:txBody>
      </p:sp>
    </p:spTree>
    <p:extLst>
      <p:ext uri="{BB962C8B-B14F-4D97-AF65-F5344CB8AC3E}">
        <p14:creationId xmlns:p14="http://schemas.microsoft.com/office/powerpoint/2010/main" val="4113806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5</a:t>
            </a:fld>
            <a:endParaRPr lang="en-US"/>
          </a:p>
        </p:txBody>
      </p:sp>
    </p:spTree>
    <p:extLst>
      <p:ext uri="{BB962C8B-B14F-4D97-AF65-F5344CB8AC3E}">
        <p14:creationId xmlns:p14="http://schemas.microsoft.com/office/powerpoint/2010/main" val="547122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B46FC31-FA79-4A44-9D2F-3063CC86CADF}" type="slidenum">
              <a:rPr lang="de-DE" smtClean="0"/>
              <a:pPr/>
              <a:t>43</a:t>
            </a:fld>
            <a:endParaRPr lang="de-DE"/>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6D296-DC4F-43CB-9EDE-EF0BF2EC672E}"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3FCE6DE-34E9-4551-B5E4-184CADB9ECE8}" type="slidenum">
              <a:rPr lang="de-DE" smtClean="0"/>
              <a:pPr/>
              <a:t>44</a:t>
            </a:fld>
            <a:endParaRPr lang="de-DE"/>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E58337F-17D3-4518-B04F-71176FD57F2D}" type="slidenum">
              <a:rPr lang="de-DE" smtClean="0"/>
              <a:pPr/>
              <a:t>45</a:t>
            </a:fld>
            <a:endParaRPr lang="de-DE"/>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p:spPr>
        <p:txBody>
          <a:bodyPr>
            <a:normAutofit/>
          </a:bodyPr>
          <a:lstStyle/>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46</a:t>
            </a:fld>
            <a:endParaRPr lang="en-US"/>
          </a:p>
        </p:txBody>
      </p:sp>
    </p:spTree>
    <p:extLst>
      <p:ext uri="{BB962C8B-B14F-4D97-AF65-F5344CB8AC3E}">
        <p14:creationId xmlns:p14="http://schemas.microsoft.com/office/powerpoint/2010/main" val="11533489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47</a:t>
            </a:fld>
            <a:endParaRPr lang="en-US"/>
          </a:p>
        </p:txBody>
      </p:sp>
    </p:spTree>
    <p:extLst>
      <p:ext uri="{BB962C8B-B14F-4D97-AF65-F5344CB8AC3E}">
        <p14:creationId xmlns:p14="http://schemas.microsoft.com/office/powerpoint/2010/main" val="1447732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48</a:t>
            </a:fld>
            <a:endParaRPr lang="en-US"/>
          </a:p>
        </p:txBody>
      </p:sp>
    </p:spTree>
    <p:extLst>
      <p:ext uri="{BB962C8B-B14F-4D97-AF65-F5344CB8AC3E}">
        <p14:creationId xmlns:p14="http://schemas.microsoft.com/office/powerpoint/2010/main" val="2555548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51</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11</a:t>
            </a:fld>
            <a:endParaRPr lang="en-US"/>
          </a:p>
        </p:txBody>
      </p:sp>
    </p:spTree>
    <p:extLst>
      <p:ext uri="{BB962C8B-B14F-4D97-AF65-F5344CB8AC3E}">
        <p14:creationId xmlns:p14="http://schemas.microsoft.com/office/powerpoint/2010/main" val="305044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12</a:t>
            </a:fld>
            <a:endParaRPr lang="en-US"/>
          </a:p>
        </p:txBody>
      </p:sp>
    </p:spTree>
    <p:extLst>
      <p:ext uri="{BB962C8B-B14F-4D97-AF65-F5344CB8AC3E}">
        <p14:creationId xmlns:p14="http://schemas.microsoft.com/office/powerpoint/2010/main" val="31755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26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8EEC-7756-4BD0-9447-19BB40D12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996D3A-9F80-4619-8F6F-6E8C5205B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B0BCF9-0685-466A-824B-07012B7DF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8815A-A42D-4806-9B98-E0F9EAD69548}"/>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6" name="Footer Placeholder 5">
            <a:extLst>
              <a:ext uri="{FF2B5EF4-FFF2-40B4-BE49-F238E27FC236}">
                <a16:creationId xmlns:a16="http://schemas.microsoft.com/office/drawing/2014/main" id="{5A6B276B-305A-4ACB-82F2-C3F8580AD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212B4-1C67-459D-A5E5-5D8A280199AC}"/>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32697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CDAF-2D73-4077-9316-3C3EC6652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35C38D-0027-4EB1-84DF-D874A69ED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E3D5A-DEFC-4F7F-B716-120E045B6E3F}"/>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5" name="Footer Placeholder 4">
            <a:extLst>
              <a:ext uri="{FF2B5EF4-FFF2-40B4-BE49-F238E27FC236}">
                <a16:creationId xmlns:a16="http://schemas.microsoft.com/office/drawing/2014/main" id="{2552F40B-3894-4561-B247-2ADC40053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E7384-7AAE-43E4-8ADB-96C3C5A94B35}"/>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987205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85901-A866-46C5-B73E-56378482A6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2C540-3734-44FD-B7B7-1CDB09306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482A6-2830-457C-97FA-AD2A4C1D3101}"/>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5" name="Footer Placeholder 4">
            <a:extLst>
              <a:ext uri="{FF2B5EF4-FFF2-40B4-BE49-F238E27FC236}">
                <a16:creationId xmlns:a16="http://schemas.microsoft.com/office/drawing/2014/main" id="{A1EEB4B9-2268-4294-B867-4FD5F1109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05AB8-74DA-496C-AE21-0E1B90C0FA1C}"/>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45746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A2BC-61AF-4433-8FA6-60EF31BD8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33AA68-D185-43F5-A0B9-AB6A79EE7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75996B-C109-4CF5-9368-9F87F2D9697B}"/>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5" name="Footer Placeholder 4">
            <a:extLst>
              <a:ext uri="{FF2B5EF4-FFF2-40B4-BE49-F238E27FC236}">
                <a16:creationId xmlns:a16="http://schemas.microsoft.com/office/drawing/2014/main" id="{3953AAC2-CD2C-45A4-8F1F-EAD30D860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60EEA-2C20-41B3-BCCC-64619509E098}"/>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95924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AB46-596D-49A9-9372-8CC492D61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383EC-CDC8-4AD3-A5EE-3F9849172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4F068-988A-4E29-84A6-34DB12CD8B2E}"/>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5" name="Footer Placeholder 4">
            <a:extLst>
              <a:ext uri="{FF2B5EF4-FFF2-40B4-BE49-F238E27FC236}">
                <a16:creationId xmlns:a16="http://schemas.microsoft.com/office/drawing/2014/main" id="{2FFE51A3-73D8-44D0-83C0-41A6007A7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A697B-6AF4-44FA-B393-BE9C89A6EA56}"/>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51821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2425-A265-4806-A4DC-D6959F8DA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D0AE13-D2A7-4EC7-9DEA-4958D3ED1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47189-F3E6-4CAF-A018-4BDBB0117A01}"/>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5" name="Footer Placeholder 4">
            <a:extLst>
              <a:ext uri="{FF2B5EF4-FFF2-40B4-BE49-F238E27FC236}">
                <a16:creationId xmlns:a16="http://schemas.microsoft.com/office/drawing/2014/main" id="{765ECC90-DA7D-4746-A16E-ABC4BCED1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1F175-B61A-4E87-81D7-9479A29C2445}"/>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88767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848E-0A62-4281-9CFB-BE0EFEF6B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6057B-7F14-40EA-8DF7-BD0A2D501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5A0829-9AD0-4C25-9782-1CC26BC68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0C0B7-9926-4459-BD54-78D388DE8524}"/>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6" name="Footer Placeholder 5">
            <a:extLst>
              <a:ext uri="{FF2B5EF4-FFF2-40B4-BE49-F238E27FC236}">
                <a16:creationId xmlns:a16="http://schemas.microsoft.com/office/drawing/2014/main" id="{DFD3F89D-363C-42C6-A6C2-943CFDDD7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E5BC-B429-4FB0-AB63-270B92F228C6}"/>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429326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4234-8999-4454-A9EE-FE2FC5E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47317D-69C3-4A57-AB04-0FA98A725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69861-3380-468B-BF6A-ECE9E0D3B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265366-1352-4580-980C-98FA3F0AD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C08D7-3FA9-448F-9DAA-2A0CCCE5BC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94DA36-E86E-45B2-9517-B77B032F95F6}"/>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8" name="Footer Placeholder 7">
            <a:extLst>
              <a:ext uri="{FF2B5EF4-FFF2-40B4-BE49-F238E27FC236}">
                <a16:creationId xmlns:a16="http://schemas.microsoft.com/office/drawing/2014/main" id="{655D2F33-FA2B-4EC0-BAB0-A689A6B23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E7A1EE-BC65-4012-9170-4284AFA6FDBD}"/>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111736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8360-DC48-4C5B-BEA0-0A90D5B0D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4FE133-8421-4570-B78C-3D90746B76D0}"/>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4" name="Footer Placeholder 3">
            <a:extLst>
              <a:ext uri="{FF2B5EF4-FFF2-40B4-BE49-F238E27FC236}">
                <a16:creationId xmlns:a16="http://schemas.microsoft.com/office/drawing/2014/main" id="{EAE0DB9E-1293-43CA-AD8D-0B5DB2A35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CC9BCC-6690-4DD5-9E2A-06F9DED74BA0}"/>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428352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8A2460-4907-4C24-BC9D-5FAB9C5FB0CF}"/>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3" name="Footer Placeholder 2">
            <a:extLst>
              <a:ext uri="{FF2B5EF4-FFF2-40B4-BE49-F238E27FC236}">
                <a16:creationId xmlns:a16="http://schemas.microsoft.com/office/drawing/2014/main" id="{FF3C9FA6-8633-41D1-B6B6-4427ACAF08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4AAC5-5AD2-46D8-9328-549A12A12EFB}"/>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09299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FE92-D084-45EF-A555-57FB8F76E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CB1EA4-2880-4014-9033-15A4BD35A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A43A5-3F23-40A7-86D1-CE8D8E7EA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1B3FE-485D-4357-857F-FDAF8354C454}"/>
              </a:ext>
            </a:extLst>
          </p:cNvPr>
          <p:cNvSpPr>
            <a:spLocks noGrp="1"/>
          </p:cNvSpPr>
          <p:nvPr>
            <p:ph type="dt" sz="half" idx="10"/>
          </p:nvPr>
        </p:nvSpPr>
        <p:spPr/>
        <p:txBody>
          <a:bodyPr/>
          <a:lstStyle/>
          <a:p>
            <a:fld id="{43632FBD-3FA5-478C-A135-BDC87B6AC9E1}" type="datetimeFigureOut">
              <a:rPr lang="en-US" smtClean="0"/>
              <a:pPr/>
              <a:t>1/31/2021</a:t>
            </a:fld>
            <a:endParaRPr lang="en-US"/>
          </a:p>
        </p:txBody>
      </p:sp>
      <p:sp>
        <p:nvSpPr>
          <p:cNvPr id="6" name="Footer Placeholder 5">
            <a:extLst>
              <a:ext uri="{FF2B5EF4-FFF2-40B4-BE49-F238E27FC236}">
                <a16:creationId xmlns:a16="http://schemas.microsoft.com/office/drawing/2014/main" id="{C6147B5A-2729-41D8-9385-C0F2204D7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0811D-ACD1-452E-9B8D-81A3CD20F8C8}"/>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365241628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017420"/>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spcBef>
          <a:spcPct val="0"/>
        </a:spcBef>
        <a:buNone/>
        <a:defRPr sz="4000" kern="1200" spc="-100" baseline="0">
          <a:solidFill>
            <a:schemeClr val="accent5">
              <a:lumMod val="75000"/>
            </a:schemeClr>
          </a:solidFill>
          <a:latin typeface="Calibr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FB5FC-F4D2-43E9-B57F-98602AA18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58F30-F925-40B8-95B2-237F206ED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F1C67-20ED-4E32-BDD3-9205C3184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32FBD-3FA5-478C-A135-BDC87B6AC9E1}" type="datetimeFigureOut">
              <a:rPr lang="en-US" smtClean="0"/>
              <a:pPr/>
              <a:t>1/31/2021</a:t>
            </a:fld>
            <a:endParaRPr lang="en-US"/>
          </a:p>
        </p:txBody>
      </p:sp>
      <p:sp>
        <p:nvSpPr>
          <p:cNvPr id="5" name="Footer Placeholder 4">
            <a:extLst>
              <a:ext uri="{FF2B5EF4-FFF2-40B4-BE49-F238E27FC236}">
                <a16:creationId xmlns:a16="http://schemas.microsoft.com/office/drawing/2014/main" id="{C59FEDC4-CCC9-41BF-BD83-620E5AAF2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76CF36-2D07-46DF-8C20-8942497B0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5697-23CE-40E4-81D0-4CE0EE50FEC7}" type="slidenum">
              <a:rPr lang="en-US" smtClean="0"/>
              <a:pPr/>
              <a:t>‹#›</a:t>
            </a:fld>
            <a:endParaRPr lang="en-US"/>
          </a:p>
        </p:txBody>
      </p:sp>
    </p:spTree>
    <p:extLst>
      <p:ext uri="{BB962C8B-B14F-4D97-AF65-F5344CB8AC3E}">
        <p14:creationId xmlns:p14="http://schemas.microsoft.com/office/powerpoint/2010/main" val="281353633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4.bin"/><Relationship Id="rId7" Type="http://schemas.openxmlformats.org/officeDocument/2006/relationships/customXml" Target="../ink/ink2.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customXml" Target="../ink/ink1.xml"/><Relationship Id="rId4" Type="http://schemas.openxmlformats.org/officeDocument/2006/relationships/image" Target="../media/image24.e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5.xml"/><Relationship Id="rId7" Type="http://schemas.openxmlformats.org/officeDocument/2006/relationships/image" Target="../media/image29.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40.xml"/><Relationship Id="rId11" Type="http://schemas.openxmlformats.org/officeDocument/2006/relationships/image" Target="../media/image27.png"/><Relationship Id="rId5" Type="http://schemas.openxmlformats.org/officeDocument/2006/relationships/slideLayout" Target="../slideLayouts/slideLayout3.xml"/><Relationship Id="rId10" Type="http://schemas.openxmlformats.org/officeDocument/2006/relationships/image" Target="../media/image32.png"/><Relationship Id="rId4" Type="http://schemas.openxmlformats.org/officeDocument/2006/relationships/tags" Target="../tags/tag6.xml"/><Relationship Id="rId9" Type="http://schemas.openxmlformats.org/officeDocument/2006/relationships/image" Target="../media/image31.png"/></Relationships>
</file>

<file path=ppt/slides/_rels/slide4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9.xml"/><Relationship Id="rId7" Type="http://schemas.openxmlformats.org/officeDocument/2006/relationships/notesSlide" Target="../notesSlides/notesSlide41.xml"/><Relationship Id="rId12" Type="http://schemas.openxmlformats.org/officeDocument/2006/relationships/image" Target="../media/image3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3.xml"/><Relationship Id="rId11" Type="http://schemas.openxmlformats.org/officeDocument/2006/relationships/image" Target="../media/image36.png"/><Relationship Id="rId5" Type="http://schemas.openxmlformats.org/officeDocument/2006/relationships/tags" Target="../tags/tag11.xml"/><Relationship Id="rId10" Type="http://schemas.openxmlformats.org/officeDocument/2006/relationships/image" Target="../media/image35.png"/><Relationship Id="rId4" Type="http://schemas.openxmlformats.org/officeDocument/2006/relationships/tags" Target="../tags/tag10.xml"/><Relationship Id="rId9"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601265" y="1066800"/>
            <a:ext cx="1098946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sz="7200" b="1" dirty="0">
                <a:solidFill>
                  <a:schemeClr val="accent1">
                    <a:lumMod val="50000"/>
                  </a:schemeClr>
                </a:solidFill>
              </a:rPr>
              <a:t>Advanced Data Analysis I </a:t>
            </a:r>
            <a:r>
              <a:rPr lang="en-US" sz="7200" b="1" dirty="0"/>
              <a:t>Multiple Regression</a:t>
            </a: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4000" y="39624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From Wooldridge P. 71</a:t>
            </a:r>
          </a:p>
          <a:p>
            <a:pPr lvl="1"/>
            <a:r>
              <a:rPr lang="en-US" dirty="0"/>
              <a:t>A simple model to explain city murder rates (</a:t>
            </a:r>
            <a:r>
              <a:rPr lang="en-US" i="1" dirty="0" err="1"/>
              <a:t>murdrate</a:t>
            </a:r>
            <a:r>
              <a:rPr lang="en-US" dirty="0"/>
              <a:t>) in terms of the probability of conviction (</a:t>
            </a:r>
            <a:r>
              <a:rPr lang="en-US" i="1" dirty="0" err="1"/>
              <a:t>pbconv</a:t>
            </a:r>
            <a:r>
              <a:rPr lang="en-US" dirty="0"/>
              <a:t>) and average sentence length (</a:t>
            </a:r>
            <a:r>
              <a:rPr lang="en-US" i="1" dirty="0" err="1"/>
              <a:t>avgsen</a:t>
            </a:r>
            <a:r>
              <a:rPr lang="en-US" dirty="0"/>
              <a:t>) is:</a:t>
            </a:r>
          </a:p>
          <a:p>
            <a:pPr lvl="2"/>
            <a:r>
              <a:rPr lang="en-US" i="1" dirty="0" err="1"/>
              <a:t>Murdrate</a:t>
            </a:r>
            <a:r>
              <a:rPr lang="en-US" dirty="0"/>
              <a:t> = B</a:t>
            </a:r>
            <a:r>
              <a:rPr lang="en-US" baseline="-25000" dirty="0"/>
              <a:t>0</a:t>
            </a:r>
            <a:r>
              <a:rPr lang="en-US" dirty="0"/>
              <a:t> + B</a:t>
            </a:r>
            <a:r>
              <a:rPr lang="en-US" baseline="-25000" dirty="0"/>
              <a:t>1</a:t>
            </a:r>
            <a:r>
              <a:rPr lang="en-US" i="1" dirty="0"/>
              <a:t>prbconv</a:t>
            </a:r>
            <a:r>
              <a:rPr lang="en-US" dirty="0"/>
              <a:t> + B</a:t>
            </a:r>
            <a:r>
              <a:rPr lang="en-US" baseline="-25000" dirty="0"/>
              <a:t>2</a:t>
            </a:r>
            <a:r>
              <a:rPr lang="en-US" i="1" dirty="0"/>
              <a:t>avgsen</a:t>
            </a:r>
            <a:r>
              <a:rPr lang="en-US" dirty="0"/>
              <a:t> </a:t>
            </a:r>
            <a:r>
              <a:rPr lang="en-US" i="1" dirty="0"/>
              <a:t>+ u</a:t>
            </a:r>
          </a:p>
          <a:p>
            <a:pPr lvl="2"/>
            <a:endParaRPr lang="en-US" dirty="0"/>
          </a:p>
          <a:p>
            <a:pPr lvl="1"/>
            <a:r>
              <a:rPr lang="en-US" dirty="0"/>
              <a:t>What are some factors contained in </a:t>
            </a:r>
            <a:r>
              <a:rPr lang="en-US" i="1" dirty="0"/>
              <a:t>u</a:t>
            </a:r>
            <a:r>
              <a:rPr lang="en-US" dirty="0"/>
              <a:t>?  Do you think the key assumption that the error has an expected mean value of zero given any values of the independent variables holds?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81200" y="0"/>
            <a:ext cx="5715000" cy="6858000"/>
          </a:xfrm>
          <a:prstGeom prst="rect">
            <a:avLst/>
          </a:prstGeom>
        </p:spPr>
      </p:pic>
      <p:sp>
        <p:nvSpPr>
          <p:cNvPr id="6" name="TextBox 5"/>
          <p:cNvSpPr txBox="1"/>
          <p:nvPr/>
        </p:nvSpPr>
        <p:spPr>
          <a:xfrm>
            <a:off x="9998579" y="6581001"/>
            <a:ext cx="2193421" cy="276999"/>
          </a:xfrm>
          <a:prstGeom prst="rect">
            <a:avLst/>
          </a:prstGeom>
          <a:noFill/>
        </p:spPr>
        <p:txBody>
          <a:bodyPr wrap="none" rtlCol="0">
            <a:spAutoFit/>
          </a:bodyPr>
          <a:lstStyle/>
          <a:p>
            <a:r>
              <a:rPr lang="en-US" sz="1200" dirty="0">
                <a:solidFill>
                  <a:schemeClr val="bg1">
                    <a:lumMod val="50000"/>
                  </a:schemeClr>
                </a:solidFill>
              </a:rPr>
              <a:t>Example from Bailey 2016, p. 12</a:t>
            </a:r>
          </a:p>
        </p:txBody>
      </p:sp>
      <p:sp>
        <p:nvSpPr>
          <p:cNvPr id="9" name="TextBox 8"/>
          <p:cNvSpPr txBox="1"/>
          <p:nvPr/>
        </p:nvSpPr>
        <p:spPr>
          <a:xfrm>
            <a:off x="8153400" y="1371600"/>
            <a:ext cx="2209800" cy="3970318"/>
          </a:xfrm>
          <a:prstGeom prst="rect">
            <a:avLst/>
          </a:prstGeom>
          <a:noFill/>
        </p:spPr>
        <p:txBody>
          <a:bodyPr wrap="square" rtlCol="0">
            <a:spAutoFit/>
          </a:bodyPr>
          <a:lstStyle/>
          <a:p>
            <a:r>
              <a:rPr lang="en-US" dirty="0"/>
              <a:t>For each panel, explain whether </a:t>
            </a:r>
            <a:r>
              <a:rPr lang="en-US" dirty="0" err="1"/>
              <a:t>endogeneity</a:t>
            </a:r>
            <a:r>
              <a:rPr lang="en-US" dirty="0"/>
              <a:t> will cause problems for an analysis of the relationship between X and Y.  For concreteness, assume X is grades in college, </a:t>
            </a:r>
            <a:r>
              <a:rPr lang="en-US" i="1" dirty="0"/>
              <a:t>E</a:t>
            </a:r>
            <a:r>
              <a:rPr lang="en-US" dirty="0"/>
              <a:t> is IQ, and Y is salary at age 26.</a:t>
            </a:r>
          </a:p>
          <a:p>
            <a:endParaRPr lang="en-US" dirty="0"/>
          </a:p>
          <a:p>
            <a:r>
              <a:rPr lang="en-US" b="1" dirty="0"/>
              <a:t>Bigger images on next slide.</a:t>
            </a:r>
          </a:p>
        </p:txBody>
      </p:sp>
    </p:spTree>
    <p:extLst>
      <p:ext uri="{BB962C8B-B14F-4D97-AF65-F5344CB8AC3E}">
        <p14:creationId xmlns:p14="http://schemas.microsoft.com/office/powerpoint/2010/main" val="20908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b="50415"/>
          <a:stretch/>
        </p:blipFill>
        <p:spPr>
          <a:xfrm>
            <a:off x="1551123" y="457200"/>
            <a:ext cx="8964281" cy="5334000"/>
          </a:xfrm>
          <a:prstGeom prst="rect">
            <a:avLst/>
          </a:prstGeom>
        </p:spPr>
      </p:pic>
    </p:spTree>
    <p:extLst>
      <p:ext uri="{BB962C8B-B14F-4D97-AF65-F5344CB8AC3E}">
        <p14:creationId xmlns:p14="http://schemas.microsoft.com/office/powerpoint/2010/main" val="330065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48889"/>
          <a:stretch/>
        </p:blipFill>
        <p:spPr>
          <a:xfrm>
            <a:off x="1676400" y="838200"/>
            <a:ext cx="8820978" cy="5410200"/>
          </a:xfrm>
          <a:prstGeom prst="rect">
            <a:avLst/>
          </a:prstGeom>
        </p:spPr>
      </p:pic>
    </p:spTree>
    <p:extLst>
      <p:ext uri="{BB962C8B-B14F-4D97-AF65-F5344CB8AC3E}">
        <p14:creationId xmlns:p14="http://schemas.microsoft.com/office/powerpoint/2010/main" val="125106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867400"/>
          </a:xfrm>
        </p:spPr>
        <p:txBody>
          <a:bodyPr>
            <a:normAutofit/>
          </a:bodyPr>
          <a:lstStyle/>
          <a:p>
            <a:r>
              <a:rPr lang="en-US" dirty="0"/>
              <a:t>We will be looking at examples from a dataset called ‘prestige’.  This data concerns the prestige of 102 different occupations in Canada.</a:t>
            </a:r>
          </a:p>
          <a:p>
            <a:r>
              <a:rPr lang="en-US" dirty="0"/>
              <a:t>Variables include:</a:t>
            </a:r>
          </a:p>
          <a:p>
            <a:pPr lvl="1"/>
            <a:r>
              <a:rPr lang="en-US" i="1" dirty="0"/>
              <a:t>education</a:t>
            </a:r>
            <a:r>
              <a:rPr lang="en-US" dirty="0"/>
              <a:t> - Average education of occupational incumbents, years, in 1971.</a:t>
            </a:r>
          </a:p>
          <a:p>
            <a:pPr lvl="1"/>
            <a:r>
              <a:rPr lang="en-US" i="1" dirty="0"/>
              <a:t>income</a:t>
            </a:r>
            <a:r>
              <a:rPr lang="en-US" dirty="0"/>
              <a:t> - Average income of incumbents, dollars, in 1971.</a:t>
            </a:r>
          </a:p>
          <a:p>
            <a:pPr lvl="1"/>
            <a:r>
              <a:rPr lang="en-US" i="1" dirty="0"/>
              <a:t>women</a:t>
            </a:r>
            <a:r>
              <a:rPr lang="en-US" dirty="0"/>
              <a:t> - Percentage of incumbents who are women.</a:t>
            </a:r>
          </a:p>
          <a:p>
            <a:pPr lvl="1"/>
            <a:r>
              <a:rPr lang="en-US" i="1" dirty="0"/>
              <a:t>prestige</a:t>
            </a:r>
            <a:r>
              <a:rPr lang="en-US" dirty="0"/>
              <a:t> -  </a:t>
            </a:r>
            <a:r>
              <a:rPr lang="en-US" dirty="0" err="1"/>
              <a:t>Pineo</a:t>
            </a:r>
            <a:r>
              <a:rPr lang="en-US" dirty="0"/>
              <a:t>-Porter prestige score for occupation. A scale that can run between 0 and 100.</a:t>
            </a:r>
          </a:p>
          <a:p>
            <a:pPr lvl="1"/>
            <a:r>
              <a:rPr lang="en-US" i="1" dirty="0"/>
              <a:t>census</a:t>
            </a:r>
            <a:r>
              <a:rPr lang="en-US" dirty="0"/>
              <a:t> - Canadian Census occupational code.</a:t>
            </a:r>
          </a:p>
          <a:p>
            <a:pPr lvl="1"/>
            <a:r>
              <a:rPr lang="en-US" i="1" dirty="0"/>
              <a:t>type</a:t>
            </a:r>
            <a:r>
              <a:rPr lang="en-US" dirty="0"/>
              <a:t> - Type of occupation. A factor with levels: </a:t>
            </a:r>
            <a:r>
              <a:rPr lang="en-US" dirty="0" err="1"/>
              <a:t>bc</a:t>
            </a:r>
            <a:r>
              <a:rPr lang="en-US" dirty="0"/>
              <a:t>, Blue Collar; </a:t>
            </a:r>
            <a:r>
              <a:rPr lang="en-US" dirty="0" err="1"/>
              <a:t>prof</a:t>
            </a:r>
            <a:r>
              <a:rPr lang="en-US" dirty="0"/>
              <a:t>, Professional, Managerial, and Technical; </a:t>
            </a:r>
            <a:r>
              <a:rPr lang="en-US" dirty="0" err="1"/>
              <a:t>wc</a:t>
            </a:r>
            <a:r>
              <a:rPr lang="en-US" dirty="0"/>
              <a:t>, White Collar.</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1325563"/>
          </a:xfrm>
        </p:spPr>
        <p:txBody>
          <a:bodyPr/>
          <a:lstStyle/>
          <a:p>
            <a:r>
              <a:rPr lang="en-US" dirty="0"/>
              <a:t>Let’s look at a model</a:t>
            </a:r>
          </a:p>
        </p:txBody>
      </p:sp>
      <p:sp>
        <p:nvSpPr>
          <p:cNvPr id="6" name="TextBox 5"/>
          <p:cNvSpPr txBox="1"/>
          <p:nvPr/>
        </p:nvSpPr>
        <p:spPr>
          <a:xfrm>
            <a:off x="8458200" y="1752600"/>
            <a:ext cx="3352800" cy="3785652"/>
          </a:xfrm>
          <a:prstGeom prst="rect">
            <a:avLst/>
          </a:prstGeom>
          <a:solidFill>
            <a:schemeClr val="accent1">
              <a:lumMod val="40000"/>
              <a:lumOff val="60000"/>
            </a:schemeClr>
          </a:solidFill>
        </p:spPr>
        <p:txBody>
          <a:bodyPr wrap="square" rtlCol="0">
            <a:spAutoFit/>
          </a:bodyPr>
          <a:lstStyle/>
          <a:p>
            <a:r>
              <a:rPr lang="en-US" sz="2400" dirty="0"/>
              <a:t>Major component of the regression output are identical to SLR.  Let’s first talk about </a:t>
            </a:r>
            <a:r>
              <a:rPr lang="en-US" sz="2400" b="1" dirty="0"/>
              <a:t>the overall predictive capacity </a:t>
            </a:r>
            <a:r>
              <a:rPr lang="en-US" sz="2400" dirty="0"/>
              <a:t>of the model by looking at the R-squared and then we will discuss interpreting the coefficients.</a:t>
            </a:r>
          </a:p>
        </p:txBody>
      </p:sp>
      <p:graphicFrame>
        <p:nvGraphicFramePr>
          <p:cNvPr id="33795" name="Object 3"/>
          <p:cNvGraphicFramePr>
            <a:graphicFrameLocks noChangeAspect="1"/>
          </p:cNvGraphicFramePr>
          <p:nvPr>
            <p:extLst>
              <p:ext uri="{D42A27DB-BD31-4B8C-83A1-F6EECF244321}">
                <p14:modId xmlns:p14="http://schemas.microsoft.com/office/powerpoint/2010/main" val="441589077"/>
              </p:ext>
            </p:extLst>
          </p:nvPr>
        </p:nvGraphicFramePr>
        <p:xfrm>
          <a:off x="146180" y="1204048"/>
          <a:ext cx="7931020" cy="5604427"/>
        </p:xfrm>
        <a:graphic>
          <a:graphicData uri="http://schemas.openxmlformats.org/presentationml/2006/ole">
            <mc:AlternateContent xmlns:mc="http://schemas.openxmlformats.org/markup-compatibility/2006">
              <mc:Choice xmlns:v="urn:schemas-microsoft-com:vml" Requires="v">
                <p:oleObj name="Document" r:id="rId3" imgW="5940848" imgH="4203258" progId="Word.Document.12">
                  <p:embed/>
                </p:oleObj>
              </mc:Choice>
              <mc:Fallback>
                <p:oleObj name="Document" r:id="rId3" imgW="5940848" imgH="4203258" progId="Word.Document.12">
                  <p:embed/>
                  <p:pic>
                    <p:nvPicPr>
                      <p:cNvPr id="0" name="Picture 6"/>
                      <p:cNvPicPr>
                        <a:picLocks noChangeAspect="1" noChangeArrowheads="1"/>
                      </p:cNvPicPr>
                      <p:nvPr/>
                    </p:nvPicPr>
                    <p:blipFill>
                      <a:blip r:embed="rId4"/>
                      <a:srcRect/>
                      <a:stretch>
                        <a:fillRect/>
                      </a:stretch>
                    </p:blipFill>
                    <p:spPr bwMode="auto">
                      <a:xfrm>
                        <a:off x="146180" y="1204048"/>
                        <a:ext cx="7931020" cy="5604427"/>
                      </a:xfrm>
                      <a:prstGeom prst="rect">
                        <a:avLst/>
                      </a:prstGeom>
                      <a:noFill/>
                      <a:ln>
                        <a:noFill/>
                      </a:ln>
                      <a:effec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Last Week</a:t>
            </a:r>
          </a:p>
        </p:txBody>
      </p:sp>
      <p:sp>
        <p:nvSpPr>
          <p:cNvPr id="3" name="Content Placeholder 2"/>
          <p:cNvSpPr>
            <a:spLocks noGrp="1"/>
          </p:cNvSpPr>
          <p:nvPr>
            <p:ph idx="1"/>
          </p:nvPr>
        </p:nvSpPr>
        <p:spPr/>
        <p:txBody>
          <a:bodyPr>
            <a:normAutofit/>
          </a:bodyPr>
          <a:lstStyle/>
          <a:p>
            <a:r>
              <a:rPr lang="en-US" dirty="0"/>
              <a:t>Three measures of variation in our simple regression model:</a:t>
            </a:r>
          </a:p>
          <a:p>
            <a:pPr lvl="1"/>
            <a:r>
              <a:rPr lang="en-US" dirty="0"/>
              <a:t>SST: Total sum of squares</a:t>
            </a:r>
          </a:p>
          <a:p>
            <a:pPr lvl="1"/>
            <a:r>
              <a:rPr lang="en-US" dirty="0"/>
              <a:t>SSR: Residual Sum of Squares (Error Sum of Squares)</a:t>
            </a:r>
          </a:p>
          <a:p>
            <a:pPr lvl="1"/>
            <a:r>
              <a:rPr lang="en-US" dirty="0"/>
              <a:t>SSM: Model Sum of Squares (Regression Sum of Square)</a:t>
            </a:r>
          </a:p>
          <a:p>
            <a:pPr lvl="1"/>
            <a:r>
              <a:rPr lang="en-US" dirty="0"/>
              <a:t>SST = SSM + SSR</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45" y="161963"/>
            <a:ext cx="8229600" cy="609600"/>
          </a:xfrm>
        </p:spPr>
        <p:txBody>
          <a:bodyPr>
            <a:normAutofit/>
          </a:bodyPr>
          <a:lstStyle/>
          <a:p>
            <a:r>
              <a:rPr lang="en-US" sz="3200" dirty="0"/>
              <a:t>Calculating Each Value</a:t>
            </a:r>
          </a:p>
        </p:txBody>
      </p:sp>
      <p:pic>
        <p:nvPicPr>
          <p:cNvPr id="4" name="Picture 9" descr="05x03"/>
          <p:cNvPicPr>
            <a:picLocks noGrp="1" noChangeAspect="1" noChangeArrowheads="1"/>
          </p:cNvPicPr>
          <p:nvPr>
            <p:ph idx="1"/>
          </p:nvPr>
        </p:nvPicPr>
        <p:blipFill>
          <a:blip r:embed="rId3" cstate="print"/>
          <a:srcRect/>
          <a:stretch>
            <a:fillRect/>
          </a:stretch>
        </p:blipFill>
        <p:spPr bwMode="auto">
          <a:xfrm>
            <a:off x="3843866" y="771563"/>
            <a:ext cx="5334000" cy="6052570"/>
          </a:xfrm>
          <a:noFill/>
          <a:ln>
            <a:miter lim="800000"/>
            <a:headEnd/>
            <a:tailEnd/>
          </a:ln>
        </p:spPr>
      </p:pic>
      <p:sp>
        <p:nvSpPr>
          <p:cNvPr id="5" name="TextBox 4"/>
          <p:cNvSpPr txBox="1"/>
          <p:nvPr/>
        </p:nvSpPr>
        <p:spPr>
          <a:xfrm>
            <a:off x="7857066" y="6658298"/>
            <a:ext cx="4707467" cy="276999"/>
          </a:xfrm>
          <a:prstGeom prst="rect">
            <a:avLst/>
          </a:prstGeom>
          <a:noFill/>
        </p:spPr>
        <p:txBody>
          <a:bodyPr wrap="square" rtlCol="0">
            <a:spAutoFit/>
          </a:bodyPr>
          <a:lstStyle/>
          <a:p>
            <a:r>
              <a:rPr lang="en-US" sz="1200" dirty="0">
                <a:solidFill>
                  <a:schemeClr val="bg1">
                    <a:lumMod val="65000"/>
                  </a:schemeClr>
                </a:solidFill>
              </a:rPr>
              <a:t>Diagram taken from Andy Field’s “Discovering Statistics Using SPSS”.</a:t>
            </a:r>
          </a:p>
        </p:txBody>
      </p:sp>
      <p:sp>
        <p:nvSpPr>
          <p:cNvPr id="6" name="TextBox 5"/>
          <p:cNvSpPr txBox="1"/>
          <p:nvPr/>
        </p:nvSpPr>
        <p:spPr>
          <a:xfrm>
            <a:off x="9279467" y="1600200"/>
            <a:ext cx="1371600" cy="923330"/>
          </a:xfrm>
          <a:prstGeom prst="rect">
            <a:avLst/>
          </a:prstGeom>
          <a:noFill/>
        </p:spPr>
        <p:txBody>
          <a:bodyPr wrap="square" rtlCol="0">
            <a:spAutoFit/>
          </a:bodyPr>
          <a:lstStyle/>
          <a:p>
            <a:r>
              <a:rPr lang="en-US" dirty="0"/>
              <a:t>Sum of Squared Residual</a:t>
            </a:r>
          </a:p>
        </p:txBody>
      </p:sp>
      <p:sp>
        <p:nvSpPr>
          <p:cNvPr id="7" name="TextBox 6"/>
          <p:cNvSpPr txBox="1"/>
          <p:nvPr/>
        </p:nvSpPr>
        <p:spPr>
          <a:xfrm>
            <a:off x="7620000" y="4290031"/>
            <a:ext cx="2590800" cy="646331"/>
          </a:xfrm>
          <a:prstGeom prst="rect">
            <a:avLst/>
          </a:prstGeom>
          <a:noFill/>
        </p:spPr>
        <p:txBody>
          <a:bodyPr wrap="square" rtlCol="0">
            <a:spAutoFit/>
          </a:bodyPr>
          <a:lstStyle/>
          <a:p>
            <a:r>
              <a:rPr lang="en-US" dirty="0"/>
              <a:t>Sum of Squares for the Model</a:t>
            </a:r>
          </a:p>
        </p:txBody>
      </p:sp>
      <p:sp>
        <p:nvSpPr>
          <p:cNvPr id="8" name="TextBox 7"/>
          <p:cNvSpPr txBox="1"/>
          <p:nvPr/>
        </p:nvSpPr>
        <p:spPr>
          <a:xfrm>
            <a:off x="2400300" y="1696198"/>
            <a:ext cx="1676400" cy="646331"/>
          </a:xfrm>
          <a:prstGeom prst="rect">
            <a:avLst/>
          </a:prstGeom>
          <a:noFill/>
        </p:spPr>
        <p:txBody>
          <a:bodyPr wrap="square" rtlCol="0">
            <a:spAutoFit/>
          </a:bodyPr>
          <a:lstStyle/>
          <a:p>
            <a:r>
              <a:rPr lang="en-US" dirty="0"/>
              <a:t>Total Sum of Squares</a:t>
            </a:r>
          </a:p>
        </p:txBody>
      </p:sp>
      <p:sp>
        <p:nvSpPr>
          <p:cNvPr id="9" name="TextBox 8"/>
          <p:cNvSpPr txBox="1"/>
          <p:nvPr/>
        </p:nvSpPr>
        <p:spPr>
          <a:xfrm>
            <a:off x="245533" y="3410807"/>
            <a:ext cx="2438400" cy="2862322"/>
          </a:xfrm>
          <a:prstGeom prst="rect">
            <a:avLst/>
          </a:prstGeom>
          <a:noFill/>
          <a:ln w="31750">
            <a:solidFill>
              <a:srgbClr val="00B050"/>
            </a:solidFill>
          </a:ln>
        </p:spPr>
        <p:txBody>
          <a:bodyPr wrap="square" rtlCol="0">
            <a:spAutoFit/>
          </a:bodyPr>
          <a:lstStyle/>
          <a:p>
            <a:r>
              <a:rPr lang="en-US" dirty="0"/>
              <a:t>NOTE: Be very careful when using the terms SSE, SSR, etc…many textbooks use different forms.  For example, SSR could be for “Residual” which is error or “Regression” which is explained from the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96" name="Rectangle 40"/>
          <p:cNvSpPr>
            <a:spLocks noGrp="1" noChangeArrowheads="1"/>
          </p:cNvSpPr>
          <p:nvPr>
            <p:ph type="title"/>
          </p:nvPr>
        </p:nvSpPr>
        <p:spPr>
          <a:xfrm>
            <a:off x="838200" y="-53621"/>
            <a:ext cx="10515600" cy="1325563"/>
          </a:xfrm>
          <a:noFill/>
          <a:ln/>
        </p:spPr>
        <p:txBody>
          <a:bodyPr>
            <a:normAutofit/>
          </a:bodyPr>
          <a:lstStyle/>
          <a:p>
            <a:r>
              <a:rPr lang="en-US" dirty="0"/>
              <a:t>Another View of the Measures of Variation</a:t>
            </a:r>
          </a:p>
        </p:txBody>
      </p:sp>
      <p:pic>
        <p:nvPicPr>
          <p:cNvPr id="8194" name="Picture 2"/>
          <p:cNvPicPr>
            <a:picLocks noGrp="1" noChangeAspect="1" noChangeArrowheads="1"/>
          </p:cNvPicPr>
          <p:nvPr>
            <p:ph idx="1"/>
          </p:nvPr>
        </p:nvPicPr>
        <p:blipFill>
          <a:blip r:embed="rId3" cstate="print"/>
          <a:srcRect l="30750" t="36000" r="12750" b="14400"/>
          <a:stretch>
            <a:fillRect/>
          </a:stretch>
        </p:blipFill>
        <p:spPr bwMode="auto">
          <a:xfrm>
            <a:off x="1524001" y="1524000"/>
            <a:ext cx="8749479" cy="4800600"/>
          </a:xfrm>
          <a:prstGeom prst="rect">
            <a:avLst/>
          </a:prstGeom>
          <a:solidFill>
            <a:schemeClr val="accent3">
              <a:lumMod val="60000"/>
              <a:lumOff val="40000"/>
            </a:schemeClr>
          </a:solidFill>
          <a:ln w="9525">
            <a:noFill/>
            <a:miter lim="800000"/>
            <a:headEnd/>
            <a:tailEnd/>
          </a:ln>
        </p:spPr>
      </p:pic>
      <p:sp>
        <p:nvSpPr>
          <p:cNvPr id="39" name="Footer Placeholder 3"/>
          <p:cNvSpPr>
            <a:spLocks noGrp="1"/>
          </p:cNvSpPr>
          <p:nvPr>
            <p:ph type="ftr" sz="quarter" idx="11"/>
          </p:nvPr>
        </p:nvSpPr>
        <p:spPr>
          <a:xfrm>
            <a:off x="-152400" y="6576658"/>
            <a:ext cx="5257800" cy="266700"/>
          </a:xfrm>
        </p:spPr>
        <p:txBody>
          <a:bodyPr/>
          <a:lstStyle/>
          <a:p>
            <a:r>
              <a:rPr lang="en-US" sz="1100" dirty="0"/>
              <a:t>Image from Statistics for Business and Economics, 6e © 2007 Pearson Education, Inc.</a:t>
            </a:r>
          </a:p>
        </p:txBody>
      </p:sp>
      <p:cxnSp>
        <p:nvCxnSpPr>
          <p:cNvPr id="79" name="Straight Arrow Connector 78"/>
          <p:cNvCxnSpPr/>
          <p:nvPr/>
        </p:nvCxnSpPr>
        <p:spPr>
          <a:xfrm flipV="1">
            <a:off x="6553200" y="2819400"/>
            <a:ext cx="2743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9372600" y="1981201"/>
            <a:ext cx="1295400" cy="2031325"/>
          </a:xfrm>
          <a:prstGeom prst="rect">
            <a:avLst/>
          </a:prstGeom>
          <a:noFill/>
        </p:spPr>
        <p:txBody>
          <a:bodyPr wrap="square" rtlCol="0">
            <a:spAutoFit/>
          </a:bodyPr>
          <a:lstStyle/>
          <a:p>
            <a:r>
              <a:rPr lang="en-US" dirty="0"/>
              <a:t>Note, that Wooldridge labels this the SSE, for explained sum of squares</a:t>
            </a:r>
          </a:p>
        </p:txBody>
      </p:sp>
      <p:cxnSp>
        <p:nvCxnSpPr>
          <p:cNvPr id="82" name="Straight Arrow Connector 81"/>
          <p:cNvCxnSpPr/>
          <p:nvPr/>
        </p:nvCxnSpPr>
        <p:spPr>
          <a:xfrm flipV="1">
            <a:off x="6553200" y="1447800"/>
            <a:ext cx="1143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696200" y="990600"/>
            <a:ext cx="2743200" cy="369332"/>
          </a:xfrm>
          <a:prstGeom prst="rect">
            <a:avLst/>
          </a:prstGeom>
          <a:noFill/>
        </p:spPr>
        <p:txBody>
          <a:bodyPr wrap="square" rtlCol="0">
            <a:spAutoFit/>
          </a:bodyPr>
          <a:lstStyle/>
          <a:p>
            <a:r>
              <a:rPr lang="en-US" dirty="0"/>
              <a:t>The R here is for residual.</a:t>
            </a:r>
          </a:p>
        </p:txBody>
      </p:sp>
      <p:sp>
        <p:nvSpPr>
          <p:cNvPr id="9" name="Rectangle 8"/>
          <p:cNvSpPr/>
          <p:nvPr/>
        </p:nvSpPr>
        <p:spPr>
          <a:xfrm>
            <a:off x="5822244" y="2232378"/>
            <a:ext cx="762000" cy="457200"/>
          </a:xfrm>
          <a:prstGeom prst="rect">
            <a:avLst/>
          </a:prstGeom>
          <a:solidFill>
            <a:schemeClr val="accent6">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SSR</a:t>
            </a:r>
          </a:p>
        </p:txBody>
      </p:sp>
      <p:sp>
        <p:nvSpPr>
          <p:cNvPr id="10" name="Rectangle 9"/>
          <p:cNvSpPr/>
          <p:nvPr/>
        </p:nvSpPr>
        <p:spPr>
          <a:xfrm>
            <a:off x="5861265" y="3826957"/>
            <a:ext cx="807156" cy="4572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SSM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2057400" y="317500"/>
            <a:ext cx="7696200" cy="990600"/>
          </a:xfrm>
        </p:spPr>
        <p:txBody>
          <a:bodyPr>
            <a:normAutofit fontScale="90000"/>
          </a:bodyPr>
          <a:lstStyle/>
          <a:p>
            <a:pPr>
              <a:lnSpc>
                <a:spcPct val="80000"/>
              </a:lnSpc>
            </a:pPr>
            <a:r>
              <a:rPr lang="en-US" dirty="0"/>
              <a:t>A Note about Adjusted R-Squared</a:t>
            </a:r>
            <a:endParaRPr lang="en-US" sz="3600" baseline="30000" dirty="0"/>
          </a:p>
        </p:txBody>
      </p:sp>
      <p:sp>
        <p:nvSpPr>
          <p:cNvPr id="319491" name="Rectangle 3"/>
          <p:cNvSpPr>
            <a:spLocks noGrp="1" noChangeArrowheads="1"/>
          </p:cNvSpPr>
          <p:nvPr>
            <p:ph idx="1"/>
          </p:nvPr>
        </p:nvSpPr>
        <p:spPr>
          <a:xfrm>
            <a:off x="990600" y="1600200"/>
            <a:ext cx="10439400" cy="4724400"/>
          </a:xfrm>
        </p:spPr>
        <p:txBody>
          <a:bodyPr>
            <a:normAutofit/>
          </a:bodyPr>
          <a:lstStyle/>
          <a:p>
            <a:pPr>
              <a:lnSpc>
                <a:spcPct val="90000"/>
              </a:lnSpc>
            </a:pPr>
            <a:r>
              <a:rPr lang="en-US" dirty="0"/>
              <a:t>R</a:t>
            </a:r>
            <a:r>
              <a:rPr lang="en-US" baseline="30000" dirty="0"/>
              <a:t>2 </a:t>
            </a:r>
            <a:r>
              <a:rPr lang="en-US" dirty="0"/>
              <a:t>= SSM/SST or </a:t>
            </a:r>
          </a:p>
          <a:p>
            <a:pPr>
              <a:lnSpc>
                <a:spcPct val="90000"/>
              </a:lnSpc>
            </a:pPr>
            <a:r>
              <a:rPr lang="en-US" dirty="0"/>
              <a:t>R</a:t>
            </a:r>
            <a:r>
              <a:rPr lang="en-US" baseline="30000" dirty="0"/>
              <a:t>2 </a:t>
            </a:r>
            <a:r>
              <a:rPr lang="en-US" dirty="0"/>
              <a:t>= 1 – SSR/SST</a:t>
            </a:r>
          </a:p>
          <a:p>
            <a:pPr>
              <a:lnSpc>
                <a:spcPct val="90000"/>
              </a:lnSpc>
            </a:pPr>
            <a:r>
              <a:rPr lang="en-US" dirty="0"/>
              <a:t>R</a:t>
            </a:r>
            <a:r>
              <a:rPr lang="en-US" baseline="30000" dirty="0"/>
              <a:t>2</a:t>
            </a:r>
            <a:r>
              <a:rPr lang="en-US" dirty="0"/>
              <a:t>  does not decreases when a new independent variable is added to the model, even if the new variable is not an important predictor.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stuff</a:t>
            </a:r>
          </a:p>
        </p:txBody>
      </p:sp>
      <p:sp>
        <p:nvSpPr>
          <p:cNvPr id="3" name="Content Placeholder 2"/>
          <p:cNvSpPr>
            <a:spLocks noGrp="1"/>
          </p:cNvSpPr>
          <p:nvPr>
            <p:ph idx="1"/>
          </p:nvPr>
        </p:nvSpPr>
        <p:spPr/>
        <p:txBody>
          <a:bodyPr>
            <a:normAutofit/>
          </a:bodyPr>
          <a:lstStyle/>
          <a:p>
            <a:r>
              <a:rPr lang="en-US" dirty="0"/>
              <a:t>Reminder HW1  due on Feb 8</a:t>
            </a:r>
            <a:r>
              <a:rPr lang="en-US" baseline="30000" dirty="0"/>
              <a:t>th</a:t>
            </a:r>
            <a:endParaRPr lang="en-US" dirty="0"/>
          </a:p>
          <a:p>
            <a:r>
              <a:rPr lang="en-US" dirty="0"/>
              <a:t>Please be sure to check final data project groupings.</a:t>
            </a:r>
          </a:p>
          <a:p>
            <a:pPr lvl="1"/>
            <a:r>
              <a:rPr lang="en-US" dirty="0"/>
              <a:t>Begin to look for interesting data sets and research questions to explore.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1" name="Rectangle 5"/>
          <p:cNvSpPr>
            <a:spLocks noGrp="1" noChangeArrowheads="1"/>
          </p:cNvSpPr>
          <p:nvPr>
            <p:ph type="title"/>
          </p:nvPr>
        </p:nvSpPr>
        <p:spPr>
          <a:xfrm>
            <a:off x="533400" y="304800"/>
            <a:ext cx="9829800" cy="596900"/>
          </a:xfrm>
          <a:noFill/>
          <a:ln/>
        </p:spPr>
        <p:txBody>
          <a:bodyPr>
            <a:normAutofit fontScale="90000"/>
          </a:bodyPr>
          <a:lstStyle/>
          <a:p>
            <a:pPr>
              <a:lnSpc>
                <a:spcPct val="80000"/>
              </a:lnSpc>
            </a:pPr>
            <a:r>
              <a:rPr lang="en-US" dirty="0"/>
              <a:t>Adjusted Coefficient of Determination,</a:t>
            </a:r>
            <a:r>
              <a:rPr lang="en-US" sz="3600" dirty="0"/>
              <a:t> </a:t>
            </a:r>
          </a:p>
        </p:txBody>
      </p:sp>
      <p:sp>
        <p:nvSpPr>
          <p:cNvPr id="382978" name="Rectangle 2"/>
          <p:cNvSpPr>
            <a:spLocks noGrp="1" noChangeArrowheads="1"/>
          </p:cNvSpPr>
          <p:nvPr>
            <p:ph idx="1"/>
          </p:nvPr>
        </p:nvSpPr>
        <p:spPr>
          <a:xfrm>
            <a:off x="838200" y="1600202"/>
            <a:ext cx="10744200" cy="5257799"/>
          </a:xfrm>
        </p:spPr>
        <p:txBody>
          <a:bodyPr>
            <a:normAutofit/>
          </a:bodyPr>
          <a:lstStyle/>
          <a:p>
            <a:r>
              <a:rPr lang="en-US" sz="2400" dirty="0">
                <a:sym typeface="Symbol" pitchFamily="18" charset="2"/>
              </a:rPr>
              <a:t>Used to correct for the fact that adding non-relevant independent variables will still reduce the residual sum of squares </a:t>
            </a:r>
          </a:p>
          <a:p>
            <a:endParaRPr lang="en-US" sz="2800" dirty="0">
              <a:solidFill>
                <a:schemeClr val="folHlink"/>
              </a:solidFill>
            </a:endParaRPr>
          </a:p>
          <a:p>
            <a:pPr lvl="1">
              <a:buFont typeface="Wingdings" pitchFamily="2" charset="2"/>
              <a:buNone/>
            </a:pPr>
            <a:endParaRPr lang="en-US" sz="1800" dirty="0"/>
          </a:p>
          <a:p>
            <a:pPr lvl="1">
              <a:buFont typeface="Wingdings" pitchFamily="2" charset="2"/>
              <a:buNone/>
            </a:pPr>
            <a:endParaRPr lang="en-US" sz="1800" dirty="0"/>
          </a:p>
          <a:p>
            <a:pPr lvl="1">
              <a:buFont typeface="Wingdings" pitchFamily="2" charset="2"/>
              <a:buNone/>
            </a:pPr>
            <a:endParaRPr lang="en-US" sz="1800" dirty="0"/>
          </a:p>
          <a:p>
            <a:pPr lvl="1">
              <a:buFont typeface="Wingdings" pitchFamily="2" charset="2"/>
              <a:buNone/>
            </a:pPr>
            <a:endParaRPr lang="en-US" sz="1800" dirty="0"/>
          </a:p>
          <a:p>
            <a:pPr lvl="1">
              <a:buFont typeface="Wingdings" pitchFamily="2" charset="2"/>
              <a:buNone/>
            </a:pPr>
            <a:r>
              <a:rPr lang="en-US" sz="1800" dirty="0"/>
              <a:t>  (where n = sample size, K = number of independent variables)</a:t>
            </a:r>
          </a:p>
          <a:p>
            <a:pPr lvl="1">
              <a:buFont typeface="Wingdings" pitchFamily="2" charset="2"/>
              <a:buNone/>
            </a:pPr>
            <a:endParaRPr lang="en-US" sz="1100" dirty="0"/>
          </a:p>
          <a:p>
            <a:pPr lvl="1"/>
            <a:r>
              <a:rPr lang="en-US" sz="2400" dirty="0">
                <a:sym typeface="Symbol" pitchFamily="18" charset="2"/>
              </a:rPr>
              <a:t>Adjusted R</a:t>
            </a:r>
            <a:r>
              <a:rPr lang="en-US" sz="2400" baseline="30000" dirty="0">
                <a:sym typeface="Symbol" pitchFamily="18" charset="2"/>
              </a:rPr>
              <a:t>2</a:t>
            </a:r>
            <a:r>
              <a:rPr lang="en-US" sz="2400" dirty="0">
                <a:sym typeface="Symbol" pitchFamily="18" charset="2"/>
              </a:rPr>
              <a:t> provides a better comparison between multiple regression models when different numbers of independent variables are used.</a:t>
            </a:r>
            <a:r>
              <a:rPr lang="en-US" sz="2400" dirty="0"/>
              <a:t> </a:t>
            </a:r>
          </a:p>
          <a:p>
            <a:pPr lvl="1"/>
            <a:r>
              <a:rPr lang="en-US" sz="2400" dirty="0">
                <a:sym typeface="Symbol" pitchFamily="18" charset="2"/>
              </a:rPr>
              <a:t>Adjusted R</a:t>
            </a:r>
            <a:r>
              <a:rPr lang="en-US" sz="2400" baseline="30000" dirty="0">
                <a:sym typeface="Symbol" pitchFamily="18" charset="2"/>
              </a:rPr>
              <a:t>2</a:t>
            </a:r>
            <a:r>
              <a:rPr lang="en-US" sz="2400" dirty="0">
                <a:sym typeface="Symbol" pitchFamily="18" charset="2"/>
              </a:rPr>
              <a:t> p</a:t>
            </a:r>
            <a:r>
              <a:rPr lang="en-US" sz="2400" dirty="0"/>
              <a:t>enalizes excessive use of unimportant independent variables</a:t>
            </a:r>
          </a:p>
          <a:p>
            <a:pPr lvl="1"/>
            <a:r>
              <a:rPr lang="en-US" sz="2400" dirty="0"/>
              <a:t>Smaller than R</a:t>
            </a:r>
            <a:r>
              <a:rPr lang="en-US" sz="2400" baseline="30000" dirty="0"/>
              <a:t>2</a:t>
            </a:r>
          </a:p>
        </p:txBody>
      </p:sp>
      <p:graphicFrame>
        <p:nvGraphicFramePr>
          <p:cNvPr id="382982" name="Object 6"/>
          <p:cNvGraphicFramePr>
            <a:graphicFrameLocks noChangeAspect="1"/>
          </p:cNvGraphicFramePr>
          <p:nvPr>
            <p:extLst>
              <p:ext uri="{D42A27DB-BD31-4B8C-83A1-F6EECF244321}">
                <p14:modId xmlns:p14="http://schemas.microsoft.com/office/powerpoint/2010/main" val="576996828"/>
              </p:ext>
            </p:extLst>
          </p:nvPr>
        </p:nvGraphicFramePr>
        <p:xfrm>
          <a:off x="8610600" y="304800"/>
          <a:ext cx="627063" cy="533400"/>
        </p:xfrm>
        <a:graphic>
          <a:graphicData uri="http://schemas.openxmlformats.org/presentationml/2006/ole">
            <mc:AlternateContent xmlns:mc="http://schemas.openxmlformats.org/markup-compatibility/2006">
              <mc:Choice xmlns:v="urn:schemas-microsoft-com:vml" Requires="v">
                <p:oleObj name="Equation" r:id="rId3" imgW="7306560" imgH="6076440" progId="Equation.3">
                  <p:embed/>
                </p:oleObj>
              </mc:Choice>
              <mc:Fallback>
                <p:oleObj name="Equation" r:id="rId3" imgW="7306560" imgH="60764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304800"/>
                        <a:ext cx="6270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3" name="Object 7"/>
          <p:cNvGraphicFramePr>
            <a:graphicFrameLocks noChangeAspect="1"/>
          </p:cNvGraphicFramePr>
          <p:nvPr/>
        </p:nvGraphicFramePr>
        <p:xfrm>
          <a:off x="3886200" y="2819400"/>
          <a:ext cx="3240088" cy="889000"/>
        </p:xfrm>
        <a:graphic>
          <a:graphicData uri="http://schemas.openxmlformats.org/presentationml/2006/ole">
            <mc:AlternateContent xmlns:mc="http://schemas.openxmlformats.org/markup-compatibility/2006">
              <mc:Choice xmlns:v="urn:schemas-microsoft-com:vml" Requires="v">
                <p:oleObj name="Equation" r:id="rId5" imgW="1574800" imgH="431800" progId="Equation.3">
                  <p:embed/>
                </p:oleObj>
              </mc:Choice>
              <mc:Fallback>
                <p:oleObj name="Equation" r:id="rId5" imgW="1574800" imgH="4318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819400"/>
                        <a:ext cx="3240088" cy="889000"/>
                      </a:xfrm>
                      <a:prstGeom prst="rect">
                        <a:avLst/>
                      </a:prstGeom>
                      <a:solidFill>
                        <a:srgbClr val="FDE0BD"/>
                      </a:solidFill>
                      <a:ln w="9525">
                        <a:solidFill>
                          <a:schemeClr val="tx1"/>
                        </a:solidFill>
                        <a:miter lim="800000"/>
                        <a:headEnd/>
                        <a:tailEnd/>
                      </a:ln>
                    </p:spPr>
                  </p:pic>
                </p:oleObj>
              </mc:Fallback>
            </mc:AlternateContent>
          </a:graphicData>
        </a:graphic>
      </p:graphicFrame>
      <p:cxnSp>
        <p:nvCxnSpPr>
          <p:cNvPr id="10" name="Straight Arrow Connector 9"/>
          <p:cNvCxnSpPr/>
          <p:nvPr/>
        </p:nvCxnSpPr>
        <p:spPr>
          <a:xfrm>
            <a:off x="7239000" y="3048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05800" y="2590801"/>
            <a:ext cx="1600200" cy="1169551"/>
          </a:xfrm>
          <a:prstGeom prst="rect">
            <a:avLst/>
          </a:prstGeom>
          <a:noFill/>
        </p:spPr>
        <p:txBody>
          <a:bodyPr wrap="square" rtlCol="0">
            <a:spAutoFit/>
          </a:bodyPr>
          <a:lstStyle/>
          <a:p>
            <a:r>
              <a:rPr lang="en-US" sz="1400" dirty="0"/>
              <a:t>Again, SSR is the residual sum of squares.  What is left over that still needs explained.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2400" y="0"/>
            <a:ext cx="8153400" cy="990600"/>
          </a:xfrm>
        </p:spPr>
        <p:txBody>
          <a:bodyPr>
            <a:normAutofit/>
          </a:bodyPr>
          <a:lstStyle/>
          <a:p>
            <a:r>
              <a:rPr lang="en-US" sz="4000" dirty="0"/>
              <a:t>Let’s go back to our output</a:t>
            </a:r>
          </a:p>
        </p:txBody>
      </p:sp>
      <p:sp>
        <p:nvSpPr>
          <p:cNvPr id="3" name="Content Placeholder 2"/>
          <p:cNvSpPr>
            <a:spLocks noGrp="1"/>
          </p:cNvSpPr>
          <p:nvPr>
            <p:ph idx="1"/>
          </p:nvPr>
        </p:nvSpPr>
        <p:spPr>
          <a:xfrm>
            <a:off x="2286000" y="6153150"/>
            <a:ext cx="8153400" cy="685800"/>
          </a:xfrm>
        </p:spPr>
        <p:txBody>
          <a:bodyPr/>
          <a:lstStyle/>
          <a:p>
            <a:r>
              <a:rPr lang="en-US" dirty="0"/>
              <a:t>How do we interpret the coefficients? </a:t>
            </a:r>
          </a:p>
        </p:txBody>
      </p:sp>
      <p:graphicFrame>
        <p:nvGraphicFramePr>
          <p:cNvPr id="110597" name="Object 5"/>
          <p:cNvGraphicFramePr>
            <a:graphicFrameLocks noChangeAspect="1"/>
          </p:cNvGraphicFramePr>
          <p:nvPr>
            <p:extLst>
              <p:ext uri="{D42A27DB-BD31-4B8C-83A1-F6EECF244321}">
                <p14:modId xmlns:p14="http://schemas.microsoft.com/office/powerpoint/2010/main" val="215866259"/>
              </p:ext>
            </p:extLst>
          </p:nvPr>
        </p:nvGraphicFramePr>
        <p:xfrm>
          <a:off x="166687" y="838200"/>
          <a:ext cx="11358150" cy="5105400"/>
        </p:xfrm>
        <a:graphic>
          <a:graphicData uri="http://schemas.openxmlformats.org/presentationml/2006/ole">
            <mc:AlternateContent xmlns:mc="http://schemas.openxmlformats.org/markup-compatibility/2006">
              <mc:Choice xmlns:v="urn:schemas-microsoft-com:vml" Requires="v">
                <p:oleObj name="Document" r:id="rId3" imgW="5940848" imgH="2670703" progId="Word.Document.12">
                  <p:embed/>
                </p:oleObj>
              </mc:Choice>
              <mc:Fallback>
                <p:oleObj name="Document" r:id="rId3" imgW="5940848" imgH="2670703" progId="Word.Document.12">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 y="838200"/>
                        <a:ext cx="11358150" cy="5105400"/>
                      </a:xfrm>
                      <a:prstGeom prst="rect">
                        <a:avLst/>
                      </a:prstGeom>
                      <a:noFill/>
                      <a:ln>
                        <a:noFill/>
                      </a:ln>
                      <a:effec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Interpreting OLS Regression Equation cont…</a:t>
            </a:r>
          </a:p>
        </p:txBody>
      </p:sp>
      <p:sp>
        <p:nvSpPr>
          <p:cNvPr id="3" name="Content Placeholder 2"/>
          <p:cNvSpPr>
            <a:spLocks noGrp="1"/>
          </p:cNvSpPr>
          <p:nvPr>
            <p:ph idx="1"/>
          </p:nvPr>
        </p:nvSpPr>
        <p:spPr>
          <a:xfrm>
            <a:off x="838200" y="1600200"/>
            <a:ext cx="10896600" cy="4800600"/>
          </a:xfrm>
        </p:spPr>
        <p:txBody>
          <a:bodyPr>
            <a:normAutofit/>
          </a:bodyPr>
          <a:lstStyle/>
          <a:p>
            <a:r>
              <a:rPr lang="en-US" dirty="0"/>
              <a:t>We can obtain the predicted change in y given changes in x</a:t>
            </a:r>
            <a:r>
              <a:rPr lang="en-US" baseline="-25000" dirty="0"/>
              <a:t>1</a:t>
            </a:r>
            <a:r>
              <a:rPr lang="en-US" dirty="0"/>
              <a:t> and x</a:t>
            </a:r>
            <a:r>
              <a:rPr lang="en-US" baseline="-25000" dirty="0"/>
              <a:t>2</a:t>
            </a:r>
            <a:r>
              <a:rPr lang="en-US" dirty="0"/>
              <a:t>.  Note, that the intercept has nothing to do with changes in y.  </a:t>
            </a:r>
          </a:p>
          <a:p>
            <a:pPr>
              <a:buNone/>
            </a:pPr>
            <a:endParaRPr lang="en-US" dirty="0"/>
          </a:p>
          <a:p>
            <a:r>
              <a:rPr lang="en-US" dirty="0"/>
              <a:t>In particular when x</a:t>
            </a:r>
            <a:r>
              <a:rPr lang="en-US" baseline="-25000" dirty="0"/>
              <a:t>2</a:t>
            </a:r>
            <a:r>
              <a:rPr lang="en-US" dirty="0"/>
              <a:t> is held constant, so that the change in x</a:t>
            </a:r>
            <a:r>
              <a:rPr lang="en-US" baseline="-25000" dirty="0"/>
              <a:t>2</a:t>
            </a:r>
            <a:r>
              <a:rPr lang="en-US" dirty="0"/>
              <a:t> = 0 then:</a:t>
            </a:r>
          </a:p>
          <a:p>
            <a:pPr marL="0" indent="0">
              <a:buNone/>
            </a:pPr>
            <a:r>
              <a:rPr lang="en-US" dirty="0"/>
              <a:t>                                                        ,  </a:t>
            </a:r>
            <a:r>
              <a:rPr lang="en-US" sz="1900" dirty="0"/>
              <a:t>holding x</a:t>
            </a:r>
            <a:r>
              <a:rPr lang="en-US" sz="1900" baseline="-25000" dirty="0"/>
              <a:t>2</a:t>
            </a:r>
            <a:r>
              <a:rPr lang="en-US" sz="1900" dirty="0"/>
              <a:t> constant</a:t>
            </a:r>
          </a:p>
          <a:p>
            <a:r>
              <a:rPr lang="en-US" dirty="0"/>
              <a:t>The key point is that by including x</a:t>
            </a:r>
            <a:r>
              <a:rPr lang="en-US" baseline="-25000" dirty="0"/>
              <a:t>2</a:t>
            </a:r>
            <a:r>
              <a:rPr lang="en-US" dirty="0"/>
              <a:t> in our model, we obtain a coefficient on x</a:t>
            </a:r>
            <a:r>
              <a:rPr lang="en-US" baseline="-25000" dirty="0"/>
              <a:t>1</a:t>
            </a:r>
            <a:r>
              <a:rPr lang="en-US" dirty="0"/>
              <a:t> that controls for the effect of x</a:t>
            </a:r>
            <a:r>
              <a:rPr lang="en-US" baseline="-25000" dirty="0"/>
              <a:t>2</a:t>
            </a:r>
            <a:r>
              <a:rPr lang="en-US" dirty="0"/>
              <a:t> on our dependent variable.</a:t>
            </a:r>
          </a:p>
          <a:p>
            <a:r>
              <a:rPr lang="en-US" dirty="0"/>
              <a:t>Similarly,                                      , </a:t>
            </a:r>
            <a:r>
              <a:rPr lang="en-US" sz="1900" dirty="0"/>
              <a:t>holding x</a:t>
            </a:r>
            <a:r>
              <a:rPr lang="en-US" sz="1900" baseline="-25000" dirty="0"/>
              <a:t>1</a:t>
            </a:r>
            <a:r>
              <a:rPr lang="en-US" sz="1900" dirty="0"/>
              <a:t> constant.</a:t>
            </a:r>
          </a:p>
          <a:p>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77641" y="2534602"/>
            <a:ext cx="2807970" cy="419100"/>
          </a:xfrm>
          <a:prstGeom prst="rect">
            <a:avLst/>
          </a:prstGeom>
          <a:noFill/>
        </p:spPr>
      </p:pic>
      <p:sp>
        <p:nvSpPr>
          <p:cNvPr id="3379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3"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33826" y="3642995"/>
            <a:ext cx="1447800" cy="386080"/>
          </a:xfrm>
          <a:prstGeom prst="rect">
            <a:avLst/>
          </a:prstGeom>
          <a:noFill/>
        </p:spPr>
      </p:pic>
      <p:sp>
        <p:nvSpPr>
          <p:cNvPr id="33796"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5"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10001" y="5005387"/>
            <a:ext cx="1571625" cy="4191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more deeply about the ‘</a:t>
            </a:r>
            <a:r>
              <a:rPr lang="en-US" dirty="0" err="1"/>
              <a:t>partialling</a:t>
            </a:r>
            <a:r>
              <a:rPr lang="en-US" dirty="0"/>
              <a:t> out’ interpretation</a:t>
            </a:r>
          </a:p>
        </p:txBody>
      </p:sp>
      <p:sp>
        <p:nvSpPr>
          <p:cNvPr id="3" name="Content Placeholder 2"/>
          <p:cNvSpPr>
            <a:spLocks noGrp="1"/>
          </p:cNvSpPr>
          <p:nvPr>
            <p:ph idx="1"/>
          </p:nvPr>
        </p:nvSpPr>
        <p:spPr>
          <a:xfrm>
            <a:off x="609600" y="1825624"/>
            <a:ext cx="10744200" cy="4803775"/>
          </a:xfrm>
        </p:spPr>
        <p:txBody>
          <a:bodyPr>
            <a:normAutofit/>
          </a:bodyPr>
          <a:lstStyle/>
          <a:p>
            <a:pPr>
              <a:lnSpc>
                <a:spcPts val="2900"/>
              </a:lnSpc>
            </a:pPr>
            <a:r>
              <a:rPr lang="de-DE" sz="1900" b="1" u="sng" dirty="0"/>
              <a:t>Partialling out interpretation of multiple regression</a:t>
            </a:r>
          </a:p>
          <a:p>
            <a:pPr>
              <a:lnSpc>
                <a:spcPts val="3100"/>
              </a:lnSpc>
            </a:pPr>
            <a:r>
              <a:rPr lang="de-DE" sz="1900" b="1" dirty="0"/>
              <a:t>One can show that the estimated coefficient of an explanatory variable in a multiple regression can be obtained in two steps:</a:t>
            </a:r>
          </a:p>
          <a:p>
            <a:pPr lvl="1">
              <a:lnSpc>
                <a:spcPts val="3100"/>
              </a:lnSpc>
            </a:pPr>
            <a:r>
              <a:rPr lang="de-DE" sz="1900" dirty="0"/>
              <a:t>1) Regress the explanatory variable on all other explanatory variables</a:t>
            </a:r>
          </a:p>
          <a:p>
            <a:pPr lvl="1">
              <a:lnSpc>
                <a:spcPts val="3100"/>
              </a:lnSpc>
            </a:pPr>
            <a:r>
              <a:rPr lang="de-DE" sz="1900" dirty="0"/>
              <a:t>2) Regress </a:t>
            </a:r>
            <a:r>
              <a:rPr lang="de-DE" sz="1900" i="1" dirty="0"/>
              <a:t> Y </a:t>
            </a:r>
            <a:r>
              <a:rPr lang="de-DE" sz="1900" dirty="0"/>
              <a:t>on the residuals from this regression</a:t>
            </a:r>
          </a:p>
          <a:p>
            <a:pPr>
              <a:lnSpc>
                <a:spcPts val="3100"/>
              </a:lnSpc>
            </a:pPr>
            <a:r>
              <a:rPr lang="de-DE" sz="1900" b="1" dirty="0"/>
              <a:t>Why does this procedure work?</a:t>
            </a:r>
          </a:p>
          <a:p>
            <a:pPr lvl="1">
              <a:lnSpc>
                <a:spcPts val="3100"/>
              </a:lnSpc>
            </a:pPr>
            <a:r>
              <a:rPr lang="de-DE" sz="1900" dirty="0"/>
              <a:t>The residuals from the first regression is the part of the explanatory variable that is uncorrelated with the other explanatory variables</a:t>
            </a:r>
          </a:p>
          <a:p>
            <a:pPr lvl="1">
              <a:lnSpc>
                <a:spcPts val="3100"/>
              </a:lnSpc>
            </a:pPr>
            <a:r>
              <a:rPr lang="de-DE" sz="1900" dirty="0"/>
              <a:t>The slope coefficient of the second regression therefore represents the isolated effect of the explanatory variable on the dependent variable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0" y="14288"/>
            <a:ext cx="8915400" cy="792163"/>
          </a:xfrm>
        </p:spPr>
        <p:txBody>
          <a:bodyPr>
            <a:normAutofit/>
          </a:bodyPr>
          <a:lstStyle/>
          <a:p>
            <a:r>
              <a:rPr lang="en-US" sz="4000" dirty="0"/>
              <a:t>Visual representation of </a:t>
            </a:r>
            <a:r>
              <a:rPr lang="en-US" sz="4000" dirty="0" err="1"/>
              <a:t>partialling</a:t>
            </a:r>
            <a:r>
              <a:rPr lang="en-US" sz="4000" dirty="0"/>
              <a:t> out</a:t>
            </a:r>
          </a:p>
        </p:txBody>
      </p:sp>
      <p:sp>
        <p:nvSpPr>
          <p:cNvPr id="3" name="Content Placeholder 2"/>
          <p:cNvSpPr>
            <a:spLocks noGrp="1"/>
          </p:cNvSpPr>
          <p:nvPr>
            <p:ph idx="4294967295"/>
          </p:nvPr>
        </p:nvSpPr>
        <p:spPr>
          <a:xfrm>
            <a:off x="157162" y="876300"/>
            <a:ext cx="8686800" cy="2057400"/>
          </a:xfrm>
        </p:spPr>
        <p:txBody>
          <a:bodyPr>
            <a:normAutofit fontScale="92500" lnSpcReduction="20000"/>
          </a:bodyPr>
          <a:lstStyle/>
          <a:p>
            <a:r>
              <a:rPr lang="en-US" dirty="0"/>
              <a:t>Consider the Venn Diagram below:</a:t>
            </a:r>
          </a:p>
          <a:p>
            <a:pPr lvl="1"/>
            <a:r>
              <a:rPr lang="en-US" dirty="0"/>
              <a:t>R-squared for this situation is A+B+C+D+E</a:t>
            </a:r>
          </a:p>
          <a:p>
            <a:pPr lvl="1"/>
            <a:r>
              <a:rPr lang="en-US" dirty="0"/>
              <a:t>Area A comes unequivocally from IV1; area C unequivocally from IV2; and area E unequivocally from IV3.  </a:t>
            </a:r>
          </a:p>
          <a:p>
            <a:pPr lvl="1"/>
            <a:r>
              <a:rPr lang="en-US" dirty="0"/>
              <a:t>However, there is ambiguity regarding B and D. Both areas could be predicted from either of two IVs.  To which IV should the contested areas be assigned?</a:t>
            </a:r>
          </a:p>
          <a:p>
            <a:pPr lvl="1"/>
            <a:endParaRPr lang="en-US" dirty="0"/>
          </a:p>
        </p:txBody>
      </p:sp>
      <p:grpSp>
        <p:nvGrpSpPr>
          <p:cNvPr id="10" name="Group 21"/>
          <p:cNvGrpSpPr/>
          <p:nvPr/>
        </p:nvGrpSpPr>
        <p:grpSpPr>
          <a:xfrm>
            <a:off x="2743200" y="2590800"/>
            <a:ext cx="6477000" cy="4064000"/>
            <a:chOff x="1219200" y="2590800"/>
            <a:chExt cx="6477000" cy="4064000"/>
          </a:xfrm>
        </p:grpSpPr>
        <p:graphicFrame>
          <p:nvGraphicFramePr>
            <p:cNvPr id="4" name="Diagram 3"/>
            <p:cNvGraphicFramePr/>
            <p:nvPr/>
          </p:nvGraphicFramePr>
          <p:xfrm>
            <a:off x="16002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219200" y="3200400"/>
              <a:ext cx="304800" cy="381000"/>
            </a:xfrm>
            <a:prstGeom prst="rect">
              <a:avLst/>
            </a:prstGeom>
            <a:noFill/>
          </p:spPr>
          <p:txBody>
            <a:bodyPr wrap="square" rtlCol="0">
              <a:spAutoFit/>
            </a:bodyPr>
            <a:lstStyle/>
            <a:p>
              <a:r>
                <a:rPr lang="en-US" dirty="0"/>
                <a:t>A</a:t>
              </a:r>
            </a:p>
          </p:txBody>
        </p:sp>
        <p:sp>
          <p:nvSpPr>
            <p:cNvPr id="6" name="TextBox 5"/>
            <p:cNvSpPr txBox="1"/>
            <p:nvPr/>
          </p:nvSpPr>
          <p:spPr>
            <a:xfrm>
              <a:off x="1219200" y="3886200"/>
              <a:ext cx="304800" cy="381000"/>
            </a:xfrm>
            <a:prstGeom prst="rect">
              <a:avLst/>
            </a:prstGeom>
            <a:noFill/>
          </p:spPr>
          <p:txBody>
            <a:bodyPr wrap="square" rtlCol="0">
              <a:spAutoFit/>
            </a:bodyPr>
            <a:lstStyle/>
            <a:p>
              <a:r>
                <a:rPr lang="en-US" dirty="0"/>
                <a:t>B</a:t>
              </a:r>
            </a:p>
          </p:txBody>
        </p:sp>
        <p:sp>
          <p:nvSpPr>
            <p:cNvPr id="7" name="TextBox 6"/>
            <p:cNvSpPr txBox="1"/>
            <p:nvPr/>
          </p:nvSpPr>
          <p:spPr>
            <a:xfrm>
              <a:off x="1295400" y="4572000"/>
              <a:ext cx="304800" cy="381000"/>
            </a:xfrm>
            <a:prstGeom prst="rect">
              <a:avLst/>
            </a:prstGeom>
            <a:noFill/>
          </p:spPr>
          <p:txBody>
            <a:bodyPr wrap="square" rtlCol="0">
              <a:spAutoFit/>
            </a:bodyPr>
            <a:lstStyle/>
            <a:p>
              <a:r>
                <a:rPr lang="en-US" dirty="0"/>
                <a:t>C</a:t>
              </a:r>
            </a:p>
          </p:txBody>
        </p:sp>
        <p:sp>
          <p:nvSpPr>
            <p:cNvPr id="8" name="TextBox 7"/>
            <p:cNvSpPr txBox="1"/>
            <p:nvPr/>
          </p:nvSpPr>
          <p:spPr>
            <a:xfrm>
              <a:off x="1371600" y="5334000"/>
              <a:ext cx="304800" cy="381000"/>
            </a:xfrm>
            <a:prstGeom prst="rect">
              <a:avLst/>
            </a:prstGeom>
            <a:noFill/>
          </p:spPr>
          <p:txBody>
            <a:bodyPr wrap="square" rtlCol="0">
              <a:spAutoFit/>
            </a:bodyPr>
            <a:lstStyle/>
            <a:p>
              <a:r>
                <a:rPr lang="en-US" dirty="0"/>
                <a:t>D</a:t>
              </a:r>
            </a:p>
          </p:txBody>
        </p:sp>
        <p:sp>
          <p:nvSpPr>
            <p:cNvPr id="9" name="TextBox 8"/>
            <p:cNvSpPr txBox="1"/>
            <p:nvPr/>
          </p:nvSpPr>
          <p:spPr>
            <a:xfrm>
              <a:off x="1371600" y="6096000"/>
              <a:ext cx="304800" cy="381000"/>
            </a:xfrm>
            <a:prstGeom prst="rect">
              <a:avLst/>
            </a:prstGeom>
            <a:noFill/>
          </p:spPr>
          <p:txBody>
            <a:bodyPr wrap="square" rtlCol="0">
              <a:spAutoFit/>
            </a:bodyPr>
            <a:lstStyle/>
            <a:p>
              <a:r>
                <a:rPr lang="en-US" dirty="0"/>
                <a:t>E</a:t>
              </a:r>
            </a:p>
          </p:txBody>
        </p:sp>
        <p:cxnSp>
          <p:nvCxnSpPr>
            <p:cNvPr id="11" name="Straight Arrow Connector 10"/>
            <p:cNvCxnSpPr/>
            <p:nvPr/>
          </p:nvCxnSpPr>
          <p:spPr>
            <a:xfrm>
              <a:off x="1600200" y="3352800"/>
              <a:ext cx="2743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76400" y="4038600"/>
              <a:ext cx="3200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52600" y="4724400"/>
              <a:ext cx="3124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828800" y="5181600"/>
              <a:ext cx="3429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905000" y="5486400"/>
              <a:ext cx="32004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8858250" y="6417587"/>
            <a:ext cx="3352800" cy="430887"/>
          </a:xfrm>
          <a:prstGeom prst="rect">
            <a:avLst/>
          </a:prstGeom>
          <a:noFill/>
        </p:spPr>
        <p:txBody>
          <a:bodyPr wrap="square" rtlCol="0">
            <a:spAutoFit/>
          </a:bodyPr>
          <a:lstStyle/>
          <a:p>
            <a:r>
              <a:rPr lang="en-US" sz="1100" dirty="0">
                <a:solidFill>
                  <a:schemeClr val="bg1">
                    <a:lumMod val="50000"/>
                  </a:schemeClr>
                </a:solidFill>
              </a:rPr>
              <a:t>Note: the following discussion draws on </a:t>
            </a:r>
            <a:r>
              <a:rPr lang="en-US" sz="1100" dirty="0" err="1">
                <a:solidFill>
                  <a:schemeClr val="bg1">
                    <a:lumMod val="50000"/>
                  </a:schemeClr>
                </a:solidFill>
              </a:rPr>
              <a:t>Tabachnick</a:t>
            </a:r>
            <a:r>
              <a:rPr lang="en-US" sz="1100" dirty="0">
                <a:solidFill>
                  <a:schemeClr val="bg1">
                    <a:lumMod val="50000"/>
                  </a:schemeClr>
                </a:solidFill>
              </a:rPr>
              <a:t> and </a:t>
            </a:r>
            <a:r>
              <a:rPr lang="en-US" sz="1100" dirty="0" err="1">
                <a:solidFill>
                  <a:schemeClr val="bg1">
                    <a:lumMod val="50000"/>
                  </a:schemeClr>
                </a:solidFill>
              </a:rPr>
              <a:t>Fidell</a:t>
            </a:r>
            <a:r>
              <a:rPr lang="en-US" sz="1100" dirty="0">
                <a:solidFill>
                  <a:schemeClr val="bg1">
                    <a:lumMod val="50000"/>
                  </a:schemeClr>
                </a:solidFill>
              </a:rPr>
              <a:t> “Using Multivariate Statistics” 5</a:t>
            </a:r>
            <a:r>
              <a:rPr lang="en-US" sz="1100" baseline="30000" dirty="0">
                <a:solidFill>
                  <a:schemeClr val="bg1">
                    <a:lumMod val="50000"/>
                  </a:schemeClr>
                </a:solidFill>
              </a:rPr>
              <a:t>th</a:t>
            </a:r>
            <a:r>
              <a:rPr lang="en-US" sz="1100" dirty="0">
                <a:solidFill>
                  <a:schemeClr val="bg1">
                    <a:lumMod val="50000"/>
                  </a:schemeClr>
                </a:solidFill>
              </a:rPr>
              <a:t> Ed, Ch. 5.</a:t>
            </a:r>
            <a:endParaRPr lang="en-US" sz="16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Regression</a:t>
            </a:r>
          </a:p>
        </p:txBody>
      </p:sp>
      <p:sp>
        <p:nvSpPr>
          <p:cNvPr id="3" name="Content Placeholder 2"/>
          <p:cNvSpPr>
            <a:spLocks noGrp="1"/>
          </p:cNvSpPr>
          <p:nvPr>
            <p:ph idx="1"/>
          </p:nvPr>
        </p:nvSpPr>
        <p:spPr/>
        <p:txBody>
          <a:bodyPr/>
          <a:lstStyle/>
          <a:p>
            <a:r>
              <a:rPr lang="en-US" dirty="0"/>
              <a:t>In the standard model all IVs are entered into the regression equation simultaneously; each one is thus assessed as if it had entered the regression after all other IVs had been entered.</a:t>
            </a:r>
          </a:p>
          <a:p>
            <a:r>
              <a:rPr lang="en-US" b="1" dirty="0">
                <a:solidFill>
                  <a:schemeClr val="tx2"/>
                </a:solidFill>
              </a:rPr>
              <a:t>Each IV is evaluated in terms of what it adds to prediction of the DV that is different from the predictability afforded by all other IVs.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85800" y="865187"/>
            <a:ext cx="11201400" cy="1323439"/>
          </a:xfrm>
          <a:prstGeom prst="rect">
            <a:avLst/>
          </a:prstGeom>
          <a:noFill/>
        </p:spPr>
        <p:txBody>
          <a:bodyPr wrap="square" rtlCol="0">
            <a:spAutoFit/>
          </a:bodyPr>
          <a:lstStyle/>
          <a:p>
            <a:r>
              <a:rPr lang="en-US" sz="2000" dirty="0"/>
              <a:t>Using standard multiple regression IV1 “gets credit” for area A, IV2 gets credit for area C, and IV3 gets credit for area E.  That is, each IV is assigned only the area of its unique contribution.  The overlapping areas, B and D, contribute to the r-squared, but are not assigned to any of the individual IVs.   The effects of the other variables have been </a:t>
            </a:r>
            <a:r>
              <a:rPr lang="en-US" sz="2000" dirty="0" err="1"/>
              <a:t>partialled</a:t>
            </a:r>
            <a:r>
              <a:rPr lang="en-US" sz="2000" dirty="0"/>
              <a:t> out.</a:t>
            </a:r>
          </a:p>
        </p:txBody>
      </p:sp>
      <p:grpSp>
        <p:nvGrpSpPr>
          <p:cNvPr id="16" name="Group 21"/>
          <p:cNvGrpSpPr/>
          <p:nvPr/>
        </p:nvGrpSpPr>
        <p:grpSpPr>
          <a:xfrm>
            <a:off x="2743200" y="2667000"/>
            <a:ext cx="6477000" cy="4064000"/>
            <a:chOff x="1219200" y="2590800"/>
            <a:chExt cx="6477000" cy="4064000"/>
          </a:xfrm>
        </p:grpSpPr>
        <p:graphicFrame>
          <p:nvGraphicFramePr>
            <p:cNvPr id="17" name="Diagram 16"/>
            <p:cNvGraphicFramePr/>
            <p:nvPr/>
          </p:nvGraphicFramePr>
          <p:xfrm>
            <a:off x="16002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p:cNvSpPr txBox="1"/>
            <p:nvPr/>
          </p:nvSpPr>
          <p:spPr>
            <a:xfrm>
              <a:off x="1219200" y="3200400"/>
              <a:ext cx="304800" cy="381000"/>
            </a:xfrm>
            <a:prstGeom prst="rect">
              <a:avLst/>
            </a:prstGeom>
            <a:noFill/>
          </p:spPr>
          <p:txBody>
            <a:bodyPr wrap="square" rtlCol="0">
              <a:spAutoFit/>
            </a:bodyPr>
            <a:lstStyle/>
            <a:p>
              <a:r>
                <a:rPr lang="en-US" dirty="0"/>
                <a:t>A</a:t>
              </a:r>
            </a:p>
          </p:txBody>
        </p:sp>
        <p:sp>
          <p:nvSpPr>
            <p:cNvPr id="20" name="TextBox 19"/>
            <p:cNvSpPr txBox="1"/>
            <p:nvPr/>
          </p:nvSpPr>
          <p:spPr>
            <a:xfrm>
              <a:off x="1219200" y="3886200"/>
              <a:ext cx="304800" cy="381000"/>
            </a:xfrm>
            <a:prstGeom prst="rect">
              <a:avLst/>
            </a:prstGeom>
            <a:noFill/>
          </p:spPr>
          <p:txBody>
            <a:bodyPr wrap="square" rtlCol="0">
              <a:spAutoFit/>
            </a:bodyPr>
            <a:lstStyle/>
            <a:p>
              <a:r>
                <a:rPr lang="en-US" dirty="0"/>
                <a:t>B</a:t>
              </a:r>
            </a:p>
          </p:txBody>
        </p:sp>
        <p:sp>
          <p:nvSpPr>
            <p:cNvPr id="21" name="TextBox 20"/>
            <p:cNvSpPr txBox="1"/>
            <p:nvPr/>
          </p:nvSpPr>
          <p:spPr>
            <a:xfrm>
              <a:off x="1295400" y="4572000"/>
              <a:ext cx="304800" cy="381000"/>
            </a:xfrm>
            <a:prstGeom prst="rect">
              <a:avLst/>
            </a:prstGeom>
            <a:noFill/>
          </p:spPr>
          <p:txBody>
            <a:bodyPr wrap="square" rtlCol="0">
              <a:spAutoFit/>
            </a:bodyPr>
            <a:lstStyle/>
            <a:p>
              <a:r>
                <a:rPr lang="en-US" dirty="0"/>
                <a:t>C</a:t>
              </a:r>
            </a:p>
          </p:txBody>
        </p:sp>
        <p:sp>
          <p:nvSpPr>
            <p:cNvPr id="22" name="TextBox 21"/>
            <p:cNvSpPr txBox="1"/>
            <p:nvPr/>
          </p:nvSpPr>
          <p:spPr>
            <a:xfrm>
              <a:off x="1371600" y="5334000"/>
              <a:ext cx="304800" cy="381000"/>
            </a:xfrm>
            <a:prstGeom prst="rect">
              <a:avLst/>
            </a:prstGeom>
            <a:noFill/>
          </p:spPr>
          <p:txBody>
            <a:bodyPr wrap="square" rtlCol="0">
              <a:spAutoFit/>
            </a:bodyPr>
            <a:lstStyle/>
            <a:p>
              <a:r>
                <a:rPr lang="en-US" dirty="0"/>
                <a:t>D</a:t>
              </a:r>
            </a:p>
          </p:txBody>
        </p:sp>
        <p:sp>
          <p:nvSpPr>
            <p:cNvPr id="23" name="TextBox 22"/>
            <p:cNvSpPr txBox="1"/>
            <p:nvPr/>
          </p:nvSpPr>
          <p:spPr>
            <a:xfrm>
              <a:off x="1371600" y="6096000"/>
              <a:ext cx="304800" cy="381000"/>
            </a:xfrm>
            <a:prstGeom prst="rect">
              <a:avLst/>
            </a:prstGeom>
            <a:noFill/>
          </p:spPr>
          <p:txBody>
            <a:bodyPr wrap="square" rtlCol="0">
              <a:spAutoFit/>
            </a:bodyPr>
            <a:lstStyle/>
            <a:p>
              <a:r>
                <a:rPr lang="en-US" dirty="0"/>
                <a:t>E</a:t>
              </a:r>
            </a:p>
          </p:txBody>
        </p:sp>
        <p:cxnSp>
          <p:nvCxnSpPr>
            <p:cNvPr id="24" name="Straight Arrow Connector 23"/>
            <p:cNvCxnSpPr/>
            <p:nvPr/>
          </p:nvCxnSpPr>
          <p:spPr>
            <a:xfrm>
              <a:off x="1600200" y="3352800"/>
              <a:ext cx="2743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6400" y="4038600"/>
              <a:ext cx="3200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752600" y="4724400"/>
              <a:ext cx="3124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828800" y="5181600"/>
              <a:ext cx="3429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1905000" y="5486400"/>
              <a:ext cx="32004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10740E-1B29-4475-94D2-83406FB4547A}"/>
                  </a:ext>
                </a:extLst>
              </p:cNvPr>
              <p:cNvSpPr>
                <a:spLocks noGrp="1"/>
              </p:cNvSpPr>
              <p:nvPr>
                <p:ph sz="quarter" idx="1"/>
              </p:nvPr>
            </p:nvSpPr>
            <p:spPr/>
            <p:txBody>
              <a:bodyPr/>
              <a:lstStyle/>
              <a:p>
                <a:r>
                  <a:rPr lang="en-US" b="0" dirty="0"/>
                  <a:t>The variance of the slope estimate,</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oMath>
                </a14:m>
                <a:r>
                  <a:rPr lang="en-US" b="0" dirty="0"/>
                  <a:t>, is the width of the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 </m:t>
                    </m:r>
                  </m:oMath>
                </a14:m>
                <a:r>
                  <a:rPr lang="en-US" b="0" dirty="0"/>
                  <a:t>distribution. When certain regression assumptions are met the </a:t>
                </a:r>
                <a:r>
                  <a:rPr lang="en-US" dirty="0"/>
                  <a:t>variance is calculated as follows for the </a:t>
                </a:r>
                <a:r>
                  <a:rPr lang="en-US" b="1" dirty="0">
                    <a:solidFill>
                      <a:schemeClr val="tx2">
                        <a:lumMod val="50000"/>
                      </a:schemeClr>
                    </a:solidFill>
                  </a:rPr>
                  <a:t>bivariate case</a:t>
                </a:r>
                <a:r>
                  <a:rPr lang="en-US" dirty="0"/>
                  <a:t>:</a:t>
                </a:r>
              </a:p>
              <a:p>
                <a:pPr marL="0" indent="0">
                  <a:buNone/>
                </a:pP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1</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e>
                            <m:sup>
                              <m:r>
                                <a:rPr lang="en-US" b="0" i="1" smtClean="0">
                                  <a:latin typeface="Cambria Math" panose="02040503050406030204" pitchFamily="18" charset="0"/>
                                </a:rPr>
                                <m:t>2</m:t>
                              </m:r>
                            </m:sup>
                          </m:sSup>
                        </m:num>
                        <m:den>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dirty="0"/>
                  <a:t>Where: </a:t>
                </a:r>
              </a:p>
              <a:p>
                <a:pPr marL="0" indent="0">
                  <a:buNone/>
                </a:pPr>
                <a:r>
                  <a:rPr lang="en-US" dirty="0"/>
                  <a:t>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𝑘</m:t>
                        </m:r>
                      </m:den>
                    </m:f>
                  </m:oMath>
                </a14:m>
                <a:r>
                  <a:rPr lang="en-US" dirty="0"/>
                  <a:t> </a:t>
                </a:r>
              </a:p>
            </p:txBody>
          </p:sp>
        </mc:Choice>
        <mc:Fallback>
          <p:sp>
            <p:nvSpPr>
              <p:cNvPr id="3" name="Content Placeholder 2">
                <a:extLst>
                  <a:ext uri="{FF2B5EF4-FFF2-40B4-BE49-F238E27FC236}">
                    <a16:creationId xmlns:a16="http://schemas.microsoft.com/office/drawing/2014/main" id="{CC10740E-1B29-4475-94D2-83406FB4547A}"/>
                  </a:ext>
                </a:extLst>
              </p:cNvPr>
              <p:cNvSpPr>
                <a:spLocks noGrp="1" noRot="1" noChangeAspect="1" noMove="1" noResize="1" noEditPoints="1" noAdjustHandles="1" noChangeArrowheads="1" noChangeShapeType="1" noTextEdit="1"/>
              </p:cNvSpPr>
              <p:nvPr>
                <p:ph sz="quarter" idx="1"/>
              </p:nvPr>
            </p:nvSpPr>
            <p:spPr>
              <a:blipFill>
                <a:blip r:embed="rId3"/>
                <a:stretch>
                  <a:fillRect l="-1043" t="-18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87DD2A4-48A5-4CBD-84E0-5A2C657645B0}"/>
              </a:ext>
            </a:extLst>
          </p:cNvPr>
          <p:cNvSpPr txBox="1">
            <a:spLocks/>
          </p:cNvSpPr>
          <p:nvPr/>
        </p:nvSpPr>
        <p:spPr>
          <a:xfrm>
            <a:off x="838200" y="266700"/>
            <a:ext cx="108712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dirty="0"/>
              <a:t>Precision of the slope estimates</a:t>
            </a:r>
          </a:p>
        </p:txBody>
      </p:sp>
    </p:spTree>
    <p:extLst>
      <p:ext uri="{BB962C8B-B14F-4D97-AF65-F5344CB8AC3E}">
        <p14:creationId xmlns:p14="http://schemas.microsoft.com/office/powerpoint/2010/main" val="318782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10740E-1B29-4475-94D2-83406FB4547A}"/>
                  </a:ext>
                </a:extLst>
              </p:cNvPr>
              <p:cNvSpPr>
                <a:spLocks noGrp="1"/>
              </p:cNvSpPr>
              <p:nvPr>
                <p:ph sz="quarter" idx="1"/>
              </p:nvPr>
            </p:nvSpPr>
            <p:spPr/>
            <p:txBody>
              <a:bodyPr/>
              <a:lstStyle/>
              <a:p>
                <a:r>
                  <a:rPr lang="en-US" b="0" dirty="0"/>
                  <a:t>The variance of the slope estimate,</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oMath>
                </a14:m>
                <a:r>
                  <a:rPr lang="en-US" b="0" dirty="0"/>
                  <a:t>, is the width of the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 </m:t>
                    </m:r>
                  </m:oMath>
                </a14:m>
                <a:r>
                  <a:rPr lang="en-US" b="0" dirty="0"/>
                  <a:t>distribution. When certain regression assumptions are met the </a:t>
                </a:r>
                <a:r>
                  <a:rPr lang="en-US" dirty="0"/>
                  <a:t>variance is calculated as follows for the </a:t>
                </a:r>
                <a:r>
                  <a:rPr lang="en-US" b="1" dirty="0">
                    <a:solidFill>
                      <a:schemeClr val="tx2">
                        <a:lumMod val="50000"/>
                      </a:schemeClr>
                    </a:solidFill>
                  </a:rPr>
                  <a:t>multivariate case</a:t>
                </a:r>
                <a:r>
                  <a:rPr lang="en-US" dirty="0"/>
                  <a:t>:</a:t>
                </a:r>
              </a:p>
              <a:p>
                <a:pPr marL="0" indent="0">
                  <a:buNone/>
                </a:pP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e>
                            <m:sup>
                              <m:r>
                                <a:rPr lang="en-US" b="0" i="1" smtClean="0">
                                  <a:latin typeface="Cambria Math" panose="02040503050406030204" pitchFamily="18" charset="0"/>
                                </a:rPr>
                                <m:t>2</m:t>
                              </m:r>
                            </m:sup>
                          </m:sSup>
                        </m:num>
                        <m:den>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dirty="0"/>
                  <a:t>Where: </a:t>
                </a:r>
              </a:p>
              <a:p>
                <a:pPr marL="0" indent="0">
                  <a:buNone/>
                </a:pPr>
                <a:r>
                  <a:rPr lang="en-US" dirty="0"/>
                  <a:t>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𝑘</m:t>
                        </m:r>
                      </m:den>
                    </m:f>
                  </m:oMath>
                </a14:m>
                <a:r>
                  <a:rPr lang="en-US" dirty="0"/>
                  <a:t> </a:t>
                </a:r>
              </a:p>
            </p:txBody>
          </p:sp>
        </mc:Choice>
        <mc:Fallback>
          <p:sp>
            <p:nvSpPr>
              <p:cNvPr id="3" name="Content Placeholder 2">
                <a:extLst>
                  <a:ext uri="{FF2B5EF4-FFF2-40B4-BE49-F238E27FC236}">
                    <a16:creationId xmlns:a16="http://schemas.microsoft.com/office/drawing/2014/main" id="{CC10740E-1B29-4475-94D2-83406FB4547A}"/>
                  </a:ext>
                </a:extLst>
              </p:cNvPr>
              <p:cNvSpPr>
                <a:spLocks noGrp="1" noRot="1" noChangeAspect="1" noMove="1" noResize="1" noEditPoints="1" noAdjustHandles="1" noChangeArrowheads="1" noChangeShapeType="1" noTextEdit="1"/>
              </p:cNvSpPr>
              <p:nvPr>
                <p:ph sz="quarter" idx="1"/>
              </p:nvPr>
            </p:nvSpPr>
            <p:spPr>
              <a:blipFill>
                <a:blip r:embed="rId3"/>
                <a:stretch>
                  <a:fillRect l="-1043" t="-18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87DD2A4-48A5-4CBD-84E0-5A2C657645B0}"/>
              </a:ext>
            </a:extLst>
          </p:cNvPr>
          <p:cNvSpPr txBox="1">
            <a:spLocks/>
          </p:cNvSpPr>
          <p:nvPr/>
        </p:nvSpPr>
        <p:spPr>
          <a:xfrm>
            <a:off x="838200" y="266700"/>
            <a:ext cx="108712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dirty="0"/>
              <a:t>Precision of the slope estimates</a:t>
            </a:r>
          </a:p>
        </p:txBody>
      </p:sp>
    </p:spTree>
    <p:extLst>
      <p:ext uri="{BB962C8B-B14F-4D97-AF65-F5344CB8AC3E}">
        <p14:creationId xmlns:p14="http://schemas.microsoft.com/office/powerpoint/2010/main" val="2817408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tx2"/>
                </a:solidFill>
              </a:rPr>
              <a:t>Omitted variable bias</a:t>
            </a:r>
          </a:p>
        </p:txBody>
      </p:sp>
      <p:sp>
        <p:nvSpPr>
          <p:cNvPr id="2" name="Text Placeholder 1"/>
          <p:cNvSpPr>
            <a:spLocks noGrp="1"/>
          </p:cNvSpPr>
          <p:nvPr>
            <p:ph type="body" idx="1"/>
          </p:nvPr>
        </p:nvSpPr>
        <p:spPr/>
        <p:txBody>
          <a:bodyPr>
            <a:normAutofit/>
          </a:bodyPr>
          <a:lstStyle/>
          <a:p>
            <a:r>
              <a:rPr lang="en-US" sz="2000" b="1" dirty="0">
                <a:solidFill>
                  <a:schemeClr val="accent1"/>
                </a:solidFill>
              </a:rPr>
              <a:t>What happens when we fail to include a variable in our model that should be there?</a:t>
            </a:r>
          </a:p>
          <a:p>
            <a:r>
              <a:rPr lang="en-US" sz="2000" b="1" dirty="0">
                <a:solidFill>
                  <a:schemeClr val="accent1"/>
                </a:solidFill>
              </a:rPr>
              <a:t>Also, what happens when we add a variable into our model that shouldn’t be there?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C14E82-C37D-4B40-AFEA-DD804BA6DCCD}"/>
              </a:ext>
            </a:extLst>
          </p:cNvPr>
          <p:cNvPicPr>
            <a:picLocks noChangeAspect="1"/>
          </p:cNvPicPr>
          <p:nvPr/>
        </p:nvPicPr>
        <p:blipFill>
          <a:blip r:embed="rId2"/>
          <a:stretch>
            <a:fillRect/>
          </a:stretch>
        </p:blipFill>
        <p:spPr>
          <a:xfrm>
            <a:off x="0" y="152400"/>
            <a:ext cx="12192000" cy="6596469"/>
          </a:xfrm>
          <a:prstGeom prst="rect">
            <a:avLst/>
          </a:prstGeom>
        </p:spPr>
      </p:pic>
    </p:spTree>
    <p:extLst>
      <p:ext uri="{BB962C8B-B14F-4D97-AF65-F5344CB8AC3E}">
        <p14:creationId xmlns:p14="http://schemas.microsoft.com/office/powerpoint/2010/main" val="4233460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Model misspecification</a:t>
            </a:r>
          </a:p>
        </p:txBody>
      </p:sp>
      <p:sp>
        <p:nvSpPr>
          <p:cNvPr id="3" name="Content Placeholder 2"/>
          <p:cNvSpPr>
            <a:spLocks noGrp="1"/>
          </p:cNvSpPr>
          <p:nvPr>
            <p:ph idx="1"/>
          </p:nvPr>
        </p:nvSpPr>
        <p:spPr>
          <a:xfrm>
            <a:off x="838200" y="1600200"/>
            <a:ext cx="10668000" cy="4800600"/>
          </a:xfrm>
        </p:spPr>
        <p:txBody>
          <a:bodyPr>
            <a:normAutofit/>
          </a:bodyPr>
          <a:lstStyle/>
          <a:p>
            <a:r>
              <a:rPr lang="en-US" dirty="0"/>
              <a:t>Recall, that we never know the </a:t>
            </a:r>
            <a:r>
              <a:rPr lang="en-US" b="1" dirty="0">
                <a:solidFill>
                  <a:schemeClr val="tx2"/>
                </a:solidFill>
              </a:rPr>
              <a:t>true model</a:t>
            </a:r>
            <a:r>
              <a:rPr lang="en-US" dirty="0"/>
              <a:t>. </a:t>
            </a:r>
          </a:p>
          <a:p>
            <a:endParaRPr lang="en-US" dirty="0"/>
          </a:p>
          <a:p>
            <a:r>
              <a:rPr lang="en-US" dirty="0"/>
              <a:t>When interpreting our parameter estimates and making inferences based on our model, we assume that it has been properly specified.</a:t>
            </a:r>
          </a:p>
          <a:p>
            <a:pPr lvl="1"/>
            <a:r>
              <a:rPr lang="en-US" dirty="0"/>
              <a:t>This is noted by the regression assumption that each independent variable is uncorrelated with the error term.</a:t>
            </a:r>
          </a:p>
        </p:txBody>
      </p:sp>
      <p:sp>
        <p:nvSpPr>
          <p:cNvPr id="4608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Model Specification cont…</a:t>
            </a:r>
          </a:p>
        </p:txBody>
      </p:sp>
      <p:sp>
        <p:nvSpPr>
          <p:cNvPr id="3" name="Content Placeholder 2"/>
          <p:cNvSpPr>
            <a:spLocks noGrp="1"/>
          </p:cNvSpPr>
          <p:nvPr>
            <p:ph idx="1"/>
          </p:nvPr>
        </p:nvSpPr>
        <p:spPr>
          <a:xfrm>
            <a:off x="838200" y="1600200"/>
            <a:ext cx="10668000" cy="4800600"/>
          </a:xfrm>
        </p:spPr>
        <p:txBody>
          <a:bodyPr>
            <a:normAutofit fontScale="92500" lnSpcReduction="10000"/>
          </a:bodyPr>
          <a:lstStyle/>
          <a:p>
            <a:r>
              <a:rPr lang="en-US" dirty="0"/>
              <a:t>For instance, if the true model is </a:t>
            </a:r>
          </a:p>
          <a:p>
            <a:endParaRPr lang="en-US" dirty="0"/>
          </a:p>
          <a:p>
            <a:endParaRPr lang="en-US" dirty="0"/>
          </a:p>
          <a:p>
            <a:r>
              <a:rPr lang="en-US" dirty="0"/>
              <a:t>And we run</a:t>
            </a:r>
          </a:p>
          <a:p>
            <a:endParaRPr lang="en-US" dirty="0"/>
          </a:p>
          <a:p>
            <a:endParaRPr lang="en-US" dirty="0"/>
          </a:p>
          <a:p>
            <a:r>
              <a:rPr lang="en-US" dirty="0"/>
              <a:t>Then the error term is now composed of both the true error in the model (or what Berry (1993) terms free will or the intrinsic randomness in human behavior) plus the omitted variable.  If the omitted variable is theoretically correlated with the included variable, then there is concern over our assumption of independence between predictors and error term (SLR.4/MLR.4).  We will see why this is a concern in a few slides.</a:t>
            </a:r>
          </a:p>
        </p:txBody>
      </p:sp>
      <p:sp>
        <p:nvSpPr>
          <p:cNvPr id="4608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429000" y="2230438"/>
            <a:ext cx="4564743" cy="352425"/>
          </a:xfrm>
          <a:prstGeom prst="rect">
            <a:avLst/>
          </a:prstGeom>
          <a:noFill/>
        </p:spPr>
      </p:pic>
      <p:sp>
        <p:nvSpPr>
          <p:cNvPr id="46084"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10000" y="3517106"/>
            <a:ext cx="3155043" cy="352425"/>
          </a:xfrm>
          <a:prstGeom prst="rect">
            <a:avLst/>
          </a:prstGeom>
          <a:noFill/>
        </p:spPr>
      </p:pic>
    </p:spTree>
    <p:extLst>
      <p:ext uri="{BB962C8B-B14F-4D97-AF65-F5344CB8AC3E}">
        <p14:creationId xmlns:p14="http://schemas.microsoft.com/office/powerpoint/2010/main" val="2551608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Specification cont…</a:t>
            </a:r>
          </a:p>
        </p:txBody>
      </p:sp>
      <p:sp>
        <p:nvSpPr>
          <p:cNvPr id="3" name="Content Placeholder 2"/>
          <p:cNvSpPr>
            <a:spLocks noGrp="1"/>
          </p:cNvSpPr>
          <p:nvPr>
            <p:ph idx="1"/>
          </p:nvPr>
        </p:nvSpPr>
        <p:spPr/>
        <p:txBody>
          <a:bodyPr/>
          <a:lstStyle/>
          <a:p>
            <a:r>
              <a:rPr lang="en-US" dirty="0"/>
              <a:t>Two types of model specification issues:</a:t>
            </a:r>
          </a:p>
          <a:p>
            <a:pPr lvl="1"/>
            <a:r>
              <a:rPr lang="en-US" dirty="0"/>
              <a:t>We include an irrelevant variable in our model (this is often termed </a:t>
            </a:r>
            <a:r>
              <a:rPr lang="en-US" b="1" dirty="0" err="1">
                <a:solidFill>
                  <a:schemeClr val="tx2"/>
                </a:solidFill>
              </a:rPr>
              <a:t>overspecifying</a:t>
            </a:r>
            <a:r>
              <a:rPr lang="en-US" dirty="0"/>
              <a:t> the model).</a:t>
            </a:r>
          </a:p>
          <a:p>
            <a:pPr lvl="1"/>
            <a:endParaRPr lang="en-US" dirty="0"/>
          </a:p>
          <a:p>
            <a:pPr lvl="1"/>
            <a:r>
              <a:rPr lang="en-US" dirty="0"/>
              <a:t>We exclude a relevant variable from our model (this is often termed </a:t>
            </a:r>
            <a:r>
              <a:rPr lang="en-US" b="1" dirty="0" err="1">
                <a:solidFill>
                  <a:schemeClr val="tx2"/>
                </a:solidFill>
              </a:rPr>
              <a:t>underspecifying</a:t>
            </a:r>
            <a:r>
              <a:rPr lang="en-US" dirty="0"/>
              <a:t> the model).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Including an </a:t>
            </a:r>
            <a:r>
              <a:rPr lang="en-US" b="1" u="sng" dirty="0"/>
              <a:t>Irrelevant</a:t>
            </a:r>
            <a:r>
              <a:rPr lang="en-US" dirty="0"/>
              <a:t> Variable</a:t>
            </a:r>
          </a:p>
        </p:txBody>
      </p:sp>
      <p:sp>
        <p:nvSpPr>
          <p:cNvPr id="3" name="Content Placeholder 2"/>
          <p:cNvSpPr>
            <a:spLocks noGrp="1"/>
          </p:cNvSpPr>
          <p:nvPr>
            <p:ph idx="1"/>
          </p:nvPr>
        </p:nvSpPr>
        <p:spPr>
          <a:xfrm>
            <a:off x="990600" y="1600200"/>
            <a:ext cx="10210800" cy="4876800"/>
          </a:xfrm>
        </p:spPr>
        <p:txBody>
          <a:bodyPr>
            <a:normAutofit lnSpcReduction="10000"/>
          </a:bodyPr>
          <a:lstStyle/>
          <a:p>
            <a:r>
              <a:rPr lang="en-US" dirty="0"/>
              <a:t>For instance, suppose the true model is:</a:t>
            </a:r>
          </a:p>
          <a:p>
            <a:pPr>
              <a:buNone/>
            </a:pPr>
            <a:r>
              <a:rPr lang="en-US" dirty="0"/>
              <a:t>			y = </a:t>
            </a:r>
            <a:r>
              <a:rPr lang="el-GR" dirty="0"/>
              <a:t>β</a:t>
            </a:r>
            <a:r>
              <a:rPr lang="en-US" baseline="-25000" dirty="0"/>
              <a:t>0</a:t>
            </a:r>
            <a:r>
              <a:rPr lang="en-US" dirty="0"/>
              <a:t> + </a:t>
            </a:r>
            <a:r>
              <a:rPr lang="el-GR" dirty="0"/>
              <a:t>β</a:t>
            </a:r>
            <a:r>
              <a:rPr lang="en-US" baseline="-25000" dirty="0"/>
              <a:t>1</a:t>
            </a:r>
            <a:r>
              <a:rPr lang="en-US" dirty="0"/>
              <a:t>x</a:t>
            </a:r>
            <a:r>
              <a:rPr lang="en-US" baseline="-25000" dirty="0"/>
              <a:t>1i</a:t>
            </a:r>
            <a:r>
              <a:rPr lang="en-US" dirty="0"/>
              <a:t> + </a:t>
            </a:r>
            <a:r>
              <a:rPr lang="el-GR" dirty="0"/>
              <a:t>β</a:t>
            </a:r>
            <a:r>
              <a:rPr lang="en-US" baseline="-25000" dirty="0"/>
              <a:t>2</a:t>
            </a:r>
            <a:r>
              <a:rPr lang="en-US" dirty="0"/>
              <a:t>x</a:t>
            </a:r>
            <a:r>
              <a:rPr lang="en-US" baseline="-25000" dirty="0"/>
              <a:t>2i</a:t>
            </a:r>
            <a:r>
              <a:rPr lang="en-US" dirty="0"/>
              <a:t> + </a:t>
            </a:r>
            <a:r>
              <a:rPr lang="el-GR" dirty="0"/>
              <a:t>μ</a:t>
            </a:r>
            <a:r>
              <a:rPr lang="en-US" baseline="-25000" dirty="0" err="1"/>
              <a:t>i</a:t>
            </a:r>
            <a:endParaRPr lang="en-US" baseline="-25000" dirty="0"/>
          </a:p>
          <a:p>
            <a:r>
              <a:rPr lang="en-US" dirty="0"/>
              <a:t>And we estimate:</a:t>
            </a:r>
          </a:p>
          <a:p>
            <a:pPr>
              <a:buNone/>
            </a:pPr>
            <a:r>
              <a:rPr lang="en-US" dirty="0"/>
              <a:t>			y = </a:t>
            </a:r>
            <a:r>
              <a:rPr lang="el-GR" dirty="0"/>
              <a:t>β</a:t>
            </a:r>
            <a:r>
              <a:rPr lang="en-US" baseline="-25000" dirty="0"/>
              <a:t>0</a:t>
            </a:r>
            <a:r>
              <a:rPr lang="en-US" dirty="0"/>
              <a:t> + </a:t>
            </a:r>
            <a:r>
              <a:rPr lang="el-GR" dirty="0"/>
              <a:t>β</a:t>
            </a:r>
            <a:r>
              <a:rPr lang="en-US" baseline="-25000" dirty="0"/>
              <a:t>1</a:t>
            </a:r>
            <a:r>
              <a:rPr lang="en-US" dirty="0"/>
              <a:t>x</a:t>
            </a:r>
            <a:r>
              <a:rPr lang="en-US" baseline="-25000" dirty="0"/>
              <a:t>1i</a:t>
            </a:r>
            <a:r>
              <a:rPr lang="en-US" dirty="0"/>
              <a:t> + </a:t>
            </a:r>
            <a:r>
              <a:rPr lang="el-GR" dirty="0"/>
              <a:t>β</a:t>
            </a:r>
            <a:r>
              <a:rPr lang="en-US" baseline="-25000" dirty="0"/>
              <a:t>2</a:t>
            </a:r>
            <a:r>
              <a:rPr lang="en-US" dirty="0"/>
              <a:t>x</a:t>
            </a:r>
            <a:r>
              <a:rPr lang="en-US" baseline="-25000" dirty="0"/>
              <a:t>2i</a:t>
            </a:r>
            <a:r>
              <a:rPr lang="en-US" dirty="0"/>
              <a:t> + </a:t>
            </a:r>
            <a:r>
              <a:rPr lang="el-GR" dirty="0"/>
              <a:t>β</a:t>
            </a:r>
            <a:r>
              <a:rPr lang="en-US" baseline="-25000" dirty="0"/>
              <a:t>3</a:t>
            </a:r>
            <a:r>
              <a:rPr lang="en-US" dirty="0"/>
              <a:t>x</a:t>
            </a:r>
            <a:r>
              <a:rPr lang="en-US" baseline="-25000" dirty="0"/>
              <a:t>3i</a:t>
            </a:r>
            <a:r>
              <a:rPr lang="en-US" dirty="0"/>
              <a:t> + </a:t>
            </a:r>
            <a:r>
              <a:rPr lang="el-GR" dirty="0"/>
              <a:t>ε</a:t>
            </a:r>
            <a:r>
              <a:rPr lang="en-US" baseline="-25000" dirty="0" err="1"/>
              <a:t>i</a:t>
            </a:r>
            <a:endParaRPr lang="en-US" baseline="-25000" dirty="0"/>
          </a:p>
          <a:p>
            <a:r>
              <a:rPr lang="en-US" dirty="0"/>
              <a:t>Hence, we developed a model that included a variable that has no partial effect on our dependent variable.  </a:t>
            </a:r>
          </a:p>
          <a:p>
            <a:r>
              <a:rPr lang="en-US" dirty="0"/>
              <a:t>More specifically, </a:t>
            </a:r>
            <a:r>
              <a:rPr lang="el-GR" dirty="0"/>
              <a:t>β</a:t>
            </a:r>
            <a:r>
              <a:rPr lang="en-US" baseline="-25000" dirty="0"/>
              <a:t>3</a:t>
            </a:r>
            <a:r>
              <a:rPr lang="en-US" dirty="0"/>
              <a:t>  = 0, indicating that x</a:t>
            </a:r>
            <a:r>
              <a:rPr lang="en-US" baseline="-25000" dirty="0"/>
              <a:t>3</a:t>
            </a:r>
            <a:r>
              <a:rPr lang="en-US" dirty="0"/>
              <a:t> has no effect on y after x</a:t>
            </a:r>
            <a:r>
              <a:rPr lang="en-US" baseline="-25000" dirty="0"/>
              <a:t>1 </a:t>
            </a:r>
            <a:r>
              <a:rPr lang="en-US" dirty="0"/>
              <a:t>and x</a:t>
            </a:r>
            <a:r>
              <a:rPr lang="en-US" baseline="-25000" dirty="0"/>
              <a:t>2</a:t>
            </a:r>
            <a:r>
              <a:rPr lang="en-US" dirty="0"/>
              <a:t> have been controlled for.  (Note: x</a:t>
            </a:r>
            <a:r>
              <a:rPr lang="en-US" baseline="-25000" dirty="0"/>
              <a:t>3</a:t>
            </a:r>
            <a:r>
              <a:rPr lang="en-US" dirty="0"/>
              <a:t> may or may not be correlated with x</a:t>
            </a:r>
            <a:r>
              <a:rPr lang="en-US" baseline="-25000" dirty="0"/>
              <a:t>1</a:t>
            </a:r>
            <a:r>
              <a:rPr lang="en-US" dirty="0"/>
              <a:t> and x</a:t>
            </a:r>
            <a:r>
              <a:rPr lang="en-US" baseline="-25000" dirty="0"/>
              <a:t>2</a:t>
            </a:r>
            <a:r>
              <a:rPr lang="en-US" dirty="0"/>
              <a:t>; all that matters is that once x</a:t>
            </a:r>
            <a:r>
              <a:rPr lang="en-US" baseline="-25000" dirty="0"/>
              <a:t>1 </a:t>
            </a:r>
            <a:r>
              <a:rPr lang="en-US" dirty="0"/>
              <a:t>and x</a:t>
            </a:r>
            <a:r>
              <a:rPr lang="en-US" baseline="-25000" dirty="0"/>
              <a:t>2</a:t>
            </a:r>
            <a:r>
              <a:rPr lang="en-US" dirty="0"/>
              <a:t> are controlled for, x</a:t>
            </a:r>
            <a:r>
              <a:rPr lang="en-US" baseline="-25000" dirty="0"/>
              <a:t>3</a:t>
            </a:r>
            <a:r>
              <a:rPr lang="en-US" dirty="0"/>
              <a:t> has no effect on y). </a:t>
            </a:r>
          </a:p>
          <a:p>
            <a:r>
              <a:rPr lang="en-US" dirty="0"/>
              <a:t>What are the consequences?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Including an Irrelevant Variable</a:t>
            </a:r>
          </a:p>
        </p:txBody>
      </p:sp>
      <p:sp>
        <p:nvSpPr>
          <p:cNvPr id="3" name="Content Placeholder 2"/>
          <p:cNvSpPr>
            <a:spLocks noGrp="1"/>
          </p:cNvSpPr>
          <p:nvPr>
            <p:ph idx="1"/>
          </p:nvPr>
        </p:nvSpPr>
        <p:spPr/>
        <p:txBody>
          <a:bodyPr/>
          <a:lstStyle/>
          <a:p>
            <a:r>
              <a:rPr lang="en-US" dirty="0"/>
              <a:t>Including one or more irrelevant variables in a multiple regression model, or </a:t>
            </a:r>
            <a:r>
              <a:rPr lang="en-US" dirty="0" err="1"/>
              <a:t>overspecifying</a:t>
            </a:r>
            <a:r>
              <a:rPr lang="en-US" dirty="0"/>
              <a:t> the model, does not affect the </a:t>
            </a:r>
            <a:r>
              <a:rPr lang="en-US" dirty="0" err="1"/>
              <a:t>unbiasedness</a:t>
            </a:r>
            <a:r>
              <a:rPr lang="en-US" dirty="0"/>
              <a:t> of the OLS estimators.  Does this mean that it is harmless to include irrelevant variables? No.  Including irrelevant variables can have undesirable effects on the variances of OLS estimators (Wooldridge, 2013, p. 88).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12"/>
            <a:ext cx="10515600" cy="990601"/>
          </a:xfrm>
        </p:spPr>
        <p:txBody>
          <a:bodyPr>
            <a:normAutofit/>
          </a:bodyPr>
          <a:lstStyle/>
          <a:p>
            <a:r>
              <a:rPr lang="en-US" dirty="0"/>
              <a:t>Example of including an irrelevant variable</a:t>
            </a:r>
          </a:p>
        </p:txBody>
      </p:sp>
      <p:sp>
        <p:nvSpPr>
          <p:cNvPr id="3" name="Content Placeholder 2"/>
          <p:cNvSpPr>
            <a:spLocks noGrp="1"/>
          </p:cNvSpPr>
          <p:nvPr>
            <p:ph idx="1"/>
          </p:nvPr>
        </p:nvSpPr>
        <p:spPr>
          <a:xfrm>
            <a:off x="838200" y="1014412"/>
            <a:ext cx="10972800" cy="990600"/>
          </a:xfrm>
        </p:spPr>
        <p:txBody>
          <a:bodyPr>
            <a:normAutofit fontScale="92500"/>
          </a:bodyPr>
          <a:lstStyle/>
          <a:p>
            <a:r>
              <a:rPr lang="en-US" dirty="0"/>
              <a:t>Let’s create a variable that is drawn completely at random…thus it should not be in our model because it should not be related to our dependent variable.</a:t>
            </a:r>
          </a:p>
        </p:txBody>
      </p:sp>
      <p:graphicFrame>
        <p:nvGraphicFramePr>
          <p:cNvPr id="12289" name="Object 1"/>
          <p:cNvGraphicFramePr>
            <a:graphicFrameLocks noChangeAspect="1"/>
          </p:cNvGraphicFramePr>
          <p:nvPr>
            <p:extLst>
              <p:ext uri="{D42A27DB-BD31-4B8C-83A1-F6EECF244321}">
                <p14:modId xmlns:p14="http://schemas.microsoft.com/office/powerpoint/2010/main" val="3047270813"/>
              </p:ext>
            </p:extLst>
          </p:nvPr>
        </p:nvGraphicFramePr>
        <p:xfrm>
          <a:off x="1143000" y="2005012"/>
          <a:ext cx="9525000" cy="4907994"/>
        </p:xfrm>
        <a:graphic>
          <a:graphicData uri="http://schemas.openxmlformats.org/presentationml/2006/ole">
            <mc:AlternateContent xmlns:mc="http://schemas.openxmlformats.org/markup-compatibility/2006">
              <mc:Choice xmlns:v="urn:schemas-microsoft-com:vml" Requires="v">
                <p:oleObj name="Document" r:id="rId3" imgW="5961278" imgH="3059107" progId="Word.Document.12">
                  <p:embed/>
                </p:oleObj>
              </mc:Choice>
              <mc:Fallback>
                <p:oleObj name="Document" r:id="rId3" imgW="5961278" imgH="3059107" progId="Word.Document.12">
                  <p:embed/>
                  <p:pic>
                    <p:nvPicPr>
                      <p:cNvPr id="0" name="Picture 4"/>
                      <p:cNvPicPr>
                        <a:picLocks noChangeAspect="1" noChangeArrowheads="1"/>
                      </p:cNvPicPr>
                      <p:nvPr/>
                    </p:nvPicPr>
                    <p:blipFill>
                      <a:blip r:embed="rId4"/>
                      <a:srcRect/>
                      <a:stretch>
                        <a:fillRect/>
                      </a:stretch>
                    </p:blipFill>
                    <p:spPr bwMode="auto">
                      <a:xfrm>
                        <a:off x="1143000" y="2005012"/>
                        <a:ext cx="9525000" cy="4907994"/>
                      </a:xfrm>
                      <a:prstGeom prst="rect">
                        <a:avLst/>
                      </a:prstGeom>
                      <a:noFill/>
                      <a:ln>
                        <a:noFill/>
                      </a:ln>
                      <a:effec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Excluding a </a:t>
            </a:r>
            <a:r>
              <a:rPr lang="en-US" b="1" u="sng" dirty="0"/>
              <a:t>Relevant</a:t>
            </a:r>
            <a:r>
              <a:rPr lang="en-US" dirty="0"/>
              <a:t> Variable</a:t>
            </a:r>
          </a:p>
        </p:txBody>
      </p:sp>
      <p:sp>
        <p:nvSpPr>
          <p:cNvPr id="3" name="Content Placeholder 2"/>
          <p:cNvSpPr>
            <a:spLocks noGrp="1"/>
          </p:cNvSpPr>
          <p:nvPr>
            <p:ph idx="1"/>
          </p:nvPr>
        </p:nvSpPr>
        <p:spPr/>
        <p:txBody>
          <a:bodyPr/>
          <a:lstStyle/>
          <a:p>
            <a:r>
              <a:rPr lang="en-US" dirty="0"/>
              <a:t>Assume the true population model is:</a:t>
            </a:r>
          </a:p>
          <a:p>
            <a:pPr>
              <a:buNone/>
            </a:pPr>
            <a:r>
              <a:rPr lang="en-US" dirty="0"/>
              <a:t>			wage = </a:t>
            </a:r>
            <a:r>
              <a:rPr lang="el-GR" dirty="0"/>
              <a:t>β</a:t>
            </a:r>
            <a:r>
              <a:rPr lang="en-US" baseline="-25000" dirty="0"/>
              <a:t>0</a:t>
            </a:r>
            <a:r>
              <a:rPr lang="en-US" dirty="0"/>
              <a:t> + </a:t>
            </a:r>
            <a:r>
              <a:rPr lang="el-GR" dirty="0"/>
              <a:t>β</a:t>
            </a:r>
            <a:r>
              <a:rPr lang="en-US" baseline="-25000" dirty="0"/>
              <a:t>1</a:t>
            </a:r>
            <a:r>
              <a:rPr lang="en-US" dirty="0"/>
              <a:t>educ</a:t>
            </a:r>
            <a:r>
              <a:rPr lang="en-US" baseline="-25000" dirty="0"/>
              <a:t>i</a:t>
            </a:r>
            <a:r>
              <a:rPr lang="en-US" dirty="0"/>
              <a:t> + </a:t>
            </a:r>
            <a:r>
              <a:rPr lang="el-GR" dirty="0"/>
              <a:t>β</a:t>
            </a:r>
            <a:r>
              <a:rPr lang="en-US" baseline="-25000" dirty="0"/>
              <a:t>2</a:t>
            </a:r>
            <a:r>
              <a:rPr lang="en-US" dirty="0"/>
              <a:t>income</a:t>
            </a:r>
            <a:r>
              <a:rPr lang="en-US" baseline="-25000" dirty="0"/>
              <a:t>i</a:t>
            </a:r>
            <a:r>
              <a:rPr lang="en-US" dirty="0"/>
              <a:t> + </a:t>
            </a:r>
            <a:r>
              <a:rPr lang="el-GR" dirty="0"/>
              <a:t>μ</a:t>
            </a:r>
            <a:r>
              <a:rPr lang="en-US" baseline="-25000" dirty="0" err="1"/>
              <a:t>i</a:t>
            </a:r>
            <a:endParaRPr lang="en-US" baseline="-25000" dirty="0"/>
          </a:p>
          <a:p>
            <a:r>
              <a:rPr lang="en-US" dirty="0"/>
              <a:t>And due to some reason we specify and run the model:</a:t>
            </a:r>
          </a:p>
          <a:p>
            <a:pPr>
              <a:buNone/>
            </a:pPr>
            <a:r>
              <a:rPr lang="en-US" dirty="0"/>
              <a:t>			wage = </a:t>
            </a:r>
            <a:r>
              <a:rPr lang="el-GR" dirty="0"/>
              <a:t>β</a:t>
            </a:r>
            <a:r>
              <a:rPr lang="en-US" baseline="-25000" dirty="0"/>
              <a:t>0</a:t>
            </a:r>
            <a:r>
              <a:rPr lang="en-US" dirty="0"/>
              <a:t> + </a:t>
            </a:r>
            <a:r>
              <a:rPr lang="el-GR" dirty="0"/>
              <a:t>β</a:t>
            </a:r>
            <a:r>
              <a:rPr lang="en-US" baseline="-25000" dirty="0"/>
              <a:t>1</a:t>
            </a:r>
            <a:r>
              <a:rPr lang="en-US" dirty="0"/>
              <a:t>educ</a:t>
            </a:r>
            <a:r>
              <a:rPr lang="en-US" baseline="-25000" dirty="0"/>
              <a:t>i</a:t>
            </a:r>
            <a:r>
              <a:rPr lang="en-US" dirty="0"/>
              <a:t> + </a:t>
            </a:r>
            <a:r>
              <a:rPr lang="el-GR" dirty="0"/>
              <a:t>ε</a:t>
            </a:r>
            <a:r>
              <a:rPr lang="en-US" baseline="-25000" dirty="0" err="1"/>
              <a:t>i</a:t>
            </a:r>
            <a:r>
              <a:rPr lang="en-US" dirty="0"/>
              <a:t>.</a:t>
            </a:r>
          </a:p>
          <a:p>
            <a:r>
              <a:rPr lang="en-US" dirty="0"/>
              <a:t>So now our residual term, </a:t>
            </a:r>
            <a:r>
              <a:rPr lang="el-GR" dirty="0"/>
              <a:t>ε</a:t>
            </a:r>
            <a:r>
              <a:rPr lang="en-US" dirty="0"/>
              <a:t>, is made up of </a:t>
            </a:r>
            <a:r>
              <a:rPr lang="el-GR" dirty="0"/>
              <a:t>μ</a:t>
            </a:r>
            <a:r>
              <a:rPr lang="en-US" dirty="0"/>
              <a:t> (the true model error) and </a:t>
            </a:r>
            <a:r>
              <a:rPr lang="el-GR" dirty="0"/>
              <a:t>β</a:t>
            </a:r>
            <a:r>
              <a:rPr lang="en-US" baseline="-25000" dirty="0"/>
              <a:t>2</a:t>
            </a:r>
            <a:r>
              <a:rPr lang="en-US" dirty="0"/>
              <a:t>income</a:t>
            </a:r>
            <a:r>
              <a:rPr lang="en-US" baseline="-25000" dirty="0"/>
              <a:t>.</a:t>
            </a:r>
            <a:r>
              <a:rPr lang="en-US" dirty="0"/>
              <a:t>  </a:t>
            </a:r>
          </a:p>
          <a:p>
            <a:r>
              <a:rPr lang="en-US" dirty="0"/>
              <a:t>What are the consequences?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Excluding a Relevant Variable</a:t>
            </a:r>
          </a:p>
        </p:txBody>
      </p:sp>
      <p:sp>
        <p:nvSpPr>
          <p:cNvPr id="3" name="Content Placeholder 2"/>
          <p:cNvSpPr>
            <a:spLocks noGrp="1"/>
          </p:cNvSpPr>
          <p:nvPr>
            <p:ph idx="1"/>
          </p:nvPr>
        </p:nvSpPr>
        <p:spPr>
          <a:xfrm>
            <a:off x="990600" y="1600200"/>
            <a:ext cx="10515600" cy="4800600"/>
          </a:xfrm>
        </p:spPr>
        <p:txBody>
          <a:bodyPr>
            <a:normAutofit/>
          </a:bodyPr>
          <a:lstStyle/>
          <a:p>
            <a:r>
              <a:rPr lang="en-US" dirty="0"/>
              <a:t>What are the consequences?  </a:t>
            </a:r>
          </a:p>
          <a:p>
            <a:pPr lvl="1"/>
            <a:r>
              <a:rPr lang="en-US" dirty="0"/>
              <a:t>When we exclude a variable that should be in our model we potentially bias our parameter estimates, something referred to as </a:t>
            </a:r>
            <a:r>
              <a:rPr lang="en-US" b="1" dirty="0">
                <a:solidFill>
                  <a:schemeClr val="tx2"/>
                </a:solidFill>
              </a:rPr>
              <a:t>omitted variable bias</a:t>
            </a:r>
            <a:r>
              <a:rPr lang="en-US" dirty="0"/>
              <a:t>.  </a:t>
            </a:r>
          </a:p>
          <a:p>
            <a:r>
              <a:rPr lang="en-US" dirty="0"/>
              <a:t>Under what conditions do we face these consequences?</a:t>
            </a:r>
          </a:p>
          <a:p>
            <a:pPr lvl="1"/>
            <a:r>
              <a:rPr lang="en-US" dirty="0"/>
              <a:t>As long as the omitted variable and the variable included in the model are correlated &amp; and omitted variable affects the dependent variable, omitted variable bias is present.  If the two variables are uncorrelated, there is no bias.</a:t>
            </a:r>
          </a:p>
          <a:p>
            <a:r>
              <a:rPr lang="en-US" dirty="0"/>
              <a:t>Think of our Venn diagrams.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F424-A26E-4F3F-AC3D-2062FFA0667C}"/>
              </a:ext>
            </a:extLst>
          </p:cNvPr>
          <p:cNvSpPr>
            <a:spLocks noGrp="1"/>
          </p:cNvSpPr>
          <p:nvPr>
            <p:ph type="title"/>
          </p:nvPr>
        </p:nvSpPr>
        <p:spPr>
          <a:xfrm>
            <a:off x="842962" y="4763"/>
            <a:ext cx="10515600" cy="1325563"/>
          </a:xfrm>
        </p:spPr>
        <p:txBody>
          <a:bodyPr>
            <a:noAutofit/>
          </a:bodyPr>
          <a:lstStyle/>
          <a:p>
            <a:r>
              <a:rPr lang="en-US" sz="2800" b="1" dirty="0">
                <a:solidFill>
                  <a:schemeClr val="tx2"/>
                </a:solidFill>
              </a:rPr>
              <a:t>Take a second to draw the Venn Diagram to represent what happens when only 1 of the 2 conditions for omitted variable bias are present. </a:t>
            </a:r>
          </a:p>
        </p:txBody>
      </p:sp>
    </p:spTree>
    <p:extLst>
      <p:ext uri="{BB962C8B-B14F-4D97-AF65-F5344CB8AC3E}">
        <p14:creationId xmlns:p14="http://schemas.microsoft.com/office/powerpoint/2010/main" val="282699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to Do about Omitted Variable Bias</a:t>
            </a:r>
          </a:p>
        </p:txBody>
      </p:sp>
      <p:sp>
        <p:nvSpPr>
          <p:cNvPr id="3" name="Content Placeholder 2"/>
          <p:cNvSpPr>
            <a:spLocks noGrp="1"/>
          </p:cNvSpPr>
          <p:nvPr>
            <p:ph idx="1"/>
          </p:nvPr>
        </p:nvSpPr>
        <p:spPr/>
        <p:txBody>
          <a:bodyPr>
            <a:normAutofit/>
          </a:bodyPr>
          <a:lstStyle/>
          <a:p>
            <a:r>
              <a:rPr lang="en-US" dirty="0"/>
              <a:t>The main thing we can do is attempt to understand the direction of the bias.  On previous slide.  From before, the true model was:</a:t>
            </a:r>
          </a:p>
          <a:p>
            <a:pPr>
              <a:buNone/>
            </a:pPr>
            <a:r>
              <a:rPr lang="en-US" dirty="0"/>
              <a:t>		wage = </a:t>
            </a:r>
            <a:r>
              <a:rPr lang="el-GR" dirty="0"/>
              <a:t>β</a:t>
            </a:r>
            <a:r>
              <a:rPr lang="en-US" baseline="-25000" dirty="0"/>
              <a:t>0</a:t>
            </a:r>
            <a:r>
              <a:rPr lang="en-US" dirty="0"/>
              <a:t> + </a:t>
            </a:r>
            <a:r>
              <a:rPr lang="el-GR" dirty="0"/>
              <a:t>β</a:t>
            </a:r>
            <a:r>
              <a:rPr lang="en-US" baseline="-25000" dirty="0"/>
              <a:t>1</a:t>
            </a:r>
            <a:r>
              <a:rPr lang="en-US" dirty="0"/>
              <a:t>educ</a:t>
            </a:r>
            <a:r>
              <a:rPr lang="en-US" baseline="-25000" dirty="0"/>
              <a:t>i</a:t>
            </a:r>
            <a:r>
              <a:rPr lang="en-US" dirty="0"/>
              <a:t> + </a:t>
            </a:r>
            <a:r>
              <a:rPr lang="el-GR" dirty="0"/>
              <a:t>β</a:t>
            </a:r>
            <a:r>
              <a:rPr lang="en-US" baseline="-25000" dirty="0"/>
              <a:t>2</a:t>
            </a:r>
            <a:r>
              <a:rPr lang="en-US" dirty="0"/>
              <a:t>income</a:t>
            </a:r>
            <a:r>
              <a:rPr lang="en-US" baseline="-25000" dirty="0"/>
              <a:t>i</a:t>
            </a:r>
            <a:r>
              <a:rPr lang="en-US" dirty="0"/>
              <a:t> + </a:t>
            </a:r>
            <a:r>
              <a:rPr lang="el-GR" dirty="0"/>
              <a:t>μ</a:t>
            </a:r>
            <a:r>
              <a:rPr lang="en-US" baseline="-25000" dirty="0" err="1"/>
              <a:t>i</a:t>
            </a:r>
            <a:endParaRPr lang="en-US" dirty="0"/>
          </a:p>
          <a:p>
            <a:r>
              <a:rPr lang="en-US" dirty="0"/>
              <a:t>And we estimated:</a:t>
            </a:r>
          </a:p>
          <a:p>
            <a:pPr>
              <a:buNone/>
            </a:pPr>
            <a:r>
              <a:rPr lang="en-US" dirty="0"/>
              <a:t>		wage = </a:t>
            </a:r>
            <a:r>
              <a:rPr lang="el-GR" dirty="0"/>
              <a:t>β</a:t>
            </a:r>
            <a:r>
              <a:rPr lang="en-US" baseline="-25000" dirty="0"/>
              <a:t>0</a:t>
            </a:r>
            <a:r>
              <a:rPr lang="en-US" dirty="0"/>
              <a:t> + </a:t>
            </a:r>
            <a:r>
              <a:rPr lang="el-GR" dirty="0"/>
              <a:t>β</a:t>
            </a:r>
            <a:r>
              <a:rPr lang="en-US" baseline="-25000" dirty="0"/>
              <a:t>1</a:t>
            </a:r>
            <a:r>
              <a:rPr lang="en-US" dirty="0"/>
              <a:t>educ</a:t>
            </a:r>
            <a:r>
              <a:rPr lang="en-US" baseline="-25000" dirty="0"/>
              <a:t>i</a:t>
            </a:r>
            <a:r>
              <a:rPr lang="en-US" dirty="0"/>
              <a:t> + </a:t>
            </a:r>
            <a:r>
              <a:rPr lang="el-GR" dirty="0"/>
              <a:t>ε</a:t>
            </a:r>
            <a:r>
              <a:rPr lang="en-US" baseline="-25000" dirty="0" err="1"/>
              <a:t>i</a:t>
            </a:r>
            <a:r>
              <a:rPr lang="en-US" dirty="0"/>
              <a:t>.</a:t>
            </a:r>
          </a:p>
          <a:p>
            <a:r>
              <a:rPr lang="en-US" dirty="0"/>
              <a:t>If we believe that income has a positive correlation with wage and also that it is positively correlated with education, then the omitted variable bias is positive.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normAutofit fontScale="92500" lnSpcReduction="10000"/>
          </a:bodyPr>
          <a:lstStyle/>
          <a:p>
            <a:r>
              <a:rPr lang="en-US" dirty="0"/>
              <a:t>Multiple regression analysis and interpretation</a:t>
            </a:r>
          </a:p>
          <a:p>
            <a:r>
              <a:rPr lang="en-US" dirty="0"/>
              <a:t>Omitted variable bias</a:t>
            </a:r>
          </a:p>
          <a:p>
            <a:r>
              <a:rPr lang="en-US" dirty="0"/>
              <a:t>Multiple regression assumptions</a:t>
            </a:r>
          </a:p>
          <a:p>
            <a:r>
              <a:rPr lang="en-US" dirty="0"/>
              <a:t>Three in-class exercises; work on HW</a:t>
            </a:r>
          </a:p>
          <a:p>
            <a:pPr>
              <a:buNone/>
            </a:pPr>
            <a:endParaRPr lang="en-US" dirty="0"/>
          </a:p>
          <a:p>
            <a:r>
              <a:rPr lang="en-US" dirty="0"/>
              <a:t>Again, and as noted in Wooldridge, we are holding off on dealing with interpreting log transformations and quadratics until later this semester. </a:t>
            </a:r>
          </a:p>
          <a:p>
            <a:r>
              <a:rPr lang="en-US" dirty="0"/>
              <a:t>We will also spend time covering </a:t>
            </a:r>
            <a:r>
              <a:rPr lang="en-US" dirty="0" err="1"/>
              <a:t>multicollinearity</a:t>
            </a:r>
            <a:r>
              <a:rPr lang="en-US" dirty="0"/>
              <a:t> in more detail in week 8 when we assess our regression assumptions. </a:t>
            </a:r>
          </a:p>
          <a:p>
            <a:pPr lvl="1"/>
            <a:r>
              <a:rPr lang="en-US" dirty="0"/>
              <a:t>For now, simply having some familiarity with these concepts is enough.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41"/>
            <a:ext cx="10515600" cy="1325563"/>
          </a:xfrm>
        </p:spPr>
        <p:txBody>
          <a:bodyPr/>
          <a:lstStyle/>
          <a:p>
            <a:r>
              <a:rPr lang="en-US" dirty="0"/>
              <a:t>Direction of Omitted Variable Bias</a:t>
            </a:r>
          </a:p>
        </p:txBody>
      </p:sp>
      <p:graphicFrame>
        <p:nvGraphicFramePr>
          <p:cNvPr id="4" name="Content Placeholder 3"/>
          <p:cNvGraphicFramePr>
            <a:graphicFrameLocks noGrp="1"/>
          </p:cNvGraphicFramePr>
          <p:nvPr>
            <p:ph idx="1"/>
          </p:nvPr>
        </p:nvGraphicFramePr>
        <p:xfrm>
          <a:off x="1981200" y="4800600"/>
          <a:ext cx="8229600" cy="180888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61877">
                <a:tc>
                  <a:txBody>
                    <a:bodyPr/>
                    <a:lstStyle/>
                    <a:p>
                      <a:endParaRPr lang="en-US" dirty="0"/>
                    </a:p>
                  </a:txBody>
                  <a:tcPr/>
                </a:tc>
                <a:tc>
                  <a:txBody>
                    <a:bodyPr/>
                    <a:lstStyle/>
                    <a:p>
                      <a:r>
                        <a:rPr lang="en-US" sz="2800" dirty="0" err="1"/>
                        <a:t>Corr</a:t>
                      </a:r>
                      <a:r>
                        <a:rPr lang="en-US" sz="2800" dirty="0"/>
                        <a:t>(x</a:t>
                      </a:r>
                      <a:r>
                        <a:rPr lang="en-US" sz="2800" baseline="-25000" dirty="0"/>
                        <a:t>1</a:t>
                      </a:r>
                      <a:r>
                        <a:rPr lang="en-US" sz="2800" dirty="0"/>
                        <a:t>,x</a:t>
                      </a:r>
                      <a:r>
                        <a:rPr lang="en-US" sz="2800" baseline="-25000" dirty="0"/>
                        <a:t>2</a:t>
                      </a:r>
                      <a:r>
                        <a:rPr lang="en-US" sz="2800" dirty="0"/>
                        <a:t>)</a:t>
                      </a:r>
                      <a:r>
                        <a:rPr lang="en-US" sz="2800" baseline="0" dirty="0"/>
                        <a:t> &gt;0</a:t>
                      </a:r>
                      <a:endParaRPr lang="en-US" sz="2800" dirty="0"/>
                    </a:p>
                  </a:txBody>
                  <a:tcPr/>
                </a:tc>
                <a:tc>
                  <a:txBody>
                    <a:bodyPr/>
                    <a:lstStyle/>
                    <a:p>
                      <a:r>
                        <a:rPr lang="en-US" sz="2800" dirty="0" err="1"/>
                        <a:t>Corr</a:t>
                      </a:r>
                      <a:r>
                        <a:rPr lang="en-US" sz="2800" dirty="0"/>
                        <a:t>(x</a:t>
                      </a:r>
                      <a:r>
                        <a:rPr lang="en-US" sz="2800" baseline="-25000" dirty="0"/>
                        <a:t>1</a:t>
                      </a:r>
                      <a:r>
                        <a:rPr lang="en-US" sz="2800" dirty="0"/>
                        <a:t>,x</a:t>
                      </a:r>
                      <a:r>
                        <a:rPr lang="en-US" sz="2800" baseline="-25000" dirty="0"/>
                        <a:t>2</a:t>
                      </a:r>
                      <a:r>
                        <a:rPr lang="en-US" sz="2800" dirty="0"/>
                        <a:t>)</a:t>
                      </a:r>
                      <a:r>
                        <a:rPr lang="en-US" sz="2800" baseline="0" dirty="0"/>
                        <a:t> </a:t>
                      </a:r>
                      <a:r>
                        <a:rPr lang="en-US" sz="2800" dirty="0"/>
                        <a:t>&lt;0</a:t>
                      </a:r>
                    </a:p>
                  </a:txBody>
                  <a:tcPr/>
                </a:tc>
                <a:extLst>
                  <a:ext uri="{0D108BD9-81ED-4DB2-BD59-A6C34878D82A}">
                    <a16:rowId xmlns:a16="http://schemas.microsoft.com/office/drawing/2014/main" val="10000"/>
                  </a:ext>
                </a:extLst>
              </a:tr>
              <a:tr h="645362">
                <a:tc>
                  <a:txBody>
                    <a:bodyPr/>
                    <a:lstStyle/>
                    <a:p>
                      <a:r>
                        <a:rPr lang="en-US" sz="2800" dirty="0"/>
                        <a:t>B</a:t>
                      </a:r>
                      <a:r>
                        <a:rPr lang="en-US" sz="2800" baseline="-25000" dirty="0"/>
                        <a:t>2</a:t>
                      </a:r>
                      <a:r>
                        <a:rPr lang="en-US" sz="2800" dirty="0"/>
                        <a:t>&gt;0</a:t>
                      </a:r>
                    </a:p>
                  </a:txBody>
                  <a:tcPr/>
                </a:tc>
                <a:tc>
                  <a:txBody>
                    <a:bodyPr/>
                    <a:lstStyle/>
                    <a:p>
                      <a:r>
                        <a:rPr lang="en-US" sz="2800" dirty="0"/>
                        <a:t>Positive</a:t>
                      </a:r>
                      <a:r>
                        <a:rPr lang="en-US" sz="2800" baseline="0" dirty="0"/>
                        <a:t> bias</a:t>
                      </a:r>
                      <a:endParaRPr lang="en-US" sz="2800" dirty="0"/>
                    </a:p>
                  </a:txBody>
                  <a:tcPr/>
                </a:tc>
                <a:tc>
                  <a:txBody>
                    <a:bodyPr/>
                    <a:lstStyle/>
                    <a:p>
                      <a:r>
                        <a:rPr lang="en-US" sz="2800" dirty="0"/>
                        <a:t>Negative bias</a:t>
                      </a:r>
                    </a:p>
                  </a:txBody>
                  <a:tcPr/>
                </a:tc>
                <a:extLst>
                  <a:ext uri="{0D108BD9-81ED-4DB2-BD59-A6C34878D82A}">
                    <a16:rowId xmlns:a16="http://schemas.microsoft.com/office/drawing/2014/main" val="10001"/>
                  </a:ext>
                </a:extLst>
              </a:tr>
              <a:tr h="645362">
                <a:tc>
                  <a:txBody>
                    <a:bodyPr/>
                    <a:lstStyle/>
                    <a:p>
                      <a:r>
                        <a:rPr lang="en-US" sz="2800" dirty="0"/>
                        <a:t>B</a:t>
                      </a:r>
                      <a:r>
                        <a:rPr lang="en-US" sz="2800" baseline="-25000" dirty="0"/>
                        <a:t>2</a:t>
                      </a:r>
                      <a:r>
                        <a:rPr lang="en-US" sz="2800" dirty="0"/>
                        <a:t>&lt;0</a:t>
                      </a:r>
                    </a:p>
                  </a:txBody>
                  <a:tcPr/>
                </a:tc>
                <a:tc>
                  <a:txBody>
                    <a:bodyPr/>
                    <a:lstStyle/>
                    <a:p>
                      <a:r>
                        <a:rPr lang="en-US" sz="2800" dirty="0"/>
                        <a:t>Negative bias</a:t>
                      </a:r>
                    </a:p>
                  </a:txBody>
                  <a:tcPr/>
                </a:tc>
                <a:tc>
                  <a:txBody>
                    <a:bodyPr/>
                    <a:lstStyle/>
                    <a:p>
                      <a:r>
                        <a:rPr lang="en-US" sz="2800" dirty="0"/>
                        <a:t>Positive bias</a:t>
                      </a:r>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852487" y="1219200"/>
            <a:ext cx="10744200" cy="3170099"/>
          </a:xfrm>
          <a:prstGeom prst="rect">
            <a:avLst/>
          </a:prstGeom>
          <a:noFill/>
        </p:spPr>
        <p:txBody>
          <a:bodyPr wrap="square" rtlCol="0">
            <a:spAutoFit/>
          </a:bodyPr>
          <a:lstStyle/>
          <a:p>
            <a:r>
              <a:rPr lang="en-US" sz="2000" dirty="0"/>
              <a:t>If the true population model is:</a:t>
            </a:r>
          </a:p>
          <a:p>
            <a:pPr>
              <a:buNone/>
            </a:pPr>
            <a:r>
              <a:rPr lang="en-US" sz="2000" dirty="0"/>
              <a:t>	</a:t>
            </a:r>
          </a:p>
          <a:p>
            <a:pPr>
              <a:buNone/>
            </a:pPr>
            <a:r>
              <a:rPr lang="en-US" sz="2000" dirty="0"/>
              <a:t>wage = </a:t>
            </a:r>
            <a:r>
              <a:rPr lang="el-GR" sz="2000" dirty="0"/>
              <a:t>β</a:t>
            </a:r>
            <a:r>
              <a:rPr lang="en-US" sz="2000" baseline="-25000" dirty="0"/>
              <a:t>0</a:t>
            </a:r>
            <a:r>
              <a:rPr lang="en-US" sz="2000" dirty="0"/>
              <a:t> + </a:t>
            </a:r>
            <a:r>
              <a:rPr lang="el-GR" sz="2000" dirty="0"/>
              <a:t>β</a:t>
            </a:r>
            <a:r>
              <a:rPr lang="en-US" sz="2000" baseline="-25000" dirty="0"/>
              <a:t>1</a:t>
            </a:r>
            <a:r>
              <a:rPr lang="en-US" sz="2000" dirty="0"/>
              <a:t>educ</a:t>
            </a:r>
            <a:r>
              <a:rPr lang="en-US" sz="2000" baseline="-25000" dirty="0"/>
              <a:t>i</a:t>
            </a:r>
            <a:r>
              <a:rPr lang="en-US" sz="2000" dirty="0"/>
              <a:t> + </a:t>
            </a:r>
            <a:r>
              <a:rPr lang="el-GR" sz="2000" dirty="0"/>
              <a:t>β</a:t>
            </a:r>
            <a:r>
              <a:rPr lang="en-US" sz="2000" baseline="-25000" dirty="0"/>
              <a:t>2</a:t>
            </a:r>
            <a:r>
              <a:rPr lang="en-US" sz="2000" dirty="0"/>
              <a:t>income</a:t>
            </a:r>
            <a:r>
              <a:rPr lang="en-US" sz="2000" baseline="-25000" dirty="0"/>
              <a:t>i</a:t>
            </a:r>
            <a:r>
              <a:rPr lang="en-US" sz="2000" dirty="0"/>
              <a:t> + </a:t>
            </a:r>
            <a:r>
              <a:rPr lang="el-GR" sz="2000" dirty="0"/>
              <a:t>μ</a:t>
            </a:r>
            <a:r>
              <a:rPr lang="en-US" sz="2000" baseline="-25000" dirty="0" err="1"/>
              <a:t>i</a:t>
            </a:r>
            <a:endParaRPr lang="en-US" sz="2000" baseline="-25000" dirty="0"/>
          </a:p>
          <a:p>
            <a:endParaRPr lang="en-US" sz="2000" dirty="0"/>
          </a:p>
          <a:p>
            <a:r>
              <a:rPr lang="en-US" sz="2000" dirty="0"/>
              <a:t>And due to some reason we specify and run the model:</a:t>
            </a:r>
          </a:p>
          <a:p>
            <a:pPr>
              <a:buNone/>
            </a:pPr>
            <a:r>
              <a:rPr lang="en-US" sz="2000" dirty="0"/>
              <a:t>	</a:t>
            </a:r>
          </a:p>
          <a:p>
            <a:pPr>
              <a:buNone/>
            </a:pPr>
            <a:r>
              <a:rPr lang="en-US" sz="2000" dirty="0"/>
              <a:t>wage = </a:t>
            </a:r>
            <a:r>
              <a:rPr lang="el-GR" sz="2000" dirty="0"/>
              <a:t>β</a:t>
            </a:r>
            <a:r>
              <a:rPr lang="en-US" sz="2000" baseline="-25000" dirty="0"/>
              <a:t>0</a:t>
            </a:r>
            <a:r>
              <a:rPr lang="en-US" sz="2000" dirty="0"/>
              <a:t> + </a:t>
            </a:r>
            <a:r>
              <a:rPr lang="el-GR" sz="2000" dirty="0"/>
              <a:t>β</a:t>
            </a:r>
            <a:r>
              <a:rPr lang="en-US" sz="2000" baseline="-25000" dirty="0"/>
              <a:t>1</a:t>
            </a:r>
            <a:r>
              <a:rPr lang="en-US" sz="2000" dirty="0"/>
              <a:t>educ</a:t>
            </a:r>
            <a:r>
              <a:rPr lang="en-US" sz="2000" baseline="-25000" dirty="0"/>
              <a:t>i</a:t>
            </a:r>
            <a:r>
              <a:rPr lang="en-US" sz="2000" dirty="0"/>
              <a:t> + </a:t>
            </a:r>
            <a:r>
              <a:rPr lang="el-GR" sz="2000" dirty="0"/>
              <a:t>ε</a:t>
            </a:r>
            <a:r>
              <a:rPr lang="en-US" sz="2000" baseline="-25000" dirty="0" err="1"/>
              <a:t>i</a:t>
            </a:r>
            <a:r>
              <a:rPr lang="en-US" sz="2000" dirty="0"/>
              <a:t>.</a:t>
            </a:r>
          </a:p>
          <a:p>
            <a:pPr>
              <a:buNone/>
            </a:pPr>
            <a:endParaRPr lang="en-US" sz="2000" dirty="0"/>
          </a:p>
          <a:p>
            <a:pPr>
              <a:buNone/>
            </a:pPr>
            <a:r>
              <a:rPr lang="en-US" sz="2000" dirty="0"/>
              <a:t>The direction of the </a:t>
            </a:r>
            <a:r>
              <a:rPr lang="en-US" sz="2000" b="1" dirty="0">
                <a:solidFill>
                  <a:schemeClr val="tx2"/>
                </a:solidFill>
              </a:rPr>
              <a:t>omitted variable bias in </a:t>
            </a:r>
            <a:r>
              <a:rPr lang="el-GR" sz="2000" b="1" dirty="0">
                <a:solidFill>
                  <a:schemeClr val="tx2"/>
                </a:solidFill>
              </a:rPr>
              <a:t>β</a:t>
            </a:r>
            <a:r>
              <a:rPr lang="en-US" sz="2000" b="1" baseline="-25000" dirty="0">
                <a:solidFill>
                  <a:schemeClr val="tx2"/>
                </a:solidFill>
              </a:rPr>
              <a:t>1</a:t>
            </a:r>
            <a:r>
              <a:rPr lang="en-US" sz="2000" b="1" dirty="0">
                <a:solidFill>
                  <a:schemeClr val="tx2"/>
                </a:solidFill>
              </a:rPr>
              <a:t> </a:t>
            </a:r>
            <a:r>
              <a:rPr lang="en-US" sz="2000" dirty="0"/>
              <a:t>can be determined from the table below. </a:t>
            </a:r>
          </a:p>
          <a:p>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Econometric Terminology</a:t>
            </a:r>
          </a:p>
        </p:txBody>
      </p:sp>
      <p:sp>
        <p:nvSpPr>
          <p:cNvPr id="3" name="Content Placeholder 2"/>
          <p:cNvSpPr>
            <a:spLocks noGrp="1"/>
          </p:cNvSpPr>
          <p:nvPr>
            <p:ph idx="1"/>
          </p:nvPr>
        </p:nvSpPr>
        <p:spPr/>
        <p:txBody>
          <a:bodyPr>
            <a:normAutofit/>
          </a:bodyPr>
          <a:lstStyle/>
          <a:p>
            <a:r>
              <a:rPr lang="en-US" dirty="0"/>
              <a:t>Upward bias occurs when             </a:t>
            </a:r>
          </a:p>
          <a:p>
            <a:r>
              <a:rPr lang="en-US" dirty="0"/>
              <a:t>Downward bias occurs when              </a:t>
            </a:r>
          </a:p>
          <a:p>
            <a:r>
              <a:rPr lang="en-US" dirty="0"/>
              <a:t>Biased toward zero refers to instances when     is closer to zero than</a:t>
            </a:r>
          </a:p>
          <a:p>
            <a:pPr lvl="1"/>
            <a:r>
              <a:rPr lang="en-US" dirty="0"/>
              <a:t>Therefore, if the true beta is positive, then the estimated beta is biased toward zero if it has a downward bias.</a:t>
            </a:r>
          </a:p>
          <a:p>
            <a:pPr lvl="1"/>
            <a:r>
              <a:rPr lang="en-US" dirty="0"/>
              <a:t>If the true beta is negative, then the estimated beta is biased toward zero if it has an upward bias.               </a:t>
            </a:r>
          </a:p>
        </p:txBody>
      </p:sp>
      <p:sp>
        <p:nvSpPr>
          <p:cNvPr id="5837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6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20261" y="2427994"/>
            <a:ext cx="855890" cy="352425"/>
          </a:xfrm>
          <a:prstGeom prst="rect">
            <a:avLst/>
          </a:prstGeom>
          <a:noFill/>
        </p:spPr>
      </p:pic>
      <p:sp>
        <p:nvSpPr>
          <p:cNvPr id="5837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92315" y="1902531"/>
            <a:ext cx="855892" cy="352426"/>
          </a:xfrm>
          <a:prstGeom prst="rect">
            <a:avLst/>
          </a:prstGeom>
          <a:noFill/>
        </p:spPr>
      </p:pic>
      <p:sp>
        <p:nvSpPr>
          <p:cNvPr id="58374"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3"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543800" y="2823282"/>
            <a:ext cx="304800" cy="457200"/>
          </a:xfrm>
          <a:prstGeom prst="rect">
            <a:avLst/>
          </a:prstGeom>
          <a:noFill/>
        </p:spPr>
      </p:pic>
      <p:sp>
        <p:nvSpPr>
          <p:cNvPr id="58376"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5"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977560" y="2901197"/>
            <a:ext cx="304800" cy="435429"/>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1562401725"/>
              </p:ext>
            </p:extLst>
          </p:nvPr>
        </p:nvGraphicFramePr>
        <p:xfrm>
          <a:off x="152400" y="228600"/>
          <a:ext cx="8915400" cy="6489992"/>
        </p:xfrm>
        <a:graphic>
          <a:graphicData uri="http://schemas.openxmlformats.org/presentationml/2006/ole">
            <mc:AlternateContent xmlns:mc="http://schemas.openxmlformats.org/markup-compatibility/2006">
              <mc:Choice xmlns:v="urn:schemas-microsoft-com:vml" Requires="v">
                <p:oleObj name="Document" r:id="rId3" imgW="5961278" imgH="4328660" progId="Word.Document.12">
                  <p:embed/>
                </p:oleObj>
              </mc:Choice>
              <mc:Fallback>
                <p:oleObj name="Document" r:id="rId3" imgW="5961278" imgH="4328660" progId="Word.Document.12">
                  <p:embed/>
                  <p:pic>
                    <p:nvPicPr>
                      <p:cNvPr id="0" name="Picture 5"/>
                      <p:cNvPicPr>
                        <a:picLocks noChangeAspect="1" noChangeArrowheads="1"/>
                      </p:cNvPicPr>
                      <p:nvPr/>
                    </p:nvPicPr>
                    <p:blipFill>
                      <a:blip r:embed="rId4"/>
                      <a:srcRect/>
                      <a:stretch>
                        <a:fillRect/>
                      </a:stretch>
                    </p:blipFill>
                    <p:spPr bwMode="auto">
                      <a:xfrm>
                        <a:off x="152400" y="228600"/>
                        <a:ext cx="8915400" cy="6489992"/>
                      </a:xfrm>
                      <a:prstGeom prst="rect">
                        <a:avLst/>
                      </a:prstGeom>
                      <a:noFill/>
                      <a:ln>
                        <a:noFill/>
                      </a:ln>
                      <a:effectLst/>
                    </p:spPr>
                  </p:pic>
                </p:oleObj>
              </mc:Fallback>
            </mc:AlternateContent>
          </a:graphicData>
        </a:graphic>
      </p:graphicFrame>
      <p:sp>
        <p:nvSpPr>
          <p:cNvPr id="2" name="Title 1"/>
          <p:cNvSpPr>
            <a:spLocks noGrp="1"/>
          </p:cNvSpPr>
          <p:nvPr>
            <p:ph type="title"/>
          </p:nvPr>
        </p:nvSpPr>
        <p:spPr>
          <a:xfrm>
            <a:off x="8839200" y="1845439"/>
            <a:ext cx="3200400" cy="762000"/>
          </a:xfrm>
        </p:spPr>
        <p:txBody>
          <a:bodyPr>
            <a:normAutofit fontScale="90000"/>
          </a:bodyPr>
          <a:lstStyle/>
          <a:p>
            <a:r>
              <a:rPr lang="en-US" dirty="0"/>
              <a:t>Example of Omitted Variable Bias</a:t>
            </a:r>
          </a:p>
        </p:txBody>
      </p:sp>
      <p:sp>
        <p:nvSpPr>
          <p:cNvPr id="8" name="TextBox 7"/>
          <p:cNvSpPr txBox="1"/>
          <p:nvPr/>
        </p:nvSpPr>
        <p:spPr>
          <a:xfrm>
            <a:off x="6400800" y="1294678"/>
            <a:ext cx="1295400" cy="369332"/>
          </a:xfrm>
          <a:prstGeom prst="rect">
            <a:avLst/>
          </a:prstGeom>
          <a:noFill/>
        </p:spPr>
        <p:txBody>
          <a:bodyPr wrap="square" rtlCol="0">
            <a:spAutoFit/>
          </a:bodyPr>
          <a:lstStyle/>
          <a:p>
            <a:r>
              <a:rPr lang="en-US" dirty="0"/>
              <a:t>True Model</a:t>
            </a:r>
          </a:p>
        </p:txBody>
      </p:sp>
      <p:sp>
        <p:nvSpPr>
          <p:cNvPr id="9" name="TextBox 8"/>
          <p:cNvSpPr txBox="1"/>
          <p:nvPr/>
        </p:nvSpPr>
        <p:spPr>
          <a:xfrm>
            <a:off x="6396037" y="3244334"/>
            <a:ext cx="3657600" cy="369332"/>
          </a:xfrm>
          <a:prstGeom prst="rect">
            <a:avLst/>
          </a:prstGeom>
          <a:noFill/>
        </p:spPr>
        <p:txBody>
          <a:bodyPr wrap="square" rtlCol="0">
            <a:spAutoFit/>
          </a:bodyPr>
          <a:lstStyle/>
          <a:p>
            <a:r>
              <a:rPr lang="en-US" dirty="0"/>
              <a:t>Omitted Variable Model</a:t>
            </a:r>
          </a:p>
        </p:txBody>
      </p:sp>
      <p:sp>
        <p:nvSpPr>
          <p:cNvPr id="10" name="TextBox 9"/>
          <p:cNvSpPr txBox="1"/>
          <p:nvPr/>
        </p:nvSpPr>
        <p:spPr>
          <a:xfrm>
            <a:off x="8839200" y="4394269"/>
            <a:ext cx="2895600" cy="1200329"/>
          </a:xfrm>
          <a:prstGeom prst="rect">
            <a:avLst/>
          </a:prstGeom>
          <a:solidFill>
            <a:schemeClr val="accent3">
              <a:lumMod val="75000"/>
            </a:schemeClr>
          </a:solidFill>
        </p:spPr>
        <p:txBody>
          <a:bodyPr wrap="square" rtlCol="0">
            <a:spAutoFit/>
          </a:bodyPr>
          <a:lstStyle/>
          <a:p>
            <a:r>
              <a:rPr lang="en-US" b="1" dirty="0"/>
              <a:t>How do we explain what is happening to the coefficient on education?</a:t>
            </a:r>
            <a:endParaRPr lang="en-US" dirty="0"/>
          </a:p>
          <a:p>
            <a:endParaRPr lang="en-US" dirty="0"/>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5494A7E-4C46-4A25-9A5B-98C15AF26592}"/>
                  </a:ext>
                </a:extLst>
              </p14:cNvPr>
              <p14:cNvContentPartPr/>
              <p14:nvPr/>
            </p14:nvContentPartPr>
            <p14:xfrm>
              <a:off x="128295" y="1412797"/>
              <a:ext cx="2564640" cy="44640"/>
            </p14:xfrm>
          </p:contentPart>
        </mc:Choice>
        <mc:Fallback>
          <p:pic>
            <p:nvPicPr>
              <p:cNvPr id="3" name="Ink 2">
                <a:extLst>
                  <a:ext uri="{FF2B5EF4-FFF2-40B4-BE49-F238E27FC236}">
                    <a16:creationId xmlns:a16="http://schemas.microsoft.com/office/drawing/2014/main" id="{C5494A7E-4C46-4A25-9A5B-98C15AF26592}"/>
                  </a:ext>
                </a:extLst>
              </p:cNvPr>
              <p:cNvPicPr/>
              <p:nvPr/>
            </p:nvPicPr>
            <p:blipFill>
              <a:blip r:embed="rId6"/>
              <a:stretch>
                <a:fillRect/>
              </a:stretch>
            </p:blipFill>
            <p:spPr>
              <a:xfrm>
                <a:off x="74295" y="1305157"/>
                <a:ext cx="26722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1838BEDC-BAC9-4CDF-9616-7394BD68E3E3}"/>
                  </a:ext>
                </a:extLst>
              </p14:cNvPr>
              <p14:cNvContentPartPr/>
              <p14:nvPr/>
            </p14:nvContentPartPr>
            <p14:xfrm>
              <a:off x="171495" y="3484597"/>
              <a:ext cx="2585160" cy="29520"/>
            </p14:xfrm>
          </p:contentPart>
        </mc:Choice>
        <mc:Fallback>
          <p:pic>
            <p:nvPicPr>
              <p:cNvPr id="4" name="Ink 3">
                <a:extLst>
                  <a:ext uri="{FF2B5EF4-FFF2-40B4-BE49-F238E27FC236}">
                    <a16:creationId xmlns:a16="http://schemas.microsoft.com/office/drawing/2014/main" id="{1838BEDC-BAC9-4CDF-9616-7394BD68E3E3}"/>
                  </a:ext>
                </a:extLst>
              </p:cNvPr>
              <p:cNvPicPr/>
              <p:nvPr/>
            </p:nvPicPr>
            <p:blipFill>
              <a:blip r:embed="rId8"/>
              <a:stretch>
                <a:fillRect/>
              </a:stretch>
            </p:blipFill>
            <p:spPr>
              <a:xfrm>
                <a:off x="117495" y="3376957"/>
                <a:ext cx="2692800" cy="24516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2057400" y="0"/>
            <a:ext cx="8001000" cy="4267200"/>
          </a:xfrm>
        </p:spPr>
        <p:txBody>
          <a:bodyPr/>
          <a:lstStyle/>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pPr>
            <a:r>
              <a:rPr lang="de-DE" sz="1800" b="1" u="sng" dirty="0"/>
              <a:t>Omitting relevant variables: the simple case</a:t>
            </a:r>
          </a:p>
        </p:txBody>
      </p:sp>
      <p:pic>
        <p:nvPicPr>
          <p:cNvPr id="22538" name="Grafik 21" descr="TP_tmp.png"/>
          <p:cNvPicPr>
            <a:picLocks noChangeAspect="1"/>
          </p:cNvPicPr>
          <p:nvPr>
            <p:custDataLst>
              <p:tags r:id="rId1"/>
            </p:custDataLst>
          </p:nvPr>
        </p:nvPicPr>
        <p:blipFill>
          <a:blip r:embed="rId5" cstate="print"/>
          <a:srcRect/>
          <a:stretch>
            <a:fillRect/>
          </a:stretch>
        </p:blipFill>
        <p:spPr bwMode="auto">
          <a:xfrm>
            <a:off x="2514600" y="3200400"/>
            <a:ext cx="3225800" cy="254000"/>
          </a:xfrm>
          <a:prstGeom prst="rect">
            <a:avLst/>
          </a:prstGeom>
          <a:noFill/>
          <a:ln w="9525">
            <a:noFill/>
            <a:miter lim="800000"/>
            <a:headEnd/>
            <a:tailEnd/>
          </a:ln>
        </p:spPr>
      </p:pic>
      <p:sp>
        <p:nvSpPr>
          <p:cNvPr id="25" name="Textfeld 24"/>
          <p:cNvSpPr txBox="1"/>
          <p:nvPr/>
        </p:nvSpPr>
        <p:spPr>
          <a:xfrm>
            <a:off x="6530976" y="3200400"/>
            <a:ext cx="3103563"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True model (</a:t>
            </a:r>
            <a:r>
              <a:rPr lang="de-DE" sz="1600" dirty="0" err="1"/>
              <a:t>contains</a:t>
            </a:r>
            <a:r>
              <a:rPr lang="de-DE" sz="1600" dirty="0"/>
              <a:t> x</a:t>
            </a:r>
            <a:r>
              <a:rPr lang="de-DE" sz="1600" baseline="-25000" dirty="0"/>
              <a:t>1</a:t>
            </a:r>
            <a:r>
              <a:rPr lang="de-DE" sz="1600" dirty="0"/>
              <a:t> </a:t>
            </a:r>
            <a:r>
              <a:rPr lang="de-DE" sz="1600" dirty="0" err="1"/>
              <a:t>and</a:t>
            </a:r>
            <a:r>
              <a:rPr lang="de-DE" sz="1600" dirty="0"/>
              <a:t> x</a:t>
            </a:r>
            <a:r>
              <a:rPr lang="de-DE" sz="1600" baseline="-25000" dirty="0"/>
              <a:t>2</a:t>
            </a:r>
            <a:r>
              <a:rPr lang="de-DE" sz="1600" dirty="0"/>
              <a:t>)</a:t>
            </a:r>
          </a:p>
        </p:txBody>
      </p:sp>
      <p:cxnSp>
        <p:nvCxnSpPr>
          <p:cNvPr id="26" name="Gerade Verbindung mit Pfeil 25"/>
          <p:cNvCxnSpPr>
            <a:stCxn id="25" idx="1"/>
          </p:cNvCxnSpPr>
          <p:nvPr/>
        </p:nvCxnSpPr>
        <p:spPr>
          <a:xfrm flipH="1" flipV="1">
            <a:off x="5800725" y="3309939"/>
            <a:ext cx="730250" cy="597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5508624" y="3821112"/>
            <a:ext cx="3614851" cy="33855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600" dirty="0" err="1"/>
              <a:t>Estimated</a:t>
            </a:r>
            <a:r>
              <a:rPr lang="de-DE" sz="1600" dirty="0"/>
              <a:t> model (x</a:t>
            </a:r>
            <a:r>
              <a:rPr lang="de-DE" sz="1600" baseline="-25000" dirty="0"/>
              <a:t>2</a:t>
            </a:r>
            <a:r>
              <a:rPr lang="de-DE" sz="1600" dirty="0"/>
              <a:t> </a:t>
            </a:r>
            <a:r>
              <a:rPr lang="de-DE" sz="1600" dirty="0" err="1"/>
              <a:t>is</a:t>
            </a:r>
            <a:r>
              <a:rPr lang="de-DE" sz="1600" dirty="0"/>
              <a:t> </a:t>
            </a:r>
            <a:r>
              <a:rPr lang="de-DE" sz="1600" dirty="0" err="1"/>
              <a:t>omitted</a:t>
            </a:r>
            <a:r>
              <a:rPr lang="de-DE" sz="1600" dirty="0"/>
              <a:t>) </a:t>
            </a:r>
          </a:p>
        </p:txBody>
      </p:sp>
      <p:cxnSp>
        <p:nvCxnSpPr>
          <p:cNvPr id="32" name="Gerade Verbindung mit Pfeil 31"/>
          <p:cNvCxnSpPr/>
          <p:nvPr/>
        </p:nvCxnSpPr>
        <p:spPr>
          <a:xfrm rot="10800000">
            <a:off x="4887913" y="3930651"/>
            <a:ext cx="620712" cy="365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543" name="Grafik 16" descr="TP_tmp.png"/>
          <p:cNvPicPr>
            <a:picLocks noChangeAspect="1"/>
          </p:cNvPicPr>
          <p:nvPr>
            <p:custDataLst>
              <p:tags r:id="rId2"/>
            </p:custDataLst>
          </p:nvPr>
        </p:nvPicPr>
        <p:blipFill>
          <a:blip r:embed="rId6" cstate="print"/>
          <a:srcRect/>
          <a:stretch>
            <a:fillRect/>
          </a:stretch>
        </p:blipFill>
        <p:spPr bwMode="auto">
          <a:xfrm>
            <a:off x="2514600" y="3784600"/>
            <a:ext cx="2362200" cy="254000"/>
          </a:xfrm>
          <a:prstGeom prst="rect">
            <a:avLst/>
          </a:prstGeom>
          <a:noFill/>
          <a:ln w="9525">
            <a:noFill/>
            <a:miter lim="800000"/>
            <a:headEnd/>
            <a:tailEnd/>
          </a:ln>
        </p:spPr>
      </p:pic>
      <p:sp>
        <p:nvSpPr>
          <p:cNvPr id="17" name="TextBox 16"/>
          <p:cNvSpPr txBox="1"/>
          <p:nvPr/>
        </p:nvSpPr>
        <p:spPr>
          <a:xfrm>
            <a:off x="1981200" y="381001"/>
            <a:ext cx="7142276" cy="646331"/>
          </a:xfrm>
          <a:prstGeom prst="rect">
            <a:avLst/>
          </a:prstGeom>
          <a:noFill/>
        </p:spPr>
        <p:txBody>
          <a:bodyPr wrap="none" rtlCol="0">
            <a:spAutoFit/>
          </a:bodyPr>
          <a:lstStyle/>
          <a:p>
            <a:r>
              <a:rPr lang="en-US" sz="3600" dirty="0"/>
              <a:t>Let’s look at an example from the text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554" name="Rectangle 3"/>
              <p:cNvSpPr>
                <a:spLocks noGrp="1" noChangeArrowheads="1"/>
              </p:cNvSpPr>
              <p:nvPr>
                <p:ph idx="1"/>
              </p:nvPr>
            </p:nvSpPr>
            <p:spPr>
              <a:xfrm>
                <a:off x="2117725" y="2005013"/>
                <a:ext cx="8001000" cy="4267200"/>
              </a:xfrm>
            </p:spPr>
            <p:txBody>
              <a:bodyPr>
                <a:normAutofit fontScale="25000" lnSpcReduction="20000"/>
              </a:bodyPr>
              <a:lstStyle/>
              <a:p>
                <a:pPr>
                  <a:lnSpc>
                    <a:spcPts val="2900"/>
                  </a:lnSpc>
                </a:pPr>
                <a:r>
                  <a:rPr lang="de-DE" sz="7200" b="1" dirty="0"/>
                  <a:t>Omitted variable bias</a:t>
                </a:r>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r>
                  <a:rPr lang="de-DE" sz="7200" b="1" u="sng" dirty="0"/>
                  <a:t>Conclusion:</a:t>
                </a:r>
                <a:r>
                  <a:rPr lang="de-DE" sz="7200" b="1" dirty="0"/>
                  <a:t>  </a:t>
                </a:r>
                <a14:m>
                  <m:oMath xmlns:m="http://schemas.openxmlformats.org/officeDocument/2006/math">
                    <m:sSup>
                      <m:sSupPr>
                        <m:ctrlPr>
                          <a:rPr lang="de-DE" sz="7200" b="1" i="1" smtClean="0">
                            <a:latin typeface="Cambria Math" panose="02040503050406030204" pitchFamily="18" charset="0"/>
                          </a:rPr>
                        </m:ctrlPr>
                      </m:sSupPr>
                      <m:e>
                        <m:r>
                          <a:rPr lang="de-DE" sz="7200" b="1" i="1" smtClean="0">
                            <a:latin typeface="Cambria Math" panose="02040503050406030204" pitchFamily="18" charset="0"/>
                            <a:ea typeface="Cambria Math" panose="02040503050406030204" pitchFamily="18" charset="0"/>
                          </a:rPr>
                          <m:t>𝜷</m:t>
                        </m:r>
                      </m:e>
                      <m:sup>
                        <m:r>
                          <a:rPr lang="en-US" sz="7200" b="1" i="1" smtClean="0">
                            <a:latin typeface="Cambria Math" panose="02040503050406030204" pitchFamily="18" charset="0"/>
                          </a:rPr>
                          <m:t>𝑶𝒎𝒊𝒕</m:t>
                        </m:r>
                        <m:sSub>
                          <m:sSubPr>
                            <m:ctrlPr>
                              <a:rPr lang="en-US" sz="7200" b="1" i="1" smtClean="0">
                                <a:latin typeface="Cambria Math" panose="02040503050406030204" pitchFamily="18" charset="0"/>
                              </a:rPr>
                            </m:ctrlPr>
                          </m:sSubPr>
                          <m:e>
                            <m:r>
                              <a:rPr lang="en-US" sz="7200" b="1" i="1" smtClean="0">
                                <a:latin typeface="Cambria Math" panose="02040503050406030204" pitchFamily="18" charset="0"/>
                              </a:rPr>
                              <m:t>𝑿</m:t>
                            </m:r>
                          </m:e>
                          <m:sub>
                            <m:r>
                              <a:rPr lang="en-US" sz="7200" b="1" i="1" smtClean="0">
                                <a:latin typeface="Cambria Math" panose="02040503050406030204" pitchFamily="18" charset="0"/>
                              </a:rPr>
                              <m:t>𝟐</m:t>
                            </m:r>
                          </m:sub>
                        </m:sSub>
                      </m:sup>
                    </m:sSup>
                    <m:r>
                      <a:rPr lang="en-US" sz="7200" b="1" i="1" smtClean="0">
                        <a:latin typeface="Cambria Math" panose="02040503050406030204" pitchFamily="18" charset="0"/>
                      </a:rPr>
                      <m:t>= </m:t>
                    </m:r>
                    <m:sSub>
                      <m:sSubPr>
                        <m:ctrlPr>
                          <a:rPr lang="en-US" sz="7200" b="1" i="1" smtClean="0">
                            <a:latin typeface="Cambria Math" panose="02040503050406030204" pitchFamily="18" charset="0"/>
                          </a:rPr>
                        </m:ctrlPr>
                      </m:sSubPr>
                      <m:e>
                        <m:r>
                          <a:rPr lang="en-US" sz="7200" b="1" i="1" smtClean="0">
                            <a:latin typeface="Cambria Math" panose="02040503050406030204" pitchFamily="18" charset="0"/>
                            <a:ea typeface="Cambria Math" panose="02040503050406030204" pitchFamily="18" charset="0"/>
                          </a:rPr>
                          <m:t>𝜷</m:t>
                        </m:r>
                      </m:e>
                      <m:sub>
                        <m:r>
                          <a:rPr lang="en-US" sz="7200" b="1" i="1" smtClean="0">
                            <a:latin typeface="Cambria Math" panose="02040503050406030204" pitchFamily="18" charset="0"/>
                          </a:rPr>
                          <m:t>𝟏</m:t>
                        </m:r>
                      </m:sub>
                    </m:sSub>
                    <m:r>
                      <a:rPr lang="en-US" sz="7200" b="1" i="1" smtClean="0">
                        <a:latin typeface="Cambria Math" panose="02040503050406030204" pitchFamily="18" charset="0"/>
                      </a:rPr>
                      <m:t>+ </m:t>
                    </m:r>
                    <m:sSub>
                      <m:sSubPr>
                        <m:ctrlPr>
                          <a:rPr lang="en-US" sz="7200" b="1" i="1" smtClean="0">
                            <a:latin typeface="Cambria Math" panose="02040503050406030204" pitchFamily="18" charset="0"/>
                          </a:rPr>
                        </m:ctrlPr>
                      </m:sSubPr>
                      <m:e>
                        <m:r>
                          <a:rPr lang="en-US" sz="7200" b="1" i="1" smtClean="0">
                            <a:latin typeface="Cambria Math" panose="02040503050406030204" pitchFamily="18" charset="0"/>
                            <a:ea typeface="Cambria Math" panose="02040503050406030204" pitchFamily="18" charset="0"/>
                          </a:rPr>
                          <m:t>𝜷</m:t>
                        </m:r>
                      </m:e>
                      <m:sub>
                        <m:r>
                          <a:rPr lang="en-US" sz="7200" b="1" i="1" smtClean="0">
                            <a:latin typeface="Cambria Math" panose="02040503050406030204" pitchFamily="18" charset="0"/>
                          </a:rPr>
                          <m:t>𝟐</m:t>
                        </m:r>
                      </m:sub>
                    </m:sSub>
                    <m:sSub>
                      <m:sSubPr>
                        <m:ctrlPr>
                          <a:rPr lang="en-US" sz="7200" b="1" i="1" smtClean="0">
                            <a:latin typeface="Cambria Math" panose="02040503050406030204" pitchFamily="18" charset="0"/>
                          </a:rPr>
                        </m:ctrlPr>
                      </m:sSubPr>
                      <m:e>
                        <m:r>
                          <a:rPr lang="en-US" sz="7200" b="1" i="1" smtClean="0">
                            <a:latin typeface="Cambria Math" panose="02040503050406030204" pitchFamily="18" charset="0"/>
                            <a:ea typeface="Cambria Math" panose="02040503050406030204" pitchFamily="18" charset="0"/>
                          </a:rPr>
                          <m:t>𝜹</m:t>
                        </m:r>
                      </m:e>
                      <m:sub>
                        <m:r>
                          <a:rPr lang="en-US" sz="7200" b="1" i="1" smtClean="0">
                            <a:latin typeface="Cambria Math" panose="02040503050406030204" pitchFamily="18" charset="0"/>
                          </a:rPr>
                          <m:t>𝟏</m:t>
                        </m:r>
                      </m:sub>
                    </m:sSub>
                  </m:oMath>
                </a14:m>
                <a:r>
                  <a:rPr lang="de-DE" sz="7200" b="1" dirty="0"/>
                  <a:t> </a:t>
                </a:r>
              </a:p>
            </p:txBody>
          </p:sp>
        </mc:Choice>
        <mc:Fallback>
          <p:sp>
            <p:nvSpPr>
              <p:cNvPr id="23554" name="Rectangle 3"/>
              <p:cNvSpPr>
                <a:spLocks noGrp="1" noRot="1" noChangeAspect="1" noMove="1" noResize="1" noEditPoints="1" noAdjustHandles="1" noChangeArrowheads="1" noChangeShapeType="1" noTextEdit="1"/>
              </p:cNvSpPr>
              <p:nvPr>
                <p:ph idx="1"/>
              </p:nvPr>
            </p:nvSpPr>
            <p:spPr>
              <a:xfrm>
                <a:off x="2117725" y="2005013"/>
                <a:ext cx="8001000" cy="4267200"/>
              </a:xfrm>
              <a:blipFill>
                <a:blip r:embed="rId7"/>
                <a:stretch>
                  <a:fillRect l="-457" b="-16857"/>
                </a:stretch>
              </a:blipFill>
            </p:spPr>
            <p:txBody>
              <a:bodyPr/>
              <a:lstStyle/>
              <a:p>
                <a:r>
                  <a:rPr lang="en-US">
                    <a:noFill/>
                  </a:rPr>
                  <a:t> </a:t>
                </a:r>
              </a:p>
            </p:txBody>
          </p:sp>
        </mc:Fallback>
      </mc:AlternateContent>
      <p:pic>
        <p:nvPicPr>
          <p:cNvPr id="23555" name="Grafik 71" descr="TP_tmp.png"/>
          <p:cNvPicPr>
            <a:picLocks noChangeAspect="1"/>
          </p:cNvPicPr>
          <p:nvPr>
            <p:custDataLst>
              <p:tags r:id="rId1"/>
            </p:custDataLst>
          </p:nvPr>
        </p:nvPicPr>
        <p:blipFill>
          <a:blip r:embed="rId8" cstate="print"/>
          <a:srcRect/>
          <a:stretch>
            <a:fillRect/>
          </a:stretch>
        </p:blipFill>
        <p:spPr bwMode="auto">
          <a:xfrm>
            <a:off x="2700338" y="2698750"/>
            <a:ext cx="2336800" cy="254000"/>
          </a:xfrm>
          <a:prstGeom prst="rect">
            <a:avLst/>
          </a:prstGeom>
          <a:noFill/>
          <a:ln w="9525">
            <a:noFill/>
            <a:miter lim="800000"/>
            <a:headEnd/>
            <a:tailEnd/>
          </a:ln>
        </p:spPr>
      </p:pic>
      <p:pic>
        <p:nvPicPr>
          <p:cNvPr id="23556" name="Grafik 18" descr="TP_tmp.png"/>
          <p:cNvPicPr>
            <a:picLocks noChangeAspect="1"/>
          </p:cNvPicPr>
          <p:nvPr>
            <p:custDataLst>
              <p:tags r:id="rId2"/>
            </p:custDataLst>
          </p:nvPr>
        </p:nvPicPr>
        <p:blipFill>
          <a:blip r:embed="rId9" cstate="print"/>
          <a:srcRect/>
          <a:stretch>
            <a:fillRect/>
          </a:stretch>
        </p:blipFill>
        <p:spPr bwMode="auto">
          <a:xfrm>
            <a:off x="2068513" y="3355975"/>
            <a:ext cx="5486400" cy="266700"/>
          </a:xfrm>
          <a:prstGeom prst="rect">
            <a:avLst/>
          </a:prstGeom>
          <a:noFill/>
          <a:ln w="9525">
            <a:noFill/>
            <a:miter lim="800000"/>
            <a:headEnd/>
            <a:tailEnd/>
          </a:ln>
        </p:spPr>
      </p:pic>
      <p:pic>
        <p:nvPicPr>
          <p:cNvPr id="23557" name="Grafik 73" descr="TP_tmp.png"/>
          <p:cNvPicPr>
            <a:picLocks noChangeAspect="1"/>
          </p:cNvPicPr>
          <p:nvPr>
            <p:custDataLst>
              <p:tags r:id="rId3"/>
            </p:custDataLst>
          </p:nvPr>
        </p:nvPicPr>
        <p:blipFill>
          <a:blip r:embed="rId10" cstate="print"/>
          <a:srcRect/>
          <a:stretch>
            <a:fillRect/>
          </a:stretch>
        </p:blipFill>
        <p:spPr bwMode="auto">
          <a:xfrm>
            <a:off x="2981325" y="4049713"/>
            <a:ext cx="5372100" cy="266700"/>
          </a:xfrm>
          <a:prstGeom prst="rect">
            <a:avLst/>
          </a:prstGeom>
          <a:noFill/>
          <a:ln w="9525">
            <a:noFill/>
            <a:miter lim="800000"/>
            <a:headEnd/>
            <a:tailEnd/>
          </a:ln>
        </p:spPr>
      </p:pic>
      <p:sp>
        <p:nvSpPr>
          <p:cNvPr id="35" name="Textfeld 34"/>
          <p:cNvSpPr txBox="1"/>
          <p:nvPr/>
        </p:nvSpPr>
        <p:spPr>
          <a:xfrm>
            <a:off x="6022976" y="2297114"/>
            <a:ext cx="3724275" cy="5847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If</a:t>
            </a:r>
            <a:r>
              <a:rPr lang="de-DE" sz="1600" dirty="0"/>
              <a:t> x</a:t>
            </a:r>
            <a:r>
              <a:rPr lang="de-DE" sz="1600" baseline="-25000" dirty="0"/>
              <a:t>1</a:t>
            </a:r>
            <a:r>
              <a:rPr lang="de-DE" sz="1600" dirty="0"/>
              <a:t> </a:t>
            </a:r>
            <a:r>
              <a:rPr lang="de-DE" sz="1600" dirty="0" err="1"/>
              <a:t>and</a:t>
            </a:r>
            <a:r>
              <a:rPr lang="de-DE" sz="1600" dirty="0"/>
              <a:t> x</a:t>
            </a:r>
            <a:r>
              <a:rPr lang="de-DE" sz="1600" baseline="-25000" dirty="0"/>
              <a:t>2</a:t>
            </a:r>
            <a:r>
              <a:rPr lang="de-DE" sz="1600" dirty="0"/>
              <a:t> </a:t>
            </a:r>
            <a:r>
              <a:rPr lang="de-DE" sz="1600" dirty="0" err="1"/>
              <a:t>are</a:t>
            </a:r>
            <a:r>
              <a:rPr lang="de-DE" sz="1600" dirty="0"/>
              <a:t> </a:t>
            </a:r>
            <a:r>
              <a:rPr lang="de-DE" sz="1600" dirty="0" err="1"/>
              <a:t>correlated</a:t>
            </a:r>
            <a:r>
              <a:rPr lang="de-DE" sz="1600" dirty="0"/>
              <a:t>, </a:t>
            </a:r>
            <a:r>
              <a:rPr lang="de-DE" sz="1600" dirty="0" err="1"/>
              <a:t>assume</a:t>
            </a:r>
            <a:r>
              <a:rPr lang="de-DE" sz="1600" dirty="0"/>
              <a:t> a linear </a:t>
            </a:r>
            <a:r>
              <a:rPr lang="de-DE" sz="1600" dirty="0" err="1"/>
              <a:t>regression</a:t>
            </a:r>
            <a:r>
              <a:rPr lang="de-DE" sz="1600" dirty="0"/>
              <a:t> </a:t>
            </a:r>
            <a:r>
              <a:rPr lang="de-DE" sz="1600" dirty="0" err="1"/>
              <a:t>relationship</a:t>
            </a:r>
            <a:r>
              <a:rPr lang="de-DE" sz="1600" dirty="0"/>
              <a:t> </a:t>
            </a:r>
            <a:r>
              <a:rPr lang="de-DE" sz="1600" dirty="0" err="1"/>
              <a:t>between</a:t>
            </a:r>
            <a:r>
              <a:rPr lang="de-DE" sz="1600" dirty="0"/>
              <a:t> </a:t>
            </a:r>
            <a:r>
              <a:rPr lang="de-DE" sz="1600" dirty="0" err="1"/>
              <a:t>them</a:t>
            </a:r>
            <a:endParaRPr lang="de-DE" sz="1600" dirty="0"/>
          </a:p>
        </p:txBody>
      </p:sp>
      <p:cxnSp>
        <p:nvCxnSpPr>
          <p:cNvPr id="37" name="Gerade Verbindung mit Pfeil 36"/>
          <p:cNvCxnSpPr/>
          <p:nvPr/>
        </p:nvCxnSpPr>
        <p:spPr>
          <a:xfrm rot="10800000" flipV="1">
            <a:off x="5183188" y="2443163"/>
            <a:ext cx="876300"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6497638" y="3976689"/>
            <a:ext cx="328612" cy="401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6" name="Rechteck 45"/>
          <p:cNvSpPr/>
          <p:nvPr/>
        </p:nvSpPr>
        <p:spPr>
          <a:xfrm>
            <a:off x="3284539" y="4013201"/>
            <a:ext cx="1423987" cy="32861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7" name="Rechteck 46"/>
          <p:cNvSpPr/>
          <p:nvPr/>
        </p:nvSpPr>
        <p:spPr>
          <a:xfrm>
            <a:off x="5073650" y="4013201"/>
            <a:ext cx="1423988" cy="32861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8" name="Rechteck 47"/>
          <p:cNvSpPr/>
          <p:nvPr/>
        </p:nvSpPr>
        <p:spPr>
          <a:xfrm>
            <a:off x="7154864" y="4013201"/>
            <a:ext cx="1277937" cy="32861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9" name="Textfeld 48"/>
          <p:cNvSpPr txBox="1"/>
          <p:nvPr/>
        </p:nvSpPr>
        <p:spPr>
          <a:xfrm>
            <a:off x="2663826" y="4743451"/>
            <a:ext cx="1971675"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If</a:t>
            </a:r>
            <a:r>
              <a:rPr lang="de-DE" sz="1600" dirty="0"/>
              <a:t> y </a:t>
            </a:r>
            <a:r>
              <a:rPr lang="de-DE" sz="1600" dirty="0" err="1"/>
              <a:t>is</a:t>
            </a:r>
            <a:r>
              <a:rPr lang="de-DE" sz="1600" dirty="0"/>
              <a:t> </a:t>
            </a:r>
            <a:r>
              <a:rPr lang="de-DE" sz="1600" dirty="0" err="1"/>
              <a:t>only</a:t>
            </a:r>
            <a:r>
              <a:rPr lang="de-DE" sz="1600" dirty="0"/>
              <a:t> </a:t>
            </a:r>
            <a:r>
              <a:rPr lang="de-DE" sz="1600" dirty="0" err="1"/>
              <a:t>regressed</a:t>
            </a:r>
            <a:r>
              <a:rPr lang="de-DE" sz="1600" dirty="0"/>
              <a:t> </a:t>
            </a:r>
          </a:p>
          <a:p>
            <a:pPr>
              <a:defRPr/>
            </a:pPr>
            <a:r>
              <a:rPr lang="de-DE" sz="1600" dirty="0"/>
              <a:t>on x</a:t>
            </a:r>
            <a:r>
              <a:rPr lang="de-DE" sz="1600" baseline="-25000" dirty="0"/>
              <a:t>1</a:t>
            </a:r>
            <a:r>
              <a:rPr lang="de-DE" sz="1600" dirty="0"/>
              <a:t> </a:t>
            </a:r>
            <a:r>
              <a:rPr lang="de-DE" sz="1600" dirty="0" err="1"/>
              <a:t>this</a:t>
            </a:r>
            <a:r>
              <a:rPr lang="de-DE" sz="1600" dirty="0"/>
              <a:t> will </a:t>
            </a:r>
            <a:r>
              <a:rPr lang="de-DE" sz="1600" dirty="0" err="1"/>
              <a:t>be</a:t>
            </a:r>
            <a:r>
              <a:rPr lang="de-DE" sz="1600" dirty="0"/>
              <a:t> </a:t>
            </a:r>
            <a:r>
              <a:rPr lang="de-DE" sz="1600" dirty="0" err="1"/>
              <a:t>the</a:t>
            </a:r>
            <a:r>
              <a:rPr lang="de-DE" sz="1600" dirty="0"/>
              <a:t> </a:t>
            </a:r>
            <a:r>
              <a:rPr lang="de-DE" sz="1600" dirty="0" err="1"/>
              <a:t>estimated</a:t>
            </a:r>
            <a:r>
              <a:rPr lang="de-DE" sz="1600" dirty="0"/>
              <a:t> </a:t>
            </a:r>
            <a:r>
              <a:rPr lang="de-DE" sz="1600" dirty="0" err="1"/>
              <a:t>intercept</a:t>
            </a:r>
            <a:endParaRPr lang="de-DE" sz="1600" dirty="0"/>
          </a:p>
        </p:txBody>
      </p:sp>
      <p:sp>
        <p:nvSpPr>
          <p:cNvPr id="50" name="Textfeld 49"/>
          <p:cNvSpPr txBox="1"/>
          <p:nvPr/>
        </p:nvSpPr>
        <p:spPr>
          <a:xfrm>
            <a:off x="5000626" y="4743451"/>
            <a:ext cx="1971675"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If</a:t>
            </a:r>
            <a:r>
              <a:rPr lang="de-DE" sz="1600" dirty="0"/>
              <a:t> y </a:t>
            </a:r>
            <a:r>
              <a:rPr lang="de-DE" sz="1600" dirty="0" err="1"/>
              <a:t>is</a:t>
            </a:r>
            <a:r>
              <a:rPr lang="de-DE" sz="1600" dirty="0"/>
              <a:t> </a:t>
            </a:r>
            <a:r>
              <a:rPr lang="de-DE" sz="1600" dirty="0" err="1"/>
              <a:t>only</a:t>
            </a:r>
            <a:r>
              <a:rPr lang="de-DE" sz="1600" dirty="0"/>
              <a:t> </a:t>
            </a:r>
            <a:r>
              <a:rPr lang="de-DE" sz="1600" dirty="0" err="1"/>
              <a:t>regressed</a:t>
            </a:r>
            <a:r>
              <a:rPr lang="de-DE" sz="1600" dirty="0"/>
              <a:t> </a:t>
            </a:r>
          </a:p>
          <a:p>
            <a:pPr>
              <a:defRPr/>
            </a:pPr>
            <a:r>
              <a:rPr lang="de-DE" sz="1600" dirty="0"/>
              <a:t>on x</a:t>
            </a:r>
            <a:r>
              <a:rPr lang="de-DE" sz="1600" baseline="-25000" dirty="0"/>
              <a:t>1</a:t>
            </a:r>
            <a:r>
              <a:rPr lang="de-DE" sz="1600" dirty="0"/>
              <a:t>, </a:t>
            </a:r>
            <a:r>
              <a:rPr lang="de-DE" sz="1600" dirty="0" err="1"/>
              <a:t>this</a:t>
            </a:r>
            <a:r>
              <a:rPr lang="de-DE" sz="1600" dirty="0"/>
              <a:t> will </a:t>
            </a:r>
            <a:r>
              <a:rPr lang="de-DE" sz="1600" dirty="0" err="1"/>
              <a:t>be</a:t>
            </a:r>
            <a:r>
              <a:rPr lang="de-DE" sz="1600" dirty="0"/>
              <a:t> </a:t>
            </a:r>
            <a:r>
              <a:rPr lang="de-DE" sz="1600" dirty="0" err="1"/>
              <a:t>the</a:t>
            </a:r>
            <a:r>
              <a:rPr lang="de-DE" sz="1600" dirty="0"/>
              <a:t> </a:t>
            </a:r>
            <a:r>
              <a:rPr lang="de-DE" sz="1600" dirty="0" err="1"/>
              <a:t>estimated</a:t>
            </a:r>
            <a:r>
              <a:rPr lang="de-DE" sz="1600" dirty="0"/>
              <a:t> </a:t>
            </a:r>
            <a:r>
              <a:rPr lang="de-DE" sz="1600" dirty="0" err="1"/>
              <a:t>slope</a:t>
            </a:r>
            <a:r>
              <a:rPr lang="de-DE" sz="1600" dirty="0"/>
              <a:t> on x</a:t>
            </a:r>
            <a:r>
              <a:rPr lang="de-DE" sz="1600" baseline="-25000" dirty="0"/>
              <a:t>1</a:t>
            </a:r>
          </a:p>
        </p:txBody>
      </p:sp>
      <p:sp>
        <p:nvSpPr>
          <p:cNvPr id="51" name="Textfeld 50"/>
          <p:cNvSpPr txBox="1"/>
          <p:nvPr/>
        </p:nvSpPr>
        <p:spPr>
          <a:xfrm>
            <a:off x="7848601" y="4743450"/>
            <a:ext cx="1971675"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error</a:t>
            </a:r>
            <a:r>
              <a:rPr lang="de-DE" sz="1600" dirty="0"/>
              <a:t> </a:t>
            </a:r>
            <a:r>
              <a:rPr lang="de-DE" sz="1600" dirty="0" err="1"/>
              <a:t>term</a:t>
            </a:r>
            <a:endParaRPr lang="de-DE" sz="1600" dirty="0"/>
          </a:p>
        </p:txBody>
      </p:sp>
      <p:cxnSp>
        <p:nvCxnSpPr>
          <p:cNvPr id="52" name="Gerade Verbindung mit Pfeil 51"/>
          <p:cNvCxnSpPr>
            <a:stCxn id="49" idx="0"/>
          </p:cNvCxnSpPr>
          <p:nvPr/>
        </p:nvCxnSpPr>
        <p:spPr>
          <a:xfrm flipV="1">
            <a:off x="3649664" y="4414838"/>
            <a:ext cx="255587"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p:nvPr/>
        </p:nvCxnSpPr>
        <p:spPr>
          <a:xfrm rot="16200000" flipV="1">
            <a:off x="5730876" y="4524376"/>
            <a:ext cx="36512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rot="16200000" flipV="1">
            <a:off x="7921626" y="4414838"/>
            <a:ext cx="328612"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81201" y="381001"/>
            <a:ext cx="4701415" cy="646331"/>
          </a:xfrm>
          <a:prstGeom prst="rect">
            <a:avLst/>
          </a:prstGeom>
          <a:noFill/>
        </p:spPr>
        <p:txBody>
          <a:bodyPr wrap="none" rtlCol="0">
            <a:spAutoFit/>
          </a:bodyPr>
          <a:lstStyle/>
          <a:p>
            <a:r>
              <a:rPr lang="en-US" sz="3600" dirty="0"/>
              <a:t>Example from the text…</a:t>
            </a:r>
          </a:p>
        </p:txBody>
      </p:sp>
      <p:pic>
        <p:nvPicPr>
          <p:cNvPr id="20" name="Grafik 21" descr="TP_tmp.png"/>
          <p:cNvPicPr>
            <a:picLocks noChangeAspect="1"/>
          </p:cNvPicPr>
          <p:nvPr>
            <p:custDataLst>
              <p:tags r:id="rId4"/>
            </p:custDataLst>
          </p:nvPr>
        </p:nvPicPr>
        <p:blipFill>
          <a:blip r:embed="rId11" cstate="print"/>
          <a:srcRect/>
          <a:stretch>
            <a:fillRect/>
          </a:stretch>
        </p:blipFill>
        <p:spPr bwMode="auto">
          <a:xfrm>
            <a:off x="3962400" y="1676400"/>
            <a:ext cx="3225800" cy="254000"/>
          </a:xfrm>
          <a:prstGeom prst="rect">
            <a:avLst/>
          </a:prstGeom>
          <a:noFill/>
          <a:ln w="9525">
            <a:noFill/>
            <a:miter lim="800000"/>
            <a:headEnd/>
            <a:tailEnd/>
          </a:ln>
        </p:spPr>
      </p:pic>
      <p:sp>
        <p:nvSpPr>
          <p:cNvPr id="21" name="TextBox 20"/>
          <p:cNvSpPr txBox="1"/>
          <p:nvPr/>
        </p:nvSpPr>
        <p:spPr>
          <a:xfrm>
            <a:off x="7467601" y="1600200"/>
            <a:ext cx="2938625" cy="369332"/>
          </a:xfrm>
          <a:prstGeom prst="rect">
            <a:avLst/>
          </a:prstGeom>
          <a:noFill/>
        </p:spPr>
        <p:txBody>
          <a:bodyPr wrap="none" rtlCol="0">
            <a:spAutoFit/>
          </a:bodyPr>
          <a:lstStyle/>
          <a:p>
            <a:r>
              <a:rPr lang="en-US" dirty="0"/>
              <a:t>Again, here is the ‘true’ model</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2117725" y="2005013"/>
            <a:ext cx="8001000" cy="4267200"/>
          </a:xfrm>
        </p:spPr>
        <p:txBody>
          <a:bodyPr>
            <a:normAutofit fontScale="25000" lnSpcReduction="20000"/>
          </a:bodyPr>
          <a:lstStyle/>
          <a:p>
            <a:pPr>
              <a:lnSpc>
                <a:spcPts val="2900"/>
              </a:lnSpc>
            </a:pPr>
            <a:r>
              <a:rPr lang="de-DE" sz="7200" b="1" dirty="0"/>
              <a:t>Example: Omitting ability in a wage equation</a:t>
            </a:r>
          </a:p>
          <a:p>
            <a:pPr>
              <a:lnSpc>
                <a:spcPts val="2500"/>
              </a:lnSpc>
            </a:pPr>
            <a:endParaRPr lang="de-DE" sz="1800" b="1" dirty="0"/>
          </a:p>
          <a:p>
            <a:pPr>
              <a:lnSpc>
                <a:spcPts val="2500"/>
              </a:lnSpc>
            </a:pPr>
            <a:endParaRPr lang="de-DE" sz="1800" b="1" dirty="0"/>
          </a:p>
          <a:p>
            <a:pPr>
              <a:lnSpc>
                <a:spcPts val="2500"/>
              </a:lnSpc>
            </a:pPr>
            <a:endParaRPr lang="de-DE" sz="1800" b="1" dirty="0"/>
          </a:p>
          <a:p>
            <a:pPr>
              <a:lnSpc>
                <a:spcPts val="2500"/>
              </a:lnSpc>
            </a:pPr>
            <a:endParaRPr lang="de-DE" sz="1800" b="1" dirty="0"/>
          </a:p>
          <a:p>
            <a:pPr>
              <a:lnSpc>
                <a:spcPts val="2500"/>
              </a:lnSpc>
            </a:pPr>
            <a:endParaRPr lang="de-DE" sz="1800" b="1" dirty="0"/>
          </a:p>
          <a:p>
            <a:pPr>
              <a:lnSpc>
                <a:spcPts val="2500"/>
              </a:lnSpc>
            </a:pPr>
            <a:endParaRPr lang="de-DE" sz="1800" b="1" dirty="0"/>
          </a:p>
          <a:p>
            <a:pPr>
              <a:lnSpc>
                <a:spcPts val="2500"/>
              </a:lnSpc>
            </a:pPr>
            <a:endParaRPr lang="de-DE" sz="1800" b="1" dirty="0"/>
          </a:p>
          <a:p>
            <a:pPr>
              <a:lnSpc>
                <a:spcPts val="2000"/>
              </a:lnSpc>
            </a:pPr>
            <a:endParaRPr lang="de-DE" sz="1800" b="1" dirty="0"/>
          </a:p>
          <a:p>
            <a:pPr>
              <a:lnSpc>
                <a:spcPts val="2500"/>
              </a:lnSpc>
            </a:pPr>
            <a:r>
              <a:rPr lang="de-DE" sz="8000" b="1" dirty="0"/>
              <a:t>When is there no omitted variable bias?</a:t>
            </a:r>
          </a:p>
          <a:p>
            <a:pPr lvl="1">
              <a:lnSpc>
                <a:spcPts val="2500"/>
              </a:lnSpc>
            </a:pPr>
            <a:r>
              <a:rPr lang="de-DE" sz="8000" dirty="0"/>
              <a:t>If the omitted variable is irrelevant or uncorrelated  </a:t>
            </a:r>
          </a:p>
        </p:txBody>
      </p:sp>
      <p:pic>
        <p:nvPicPr>
          <p:cNvPr id="24579" name="Grafik 18" descr="TP_tmp.png"/>
          <p:cNvPicPr>
            <a:picLocks noChangeAspect="1"/>
          </p:cNvPicPr>
          <p:nvPr>
            <p:custDataLst>
              <p:tags r:id="rId1"/>
            </p:custDataLst>
          </p:nvPr>
        </p:nvPicPr>
        <p:blipFill>
          <a:blip r:embed="rId8" cstate="print"/>
          <a:srcRect/>
          <a:stretch>
            <a:fillRect/>
          </a:stretch>
        </p:blipFill>
        <p:spPr bwMode="auto">
          <a:xfrm>
            <a:off x="2590800" y="2662238"/>
            <a:ext cx="4064000" cy="254000"/>
          </a:xfrm>
          <a:prstGeom prst="rect">
            <a:avLst/>
          </a:prstGeom>
          <a:noFill/>
          <a:ln w="9525">
            <a:noFill/>
            <a:miter lim="800000"/>
            <a:headEnd/>
            <a:tailEnd/>
          </a:ln>
        </p:spPr>
      </p:pic>
      <p:pic>
        <p:nvPicPr>
          <p:cNvPr id="24580" name="Grafik 21" descr="TP_tmp.png"/>
          <p:cNvPicPr>
            <a:picLocks noChangeAspect="1"/>
          </p:cNvPicPr>
          <p:nvPr>
            <p:custDataLst>
              <p:tags r:id="rId2"/>
            </p:custDataLst>
          </p:nvPr>
        </p:nvPicPr>
        <p:blipFill>
          <a:blip r:embed="rId9" cstate="print"/>
          <a:srcRect/>
          <a:stretch>
            <a:fillRect/>
          </a:stretch>
        </p:blipFill>
        <p:spPr bwMode="auto">
          <a:xfrm>
            <a:off x="2627313" y="3246438"/>
            <a:ext cx="2717800" cy="254000"/>
          </a:xfrm>
          <a:prstGeom prst="rect">
            <a:avLst/>
          </a:prstGeom>
          <a:noFill/>
          <a:ln w="9525">
            <a:noFill/>
            <a:miter lim="800000"/>
            <a:headEnd/>
            <a:tailEnd/>
          </a:ln>
        </p:spPr>
      </p:pic>
      <p:pic>
        <p:nvPicPr>
          <p:cNvPr id="24581" name="Grafik 24" descr="TP_tmp.png"/>
          <p:cNvPicPr>
            <a:picLocks noChangeAspect="1"/>
          </p:cNvPicPr>
          <p:nvPr>
            <p:custDataLst>
              <p:tags r:id="rId3"/>
            </p:custDataLst>
          </p:nvPr>
        </p:nvPicPr>
        <p:blipFill>
          <a:blip r:embed="rId10" cstate="print"/>
          <a:srcRect/>
          <a:stretch>
            <a:fillRect/>
          </a:stretch>
        </p:blipFill>
        <p:spPr bwMode="auto">
          <a:xfrm>
            <a:off x="2590800" y="3830638"/>
            <a:ext cx="5919788" cy="266700"/>
          </a:xfrm>
          <a:prstGeom prst="rect">
            <a:avLst/>
          </a:prstGeom>
          <a:noFill/>
          <a:ln w="9525">
            <a:noFill/>
            <a:miter lim="800000"/>
            <a:headEnd/>
            <a:tailEnd/>
          </a:ln>
        </p:spPr>
      </p:pic>
      <p:sp>
        <p:nvSpPr>
          <p:cNvPr id="26" name="Rechteck 25"/>
          <p:cNvSpPr/>
          <p:nvPr/>
        </p:nvSpPr>
        <p:spPr>
          <a:xfrm>
            <a:off x="5256213" y="3794126"/>
            <a:ext cx="1314450" cy="32861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7" name="Ellipse 26"/>
          <p:cNvSpPr/>
          <p:nvPr/>
        </p:nvSpPr>
        <p:spPr>
          <a:xfrm>
            <a:off x="5402263" y="2589214"/>
            <a:ext cx="328612" cy="401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cxnSp>
        <p:nvCxnSpPr>
          <p:cNvPr id="29" name="Gerade Verbindung mit Pfeil 28"/>
          <p:cNvCxnSpPr/>
          <p:nvPr/>
        </p:nvCxnSpPr>
        <p:spPr>
          <a:xfrm rot="10800000">
            <a:off x="5730875" y="2917826"/>
            <a:ext cx="1606550"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Ellipse 30"/>
          <p:cNvSpPr/>
          <p:nvPr/>
        </p:nvSpPr>
        <p:spPr>
          <a:xfrm>
            <a:off x="4014788" y="3136900"/>
            <a:ext cx="328612" cy="4016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cxnSp>
        <p:nvCxnSpPr>
          <p:cNvPr id="36" name="Gerade Verbindung mit Pfeil 35"/>
          <p:cNvCxnSpPr/>
          <p:nvPr/>
        </p:nvCxnSpPr>
        <p:spPr>
          <a:xfrm rot="10800000" flipV="1">
            <a:off x="4416425" y="3136900"/>
            <a:ext cx="2921000" cy="1095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7337426" y="2990851"/>
            <a:ext cx="3103563"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Will </a:t>
            </a:r>
            <a:r>
              <a:rPr lang="de-DE" sz="1400" dirty="0" err="1"/>
              <a:t>both</a:t>
            </a:r>
            <a:r>
              <a:rPr lang="de-DE" sz="1400" dirty="0"/>
              <a:t> </a:t>
            </a:r>
            <a:r>
              <a:rPr lang="de-DE" sz="1400" dirty="0" err="1"/>
              <a:t>be</a:t>
            </a:r>
            <a:r>
              <a:rPr lang="de-DE" sz="1400" dirty="0"/>
              <a:t> positive </a:t>
            </a:r>
          </a:p>
        </p:txBody>
      </p:sp>
      <p:sp>
        <p:nvSpPr>
          <p:cNvPr id="41" name="Textfeld 40"/>
          <p:cNvSpPr txBox="1"/>
          <p:nvPr/>
        </p:nvSpPr>
        <p:spPr>
          <a:xfrm>
            <a:off x="3138487" y="4378325"/>
            <a:ext cx="7302501"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400" dirty="0"/>
              <a:t>The return to education         will be </a:t>
            </a:r>
            <a:r>
              <a:rPr lang="de-DE" sz="1400" u="sng" dirty="0"/>
              <a:t>overestimated</a:t>
            </a:r>
            <a:r>
              <a:rPr lang="de-DE" sz="1400" dirty="0"/>
              <a:t> because                 .        It will look </a:t>
            </a:r>
          </a:p>
          <a:p>
            <a:pPr>
              <a:defRPr/>
            </a:pPr>
            <a:r>
              <a:rPr lang="de-DE" sz="1400" dirty="0" err="1"/>
              <a:t>as</a:t>
            </a:r>
            <a:r>
              <a:rPr lang="de-DE" sz="1400" dirty="0"/>
              <a:t> </a:t>
            </a:r>
            <a:r>
              <a:rPr lang="de-DE" sz="1400" dirty="0" err="1"/>
              <a:t>if</a:t>
            </a:r>
            <a:r>
              <a:rPr lang="de-DE" sz="1400" dirty="0"/>
              <a:t> </a:t>
            </a:r>
            <a:r>
              <a:rPr lang="de-DE" sz="1400" dirty="0" err="1"/>
              <a:t>people</a:t>
            </a:r>
            <a:r>
              <a:rPr lang="de-DE" sz="1400" dirty="0"/>
              <a:t> </a:t>
            </a:r>
            <a:r>
              <a:rPr lang="de-DE" sz="1400" dirty="0" err="1"/>
              <a:t>with</a:t>
            </a:r>
            <a:r>
              <a:rPr lang="de-DE" sz="1400" dirty="0"/>
              <a:t> </a:t>
            </a:r>
            <a:r>
              <a:rPr lang="de-DE" sz="1400" dirty="0" err="1"/>
              <a:t>many</a:t>
            </a:r>
            <a:r>
              <a:rPr lang="de-DE" sz="1400" dirty="0"/>
              <a:t> </a:t>
            </a:r>
            <a:r>
              <a:rPr lang="de-DE" sz="1400" dirty="0" err="1"/>
              <a:t>years</a:t>
            </a:r>
            <a:r>
              <a:rPr lang="de-DE" sz="1400" dirty="0"/>
              <a:t> </a:t>
            </a:r>
            <a:r>
              <a:rPr lang="de-DE" sz="1400" dirty="0" err="1"/>
              <a:t>of</a:t>
            </a:r>
            <a:r>
              <a:rPr lang="de-DE" sz="1400" dirty="0"/>
              <a:t> </a:t>
            </a:r>
            <a:r>
              <a:rPr lang="de-DE" sz="1400" dirty="0" err="1"/>
              <a:t>education</a:t>
            </a:r>
            <a:r>
              <a:rPr lang="de-DE" sz="1400" dirty="0"/>
              <a:t> </a:t>
            </a:r>
            <a:r>
              <a:rPr lang="de-DE" sz="1400" dirty="0" err="1"/>
              <a:t>earn</a:t>
            </a:r>
            <a:r>
              <a:rPr lang="de-DE" sz="1400" dirty="0"/>
              <a:t> </a:t>
            </a:r>
            <a:r>
              <a:rPr lang="de-DE" sz="1400" dirty="0" err="1"/>
              <a:t>very</a:t>
            </a:r>
            <a:r>
              <a:rPr lang="de-DE" sz="1400" dirty="0"/>
              <a:t> </a:t>
            </a:r>
            <a:r>
              <a:rPr lang="de-DE" sz="1400" dirty="0" err="1"/>
              <a:t>high</a:t>
            </a:r>
            <a:r>
              <a:rPr lang="de-DE" sz="1400" dirty="0"/>
              <a:t> </a:t>
            </a:r>
            <a:r>
              <a:rPr lang="de-DE" sz="1400" dirty="0" err="1"/>
              <a:t>wages</a:t>
            </a:r>
            <a:r>
              <a:rPr lang="de-DE" sz="1400" dirty="0"/>
              <a:t>, but </a:t>
            </a:r>
            <a:r>
              <a:rPr lang="de-DE" sz="1400" dirty="0" err="1"/>
              <a:t>this</a:t>
            </a:r>
            <a:r>
              <a:rPr lang="de-DE" sz="1400" dirty="0"/>
              <a:t> </a:t>
            </a:r>
            <a:r>
              <a:rPr lang="de-DE" sz="1400" dirty="0" err="1"/>
              <a:t>is</a:t>
            </a:r>
            <a:r>
              <a:rPr lang="de-DE" sz="1400" dirty="0"/>
              <a:t> </a:t>
            </a:r>
            <a:r>
              <a:rPr lang="de-DE" sz="1400" dirty="0" err="1"/>
              <a:t>partly</a:t>
            </a:r>
            <a:r>
              <a:rPr lang="de-DE" sz="1400" dirty="0"/>
              <a:t> </a:t>
            </a:r>
          </a:p>
          <a:p>
            <a:pPr>
              <a:defRPr/>
            </a:pPr>
            <a:r>
              <a:rPr lang="de-DE" sz="1400" dirty="0"/>
              <a:t>due </a:t>
            </a:r>
            <a:r>
              <a:rPr lang="de-DE" sz="1400" dirty="0" err="1"/>
              <a:t>to</a:t>
            </a:r>
            <a:r>
              <a:rPr lang="de-DE" sz="1400" dirty="0"/>
              <a:t> </a:t>
            </a:r>
            <a:r>
              <a:rPr lang="de-DE" sz="1400" dirty="0" err="1"/>
              <a:t>the</a:t>
            </a:r>
            <a:r>
              <a:rPr lang="de-DE" sz="1400" dirty="0"/>
              <a:t> </a:t>
            </a:r>
            <a:r>
              <a:rPr lang="de-DE" sz="1400" dirty="0" err="1"/>
              <a:t>fact</a:t>
            </a:r>
            <a:r>
              <a:rPr lang="de-DE" sz="1400" dirty="0"/>
              <a:t> </a:t>
            </a:r>
            <a:r>
              <a:rPr lang="de-DE" sz="1400" dirty="0" err="1"/>
              <a:t>that</a:t>
            </a:r>
            <a:r>
              <a:rPr lang="de-DE" sz="1400" dirty="0"/>
              <a:t> </a:t>
            </a:r>
            <a:r>
              <a:rPr lang="de-DE" sz="1400" dirty="0" err="1"/>
              <a:t>people</a:t>
            </a:r>
            <a:r>
              <a:rPr lang="de-DE" sz="1400" dirty="0"/>
              <a:t> </a:t>
            </a:r>
            <a:r>
              <a:rPr lang="de-DE" sz="1400" dirty="0" err="1"/>
              <a:t>with</a:t>
            </a:r>
            <a:r>
              <a:rPr lang="de-DE" sz="1400" dirty="0"/>
              <a:t> </a:t>
            </a:r>
            <a:r>
              <a:rPr lang="de-DE" sz="1400" dirty="0" err="1"/>
              <a:t>more</a:t>
            </a:r>
            <a:r>
              <a:rPr lang="de-DE" sz="1400" dirty="0"/>
              <a:t> </a:t>
            </a:r>
            <a:r>
              <a:rPr lang="de-DE" sz="1400" dirty="0" err="1"/>
              <a:t>education</a:t>
            </a:r>
            <a:r>
              <a:rPr lang="de-DE" sz="1400" dirty="0"/>
              <a:t> </a:t>
            </a:r>
            <a:r>
              <a:rPr lang="de-DE" sz="1400" dirty="0" err="1"/>
              <a:t>are</a:t>
            </a:r>
            <a:r>
              <a:rPr lang="de-DE" sz="1400" dirty="0"/>
              <a:t> also </a:t>
            </a:r>
            <a:r>
              <a:rPr lang="de-DE" sz="1400" dirty="0" err="1"/>
              <a:t>more</a:t>
            </a:r>
            <a:r>
              <a:rPr lang="de-DE" sz="1400" dirty="0"/>
              <a:t> </a:t>
            </a:r>
            <a:r>
              <a:rPr lang="de-DE" sz="1400" dirty="0" err="1"/>
              <a:t>able</a:t>
            </a:r>
            <a:r>
              <a:rPr lang="de-DE" sz="1400" dirty="0"/>
              <a:t> on </a:t>
            </a:r>
            <a:r>
              <a:rPr lang="de-DE" sz="1400" dirty="0" err="1"/>
              <a:t>average</a:t>
            </a:r>
            <a:r>
              <a:rPr lang="de-DE" sz="1400" dirty="0"/>
              <a:t>.</a:t>
            </a:r>
          </a:p>
        </p:txBody>
      </p:sp>
      <p:pic>
        <p:nvPicPr>
          <p:cNvPr id="24589" name="Grafik 44" descr="TP_tmp.png"/>
          <p:cNvPicPr>
            <a:picLocks noChangeAspect="1"/>
          </p:cNvPicPr>
          <p:nvPr>
            <p:custDataLst>
              <p:tags r:id="rId4"/>
            </p:custDataLst>
          </p:nvPr>
        </p:nvPicPr>
        <p:blipFill>
          <a:blip r:embed="rId11" cstate="print"/>
          <a:srcRect/>
          <a:stretch>
            <a:fillRect/>
          </a:stretch>
        </p:blipFill>
        <p:spPr bwMode="auto">
          <a:xfrm>
            <a:off x="5015975" y="4451351"/>
            <a:ext cx="212725" cy="193675"/>
          </a:xfrm>
          <a:prstGeom prst="rect">
            <a:avLst/>
          </a:prstGeom>
          <a:noFill/>
          <a:ln w="9525">
            <a:noFill/>
            <a:miter lim="800000"/>
            <a:headEnd/>
            <a:tailEnd/>
          </a:ln>
        </p:spPr>
      </p:pic>
      <p:pic>
        <p:nvPicPr>
          <p:cNvPr id="24590" name="Grafik 58" descr="TP_tmp.png"/>
          <p:cNvPicPr>
            <a:picLocks noChangeAspect="1"/>
          </p:cNvPicPr>
          <p:nvPr>
            <p:custDataLst>
              <p:tags r:id="rId5"/>
            </p:custDataLst>
          </p:nvPr>
        </p:nvPicPr>
        <p:blipFill>
          <a:blip r:embed="rId12" cstate="print"/>
          <a:srcRect/>
          <a:stretch>
            <a:fillRect/>
          </a:stretch>
        </p:blipFill>
        <p:spPr bwMode="auto">
          <a:xfrm>
            <a:off x="7599368" y="4451351"/>
            <a:ext cx="842963" cy="193675"/>
          </a:xfrm>
          <a:prstGeom prst="rect">
            <a:avLst/>
          </a:prstGeom>
          <a:noFill/>
          <a:ln w="9525">
            <a:noFill/>
            <a:miter lim="800000"/>
            <a:headEnd/>
            <a:tailEnd/>
          </a:ln>
        </p:spPr>
      </p:pic>
      <p:cxnSp>
        <p:nvCxnSpPr>
          <p:cNvPr id="63" name="Gerade Verbindung mit Pfeil 62"/>
          <p:cNvCxnSpPr/>
          <p:nvPr/>
        </p:nvCxnSpPr>
        <p:spPr>
          <a:xfrm rot="16200000" flipV="1">
            <a:off x="6150769" y="4214019"/>
            <a:ext cx="292100" cy="182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A09D98-44CF-4157-8565-E1EF2EB45C17}"/>
              </a:ext>
            </a:extLst>
          </p:cNvPr>
          <p:cNvSpPr txBox="1"/>
          <p:nvPr/>
        </p:nvSpPr>
        <p:spPr>
          <a:xfrm>
            <a:off x="513176" y="533867"/>
            <a:ext cx="5590761" cy="646331"/>
          </a:xfrm>
          <a:prstGeom prst="rect">
            <a:avLst/>
          </a:prstGeom>
          <a:noFill/>
        </p:spPr>
        <p:txBody>
          <a:bodyPr wrap="none" rtlCol="0">
            <a:spAutoFit/>
          </a:bodyPr>
          <a:lstStyle/>
          <a:p>
            <a:r>
              <a:rPr lang="en-US" sz="3600" dirty="0"/>
              <a:t>Example from the text </a:t>
            </a:r>
            <a:r>
              <a:rPr lang="en-US" sz="3600" dirty="0" err="1"/>
              <a:t>cont</a:t>
            </a:r>
            <a:r>
              <a:rPr lang="en-US" sz="3600" dirty="0"/>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7588"/>
            <a:ext cx="10515600" cy="1325563"/>
          </a:xfrm>
        </p:spPr>
        <p:txBody>
          <a:bodyPr/>
          <a:lstStyle/>
          <a:p>
            <a:r>
              <a:rPr lang="en-US" dirty="0"/>
              <a:t>Another example of omitted variable Bias </a:t>
            </a:r>
            <a:r>
              <a:rPr lang="en-US" sz="2800" dirty="0"/>
              <a:t>(Bailey 2016)</a:t>
            </a:r>
            <a:endParaRPr lang="en-US" sz="3200" dirty="0"/>
          </a:p>
        </p:txBody>
      </p:sp>
      <p:sp>
        <p:nvSpPr>
          <p:cNvPr id="6" name="Content Placeholder 5">
            <a:extLst>
              <a:ext uri="{FF2B5EF4-FFF2-40B4-BE49-F238E27FC236}">
                <a16:creationId xmlns:a16="http://schemas.microsoft.com/office/drawing/2014/main" id="{C6EB40E7-B40F-47E8-995D-97E2C82980A5}"/>
              </a:ext>
            </a:extLst>
          </p:cNvPr>
          <p:cNvSpPr>
            <a:spLocks noGrp="1"/>
          </p:cNvSpPr>
          <p:nvPr>
            <p:ph idx="1"/>
          </p:nvPr>
        </p:nvSpPr>
        <p:spPr>
          <a:xfrm>
            <a:off x="838200" y="1825625"/>
            <a:ext cx="7467600" cy="4351338"/>
          </a:xfrm>
        </p:spPr>
        <p:txBody>
          <a:bodyPr/>
          <a:lstStyle/>
          <a:p>
            <a:endParaRPr lang="en-US" dirty="0"/>
          </a:p>
        </p:txBody>
      </p:sp>
      <p:pic>
        <p:nvPicPr>
          <p:cNvPr id="8" name="Picture 7">
            <a:extLst>
              <a:ext uri="{FF2B5EF4-FFF2-40B4-BE49-F238E27FC236}">
                <a16:creationId xmlns:a16="http://schemas.microsoft.com/office/drawing/2014/main" id="{D4DFCC8D-D355-426A-AA7C-02441F1F7EB7}"/>
              </a:ext>
            </a:extLst>
          </p:cNvPr>
          <p:cNvPicPr>
            <a:picLocks noChangeAspect="1"/>
          </p:cNvPicPr>
          <p:nvPr/>
        </p:nvPicPr>
        <p:blipFill>
          <a:blip r:embed="rId3"/>
          <a:stretch>
            <a:fillRect/>
          </a:stretch>
        </p:blipFill>
        <p:spPr>
          <a:xfrm>
            <a:off x="6062662" y="1373151"/>
            <a:ext cx="5076824" cy="5268074"/>
          </a:xfrm>
          <a:prstGeom prst="rect">
            <a:avLst/>
          </a:prstGeom>
        </p:spPr>
      </p:pic>
      <p:sp>
        <p:nvSpPr>
          <p:cNvPr id="5" name="Rectangle 4"/>
          <p:cNvSpPr/>
          <p:nvPr/>
        </p:nvSpPr>
        <p:spPr>
          <a:xfrm>
            <a:off x="8917780" y="1633541"/>
            <a:ext cx="1740694" cy="462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783D7B-1C8E-4727-92AC-3E6E6837C7AB}"/>
              </a:ext>
            </a:extLst>
          </p:cNvPr>
          <p:cNvPicPr>
            <a:picLocks noChangeAspect="1"/>
          </p:cNvPicPr>
          <p:nvPr/>
        </p:nvPicPr>
        <p:blipFill rotWithShape="1">
          <a:blip r:embed="rId4"/>
          <a:srcRect l="27314" r="28232"/>
          <a:stretch/>
        </p:blipFill>
        <p:spPr>
          <a:xfrm>
            <a:off x="685800" y="1662116"/>
            <a:ext cx="4511489" cy="4756955"/>
          </a:xfrm>
          <a:prstGeom prst="rect">
            <a:avLst/>
          </a:prstGeom>
        </p:spPr>
      </p:pic>
    </p:spTree>
    <p:extLst>
      <p:ext uri="{BB962C8B-B14F-4D97-AF65-F5344CB8AC3E}">
        <p14:creationId xmlns:p14="http://schemas.microsoft.com/office/powerpoint/2010/main" val="3342177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7588"/>
            <a:ext cx="10515600" cy="1325563"/>
          </a:xfrm>
        </p:spPr>
        <p:txBody>
          <a:bodyPr/>
          <a:lstStyle/>
          <a:p>
            <a:r>
              <a:rPr lang="en-US" dirty="0"/>
              <a:t>Another example of omitted variable Bias </a:t>
            </a:r>
            <a:r>
              <a:rPr lang="en-US" sz="2800" dirty="0"/>
              <a:t>(Bailey 2016)</a:t>
            </a:r>
            <a:endParaRPr lang="en-US" sz="3200" dirty="0"/>
          </a:p>
        </p:txBody>
      </p:sp>
      <p:sp>
        <p:nvSpPr>
          <p:cNvPr id="6" name="Content Placeholder 5">
            <a:extLst>
              <a:ext uri="{FF2B5EF4-FFF2-40B4-BE49-F238E27FC236}">
                <a16:creationId xmlns:a16="http://schemas.microsoft.com/office/drawing/2014/main" id="{C6EB40E7-B40F-47E8-995D-97E2C82980A5}"/>
              </a:ext>
            </a:extLst>
          </p:cNvPr>
          <p:cNvSpPr>
            <a:spLocks noGrp="1"/>
          </p:cNvSpPr>
          <p:nvPr>
            <p:ph idx="1"/>
          </p:nvPr>
        </p:nvSpPr>
        <p:spPr>
          <a:xfrm>
            <a:off x="838200" y="1825625"/>
            <a:ext cx="7467600" cy="4351338"/>
          </a:xfrm>
        </p:spPr>
        <p:txBody>
          <a:bodyPr/>
          <a:lstStyle/>
          <a:p>
            <a:endParaRPr lang="en-US" dirty="0"/>
          </a:p>
        </p:txBody>
      </p:sp>
      <p:pic>
        <p:nvPicPr>
          <p:cNvPr id="8" name="Picture 7">
            <a:extLst>
              <a:ext uri="{FF2B5EF4-FFF2-40B4-BE49-F238E27FC236}">
                <a16:creationId xmlns:a16="http://schemas.microsoft.com/office/drawing/2014/main" id="{D4DFCC8D-D355-426A-AA7C-02441F1F7EB7}"/>
              </a:ext>
            </a:extLst>
          </p:cNvPr>
          <p:cNvPicPr>
            <a:picLocks noChangeAspect="1"/>
          </p:cNvPicPr>
          <p:nvPr/>
        </p:nvPicPr>
        <p:blipFill>
          <a:blip r:embed="rId3"/>
          <a:stretch>
            <a:fillRect/>
          </a:stretch>
        </p:blipFill>
        <p:spPr>
          <a:xfrm>
            <a:off x="6062662" y="1373151"/>
            <a:ext cx="5076824" cy="5268074"/>
          </a:xfrm>
          <a:prstGeom prst="rect">
            <a:avLst/>
          </a:prstGeom>
        </p:spPr>
      </p:pic>
      <p:pic>
        <p:nvPicPr>
          <p:cNvPr id="7" name="Picture 6">
            <a:extLst>
              <a:ext uri="{FF2B5EF4-FFF2-40B4-BE49-F238E27FC236}">
                <a16:creationId xmlns:a16="http://schemas.microsoft.com/office/drawing/2014/main" id="{382478FF-5B78-4FE3-ACDB-AE1C1564FEE5}"/>
              </a:ext>
            </a:extLst>
          </p:cNvPr>
          <p:cNvPicPr>
            <a:picLocks noChangeAspect="1"/>
          </p:cNvPicPr>
          <p:nvPr/>
        </p:nvPicPr>
        <p:blipFill rotWithShape="1">
          <a:blip r:embed="rId4"/>
          <a:srcRect l="27314" r="28232"/>
          <a:stretch/>
        </p:blipFill>
        <p:spPr>
          <a:xfrm>
            <a:off x="685800" y="1662116"/>
            <a:ext cx="4511489" cy="4756955"/>
          </a:xfrm>
          <a:prstGeom prst="rect">
            <a:avLst/>
          </a:prstGeom>
        </p:spPr>
      </p:pic>
      <p:sp>
        <p:nvSpPr>
          <p:cNvPr id="9" name="Rectangle 8">
            <a:extLst>
              <a:ext uri="{FF2B5EF4-FFF2-40B4-BE49-F238E27FC236}">
                <a16:creationId xmlns:a16="http://schemas.microsoft.com/office/drawing/2014/main" id="{FF74F422-C202-4A2C-BB07-A6F4CCD4EE13}"/>
              </a:ext>
            </a:extLst>
          </p:cNvPr>
          <p:cNvSpPr/>
          <p:nvPr/>
        </p:nvSpPr>
        <p:spPr>
          <a:xfrm>
            <a:off x="9906000" y="1633541"/>
            <a:ext cx="752474" cy="462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11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7588"/>
            <a:ext cx="10515600" cy="1325563"/>
          </a:xfrm>
        </p:spPr>
        <p:txBody>
          <a:bodyPr/>
          <a:lstStyle/>
          <a:p>
            <a:r>
              <a:rPr lang="en-US" dirty="0"/>
              <a:t>Another example of omitted variable Bias </a:t>
            </a:r>
            <a:r>
              <a:rPr lang="en-US" sz="2800" dirty="0"/>
              <a:t>(Bailey 2016)</a:t>
            </a:r>
            <a:endParaRPr lang="en-US" sz="3200" dirty="0"/>
          </a:p>
        </p:txBody>
      </p:sp>
      <p:sp>
        <p:nvSpPr>
          <p:cNvPr id="6" name="Content Placeholder 5">
            <a:extLst>
              <a:ext uri="{FF2B5EF4-FFF2-40B4-BE49-F238E27FC236}">
                <a16:creationId xmlns:a16="http://schemas.microsoft.com/office/drawing/2014/main" id="{C6EB40E7-B40F-47E8-995D-97E2C82980A5}"/>
              </a:ext>
            </a:extLst>
          </p:cNvPr>
          <p:cNvSpPr>
            <a:spLocks noGrp="1"/>
          </p:cNvSpPr>
          <p:nvPr>
            <p:ph idx="1"/>
          </p:nvPr>
        </p:nvSpPr>
        <p:spPr>
          <a:xfrm>
            <a:off x="838200" y="1825625"/>
            <a:ext cx="7467600" cy="4351338"/>
          </a:xfrm>
        </p:spPr>
        <p:txBody>
          <a:bodyPr/>
          <a:lstStyle/>
          <a:p>
            <a:endParaRPr lang="en-US" dirty="0"/>
          </a:p>
        </p:txBody>
      </p:sp>
      <p:pic>
        <p:nvPicPr>
          <p:cNvPr id="8" name="Picture 7">
            <a:extLst>
              <a:ext uri="{FF2B5EF4-FFF2-40B4-BE49-F238E27FC236}">
                <a16:creationId xmlns:a16="http://schemas.microsoft.com/office/drawing/2014/main" id="{D4DFCC8D-D355-426A-AA7C-02441F1F7EB7}"/>
              </a:ext>
            </a:extLst>
          </p:cNvPr>
          <p:cNvPicPr>
            <a:picLocks noChangeAspect="1"/>
          </p:cNvPicPr>
          <p:nvPr/>
        </p:nvPicPr>
        <p:blipFill>
          <a:blip r:embed="rId3"/>
          <a:stretch>
            <a:fillRect/>
          </a:stretch>
        </p:blipFill>
        <p:spPr>
          <a:xfrm>
            <a:off x="6062662" y="1373151"/>
            <a:ext cx="5076824" cy="5268074"/>
          </a:xfrm>
          <a:prstGeom prst="rect">
            <a:avLst/>
          </a:prstGeom>
        </p:spPr>
      </p:pic>
      <p:pic>
        <p:nvPicPr>
          <p:cNvPr id="7" name="Picture 6">
            <a:extLst>
              <a:ext uri="{FF2B5EF4-FFF2-40B4-BE49-F238E27FC236}">
                <a16:creationId xmlns:a16="http://schemas.microsoft.com/office/drawing/2014/main" id="{382478FF-5B78-4FE3-ACDB-AE1C1564FEE5}"/>
              </a:ext>
            </a:extLst>
          </p:cNvPr>
          <p:cNvPicPr>
            <a:picLocks noChangeAspect="1"/>
          </p:cNvPicPr>
          <p:nvPr/>
        </p:nvPicPr>
        <p:blipFill rotWithShape="1">
          <a:blip r:embed="rId4"/>
          <a:srcRect l="27314" r="28232"/>
          <a:stretch/>
        </p:blipFill>
        <p:spPr>
          <a:xfrm>
            <a:off x="685800" y="1662116"/>
            <a:ext cx="4511489" cy="4756955"/>
          </a:xfrm>
          <a:prstGeom prst="rect">
            <a:avLst/>
          </a:prstGeom>
        </p:spPr>
      </p:pic>
    </p:spTree>
    <p:extLst>
      <p:ext uri="{BB962C8B-B14F-4D97-AF65-F5344CB8AC3E}">
        <p14:creationId xmlns:p14="http://schemas.microsoft.com/office/powerpoint/2010/main" val="2123954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regression assumptions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2A67B-A366-4D07-8236-971F3922B677}"/>
              </a:ext>
            </a:extLst>
          </p:cNvPr>
          <p:cNvSpPr txBox="1"/>
          <p:nvPr/>
        </p:nvSpPr>
        <p:spPr>
          <a:xfrm>
            <a:off x="3556683" y="728261"/>
            <a:ext cx="5078634" cy="5401479"/>
          </a:xfrm>
          <a:prstGeom prst="rect">
            <a:avLst/>
          </a:prstGeom>
          <a:noFill/>
        </p:spPr>
        <p:txBody>
          <a:bodyPr wrap="none" rtlCol="0">
            <a:spAutoFit/>
          </a:bodyPr>
          <a:lstStyle/>
          <a:p>
            <a:pPr algn="ctr"/>
            <a:r>
              <a:rPr lang="en-US" sz="11500" dirty="0">
                <a:solidFill>
                  <a:schemeClr val="accent3">
                    <a:lumMod val="50000"/>
                  </a:schemeClr>
                </a:solidFill>
                <a:latin typeface="Britannic Bold" panose="020B0903060703020204" pitchFamily="34" charset="0"/>
              </a:rPr>
              <a:t>Let’s </a:t>
            </a:r>
          </a:p>
          <a:p>
            <a:pPr algn="ctr"/>
            <a:r>
              <a:rPr lang="en-US" sz="11500" dirty="0">
                <a:solidFill>
                  <a:schemeClr val="accent3">
                    <a:lumMod val="50000"/>
                  </a:schemeClr>
                </a:solidFill>
                <a:latin typeface="Britannic Bold" panose="020B0903060703020204" pitchFamily="34" charset="0"/>
              </a:rPr>
              <a:t>REVIEW</a:t>
            </a:r>
          </a:p>
          <a:p>
            <a:pPr algn="ctr"/>
            <a:r>
              <a:rPr lang="en-US" sz="11500" dirty="0">
                <a:solidFill>
                  <a:schemeClr val="accent3">
                    <a:lumMod val="50000"/>
                  </a:schemeClr>
                </a:solidFill>
                <a:latin typeface="Britannic Bold" panose="020B0903060703020204" pitchFamily="34" charset="0"/>
              </a:rPr>
              <a:t>Week 3</a:t>
            </a:r>
          </a:p>
        </p:txBody>
      </p:sp>
      <p:sp>
        <p:nvSpPr>
          <p:cNvPr id="3" name="TextBox 2">
            <a:extLst>
              <a:ext uri="{FF2B5EF4-FFF2-40B4-BE49-F238E27FC236}">
                <a16:creationId xmlns:a16="http://schemas.microsoft.com/office/drawing/2014/main" id="{88859D01-5DC7-43C2-AD16-D9080BED71C1}"/>
              </a:ext>
            </a:extLst>
          </p:cNvPr>
          <p:cNvSpPr txBox="1"/>
          <p:nvPr/>
        </p:nvSpPr>
        <p:spPr>
          <a:xfrm>
            <a:off x="1046744" y="1391499"/>
            <a:ext cx="3311227" cy="400110"/>
          </a:xfrm>
          <a:prstGeom prst="rect">
            <a:avLst/>
          </a:prstGeom>
          <a:noFill/>
        </p:spPr>
        <p:txBody>
          <a:bodyPr wrap="none" rtlCol="0">
            <a:spAutoFit/>
          </a:bodyPr>
          <a:lstStyle/>
          <a:p>
            <a:r>
              <a:rPr lang="en-US" sz="2000" dirty="0">
                <a:solidFill>
                  <a:schemeClr val="accent3">
                    <a:lumMod val="60000"/>
                    <a:lumOff val="40000"/>
                  </a:schemeClr>
                </a:solidFill>
              </a:rPr>
              <a:t>	Central Limit Theorem</a:t>
            </a:r>
          </a:p>
        </p:txBody>
      </p:sp>
      <p:sp>
        <p:nvSpPr>
          <p:cNvPr id="6" name="TextBox 5">
            <a:extLst>
              <a:ext uri="{FF2B5EF4-FFF2-40B4-BE49-F238E27FC236}">
                <a16:creationId xmlns:a16="http://schemas.microsoft.com/office/drawing/2014/main" id="{875B2B48-2427-4AD7-9CAC-1F43E410AC0C}"/>
              </a:ext>
            </a:extLst>
          </p:cNvPr>
          <p:cNvSpPr txBox="1"/>
          <p:nvPr/>
        </p:nvSpPr>
        <p:spPr>
          <a:xfrm>
            <a:off x="6544235" y="328150"/>
            <a:ext cx="1949957" cy="400110"/>
          </a:xfrm>
          <a:prstGeom prst="rect">
            <a:avLst/>
          </a:prstGeom>
          <a:noFill/>
        </p:spPr>
        <p:txBody>
          <a:bodyPr wrap="none" rtlCol="0">
            <a:spAutoFit/>
          </a:bodyPr>
          <a:lstStyle/>
          <a:p>
            <a:r>
              <a:rPr lang="en-US" sz="2000" dirty="0">
                <a:solidFill>
                  <a:schemeClr val="accent3">
                    <a:lumMod val="60000"/>
                    <a:lumOff val="40000"/>
                  </a:schemeClr>
                </a:solidFill>
              </a:rPr>
              <a:t>Regression model</a:t>
            </a:r>
          </a:p>
        </p:txBody>
      </p:sp>
      <p:sp>
        <p:nvSpPr>
          <p:cNvPr id="7" name="TextBox 6">
            <a:extLst>
              <a:ext uri="{FF2B5EF4-FFF2-40B4-BE49-F238E27FC236}">
                <a16:creationId xmlns:a16="http://schemas.microsoft.com/office/drawing/2014/main" id="{88912D2C-129D-4C9C-8CE0-215643A0C4F3}"/>
              </a:ext>
            </a:extLst>
          </p:cNvPr>
          <p:cNvSpPr txBox="1"/>
          <p:nvPr/>
        </p:nvSpPr>
        <p:spPr>
          <a:xfrm>
            <a:off x="1676400" y="4197338"/>
            <a:ext cx="3657600" cy="400110"/>
          </a:xfrm>
          <a:prstGeom prst="rect">
            <a:avLst/>
          </a:prstGeom>
          <a:noFill/>
        </p:spPr>
        <p:txBody>
          <a:bodyPr wrap="square" rtlCol="0">
            <a:spAutoFit/>
          </a:bodyPr>
          <a:lstStyle/>
          <a:p>
            <a:r>
              <a:rPr lang="en-US" sz="2000" dirty="0">
                <a:solidFill>
                  <a:schemeClr val="accent3">
                    <a:lumMod val="60000"/>
                    <a:lumOff val="40000"/>
                  </a:schemeClr>
                </a:solidFill>
              </a:rPr>
              <a:t>Statistically Significant/ p-values</a:t>
            </a:r>
          </a:p>
        </p:txBody>
      </p:sp>
      <p:sp>
        <p:nvSpPr>
          <p:cNvPr id="8" name="TextBox 7">
            <a:extLst>
              <a:ext uri="{FF2B5EF4-FFF2-40B4-BE49-F238E27FC236}">
                <a16:creationId xmlns:a16="http://schemas.microsoft.com/office/drawing/2014/main" id="{A7AA3D89-A641-4A8D-A934-6E0BB07F0217}"/>
              </a:ext>
            </a:extLst>
          </p:cNvPr>
          <p:cNvSpPr txBox="1"/>
          <p:nvPr/>
        </p:nvSpPr>
        <p:spPr>
          <a:xfrm>
            <a:off x="8593458" y="4585308"/>
            <a:ext cx="1828129" cy="400110"/>
          </a:xfrm>
          <a:prstGeom prst="rect">
            <a:avLst/>
          </a:prstGeom>
          <a:noFill/>
        </p:spPr>
        <p:txBody>
          <a:bodyPr wrap="none" rtlCol="0">
            <a:spAutoFit/>
          </a:bodyPr>
          <a:lstStyle/>
          <a:p>
            <a:r>
              <a:rPr lang="en-US" sz="2000" dirty="0">
                <a:solidFill>
                  <a:schemeClr val="accent3">
                    <a:lumMod val="60000"/>
                    <a:lumOff val="40000"/>
                  </a:schemeClr>
                </a:solidFill>
              </a:rPr>
              <a:t>Factor variables</a:t>
            </a:r>
          </a:p>
        </p:txBody>
      </p:sp>
      <p:sp>
        <p:nvSpPr>
          <p:cNvPr id="9" name="TextBox 8">
            <a:extLst>
              <a:ext uri="{FF2B5EF4-FFF2-40B4-BE49-F238E27FC236}">
                <a16:creationId xmlns:a16="http://schemas.microsoft.com/office/drawing/2014/main" id="{FA2F32C0-E5FC-41A2-ADD7-0F0708C67A48}"/>
              </a:ext>
            </a:extLst>
          </p:cNvPr>
          <p:cNvSpPr txBox="1"/>
          <p:nvPr/>
        </p:nvSpPr>
        <p:spPr>
          <a:xfrm>
            <a:off x="1597648" y="2324950"/>
            <a:ext cx="2844112" cy="400110"/>
          </a:xfrm>
          <a:prstGeom prst="rect">
            <a:avLst/>
          </a:prstGeom>
          <a:noFill/>
        </p:spPr>
        <p:txBody>
          <a:bodyPr wrap="none" rtlCol="0">
            <a:spAutoFit/>
          </a:bodyPr>
          <a:lstStyle/>
          <a:p>
            <a:r>
              <a:rPr lang="en-US" sz="2000" dirty="0">
                <a:solidFill>
                  <a:schemeClr val="accent3">
                    <a:lumMod val="60000"/>
                    <a:lumOff val="40000"/>
                  </a:schemeClr>
                </a:solidFill>
              </a:rPr>
              <a:t>Regression Standard Error</a:t>
            </a:r>
          </a:p>
        </p:txBody>
      </p:sp>
      <p:sp>
        <p:nvSpPr>
          <p:cNvPr id="10" name="TextBox 9">
            <a:extLst>
              <a:ext uri="{FF2B5EF4-FFF2-40B4-BE49-F238E27FC236}">
                <a16:creationId xmlns:a16="http://schemas.microsoft.com/office/drawing/2014/main" id="{045005E7-3EDB-40FB-A1B2-5F5B7D539D42}"/>
              </a:ext>
            </a:extLst>
          </p:cNvPr>
          <p:cNvSpPr txBox="1"/>
          <p:nvPr/>
        </p:nvSpPr>
        <p:spPr>
          <a:xfrm>
            <a:off x="8502228" y="2085945"/>
            <a:ext cx="1622560" cy="400110"/>
          </a:xfrm>
          <a:prstGeom prst="rect">
            <a:avLst/>
          </a:prstGeom>
          <a:noFill/>
        </p:spPr>
        <p:txBody>
          <a:bodyPr wrap="none" rtlCol="0">
            <a:spAutoFit/>
          </a:bodyPr>
          <a:lstStyle/>
          <a:p>
            <a:r>
              <a:rPr lang="en-US" sz="2000" dirty="0">
                <a:solidFill>
                  <a:schemeClr val="accent3">
                    <a:lumMod val="60000"/>
                    <a:lumOff val="40000"/>
                  </a:schemeClr>
                </a:solidFill>
              </a:rPr>
              <a:t>Merging Data</a:t>
            </a:r>
          </a:p>
        </p:txBody>
      </p:sp>
      <p:sp>
        <p:nvSpPr>
          <p:cNvPr id="11" name="TextBox 10">
            <a:extLst>
              <a:ext uri="{FF2B5EF4-FFF2-40B4-BE49-F238E27FC236}">
                <a16:creationId xmlns:a16="http://schemas.microsoft.com/office/drawing/2014/main" id="{DFC49CA2-4385-4367-BDEA-6C9C7FC35153}"/>
              </a:ext>
            </a:extLst>
          </p:cNvPr>
          <p:cNvSpPr txBox="1"/>
          <p:nvPr/>
        </p:nvSpPr>
        <p:spPr>
          <a:xfrm>
            <a:off x="5583639" y="3997283"/>
            <a:ext cx="2561279" cy="400110"/>
          </a:xfrm>
          <a:prstGeom prst="rect">
            <a:avLst/>
          </a:prstGeom>
          <a:noFill/>
        </p:spPr>
        <p:txBody>
          <a:bodyPr wrap="none" rtlCol="0">
            <a:spAutoFit/>
          </a:bodyPr>
          <a:lstStyle/>
          <a:p>
            <a:r>
              <a:rPr lang="en-US" sz="2000" dirty="0">
                <a:solidFill>
                  <a:schemeClr val="accent3">
                    <a:lumMod val="60000"/>
                    <a:lumOff val="40000"/>
                  </a:schemeClr>
                </a:solidFill>
              </a:rPr>
              <a:t>Creating new variables</a:t>
            </a:r>
          </a:p>
        </p:txBody>
      </p:sp>
      <p:sp>
        <p:nvSpPr>
          <p:cNvPr id="12" name="TextBox 11">
            <a:extLst>
              <a:ext uri="{FF2B5EF4-FFF2-40B4-BE49-F238E27FC236}">
                <a16:creationId xmlns:a16="http://schemas.microsoft.com/office/drawing/2014/main" id="{DA41B305-725A-4CF4-930B-66E7FFF6DAE9}"/>
              </a:ext>
            </a:extLst>
          </p:cNvPr>
          <p:cNvSpPr txBox="1"/>
          <p:nvPr/>
        </p:nvSpPr>
        <p:spPr>
          <a:xfrm>
            <a:off x="5583638" y="2417422"/>
            <a:ext cx="3066802" cy="400110"/>
          </a:xfrm>
          <a:prstGeom prst="rect">
            <a:avLst/>
          </a:prstGeom>
          <a:noFill/>
        </p:spPr>
        <p:txBody>
          <a:bodyPr wrap="none" rtlCol="0">
            <a:spAutoFit/>
          </a:bodyPr>
          <a:lstStyle/>
          <a:p>
            <a:r>
              <a:rPr lang="en-US" sz="2000" dirty="0">
                <a:solidFill>
                  <a:schemeClr val="accent3">
                    <a:lumMod val="60000"/>
                    <a:lumOff val="40000"/>
                  </a:schemeClr>
                </a:solidFill>
              </a:rPr>
              <a:t>Coefficient of Determination</a:t>
            </a:r>
          </a:p>
        </p:txBody>
      </p:sp>
      <p:sp>
        <p:nvSpPr>
          <p:cNvPr id="13" name="TextBox 12">
            <a:extLst>
              <a:ext uri="{FF2B5EF4-FFF2-40B4-BE49-F238E27FC236}">
                <a16:creationId xmlns:a16="http://schemas.microsoft.com/office/drawing/2014/main" id="{8D6BB07C-DBF6-4C62-893C-B8539511E1A9}"/>
              </a:ext>
            </a:extLst>
          </p:cNvPr>
          <p:cNvSpPr txBox="1"/>
          <p:nvPr/>
        </p:nvSpPr>
        <p:spPr>
          <a:xfrm>
            <a:off x="2099937" y="6131401"/>
            <a:ext cx="3352328" cy="400110"/>
          </a:xfrm>
          <a:prstGeom prst="rect">
            <a:avLst/>
          </a:prstGeom>
          <a:noFill/>
        </p:spPr>
        <p:txBody>
          <a:bodyPr wrap="none" rtlCol="0">
            <a:spAutoFit/>
          </a:bodyPr>
          <a:lstStyle/>
          <a:p>
            <a:r>
              <a:rPr lang="en-US" sz="2000" dirty="0">
                <a:solidFill>
                  <a:schemeClr val="accent3">
                    <a:lumMod val="60000"/>
                    <a:lumOff val="40000"/>
                  </a:schemeClr>
                </a:solidFill>
              </a:rPr>
              <a:t>Predicted Values and Residuals</a:t>
            </a:r>
          </a:p>
        </p:txBody>
      </p:sp>
      <p:sp>
        <p:nvSpPr>
          <p:cNvPr id="15" name="TextBox 14">
            <a:extLst>
              <a:ext uri="{FF2B5EF4-FFF2-40B4-BE49-F238E27FC236}">
                <a16:creationId xmlns:a16="http://schemas.microsoft.com/office/drawing/2014/main" id="{A0DD476F-6259-470F-86B1-0A0A9D5EB156}"/>
              </a:ext>
            </a:extLst>
          </p:cNvPr>
          <p:cNvSpPr txBox="1"/>
          <p:nvPr/>
        </p:nvSpPr>
        <p:spPr>
          <a:xfrm>
            <a:off x="1490273" y="358928"/>
            <a:ext cx="2832827" cy="400110"/>
          </a:xfrm>
          <a:prstGeom prst="rect">
            <a:avLst/>
          </a:prstGeom>
          <a:noFill/>
        </p:spPr>
        <p:txBody>
          <a:bodyPr wrap="none" rtlCol="0">
            <a:spAutoFit/>
          </a:bodyPr>
          <a:lstStyle/>
          <a:p>
            <a:r>
              <a:rPr lang="en-US" sz="2000" dirty="0">
                <a:solidFill>
                  <a:schemeClr val="accent3">
                    <a:lumMod val="60000"/>
                    <a:lumOff val="40000"/>
                  </a:schemeClr>
                </a:solidFill>
              </a:rPr>
              <a:t>	Beta Coefficients</a:t>
            </a:r>
          </a:p>
        </p:txBody>
      </p:sp>
      <p:sp>
        <p:nvSpPr>
          <p:cNvPr id="16" name="TextBox 15">
            <a:extLst>
              <a:ext uri="{FF2B5EF4-FFF2-40B4-BE49-F238E27FC236}">
                <a16:creationId xmlns:a16="http://schemas.microsoft.com/office/drawing/2014/main" id="{59682F7F-C268-4718-B007-869140513BEC}"/>
              </a:ext>
            </a:extLst>
          </p:cNvPr>
          <p:cNvSpPr txBox="1"/>
          <p:nvPr/>
        </p:nvSpPr>
        <p:spPr>
          <a:xfrm>
            <a:off x="7670030" y="5861051"/>
            <a:ext cx="1494320" cy="400110"/>
          </a:xfrm>
          <a:prstGeom prst="rect">
            <a:avLst/>
          </a:prstGeom>
          <a:noFill/>
        </p:spPr>
        <p:txBody>
          <a:bodyPr wrap="none" rtlCol="0">
            <a:spAutoFit/>
          </a:bodyPr>
          <a:lstStyle/>
          <a:p>
            <a:r>
              <a:rPr lang="en-US" sz="2000" dirty="0">
                <a:solidFill>
                  <a:schemeClr val="accent3">
                    <a:lumMod val="60000"/>
                    <a:lumOff val="40000"/>
                  </a:schemeClr>
                </a:solidFill>
              </a:rPr>
              <a:t>Missing Data</a:t>
            </a:r>
          </a:p>
        </p:txBody>
      </p:sp>
      <p:sp>
        <p:nvSpPr>
          <p:cNvPr id="14" name="TextBox 13">
            <a:extLst>
              <a:ext uri="{FF2B5EF4-FFF2-40B4-BE49-F238E27FC236}">
                <a16:creationId xmlns:a16="http://schemas.microsoft.com/office/drawing/2014/main" id="{88859D01-5DC7-43C2-AD16-D9080BED71C1}"/>
              </a:ext>
            </a:extLst>
          </p:cNvPr>
          <p:cNvSpPr txBox="1"/>
          <p:nvPr/>
        </p:nvSpPr>
        <p:spPr>
          <a:xfrm>
            <a:off x="6867911" y="1144278"/>
            <a:ext cx="2052165" cy="400110"/>
          </a:xfrm>
          <a:prstGeom prst="rect">
            <a:avLst/>
          </a:prstGeom>
          <a:noFill/>
        </p:spPr>
        <p:txBody>
          <a:bodyPr wrap="none" rtlCol="0">
            <a:spAutoFit/>
          </a:bodyPr>
          <a:lstStyle/>
          <a:p>
            <a:r>
              <a:rPr lang="en-US" sz="2000" dirty="0">
                <a:solidFill>
                  <a:schemeClr val="accent3">
                    <a:lumMod val="60000"/>
                    <a:lumOff val="40000"/>
                  </a:schemeClr>
                </a:solidFill>
              </a:rPr>
              <a:t>	Causality</a:t>
            </a:r>
          </a:p>
        </p:txBody>
      </p:sp>
    </p:spTree>
    <p:extLst>
      <p:ext uri="{BB962C8B-B14F-4D97-AF65-F5344CB8AC3E}">
        <p14:creationId xmlns:p14="http://schemas.microsoft.com/office/powerpoint/2010/main" val="4236239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From last week</a:t>
            </a:r>
          </a:p>
        </p:txBody>
      </p:sp>
      <p:sp>
        <p:nvSpPr>
          <p:cNvPr id="5" name="Content Placeholder 4"/>
          <p:cNvSpPr>
            <a:spLocks noGrp="1"/>
          </p:cNvSpPr>
          <p:nvPr>
            <p:ph idx="1"/>
          </p:nvPr>
        </p:nvSpPr>
        <p:spPr/>
        <p:txBody>
          <a:bodyPr>
            <a:normAutofit/>
          </a:bodyPr>
          <a:lstStyle/>
          <a:p>
            <a:r>
              <a:rPr lang="en-US" dirty="0"/>
              <a:t>Assumptions:</a:t>
            </a:r>
          </a:p>
          <a:p>
            <a:pPr lvl="1"/>
            <a:r>
              <a:rPr lang="en-US" dirty="0"/>
              <a:t>SLR.1 – Linear in parameters</a:t>
            </a:r>
          </a:p>
          <a:p>
            <a:pPr lvl="1"/>
            <a:r>
              <a:rPr lang="en-US" dirty="0"/>
              <a:t>SLR.2 – Data drawn from a random sample (i.e., the errors are independent - no autocorrelation in the data)</a:t>
            </a:r>
          </a:p>
          <a:p>
            <a:pPr lvl="1"/>
            <a:r>
              <a:rPr lang="en-US" dirty="0"/>
              <a:t>SLR.3 – Sample variation in the explanatory variables</a:t>
            </a:r>
          </a:p>
          <a:p>
            <a:pPr lvl="1"/>
            <a:r>
              <a:rPr lang="en-US" dirty="0"/>
              <a:t>SLR.4 – Zero conditional mean for the error term</a:t>
            </a:r>
          </a:p>
          <a:p>
            <a:pPr lvl="1"/>
            <a:r>
              <a:rPr lang="en-US" dirty="0"/>
              <a:t>SLR.5 – </a:t>
            </a:r>
            <a:r>
              <a:rPr lang="en-US" dirty="0" err="1"/>
              <a:t>Homoskedasticity</a:t>
            </a:r>
            <a:r>
              <a:rPr lang="en-US" dirty="0"/>
              <a:t> (i.e., the errors have equal variance)</a:t>
            </a:r>
          </a:p>
          <a:p>
            <a:pPr lvl="1"/>
            <a:r>
              <a:rPr lang="en-US" dirty="0"/>
              <a:t>Normality of the error term</a:t>
            </a:r>
          </a:p>
          <a:p>
            <a:pPr lvl="1"/>
            <a:r>
              <a:rPr lang="en-US" dirty="0"/>
              <a:t>Validity (i.e. data maps to research question)</a:t>
            </a:r>
          </a:p>
        </p:txBody>
      </p:sp>
    </p:spTree>
    <p:extLst>
      <p:ext uri="{BB962C8B-B14F-4D97-AF65-F5344CB8AC3E}">
        <p14:creationId xmlns:p14="http://schemas.microsoft.com/office/powerpoint/2010/main" val="1409385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MLR Assumptions</a:t>
            </a:r>
          </a:p>
        </p:txBody>
      </p:sp>
      <p:sp>
        <p:nvSpPr>
          <p:cNvPr id="5" name="Content Placeholder 4"/>
          <p:cNvSpPr>
            <a:spLocks noGrp="1"/>
          </p:cNvSpPr>
          <p:nvPr>
            <p:ph idx="1"/>
          </p:nvPr>
        </p:nvSpPr>
        <p:spPr/>
        <p:txBody>
          <a:bodyPr>
            <a:normAutofit/>
          </a:bodyPr>
          <a:lstStyle/>
          <a:p>
            <a:r>
              <a:rPr lang="en-US" dirty="0"/>
              <a:t>MLR. 1 - Linear in parameters</a:t>
            </a:r>
          </a:p>
          <a:p>
            <a:r>
              <a:rPr lang="en-US" dirty="0"/>
              <a:t>MLR. 2 - Data drawn from a random sample (i.e., the errors are independent - no autocorrelation in the data)</a:t>
            </a:r>
          </a:p>
          <a:p>
            <a:r>
              <a:rPr lang="en-US" dirty="0"/>
              <a:t>MLR.3 - No perfect </a:t>
            </a:r>
            <a:r>
              <a:rPr lang="en-US" dirty="0" err="1"/>
              <a:t>collinearity</a:t>
            </a:r>
            <a:r>
              <a:rPr lang="en-US" dirty="0"/>
              <a:t> (no exact linear relationship among the independent variables)</a:t>
            </a:r>
          </a:p>
          <a:p>
            <a:r>
              <a:rPr lang="en-US" dirty="0"/>
              <a:t>MLR.4 - Zero conditional mean for the error term</a:t>
            </a:r>
          </a:p>
          <a:p>
            <a:r>
              <a:rPr lang="en-US" dirty="0"/>
              <a:t>MLR.5 - </a:t>
            </a:r>
            <a:r>
              <a:rPr lang="en-US" dirty="0" err="1"/>
              <a:t>Homoskedasticity</a:t>
            </a:r>
            <a:r>
              <a:rPr lang="en-US" dirty="0"/>
              <a:t> (i.e., the errors have equal variance)</a:t>
            </a:r>
          </a:p>
          <a:p>
            <a:r>
              <a:rPr lang="en-US" dirty="0"/>
              <a:t>Normality of the error term</a:t>
            </a:r>
          </a:p>
          <a:p>
            <a:r>
              <a:rPr lang="en-US" dirty="0"/>
              <a:t>Validity (i.e. data maps to research question)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Class Exercises</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dirty="0"/>
              <a:t>1. Using the prestige dataset regress </a:t>
            </a:r>
            <a:r>
              <a:rPr lang="en-US" i="1" dirty="0"/>
              <a:t>prestige</a:t>
            </a:r>
            <a:r>
              <a:rPr lang="en-US" dirty="0"/>
              <a:t> on </a:t>
            </a:r>
            <a:r>
              <a:rPr lang="en-US" i="1" dirty="0"/>
              <a:t>education</a:t>
            </a:r>
            <a:r>
              <a:rPr lang="en-US" dirty="0"/>
              <a:t>, </a:t>
            </a:r>
            <a:r>
              <a:rPr lang="en-US" i="1" dirty="0"/>
              <a:t>income,</a:t>
            </a:r>
            <a:r>
              <a:rPr lang="en-US" dirty="0"/>
              <a:t> and </a:t>
            </a:r>
            <a:r>
              <a:rPr lang="en-US" i="1" dirty="0"/>
              <a:t>women</a:t>
            </a:r>
            <a:r>
              <a:rPr lang="en-US" dirty="0"/>
              <a:t>.</a:t>
            </a:r>
          </a:p>
          <a:p>
            <a:pPr lvl="1"/>
            <a:r>
              <a:rPr lang="en-US" dirty="0"/>
              <a:t>Prove to yourself that the coefficient on </a:t>
            </a:r>
            <a:r>
              <a:rPr lang="en-US" i="1" dirty="0"/>
              <a:t>education</a:t>
            </a:r>
            <a:r>
              <a:rPr lang="en-US" dirty="0"/>
              <a:t> is the </a:t>
            </a:r>
            <a:r>
              <a:rPr lang="en-US" dirty="0" err="1"/>
              <a:t>partialled</a:t>
            </a:r>
            <a:r>
              <a:rPr lang="en-US" dirty="0"/>
              <a:t> out effect of </a:t>
            </a:r>
            <a:r>
              <a:rPr lang="en-US" i="1" dirty="0"/>
              <a:t>education</a:t>
            </a:r>
            <a:r>
              <a:rPr lang="en-US" dirty="0"/>
              <a:t> on </a:t>
            </a:r>
            <a:r>
              <a:rPr lang="en-US" i="1" dirty="0"/>
              <a:t>prestige</a:t>
            </a:r>
            <a:r>
              <a:rPr lang="en-US" dirty="0"/>
              <a:t>. </a:t>
            </a:r>
          </a:p>
          <a:p>
            <a:pPr lvl="1"/>
            <a:r>
              <a:rPr lang="en-US" dirty="0"/>
              <a:t>Two steps needed to do this:</a:t>
            </a:r>
          </a:p>
          <a:p>
            <a:pPr lvl="2">
              <a:lnSpc>
                <a:spcPts val="3100"/>
              </a:lnSpc>
            </a:pPr>
            <a:r>
              <a:rPr lang="de-DE" sz="1700" dirty="0"/>
              <a:t>1) Regress the explanatory variable on all other explanatory variables</a:t>
            </a:r>
          </a:p>
          <a:p>
            <a:pPr lvl="2">
              <a:lnSpc>
                <a:spcPts val="3100"/>
              </a:lnSpc>
            </a:pPr>
            <a:r>
              <a:rPr lang="de-DE" sz="1700" dirty="0"/>
              <a:t>2) Regress </a:t>
            </a:r>
            <a:r>
              <a:rPr lang="de-DE" sz="1700" i="1" dirty="0"/>
              <a:t> Y </a:t>
            </a:r>
            <a:r>
              <a:rPr lang="de-DE" sz="1700" dirty="0"/>
              <a:t>on the residuals from this regression</a:t>
            </a:r>
          </a:p>
          <a:p>
            <a:pPr lvl="1">
              <a:buNone/>
            </a:pPr>
            <a:endParaRPr lang="en-US" dirty="0"/>
          </a:p>
          <a:p>
            <a:r>
              <a:rPr lang="en-US" dirty="0"/>
              <a:t>Complete computer exercises C1 and C2 in Wooldridge.   I have them posted on the following slide if you don’t have your text.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3906" name="Picture 2" descr="C:\Users\MDS\AppData\Local\Temp\Doc - Feb 3, 2014, 4-42 PM.jpg"/>
          <p:cNvPicPr>
            <a:picLocks noChangeAspect="1" noChangeArrowheads="1"/>
          </p:cNvPicPr>
          <p:nvPr/>
        </p:nvPicPr>
        <p:blipFill>
          <a:blip r:embed="rId2" cstate="print"/>
          <a:srcRect/>
          <a:stretch>
            <a:fillRect/>
          </a:stretch>
        </p:blipFill>
        <p:spPr bwMode="auto">
          <a:xfrm>
            <a:off x="1752601" y="0"/>
            <a:ext cx="6293801" cy="6858000"/>
          </a:xfrm>
          <a:prstGeom prst="rect">
            <a:avLst/>
          </a:prstGeom>
          <a:noFill/>
        </p:spPr>
      </p:pic>
      <p:sp>
        <p:nvSpPr>
          <p:cNvPr id="5" name="TextBox 4"/>
          <p:cNvSpPr txBox="1"/>
          <p:nvPr/>
        </p:nvSpPr>
        <p:spPr>
          <a:xfrm>
            <a:off x="8610600" y="2431634"/>
            <a:ext cx="3428999" cy="1200329"/>
          </a:xfrm>
          <a:prstGeom prst="rect">
            <a:avLst/>
          </a:prstGeom>
          <a:noFill/>
        </p:spPr>
        <p:txBody>
          <a:bodyPr wrap="square" rtlCol="0">
            <a:spAutoFit/>
          </a:bodyPr>
          <a:lstStyle/>
          <a:p>
            <a:r>
              <a:rPr lang="en-US" sz="2400" b="1" dirty="0">
                <a:solidFill>
                  <a:schemeClr val="tx2"/>
                </a:solidFill>
              </a:rPr>
              <a:t>Note, the required datasets are on Blackboard as R datasets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9502E6-ECB8-4262-80C2-BAD2ADAF85CB}"/>
              </a:ext>
            </a:extLst>
          </p:cNvPr>
          <p:cNvPicPr>
            <a:picLocks noChangeAspect="1"/>
          </p:cNvPicPr>
          <p:nvPr/>
        </p:nvPicPr>
        <p:blipFill>
          <a:blip r:embed="rId3">
            <a:alphaModFix amt="25000"/>
          </a:blip>
          <a:stretch>
            <a:fillRect/>
          </a:stretch>
        </p:blipFill>
        <p:spPr>
          <a:xfrm>
            <a:off x="0" y="-9525"/>
            <a:ext cx="12201525" cy="6858000"/>
          </a:xfrm>
          <a:prstGeom prst="rect">
            <a:avLst/>
          </a:prstGeom>
        </p:spPr>
      </p:pic>
      <p:sp>
        <p:nvSpPr>
          <p:cNvPr id="2" name="TextBox 1">
            <a:extLst>
              <a:ext uri="{FF2B5EF4-FFF2-40B4-BE49-F238E27FC236}">
                <a16:creationId xmlns:a16="http://schemas.microsoft.com/office/drawing/2014/main" id="{EA94AFDB-2AC2-4E28-B1BA-0516DFF136A5}"/>
              </a:ext>
            </a:extLst>
          </p:cNvPr>
          <p:cNvSpPr txBox="1"/>
          <p:nvPr/>
        </p:nvSpPr>
        <p:spPr>
          <a:xfrm>
            <a:off x="1615607" y="2650034"/>
            <a:ext cx="8960786" cy="769441"/>
          </a:xfrm>
          <a:prstGeom prst="rect">
            <a:avLst/>
          </a:prstGeom>
          <a:noFill/>
        </p:spPr>
        <p:txBody>
          <a:bodyPr wrap="none" rtlCol="0">
            <a:spAutoFit/>
          </a:bodyPr>
          <a:lstStyle/>
          <a:p>
            <a:r>
              <a:rPr lang="en-US" sz="4400" b="1" dirty="0"/>
              <a:t>LET’S REVIEW THE IN-CLASS EXERCISE</a:t>
            </a:r>
          </a:p>
        </p:txBody>
      </p:sp>
    </p:spTree>
    <p:extLst>
      <p:ext uri="{BB962C8B-B14F-4D97-AF65-F5344CB8AC3E}">
        <p14:creationId xmlns:p14="http://schemas.microsoft.com/office/powerpoint/2010/main" val="265059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Multiple Regression</a:t>
            </a:r>
          </a:p>
        </p:txBody>
      </p:sp>
      <p:sp>
        <p:nvSpPr>
          <p:cNvPr id="2" name="Text Placeholder 1"/>
          <p:cNvSpPr>
            <a:spLocks noGrp="1"/>
          </p:cNvSpPr>
          <p:nvPr>
            <p:ph type="body" idx="1"/>
          </p:nvPr>
        </p:nvSpPr>
        <p:spPr/>
        <p:txBody>
          <a:bodyPr/>
          <a:lstStyle/>
          <a:p>
            <a:r>
              <a:rPr lang="en-US" dirty="0"/>
              <a:t>Analysis and Estimation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Assume one is only interested in understanding the effect of X on Y.  Why is simple regression (i.e. regression with a single predictor) insufficient for understanding the effect of X on 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Multiple Regression?</a:t>
            </a:r>
          </a:p>
        </p:txBody>
      </p:sp>
      <p:sp>
        <p:nvSpPr>
          <p:cNvPr id="3" name="Content Placeholder 2"/>
          <p:cNvSpPr>
            <a:spLocks noGrp="1"/>
          </p:cNvSpPr>
          <p:nvPr>
            <p:ph idx="1"/>
          </p:nvPr>
        </p:nvSpPr>
        <p:spPr/>
        <p:txBody>
          <a:bodyPr>
            <a:normAutofit/>
          </a:bodyPr>
          <a:lstStyle/>
          <a:p>
            <a:r>
              <a:rPr lang="en-US" dirty="0"/>
              <a:t>Multiple regression allows us to specifically control for many other factors that may simultaneously affect our dependent variable.</a:t>
            </a:r>
          </a:p>
          <a:p>
            <a:endParaRPr lang="en-US" dirty="0"/>
          </a:p>
          <a:p>
            <a:endParaRPr lang="en-US" dirty="0"/>
          </a:p>
          <a:p>
            <a:r>
              <a:rPr lang="en-US" dirty="0"/>
              <a:t>Idea of </a:t>
            </a:r>
            <a:r>
              <a:rPr lang="en-US" b="1" dirty="0">
                <a:solidFill>
                  <a:schemeClr val="tx2">
                    <a:lumMod val="50000"/>
                  </a:schemeClr>
                </a:solidFill>
              </a:rPr>
              <a:t>ceteris paribus </a:t>
            </a:r>
            <a:r>
              <a:rPr lang="en-US" dirty="0"/>
              <a:t>– which means “other relevant factors being equal”.  </a:t>
            </a:r>
          </a:p>
          <a:p>
            <a:pPr lvl="1"/>
            <a:r>
              <a:rPr lang="en-US" dirty="0"/>
              <a:t>Hence, we can view the effect of a unit change in one IV on the DV while holding the change in our other IVs constant.  </a:t>
            </a:r>
          </a:p>
          <a:p>
            <a:pPr lvl="1"/>
            <a:r>
              <a:rPr lang="en-US" dirty="0"/>
              <a:t>Our parameter estimates of B</a:t>
            </a:r>
            <a:r>
              <a:rPr lang="en-US" baseline="-25000" dirty="0"/>
              <a:t>1</a:t>
            </a:r>
            <a:r>
              <a:rPr lang="en-US" dirty="0"/>
              <a:t> and B</a:t>
            </a:r>
            <a:r>
              <a:rPr lang="en-US" baseline="-25000" dirty="0"/>
              <a:t>2</a:t>
            </a:r>
            <a:r>
              <a:rPr lang="en-US" dirty="0"/>
              <a:t> etc..have partial effect interpretations.  We will return to this concept later in the lecture.</a:t>
            </a:r>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2800" y="2933700"/>
            <a:ext cx="4185285" cy="49530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y= \beta_0 + \beta_1 x_1 + \beta_2 x_2 + u\]&#10;\end{document}&#10;"/>
  <p:tag name="FILENAME" val="TP_tmp"/>
  <p:tag name="FORMAT" val="pngmono"/>
  <p:tag name="RES" val="1200"/>
  <p:tag name="BLEND" val="0"/>
  <p:tag name="TRANSPARENT" val="0"/>
  <p:tag name="TBUG" val="0"/>
  <p:tag name="ALLOWFS" val="0"/>
  <p:tag name="ORIGWIDTH" val="254"/>
  <p:tag name="PICTUREFILESIZE" val="1088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ta_1$&#10;\end{document}&#10;"/>
  <p:tag name="FILENAME" val="TP_tmp"/>
  <p:tag name="FORMAT" val="pngmono"/>
  <p:tag name="RES" val="1200"/>
  <p:tag name="BLEND" val="0"/>
  <p:tag name="TRANSPARENT" val="0"/>
  <p:tag name="TBUG" val="0"/>
  <p:tag name="ALLOWFS" val="0"/>
  <p:tag name="ORIGWIDTH" val="21"/>
  <p:tag name="PICTUREFILESIZE" val="1396"/>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ta_2 \delta_1&gt;0$&#10;\end{document}&#10;"/>
  <p:tag name="FILENAME" val="TP_tmp"/>
  <p:tag name="FORMAT" val="pngmono"/>
  <p:tag name="RES" val="1200"/>
  <p:tag name="BLEND" val="0"/>
  <p:tag name="TRANSPARENT" val="0"/>
  <p:tag name="TBUG" val="0"/>
  <p:tag name="ALLOWFS" val="0"/>
  <p:tag name="ORIGWIDTH" val="83"/>
  <p:tag name="PICTUREFILESIZE" val="4722"/>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y= \alpha_0 + \alpha_1 x_1 + w\]&#10;\end{document}&#10;"/>
  <p:tag name="FILENAME" val="TP_tmp"/>
  <p:tag name="FORMAT" val="pngmono"/>
  <p:tag name="RES" val="1200"/>
  <p:tag name="BLEND" val="0"/>
  <p:tag name="TRANSPARENT" val="0"/>
  <p:tag name="TBUG" val="0"/>
  <p:tag name="ALLOWFS" val="0"/>
  <p:tag name="ORIGWIDTH" val="186"/>
  <p:tag name="PICTUREFILESIZE" val="6921"/>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x_2= \delta_0 + \delta_1 x_1 + v\]&#10;\end{document}&#10;"/>
  <p:tag name="FILENAME" val="TP_tmp"/>
  <p:tag name="FORMAT" val="pngmono"/>
  <p:tag name="RES" val="1200"/>
  <p:tag name="BLEND" val="0"/>
  <p:tag name="TRANSPARENT" val="0"/>
  <p:tag name="TBUG" val="0"/>
  <p:tag name="ALLOWFS" val="0"/>
  <p:tag name="ORIGWIDTH" val="184"/>
  <p:tag name="PICTUREFILESIZE" val="738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Rightarrow \quad y= \beta_0 + \beta_1 x_1 + \beta_2 (\delta_0 + \delta_1 x_1 + v) + u\]&#10;\end{document}&#10;"/>
  <p:tag name="FILENAME" val="TP_tmp"/>
  <p:tag name="FORMAT" val="pngmono"/>
  <p:tag name="RES" val="1200"/>
  <p:tag name="BLEND" val="0"/>
  <p:tag name="TRANSPARENT" val="0"/>
  <p:tag name="TBUG" val="0"/>
  <p:tag name="ALLOWFS" val="0"/>
  <p:tag name="ORIGWIDTH" val="432"/>
  <p:tag name="PICTUREFILESIZE" val="1710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beta_0 + \beta_2 \delta_0) + (\beta_1+ \beta_2\delta_1) x_1 + (\beta_2  v + u)\]&#10;\end{document}&#10;"/>
  <p:tag name="FILENAME" val="TP_tmp"/>
  <p:tag name="FORMAT" val="pngmono"/>
  <p:tag name="RES" val="1200"/>
  <p:tag name="BLEND" val="0"/>
  <p:tag name="TRANSPARENT" val="0"/>
  <p:tag name="TBUG" val="0"/>
  <p:tag name="ALLOWFS" val="0"/>
  <p:tag name="ORIGWIDTH" val="423"/>
  <p:tag name="PICTUREFILESIZE" val="1982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y= \beta_0 + \beta_1 x_1 + \beta_2 x_2 + u\]&#10;\end{document}&#10;"/>
  <p:tag name="FILENAME" val="TP_tmp"/>
  <p:tag name="FORMAT" val="pngmono"/>
  <p:tag name="RES" val="1200"/>
  <p:tag name="BLEND" val="0"/>
  <p:tag name="TRANSPARENT" val="0"/>
  <p:tag name="TBUG" val="0"/>
  <p:tag name="ALLOWFS" val="0"/>
  <p:tag name="ORIGWIDTH" val="254"/>
  <p:tag name="PICTUREFILESIZE" val="1088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wage = \beta_0 + \beta_1 educ + \beta_2 abil + u\]&#10;\end{document}&#10;"/>
  <p:tag name="FILENAME" val="TP_tmp"/>
  <p:tag name="FORMAT" val="pngmono"/>
  <p:tag name="RES" val="1200"/>
  <p:tag name="BLEND" val="0"/>
  <p:tag name="TRANSPARENT" val="0"/>
  <p:tag name="TBUG" val="0"/>
  <p:tag name="ALLOWFS" val="0"/>
  <p:tag name="ORIGWIDTH" val="320"/>
  <p:tag name="PICTUREFILESIZE" val="1563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abil = \delta_0 + \delta_1 educ + v\]&#10;\end{document}&#10;"/>
  <p:tag name="FILENAME" val="TP_tmp"/>
  <p:tag name="FORMAT" val="pngmono"/>
  <p:tag name="RES" val="1200"/>
  <p:tag name="BLEND" val="0"/>
  <p:tag name="TRANSPARENT" val="0"/>
  <p:tag name="TBUG" val="0"/>
  <p:tag name="ALLOWFS" val="0"/>
  <p:tag name="ORIGWIDTH" val="214"/>
  <p:tag name="PICTUREFILESIZE" val="9974"/>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wage = (\beta_0 + \beta_2 \delta_0) + (\beta_1+ \beta_2\delta_1) educ + (\beta_2  v + u)\]&#10;\end{document}&#10;"/>
  <p:tag name="FILENAME" val="TP_tmp"/>
  <p:tag name="FORMAT" val="pngmono"/>
  <p:tag name="RES" val="1200"/>
  <p:tag name="BLEND" val="0"/>
  <p:tag name="TRANSPARENT" val="0"/>
  <p:tag name="TBUG" val="0"/>
  <p:tag name="ALLOWFS" val="0"/>
  <p:tag name="ORIGWIDTH" val="466"/>
  <p:tag name="PICTUREFILESIZE" val="2479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8320</TotalTime>
  <Words>2990</Words>
  <Application>Microsoft Office PowerPoint</Application>
  <PresentationFormat>Widescreen</PresentationFormat>
  <Paragraphs>354</Paragraphs>
  <Slides>54</Slides>
  <Notes>47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54</vt:i4>
      </vt:variant>
    </vt:vector>
  </HeadingPairs>
  <TitlesOfParts>
    <vt:vector size="64" baseType="lpstr">
      <vt:lpstr>Arial</vt:lpstr>
      <vt:lpstr>Britannic Bold</vt:lpstr>
      <vt:lpstr>Calibri</vt:lpstr>
      <vt:lpstr>Calibri Light</vt:lpstr>
      <vt:lpstr>Cambria Math</vt:lpstr>
      <vt:lpstr>Wingdings</vt:lpstr>
      <vt:lpstr>1_Clarity</vt:lpstr>
      <vt:lpstr>Office Theme</vt:lpstr>
      <vt:lpstr>Document</vt:lpstr>
      <vt:lpstr>Equation</vt:lpstr>
      <vt:lpstr>PowerPoint Presentation</vt:lpstr>
      <vt:lpstr>Admin stuff</vt:lpstr>
      <vt:lpstr>PowerPoint Presentation</vt:lpstr>
      <vt:lpstr>Today’s topics</vt:lpstr>
      <vt:lpstr>PowerPoint Presentation</vt:lpstr>
      <vt:lpstr>PowerPoint Presentation</vt:lpstr>
      <vt:lpstr>Multiple Regression</vt:lpstr>
      <vt:lpstr>PowerPoint Presentation</vt:lpstr>
      <vt:lpstr>Why Multiple Regression?</vt:lpstr>
      <vt:lpstr>PowerPoint Presentation</vt:lpstr>
      <vt:lpstr>PowerPoint Presentation</vt:lpstr>
      <vt:lpstr>PowerPoint Presentation</vt:lpstr>
      <vt:lpstr>PowerPoint Presentation</vt:lpstr>
      <vt:lpstr>PowerPoint Presentation</vt:lpstr>
      <vt:lpstr>Let’s look at a model</vt:lpstr>
      <vt:lpstr>From Last Week</vt:lpstr>
      <vt:lpstr>Calculating Each Value</vt:lpstr>
      <vt:lpstr>Another View of the Measures of Variation</vt:lpstr>
      <vt:lpstr>A Note about Adjusted R-Squared</vt:lpstr>
      <vt:lpstr>Adjusted Coefficient of Determination, </vt:lpstr>
      <vt:lpstr>Let’s go back to our output</vt:lpstr>
      <vt:lpstr>Interpreting OLS Regression Equation cont…</vt:lpstr>
      <vt:lpstr>Thinking more deeply about the ‘partialling out’ interpretation</vt:lpstr>
      <vt:lpstr>Visual representation of partialling out</vt:lpstr>
      <vt:lpstr>Standard Multiple Regression</vt:lpstr>
      <vt:lpstr>PowerPoint Presentation</vt:lpstr>
      <vt:lpstr>PowerPoint Presentation</vt:lpstr>
      <vt:lpstr>PowerPoint Presentation</vt:lpstr>
      <vt:lpstr>Omitted variable bias</vt:lpstr>
      <vt:lpstr>Model misspecification</vt:lpstr>
      <vt:lpstr>Model Specification cont…</vt:lpstr>
      <vt:lpstr>Model Specification cont…</vt:lpstr>
      <vt:lpstr>Including an Irrelevant Variable</vt:lpstr>
      <vt:lpstr>Including an Irrelevant Variable</vt:lpstr>
      <vt:lpstr>Example of including an irrelevant variable</vt:lpstr>
      <vt:lpstr>Excluding a Relevant Variable</vt:lpstr>
      <vt:lpstr>Excluding a Relevant Variable</vt:lpstr>
      <vt:lpstr>Take a second to draw the Venn Diagram to represent what happens when only 1 of the 2 conditions for omitted variable bias are present. </vt:lpstr>
      <vt:lpstr>What to Do about Omitted Variable Bias</vt:lpstr>
      <vt:lpstr>Direction of Omitted Variable Bias</vt:lpstr>
      <vt:lpstr>Some Econometric Terminology</vt:lpstr>
      <vt:lpstr>Example of Omitted Variable Bias</vt:lpstr>
      <vt:lpstr>PowerPoint Presentation</vt:lpstr>
      <vt:lpstr>PowerPoint Presentation</vt:lpstr>
      <vt:lpstr>PowerPoint Presentation</vt:lpstr>
      <vt:lpstr>Another example of omitted variable Bias (Bailey 2016)</vt:lpstr>
      <vt:lpstr>Another example of omitted variable Bias (Bailey 2016)</vt:lpstr>
      <vt:lpstr>Another example of omitted variable Bias (Bailey 2016)</vt:lpstr>
      <vt:lpstr>Multiple regression assumptions</vt:lpstr>
      <vt:lpstr>From last week</vt:lpstr>
      <vt:lpstr>MLR Assumptions</vt:lpstr>
      <vt:lpstr>In Class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Advanced Statistical Methods</dc:title>
  <dc:creator>MDS</dc:creator>
  <cp:lastModifiedBy>Michael Siciliano</cp:lastModifiedBy>
  <cp:revision>599</cp:revision>
  <dcterms:created xsi:type="dcterms:W3CDTF">2013-07-24T18:24:49Z</dcterms:created>
  <dcterms:modified xsi:type="dcterms:W3CDTF">2021-02-01T20:22:47Z</dcterms:modified>
</cp:coreProperties>
</file>