
<file path=[Content_Types].xml><?xml version="1.0" encoding="utf-8"?>
<Types xmlns="http://schemas.openxmlformats.org/package/2006/content-types">
  <Default Extension="docx" ContentType="application/vnd.openxmlformats-officedocument.wordprocessingml.documen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0.xml" ContentType="application/vnd.openxmlformats-officedocument.presentationml.notesSlide+xml"/>
  <Override PartName="/ppt/tags/tag22.xml" ContentType="application/vnd.openxmlformats-officedocument.presentationml.tags+xml"/>
  <Override PartName="/ppt/notesSlides/notesSlide3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3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40.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4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4"/>
  </p:notesMasterIdLst>
  <p:sldIdLst>
    <p:sldId id="379" r:id="rId2"/>
    <p:sldId id="267" r:id="rId3"/>
    <p:sldId id="271" r:id="rId4"/>
    <p:sldId id="372" r:id="rId5"/>
    <p:sldId id="295" r:id="rId6"/>
    <p:sldId id="296" r:id="rId7"/>
    <p:sldId id="376" r:id="rId8"/>
    <p:sldId id="339" r:id="rId9"/>
    <p:sldId id="324" r:id="rId10"/>
    <p:sldId id="347" r:id="rId11"/>
    <p:sldId id="380" r:id="rId12"/>
    <p:sldId id="335" r:id="rId13"/>
    <p:sldId id="272" r:id="rId14"/>
    <p:sldId id="273" r:id="rId15"/>
    <p:sldId id="274" r:id="rId16"/>
    <p:sldId id="275" r:id="rId17"/>
    <p:sldId id="276" r:id="rId18"/>
    <p:sldId id="277" r:id="rId19"/>
    <p:sldId id="278" r:id="rId20"/>
    <p:sldId id="279" r:id="rId21"/>
    <p:sldId id="281" r:id="rId22"/>
    <p:sldId id="283" r:id="rId23"/>
    <p:sldId id="297" r:id="rId24"/>
    <p:sldId id="317" r:id="rId25"/>
    <p:sldId id="264" r:id="rId26"/>
    <p:sldId id="266" r:id="rId27"/>
    <p:sldId id="268" r:id="rId28"/>
    <p:sldId id="269" r:id="rId29"/>
    <p:sldId id="320" r:id="rId30"/>
    <p:sldId id="265" r:id="rId31"/>
    <p:sldId id="259" r:id="rId32"/>
    <p:sldId id="302" r:id="rId33"/>
    <p:sldId id="303" r:id="rId34"/>
    <p:sldId id="319" r:id="rId35"/>
    <p:sldId id="304" r:id="rId36"/>
    <p:sldId id="300" r:id="rId37"/>
    <p:sldId id="314" r:id="rId38"/>
    <p:sldId id="301" r:id="rId39"/>
    <p:sldId id="305" r:id="rId40"/>
    <p:sldId id="298" r:id="rId41"/>
    <p:sldId id="260" r:id="rId42"/>
    <p:sldId id="308" r:id="rId43"/>
    <p:sldId id="309" r:id="rId44"/>
    <p:sldId id="310" r:id="rId45"/>
    <p:sldId id="313" r:id="rId46"/>
    <p:sldId id="261" r:id="rId47"/>
    <p:sldId id="311" r:id="rId48"/>
    <p:sldId id="312" r:id="rId49"/>
    <p:sldId id="315" r:id="rId50"/>
    <p:sldId id="306" r:id="rId51"/>
    <p:sldId id="262" r:id="rId52"/>
    <p:sldId id="381" r:id="rId5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2778" autoAdjust="0"/>
  </p:normalViewPr>
  <p:slideViewPr>
    <p:cSldViewPr>
      <p:cViewPr varScale="1">
        <p:scale>
          <a:sx n="60" d="100"/>
          <a:sy n="60" d="100"/>
        </p:scale>
        <p:origin x="251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C2ED4A-6835-48EE-ABBF-226FBAFFFF10}" type="doc">
      <dgm:prSet loTypeId="urn:microsoft.com/office/officeart/2005/8/layout/venn1" loCatId="relationship" qsTypeId="urn:microsoft.com/office/officeart/2005/8/quickstyle/simple1" qsCatId="simple" csTypeId="urn:microsoft.com/office/officeart/2005/8/colors/accent1_2" csCatId="accent1" phldr="1"/>
      <dgm:spPr/>
    </dgm:pt>
    <dgm:pt modelId="{6957C9DA-CCD7-4AC7-B38A-EAD61E9FC19B}">
      <dgm:prSet phldrT="[Text]" custT="1"/>
      <dgm:spPr/>
      <dgm:t>
        <a:bodyPr/>
        <a:lstStyle/>
        <a:p>
          <a:br>
            <a:rPr lang="en-US" sz="2000" dirty="0"/>
          </a:br>
          <a:br>
            <a:rPr lang="en-US" sz="2000" dirty="0"/>
          </a:br>
          <a:br>
            <a:rPr lang="en-US" sz="2000" dirty="0"/>
          </a:br>
          <a:br>
            <a:rPr lang="en-US" sz="2000" dirty="0"/>
          </a:br>
          <a:br>
            <a:rPr lang="en-US" sz="2000" dirty="0"/>
          </a:br>
          <a:r>
            <a:rPr lang="en-US" sz="2000" dirty="0"/>
            <a:t>DV</a:t>
          </a:r>
        </a:p>
      </dgm:t>
    </dgm:pt>
    <dgm:pt modelId="{A0ED53A5-B7EB-4493-B352-60057D3512AD}" type="parTrans" cxnId="{CCA5010A-1744-4657-863B-E288F835382F}">
      <dgm:prSet/>
      <dgm:spPr/>
      <dgm:t>
        <a:bodyPr/>
        <a:lstStyle/>
        <a:p>
          <a:endParaRPr lang="en-US"/>
        </a:p>
      </dgm:t>
    </dgm:pt>
    <dgm:pt modelId="{56FBDDCF-170B-4CD3-A29D-58129C16107C}" type="sibTrans" cxnId="{CCA5010A-1744-4657-863B-E288F835382F}">
      <dgm:prSet/>
      <dgm:spPr/>
      <dgm:t>
        <a:bodyPr/>
        <a:lstStyle/>
        <a:p>
          <a:endParaRPr lang="en-US"/>
        </a:p>
      </dgm:t>
    </dgm:pt>
    <dgm:pt modelId="{D7639319-8EC7-4FF6-AE95-B71E4D5FC53D}">
      <dgm:prSet phldrT="[Text]" custT="1"/>
      <dgm:spPr/>
      <dgm:t>
        <a:bodyPr/>
        <a:lstStyle/>
        <a:p>
          <a:r>
            <a:rPr lang="en-US" sz="2000" dirty="0"/>
            <a:t>IV2</a:t>
          </a:r>
        </a:p>
      </dgm:t>
    </dgm:pt>
    <dgm:pt modelId="{45E53661-625A-4F2D-8401-A0195E333BC7}" type="parTrans" cxnId="{FC394C78-1F0E-4CDC-B214-FE8D6B5F376A}">
      <dgm:prSet/>
      <dgm:spPr/>
      <dgm:t>
        <a:bodyPr/>
        <a:lstStyle/>
        <a:p>
          <a:endParaRPr lang="en-US"/>
        </a:p>
      </dgm:t>
    </dgm:pt>
    <dgm:pt modelId="{639AAA79-D644-47B5-83BD-A3BA46426262}" type="sibTrans" cxnId="{FC394C78-1F0E-4CDC-B214-FE8D6B5F376A}">
      <dgm:prSet/>
      <dgm:spPr/>
      <dgm:t>
        <a:bodyPr/>
        <a:lstStyle/>
        <a:p>
          <a:endParaRPr lang="en-US"/>
        </a:p>
      </dgm:t>
    </dgm:pt>
    <dgm:pt modelId="{9A6EBE01-1400-42FD-8C09-B79E9725A357}">
      <dgm:prSet phldrT="[Text]" custT="1"/>
      <dgm:spPr/>
      <dgm:t>
        <a:bodyPr/>
        <a:lstStyle/>
        <a:p>
          <a:pPr algn="r"/>
          <a:r>
            <a:rPr lang="en-US" sz="2000" dirty="0"/>
            <a:t>IV1</a:t>
          </a:r>
        </a:p>
      </dgm:t>
    </dgm:pt>
    <dgm:pt modelId="{365BBA32-ECA6-4A62-8B44-19176980FDD9}" type="parTrans" cxnId="{B0EE70D0-4CC0-4151-98BD-84DF195179B0}">
      <dgm:prSet/>
      <dgm:spPr/>
      <dgm:t>
        <a:bodyPr/>
        <a:lstStyle/>
        <a:p>
          <a:endParaRPr lang="en-US"/>
        </a:p>
      </dgm:t>
    </dgm:pt>
    <dgm:pt modelId="{E23B4698-9902-4CF3-BFEB-7384A77B5184}" type="sibTrans" cxnId="{B0EE70D0-4CC0-4151-98BD-84DF195179B0}">
      <dgm:prSet/>
      <dgm:spPr/>
      <dgm:t>
        <a:bodyPr/>
        <a:lstStyle/>
        <a:p>
          <a:endParaRPr lang="en-US"/>
        </a:p>
      </dgm:t>
    </dgm:pt>
    <dgm:pt modelId="{4348A608-AD9E-45D2-8630-C289D50B041A}">
      <dgm:prSet custT="1"/>
      <dgm:spPr/>
      <dgm:t>
        <a:bodyPr/>
        <a:lstStyle/>
        <a:p>
          <a:r>
            <a:rPr lang="en-US" sz="2000" dirty="0"/>
            <a:t>IV3</a:t>
          </a:r>
        </a:p>
      </dgm:t>
    </dgm:pt>
    <dgm:pt modelId="{36B68F8F-BEAB-4A53-AD7A-FE1FCC2D881A}" type="parTrans" cxnId="{12B92E64-14C9-4886-AEFD-A7ECEDF9969A}">
      <dgm:prSet/>
      <dgm:spPr/>
      <dgm:t>
        <a:bodyPr/>
        <a:lstStyle/>
        <a:p>
          <a:endParaRPr lang="en-US"/>
        </a:p>
      </dgm:t>
    </dgm:pt>
    <dgm:pt modelId="{D42F1CC4-3AF1-4D53-81B2-85E12427FE19}" type="sibTrans" cxnId="{12B92E64-14C9-4886-AEFD-A7ECEDF9969A}">
      <dgm:prSet/>
      <dgm:spPr/>
      <dgm:t>
        <a:bodyPr/>
        <a:lstStyle/>
        <a:p>
          <a:endParaRPr lang="en-US"/>
        </a:p>
      </dgm:t>
    </dgm:pt>
    <dgm:pt modelId="{C280CDEF-4224-4CDB-A3E0-CD4EFBAC506F}" type="pres">
      <dgm:prSet presAssocID="{F9C2ED4A-6835-48EE-ABBF-226FBAFFFF10}" presName="compositeShape" presStyleCnt="0">
        <dgm:presLayoutVars>
          <dgm:chMax val="7"/>
          <dgm:dir/>
          <dgm:resizeHandles val="exact"/>
        </dgm:presLayoutVars>
      </dgm:prSet>
      <dgm:spPr/>
    </dgm:pt>
    <dgm:pt modelId="{053AEFFB-8ACE-4CFF-B695-27885D8028AB}" type="pres">
      <dgm:prSet presAssocID="{6957C9DA-CCD7-4AC7-B38A-EAD61E9FC19B}" presName="circ1" presStyleLbl="vennNode1" presStyleIdx="0" presStyleCnt="4" custLinFactNeighborX="-13518" custLinFactNeighborY="54567"/>
      <dgm:spPr/>
    </dgm:pt>
    <dgm:pt modelId="{FA8BC905-C754-4702-AA5F-10A3FD4BA1A9}" type="pres">
      <dgm:prSet presAssocID="{6957C9DA-CCD7-4AC7-B38A-EAD61E9FC19B}" presName="circ1Tx" presStyleLbl="revTx" presStyleIdx="0" presStyleCnt="0">
        <dgm:presLayoutVars>
          <dgm:chMax val="0"/>
          <dgm:chPref val="0"/>
          <dgm:bulletEnabled val="1"/>
        </dgm:presLayoutVars>
      </dgm:prSet>
      <dgm:spPr/>
    </dgm:pt>
    <dgm:pt modelId="{E682F832-17AF-4284-9611-339D324E74B6}" type="pres">
      <dgm:prSet presAssocID="{4348A608-AD9E-45D2-8630-C289D50B041A}" presName="circ2" presStyleLbl="vennNode1" presStyleIdx="1" presStyleCnt="4" custLinFactNeighborX="24345" custLinFactNeighborY="46154"/>
      <dgm:spPr/>
    </dgm:pt>
    <dgm:pt modelId="{28B25226-8B5B-4ECF-BC1A-48C1DC291262}" type="pres">
      <dgm:prSet presAssocID="{4348A608-AD9E-45D2-8630-C289D50B041A}" presName="circ2Tx" presStyleLbl="revTx" presStyleIdx="0" presStyleCnt="0">
        <dgm:presLayoutVars>
          <dgm:chMax val="0"/>
          <dgm:chPref val="0"/>
          <dgm:bulletEnabled val="1"/>
        </dgm:presLayoutVars>
      </dgm:prSet>
      <dgm:spPr/>
    </dgm:pt>
    <dgm:pt modelId="{48B0F09C-10FE-4707-8C8B-CDB930615874}" type="pres">
      <dgm:prSet presAssocID="{D7639319-8EC7-4FF6-AE95-B71E4D5FC53D}" presName="circ3" presStyleLbl="vennNode1" presStyleIdx="2" presStyleCnt="4" custLinFactNeighborX="49999" custLinFactNeighborY="-48318"/>
      <dgm:spPr/>
    </dgm:pt>
    <dgm:pt modelId="{ECA36F48-F4CD-43C5-8BF4-9BA702DA6713}" type="pres">
      <dgm:prSet presAssocID="{D7639319-8EC7-4FF6-AE95-B71E4D5FC53D}" presName="circ3Tx" presStyleLbl="revTx" presStyleIdx="0" presStyleCnt="0">
        <dgm:presLayoutVars>
          <dgm:chMax val="0"/>
          <dgm:chPref val="0"/>
          <dgm:bulletEnabled val="1"/>
        </dgm:presLayoutVars>
      </dgm:prSet>
      <dgm:spPr/>
    </dgm:pt>
    <dgm:pt modelId="{68B7E98D-6198-4E21-B2B2-AC6D36B05671}" type="pres">
      <dgm:prSet presAssocID="{9A6EBE01-1400-42FD-8C09-B79E9725A357}" presName="circ4" presStyleLbl="vennNode1" presStyleIdx="3" presStyleCnt="4" custLinFactNeighborX="67049" custLinFactNeighborY="-36538"/>
      <dgm:spPr/>
    </dgm:pt>
    <dgm:pt modelId="{1B8CC661-202B-4B4A-BA8B-3A106AD4EE99}" type="pres">
      <dgm:prSet presAssocID="{9A6EBE01-1400-42FD-8C09-B79E9725A357}" presName="circ4Tx" presStyleLbl="revTx" presStyleIdx="0" presStyleCnt="0">
        <dgm:presLayoutVars>
          <dgm:chMax val="0"/>
          <dgm:chPref val="0"/>
          <dgm:bulletEnabled val="1"/>
        </dgm:presLayoutVars>
      </dgm:prSet>
      <dgm:spPr/>
    </dgm:pt>
  </dgm:ptLst>
  <dgm:cxnLst>
    <dgm:cxn modelId="{CCA5010A-1744-4657-863B-E288F835382F}" srcId="{F9C2ED4A-6835-48EE-ABBF-226FBAFFFF10}" destId="{6957C9DA-CCD7-4AC7-B38A-EAD61E9FC19B}" srcOrd="0" destOrd="0" parTransId="{A0ED53A5-B7EB-4493-B352-60057D3512AD}" sibTransId="{56FBDDCF-170B-4CD3-A29D-58129C16107C}"/>
    <dgm:cxn modelId="{B030F313-1EE7-43A8-BB1D-C40789598BBE}" type="presOf" srcId="{D7639319-8EC7-4FF6-AE95-B71E4D5FC53D}" destId="{ECA36F48-F4CD-43C5-8BF4-9BA702DA6713}" srcOrd="1" destOrd="0" presId="urn:microsoft.com/office/officeart/2005/8/layout/venn1"/>
    <dgm:cxn modelId="{12B92E64-14C9-4886-AEFD-A7ECEDF9969A}" srcId="{F9C2ED4A-6835-48EE-ABBF-226FBAFFFF10}" destId="{4348A608-AD9E-45D2-8630-C289D50B041A}" srcOrd="1" destOrd="0" parTransId="{36B68F8F-BEAB-4A53-AD7A-FE1FCC2D881A}" sibTransId="{D42F1CC4-3AF1-4D53-81B2-85E12427FE19}"/>
    <dgm:cxn modelId="{D5631351-ED44-47C9-B5FB-8FD006C79E24}" type="presOf" srcId="{4348A608-AD9E-45D2-8630-C289D50B041A}" destId="{28B25226-8B5B-4ECF-BC1A-48C1DC291262}" srcOrd="1" destOrd="0" presId="urn:microsoft.com/office/officeart/2005/8/layout/venn1"/>
    <dgm:cxn modelId="{FC394C78-1F0E-4CDC-B214-FE8D6B5F376A}" srcId="{F9C2ED4A-6835-48EE-ABBF-226FBAFFFF10}" destId="{D7639319-8EC7-4FF6-AE95-B71E4D5FC53D}" srcOrd="2" destOrd="0" parTransId="{45E53661-625A-4F2D-8401-A0195E333BC7}" sibTransId="{639AAA79-D644-47B5-83BD-A3BA46426262}"/>
    <dgm:cxn modelId="{14F3F779-3BCF-4734-A2D0-D4489436B525}" type="presOf" srcId="{D7639319-8EC7-4FF6-AE95-B71E4D5FC53D}" destId="{48B0F09C-10FE-4707-8C8B-CDB930615874}" srcOrd="0" destOrd="0" presId="urn:microsoft.com/office/officeart/2005/8/layout/venn1"/>
    <dgm:cxn modelId="{5FC0B780-8B6E-4660-B83E-611E3495F501}" type="presOf" srcId="{4348A608-AD9E-45D2-8630-C289D50B041A}" destId="{E682F832-17AF-4284-9611-339D324E74B6}" srcOrd="0" destOrd="0" presId="urn:microsoft.com/office/officeart/2005/8/layout/venn1"/>
    <dgm:cxn modelId="{089A60A2-DFAE-4ADD-A82C-8F58CA82D9D6}" type="presOf" srcId="{F9C2ED4A-6835-48EE-ABBF-226FBAFFFF10}" destId="{C280CDEF-4224-4CDB-A3E0-CD4EFBAC506F}" srcOrd="0" destOrd="0" presId="urn:microsoft.com/office/officeart/2005/8/layout/venn1"/>
    <dgm:cxn modelId="{5D2499AB-CE4C-4394-AAB0-A2158083F138}" type="presOf" srcId="{9A6EBE01-1400-42FD-8C09-B79E9725A357}" destId="{1B8CC661-202B-4B4A-BA8B-3A106AD4EE99}" srcOrd="1" destOrd="0" presId="urn:microsoft.com/office/officeart/2005/8/layout/venn1"/>
    <dgm:cxn modelId="{A195C9BF-C6D2-48D0-AA97-5ACF135C408B}" type="presOf" srcId="{6957C9DA-CCD7-4AC7-B38A-EAD61E9FC19B}" destId="{053AEFFB-8ACE-4CFF-B695-27885D8028AB}" srcOrd="0" destOrd="0" presId="urn:microsoft.com/office/officeart/2005/8/layout/venn1"/>
    <dgm:cxn modelId="{B0EE70D0-4CC0-4151-98BD-84DF195179B0}" srcId="{F9C2ED4A-6835-48EE-ABBF-226FBAFFFF10}" destId="{9A6EBE01-1400-42FD-8C09-B79E9725A357}" srcOrd="3" destOrd="0" parTransId="{365BBA32-ECA6-4A62-8B44-19176980FDD9}" sibTransId="{E23B4698-9902-4CF3-BFEB-7384A77B5184}"/>
    <dgm:cxn modelId="{35AAC0EB-F9FF-4238-8B8C-6F19E2F510AB}" type="presOf" srcId="{9A6EBE01-1400-42FD-8C09-B79E9725A357}" destId="{68B7E98D-6198-4E21-B2B2-AC6D36B05671}" srcOrd="0" destOrd="0" presId="urn:microsoft.com/office/officeart/2005/8/layout/venn1"/>
    <dgm:cxn modelId="{2C7C65F7-3E56-46D0-8EF7-7216D505631D}" type="presOf" srcId="{6957C9DA-CCD7-4AC7-B38A-EAD61E9FC19B}" destId="{FA8BC905-C754-4702-AA5F-10A3FD4BA1A9}" srcOrd="1" destOrd="0" presId="urn:microsoft.com/office/officeart/2005/8/layout/venn1"/>
    <dgm:cxn modelId="{68EEA70F-54F6-4C53-AC99-9B4625A1A613}" type="presParOf" srcId="{C280CDEF-4224-4CDB-A3E0-CD4EFBAC506F}" destId="{053AEFFB-8ACE-4CFF-B695-27885D8028AB}" srcOrd="0" destOrd="0" presId="urn:microsoft.com/office/officeart/2005/8/layout/venn1"/>
    <dgm:cxn modelId="{D0976622-53B3-4B09-93EE-5B0768E73120}" type="presParOf" srcId="{C280CDEF-4224-4CDB-A3E0-CD4EFBAC506F}" destId="{FA8BC905-C754-4702-AA5F-10A3FD4BA1A9}" srcOrd="1" destOrd="0" presId="urn:microsoft.com/office/officeart/2005/8/layout/venn1"/>
    <dgm:cxn modelId="{22A4B3C1-1AE8-4F03-897C-51B4CA23C21E}" type="presParOf" srcId="{C280CDEF-4224-4CDB-A3E0-CD4EFBAC506F}" destId="{E682F832-17AF-4284-9611-339D324E74B6}" srcOrd="2" destOrd="0" presId="urn:microsoft.com/office/officeart/2005/8/layout/venn1"/>
    <dgm:cxn modelId="{A9A42BCB-8223-41B0-B5D9-585F051644DF}" type="presParOf" srcId="{C280CDEF-4224-4CDB-A3E0-CD4EFBAC506F}" destId="{28B25226-8B5B-4ECF-BC1A-48C1DC291262}" srcOrd="3" destOrd="0" presId="urn:microsoft.com/office/officeart/2005/8/layout/venn1"/>
    <dgm:cxn modelId="{93150C5D-4066-4F33-B683-D8EC4FDE8E7B}" type="presParOf" srcId="{C280CDEF-4224-4CDB-A3E0-CD4EFBAC506F}" destId="{48B0F09C-10FE-4707-8C8B-CDB930615874}" srcOrd="4" destOrd="0" presId="urn:microsoft.com/office/officeart/2005/8/layout/venn1"/>
    <dgm:cxn modelId="{8B08848C-ACDA-44DA-8FCE-2A98186FB9A7}" type="presParOf" srcId="{C280CDEF-4224-4CDB-A3E0-CD4EFBAC506F}" destId="{ECA36F48-F4CD-43C5-8BF4-9BA702DA6713}" srcOrd="5" destOrd="0" presId="urn:microsoft.com/office/officeart/2005/8/layout/venn1"/>
    <dgm:cxn modelId="{1B9A35AF-EA59-4754-A773-C0B35A564C42}" type="presParOf" srcId="{C280CDEF-4224-4CDB-A3E0-CD4EFBAC506F}" destId="{68B7E98D-6198-4E21-B2B2-AC6D36B05671}" srcOrd="6" destOrd="0" presId="urn:microsoft.com/office/officeart/2005/8/layout/venn1"/>
    <dgm:cxn modelId="{0613DCD0-D75E-4ABD-AC41-180BC201E604}" type="presParOf" srcId="{C280CDEF-4224-4CDB-A3E0-CD4EFBAC506F}" destId="{1B8CC661-202B-4B4A-BA8B-3A106AD4EE99}" srcOrd="7"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3AEFFB-8ACE-4CFF-B695-27885D8028AB}">
      <dsp:nvSpPr>
        <dsp:cNvPr id="0" name=""/>
        <dsp:cNvSpPr/>
      </dsp:nvSpPr>
      <dsp:spPr>
        <a:xfrm>
          <a:off x="1238950" y="1321866"/>
          <a:ext cx="2339997" cy="233999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br>
            <a:rPr lang="en-US" sz="2000" kern="1200" dirty="0"/>
          </a:br>
          <a:br>
            <a:rPr lang="en-US" sz="2000" kern="1200" dirty="0"/>
          </a:br>
          <a:br>
            <a:rPr lang="en-US" sz="2000" kern="1200" dirty="0"/>
          </a:br>
          <a:br>
            <a:rPr lang="en-US" sz="2000" kern="1200" dirty="0"/>
          </a:br>
          <a:br>
            <a:rPr lang="en-US" sz="2000" kern="1200" dirty="0"/>
          </a:br>
          <a:r>
            <a:rPr lang="en-US" sz="2000" kern="1200" dirty="0"/>
            <a:t>DV</a:t>
          </a:r>
        </a:p>
      </dsp:txBody>
      <dsp:txXfrm>
        <a:off x="1508950" y="1636865"/>
        <a:ext cx="1799998" cy="742499"/>
      </dsp:txXfrm>
    </dsp:sp>
    <dsp:sp modelId="{E682F832-17AF-4284-9611-339D324E74B6}">
      <dsp:nvSpPr>
        <dsp:cNvPr id="0" name=""/>
        <dsp:cNvSpPr/>
      </dsp:nvSpPr>
      <dsp:spPr>
        <a:xfrm>
          <a:off x="3110543" y="2159997"/>
          <a:ext cx="2339997" cy="233999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IV3</a:t>
          </a:r>
        </a:p>
      </dsp:txBody>
      <dsp:txXfrm>
        <a:off x="4370542" y="2429997"/>
        <a:ext cx="899999" cy="1799998"/>
      </dsp:txXfrm>
    </dsp:sp>
    <dsp:sp modelId="{48B0F09C-10FE-4707-8C8B-CDB930615874}">
      <dsp:nvSpPr>
        <dsp:cNvPr id="0" name=""/>
        <dsp:cNvSpPr/>
      </dsp:nvSpPr>
      <dsp:spPr>
        <a:xfrm>
          <a:off x="2725247" y="984357"/>
          <a:ext cx="2339997" cy="233999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IV2</a:t>
          </a:r>
        </a:p>
      </dsp:txBody>
      <dsp:txXfrm>
        <a:off x="2995246" y="2266856"/>
        <a:ext cx="1799998" cy="742499"/>
      </dsp:txXfrm>
    </dsp:sp>
    <dsp:sp modelId="{68B7E98D-6198-4E21-B2B2-AC6D36B05671}">
      <dsp:nvSpPr>
        <dsp:cNvPr id="0" name=""/>
        <dsp:cNvSpPr/>
      </dsp:nvSpPr>
      <dsp:spPr>
        <a:xfrm>
          <a:off x="2089217" y="225010"/>
          <a:ext cx="2339997" cy="233999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r" defTabSz="889000">
            <a:lnSpc>
              <a:spcPct val="90000"/>
            </a:lnSpc>
            <a:spcBef>
              <a:spcPct val="0"/>
            </a:spcBef>
            <a:spcAft>
              <a:spcPct val="35000"/>
            </a:spcAft>
            <a:buNone/>
          </a:pPr>
          <a:r>
            <a:rPr lang="en-US" sz="2000" kern="1200" dirty="0"/>
            <a:t>IV1</a:t>
          </a:r>
        </a:p>
      </dsp:txBody>
      <dsp:txXfrm>
        <a:off x="2269217" y="495010"/>
        <a:ext cx="899999" cy="179999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9" tIns="48325" rIns="96649" bIns="48325"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49" tIns="48325" rIns="96649" bIns="48325" rtlCol="0"/>
          <a:lstStyle>
            <a:lvl1pPr algn="r">
              <a:defRPr sz="1300"/>
            </a:lvl1pPr>
          </a:lstStyle>
          <a:p>
            <a:fld id="{202DC13D-15A2-4322-A3DA-F2270F1F28D9}" type="datetimeFigureOut">
              <a:rPr lang="en-US" smtClean="0"/>
              <a:pPr/>
              <a:t>2/3/2021</a:t>
            </a:fld>
            <a:endParaRPr lang="en-US"/>
          </a:p>
        </p:txBody>
      </p:sp>
      <p:sp>
        <p:nvSpPr>
          <p:cNvPr id="4" name="Slide Image Placeholder 3"/>
          <p:cNvSpPr>
            <a:spLocks noGrp="1" noRot="1" noChangeAspect="1"/>
          </p:cNvSpPr>
          <p:nvPr>
            <p:ph type="sldImg" idx="2"/>
          </p:nvPr>
        </p:nvSpPr>
        <p:spPr>
          <a:xfrm>
            <a:off x="458788" y="720725"/>
            <a:ext cx="6399212" cy="3600450"/>
          </a:xfrm>
          <a:prstGeom prst="rect">
            <a:avLst/>
          </a:prstGeom>
          <a:noFill/>
          <a:ln w="12700">
            <a:solidFill>
              <a:prstClr val="black"/>
            </a:solidFill>
          </a:ln>
        </p:spPr>
        <p:txBody>
          <a:bodyPr vert="horz" lIns="96649" tIns="48325" rIns="96649" bIns="48325"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49" tIns="48325" rIns="96649" bIns="4832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49" tIns="48325" rIns="96649" bIns="48325"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49" tIns="48325" rIns="96649" bIns="48325" rtlCol="0" anchor="b"/>
          <a:lstStyle>
            <a:lvl1pPr algn="r">
              <a:defRPr sz="1300"/>
            </a:lvl1pPr>
          </a:lstStyle>
          <a:p>
            <a:fld id="{FC35BD9B-7F89-4604-9EE4-5801B92681AA}" type="slidenum">
              <a:rPr lang="en-US" smtClean="0"/>
              <a:pPr/>
              <a:t>‹#›</a:t>
            </a:fld>
            <a:endParaRPr lang="en-US"/>
          </a:p>
        </p:txBody>
      </p:sp>
    </p:spTree>
    <p:extLst>
      <p:ext uri="{BB962C8B-B14F-4D97-AF65-F5344CB8AC3E}">
        <p14:creationId xmlns:p14="http://schemas.microsoft.com/office/powerpoint/2010/main" val="1841188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6EB63F-EADB-439F-9219-7451A1F5B5F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685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AutoNum type="romanLcParenBoth"/>
            </a:pPr>
            <a:endParaRPr lang="en-US" dirty="0"/>
          </a:p>
        </p:txBody>
      </p:sp>
      <p:sp>
        <p:nvSpPr>
          <p:cNvPr id="4" name="Slide Number Placeholder 3"/>
          <p:cNvSpPr>
            <a:spLocks noGrp="1"/>
          </p:cNvSpPr>
          <p:nvPr>
            <p:ph type="sldNum" sz="quarter" idx="5"/>
          </p:nvPr>
        </p:nvSpPr>
        <p:spPr/>
        <p:txBody>
          <a:bodyPr/>
          <a:lstStyle/>
          <a:p>
            <a:fld id="{FC35BD9B-7F89-4604-9EE4-5801B92681AA}" type="slidenum">
              <a:rPr lang="en-US" smtClean="0"/>
              <a:pPr/>
              <a:t>11</a:t>
            </a:fld>
            <a:endParaRPr lang="en-US"/>
          </a:p>
        </p:txBody>
      </p:sp>
    </p:spTree>
    <p:extLst>
      <p:ext uri="{BB962C8B-B14F-4D97-AF65-F5344CB8AC3E}">
        <p14:creationId xmlns:p14="http://schemas.microsoft.com/office/powerpoint/2010/main" val="1393654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35BD9B-7F89-4604-9EE4-5801B92681AA}" type="slidenum">
              <a:rPr lang="en-US" smtClean="0"/>
              <a:pPr/>
              <a:t>12</a:t>
            </a:fld>
            <a:endParaRPr lang="en-US"/>
          </a:p>
        </p:txBody>
      </p:sp>
    </p:spTree>
    <p:extLst>
      <p:ext uri="{BB962C8B-B14F-4D97-AF65-F5344CB8AC3E}">
        <p14:creationId xmlns:p14="http://schemas.microsoft.com/office/powerpoint/2010/main" val="2338138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35BD9B-7F89-4604-9EE4-5801B92681AA}" type="slidenum">
              <a:rPr lang="en-US" smtClean="0"/>
              <a:pPr/>
              <a:t>13</a:t>
            </a:fld>
            <a:endParaRPr lang="en-US"/>
          </a:p>
        </p:txBody>
      </p:sp>
    </p:spTree>
    <p:extLst>
      <p:ext uri="{BB962C8B-B14F-4D97-AF65-F5344CB8AC3E}">
        <p14:creationId xmlns:p14="http://schemas.microsoft.com/office/powerpoint/2010/main" val="3337817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6BDC6EA-3F29-433B-ABEC-C635A68E178A}" type="slidenum">
              <a:rPr lang="de-DE" smtClean="0"/>
              <a:pPr/>
              <a:t>14</a:t>
            </a:fld>
            <a:endParaRPr lang="de-DE"/>
          </a:p>
        </p:txBody>
      </p:sp>
      <p:sp>
        <p:nvSpPr>
          <p:cNvPr id="45059" name="Rectangle 2"/>
          <p:cNvSpPr>
            <a:spLocks noGrp="1" noRot="1" noChangeAspect="1" noChangeArrowheads="1" noTextEdit="1"/>
          </p:cNvSpPr>
          <p:nvPr>
            <p:ph type="sldImg"/>
          </p:nvPr>
        </p:nvSpPr>
        <p:spPr>
          <a:xfrm>
            <a:off x="458788" y="720725"/>
            <a:ext cx="6399212" cy="3600450"/>
          </a:xfrm>
          <a:ln/>
        </p:spPr>
      </p:sp>
      <p:sp>
        <p:nvSpPr>
          <p:cNvPr id="45060" name="Rectangle 3"/>
          <p:cNvSpPr>
            <a:spLocks noGrp="1" noChangeArrowheads="1"/>
          </p:cNvSpPr>
          <p:nvPr>
            <p:ph type="body" idx="1"/>
          </p:nvPr>
        </p:nvSpPr>
        <p:spPr>
          <a:noFill/>
          <a:ln/>
        </p:spPr>
        <p:txBody>
          <a:bodyPr>
            <a:normAutofit/>
          </a:bodyPr>
          <a:lstStyle/>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D5FFA75-740D-47EA-A455-3F54A029E867}" type="slidenum">
              <a:rPr lang="de-DE" smtClean="0"/>
              <a:pPr/>
              <a:t>15</a:t>
            </a:fld>
            <a:endParaRPr lang="de-DE"/>
          </a:p>
        </p:txBody>
      </p:sp>
      <p:sp>
        <p:nvSpPr>
          <p:cNvPr id="46083" name="Rectangle 2"/>
          <p:cNvSpPr>
            <a:spLocks noGrp="1" noRot="1" noChangeAspect="1" noChangeArrowheads="1" noTextEdit="1"/>
          </p:cNvSpPr>
          <p:nvPr>
            <p:ph type="sldImg"/>
          </p:nvPr>
        </p:nvSpPr>
        <p:spPr>
          <a:xfrm>
            <a:off x="458788" y="720725"/>
            <a:ext cx="6399212" cy="3600450"/>
          </a:xfrm>
          <a:ln/>
        </p:spPr>
      </p:sp>
      <p:sp>
        <p:nvSpPr>
          <p:cNvPr id="4608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C0175880-223F-487F-A1FF-8CAFAFD0A80E}" type="slidenum">
              <a:rPr lang="de-DE" smtClean="0"/>
              <a:pPr/>
              <a:t>16</a:t>
            </a:fld>
            <a:endParaRPr lang="de-DE"/>
          </a:p>
        </p:txBody>
      </p:sp>
      <p:sp>
        <p:nvSpPr>
          <p:cNvPr id="47107" name="Rectangle 2"/>
          <p:cNvSpPr>
            <a:spLocks noGrp="1" noRot="1" noChangeAspect="1" noChangeArrowheads="1" noTextEdit="1"/>
          </p:cNvSpPr>
          <p:nvPr>
            <p:ph type="sldImg"/>
          </p:nvPr>
        </p:nvSpPr>
        <p:spPr>
          <a:xfrm>
            <a:off x="458788" y="720725"/>
            <a:ext cx="6399212" cy="3600450"/>
          </a:xfrm>
          <a:ln/>
        </p:spPr>
      </p:sp>
      <p:sp>
        <p:nvSpPr>
          <p:cNvPr id="47108" name="Rectangle 3"/>
          <p:cNvSpPr>
            <a:spLocks noGrp="1" noChangeArrowheads="1"/>
          </p:cNvSpPr>
          <p:nvPr>
            <p:ph type="body" idx="1"/>
          </p:nvPr>
        </p:nvSpPr>
        <p:spPr>
          <a:noFill/>
          <a:ln/>
        </p:spPr>
        <p:txBody>
          <a:bodyPr>
            <a:normAutofit/>
          </a:bodyPr>
          <a:lstStyle/>
          <a:p>
            <a:pPr eaLnBrk="1" hangingPunct="1"/>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819962B9-EC99-4851-8CA7-6A46F6E0BA1B}" type="slidenum">
              <a:rPr lang="de-DE" smtClean="0"/>
              <a:pPr/>
              <a:t>17</a:t>
            </a:fld>
            <a:endParaRPr lang="de-DE"/>
          </a:p>
        </p:txBody>
      </p:sp>
      <p:sp>
        <p:nvSpPr>
          <p:cNvPr id="48131" name="Rectangle 2"/>
          <p:cNvSpPr>
            <a:spLocks noGrp="1" noRot="1" noChangeAspect="1" noChangeArrowheads="1" noTextEdit="1"/>
          </p:cNvSpPr>
          <p:nvPr>
            <p:ph type="sldImg"/>
          </p:nvPr>
        </p:nvSpPr>
        <p:spPr>
          <a:xfrm>
            <a:off x="458788" y="720725"/>
            <a:ext cx="6399212" cy="3600450"/>
          </a:xfrm>
          <a:ln/>
        </p:spPr>
      </p:sp>
      <p:sp>
        <p:nvSpPr>
          <p:cNvPr id="48132" name="Rectangle 3"/>
          <p:cNvSpPr>
            <a:spLocks noGrp="1" noChangeArrowheads="1"/>
          </p:cNvSpPr>
          <p:nvPr>
            <p:ph type="body" idx="1"/>
          </p:nvPr>
        </p:nvSpPr>
        <p:spPr>
          <a:noFill/>
          <a:ln/>
        </p:spPr>
        <p:txBody>
          <a:bodyPr/>
          <a:lstStyle/>
          <a:p>
            <a:pPr eaLnBrk="1" hangingPunct="1">
              <a:buFont typeface="Arial" pitchFamily="34" charset="0"/>
              <a:buChar char="•"/>
            </a:pP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185A7CF5-A66F-4E5D-8BB7-9010E60134EE}" type="slidenum">
              <a:rPr lang="de-DE" smtClean="0"/>
              <a:pPr/>
              <a:t>18</a:t>
            </a:fld>
            <a:endParaRPr lang="de-DE"/>
          </a:p>
        </p:txBody>
      </p:sp>
      <p:sp>
        <p:nvSpPr>
          <p:cNvPr id="49155" name="Rectangle 2"/>
          <p:cNvSpPr>
            <a:spLocks noGrp="1" noRot="1" noChangeAspect="1" noChangeArrowheads="1" noTextEdit="1"/>
          </p:cNvSpPr>
          <p:nvPr>
            <p:ph type="sldImg"/>
          </p:nvPr>
        </p:nvSpPr>
        <p:spPr>
          <a:xfrm>
            <a:off x="458788" y="720725"/>
            <a:ext cx="6399212" cy="3600450"/>
          </a:xfrm>
          <a:ln/>
        </p:spPr>
      </p:sp>
      <p:sp>
        <p:nvSpPr>
          <p:cNvPr id="49156"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E3AD7AA3-ECDA-41FB-B1EF-858EFFEA5236}" type="slidenum">
              <a:rPr lang="de-DE" smtClean="0"/>
              <a:pPr/>
              <a:t>19</a:t>
            </a:fld>
            <a:endParaRPr lang="de-DE"/>
          </a:p>
        </p:txBody>
      </p:sp>
      <p:sp>
        <p:nvSpPr>
          <p:cNvPr id="50179" name="Rectangle 2"/>
          <p:cNvSpPr>
            <a:spLocks noGrp="1" noRot="1" noChangeAspect="1" noChangeArrowheads="1" noTextEdit="1"/>
          </p:cNvSpPr>
          <p:nvPr>
            <p:ph type="sldImg"/>
          </p:nvPr>
        </p:nvSpPr>
        <p:spPr>
          <a:xfrm>
            <a:off x="458788" y="720725"/>
            <a:ext cx="6399212" cy="3600450"/>
          </a:xfrm>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64B0A9F3-5539-45C2-835F-E90FA23227F3}" type="slidenum">
              <a:rPr lang="de-DE" smtClean="0"/>
              <a:pPr/>
              <a:t>20</a:t>
            </a:fld>
            <a:endParaRPr lang="de-DE"/>
          </a:p>
        </p:txBody>
      </p:sp>
      <p:sp>
        <p:nvSpPr>
          <p:cNvPr id="51203" name="Rectangle 2"/>
          <p:cNvSpPr>
            <a:spLocks noGrp="1" noRot="1" noChangeAspect="1" noChangeArrowheads="1" noTextEdit="1"/>
          </p:cNvSpPr>
          <p:nvPr>
            <p:ph type="sldImg"/>
          </p:nvPr>
        </p:nvSpPr>
        <p:spPr>
          <a:xfrm>
            <a:off x="458788" y="720725"/>
            <a:ext cx="6399212" cy="3600450"/>
          </a:xfrm>
          <a:ln/>
        </p:spPr>
      </p:sp>
      <p:sp>
        <p:nvSpPr>
          <p:cNvPr id="512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35BD9B-7F89-4604-9EE4-5801B92681AA}" type="slidenum">
              <a:rPr lang="en-US" smtClean="0"/>
              <a:pPr/>
              <a:t>2</a:t>
            </a:fld>
            <a:endParaRPr lang="en-US"/>
          </a:p>
        </p:txBody>
      </p:sp>
    </p:spTree>
    <p:extLst>
      <p:ext uri="{BB962C8B-B14F-4D97-AF65-F5344CB8AC3E}">
        <p14:creationId xmlns:p14="http://schemas.microsoft.com/office/powerpoint/2010/main" val="979343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35BD9B-7F89-4604-9EE4-5801B92681AA}"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2EF48E07-9750-41EE-9959-D77FFFED5AFC}" type="slidenum">
              <a:rPr lang="de-DE" smtClean="0"/>
              <a:pPr/>
              <a:t>22</a:t>
            </a:fld>
            <a:endParaRPr lang="de-DE"/>
          </a:p>
        </p:txBody>
      </p:sp>
      <p:sp>
        <p:nvSpPr>
          <p:cNvPr id="62467" name="Rectangle 2"/>
          <p:cNvSpPr>
            <a:spLocks noGrp="1" noRot="1" noChangeAspect="1" noChangeArrowheads="1" noTextEdit="1"/>
          </p:cNvSpPr>
          <p:nvPr>
            <p:ph type="sldImg"/>
          </p:nvPr>
        </p:nvSpPr>
        <p:spPr>
          <a:xfrm>
            <a:off x="458788" y="720725"/>
            <a:ext cx="6399212" cy="3600450"/>
          </a:xfrm>
          <a:ln/>
        </p:spPr>
      </p:sp>
      <p:sp>
        <p:nvSpPr>
          <p:cNvPr id="62468"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35BD9B-7F89-4604-9EE4-5801B92681AA}"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35BD9B-7F89-4604-9EE4-5801B92681AA}" type="slidenum">
              <a:rPr lang="en-US" smtClean="0"/>
              <a:pPr/>
              <a:t>25</a:t>
            </a:fld>
            <a:endParaRPr lang="en-US"/>
          </a:p>
        </p:txBody>
      </p:sp>
    </p:spTree>
    <p:extLst>
      <p:ext uri="{BB962C8B-B14F-4D97-AF65-F5344CB8AC3E}">
        <p14:creationId xmlns:p14="http://schemas.microsoft.com/office/powerpoint/2010/main" val="2660879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35BD9B-7F89-4604-9EE4-5801B92681AA}"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35BD9B-7F89-4604-9EE4-5801B92681AA}"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35BD9B-7F89-4604-9EE4-5801B92681AA}"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35BD9B-7F89-4604-9EE4-5801B92681AA}" type="slidenum">
              <a:rPr lang="en-US" smtClean="0"/>
              <a:pPr/>
              <a:t>29</a:t>
            </a:fld>
            <a:endParaRPr lang="en-US"/>
          </a:p>
        </p:txBody>
      </p:sp>
    </p:spTree>
    <p:extLst>
      <p:ext uri="{BB962C8B-B14F-4D97-AF65-F5344CB8AC3E}">
        <p14:creationId xmlns:p14="http://schemas.microsoft.com/office/powerpoint/2010/main" val="1734589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35BD9B-7F89-4604-9EE4-5801B92681AA}" type="slidenum">
              <a:rPr lang="en-US" smtClean="0"/>
              <a:pPr/>
              <a:t>30</a:t>
            </a:fld>
            <a:endParaRPr lang="en-US"/>
          </a:p>
        </p:txBody>
      </p:sp>
    </p:spTree>
    <p:extLst>
      <p:ext uri="{BB962C8B-B14F-4D97-AF65-F5344CB8AC3E}">
        <p14:creationId xmlns:p14="http://schemas.microsoft.com/office/powerpoint/2010/main" val="19137379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35BD9B-7F89-4604-9EE4-5801B92681AA}" type="slidenum">
              <a:rPr lang="en-US" smtClean="0"/>
              <a:pPr/>
              <a:t>31</a:t>
            </a:fld>
            <a:endParaRPr lang="en-US"/>
          </a:p>
        </p:txBody>
      </p:sp>
    </p:spTree>
    <p:extLst>
      <p:ext uri="{BB962C8B-B14F-4D97-AF65-F5344CB8AC3E}">
        <p14:creationId xmlns:p14="http://schemas.microsoft.com/office/powerpoint/2010/main" val="1716216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35BD9B-7F89-4604-9EE4-5801B92681AA}" type="slidenum">
              <a:rPr lang="en-US" smtClean="0"/>
              <a:pPr/>
              <a:t>3</a:t>
            </a:fld>
            <a:endParaRPr lang="en-US"/>
          </a:p>
        </p:txBody>
      </p:sp>
    </p:spTree>
    <p:extLst>
      <p:ext uri="{BB962C8B-B14F-4D97-AF65-F5344CB8AC3E}">
        <p14:creationId xmlns:p14="http://schemas.microsoft.com/office/powerpoint/2010/main" val="31655495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59E0D6B0-163C-4277-8406-F9530B74251E}" type="slidenum">
              <a:rPr lang="de-DE" smtClean="0"/>
              <a:pPr/>
              <a:t>32</a:t>
            </a:fld>
            <a:endParaRPr lang="de-DE"/>
          </a:p>
        </p:txBody>
      </p:sp>
      <p:sp>
        <p:nvSpPr>
          <p:cNvPr id="71683" name="Rectangle 2"/>
          <p:cNvSpPr>
            <a:spLocks noGrp="1" noRot="1" noChangeAspect="1" noChangeArrowheads="1" noTextEdit="1"/>
          </p:cNvSpPr>
          <p:nvPr>
            <p:ph type="sldImg"/>
          </p:nvPr>
        </p:nvSpPr>
        <p:spPr>
          <a:xfrm>
            <a:off x="458788" y="720725"/>
            <a:ext cx="6399212" cy="3600450"/>
          </a:xfrm>
          <a:ln/>
        </p:spPr>
      </p:sp>
      <p:sp>
        <p:nvSpPr>
          <p:cNvPr id="7168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33BF758-BBCC-4689-8ABD-26B24CC0A4C6}" type="slidenum">
              <a:rPr lang="de-DE" smtClean="0"/>
              <a:pPr/>
              <a:t>33</a:t>
            </a:fld>
            <a:endParaRPr lang="de-DE"/>
          </a:p>
        </p:txBody>
      </p:sp>
      <p:sp>
        <p:nvSpPr>
          <p:cNvPr id="72707" name="Rectangle 2"/>
          <p:cNvSpPr>
            <a:spLocks noGrp="1" noRot="1" noChangeAspect="1" noChangeArrowheads="1" noTextEdit="1"/>
          </p:cNvSpPr>
          <p:nvPr>
            <p:ph type="sldImg"/>
          </p:nvPr>
        </p:nvSpPr>
        <p:spPr>
          <a:xfrm>
            <a:off x="458788" y="720725"/>
            <a:ext cx="6399212" cy="3600450"/>
          </a:xfrm>
          <a:ln/>
        </p:spPr>
      </p:sp>
      <p:sp>
        <p:nvSpPr>
          <p:cNvPr id="72708"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33BF758-BBCC-4689-8ABD-26B24CC0A4C6}" type="slidenum">
              <a:rPr lang="de-DE" smtClean="0"/>
              <a:pPr/>
              <a:t>34</a:t>
            </a:fld>
            <a:endParaRPr lang="de-DE"/>
          </a:p>
        </p:txBody>
      </p:sp>
      <p:sp>
        <p:nvSpPr>
          <p:cNvPr id="72707" name="Rectangle 2"/>
          <p:cNvSpPr>
            <a:spLocks noGrp="1" noRot="1" noChangeAspect="1" noChangeArrowheads="1" noTextEdit="1"/>
          </p:cNvSpPr>
          <p:nvPr>
            <p:ph type="sldImg"/>
          </p:nvPr>
        </p:nvSpPr>
        <p:spPr>
          <a:xfrm>
            <a:off x="458788" y="720725"/>
            <a:ext cx="6399212" cy="3600450"/>
          </a:xfrm>
          <a:ln/>
        </p:spPr>
      </p:sp>
      <p:sp>
        <p:nvSpPr>
          <p:cNvPr id="72708" name="Rectangle 3"/>
          <p:cNvSpPr>
            <a:spLocks noGrp="1" noChangeArrowheads="1"/>
          </p:cNvSpPr>
          <p:nvPr>
            <p:ph type="body" idx="1"/>
          </p:nvPr>
        </p:nvSpPr>
        <p:spPr>
          <a:noFill/>
          <a:ln/>
        </p:spPr>
        <p:txBody>
          <a:bodyPr>
            <a:normAutofit/>
          </a:bodyPr>
          <a:lstStyle/>
          <a:p>
            <a:pPr eaLnBrk="1" hangingPunct="1"/>
            <a:endParaRPr lang="en-US" dirty="0"/>
          </a:p>
        </p:txBody>
      </p:sp>
    </p:spTree>
    <p:extLst>
      <p:ext uri="{BB962C8B-B14F-4D97-AF65-F5344CB8AC3E}">
        <p14:creationId xmlns:p14="http://schemas.microsoft.com/office/powerpoint/2010/main" val="2002933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AEDE8A2-AFF6-425B-B877-744D180507A6}" type="slidenum">
              <a:rPr lang="de-DE" smtClean="0"/>
              <a:pPr/>
              <a:t>35</a:t>
            </a:fld>
            <a:endParaRPr lang="de-DE"/>
          </a:p>
        </p:txBody>
      </p:sp>
      <p:sp>
        <p:nvSpPr>
          <p:cNvPr id="73731" name="Rectangle 2"/>
          <p:cNvSpPr>
            <a:spLocks noGrp="1" noRot="1" noChangeAspect="1" noChangeArrowheads="1" noTextEdit="1"/>
          </p:cNvSpPr>
          <p:nvPr>
            <p:ph type="sldImg"/>
          </p:nvPr>
        </p:nvSpPr>
        <p:spPr>
          <a:xfrm>
            <a:off x="458788" y="720725"/>
            <a:ext cx="6399212" cy="3600450"/>
          </a:xfrm>
          <a:ln/>
        </p:spPr>
      </p:sp>
      <p:sp>
        <p:nvSpPr>
          <p:cNvPr id="7373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35BD9B-7F89-4604-9EE4-5801B92681AA}" type="slidenum">
              <a:rPr lang="en-US" smtClean="0"/>
              <a:pPr/>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35BD9B-7F89-4604-9EE4-5801B92681AA}" type="slidenum">
              <a:rPr lang="en-US" smtClean="0"/>
              <a:pPr/>
              <a:t>37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35BD9B-7F89-4604-9EE4-5801B92681AA}" type="slidenum">
              <a:rPr lang="en-US" smtClean="0"/>
              <a:pPr/>
              <a:t>38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35BD9B-7F89-4604-9EE4-5801B92681AA}" type="slidenum">
              <a:rPr lang="en-US" smtClean="0"/>
              <a:pPr/>
              <a:t>39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35BD9B-7F89-4604-9EE4-5801B92681AA}" type="slidenum">
              <a:rPr lang="en-US" smtClean="0"/>
              <a:pPr/>
              <a:t>40</a:t>
            </a:fld>
            <a:endParaRPr lang="en-US"/>
          </a:p>
        </p:txBody>
      </p:sp>
    </p:spTree>
    <p:extLst>
      <p:ext uri="{BB962C8B-B14F-4D97-AF65-F5344CB8AC3E}">
        <p14:creationId xmlns:p14="http://schemas.microsoft.com/office/powerpoint/2010/main" val="25884228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35BD9B-7F89-4604-9EE4-5801B92681AA}" type="slidenum">
              <a:rPr lang="en-US" smtClean="0"/>
              <a:pPr/>
              <a:t>41</a:t>
            </a:fld>
            <a:endParaRPr lang="en-US"/>
          </a:p>
        </p:txBody>
      </p:sp>
    </p:spTree>
    <p:extLst>
      <p:ext uri="{BB962C8B-B14F-4D97-AF65-F5344CB8AC3E}">
        <p14:creationId xmlns:p14="http://schemas.microsoft.com/office/powerpoint/2010/main" val="3619748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376EB63F-EADB-439F-9219-7451A1F5B5F2}" type="slidenum">
              <a:rPr lang="en-US" smtClean="0"/>
              <a:pPr/>
              <a:t>4</a:t>
            </a:fld>
            <a:endParaRPr lang="en-US"/>
          </a:p>
        </p:txBody>
      </p:sp>
    </p:spTree>
    <p:extLst>
      <p:ext uri="{BB962C8B-B14F-4D97-AF65-F5344CB8AC3E}">
        <p14:creationId xmlns:p14="http://schemas.microsoft.com/office/powerpoint/2010/main" val="16328535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921913FF-2180-47E2-9AF9-74193C35B3EB}" type="slidenum">
              <a:rPr lang="de-DE" smtClean="0"/>
              <a:pPr/>
              <a:t>42</a:t>
            </a:fld>
            <a:endParaRPr lang="de-DE"/>
          </a:p>
        </p:txBody>
      </p:sp>
      <p:sp>
        <p:nvSpPr>
          <p:cNvPr id="74755" name="Rectangle 2"/>
          <p:cNvSpPr>
            <a:spLocks noGrp="1" noRot="1" noChangeAspect="1" noChangeArrowheads="1" noTextEdit="1"/>
          </p:cNvSpPr>
          <p:nvPr>
            <p:ph type="sldImg"/>
          </p:nvPr>
        </p:nvSpPr>
        <p:spPr>
          <a:xfrm>
            <a:off x="458788" y="720725"/>
            <a:ext cx="6399212" cy="3600450"/>
          </a:xfrm>
          <a:ln/>
        </p:spPr>
      </p:sp>
      <p:sp>
        <p:nvSpPr>
          <p:cNvPr id="747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29B94E58-8C5E-4CB3-BCB6-1EEBE1583BD8}" type="slidenum">
              <a:rPr lang="de-DE" smtClean="0"/>
              <a:pPr/>
              <a:t>43</a:t>
            </a:fld>
            <a:endParaRPr lang="de-DE"/>
          </a:p>
        </p:txBody>
      </p:sp>
      <p:sp>
        <p:nvSpPr>
          <p:cNvPr id="75779" name="Rectangle 2"/>
          <p:cNvSpPr>
            <a:spLocks noGrp="1" noRot="1" noChangeAspect="1" noChangeArrowheads="1" noTextEdit="1"/>
          </p:cNvSpPr>
          <p:nvPr>
            <p:ph type="sldImg"/>
          </p:nvPr>
        </p:nvSpPr>
        <p:spPr>
          <a:xfrm>
            <a:off x="458788" y="720725"/>
            <a:ext cx="6399212" cy="3600450"/>
          </a:xfrm>
          <a:ln/>
        </p:spPr>
      </p:sp>
      <p:sp>
        <p:nvSpPr>
          <p:cNvPr id="757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B092761E-1E1B-4F88-820D-01B7AB9E9F9F}" type="slidenum">
              <a:rPr lang="de-DE" smtClean="0"/>
              <a:pPr/>
              <a:t>44</a:t>
            </a:fld>
            <a:endParaRPr lang="de-DE"/>
          </a:p>
        </p:txBody>
      </p:sp>
      <p:sp>
        <p:nvSpPr>
          <p:cNvPr id="76803" name="Rectangle 2"/>
          <p:cNvSpPr>
            <a:spLocks noGrp="1" noRot="1" noChangeAspect="1" noChangeArrowheads="1" noTextEdit="1"/>
          </p:cNvSpPr>
          <p:nvPr>
            <p:ph type="sldImg"/>
          </p:nvPr>
        </p:nvSpPr>
        <p:spPr>
          <a:xfrm>
            <a:off x="458788" y="720725"/>
            <a:ext cx="6399212" cy="3600450"/>
          </a:xfrm>
          <a:ln/>
        </p:spPr>
      </p:sp>
      <p:sp>
        <p:nvSpPr>
          <p:cNvPr id="76804" name="Rectangle 3"/>
          <p:cNvSpPr>
            <a:spLocks noGrp="1" noChangeArrowheads="1"/>
          </p:cNvSpPr>
          <p:nvPr>
            <p:ph type="body" idx="1"/>
          </p:nvPr>
        </p:nvSpPr>
        <p:spPr>
          <a:noFill/>
          <a:ln/>
        </p:spPr>
        <p:txBody>
          <a:bodyPr>
            <a:normAutofit/>
          </a:bodyPr>
          <a:lstStyle/>
          <a:p>
            <a:pPr eaLnBrk="1" hangingPunct="1"/>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F457F44E-B0A5-4FF4-B6F2-9C747D7A0F10}" type="slidenum">
              <a:rPr lang="de-DE" smtClean="0"/>
              <a:pPr/>
              <a:t>45</a:t>
            </a:fld>
            <a:endParaRPr lang="de-DE"/>
          </a:p>
        </p:txBody>
      </p:sp>
      <p:sp>
        <p:nvSpPr>
          <p:cNvPr id="77827" name="Rectangle 2"/>
          <p:cNvSpPr>
            <a:spLocks noGrp="1" noRot="1" noChangeAspect="1" noChangeArrowheads="1" noTextEdit="1"/>
          </p:cNvSpPr>
          <p:nvPr>
            <p:ph type="sldImg"/>
          </p:nvPr>
        </p:nvSpPr>
        <p:spPr>
          <a:xfrm>
            <a:off x="458788" y="720725"/>
            <a:ext cx="6399212" cy="3600450"/>
          </a:xfrm>
          <a:ln/>
        </p:spPr>
      </p:sp>
      <p:sp>
        <p:nvSpPr>
          <p:cNvPr id="778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35BD9B-7F89-4604-9EE4-5801B92681AA}" type="slidenum">
              <a:rPr lang="en-US" smtClean="0"/>
              <a:pPr/>
              <a:t>46</a:t>
            </a:fld>
            <a:endParaRPr lang="en-US"/>
          </a:p>
        </p:txBody>
      </p:sp>
    </p:spTree>
    <p:extLst>
      <p:ext uri="{BB962C8B-B14F-4D97-AF65-F5344CB8AC3E}">
        <p14:creationId xmlns:p14="http://schemas.microsoft.com/office/powerpoint/2010/main" val="29049248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35BD9B-7F89-4604-9EE4-5801B92681AA}" type="slidenum">
              <a:rPr lang="en-US" smtClean="0"/>
              <a:pPr/>
              <a:t>47</a:t>
            </a:fld>
            <a:endParaRPr lang="en-US"/>
          </a:p>
        </p:txBody>
      </p:sp>
    </p:spTree>
    <p:extLst>
      <p:ext uri="{BB962C8B-B14F-4D97-AF65-F5344CB8AC3E}">
        <p14:creationId xmlns:p14="http://schemas.microsoft.com/office/powerpoint/2010/main" val="32766145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35BD9B-7F89-4604-9EE4-5801B92681AA}" type="slidenum">
              <a:rPr lang="en-US" smtClean="0"/>
              <a:pPr/>
              <a:t>48</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pPr>
              <a:buFont typeface="Wingdings" pitchFamily="2" charset="2"/>
              <a:buNone/>
            </a:pPr>
            <a:endParaRPr lang="en-US" dirty="0"/>
          </a:p>
        </p:txBody>
      </p:sp>
      <p:sp>
        <p:nvSpPr>
          <p:cNvPr id="4" name="Slide Number Placeholder 3"/>
          <p:cNvSpPr>
            <a:spLocks noGrp="1"/>
          </p:cNvSpPr>
          <p:nvPr>
            <p:ph type="sldNum" sz="quarter" idx="10"/>
          </p:nvPr>
        </p:nvSpPr>
        <p:spPr/>
        <p:txBody>
          <a:bodyPr/>
          <a:lstStyle/>
          <a:p>
            <a:fld id="{FC35BD9B-7F89-4604-9EE4-5801B92681AA}" type="slidenum">
              <a:rPr lang="en-US" smtClean="0"/>
              <a:pPr/>
              <a:t>49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35BD9B-7F89-4604-9EE4-5801B92681AA}" type="slidenum">
              <a:rPr lang="en-US" smtClean="0"/>
              <a:pPr/>
              <a:t>50</a:t>
            </a:fld>
            <a:endParaRPr lang="en-US"/>
          </a:p>
        </p:txBody>
      </p:sp>
    </p:spTree>
    <p:extLst>
      <p:ext uri="{BB962C8B-B14F-4D97-AF65-F5344CB8AC3E}">
        <p14:creationId xmlns:p14="http://schemas.microsoft.com/office/powerpoint/2010/main" val="24267759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35BD9B-7F89-4604-9EE4-5801B92681AA}" type="slidenum">
              <a:rPr lang="en-US" smtClean="0"/>
              <a:pPr/>
              <a:t>51</a:t>
            </a:fld>
            <a:endParaRPr lang="en-US"/>
          </a:p>
        </p:txBody>
      </p:sp>
    </p:spTree>
    <p:extLst>
      <p:ext uri="{BB962C8B-B14F-4D97-AF65-F5344CB8AC3E}">
        <p14:creationId xmlns:p14="http://schemas.microsoft.com/office/powerpoint/2010/main" val="3055407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35BD9B-7F89-4604-9EE4-5801B92681AA}"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35BD9B-7F89-4604-9EE4-5801B92681AA}" type="slidenum">
              <a:rPr lang="en-US" smtClean="0"/>
              <a:pPr/>
              <a:t>52</a:t>
            </a:fld>
            <a:endParaRPr lang="en-US"/>
          </a:p>
        </p:txBody>
      </p:sp>
    </p:spTree>
    <p:extLst>
      <p:ext uri="{BB962C8B-B14F-4D97-AF65-F5344CB8AC3E}">
        <p14:creationId xmlns:p14="http://schemas.microsoft.com/office/powerpoint/2010/main" val="1573486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35BD9B-7F89-4604-9EE4-5801B92681AA}" type="slidenum">
              <a:rPr lang="en-US" smtClean="0"/>
              <a:pPr/>
              <a:t>6</a:t>
            </a:fld>
            <a:endParaRPr lang="en-US"/>
          </a:p>
        </p:txBody>
      </p:sp>
    </p:spTree>
    <p:extLst>
      <p:ext uri="{BB962C8B-B14F-4D97-AF65-F5344CB8AC3E}">
        <p14:creationId xmlns:p14="http://schemas.microsoft.com/office/powerpoint/2010/main" val="333998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B46FC31-FA79-4A44-9D2F-3063CC86CADF}" type="slidenum">
              <a:rPr lang="de-DE" smtClean="0"/>
              <a:pPr/>
              <a:t>8</a:t>
            </a:fld>
            <a:endParaRPr lang="de-DE"/>
          </a:p>
        </p:txBody>
      </p:sp>
      <p:sp>
        <p:nvSpPr>
          <p:cNvPr id="59395" name="Rectangle 2"/>
          <p:cNvSpPr>
            <a:spLocks noGrp="1" noRot="1" noChangeAspect="1" noChangeArrowheads="1" noTextEdit="1"/>
          </p:cNvSpPr>
          <p:nvPr>
            <p:ph type="sldImg"/>
          </p:nvPr>
        </p:nvSpPr>
        <p:spPr>
          <a:xfrm>
            <a:off x="458788" y="720725"/>
            <a:ext cx="6399212" cy="3600450"/>
          </a:xfrm>
          <a:ln/>
        </p:spPr>
      </p:sp>
      <p:sp>
        <p:nvSpPr>
          <p:cNvPr id="5939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3FCE6DE-34E9-4551-B5E4-184CADB9ECE8}" type="slidenum">
              <a:rPr lang="de-DE" smtClean="0"/>
              <a:pPr/>
              <a:t>9</a:t>
            </a:fld>
            <a:endParaRPr lang="de-DE"/>
          </a:p>
        </p:txBody>
      </p:sp>
      <p:sp>
        <p:nvSpPr>
          <p:cNvPr id="60419" name="Rectangle 2"/>
          <p:cNvSpPr>
            <a:spLocks noGrp="1" noRot="1" noChangeAspect="1" noChangeArrowheads="1" noTextEdit="1"/>
          </p:cNvSpPr>
          <p:nvPr>
            <p:ph type="sldImg"/>
          </p:nvPr>
        </p:nvSpPr>
        <p:spPr>
          <a:xfrm>
            <a:off x="458788" y="720725"/>
            <a:ext cx="6399212" cy="3600450"/>
          </a:xfrm>
          <a:ln/>
        </p:spPr>
      </p:sp>
      <p:sp>
        <p:nvSpPr>
          <p:cNvPr id="60420" name="Rectangle 3"/>
          <p:cNvSpPr>
            <a:spLocks noGrp="1" noChangeArrowheads="1"/>
          </p:cNvSpPr>
          <p:nvPr>
            <p:ph type="body" idx="1"/>
          </p:nvPr>
        </p:nvSpPr>
        <p:spPr>
          <a:noFill/>
          <a:ln/>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83502">
              <a:spcBef>
                <a:spcPts val="800"/>
              </a:spcBef>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FF9F58-3C3E-6F46-8AA3-4390D343688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51344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A2BC-61AF-4433-8FA6-60EF31BD8F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33AA68-D185-43F5-A0B9-AB6A79EE71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75996B-C109-4CF5-9368-9F87F2D9697B}"/>
              </a:ext>
            </a:extLst>
          </p:cNvPr>
          <p:cNvSpPr>
            <a:spLocks noGrp="1"/>
          </p:cNvSpPr>
          <p:nvPr>
            <p:ph type="dt" sz="half" idx="10"/>
          </p:nvPr>
        </p:nvSpPr>
        <p:spPr/>
        <p:txBody>
          <a:bodyPr/>
          <a:lstStyle/>
          <a:p>
            <a:fld id="{43632FBD-3FA5-478C-A135-BDC87B6AC9E1}" type="datetimeFigureOut">
              <a:rPr lang="en-US" smtClean="0"/>
              <a:pPr/>
              <a:t>2/3/2021</a:t>
            </a:fld>
            <a:endParaRPr lang="en-US"/>
          </a:p>
        </p:txBody>
      </p:sp>
      <p:sp>
        <p:nvSpPr>
          <p:cNvPr id="5" name="Footer Placeholder 4">
            <a:extLst>
              <a:ext uri="{FF2B5EF4-FFF2-40B4-BE49-F238E27FC236}">
                <a16:creationId xmlns:a16="http://schemas.microsoft.com/office/drawing/2014/main" id="{3953AAC2-CD2C-45A4-8F1F-EAD30D860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60EEA-2C20-41B3-BCCC-64619509E098}"/>
              </a:ext>
            </a:extLst>
          </p:cNvPr>
          <p:cNvSpPr>
            <a:spLocks noGrp="1"/>
          </p:cNvSpPr>
          <p:nvPr>
            <p:ph type="sldNum" sz="quarter" idx="12"/>
          </p:nvPr>
        </p:nvSpPr>
        <p:spPr/>
        <p:txBody>
          <a:bodyPr/>
          <a:lstStyle/>
          <a:p>
            <a:fld id="{96C75697-23CE-40E4-81D0-4CE0EE50FEC7}" type="slidenum">
              <a:rPr lang="en-US" smtClean="0"/>
              <a:pPr/>
              <a:t>‹#›</a:t>
            </a:fld>
            <a:endParaRPr lang="en-US"/>
          </a:p>
        </p:txBody>
      </p:sp>
    </p:spTree>
    <p:extLst>
      <p:ext uri="{BB962C8B-B14F-4D97-AF65-F5344CB8AC3E}">
        <p14:creationId xmlns:p14="http://schemas.microsoft.com/office/powerpoint/2010/main" val="1210185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CDAF-2D73-4077-9316-3C3EC66520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35C38D-0027-4EB1-84DF-D874A69ED8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6E3D5A-DEFC-4F7F-B716-120E045B6E3F}"/>
              </a:ext>
            </a:extLst>
          </p:cNvPr>
          <p:cNvSpPr>
            <a:spLocks noGrp="1"/>
          </p:cNvSpPr>
          <p:nvPr>
            <p:ph type="dt" sz="half" idx="10"/>
          </p:nvPr>
        </p:nvSpPr>
        <p:spPr/>
        <p:txBody>
          <a:bodyPr/>
          <a:lstStyle/>
          <a:p>
            <a:fld id="{43632FBD-3FA5-478C-A135-BDC87B6AC9E1}" type="datetimeFigureOut">
              <a:rPr lang="en-US" smtClean="0"/>
              <a:pPr/>
              <a:t>2/3/2021</a:t>
            </a:fld>
            <a:endParaRPr lang="en-US"/>
          </a:p>
        </p:txBody>
      </p:sp>
      <p:sp>
        <p:nvSpPr>
          <p:cNvPr id="5" name="Footer Placeholder 4">
            <a:extLst>
              <a:ext uri="{FF2B5EF4-FFF2-40B4-BE49-F238E27FC236}">
                <a16:creationId xmlns:a16="http://schemas.microsoft.com/office/drawing/2014/main" id="{2552F40B-3894-4561-B247-2ADC40053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E7384-7AAE-43E4-8ADB-96C3C5A94B35}"/>
              </a:ext>
            </a:extLst>
          </p:cNvPr>
          <p:cNvSpPr>
            <a:spLocks noGrp="1"/>
          </p:cNvSpPr>
          <p:nvPr>
            <p:ph type="sldNum" sz="quarter" idx="12"/>
          </p:nvPr>
        </p:nvSpPr>
        <p:spPr/>
        <p:txBody>
          <a:bodyPr/>
          <a:lstStyle/>
          <a:p>
            <a:fld id="{96C75697-23CE-40E4-81D0-4CE0EE50FEC7}" type="slidenum">
              <a:rPr lang="en-US" smtClean="0"/>
              <a:pPr/>
              <a:t>‹#›</a:t>
            </a:fld>
            <a:endParaRPr lang="en-US"/>
          </a:p>
        </p:txBody>
      </p:sp>
    </p:spTree>
    <p:extLst>
      <p:ext uri="{BB962C8B-B14F-4D97-AF65-F5344CB8AC3E}">
        <p14:creationId xmlns:p14="http://schemas.microsoft.com/office/powerpoint/2010/main" val="190033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C85901-A866-46C5-B73E-56378482A6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B2C540-3734-44FD-B7B7-1CDB09306F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482A6-2830-457C-97FA-AD2A4C1D3101}"/>
              </a:ext>
            </a:extLst>
          </p:cNvPr>
          <p:cNvSpPr>
            <a:spLocks noGrp="1"/>
          </p:cNvSpPr>
          <p:nvPr>
            <p:ph type="dt" sz="half" idx="10"/>
          </p:nvPr>
        </p:nvSpPr>
        <p:spPr/>
        <p:txBody>
          <a:bodyPr/>
          <a:lstStyle/>
          <a:p>
            <a:fld id="{43632FBD-3FA5-478C-A135-BDC87B6AC9E1}" type="datetimeFigureOut">
              <a:rPr lang="en-US" smtClean="0"/>
              <a:pPr/>
              <a:t>2/3/2021</a:t>
            </a:fld>
            <a:endParaRPr lang="en-US"/>
          </a:p>
        </p:txBody>
      </p:sp>
      <p:sp>
        <p:nvSpPr>
          <p:cNvPr id="5" name="Footer Placeholder 4">
            <a:extLst>
              <a:ext uri="{FF2B5EF4-FFF2-40B4-BE49-F238E27FC236}">
                <a16:creationId xmlns:a16="http://schemas.microsoft.com/office/drawing/2014/main" id="{A1EEB4B9-2268-4294-B867-4FD5F1109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05AB8-74DA-496C-AE21-0E1B90C0FA1C}"/>
              </a:ext>
            </a:extLst>
          </p:cNvPr>
          <p:cNvSpPr>
            <a:spLocks noGrp="1"/>
          </p:cNvSpPr>
          <p:nvPr>
            <p:ph type="sldNum" sz="quarter" idx="12"/>
          </p:nvPr>
        </p:nvSpPr>
        <p:spPr/>
        <p:txBody>
          <a:bodyPr/>
          <a:lstStyle/>
          <a:p>
            <a:fld id="{96C75697-23CE-40E4-81D0-4CE0EE50FEC7}" type="slidenum">
              <a:rPr lang="en-US" smtClean="0"/>
              <a:pPr/>
              <a:t>‹#›</a:t>
            </a:fld>
            <a:endParaRPr lang="en-US"/>
          </a:p>
        </p:txBody>
      </p:sp>
    </p:spTree>
    <p:extLst>
      <p:ext uri="{BB962C8B-B14F-4D97-AF65-F5344CB8AC3E}">
        <p14:creationId xmlns:p14="http://schemas.microsoft.com/office/powerpoint/2010/main" val="3536097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AB46-596D-49A9-9372-8CC492D612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1383EC-CDC8-4AD3-A5EE-3F9849172A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4F068-988A-4E29-84A6-34DB12CD8B2E}"/>
              </a:ext>
            </a:extLst>
          </p:cNvPr>
          <p:cNvSpPr>
            <a:spLocks noGrp="1"/>
          </p:cNvSpPr>
          <p:nvPr>
            <p:ph type="dt" sz="half" idx="10"/>
          </p:nvPr>
        </p:nvSpPr>
        <p:spPr/>
        <p:txBody>
          <a:bodyPr/>
          <a:lstStyle/>
          <a:p>
            <a:fld id="{43632FBD-3FA5-478C-A135-BDC87B6AC9E1}" type="datetimeFigureOut">
              <a:rPr lang="en-US" smtClean="0"/>
              <a:pPr/>
              <a:t>2/3/2021</a:t>
            </a:fld>
            <a:endParaRPr lang="en-US"/>
          </a:p>
        </p:txBody>
      </p:sp>
      <p:sp>
        <p:nvSpPr>
          <p:cNvPr id="5" name="Footer Placeholder 4">
            <a:extLst>
              <a:ext uri="{FF2B5EF4-FFF2-40B4-BE49-F238E27FC236}">
                <a16:creationId xmlns:a16="http://schemas.microsoft.com/office/drawing/2014/main" id="{2FFE51A3-73D8-44D0-83C0-41A6007A7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2A697B-6AF4-44FA-B393-BE9C89A6EA56}"/>
              </a:ext>
            </a:extLst>
          </p:cNvPr>
          <p:cNvSpPr>
            <a:spLocks noGrp="1"/>
          </p:cNvSpPr>
          <p:nvPr>
            <p:ph type="sldNum" sz="quarter" idx="12"/>
          </p:nvPr>
        </p:nvSpPr>
        <p:spPr/>
        <p:txBody>
          <a:bodyPr/>
          <a:lstStyle/>
          <a:p>
            <a:fld id="{96C75697-23CE-40E4-81D0-4CE0EE50FEC7}" type="slidenum">
              <a:rPr lang="en-US" smtClean="0"/>
              <a:pPr/>
              <a:t>‹#›</a:t>
            </a:fld>
            <a:endParaRPr lang="en-US"/>
          </a:p>
        </p:txBody>
      </p:sp>
    </p:spTree>
    <p:extLst>
      <p:ext uri="{BB962C8B-B14F-4D97-AF65-F5344CB8AC3E}">
        <p14:creationId xmlns:p14="http://schemas.microsoft.com/office/powerpoint/2010/main" val="287311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2425-A265-4806-A4DC-D6959F8DAF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D0AE13-D2A7-4EC7-9DEA-4958D3ED1A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147189-F3E6-4CAF-A018-4BDBB0117A01}"/>
              </a:ext>
            </a:extLst>
          </p:cNvPr>
          <p:cNvSpPr>
            <a:spLocks noGrp="1"/>
          </p:cNvSpPr>
          <p:nvPr>
            <p:ph type="dt" sz="half" idx="10"/>
          </p:nvPr>
        </p:nvSpPr>
        <p:spPr/>
        <p:txBody>
          <a:bodyPr/>
          <a:lstStyle/>
          <a:p>
            <a:fld id="{43632FBD-3FA5-478C-A135-BDC87B6AC9E1}" type="datetimeFigureOut">
              <a:rPr lang="en-US" smtClean="0"/>
              <a:pPr/>
              <a:t>2/3/2021</a:t>
            </a:fld>
            <a:endParaRPr lang="en-US"/>
          </a:p>
        </p:txBody>
      </p:sp>
      <p:sp>
        <p:nvSpPr>
          <p:cNvPr id="5" name="Footer Placeholder 4">
            <a:extLst>
              <a:ext uri="{FF2B5EF4-FFF2-40B4-BE49-F238E27FC236}">
                <a16:creationId xmlns:a16="http://schemas.microsoft.com/office/drawing/2014/main" id="{765ECC90-DA7D-4746-A16E-ABC4BCED1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1F175-B61A-4E87-81D7-9479A29C2445}"/>
              </a:ext>
            </a:extLst>
          </p:cNvPr>
          <p:cNvSpPr>
            <a:spLocks noGrp="1"/>
          </p:cNvSpPr>
          <p:nvPr>
            <p:ph type="sldNum" sz="quarter" idx="12"/>
          </p:nvPr>
        </p:nvSpPr>
        <p:spPr/>
        <p:txBody>
          <a:bodyPr/>
          <a:lstStyle/>
          <a:p>
            <a:fld id="{96C75697-23CE-40E4-81D0-4CE0EE50FEC7}" type="slidenum">
              <a:rPr lang="en-US" smtClean="0"/>
              <a:pPr/>
              <a:t>‹#›</a:t>
            </a:fld>
            <a:endParaRPr lang="en-US"/>
          </a:p>
        </p:txBody>
      </p:sp>
    </p:spTree>
    <p:extLst>
      <p:ext uri="{BB962C8B-B14F-4D97-AF65-F5344CB8AC3E}">
        <p14:creationId xmlns:p14="http://schemas.microsoft.com/office/powerpoint/2010/main" val="2382576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848E-0A62-4281-9CFB-BE0EFEF6B2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46057B-7F14-40EA-8DF7-BD0A2D501F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5A0829-9AD0-4C25-9782-1CC26BC68C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40C0B7-9926-4459-BD54-78D388DE8524}"/>
              </a:ext>
            </a:extLst>
          </p:cNvPr>
          <p:cNvSpPr>
            <a:spLocks noGrp="1"/>
          </p:cNvSpPr>
          <p:nvPr>
            <p:ph type="dt" sz="half" idx="10"/>
          </p:nvPr>
        </p:nvSpPr>
        <p:spPr/>
        <p:txBody>
          <a:bodyPr/>
          <a:lstStyle/>
          <a:p>
            <a:fld id="{43632FBD-3FA5-478C-A135-BDC87B6AC9E1}" type="datetimeFigureOut">
              <a:rPr lang="en-US" smtClean="0"/>
              <a:pPr/>
              <a:t>2/3/2021</a:t>
            </a:fld>
            <a:endParaRPr lang="en-US"/>
          </a:p>
        </p:txBody>
      </p:sp>
      <p:sp>
        <p:nvSpPr>
          <p:cNvPr id="6" name="Footer Placeholder 5">
            <a:extLst>
              <a:ext uri="{FF2B5EF4-FFF2-40B4-BE49-F238E27FC236}">
                <a16:creationId xmlns:a16="http://schemas.microsoft.com/office/drawing/2014/main" id="{DFD3F89D-363C-42C6-A6C2-943CFDDD75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7E5BC-B429-4FB0-AB63-270B92F228C6}"/>
              </a:ext>
            </a:extLst>
          </p:cNvPr>
          <p:cNvSpPr>
            <a:spLocks noGrp="1"/>
          </p:cNvSpPr>
          <p:nvPr>
            <p:ph type="sldNum" sz="quarter" idx="12"/>
          </p:nvPr>
        </p:nvSpPr>
        <p:spPr/>
        <p:txBody>
          <a:bodyPr/>
          <a:lstStyle/>
          <a:p>
            <a:fld id="{96C75697-23CE-40E4-81D0-4CE0EE50FEC7}" type="slidenum">
              <a:rPr lang="en-US" smtClean="0"/>
              <a:pPr/>
              <a:t>‹#›</a:t>
            </a:fld>
            <a:endParaRPr lang="en-US"/>
          </a:p>
        </p:txBody>
      </p:sp>
    </p:spTree>
    <p:extLst>
      <p:ext uri="{BB962C8B-B14F-4D97-AF65-F5344CB8AC3E}">
        <p14:creationId xmlns:p14="http://schemas.microsoft.com/office/powerpoint/2010/main" val="126534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4234-8999-4454-A9EE-FE2FC5E5F5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47317D-69C3-4A57-AB04-0FA98A725B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469861-3380-468B-BF6A-ECE9E0D3BA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265366-1352-4580-980C-98FA3F0AD7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9C08D7-3FA9-448F-9DAA-2A0CCCE5BC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94DA36-E86E-45B2-9517-B77B032F95F6}"/>
              </a:ext>
            </a:extLst>
          </p:cNvPr>
          <p:cNvSpPr>
            <a:spLocks noGrp="1"/>
          </p:cNvSpPr>
          <p:nvPr>
            <p:ph type="dt" sz="half" idx="10"/>
          </p:nvPr>
        </p:nvSpPr>
        <p:spPr/>
        <p:txBody>
          <a:bodyPr/>
          <a:lstStyle/>
          <a:p>
            <a:fld id="{43632FBD-3FA5-478C-A135-BDC87B6AC9E1}" type="datetimeFigureOut">
              <a:rPr lang="en-US" smtClean="0"/>
              <a:pPr/>
              <a:t>2/3/2021</a:t>
            </a:fld>
            <a:endParaRPr lang="en-US"/>
          </a:p>
        </p:txBody>
      </p:sp>
      <p:sp>
        <p:nvSpPr>
          <p:cNvPr id="8" name="Footer Placeholder 7">
            <a:extLst>
              <a:ext uri="{FF2B5EF4-FFF2-40B4-BE49-F238E27FC236}">
                <a16:creationId xmlns:a16="http://schemas.microsoft.com/office/drawing/2014/main" id="{655D2F33-FA2B-4EC0-BAB0-A689A6B232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E7A1EE-BC65-4012-9170-4284AFA6FDBD}"/>
              </a:ext>
            </a:extLst>
          </p:cNvPr>
          <p:cNvSpPr>
            <a:spLocks noGrp="1"/>
          </p:cNvSpPr>
          <p:nvPr>
            <p:ph type="sldNum" sz="quarter" idx="12"/>
          </p:nvPr>
        </p:nvSpPr>
        <p:spPr/>
        <p:txBody>
          <a:bodyPr/>
          <a:lstStyle/>
          <a:p>
            <a:fld id="{96C75697-23CE-40E4-81D0-4CE0EE50FEC7}" type="slidenum">
              <a:rPr lang="en-US" smtClean="0"/>
              <a:pPr/>
              <a:t>‹#›</a:t>
            </a:fld>
            <a:endParaRPr lang="en-US"/>
          </a:p>
        </p:txBody>
      </p:sp>
    </p:spTree>
    <p:extLst>
      <p:ext uri="{BB962C8B-B14F-4D97-AF65-F5344CB8AC3E}">
        <p14:creationId xmlns:p14="http://schemas.microsoft.com/office/powerpoint/2010/main" val="2218700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88360-DC48-4C5B-BEA0-0A90D5B0D9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4FE133-8421-4570-B78C-3D90746B76D0}"/>
              </a:ext>
            </a:extLst>
          </p:cNvPr>
          <p:cNvSpPr>
            <a:spLocks noGrp="1"/>
          </p:cNvSpPr>
          <p:nvPr>
            <p:ph type="dt" sz="half" idx="10"/>
          </p:nvPr>
        </p:nvSpPr>
        <p:spPr/>
        <p:txBody>
          <a:bodyPr/>
          <a:lstStyle/>
          <a:p>
            <a:fld id="{43632FBD-3FA5-478C-A135-BDC87B6AC9E1}" type="datetimeFigureOut">
              <a:rPr lang="en-US" smtClean="0"/>
              <a:pPr/>
              <a:t>2/3/2021</a:t>
            </a:fld>
            <a:endParaRPr lang="en-US"/>
          </a:p>
        </p:txBody>
      </p:sp>
      <p:sp>
        <p:nvSpPr>
          <p:cNvPr id="4" name="Footer Placeholder 3">
            <a:extLst>
              <a:ext uri="{FF2B5EF4-FFF2-40B4-BE49-F238E27FC236}">
                <a16:creationId xmlns:a16="http://schemas.microsoft.com/office/drawing/2014/main" id="{EAE0DB9E-1293-43CA-AD8D-0B5DB2A355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CC9BCC-6690-4DD5-9E2A-06F9DED74BA0}"/>
              </a:ext>
            </a:extLst>
          </p:cNvPr>
          <p:cNvSpPr>
            <a:spLocks noGrp="1"/>
          </p:cNvSpPr>
          <p:nvPr>
            <p:ph type="sldNum" sz="quarter" idx="12"/>
          </p:nvPr>
        </p:nvSpPr>
        <p:spPr/>
        <p:txBody>
          <a:bodyPr/>
          <a:lstStyle/>
          <a:p>
            <a:fld id="{96C75697-23CE-40E4-81D0-4CE0EE50FEC7}" type="slidenum">
              <a:rPr lang="en-US" smtClean="0"/>
              <a:pPr/>
              <a:t>‹#›</a:t>
            </a:fld>
            <a:endParaRPr lang="en-US"/>
          </a:p>
        </p:txBody>
      </p:sp>
    </p:spTree>
    <p:extLst>
      <p:ext uri="{BB962C8B-B14F-4D97-AF65-F5344CB8AC3E}">
        <p14:creationId xmlns:p14="http://schemas.microsoft.com/office/powerpoint/2010/main" val="17669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8A2460-4907-4C24-BC9D-5FAB9C5FB0CF}"/>
              </a:ext>
            </a:extLst>
          </p:cNvPr>
          <p:cNvSpPr>
            <a:spLocks noGrp="1"/>
          </p:cNvSpPr>
          <p:nvPr>
            <p:ph type="dt" sz="half" idx="10"/>
          </p:nvPr>
        </p:nvSpPr>
        <p:spPr/>
        <p:txBody>
          <a:bodyPr/>
          <a:lstStyle/>
          <a:p>
            <a:fld id="{43632FBD-3FA5-478C-A135-BDC87B6AC9E1}" type="datetimeFigureOut">
              <a:rPr lang="en-US" smtClean="0"/>
              <a:pPr/>
              <a:t>2/3/2021</a:t>
            </a:fld>
            <a:endParaRPr lang="en-US"/>
          </a:p>
        </p:txBody>
      </p:sp>
      <p:sp>
        <p:nvSpPr>
          <p:cNvPr id="3" name="Footer Placeholder 2">
            <a:extLst>
              <a:ext uri="{FF2B5EF4-FFF2-40B4-BE49-F238E27FC236}">
                <a16:creationId xmlns:a16="http://schemas.microsoft.com/office/drawing/2014/main" id="{FF3C9FA6-8633-41D1-B6B6-4427ACAF08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44AAC5-5AD2-46D8-9328-549A12A12EFB}"/>
              </a:ext>
            </a:extLst>
          </p:cNvPr>
          <p:cNvSpPr>
            <a:spLocks noGrp="1"/>
          </p:cNvSpPr>
          <p:nvPr>
            <p:ph type="sldNum" sz="quarter" idx="12"/>
          </p:nvPr>
        </p:nvSpPr>
        <p:spPr/>
        <p:txBody>
          <a:bodyPr/>
          <a:lstStyle/>
          <a:p>
            <a:fld id="{96C75697-23CE-40E4-81D0-4CE0EE50FEC7}" type="slidenum">
              <a:rPr lang="en-US" smtClean="0"/>
              <a:pPr/>
              <a:t>‹#›</a:t>
            </a:fld>
            <a:endParaRPr lang="en-US"/>
          </a:p>
        </p:txBody>
      </p:sp>
    </p:spTree>
    <p:extLst>
      <p:ext uri="{BB962C8B-B14F-4D97-AF65-F5344CB8AC3E}">
        <p14:creationId xmlns:p14="http://schemas.microsoft.com/office/powerpoint/2010/main" val="308590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FE92-D084-45EF-A555-57FB8F76ED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CB1EA4-2880-4014-9033-15A4BD35A7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BA43A5-3F23-40A7-86D1-CE8D8E7EA5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1B3FE-485D-4357-857F-FDAF8354C454}"/>
              </a:ext>
            </a:extLst>
          </p:cNvPr>
          <p:cNvSpPr>
            <a:spLocks noGrp="1"/>
          </p:cNvSpPr>
          <p:nvPr>
            <p:ph type="dt" sz="half" idx="10"/>
          </p:nvPr>
        </p:nvSpPr>
        <p:spPr/>
        <p:txBody>
          <a:bodyPr/>
          <a:lstStyle/>
          <a:p>
            <a:fld id="{43632FBD-3FA5-478C-A135-BDC87B6AC9E1}" type="datetimeFigureOut">
              <a:rPr lang="en-US" smtClean="0"/>
              <a:pPr/>
              <a:t>2/3/2021</a:t>
            </a:fld>
            <a:endParaRPr lang="en-US"/>
          </a:p>
        </p:txBody>
      </p:sp>
      <p:sp>
        <p:nvSpPr>
          <p:cNvPr id="6" name="Footer Placeholder 5">
            <a:extLst>
              <a:ext uri="{FF2B5EF4-FFF2-40B4-BE49-F238E27FC236}">
                <a16:creationId xmlns:a16="http://schemas.microsoft.com/office/drawing/2014/main" id="{C6147B5A-2729-41D8-9385-C0F2204D7E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C0811D-ACD1-452E-9B8D-81A3CD20F8C8}"/>
              </a:ext>
            </a:extLst>
          </p:cNvPr>
          <p:cNvSpPr>
            <a:spLocks noGrp="1"/>
          </p:cNvSpPr>
          <p:nvPr>
            <p:ph type="sldNum" sz="quarter" idx="12"/>
          </p:nvPr>
        </p:nvSpPr>
        <p:spPr/>
        <p:txBody>
          <a:bodyPr/>
          <a:lstStyle/>
          <a:p>
            <a:fld id="{96C75697-23CE-40E4-81D0-4CE0EE50FEC7}" type="slidenum">
              <a:rPr lang="en-US" smtClean="0"/>
              <a:pPr/>
              <a:t>‹#›</a:t>
            </a:fld>
            <a:endParaRPr lang="en-US"/>
          </a:p>
        </p:txBody>
      </p:sp>
    </p:spTree>
    <p:extLst>
      <p:ext uri="{BB962C8B-B14F-4D97-AF65-F5344CB8AC3E}">
        <p14:creationId xmlns:p14="http://schemas.microsoft.com/office/powerpoint/2010/main" val="3625916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8EEC-7756-4BD0-9447-19BB40D128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996D3A-9F80-4619-8F6F-6E8C5205B5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B0BCF9-0685-466A-824B-07012B7DF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8815A-A42D-4806-9B98-E0F9EAD69548}"/>
              </a:ext>
            </a:extLst>
          </p:cNvPr>
          <p:cNvSpPr>
            <a:spLocks noGrp="1"/>
          </p:cNvSpPr>
          <p:nvPr>
            <p:ph type="dt" sz="half" idx="10"/>
          </p:nvPr>
        </p:nvSpPr>
        <p:spPr/>
        <p:txBody>
          <a:bodyPr/>
          <a:lstStyle/>
          <a:p>
            <a:fld id="{43632FBD-3FA5-478C-A135-BDC87B6AC9E1}" type="datetimeFigureOut">
              <a:rPr lang="en-US" smtClean="0"/>
              <a:pPr/>
              <a:t>2/3/2021</a:t>
            </a:fld>
            <a:endParaRPr lang="en-US"/>
          </a:p>
        </p:txBody>
      </p:sp>
      <p:sp>
        <p:nvSpPr>
          <p:cNvPr id="6" name="Footer Placeholder 5">
            <a:extLst>
              <a:ext uri="{FF2B5EF4-FFF2-40B4-BE49-F238E27FC236}">
                <a16:creationId xmlns:a16="http://schemas.microsoft.com/office/drawing/2014/main" id="{5A6B276B-305A-4ACB-82F2-C3F8580ADC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8212B4-1C67-459D-A5E5-5D8A280199AC}"/>
              </a:ext>
            </a:extLst>
          </p:cNvPr>
          <p:cNvSpPr>
            <a:spLocks noGrp="1"/>
          </p:cNvSpPr>
          <p:nvPr>
            <p:ph type="sldNum" sz="quarter" idx="12"/>
          </p:nvPr>
        </p:nvSpPr>
        <p:spPr/>
        <p:txBody>
          <a:bodyPr/>
          <a:lstStyle/>
          <a:p>
            <a:fld id="{96C75697-23CE-40E4-81D0-4CE0EE50FEC7}" type="slidenum">
              <a:rPr lang="en-US" smtClean="0"/>
              <a:pPr/>
              <a:t>‹#›</a:t>
            </a:fld>
            <a:endParaRPr lang="en-US"/>
          </a:p>
        </p:txBody>
      </p:sp>
    </p:spTree>
    <p:extLst>
      <p:ext uri="{BB962C8B-B14F-4D97-AF65-F5344CB8AC3E}">
        <p14:creationId xmlns:p14="http://schemas.microsoft.com/office/powerpoint/2010/main" val="744105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4FB5FC-F4D2-43E9-B57F-98602AA18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F58F30-F925-40B8-95B2-237F206EDF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F1C67-20ED-4E32-BDD3-9205C3184F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32FBD-3FA5-478C-A135-BDC87B6AC9E1}" type="datetimeFigureOut">
              <a:rPr lang="en-US" smtClean="0"/>
              <a:pPr/>
              <a:t>2/3/2021</a:t>
            </a:fld>
            <a:endParaRPr lang="en-US"/>
          </a:p>
        </p:txBody>
      </p:sp>
      <p:sp>
        <p:nvSpPr>
          <p:cNvPr id="5" name="Footer Placeholder 4">
            <a:extLst>
              <a:ext uri="{FF2B5EF4-FFF2-40B4-BE49-F238E27FC236}">
                <a16:creationId xmlns:a16="http://schemas.microsoft.com/office/drawing/2014/main" id="{C59FEDC4-CCC9-41BF-BD83-620E5AAF2F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76CF36-2D07-46DF-8C20-8942497B09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75697-23CE-40E4-81D0-4CE0EE50FEC7}" type="slidenum">
              <a:rPr lang="en-US" smtClean="0"/>
              <a:pPr/>
              <a:t>‹#›</a:t>
            </a:fld>
            <a:endParaRPr lang="en-US"/>
          </a:p>
        </p:txBody>
      </p:sp>
    </p:spTree>
    <p:extLst>
      <p:ext uri="{BB962C8B-B14F-4D97-AF65-F5344CB8AC3E}">
        <p14:creationId xmlns:p14="http://schemas.microsoft.com/office/powerpoint/2010/main" val="34148871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9.xml"/><Relationship Id="rId7" Type="http://schemas.openxmlformats.org/officeDocument/2006/relationships/image" Target="../media/image11.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0.jpeg"/><Relationship Id="rId5" Type="http://schemas.openxmlformats.org/officeDocument/2006/relationships/notesSlide" Target="../notesSlides/notesSlide14.xml"/><Relationship Id="rId4" Type="http://schemas.openxmlformats.org/officeDocument/2006/relationships/slideLayout" Target="../slideLayouts/slideLayout2.xml"/><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2.xml"/><Relationship Id="rId7" Type="http://schemas.openxmlformats.org/officeDocument/2006/relationships/image" Target="../media/image14.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17.xml"/><Relationship Id="rId5" Type="http://schemas.openxmlformats.org/officeDocument/2006/relationships/slideLayout" Target="../slideLayouts/slideLayout2.xml"/><Relationship Id="rId10" Type="http://schemas.openxmlformats.org/officeDocument/2006/relationships/image" Target="../media/image17.png"/><Relationship Id="rId4" Type="http://schemas.openxmlformats.org/officeDocument/2006/relationships/tags" Target="../tags/tag13.xml"/><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6.gif"/><Relationship Id="rId4" Type="http://schemas.openxmlformats.org/officeDocument/2006/relationships/image" Target="../media/image25.gi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gi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20.xml"/><Relationship Id="rId7" Type="http://schemas.openxmlformats.org/officeDocument/2006/relationships/image" Target="../media/image28.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30.xml"/><Relationship Id="rId5" Type="http://schemas.openxmlformats.org/officeDocument/2006/relationships/slideLayout" Target="../slideLayouts/slideLayout2.xml"/><Relationship Id="rId10" Type="http://schemas.openxmlformats.org/officeDocument/2006/relationships/image" Target="../media/image31.png"/><Relationship Id="rId4" Type="http://schemas.openxmlformats.org/officeDocument/2006/relationships/tags" Target="../tags/tag21.xml"/><Relationship Id="rId9"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25.xml"/><Relationship Id="rId7" Type="http://schemas.openxmlformats.org/officeDocument/2006/relationships/notesSlide" Target="../notesSlides/notesSlide32.xml"/><Relationship Id="rId12" Type="http://schemas.openxmlformats.org/officeDocument/2006/relationships/image" Target="../media/image37.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2.xml"/><Relationship Id="rId11" Type="http://schemas.openxmlformats.org/officeDocument/2006/relationships/image" Target="../media/image36.png"/><Relationship Id="rId5" Type="http://schemas.openxmlformats.org/officeDocument/2006/relationships/tags" Target="../tags/tag27.xml"/><Relationship Id="rId10" Type="http://schemas.openxmlformats.org/officeDocument/2006/relationships/image" Target="../media/image35.png"/><Relationship Id="rId4" Type="http://schemas.openxmlformats.org/officeDocument/2006/relationships/tags" Target="../tags/tag26.xml"/><Relationship Id="rId9" Type="http://schemas.openxmlformats.org/officeDocument/2006/relationships/image" Target="../media/image34.png"/></Relationships>
</file>

<file path=ppt/slides/_rels/slide3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tags" Target="../tags/tag30.xml"/><Relationship Id="rId7" Type="http://schemas.openxmlformats.org/officeDocument/2006/relationships/notesSlide" Target="../notesSlides/notesSlide33.xml"/><Relationship Id="rId12" Type="http://schemas.openxmlformats.org/officeDocument/2006/relationships/image" Target="../media/image4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Layout" Target="../slideLayouts/slideLayout2.xml"/><Relationship Id="rId11" Type="http://schemas.openxmlformats.org/officeDocument/2006/relationships/image" Target="../media/image41.png"/><Relationship Id="rId5" Type="http://schemas.openxmlformats.org/officeDocument/2006/relationships/tags" Target="../tags/tag32.xml"/><Relationship Id="rId10" Type="http://schemas.openxmlformats.org/officeDocument/2006/relationships/image" Target="../media/image40.png"/><Relationship Id="rId4" Type="http://schemas.openxmlformats.org/officeDocument/2006/relationships/tags" Target="../tags/tag31.xml"/><Relationship Id="rId9" Type="http://schemas.openxmlformats.org/officeDocument/2006/relationships/image" Target="../media/image3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38.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44.emf"/></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35.xml"/><Relationship Id="rId7" Type="http://schemas.openxmlformats.org/officeDocument/2006/relationships/image" Target="../media/image46.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40.xml"/><Relationship Id="rId5" Type="http://schemas.openxmlformats.org/officeDocument/2006/relationships/slideLayout" Target="../slideLayouts/slideLayout2.xml"/><Relationship Id="rId10" Type="http://schemas.openxmlformats.org/officeDocument/2006/relationships/image" Target="../media/image49.png"/><Relationship Id="rId4" Type="http://schemas.openxmlformats.org/officeDocument/2006/relationships/tags" Target="../tags/tag36.xml"/><Relationship Id="rId9" Type="http://schemas.openxmlformats.org/officeDocument/2006/relationships/image" Target="../media/image48.png"/></Relationships>
</file>

<file path=ppt/slides/_rels/slide43.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tags" Target="../tags/tag39.xml"/><Relationship Id="rId7" Type="http://schemas.openxmlformats.org/officeDocument/2006/relationships/image" Target="../media/image51.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50.png"/><Relationship Id="rId5" Type="http://schemas.openxmlformats.org/officeDocument/2006/relationships/notesSlide" Target="../notesSlides/notesSlide41.xml"/><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tags" Target="../tags/tag42.xml"/><Relationship Id="rId7" Type="http://schemas.openxmlformats.org/officeDocument/2006/relationships/image" Target="../media/image54.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53.png"/><Relationship Id="rId5" Type="http://schemas.openxmlformats.org/officeDocument/2006/relationships/notesSlide" Target="../notesSlides/notesSlide42.xml"/><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58.emf"/></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9.emf"/></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60.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xml"/><Relationship Id="rId7" Type="http://schemas.openxmlformats.org/officeDocument/2006/relationships/image" Target="../media/image3.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8.xml"/><Relationship Id="rId5" Type="http://schemas.openxmlformats.org/officeDocument/2006/relationships/slideLayout" Target="../slideLayouts/slideLayout2.xml"/><Relationship Id="rId10" Type="http://schemas.openxmlformats.org/officeDocument/2006/relationships/image" Target="../media/image1.png"/><Relationship Id="rId4" Type="http://schemas.openxmlformats.org/officeDocument/2006/relationships/tags" Target="../tags/tag6.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1697-E668-4EA3-BD31-567E53FF832C}"/>
              </a:ext>
            </a:extLst>
          </p:cNvPr>
          <p:cNvSpPr txBox="1">
            <a:spLocks/>
          </p:cNvSpPr>
          <p:nvPr/>
        </p:nvSpPr>
        <p:spPr>
          <a:xfrm>
            <a:off x="601265" y="1066800"/>
            <a:ext cx="10989469" cy="1470025"/>
          </a:xfrm>
          <a:prstGeom prst="rect">
            <a:avLst/>
          </a:prstGeom>
        </p:spPr>
        <p:txBody>
          <a:bodyP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1" i="0" u="none" strike="noStrike" kern="1200" cap="none" spc="0" normalizeH="0" baseline="0" noProof="0" dirty="0">
                <a:ln>
                  <a:noFill/>
                </a:ln>
                <a:solidFill>
                  <a:srgbClr val="4472C4">
                    <a:lumMod val="50000"/>
                  </a:srgbClr>
                </a:solidFill>
                <a:effectLst/>
                <a:uLnTx/>
                <a:uFillTx/>
                <a:latin typeface="Calibri Light" panose="020F0302020204030204"/>
                <a:ea typeface="+mj-ea"/>
                <a:cs typeface="+mj-cs"/>
              </a:rPr>
              <a:t>Advanced Data Analysis I </a:t>
            </a:r>
            <a:br>
              <a:rPr kumimoji="0" lang="en-US" sz="7200" b="1" i="0" u="none" strike="noStrike" kern="1200" cap="none" spc="0" normalizeH="0" baseline="0" noProof="0" dirty="0">
                <a:ln>
                  <a:noFill/>
                </a:ln>
                <a:solidFill>
                  <a:srgbClr val="4472C4">
                    <a:lumMod val="50000"/>
                  </a:srgbClr>
                </a:solidFill>
                <a:effectLst/>
                <a:uLnTx/>
                <a:uFillTx/>
                <a:latin typeface="Calibri Light" panose="020F0302020204030204"/>
                <a:ea typeface="+mj-ea"/>
                <a:cs typeface="+mj-cs"/>
              </a:rPr>
            </a:br>
            <a:r>
              <a:rPr kumimoji="0" lang="en-US" sz="4800" b="1" i="0" u="none" strike="noStrike" kern="1200" cap="none" spc="0" normalizeH="0" baseline="0" noProof="0" dirty="0">
                <a:ln>
                  <a:noFill/>
                </a:ln>
                <a:solidFill>
                  <a:srgbClr val="44546A"/>
                </a:solidFill>
                <a:effectLst/>
                <a:uLnTx/>
                <a:uFillTx/>
                <a:latin typeface="Calibri Light" panose="020F0302020204030204"/>
                <a:ea typeface="+mj-ea"/>
                <a:cs typeface="+mj-cs"/>
              </a:rPr>
              <a:t>Testing hypotheses about model parameters</a:t>
            </a:r>
            <a:endParaRPr kumimoji="0" lang="en-US" sz="7200" b="1" i="0" u="none" strike="noStrike" kern="1200" cap="none" spc="0" normalizeH="0" baseline="0" noProof="0" dirty="0">
              <a:ln>
                <a:noFill/>
              </a:ln>
              <a:solidFill>
                <a:srgbClr val="44546A"/>
              </a:solidFill>
              <a:effectLst/>
              <a:uLnTx/>
              <a:uFillTx/>
              <a:latin typeface="Calibri Light" panose="020F0302020204030204"/>
              <a:ea typeface="+mj-ea"/>
              <a:cs typeface="+mj-cs"/>
            </a:endParaRPr>
          </a:p>
        </p:txBody>
      </p:sp>
      <p:sp>
        <p:nvSpPr>
          <p:cNvPr id="5" name="Subtitle 2">
            <a:extLst>
              <a:ext uri="{FF2B5EF4-FFF2-40B4-BE49-F238E27FC236}">
                <a16:creationId xmlns:a16="http://schemas.microsoft.com/office/drawing/2014/main" id="{2783BD1F-55FD-4077-8CD8-D8AA3605EC19}"/>
              </a:ext>
            </a:extLst>
          </p:cNvPr>
          <p:cNvSpPr txBox="1">
            <a:spLocks/>
          </p:cNvSpPr>
          <p:nvPr/>
        </p:nvSpPr>
        <p:spPr>
          <a:xfrm>
            <a:off x="1523999" y="3657600"/>
            <a:ext cx="9144000" cy="22958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sng" strike="noStrike" kern="1200" cap="none" spc="0" normalizeH="0" baseline="0" noProof="0" dirty="0">
                <a:ln>
                  <a:noFill/>
                </a:ln>
                <a:solidFill>
                  <a:sysClr val="windowText" lastClr="000000"/>
                </a:solidFill>
                <a:effectLst/>
                <a:uLnTx/>
                <a:uFillTx/>
                <a:latin typeface="Calibri" panose="020F0502020204030204"/>
                <a:ea typeface="+mn-ea"/>
                <a:cs typeface="+mn-cs"/>
              </a:rPr>
              <a:t>PA 541 Week 5</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Michael D. Siciliano</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Department of Public Administration</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College of Urban Planning and Public Affairs</a:t>
            </a:r>
          </a:p>
        </p:txBody>
      </p:sp>
    </p:spTree>
    <p:extLst>
      <p:ext uri="{BB962C8B-B14F-4D97-AF65-F5344CB8AC3E}">
        <p14:creationId xmlns:p14="http://schemas.microsoft.com/office/powerpoint/2010/main" val="119703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85800"/>
            <a:ext cx="9298259" cy="5094083"/>
          </a:xfrm>
        </p:spPr>
        <p:txBody>
          <a:bodyPr>
            <a:normAutofit fontScale="47500" lnSpcReduction="20000"/>
          </a:bodyPr>
          <a:lstStyle/>
          <a:p>
            <a:pPr marL="0" indent="0">
              <a:spcBef>
                <a:spcPts val="800"/>
              </a:spcBef>
              <a:buNone/>
            </a:pPr>
            <a:r>
              <a:rPr lang="en-US" sz="8600" dirty="0"/>
              <a:t>Omitted variable bias occurs when </a:t>
            </a:r>
            <a:r>
              <a:rPr lang="en-US" sz="8600" b="1" u="sng" dirty="0"/>
              <a:t>both </a:t>
            </a:r>
            <a:r>
              <a:rPr lang="en-US" sz="8600" dirty="0"/>
              <a:t>of the following conditions are met</a:t>
            </a:r>
          </a:p>
          <a:p>
            <a:pPr marL="0" indent="0">
              <a:spcBef>
                <a:spcPts val="800"/>
              </a:spcBef>
              <a:buNone/>
            </a:pPr>
            <a:endParaRPr lang="en-US" sz="8600" dirty="0"/>
          </a:p>
          <a:p>
            <a:pPr marL="922338" lvl="2" indent="-457200">
              <a:spcBef>
                <a:spcPts val="800"/>
              </a:spcBef>
              <a:buFont typeface="+mj-lt"/>
              <a:buAutoNum type="arabicPeriod"/>
            </a:pPr>
            <a:r>
              <a:rPr lang="en-US" sz="8000" dirty="0"/>
              <a:t>The omitted variable affects the dependent variable.</a:t>
            </a:r>
          </a:p>
          <a:p>
            <a:pPr marL="465138" lvl="2" indent="0">
              <a:spcBef>
                <a:spcPts val="800"/>
              </a:spcBef>
              <a:buNone/>
            </a:pPr>
            <a:endParaRPr lang="en-US" sz="8000" dirty="0"/>
          </a:p>
          <a:p>
            <a:pPr marL="465138" lvl="2" indent="0">
              <a:spcBef>
                <a:spcPts val="800"/>
              </a:spcBef>
              <a:buNone/>
            </a:pPr>
            <a:endParaRPr lang="en-US" sz="8000" dirty="0"/>
          </a:p>
          <a:p>
            <a:pPr marL="465138" lvl="2" indent="0">
              <a:spcBef>
                <a:spcPts val="800"/>
              </a:spcBef>
              <a:buNone/>
            </a:pPr>
            <a:endParaRPr lang="en-US" sz="8000" dirty="0"/>
          </a:p>
          <a:p>
            <a:pPr marL="914400" lvl="2" indent="-449263">
              <a:spcBef>
                <a:spcPts val="800"/>
              </a:spcBef>
              <a:buFont typeface="+mj-lt"/>
              <a:buAutoNum type="arabicPeriod" startAt="2"/>
            </a:pPr>
            <a:r>
              <a:rPr lang="en-US" sz="8000" dirty="0"/>
              <a:t>The omitted variable is correlated with the included independent variable</a:t>
            </a:r>
          </a:p>
          <a:p>
            <a:pPr marL="465138" lvl="2" indent="0">
              <a:spcBef>
                <a:spcPts val="800"/>
              </a:spcBef>
              <a:buNone/>
            </a:pPr>
            <a:endParaRPr lang="en-US" sz="6200" dirty="0"/>
          </a:p>
          <a:p>
            <a:pPr marL="465138" lvl="2" indent="0">
              <a:spcBef>
                <a:spcPts val="800"/>
              </a:spcBef>
              <a:buNone/>
            </a:pPr>
            <a:endParaRPr lang="en-US" sz="6200" dirty="0"/>
          </a:p>
          <a:p>
            <a:pPr marL="465138" lvl="2" indent="0">
              <a:spcBef>
                <a:spcPts val="800"/>
              </a:spcBef>
              <a:buNone/>
            </a:pPr>
            <a:endParaRPr lang="en-US" sz="6200" dirty="0"/>
          </a:p>
          <a:p>
            <a:pPr marL="465138" lvl="2" indent="0">
              <a:spcBef>
                <a:spcPts val="800"/>
              </a:spcBef>
              <a:buNone/>
            </a:pPr>
            <a:endParaRPr lang="en-US" sz="6200" dirty="0"/>
          </a:p>
          <a:p>
            <a:pPr marL="465138" lvl="2" indent="0">
              <a:spcBef>
                <a:spcPts val="800"/>
              </a:spcBef>
              <a:buNone/>
            </a:pPr>
            <a:endParaRPr lang="en-US" sz="6200" dirty="0"/>
          </a:p>
          <a:p>
            <a:pPr marL="465138" lvl="2" indent="0">
              <a:spcBef>
                <a:spcPts val="800"/>
              </a:spcBef>
              <a:buNone/>
            </a:pPr>
            <a:endParaRPr lang="en-US" sz="6200" dirty="0"/>
          </a:p>
          <a:p>
            <a:pPr>
              <a:spcBef>
                <a:spcPts val="800"/>
              </a:spcBef>
            </a:pPr>
            <a:endParaRPr lang="en-US" dirty="0"/>
          </a:p>
        </p:txBody>
      </p:sp>
      <p:sp>
        <p:nvSpPr>
          <p:cNvPr id="4" name="Content Placeholder 2"/>
          <p:cNvSpPr txBox="1">
            <a:spLocks/>
          </p:cNvSpPr>
          <p:nvPr/>
        </p:nvSpPr>
        <p:spPr>
          <a:xfrm>
            <a:off x="2274262" y="3777156"/>
            <a:ext cx="7577115" cy="1510399"/>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457200" indent="-457200">
              <a:spcBef>
                <a:spcPts val="800"/>
              </a:spcBef>
              <a:buClr>
                <a:prstClr val="black">
                  <a:lumMod val="75000"/>
                  <a:lumOff val="25000"/>
                </a:prstClr>
              </a:buClr>
              <a:buFont typeface="+mj-lt"/>
              <a:buAutoNum type="arabicPeriod"/>
              <a:defRPr/>
            </a:pPr>
            <a:endParaRPr lang="en-US" dirty="0">
              <a:solidFill>
                <a:prstClr val="black">
                  <a:lumMod val="75000"/>
                  <a:lumOff val="25000"/>
                </a:prstClr>
              </a:solidFill>
              <a:latin typeface="Arial"/>
            </a:endParaRPr>
          </a:p>
        </p:txBody>
      </p:sp>
      <p:pic>
        <p:nvPicPr>
          <p:cNvPr id="6" name="Picture 5"/>
          <p:cNvPicPr>
            <a:picLocks noChangeAspect="1"/>
          </p:cNvPicPr>
          <p:nvPr/>
        </p:nvPicPr>
        <p:blipFill rotWithShape="1">
          <a:blip r:embed="rId3"/>
          <a:srcRect t="-10912" r="69295" b="-1"/>
          <a:stretch/>
        </p:blipFill>
        <p:spPr>
          <a:xfrm>
            <a:off x="4653901" y="3208512"/>
            <a:ext cx="1756264" cy="725385"/>
          </a:xfrm>
          <a:prstGeom prst="rect">
            <a:avLst/>
          </a:prstGeom>
        </p:spPr>
      </p:pic>
      <p:pic>
        <p:nvPicPr>
          <p:cNvPr id="7" name="Picture 6"/>
          <p:cNvPicPr>
            <a:picLocks noChangeAspect="1"/>
          </p:cNvPicPr>
          <p:nvPr/>
        </p:nvPicPr>
        <p:blipFill rotWithShape="1">
          <a:blip r:embed="rId4"/>
          <a:srcRect t="8972" r="68201"/>
          <a:stretch/>
        </p:blipFill>
        <p:spPr>
          <a:xfrm>
            <a:off x="4705203" y="5703265"/>
            <a:ext cx="1704962" cy="645262"/>
          </a:xfrm>
          <a:prstGeom prst="rect">
            <a:avLst/>
          </a:prstGeom>
        </p:spPr>
      </p:pic>
    </p:spTree>
    <p:extLst>
      <p:ext uri="{BB962C8B-B14F-4D97-AF65-F5344CB8AC3E}">
        <p14:creationId xmlns:p14="http://schemas.microsoft.com/office/powerpoint/2010/main" val="158489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0CAE-2871-4813-BA25-9C344A6AB079}"/>
              </a:ext>
            </a:extLst>
          </p:cNvPr>
          <p:cNvSpPr>
            <a:spLocks noGrp="1"/>
          </p:cNvSpPr>
          <p:nvPr>
            <p:ph type="title"/>
          </p:nvPr>
        </p:nvSpPr>
        <p:spPr>
          <a:xfrm>
            <a:off x="457200" y="1782762"/>
            <a:ext cx="2791326" cy="3292475"/>
          </a:xfrm>
        </p:spPr>
        <p:txBody>
          <a:bodyPr/>
          <a:lstStyle/>
          <a:p>
            <a:r>
              <a:rPr lang="en-US" dirty="0">
                <a:solidFill>
                  <a:schemeClr val="tx2"/>
                </a:solidFill>
              </a:rPr>
              <a:t>Let’s look at part of the in-class exercise</a:t>
            </a:r>
          </a:p>
        </p:txBody>
      </p:sp>
      <p:pic>
        <p:nvPicPr>
          <p:cNvPr id="6" name="Picture 5">
            <a:extLst>
              <a:ext uri="{FF2B5EF4-FFF2-40B4-BE49-F238E27FC236}">
                <a16:creationId xmlns:a16="http://schemas.microsoft.com/office/drawing/2014/main" id="{322AB29A-7A2B-4FD0-99C1-B64514741CC1}"/>
              </a:ext>
            </a:extLst>
          </p:cNvPr>
          <p:cNvPicPr>
            <a:picLocks noChangeAspect="1"/>
          </p:cNvPicPr>
          <p:nvPr/>
        </p:nvPicPr>
        <p:blipFill rotWithShape="1">
          <a:blip r:embed="rId3"/>
          <a:srcRect b="50000"/>
          <a:stretch/>
        </p:blipFill>
        <p:spPr>
          <a:xfrm>
            <a:off x="3248526" y="838200"/>
            <a:ext cx="8667699" cy="4724400"/>
          </a:xfrm>
          <a:prstGeom prst="rect">
            <a:avLst/>
          </a:prstGeom>
        </p:spPr>
      </p:pic>
    </p:spTree>
    <p:extLst>
      <p:ext uri="{BB962C8B-B14F-4D97-AF65-F5344CB8AC3E}">
        <p14:creationId xmlns:p14="http://schemas.microsoft.com/office/powerpoint/2010/main" val="2643910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2"/>
          <p:cNvPicPr>
            <a:picLocks noChangeAspect="1" noChangeArrowheads="1"/>
          </p:cNvPicPr>
          <p:nvPr/>
        </p:nvPicPr>
        <p:blipFill>
          <a:blip r:embed="rId3" cstate="print"/>
          <a:srcRect/>
          <a:stretch>
            <a:fillRect/>
          </a:stretch>
        </p:blipFill>
        <p:spPr bwMode="auto">
          <a:xfrm>
            <a:off x="0" y="132347"/>
            <a:ext cx="10107961" cy="6725653"/>
          </a:xfrm>
          <a:prstGeom prst="rect">
            <a:avLst/>
          </a:prstGeom>
          <a:noFill/>
          <a:ln w="9525">
            <a:noFill/>
            <a:miter lim="800000"/>
            <a:headEnd/>
            <a:tailEnd/>
          </a:ln>
        </p:spPr>
      </p:pic>
      <p:sp>
        <p:nvSpPr>
          <p:cNvPr id="4" name="TextBox 3"/>
          <p:cNvSpPr txBox="1"/>
          <p:nvPr/>
        </p:nvSpPr>
        <p:spPr>
          <a:xfrm>
            <a:off x="9906000" y="3529387"/>
            <a:ext cx="2097562" cy="523220"/>
          </a:xfrm>
          <a:prstGeom prst="rect">
            <a:avLst/>
          </a:prstGeom>
          <a:solidFill>
            <a:schemeClr val="accent3">
              <a:lumMod val="75000"/>
            </a:schemeClr>
          </a:solidFill>
        </p:spPr>
        <p:txBody>
          <a:bodyPr wrap="none" rtlCol="0">
            <a:spAutoFit/>
          </a:bodyPr>
          <a:lstStyle/>
          <a:p>
            <a:r>
              <a:rPr lang="en-US" sz="2800" dirty="0"/>
              <a:t>Answer to C1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Statistical Inference</a:t>
            </a:r>
          </a:p>
        </p:txBody>
      </p:sp>
      <p:sp>
        <p:nvSpPr>
          <p:cNvPr id="5" name="Text Placeholder 4">
            <a:extLst>
              <a:ext uri="{FF2B5EF4-FFF2-40B4-BE49-F238E27FC236}">
                <a16:creationId xmlns:a16="http://schemas.microsoft.com/office/drawing/2014/main" id="{907C8BED-D419-46A6-B8DB-2BC3DC8C49F1}"/>
              </a:ext>
            </a:extLst>
          </p:cNvPr>
          <p:cNvSpPr>
            <a:spLocks noGrp="1"/>
          </p:cNvSpPr>
          <p:nvPr>
            <p:ph type="body"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idx="1"/>
          </p:nvPr>
        </p:nvSpPr>
        <p:spPr>
          <a:xfrm>
            <a:off x="990600" y="1447800"/>
            <a:ext cx="10439400" cy="4824413"/>
          </a:xfrm>
        </p:spPr>
        <p:txBody>
          <a:bodyPr>
            <a:noAutofit/>
          </a:bodyPr>
          <a:lstStyle/>
          <a:p>
            <a:pPr>
              <a:lnSpc>
                <a:spcPts val="2900"/>
              </a:lnSpc>
            </a:pPr>
            <a:r>
              <a:rPr lang="de-DE" sz="2000" b="1" dirty="0"/>
              <a:t>Statistical inference in the regression model</a:t>
            </a:r>
          </a:p>
          <a:p>
            <a:pPr lvl="1">
              <a:lnSpc>
                <a:spcPts val="2900"/>
              </a:lnSpc>
            </a:pPr>
            <a:r>
              <a:rPr lang="de-DE" sz="2000" dirty="0"/>
              <a:t>Hypothesis tests about population parameters</a:t>
            </a:r>
          </a:p>
          <a:p>
            <a:pPr lvl="1">
              <a:lnSpc>
                <a:spcPts val="3200"/>
              </a:lnSpc>
            </a:pPr>
            <a:r>
              <a:rPr lang="de-DE" sz="2000" dirty="0"/>
              <a:t>Construction of confidence intervals </a:t>
            </a:r>
          </a:p>
          <a:p>
            <a:pPr>
              <a:lnSpc>
                <a:spcPts val="3200"/>
              </a:lnSpc>
            </a:pPr>
            <a:r>
              <a:rPr lang="de-DE" sz="2000" b="1" dirty="0"/>
              <a:t>Sampling distributions of the OLS estimators</a:t>
            </a:r>
          </a:p>
          <a:p>
            <a:pPr lvl="1">
              <a:lnSpc>
                <a:spcPts val="3200"/>
              </a:lnSpc>
            </a:pPr>
            <a:r>
              <a:rPr lang="de-DE" sz="2000" dirty="0"/>
              <a:t>We already know their expected values and their variances</a:t>
            </a:r>
          </a:p>
          <a:p>
            <a:pPr lvl="1">
              <a:lnSpc>
                <a:spcPts val="3200"/>
              </a:lnSpc>
            </a:pPr>
            <a:r>
              <a:rPr lang="de-DE" sz="2000" dirty="0"/>
              <a:t>However, for hypothesis tests we need to know their </a:t>
            </a:r>
            <a:r>
              <a:rPr lang="de-DE" sz="2000" u="sng" dirty="0"/>
              <a:t>distribution</a:t>
            </a:r>
          </a:p>
          <a:p>
            <a:pPr lvl="1">
              <a:lnSpc>
                <a:spcPts val="3200"/>
              </a:lnSpc>
            </a:pPr>
            <a:r>
              <a:rPr lang="de-DE" sz="2000" dirty="0"/>
              <a:t>In order to derive their distribution we need additional assumptions</a:t>
            </a:r>
          </a:p>
          <a:p>
            <a:pPr lvl="1">
              <a:lnSpc>
                <a:spcPts val="3200"/>
              </a:lnSpc>
            </a:pPr>
            <a:r>
              <a:rPr lang="de-DE" sz="2000" dirty="0"/>
              <a:t>Assumption about distribution of errors: </a:t>
            </a:r>
            <a:r>
              <a:rPr lang="de-DE" sz="2000" b="1" dirty="0"/>
              <a:t>normal distribution</a:t>
            </a:r>
          </a:p>
          <a:p>
            <a:pPr lvl="2">
              <a:lnSpc>
                <a:spcPts val="3200"/>
              </a:lnSpc>
            </a:pPr>
            <a:r>
              <a:rPr lang="de-DE" sz="1700" b="1" dirty="0"/>
              <a:t>Note: only really need this assumptions for small samples</a:t>
            </a:r>
          </a:p>
        </p:txBody>
      </p:sp>
      <p:sp>
        <p:nvSpPr>
          <p:cNvPr id="4099" name="Rectangle 2"/>
          <p:cNvSpPr>
            <a:spLocks noChangeArrowheads="1"/>
          </p:cNvSpPr>
          <p:nvPr/>
        </p:nvSpPr>
        <p:spPr bwMode="auto">
          <a:xfrm>
            <a:off x="1828800" y="381000"/>
            <a:ext cx="7669212" cy="762000"/>
          </a:xfrm>
          <a:prstGeom prst="rect">
            <a:avLst/>
          </a:prstGeom>
          <a:noFill/>
          <a:ln w="9525">
            <a:noFill/>
            <a:miter lim="800000"/>
            <a:headEnd/>
            <a:tailEnd/>
          </a:ln>
        </p:spPr>
        <p:txBody>
          <a:bodyPr anchor="b"/>
          <a:lstStyle/>
          <a:p>
            <a:endParaRPr lang="de-DE" sz="4400" dirty="0">
              <a:solidFill>
                <a:schemeClr val="bg1"/>
              </a:solidFill>
            </a:endParaRPr>
          </a:p>
        </p:txBody>
      </p:sp>
      <p:sp>
        <p:nvSpPr>
          <p:cNvPr id="4" name="TextBox 3"/>
          <p:cNvSpPr txBox="1"/>
          <p:nvPr/>
        </p:nvSpPr>
        <p:spPr>
          <a:xfrm>
            <a:off x="973472" y="381000"/>
            <a:ext cx="4367671" cy="707886"/>
          </a:xfrm>
          <a:prstGeom prst="rect">
            <a:avLst/>
          </a:prstGeom>
          <a:noFill/>
        </p:spPr>
        <p:txBody>
          <a:bodyPr wrap="none" rtlCol="0">
            <a:spAutoFit/>
          </a:bodyPr>
          <a:lstStyle/>
          <a:p>
            <a:r>
              <a:rPr lang="en-US" sz="4000" b="1" dirty="0">
                <a:solidFill>
                  <a:schemeClr val="tx2"/>
                </a:solidFill>
              </a:rPr>
              <a:t>Statistical Inference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a:xfrm>
            <a:off x="2095500" y="990600"/>
            <a:ext cx="8001000" cy="4267200"/>
          </a:xfrm>
        </p:spPr>
        <p:txBody>
          <a:bodyPr/>
          <a:lstStyle/>
          <a:p>
            <a:pPr>
              <a:lnSpc>
                <a:spcPts val="2900"/>
              </a:lnSpc>
            </a:pPr>
            <a:r>
              <a:rPr lang="de-DE" sz="1800" b="1" u="sng"/>
              <a:t>Assumption MLR.6 (Normality of error terms)</a:t>
            </a:r>
            <a:endParaRPr lang="de-DE" sz="1800" b="1"/>
          </a:p>
        </p:txBody>
      </p:sp>
      <p:pic>
        <p:nvPicPr>
          <p:cNvPr id="5123" name="Picture 13"/>
          <p:cNvPicPr>
            <a:picLocks noChangeAspect="1" noChangeArrowheads="1"/>
          </p:cNvPicPr>
          <p:nvPr/>
        </p:nvPicPr>
        <p:blipFill>
          <a:blip r:embed="rId6" cstate="print"/>
          <a:srcRect/>
          <a:stretch>
            <a:fillRect/>
          </a:stretch>
        </p:blipFill>
        <p:spPr bwMode="auto">
          <a:xfrm>
            <a:off x="2184401" y="2414587"/>
            <a:ext cx="3960813" cy="2909888"/>
          </a:xfrm>
          <a:prstGeom prst="rect">
            <a:avLst/>
          </a:prstGeom>
          <a:noFill/>
          <a:ln w="9525">
            <a:noFill/>
            <a:miter lim="800000"/>
            <a:headEnd/>
            <a:tailEnd/>
          </a:ln>
        </p:spPr>
      </p:pic>
      <p:pic>
        <p:nvPicPr>
          <p:cNvPr id="5124" name="Grafik 15" descr="TP_tmp.png"/>
          <p:cNvPicPr>
            <a:picLocks noChangeAspect="1"/>
          </p:cNvPicPr>
          <p:nvPr>
            <p:custDataLst>
              <p:tags r:id="rId1"/>
            </p:custDataLst>
          </p:nvPr>
        </p:nvPicPr>
        <p:blipFill>
          <a:blip r:embed="rId7" cstate="print"/>
          <a:srcRect/>
          <a:stretch>
            <a:fillRect/>
          </a:stretch>
        </p:blipFill>
        <p:spPr bwMode="auto">
          <a:xfrm>
            <a:off x="2824163" y="1647825"/>
            <a:ext cx="1625600" cy="304800"/>
          </a:xfrm>
          <a:prstGeom prst="rect">
            <a:avLst/>
          </a:prstGeom>
          <a:noFill/>
          <a:ln w="9525">
            <a:noFill/>
            <a:miter lim="800000"/>
            <a:headEnd/>
            <a:tailEnd/>
          </a:ln>
        </p:spPr>
      </p:pic>
      <p:sp>
        <p:nvSpPr>
          <p:cNvPr id="5125" name="Textfeld 16"/>
          <p:cNvSpPr txBox="1">
            <a:spLocks noChangeArrowheads="1"/>
          </p:cNvSpPr>
          <p:nvPr/>
        </p:nvSpPr>
        <p:spPr bwMode="auto">
          <a:xfrm>
            <a:off x="4722813" y="1611312"/>
            <a:ext cx="1750800" cy="369332"/>
          </a:xfrm>
          <a:prstGeom prst="rect">
            <a:avLst/>
          </a:prstGeom>
          <a:noFill/>
          <a:ln w="9525">
            <a:noFill/>
            <a:miter lim="800000"/>
            <a:headEnd/>
            <a:tailEnd/>
          </a:ln>
        </p:spPr>
        <p:txBody>
          <a:bodyPr wrap="none">
            <a:spAutoFit/>
          </a:bodyPr>
          <a:lstStyle/>
          <a:p>
            <a:r>
              <a:rPr lang="de-DE"/>
              <a:t>independently of</a:t>
            </a:r>
          </a:p>
        </p:txBody>
      </p:sp>
      <p:pic>
        <p:nvPicPr>
          <p:cNvPr id="5126" name="Grafik 19" descr="TP_tmp.png"/>
          <p:cNvPicPr>
            <a:picLocks noChangeAspect="1"/>
          </p:cNvPicPr>
          <p:nvPr>
            <p:custDataLst>
              <p:tags r:id="rId2"/>
            </p:custDataLst>
          </p:nvPr>
        </p:nvPicPr>
        <p:blipFill>
          <a:blip r:embed="rId8" cstate="print"/>
          <a:srcRect/>
          <a:stretch>
            <a:fillRect/>
          </a:stretch>
        </p:blipFill>
        <p:spPr bwMode="auto">
          <a:xfrm>
            <a:off x="6767513" y="1757362"/>
            <a:ext cx="1790700" cy="190500"/>
          </a:xfrm>
          <a:prstGeom prst="rect">
            <a:avLst/>
          </a:prstGeom>
          <a:noFill/>
          <a:ln w="9525">
            <a:noFill/>
            <a:miter lim="800000"/>
            <a:headEnd/>
            <a:tailEnd/>
          </a:ln>
        </p:spPr>
      </p:pic>
      <p:sp>
        <p:nvSpPr>
          <p:cNvPr id="30" name="Textfeld 29"/>
          <p:cNvSpPr txBox="1"/>
          <p:nvPr/>
        </p:nvSpPr>
        <p:spPr>
          <a:xfrm>
            <a:off x="6804026" y="2324844"/>
            <a:ext cx="3432175" cy="2308324"/>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err="1"/>
              <a:t>It</a:t>
            </a:r>
            <a:r>
              <a:rPr lang="de-DE" sz="1600" dirty="0"/>
              <a:t> </a:t>
            </a:r>
            <a:r>
              <a:rPr lang="de-DE" sz="1600" dirty="0" err="1"/>
              <a:t>is</a:t>
            </a:r>
            <a:r>
              <a:rPr lang="de-DE" sz="1600" dirty="0"/>
              <a:t> </a:t>
            </a:r>
            <a:r>
              <a:rPr lang="de-DE" sz="1600" dirty="0" err="1"/>
              <a:t>assumed</a:t>
            </a:r>
            <a:r>
              <a:rPr lang="de-DE" sz="1600" dirty="0"/>
              <a:t> </a:t>
            </a:r>
            <a:r>
              <a:rPr lang="de-DE" sz="1600" dirty="0" err="1"/>
              <a:t>that</a:t>
            </a:r>
            <a:r>
              <a:rPr lang="de-DE" sz="1600" dirty="0"/>
              <a:t> </a:t>
            </a:r>
            <a:r>
              <a:rPr lang="de-DE" sz="1600" dirty="0" err="1"/>
              <a:t>the</a:t>
            </a:r>
            <a:r>
              <a:rPr lang="de-DE" sz="1600" dirty="0"/>
              <a:t> </a:t>
            </a:r>
            <a:r>
              <a:rPr lang="de-DE" sz="1600" dirty="0" err="1"/>
              <a:t>unobserved</a:t>
            </a:r>
            <a:endParaRPr lang="de-DE" sz="1600" dirty="0"/>
          </a:p>
          <a:p>
            <a:pPr>
              <a:defRPr/>
            </a:pPr>
            <a:r>
              <a:rPr lang="de-DE" sz="1600" dirty="0" err="1"/>
              <a:t>factors</a:t>
            </a:r>
            <a:r>
              <a:rPr lang="de-DE" sz="1600" dirty="0"/>
              <a:t> </a:t>
            </a:r>
            <a:r>
              <a:rPr lang="de-DE" sz="1600" dirty="0" err="1"/>
              <a:t>are</a:t>
            </a:r>
            <a:r>
              <a:rPr lang="de-DE" sz="1600" dirty="0"/>
              <a:t> </a:t>
            </a:r>
            <a:r>
              <a:rPr lang="de-DE" sz="1600" dirty="0" err="1"/>
              <a:t>normally</a:t>
            </a:r>
            <a:r>
              <a:rPr lang="de-DE" sz="1600" dirty="0"/>
              <a:t> </a:t>
            </a:r>
            <a:r>
              <a:rPr lang="de-DE" sz="1600" dirty="0" err="1"/>
              <a:t>distributed</a:t>
            </a:r>
            <a:r>
              <a:rPr lang="de-DE" sz="1600" dirty="0"/>
              <a:t> </a:t>
            </a:r>
            <a:r>
              <a:rPr lang="de-DE" sz="1600" dirty="0" err="1"/>
              <a:t>around</a:t>
            </a:r>
            <a:r>
              <a:rPr lang="de-DE" sz="1600" dirty="0"/>
              <a:t> </a:t>
            </a:r>
            <a:r>
              <a:rPr lang="de-DE" sz="1600" dirty="0" err="1"/>
              <a:t>the</a:t>
            </a:r>
            <a:r>
              <a:rPr lang="de-DE" sz="1600" dirty="0"/>
              <a:t> </a:t>
            </a:r>
            <a:r>
              <a:rPr lang="de-DE" sz="1600" dirty="0" err="1"/>
              <a:t>population</a:t>
            </a:r>
            <a:r>
              <a:rPr lang="de-DE" sz="1600" dirty="0"/>
              <a:t> </a:t>
            </a:r>
            <a:r>
              <a:rPr lang="de-DE" sz="1600" dirty="0" err="1"/>
              <a:t>regression</a:t>
            </a:r>
            <a:r>
              <a:rPr lang="de-DE" sz="1600" dirty="0"/>
              <a:t> </a:t>
            </a:r>
            <a:r>
              <a:rPr lang="de-DE" sz="1600" dirty="0" err="1"/>
              <a:t>function</a:t>
            </a:r>
            <a:r>
              <a:rPr lang="de-DE" sz="1600" dirty="0"/>
              <a:t>.</a:t>
            </a:r>
          </a:p>
          <a:p>
            <a:pPr>
              <a:defRPr/>
            </a:pPr>
            <a:endParaRPr lang="de-DE" sz="1600" dirty="0"/>
          </a:p>
          <a:p>
            <a:pPr>
              <a:defRPr/>
            </a:pPr>
            <a:r>
              <a:rPr lang="de-DE" sz="1600" dirty="0"/>
              <a:t>The form </a:t>
            </a:r>
            <a:r>
              <a:rPr lang="de-DE" sz="1600" dirty="0" err="1"/>
              <a:t>and</a:t>
            </a:r>
            <a:r>
              <a:rPr lang="de-DE" sz="1600" dirty="0"/>
              <a:t> </a:t>
            </a:r>
            <a:r>
              <a:rPr lang="de-DE" sz="1600" dirty="0" err="1"/>
              <a:t>the</a:t>
            </a:r>
            <a:r>
              <a:rPr lang="de-DE" sz="1600" dirty="0"/>
              <a:t> </a:t>
            </a:r>
            <a:r>
              <a:rPr lang="de-DE" sz="1600" dirty="0" err="1"/>
              <a:t>variance</a:t>
            </a:r>
            <a:r>
              <a:rPr lang="de-DE" sz="1600" dirty="0"/>
              <a:t> </a:t>
            </a:r>
            <a:r>
              <a:rPr lang="de-DE" sz="1600" dirty="0" err="1"/>
              <a:t>of</a:t>
            </a:r>
            <a:r>
              <a:rPr lang="de-DE" sz="1600" dirty="0"/>
              <a:t> </a:t>
            </a:r>
            <a:r>
              <a:rPr lang="de-DE" sz="1600" dirty="0" err="1"/>
              <a:t>the</a:t>
            </a:r>
            <a:r>
              <a:rPr lang="de-DE" sz="1600" dirty="0"/>
              <a:t> </a:t>
            </a:r>
            <a:r>
              <a:rPr lang="de-DE" sz="1600" dirty="0" err="1"/>
              <a:t>distribution</a:t>
            </a:r>
            <a:r>
              <a:rPr lang="de-DE" sz="1600" dirty="0"/>
              <a:t> </a:t>
            </a:r>
            <a:r>
              <a:rPr lang="de-DE" sz="1600" dirty="0" err="1"/>
              <a:t>does</a:t>
            </a:r>
            <a:r>
              <a:rPr lang="de-DE" sz="1600" dirty="0"/>
              <a:t> not </a:t>
            </a:r>
            <a:r>
              <a:rPr lang="de-DE" sz="1600" dirty="0" err="1"/>
              <a:t>depend</a:t>
            </a:r>
            <a:r>
              <a:rPr lang="de-DE" sz="1600" dirty="0"/>
              <a:t> on</a:t>
            </a:r>
          </a:p>
          <a:p>
            <a:pPr>
              <a:defRPr/>
            </a:pPr>
            <a:r>
              <a:rPr lang="de-DE" sz="1600" dirty="0" err="1"/>
              <a:t>any</a:t>
            </a:r>
            <a:r>
              <a:rPr lang="de-DE" sz="1600" dirty="0"/>
              <a:t> </a:t>
            </a:r>
            <a:r>
              <a:rPr lang="de-DE" sz="1600" dirty="0" err="1"/>
              <a:t>of</a:t>
            </a:r>
            <a:r>
              <a:rPr lang="de-DE" sz="1600" dirty="0"/>
              <a:t> </a:t>
            </a:r>
            <a:r>
              <a:rPr lang="de-DE" sz="1600" dirty="0" err="1"/>
              <a:t>the</a:t>
            </a:r>
            <a:r>
              <a:rPr lang="de-DE" sz="1600" dirty="0"/>
              <a:t> </a:t>
            </a:r>
            <a:r>
              <a:rPr lang="de-DE" sz="1600" dirty="0" err="1"/>
              <a:t>explanatory</a:t>
            </a:r>
            <a:r>
              <a:rPr lang="de-DE" sz="1600" dirty="0"/>
              <a:t> variables.</a:t>
            </a:r>
          </a:p>
          <a:p>
            <a:pPr>
              <a:defRPr/>
            </a:pPr>
            <a:endParaRPr lang="de-DE" sz="1600" dirty="0"/>
          </a:p>
          <a:p>
            <a:pPr>
              <a:defRPr/>
            </a:pPr>
            <a:r>
              <a:rPr lang="de-DE" sz="1600" dirty="0" err="1"/>
              <a:t>It</a:t>
            </a:r>
            <a:r>
              <a:rPr lang="de-DE" sz="1600" dirty="0"/>
              <a:t> </a:t>
            </a:r>
            <a:r>
              <a:rPr lang="de-DE" sz="1600" dirty="0" err="1"/>
              <a:t>follows</a:t>
            </a:r>
            <a:r>
              <a:rPr lang="de-DE" sz="1600" dirty="0"/>
              <a:t> </a:t>
            </a:r>
            <a:r>
              <a:rPr lang="de-DE" sz="1600" dirty="0" err="1"/>
              <a:t>that</a:t>
            </a:r>
            <a:r>
              <a:rPr lang="de-DE" sz="1600" dirty="0"/>
              <a:t>:</a:t>
            </a:r>
          </a:p>
        </p:txBody>
      </p:sp>
      <p:cxnSp>
        <p:nvCxnSpPr>
          <p:cNvPr id="32" name="Gerade Verbindung mit Pfeil 31"/>
          <p:cNvCxnSpPr/>
          <p:nvPr/>
        </p:nvCxnSpPr>
        <p:spPr>
          <a:xfrm flipH="1">
            <a:off x="4165601" y="2743200"/>
            <a:ext cx="2638425" cy="14716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p:nvPr/>
        </p:nvCxnSpPr>
        <p:spPr>
          <a:xfrm flipH="1">
            <a:off x="4945063" y="2738438"/>
            <a:ext cx="1884362" cy="14763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p:cNvCxnSpPr/>
          <p:nvPr/>
        </p:nvCxnSpPr>
        <p:spPr>
          <a:xfrm flipH="1">
            <a:off x="5624513" y="2743200"/>
            <a:ext cx="1179512" cy="14716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5131" name="Grafik 59" descr="TP_tmp.png"/>
          <p:cNvPicPr>
            <a:picLocks noChangeAspect="1"/>
          </p:cNvPicPr>
          <p:nvPr>
            <p:custDataLst>
              <p:tags r:id="rId3"/>
            </p:custDataLst>
          </p:nvPr>
        </p:nvPicPr>
        <p:blipFill>
          <a:blip r:embed="rId9" cstate="print"/>
          <a:srcRect/>
          <a:stretch>
            <a:fillRect/>
          </a:stretch>
        </p:blipFill>
        <p:spPr bwMode="auto">
          <a:xfrm>
            <a:off x="6913563" y="4751388"/>
            <a:ext cx="3103562" cy="231775"/>
          </a:xfrm>
          <a:prstGeom prst="rect">
            <a:avLst/>
          </a:prstGeom>
          <a:noFill/>
          <a:ln w="9525">
            <a:noFill/>
            <a:miter lim="800000"/>
            <a:headEnd/>
            <a:tailEnd/>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a:xfrm>
            <a:off x="914400" y="990600"/>
            <a:ext cx="10363200" cy="5410200"/>
          </a:xfrm>
        </p:spPr>
        <p:txBody>
          <a:bodyPr>
            <a:noAutofit/>
          </a:bodyPr>
          <a:lstStyle/>
          <a:p>
            <a:pPr>
              <a:lnSpc>
                <a:spcPts val="2900"/>
              </a:lnSpc>
            </a:pPr>
            <a:r>
              <a:rPr lang="de-DE" sz="3600" b="1" dirty="0"/>
              <a:t>Discussion of the normality assumption</a:t>
            </a:r>
          </a:p>
          <a:p>
            <a:pPr lvl="1">
              <a:lnSpc>
                <a:spcPts val="2900"/>
              </a:lnSpc>
            </a:pPr>
            <a:r>
              <a:rPr lang="de-DE" sz="2800" dirty="0"/>
              <a:t>The normality of the error term can be examined through the residuals</a:t>
            </a:r>
          </a:p>
          <a:p>
            <a:pPr lvl="2">
              <a:lnSpc>
                <a:spcPts val="2900"/>
              </a:lnSpc>
            </a:pPr>
            <a:r>
              <a:rPr lang="de-DE" dirty="0"/>
              <a:t>We did this by looking at a histogram of the residuls as well as a qq-plot.</a:t>
            </a:r>
          </a:p>
          <a:p>
            <a:pPr lvl="1">
              <a:lnSpc>
                <a:spcPts val="2900"/>
              </a:lnSpc>
            </a:pPr>
            <a:r>
              <a:rPr lang="de-DE" sz="2800" dirty="0"/>
              <a:t>At least the distribution should be close to normal</a:t>
            </a:r>
          </a:p>
          <a:p>
            <a:pPr lvl="2">
              <a:lnSpc>
                <a:spcPts val="2900"/>
              </a:lnSpc>
            </a:pPr>
            <a:r>
              <a:rPr lang="de-DE" dirty="0"/>
              <a:t>Small deviations from normality are not a problem</a:t>
            </a:r>
          </a:p>
          <a:p>
            <a:pPr lvl="1">
              <a:lnSpc>
                <a:spcPts val="2900"/>
              </a:lnSpc>
            </a:pPr>
            <a:r>
              <a:rPr lang="de-DE" sz="2800" dirty="0"/>
              <a:t>In many cases, normality is questionable or impossible by definition (i.e. the distribution can take on only take on certain values)</a:t>
            </a:r>
            <a:endParaRPr lang="de-DE" sz="2800" b="1"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a:xfrm>
            <a:off x="838200" y="1600200"/>
            <a:ext cx="10515600" cy="4267200"/>
          </a:xfrm>
        </p:spPr>
        <p:txBody>
          <a:bodyPr>
            <a:noAutofit/>
          </a:bodyPr>
          <a:lstStyle/>
          <a:p>
            <a:pPr>
              <a:lnSpc>
                <a:spcPts val="2900"/>
              </a:lnSpc>
            </a:pPr>
            <a:r>
              <a:rPr lang="de-DE" sz="3600" b="1" dirty="0"/>
              <a:t>Discussion of the normality assumption (cont.)</a:t>
            </a:r>
            <a:endParaRPr lang="de-DE" b="1" dirty="0"/>
          </a:p>
          <a:p>
            <a:pPr lvl="1">
              <a:lnSpc>
                <a:spcPts val="2900"/>
              </a:lnSpc>
            </a:pPr>
            <a:r>
              <a:rPr lang="de-DE" sz="2800" dirty="0"/>
              <a:t>Examples where normality cannot hold:</a:t>
            </a:r>
          </a:p>
          <a:p>
            <a:pPr lvl="2">
              <a:lnSpc>
                <a:spcPts val="2900"/>
              </a:lnSpc>
            </a:pPr>
            <a:r>
              <a:rPr lang="de-DE" sz="2800" dirty="0"/>
              <a:t>Wages (nonnegative; also: minimum wage)</a:t>
            </a:r>
          </a:p>
          <a:p>
            <a:pPr lvl="2">
              <a:lnSpc>
                <a:spcPts val="2900"/>
              </a:lnSpc>
            </a:pPr>
            <a:r>
              <a:rPr lang="de-DE" sz="2800" dirty="0"/>
              <a:t>Number of arrests  (takes on a small number of integer values)</a:t>
            </a:r>
          </a:p>
          <a:p>
            <a:pPr lvl="2">
              <a:lnSpc>
                <a:spcPts val="2900"/>
              </a:lnSpc>
            </a:pPr>
            <a:r>
              <a:rPr lang="de-DE" sz="2800" dirty="0"/>
              <a:t>Unemployment (indicator variable, takes on only 1 or 0)</a:t>
            </a:r>
          </a:p>
          <a:p>
            <a:pPr lvl="1">
              <a:lnSpc>
                <a:spcPts val="2900"/>
              </a:lnSpc>
            </a:pPr>
            <a:r>
              <a:rPr lang="de-DE" sz="2800" dirty="0"/>
              <a:t>In some cases, normality can be achieved through transformations of the dependent variable (e.g. use log(wage) instead of wage)</a:t>
            </a:r>
          </a:p>
          <a:p>
            <a:pPr lvl="2">
              <a:lnSpc>
                <a:spcPts val="2900"/>
              </a:lnSpc>
            </a:pPr>
            <a:r>
              <a:rPr lang="de-DE" dirty="0"/>
              <a:t>We will be discussing transformations in the coming weeks and models for non-normal variables later in the semester.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2133600" y="1447800"/>
            <a:ext cx="8140700" cy="4267200"/>
          </a:xfrm>
        </p:spPr>
        <p:txBody>
          <a:bodyPr/>
          <a:lstStyle/>
          <a:p>
            <a:pPr>
              <a:lnSpc>
                <a:spcPts val="2900"/>
              </a:lnSpc>
            </a:pPr>
            <a:r>
              <a:rPr lang="de-DE" sz="1800" b="1" dirty="0"/>
              <a:t>Terminology</a:t>
            </a:r>
          </a:p>
          <a:p>
            <a:pPr>
              <a:lnSpc>
                <a:spcPts val="2800"/>
              </a:lnSpc>
            </a:pPr>
            <a:endParaRPr lang="de-DE" sz="1800" b="1" dirty="0"/>
          </a:p>
          <a:p>
            <a:pPr>
              <a:lnSpc>
                <a:spcPts val="2800"/>
              </a:lnSpc>
            </a:pPr>
            <a:endParaRPr lang="de-DE" sz="1800" b="1" dirty="0"/>
          </a:p>
          <a:p>
            <a:pPr>
              <a:lnSpc>
                <a:spcPts val="2000"/>
              </a:lnSpc>
            </a:pPr>
            <a:endParaRPr lang="de-DE" sz="1800" b="1" dirty="0"/>
          </a:p>
          <a:p>
            <a:pPr>
              <a:lnSpc>
                <a:spcPts val="2800"/>
              </a:lnSpc>
            </a:pPr>
            <a:r>
              <a:rPr lang="de-DE" sz="1800" b="1" dirty="0"/>
              <a:t>Theorem 4.1 from Wooldridge (Normal sampling distributions)</a:t>
            </a:r>
          </a:p>
        </p:txBody>
      </p:sp>
      <p:pic>
        <p:nvPicPr>
          <p:cNvPr id="8195" name="Grafik 6" descr="TP_tmp.png"/>
          <p:cNvPicPr>
            <a:picLocks noChangeAspect="1"/>
          </p:cNvPicPr>
          <p:nvPr>
            <p:custDataLst>
              <p:tags r:id="rId1"/>
            </p:custDataLst>
          </p:nvPr>
        </p:nvPicPr>
        <p:blipFill>
          <a:blip r:embed="rId7" cstate="print"/>
          <a:srcRect/>
          <a:stretch>
            <a:fillRect/>
          </a:stretch>
        </p:blipFill>
        <p:spPr bwMode="auto">
          <a:xfrm>
            <a:off x="2643188" y="4368800"/>
            <a:ext cx="2438400" cy="317500"/>
          </a:xfrm>
          <a:prstGeom prst="rect">
            <a:avLst/>
          </a:prstGeom>
          <a:noFill/>
          <a:ln w="9525">
            <a:noFill/>
            <a:miter lim="800000"/>
            <a:headEnd/>
            <a:tailEnd/>
          </a:ln>
        </p:spPr>
      </p:pic>
      <p:sp>
        <p:nvSpPr>
          <p:cNvPr id="8196" name="Textfeld 4"/>
          <p:cNvSpPr txBox="1">
            <a:spLocks noChangeArrowheads="1"/>
          </p:cNvSpPr>
          <p:nvPr/>
        </p:nvSpPr>
        <p:spPr bwMode="auto">
          <a:xfrm>
            <a:off x="2533650" y="3602037"/>
            <a:ext cx="3355406" cy="369332"/>
          </a:xfrm>
          <a:prstGeom prst="rect">
            <a:avLst/>
          </a:prstGeom>
          <a:noFill/>
          <a:ln w="9525">
            <a:noFill/>
            <a:miter lim="800000"/>
            <a:headEnd/>
            <a:tailEnd/>
          </a:ln>
        </p:spPr>
        <p:txBody>
          <a:bodyPr wrap="none">
            <a:spAutoFit/>
          </a:bodyPr>
          <a:lstStyle/>
          <a:p>
            <a:r>
              <a:rPr lang="de-DE"/>
              <a:t>Under assumptions MLR.1 – MLR.6:</a:t>
            </a:r>
          </a:p>
        </p:txBody>
      </p:sp>
      <p:pic>
        <p:nvPicPr>
          <p:cNvPr id="8197" name="Grafik 9" descr="TP_tmp.png"/>
          <p:cNvPicPr>
            <a:picLocks noChangeAspect="1"/>
          </p:cNvPicPr>
          <p:nvPr>
            <p:custDataLst>
              <p:tags r:id="rId2"/>
            </p:custDataLst>
          </p:nvPr>
        </p:nvPicPr>
        <p:blipFill>
          <a:blip r:embed="rId8" cstate="print"/>
          <a:srcRect/>
          <a:stretch>
            <a:fillRect/>
          </a:stretch>
        </p:blipFill>
        <p:spPr bwMode="auto">
          <a:xfrm>
            <a:off x="6659563" y="4222750"/>
            <a:ext cx="2120900" cy="698500"/>
          </a:xfrm>
          <a:prstGeom prst="rect">
            <a:avLst/>
          </a:prstGeom>
          <a:noFill/>
          <a:ln w="9525">
            <a:noFill/>
            <a:miter lim="800000"/>
            <a:headEnd/>
            <a:tailEnd/>
          </a:ln>
        </p:spPr>
      </p:pic>
      <p:sp>
        <p:nvSpPr>
          <p:cNvPr id="11" name="Textfeld 10"/>
          <p:cNvSpPr txBox="1"/>
          <p:nvPr/>
        </p:nvSpPr>
        <p:spPr>
          <a:xfrm>
            <a:off x="2533650" y="5026026"/>
            <a:ext cx="3505200" cy="5847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a:t>The estimators are normally distributed around the true parameters</a:t>
            </a:r>
          </a:p>
        </p:txBody>
      </p:sp>
      <p:cxnSp>
        <p:nvCxnSpPr>
          <p:cNvPr id="12" name="Gerade Verbindung mit Pfeil 11"/>
          <p:cNvCxnSpPr/>
          <p:nvPr/>
        </p:nvCxnSpPr>
        <p:spPr>
          <a:xfrm rot="16200000" flipV="1">
            <a:off x="3008313" y="4770438"/>
            <a:ext cx="365125" cy="146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8200" name="Grafik 14" descr="TP_tmp.png"/>
          <p:cNvPicPr>
            <a:picLocks noChangeAspect="1"/>
          </p:cNvPicPr>
          <p:nvPr>
            <p:custDataLst>
              <p:tags r:id="rId3"/>
            </p:custDataLst>
          </p:nvPr>
        </p:nvPicPr>
        <p:blipFill>
          <a:blip r:embed="rId9" cstate="print"/>
          <a:srcRect/>
          <a:stretch>
            <a:fillRect/>
          </a:stretch>
        </p:blipFill>
        <p:spPr bwMode="auto">
          <a:xfrm>
            <a:off x="2606675" y="2105025"/>
            <a:ext cx="2159000" cy="317500"/>
          </a:xfrm>
          <a:prstGeom prst="rect">
            <a:avLst/>
          </a:prstGeom>
          <a:noFill/>
          <a:ln w="9525">
            <a:noFill/>
            <a:miter lim="800000"/>
            <a:headEnd/>
            <a:tailEnd/>
          </a:ln>
        </p:spPr>
      </p:pic>
      <p:sp>
        <p:nvSpPr>
          <p:cNvPr id="17" name="Textfeld 16"/>
          <p:cNvSpPr txBox="1"/>
          <p:nvPr/>
        </p:nvSpPr>
        <p:spPr>
          <a:xfrm>
            <a:off x="6403976" y="5099051"/>
            <a:ext cx="3687763" cy="5847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a:t>The </a:t>
            </a:r>
            <a:r>
              <a:rPr lang="de-DE" sz="1600" dirty="0" err="1"/>
              <a:t>standardized</a:t>
            </a:r>
            <a:r>
              <a:rPr lang="de-DE" sz="1600" dirty="0"/>
              <a:t> </a:t>
            </a:r>
            <a:r>
              <a:rPr lang="de-DE" sz="1600" dirty="0" err="1"/>
              <a:t>estimators</a:t>
            </a:r>
            <a:r>
              <a:rPr lang="de-DE" sz="1600" dirty="0"/>
              <a:t> </a:t>
            </a:r>
            <a:r>
              <a:rPr lang="de-DE" sz="1600" dirty="0" err="1"/>
              <a:t>follow</a:t>
            </a:r>
            <a:r>
              <a:rPr lang="de-DE" sz="1600" dirty="0"/>
              <a:t> a </a:t>
            </a:r>
            <a:r>
              <a:rPr lang="de-DE" sz="1600" dirty="0" err="1"/>
              <a:t>standard</a:t>
            </a:r>
            <a:r>
              <a:rPr lang="de-DE" sz="1600" dirty="0"/>
              <a:t> normal </a:t>
            </a:r>
            <a:r>
              <a:rPr lang="de-DE" sz="1600" dirty="0" err="1"/>
              <a:t>distribution</a:t>
            </a:r>
            <a:endParaRPr lang="de-DE" sz="1600" dirty="0"/>
          </a:p>
        </p:txBody>
      </p:sp>
      <p:cxnSp>
        <p:nvCxnSpPr>
          <p:cNvPr id="18" name="Gerade Verbindung mit Pfeil 17"/>
          <p:cNvCxnSpPr/>
          <p:nvPr/>
        </p:nvCxnSpPr>
        <p:spPr>
          <a:xfrm rot="16200000" flipV="1">
            <a:off x="7635082" y="4788694"/>
            <a:ext cx="438150" cy="1825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2460625" y="2506663"/>
            <a:ext cx="2482850" cy="307975"/>
          </a:xfrm>
          <a:prstGeom prst="rect">
            <a:avLst/>
          </a:prstGeom>
          <a:ln>
            <a:noFill/>
          </a:ln>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a:t>Gauss-Markov assumptions</a:t>
            </a:r>
          </a:p>
        </p:txBody>
      </p:sp>
      <p:pic>
        <p:nvPicPr>
          <p:cNvPr id="8204" name="Grafik 22" descr="TP_tmp.png"/>
          <p:cNvPicPr>
            <a:picLocks noChangeAspect="1"/>
          </p:cNvPicPr>
          <p:nvPr>
            <p:custDataLst>
              <p:tags r:id="rId4"/>
            </p:custDataLst>
          </p:nvPr>
        </p:nvPicPr>
        <p:blipFill>
          <a:blip r:embed="rId10" cstate="print"/>
          <a:srcRect/>
          <a:stretch>
            <a:fillRect/>
          </a:stretch>
        </p:blipFill>
        <p:spPr bwMode="auto">
          <a:xfrm>
            <a:off x="5673725" y="2068512"/>
            <a:ext cx="2159000" cy="317500"/>
          </a:xfrm>
          <a:prstGeom prst="rect">
            <a:avLst/>
          </a:prstGeom>
          <a:noFill/>
          <a:ln w="9525">
            <a:noFill/>
            <a:miter lim="800000"/>
            <a:headEnd/>
            <a:tailEnd/>
          </a:ln>
        </p:spPr>
      </p:pic>
      <p:sp>
        <p:nvSpPr>
          <p:cNvPr id="22" name="Textfeld 21"/>
          <p:cNvSpPr txBox="1"/>
          <p:nvPr/>
        </p:nvSpPr>
        <p:spPr>
          <a:xfrm>
            <a:off x="5527676" y="2470151"/>
            <a:ext cx="4308475" cy="307975"/>
          </a:xfrm>
          <a:prstGeom prst="rect">
            <a:avLst/>
          </a:prstGeom>
          <a:ln>
            <a:noFill/>
          </a:ln>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a:t>Classical linear model (CLM) assumptions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2133600" y="1371600"/>
            <a:ext cx="8140700" cy="4267200"/>
          </a:xfrm>
        </p:spPr>
        <p:txBody>
          <a:bodyPr/>
          <a:lstStyle/>
          <a:p>
            <a:pPr>
              <a:lnSpc>
                <a:spcPts val="2900"/>
              </a:lnSpc>
            </a:pPr>
            <a:r>
              <a:rPr lang="de-DE" sz="1800" b="1" u="sng" dirty="0"/>
              <a:t>Testing hypotheses about a single population parameter</a:t>
            </a:r>
          </a:p>
          <a:p>
            <a:pPr>
              <a:lnSpc>
                <a:spcPts val="2800"/>
              </a:lnSpc>
            </a:pPr>
            <a:r>
              <a:rPr lang="de-DE" sz="1800" b="1" dirty="0"/>
              <a:t>Theorem 4.1 (t-distribution for standardized estimators)</a:t>
            </a:r>
            <a:endParaRPr lang="de-DE" sz="1800" dirty="0"/>
          </a:p>
          <a:p>
            <a:pPr>
              <a:lnSpc>
                <a:spcPts val="2800"/>
              </a:lnSpc>
            </a:pPr>
            <a:endParaRPr lang="de-DE" sz="1800" b="1" dirty="0"/>
          </a:p>
          <a:p>
            <a:pPr>
              <a:lnSpc>
                <a:spcPts val="2800"/>
              </a:lnSpc>
            </a:pPr>
            <a:endParaRPr lang="de-DE" sz="1800" b="1" dirty="0"/>
          </a:p>
          <a:p>
            <a:pPr>
              <a:lnSpc>
                <a:spcPts val="2800"/>
              </a:lnSpc>
            </a:pPr>
            <a:endParaRPr lang="de-DE" sz="1800" b="1" dirty="0"/>
          </a:p>
          <a:p>
            <a:pPr>
              <a:lnSpc>
                <a:spcPts val="2800"/>
              </a:lnSpc>
            </a:pPr>
            <a:endParaRPr lang="de-DE" sz="1800" b="1" dirty="0"/>
          </a:p>
          <a:p>
            <a:pPr>
              <a:lnSpc>
                <a:spcPts val="3200"/>
              </a:lnSpc>
            </a:pPr>
            <a:endParaRPr lang="de-DE" sz="1800" b="1" dirty="0"/>
          </a:p>
          <a:p>
            <a:pPr>
              <a:lnSpc>
                <a:spcPts val="2800"/>
              </a:lnSpc>
            </a:pPr>
            <a:r>
              <a:rPr lang="de-DE" sz="1800" b="1" dirty="0"/>
              <a:t>Null hypothesis</a:t>
            </a:r>
          </a:p>
        </p:txBody>
      </p:sp>
      <p:sp>
        <p:nvSpPr>
          <p:cNvPr id="9219" name="Textfeld 4"/>
          <p:cNvSpPr txBox="1">
            <a:spLocks noChangeArrowheads="1"/>
          </p:cNvSpPr>
          <p:nvPr/>
        </p:nvSpPr>
        <p:spPr bwMode="auto">
          <a:xfrm>
            <a:off x="2495550" y="2320925"/>
            <a:ext cx="3355406" cy="369332"/>
          </a:xfrm>
          <a:prstGeom prst="rect">
            <a:avLst/>
          </a:prstGeom>
          <a:noFill/>
          <a:ln w="9525">
            <a:noFill/>
            <a:miter lim="800000"/>
            <a:headEnd/>
            <a:tailEnd/>
          </a:ln>
        </p:spPr>
        <p:txBody>
          <a:bodyPr wrap="none">
            <a:spAutoFit/>
          </a:bodyPr>
          <a:lstStyle/>
          <a:p>
            <a:r>
              <a:rPr lang="de-DE"/>
              <a:t>Under assumptions MLR.1 – MLR.6:</a:t>
            </a:r>
          </a:p>
        </p:txBody>
      </p:sp>
      <p:pic>
        <p:nvPicPr>
          <p:cNvPr id="9220" name="Grafik 15" descr="TP_tmp.png"/>
          <p:cNvPicPr>
            <a:picLocks noChangeAspect="1"/>
          </p:cNvPicPr>
          <p:nvPr>
            <p:custDataLst>
              <p:tags r:id="rId1"/>
            </p:custDataLst>
          </p:nvPr>
        </p:nvPicPr>
        <p:blipFill>
          <a:blip r:embed="rId5" cstate="print"/>
          <a:srcRect/>
          <a:stretch>
            <a:fillRect/>
          </a:stretch>
        </p:blipFill>
        <p:spPr bwMode="auto">
          <a:xfrm>
            <a:off x="2789238" y="2941637"/>
            <a:ext cx="2044700" cy="698500"/>
          </a:xfrm>
          <a:prstGeom prst="rect">
            <a:avLst/>
          </a:prstGeom>
          <a:noFill/>
          <a:ln w="9525">
            <a:noFill/>
            <a:miter lim="800000"/>
            <a:headEnd/>
            <a:tailEnd/>
          </a:ln>
        </p:spPr>
      </p:pic>
      <p:sp>
        <p:nvSpPr>
          <p:cNvPr id="17" name="Textfeld 16"/>
          <p:cNvSpPr txBox="1"/>
          <p:nvPr/>
        </p:nvSpPr>
        <p:spPr>
          <a:xfrm>
            <a:off x="5526089" y="2832101"/>
            <a:ext cx="4198937" cy="830997"/>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err="1"/>
              <a:t>If</a:t>
            </a:r>
            <a:r>
              <a:rPr lang="de-DE" sz="1600" dirty="0"/>
              <a:t> </a:t>
            </a:r>
            <a:r>
              <a:rPr lang="de-DE" sz="1600" dirty="0" err="1"/>
              <a:t>the</a:t>
            </a:r>
            <a:r>
              <a:rPr lang="de-DE" sz="1600" dirty="0"/>
              <a:t> </a:t>
            </a:r>
            <a:r>
              <a:rPr lang="de-DE" sz="1600" dirty="0" err="1"/>
              <a:t>standardization</a:t>
            </a:r>
            <a:r>
              <a:rPr lang="de-DE" sz="1600" dirty="0"/>
              <a:t> </a:t>
            </a:r>
            <a:r>
              <a:rPr lang="de-DE" sz="1600" dirty="0" err="1"/>
              <a:t>is</a:t>
            </a:r>
            <a:r>
              <a:rPr lang="de-DE" sz="1600" dirty="0"/>
              <a:t> </a:t>
            </a:r>
            <a:r>
              <a:rPr lang="de-DE" sz="1600" dirty="0" err="1"/>
              <a:t>done</a:t>
            </a:r>
            <a:r>
              <a:rPr lang="de-DE" sz="1600" dirty="0"/>
              <a:t> </a:t>
            </a:r>
            <a:r>
              <a:rPr lang="de-DE" sz="1600" dirty="0" err="1"/>
              <a:t>using</a:t>
            </a:r>
            <a:r>
              <a:rPr lang="de-DE" sz="1600" dirty="0"/>
              <a:t> </a:t>
            </a:r>
            <a:r>
              <a:rPr lang="de-DE" sz="1600" dirty="0" err="1"/>
              <a:t>the</a:t>
            </a:r>
            <a:r>
              <a:rPr lang="de-DE" sz="1600" dirty="0"/>
              <a:t> </a:t>
            </a:r>
            <a:r>
              <a:rPr lang="de-DE" sz="1600" u="sng" dirty="0" err="1"/>
              <a:t>estimated</a:t>
            </a:r>
            <a:r>
              <a:rPr lang="de-DE" sz="1600" dirty="0"/>
              <a:t> </a:t>
            </a:r>
            <a:r>
              <a:rPr lang="de-DE" sz="1600" dirty="0" err="1"/>
              <a:t>standard</a:t>
            </a:r>
            <a:r>
              <a:rPr lang="de-DE" sz="1600" dirty="0"/>
              <a:t> </a:t>
            </a:r>
            <a:r>
              <a:rPr lang="de-DE" sz="1600" dirty="0" err="1"/>
              <a:t>deviation</a:t>
            </a:r>
            <a:r>
              <a:rPr lang="de-DE" sz="1600" dirty="0"/>
              <a:t> (= </a:t>
            </a:r>
            <a:r>
              <a:rPr lang="de-DE" sz="1600" dirty="0" err="1"/>
              <a:t>standard</a:t>
            </a:r>
            <a:r>
              <a:rPr lang="de-DE" sz="1600" dirty="0"/>
              <a:t> </a:t>
            </a:r>
            <a:r>
              <a:rPr lang="de-DE" sz="1600" dirty="0" err="1"/>
              <a:t>error</a:t>
            </a:r>
            <a:r>
              <a:rPr lang="de-DE" sz="1600" dirty="0"/>
              <a:t>), </a:t>
            </a:r>
            <a:r>
              <a:rPr lang="de-DE" sz="1600" dirty="0" err="1"/>
              <a:t>the</a:t>
            </a:r>
            <a:r>
              <a:rPr lang="de-DE" sz="1600" dirty="0"/>
              <a:t> normal </a:t>
            </a:r>
            <a:r>
              <a:rPr lang="de-DE" sz="1600" dirty="0" err="1"/>
              <a:t>distribution</a:t>
            </a:r>
            <a:r>
              <a:rPr lang="de-DE" sz="1600" dirty="0"/>
              <a:t> </a:t>
            </a:r>
            <a:r>
              <a:rPr lang="de-DE" sz="1600" dirty="0" err="1"/>
              <a:t>is</a:t>
            </a:r>
            <a:r>
              <a:rPr lang="de-DE" sz="1600" dirty="0"/>
              <a:t> </a:t>
            </a:r>
            <a:r>
              <a:rPr lang="de-DE" sz="1600" dirty="0" err="1"/>
              <a:t>replaced</a:t>
            </a:r>
            <a:r>
              <a:rPr lang="de-DE" sz="1600" dirty="0"/>
              <a:t> </a:t>
            </a:r>
            <a:r>
              <a:rPr lang="de-DE" sz="1600" dirty="0" err="1"/>
              <a:t>by</a:t>
            </a:r>
            <a:r>
              <a:rPr lang="de-DE" sz="1600" dirty="0"/>
              <a:t> a t-</a:t>
            </a:r>
            <a:r>
              <a:rPr lang="de-DE" sz="1600" dirty="0" err="1"/>
              <a:t>distribution</a:t>
            </a:r>
            <a:endParaRPr lang="de-DE" sz="1600" dirty="0"/>
          </a:p>
        </p:txBody>
      </p:sp>
      <p:cxnSp>
        <p:nvCxnSpPr>
          <p:cNvPr id="18" name="Gerade Verbindung mit Pfeil 17"/>
          <p:cNvCxnSpPr/>
          <p:nvPr/>
        </p:nvCxnSpPr>
        <p:spPr>
          <a:xfrm rot="10800000" flipV="1">
            <a:off x="4905376" y="2978150"/>
            <a:ext cx="657225" cy="2921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9223" name="Grafik 28" descr="TP_tmp.png"/>
          <p:cNvPicPr>
            <a:picLocks noChangeAspect="1"/>
          </p:cNvPicPr>
          <p:nvPr>
            <p:custDataLst>
              <p:tags r:id="rId2"/>
            </p:custDataLst>
          </p:nvPr>
        </p:nvPicPr>
        <p:blipFill>
          <a:blip r:embed="rId6" cstate="print"/>
          <a:srcRect/>
          <a:stretch>
            <a:fillRect/>
          </a:stretch>
        </p:blipFill>
        <p:spPr bwMode="auto">
          <a:xfrm>
            <a:off x="2442370" y="5305871"/>
            <a:ext cx="1498600" cy="279400"/>
          </a:xfrm>
          <a:prstGeom prst="rect">
            <a:avLst/>
          </a:prstGeom>
          <a:noFill/>
          <a:ln w="9525">
            <a:noFill/>
            <a:miter lim="800000"/>
            <a:headEnd/>
            <a:tailEnd/>
          </a:ln>
        </p:spPr>
      </p:pic>
      <p:sp>
        <p:nvSpPr>
          <p:cNvPr id="31" name="Textfeld 30"/>
          <p:cNvSpPr txBox="1"/>
          <p:nvPr/>
        </p:nvSpPr>
        <p:spPr>
          <a:xfrm>
            <a:off x="4968876" y="5081588"/>
            <a:ext cx="4491037" cy="830997"/>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a:t>The </a:t>
            </a:r>
            <a:r>
              <a:rPr lang="de-DE" sz="1600" dirty="0" err="1"/>
              <a:t>population</a:t>
            </a:r>
            <a:r>
              <a:rPr lang="de-DE" sz="1600" dirty="0"/>
              <a:t> </a:t>
            </a:r>
            <a:r>
              <a:rPr lang="de-DE" sz="1600" dirty="0" err="1"/>
              <a:t>parameter</a:t>
            </a:r>
            <a:r>
              <a:rPr lang="de-DE" sz="1600" dirty="0"/>
              <a:t> </a:t>
            </a:r>
            <a:r>
              <a:rPr lang="de-DE" sz="1600" dirty="0" err="1"/>
              <a:t>is</a:t>
            </a:r>
            <a:r>
              <a:rPr lang="de-DE" sz="1600" dirty="0"/>
              <a:t> </a:t>
            </a:r>
            <a:r>
              <a:rPr lang="de-DE" sz="1600" dirty="0" err="1"/>
              <a:t>equal</a:t>
            </a:r>
            <a:r>
              <a:rPr lang="de-DE" sz="1600" dirty="0"/>
              <a:t> </a:t>
            </a:r>
            <a:r>
              <a:rPr lang="de-DE" sz="1600" dirty="0" err="1"/>
              <a:t>to</a:t>
            </a:r>
            <a:r>
              <a:rPr lang="de-DE" sz="1600" dirty="0"/>
              <a:t> </a:t>
            </a:r>
            <a:r>
              <a:rPr lang="de-DE" sz="1600" dirty="0" err="1"/>
              <a:t>zero</a:t>
            </a:r>
            <a:r>
              <a:rPr lang="de-DE" sz="1600" dirty="0"/>
              <a:t>, i.e. after </a:t>
            </a:r>
            <a:r>
              <a:rPr lang="de-DE" sz="1600" dirty="0" err="1"/>
              <a:t>controlling</a:t>
            </a:r>
            <a:r>
              <a:rPr lang="de-DE" sz="1600" dirty="0"/>
              <a:t> </a:t>
            </a:r>
            <a:r>
              <a:rPr lang="de-DE" sz="1600" dirty="0" err="1"/>
              <a:t>for</a:t>
            </a:r>
            <a:r>
              <a:rPr lang="de-DE" sz="1600" dirty="0"/>
              <a:t> </a:t>
            </a:r>
            <a:r>
              <a:rPr lang="de-DE" sz="1600" dirty="0" err="1"/>
              <a:t>the</a:t>
            </a:r>
            <a:r>
              <a:rPr lang="de-DE" sz="1600" dirty="0"/>
              <a:t> </a:t>
            </a:r>
            <a:r>
              <a:rPr lang="de-DE" sz="1600" dirty="0" err="1"/>
              <a:t>other</a:t>
            </a:r>
            <a:r>
              <a:rPr lang="de-DE" sz="1600" dirty="0"/>
              <a:t> </a:t>
            </a:r>
            <a:r>
              <a:rPr lang="de-DE" sz="1600" dirty="0" err="1"/>
              <a:t>independent</a:t>
            </a:r>
            <a:r>
              <a:rPr lang="de-DE" sz="1600" dirty="0"/>
              <a:t> variables, </a:t>
            </a:r>
            <a:r>
              <a:rPr lang="de-DE" sz="1600" dirty="0" err="1"/>
              <a:t>there</a:t>
            </a:r>
            <a:r>
              <a:rPr lang="de-DE" sz="1600" dirty="0"/>
              <a:t> </a:t>
            </a:r>
            <a:r>
              <a:rPr lang="de-DE" sz="1600" dirty="0" err="1"/>
              <a:t>is</a:t>
            </a:r>
            <a:r>
              <a:rPr lang="de-DE" sz="1600" dirty="0"/>
              <a:t> </a:t>
            </a:r>
            <a:r>
              <a:rPr lang="de-DE" sz="1600" dirty="0" err="1"/>
              <a:t>no</a:t>
            </a:r>
            <a:r>
              <a:rPr lang="de-DE" sz="1600" dirty="0"/>
              <a:t> </a:t>
            </a:r>
            <a:r>
              <a:rPr lang="de-DE" sz="1600" dirty="0" err="1"/>
              <a:t>effect</a:t>
            </a:r>
            <a:r>
              <a:rPr lang="de-DE" sz="1600" dirty="0"/>
              <a:t> of </a:t>
            </a:r>
            <a:r>
              <a:rPr lang="de-DE" sz="1600" dirty="0" err="1"/>
              <a:t>x</a:t>
            </a:r>
            <a:r>
              <a:rPr lang="de-DE" sz="1600" baseline="-25000" dirty="0" err="1"/>
              <a:t>j</a:t>
            </a:r>
            <a:r>
              <a:rPr lang="de-DE" sz="1600" dirty="0"/>
              <a:t> on y </a:t>
            </a:r>
          </a:p>
        </p:txBody>
      </p:sp>
      <p:cxnSp>
        <p:nvCxnSpPr>
          <p:cNvPr id="32" name="Gerade Verbindung mit Pfeil 31"/>
          <p:cNvCxnSpPr/>
          <p:nvPr/>
        </p:nvCxnSpPr>
        <p:spPr>
          <a:xfrm flipH="1" flipV="1">
            <a:off x="4249739" y="5095875"/>
            <a:ext cx="719137" cy="2143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2562225" y="3987214"/>
            <a:ext cx="7448550" cy="338554"/>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a:t>Note: The t-</a:t>
            </a:r>
            <a:r>
              <a:rPr lang="de-DE" sz="1600" dirty="0" err="1"/>
              <a:t>distribution</a:t>
            </a:r>
            <a:r>
              <a:rPr lang="de-DE" sz="1600" dirty="0"/>
              <a:t> </a:t>
            </a:r>
            <a:r>
              <a:rPr lang="de-DE" sz="1600" dirty="0" err="1"/>
              <a:t>is</a:t>
            </a:r>
            <a:r>
              <a:rPr lang="de-DE" sz="1600" dirty="0"/>
              <a:t> </a:t>
            </a:r>
            <a:r>
              <a:rPr lang="de-DE" sz="1600" dirty="0" err="1"/>
              <a:t>close</a:t>
            </a:r>
            <a:r>
              <a:rPr lang="de-DE" sz="1600" dirty="0"/>
              <a:t> </a:t>
            </a:r>
            <a:r>
              <a:rPr lang="de-DE" sz="1600" dirty="0" err="1"/>
              <a:t>to</a:t>
            </a:r>
            <a:r>
              <a:rPr lang="de-DE" sz="1600" dirty="0"/>
              <a:t> </a:t>
            </a:r>
            <a:r>
              <a:rPr lang="de-DE" sz="1600" dirty="0" err="1"/>
              <a:t>the</a:t>
            </a:r>
            <a:r>
              <a:rPr lang="de-DE" sz="1600" dirty="0"/>
              <a:t> </a:t>
            </a:r>
            <a:r>
              <a:rPr lang="de-DE" sz="1600" dirty="0" err="1"/>
              <a:t>standard</a:t>
            </a:r>
            <a:r>
              <a:rPr lang="de-DE" sz="1600" dirty="0"/>
              <a:t> normal </a:t>
            </a:r>
            <a:r>
              <a:rPr lang="de-DE" sz="1600" dirty="0" err="1"/>
              <a:t>distribution</a:t>
            </a:r>
            <a:r>
              <a:rPr lang="de-DE" sz="1600" dirty="0"/>
              <a:t> </a:t>
            </a:r>
            <a:r>
              <a:rPr lang="de-DE" sz="1600" dirty="0" err="1"/>
              <a:t>if</a:t>
            </a:r>
            <a:r>
              <a:rPr lang="de-DE" sz="1600" dirty="0"/>
              <a:t> n-k-1 </a:t>
            </a:r>
            <a:r>
              <a:rPr lang="de-DE" sz="1600" dirty="0" err="1"/>
              <a:t>is</a:t>
            </a:r>
            <a:r>
              <a:rPr lang="de-DE" sz="1600" dirty="0"/>
              <a:t> large.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topics</a:t>
            </a:r>
          </a:p>
        </p:txBody>
      </p:sp>
      <p:sp>
        <p:nvSpPr>
          <p:cNvPr id="3" name="Content Placeholder 2"/>
          <p:cNvSpPr>
            <a:spLocks noGrp="1"/>
          </p:cNvSpPr>
          <p:nvPr>
            <p:ph idx="1"/>
          </p:nvPr>
        </p:nvSpPr>
        <p:spPr/>
        <p:txBody>
          <a:bodyPr/>
          <a:lstStyle/>
          <a:p>
            <a:r>
              <a:rPr lang="en-US" dirty="0"/>
              <a:t>Review omitted variable bias (and quickly review in-class exercise).</a:t>
            </a:r>
          </a:p>
          <a:p>
            <a:r>
              <a:rPr lang="en-US" dirty="0"/>
              <a:t>Statistical inference</a:t>
            </a:r>
          </a:p>
          <a:p>
            <a:r>
              <a:rPr lang="en-US" dirty="0"/>
              <a:t>Practical significance versus statistical significance</a:t>
            </a:r>
          </a:p>
          <a:p>
            <a:pPr lvl="1"/>
            <a:r>
              <a:rPr lang="en-US" dirty="0"/>
              <a:t>Identifying the “importance” of a predictor</a:t>
            </a:r>
          </a:p>
          <a:p>
            <a:r>
              <a:rPr lang="en-US" dirty="0"/>
              <a:t>Testing one-sided alternatives</a:t>
            </a:r>
          </a:p>
          <a:p>
            <a:r>
              <a:rPr lang="en-US" dirty="0"/>
              <a:t>Testing the equality of regression coefficients</a:t>
            </a:r>
          </a:p>
          <a:p>
            <a:r>
              <a:rPr lang="en-US" dirty="0"/>
              <a:t>Testing multiple linear restrictions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2133600" y="1066800"/>
            <a:ext cx="8140700" cy="4952999"/>
          </a:xfrm>
        </p:spPr>
        <p:txBody>
          <a:bodyPr>
            <a:normAutofit/>
          </a:bodyPr>
          <a:lstStyle/>
          <a:p>
            <a:pPr>
              <a:lnSpc>
                <a:spcPts val="2900"/>
              </a:lnSpc>
            </a:pPr>
            <a:r>
              <a:rPr lang="de-DE" sz="2000" b="1" dirty="0"/>
              <a:t>t-statistic (or t-ratio)</a:t>
            </a:r>
          </a:p>
          <a:p>
            <a:pPr>
              <a:lnSpc>
                <a:spcPts val="2800"/>
              </a:lnSpc>
            </a:pPr>
            <a:endParaRPr lang="de-DE" sz="1800" b="1" dirty="0"/>
          </a:p>
          <a:p>
            <a:pPr>
              <a:lnSpc>
                <a:spcPts val="2800"/>
              </a:lnSpc>
            </a:pPr>
            <a:endParaRPr lang="de-DE" sz="1800" b="1" dirty="0"/>
          </a:p>
          <a:p>
            <a:pPr>
              <a:lnSpc>
                <a:spcPts val="2800"/>
              </a:lnSpc>
            </a:pPr>
            <a:endParaRPr lang="de-DE" sz="1800" b="1" dirty="0"/>
          </a:p>
          <a:p>
            <a:pPr>
              <a:lnSpc>
                <a:spcPts val="2800"/>
              </a:lnSpc>
            </a:pPr>
            <a:endParaRPr lang="de-DE" sz="1800" b="1" dirty="0"/>
          </a:p>
          <a:p>
            <a:pPr>
              <a:lnSpc>
                <a:spcPts val="1400"/>
              </a:lnSpc>
              <a:buNone/>
            </a:pPr>
            <a:endParaRPr lang="de-DE" sz="1800" b="1" dirty="0"/>
          </a:p>
          <a:p>
            <a:pPr>
              <a:lnSpc>
                <a:spcPts val="2800"/>
              </a:lnSpc>
            </a:pPr>
            <a:r>
              <a:rPr lang="de-DE" sz="2000" b="1" dirty="0"/>
              <a:t>Distribution of the t-statistic </a:t>
            </a:r>
            <a:r>
              <a:rPr lang="de-DE" sz="2000" b="1" u="sng" dirty="0"/>
              <a:t>if the null hypothesis is true</a:t>
            </a:r>
          </a:p>
          <a:p>
            <a:pPr>
              <a:lnSpc>
                <a:spcPts val="3000"/>
              </a:lnSpc>
            </a:pPr>
            <a:endParaRPr lang="de-DE" sz="1800" b="1" dirty="0"/>
          </a:p>
          <a:p>
            <a:pPr>
              <a:lnSpc>
                <a:spcPts val="2800"/>
              </a:lnSpc>
              <a:buNone/>
            </a:pPr>
            <a:endParaRPr lang="de-DE" sz="1800" b="1" dirty="0"/>
          </a:p>
          <a:p>
            <a:pPr>
              <a:lnSpc>
                <a:spcPts val="2300"/>
              </a:lnSpc>
            </a:pPr>
            <a:r>
              <a:rPr lang="de-DE" sz="2000" b="1" u="sng" dirty="0"/>
              <a:t>Goal</a:t>
            </a:r>
            <a:r>
              <a:rPr lang="de-DE" sz="2000" b="1" dirty="0"/>
              <a:t>: Define a rejection rule so that, if it is true, H</a:t>
            </a:r>
            <a:r>
              <a:rPr lang="de-DE" sz="2000" b="1" baseline="-25000" dirty="0"/>
              <a:t>0</a:t>
            </a:r>
            <a:r>
              <a:rPr lang="de-DE" sz="2000" b="1" dirty="0"/>
              <a:t> is rejected only with a small probability (= significance level, e.g. 5%)</a:t>
            </a:r>
          </a:p>
        </p:txBody>
      </p:sp>
      <p:pic>
        <p:nvPicPr>
          <p:cNvPr id="10243" name="Grafik 13" descr="TP_tmp.png"/>
          <p:cNvPicPr>
            <a:picLocks noChangeAspect="1"/>
          </p:cNvPicPr>
          <p:nvPr>
            <p:custDataLst>
              <p:tags r:id="rId1"/>
            </p:custDataLst>
          </p:nvPr>
        </p:nvPicPr>
        <p:blipFill>
          <a:blip r:embed="rId5" cstate="print"/>
          <a:srcRect/>
          <a:stretch>
            <a:fillRect/>
          </a:stretch>
        </p:blipFill>
        <p:spPr bwMode="auto">
          <a:xfrm>
            <a:off x="2679700" y="1976437"/>
            <a:ext cx="1485900" cy="698500"/>
          </a:xfrm>
          <a:prstGeom prst="rect">
            <a:avLst/>
          </a:prstGeom>
          <a:noFill/>
          <a:ln w="9525">
            <a:noFill/>
            <a:miter lim="800000"/>
            <a:headEnd/>
            <a:tailEnd/>
          </a:ln>
        </p:spPr>
      </p:pic>
      <p:sp>
        <p:nvSpPr>
          <p:cNvPr id="15" name="Textfeld 14"/>
          <p:cNvSpPr txBox="1"/>
          <p:nvPr/>
        </p:nvSpPr>
        <p:spPr>
          <a:xfrm>
            <a:off x="5254626" y="1008757"/>
            <a:ext cx="4929187" cy="1077218"/>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a:t>The t-</a:t>
            </a:r>
            <a:r>
              <a:rPr lang="de-DE" sz="1600" dirty="0" err="1"/>
              <a:t>statistic</a:t>
            </a:r>
            <a:r>
              <a:rPr lang="de-DE" sz="1600" dirty="0"/>
              <a:t> will </a:t>
            </a:r>
            <a:r>
              <a:rPr lang="de-DE" sz="1600" dirty="0" err="1"/>
              <a:t>be</a:t>
            </a:r>
            <a:r>
              <a:rPr lang="de-DE" sz="1600" dirty="0"/>
              <a:t> </a:t>
            </a:r>
            <a:r>
              <a:rPr lang="de-DE" sz="1600" dirty="0" err="1"/>
              <a:t>used</a:t>
            </a:r>
            <a:r>
              <a:rPr lang="de-DE" sz="1600" dirty="0"/>
              <a:t> </a:t>
            </a:r>
            <a:r>
              <a:rPr lang="de-DE" sz="1600" dirty="0" err="1"/>
              <a:t>to</a:t>
            </a:r>
            <a:r>
              <a:rPr lang="de-DE" sz="1600" dirty="0"/>
              <a:t> </a:t>
            </a:r>
            <a:r>
              <a:rPr lang="de-DE" sz="1600" dirty="0" err="1"/>
              <a:t>test</a:t>
            </a:r>
            <a:r>
              <a:rPr lang="de-DE" sz="1600" dirty="0"/>
              <a:t> </a:t>
            </a:r>
            <a:r>
              <a:rPr lang="de-DE" sz="1600" dirty="0" err="1"/>
              <a:t>the</a:t>
            </a:r>
            <a:r>
              <a:rPr lang="de-DE" sz="1600" dirty="0"/>
              <a:t> </a:t>
            </a:r>
            <a:r>
              <a:rPr lang="de-DE" sz="1600" dirty="0" err="1"/>
              <a:t>above</a:t>
            </a:r>
            <a:r>
              <a:rPr lang="de-DE" sz="1600" dirty="0"/>
              <a:t> null </a:t>
            </a:r>
            <a:r>
              <a:rPr lang="de-DE" sz="1600" dirty="0" err="1"/>
              <a:t>hypothesis</a:t>
            </a:r>
            <a:r>
              <a:rPr lang="de-DE" sz="1600" dirty="0"/>
              <a:t>. The </a:t>
            </a:r>
            <a:r>
              <a:rPr lang="de-DE" sz="1600" dirty="0" err="1"/>
              <a:t>farther</a:t>
            </a:r>
            <a:r>
              <a:rPr lang="de-DE" sz="1600" dirty="0"/>
              <a:t> </a:t>
            </a:r>
            <a:r>
              <a:rPr lang="de-DE" sz="1600" dirty="0" err="1"/>
              <a:t>the</a:t>
            </a:r>
            <a:r>
              <a:rPr lang="de-DE" sz="1600" dirty="0"/>
              <a:t> </a:t>
            </a:r>
            <a:r>
              <a:rPr lang="de-DE" sz="1600" dirty="0" err="1"/>
              <a:t>estimated</a:t>
            </a:r>
            <a:r>
              <a:rPr lang="de-DE" sz="1600" dirty="0"/>
              <a:t> </a:t>
            </a:r>
            <a:r>
              <a:rPr lang="de-DE" sz="1600" dirty="0" err="1"/>
              <a:t>coefficient</a:t>
            </a:r>
            <a:r>
              <a:rPr lang="de-DE" sz="1600" dirty="0"/>
              <a:t> </a:t>
            </a:r>
            <a:r>
              <a:rPr lang="de-DE" sz="1600" dirty="0" err="1"/>
              <a:t>is</a:t>
            </a:r>
            <a:r>
              <a:rPr lang="de-DE" sz="1600" dirty="0"/>
              <a:t> </a:t>
            </a:r>
            <a:r>
              <a:rPr lang="de-DE" sz="1600" dirty="0" err="1"/>
              <a:t>away</a:t>
            </a:r>
            <a:r>
              <a:rPr lang="de-DE" sz="1600" dirty="0"/>
              <a:t> </a:t>
            </a:r>
            <a:r>
              <a:rPr lang="de-DE" sz="1600" dirty="0" err="1"/>
              <a:t>from</a:t>
            </a:r>
            <a:r>
              <a:rPr lang="de-DE" sz="1600" dirty="0"/>
              <a:t> </a:t>
            </a:r>
            <a:r>
              <a:rPr lang="de-DE" sz="1600" dirty="0" err="1"/>
              <a:t>zero</a:t>
            </a:r>
            <a:r>
              <a:rPr lang="de-DE" sz="1600" dirty="0"/>
              <a:t>, </a:t>
            </a:r>
            <a:r>
              <a:rPr lang="de-DE" sz="1600" dirty="0" err="1"/>
              <a:t>the</a:t>
            </a:r>
            <a:r>
              <a:rPr lang="de-DE" sz="1600" dirty="0"/>
              <a:t> </a:t>
            </a:r>
            <a:r>
              <a:rPr lang="de-DE" sz="1600" dirty="0" err="1"/>
              <a:t>less</a:t>
            </a:r>
            <a:r>
              <a:rPr lang="de-DE" sz="1600" dirty="0"/>
              <a:t> </a:t>
            </a:r>
            <a:r>
              <a:rPr lang="de-DE" sz="1600" dirty="0" err="1"/>
              <a:t>likely</a:t>
            </a:r>
            <a:r>
              <a:rPr lang="de-DE" sz="1600" dirty="0"/>
              <a:t> </a:t>
            </a:r>
            <a:r>
              <a:rPr lang="de-DE" sz="1600" dirty="0" err="1"/>
              <a:t>it</a:t>
            </a:r>
            <a:r>
              <a:rPr lang="de-DE" sz="1600" dirty="0"/>
              <a:t> </a:t>
            </a:r>
            <a:r>
              <a:rPr lang="de-DE" sz="1600" dirty="0" err="1"/>
              <a:t>is</a:t>
            </a:r>
            <a:r>
              <a:rPr lang="de-DE" sz="1600" dirty="0"/>
              <a:t> </a:t>
            </a:r>
            <a:r>
              <a:rPr lang="de-DE" sz="1600" dirty="0" err="1"/>
              <a:t>that</a:t>
            </a:r>
            <a:r>
              <a:rPr lang="de-DE" sz="1600" dirty="0"/>
              <a:t> </a:t>
            </a:r>
            <a:r>
              <a:rPr lang="de-DE" sz="1600" dirty="0" err="1"/>
              <a:t>the</a:t>
            </a:r>
            <a:r>
              <a:rPr lang="de-DE" sz="1600" dirty="0"/>
              <a:t> null </a:t>
            </a:r>
            <a:r>
              <a:rPr lang="de-DE" sz="1600" dirty="0" err="1"/>
              <a:t>hypothesis</a:t>
            </a:r>
            <a:r>
              <a:rPr lang="de-DE" sz="1600" dirty="0"/>
              <a:t> </a:t>
            </a:r>
            <a:r>
              <a:rPr lang="de-DE" sz="1600" dirty="0" err="1"/>
              <a:t>holds</a:t>
            </a:r>
            <a:r>
              <a:rPr lang="de-DE" sz="1600" dirty="0"/>
              <a:t> </a:t>
            </a:r>
            <a:r>
              <a:rPr lang="de-DE" sz="1600" dirty="0" err="1"/>
              <a:t>true</a:t>
            </a:r>
            <a:r>
              <a:rPr lang="de-DE" sz="1600" dirty="0"/>
              <a:t>. But </a:t>
            </a:r>
            <a:r>
              <a:rPr lang="de-DE" sz="1600" dirty="0" err="1"/>
              <a:t>what</a:t>
            </a:r>
            <a:r>
              <a:rPr lang="de-DE" sz="1600" dirty="0"/>
              <a:t> </a:t>
            </a:r>
            <a:r>
              <a:rPr lang="de-DE" sz="1600" dirty="0" err="1"/>
              <a:t>does</a:t>
            </a:r>
            <a:r>
              <a:rPr lang="de-DE" sz="1600" dirty="0"/>
              <a:t> „</a:t>
            </a:r>
            <a:r>
              <a:rPr lang="de-DE" sz="1600" dirty="0" err="1"/>
              <a:t>far</a:t>
            </a:r>
            <a:r>
              <a:rPr lang="de-DE" sz="1600" dirty="0"/>
              <a:t>“ </a:t>
            </a:r>
            <a:r>
              <a:rPr lang="de-DE" sz="1600" dirty="0" err="1"/>
              <a:t>away</a:t>
            </a:r>
            <a:r>
              <a:rPr lang="de-DE" sz="1600" dirty="0"/>
              <a:t> </a:t>
            </a:r>
            <a:r>
              <a:rPr lang="de-DE" sz="1600" dirty="0" err="1"/>
              <a:t>from</a:t>
            </a:r>
            <a:r>
              <a:rPr lang="de-DE" sz="1600" dirty="0"/>
              <a:t> </a:t>
            </a:r>
            <a:r>
              <a:rPr lang="de-DE" sz="1600" dirty="0" err="1"/>
              <a:t>zero</a:t>
            </a:r>
            <a:r>
              <a:rPr lang="de-DE" sz="1600" dirty="0"/>
              <a:t> </a:t>
            </a:r>
            <a:r>
              <a:rPr lang="de-DE" sz="1600" dirty="0" err="1"/>
              <a:t>mean</a:t>
            </a:r>
            <a:r>
              <a:rPr lang="de-DE" sz="1600" dirty="0"/>
              <a:t>? </a:t>
            </a:r>
          </a:p>
        </p:txBody>
      </p:sp>
      <p:cxnSp>
        <p:nvCxnSpPr>
          <p:cNvPr id="19" name="Gerade Verbindung mit Pfeil 18"/>
          <p:cNvCxnSpPr/>
          <p:nvPr/>
        </p:nvCxnSpPr>
        <p:spPr>
          <a:xfrm rot="10800000" flipV="1">
            <a:off x="3957639" y="1866900"/>
            <a:ext cx="1277937" cy="2190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feld 24"/>
          <p:cNvSpPr txBox="1"/>
          <p:nvPr/>
        </p:nvSpPr>
        <p:spPr>
          <a:xfrm>
            <a:off x="4779962" y="2350641"/>
            <a:ext cx="5403850" cy="1077218"/>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err="1"/>
              <a:t>This</a:t>
            </a:r>
            <a:r>
              <a:rPr lang="de-DE" sz="1600" dirty="0"/>
              <a:t> </a:t>
            </a:r>
            <a:r>
              <a:rPr lang="de-DE" sz="1600" dirty="0" err="1"/>
              <a:t>depends</a:t>
            </a:r>
            <a:r>
              <a:rPr lang="de-DE" sz="1600" dirty="0"/>
              <a:t> on </a:t>
            </a:r>
            <a:r>
              <a:rPr lang="de-DE" sz="1600" dirty="0" err="1"/>
              <a:t>the</a:t>
            </a:r>
            <a:r>
              <a:rPr lang="de-DE" sz="1600" dirty="0"/>
              <a:t> </a:t>
            </a:r>
            <a:r>
              <a:rPr lang="de-DE" sz="1600" dirty="0" err="1"/>
              <a:t>variability</a:t>
            </a:r>
            <a:r>
              <a:rPr lang="de-DE" sz="1600" dirty="0"/>
              <a:t> </a:t>
            </a:r>
            <a:r>
              <a:rPr lang="de-DE" sz="1600" dirty="0" err="1"/>
              <a:t>of</a:t>
            </a:r>
            <a:r>
              <a:rPr lang="de-DE" sz="1600" dirty="0"/>
              <a:t> </a:t>
            </a:r>
            <a:r>
              <a:rPr lang="de-DE" sz="1600" dirty="0" err="1"/>
              <a:t>the</a:t>
            </a:r>
            <a:r>
              <a:rPr lang="de-DE" sz="1600" dirty="0"/>
              <a:t> </a:t>
            </a:r>
            <a:r>
              <a:rPr lang="de-DE" sz="1600" dirty="0" err="1"/>
              <a:t>estimated</a:t>
            </a:r>
            <a:r>
              <a:rPr lang="de-DE" sz="1600" dirty="0"/>
              <a:t> </a:t>
            </a:r>
            <a:r>
              <a:rPr lang="de-DE" sz="1600" dirty="0" err="1"/>
              <a:t>coefficient</a:t>
            </a:r>
            <a:r>
              <a:rPr lang="de-DE" sz="1600" dirty="0"/>
              <a:t>, i.e. </a:t>
            </a:r>
            <a:r>
              <a:rPr lang="de-DE" sz="1600" dirty="0" err="1"/>
              <a:t>its</a:t>
            </a:r>
            <a:r>
              <a:rPr lang="de-DE" sz="1600" dirty="0"/>
              <a:t> </a:t>
            </a:r>
            <a:r>
              <a:rPr lang="de-DE" sz="1600" dirty="0" err="1"/>
              <a:t>standard</a:t>
            </a:r>
            <a:r>
              <a:rPr lang="de-DE" sz="1600" dirty="0"/>
              <a:t> </a:t>
            </a:r>
            <a:r>
              <a:rPr lang="de-DE" sz="1600" dirty="0" err="1"/>
              <a:t>deviation</a:t>
            </a:r>
            <a:r>
              <a:rPr lang="de-DE" sz="1600" dirty="0"/>
              <a:t>. </a:t>
            </a:r>
            <a:r>
              <a:rPr lang="de-DE" sz="1600" u="sng" dirty="0"/>
              <a:t>The t-</a:t>
            </a:r>
            <a:r>
              <a:rPr lang="de-DE" sz="1600" u="sng" dirty="0" err="1"/>
              <a:t>statistic</a:t>
            </a:r>
            <a:r>
              <a:rPr lang="de-DE" sz="1600" u="sng" dirty="0"/>
              <a:t> </a:t>
            </a:r>
            <a:r>
              <a:rPr lang="de-DE" sz="1600" u="sng" dirty="0" err="1"/>
              <a:t>measures</a:t>
            </a:r>
            <a:r>
              <a:rPr lang="de-DE" sz="1600" u="sng" dirty="0"/>
              <a:t> </a:t>
            </a:r>
            <a:r>
              <a:rPr lang="de-DE" sz="1600" u="sng" dirty="0" err="1"/>
              <a:t>how</a:t>
            </a:r>
            <a:r>
              <a:rPr lang="de-DE" sz="1600" u="sng" dirty="0"/>
              <a:t> </a:t>
            </a:r>
            <a:r>
              <a:rPr lang="de-DE" sz="1600" u="sng" dirty="0" err="1"/>
              <a:t>many</a:t>
            </a:r>
            <a:r>
              <a:rPr lang="de-DE" sz="1600" u="sng" dirty="0"/>
              <a:t> </a:t>
            </a:r>
            <a:r>
              <a:rPr lang="de-DE" sz="1600" u="sng" dirty="0" err="1"/>
              <a:t>estimated</a:t>
            </a:r>
            <a:r>
              <a:rPr lang="de-DE" sz="1600" u="sng" dirty="0"/>
              <a:t> </a:t>
            </a:r>
            <a:r>
              <a:rPr lang="de-DE" sz="1600" u="sng" dirty="0" err="1"/>
              <a:t>standard</a:t>
            </a:r>
            <a:r>
              <a:rPr lang="de-DE" sz="1600" u="sng" dirty="0"/>
              <a:t> </a:t>
            </a:r>
            <a:r>
              <a:rPr lang="de-DE" sz="1600" u="sng" dirty="0" err="1"/>
              <a:t>deviations</a:t>
            </a:r>
            <a:r>
              <a:rPr lang="de-DE" sz="1600" u="sng" dirty="0"/>
              <a:t> </a:t>
            </a:r>
            <a:r>
              <a:rPr lang="de-DE" sz="1600" u="sng" dirty="0" err="1"/>
              <a:t>the</a:t>
            </a:r>
            <a:r>
              <a:rPr lang="de-DE" sz="1600" u="sng" dirty="0"/>
              <a:t> </a:t>
            </a:r>
            <a:r>
              <a:rPr lang="de-DE" sz="1600" u="sng" dirty="0" err="1"/>
              <a:t>estimated</a:t>
            </a:r>
            <a:r>
              <a:rPr lang="de-DE" sz="1600" u="sng" dirty="0"/>
              <a:t> </a:t>
            </a:r>
            <a:r>
              <a:rPr lang="de-DE" sz="1600" u="sng" dirty="0" err="1"/>
              <a:t>coefficient</a:t>
            </a:r>
            <a:r>
              <a:rPr lang="de-DE" sz="1600" u="sng" dirty="0"/>
              <a:t> </a:t>
            </a:r>
            <a:r>
              <a:rPr lang="de-DE" sz="1600" u="sng" dirty="0" err="1"/>
              <a:t>is</a:t>
            </a:r>
            <a:r>
              <a:rPr lang="de-DE" sz="1600" u="sng" dirty="0"/>
              <a:t> </a:t>
            </a:r>
            <a:r>
              <a:rPr lang="de-DE" sz="1600" u="sng" dirty="0" err="1"/>
              <a:t>away</a:t>
            </a:r>
            <a:r>
              <a:rPr lang="de-DE" sz="1600" u="sng" dirty="0"/>
              <a:t> </a:t>
            </a:r>
            <a:r>
              <a:rPr lang="de-DE" sz="1600" u="sng" dirty="0" err="1"/>
              <a:t>from</a:t>
            </a:r>
            <a:r>
              <a:rPr lang="de-DE" sz="1600" u="sng" dirty="0"/>
              <a:t> </a:t>
            </a:r>
            <a:r>
              <a:rPr lang="de-DE" sz="1600" u="sng" dirty="0" err="1"/>
              <a:t>zero</a:t>
            </a:r>
            <a:r>
              <a:rPr lang="de-DE" sz="1600" u="sng" dirty="0"/>
              <a:t>.   </a:t>
            </a:r>
          </a:p>
        </p:txBody>
      </p:sp>
      <p:cxnSp>
        <p:nvCxnSpPr>
          <p:cNvPr id="26" name="Gerade Verbindung mit Pfeil 25"/>
          <p:cNvCxnSpPr/>
          <p:nvPr/>
        </p:nvCxnSpPr>
        <p:spPr>
          <a:xfrm rot="10800000">
            <a:off x="4103689" y="2670175"/>
            <a:ext cx="511175" cy="2190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248" name="Grafik 37" descr="TP_tmp.png"/>
          <p:cNvPicPr>
            <a:picLocks noChangeAspect="1"/>
          </p:cNvPicPr>
          <p:nvPr>
            <p:custDataLst>
              <p:tags r:id="rId2"/>
            </p:custDataLst>
          </p:nvPr>
        </p:nvPicPr>
        <p:blipFill>
          <a:blip r:embed="rId6" cstate="print"/>
          <a:srcRect/>
          <a:stretch>
            <a:fillRect/>
          </a:stretch>
        </p:blipFill>
        <p:spPr bwMode="auto">
          <a:xfrm>
            <a:off x="2716213" y="4276724"/>
            <a:ext cx="5397500" cy="406400"/>
          </a:xfrm>
          <a:prstGeom prst="rect">
            <a:avLst/>
          </a:prstGeom>
          <a:noFill/>
          <a:ln w="9525">
            <a:noFill/>
            <a:miter lim="800000"/>
            <a:headEnd/>
            <a:tailEnd/>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5410200"/>
            <a:ext cx="10972800" cy="1219200"/>
          </a:xfrm>
        </p:spPr>
        <p:txBody>
          <a:bodyPr>
            <a:normAutofit fontScale="92500"/>
          </a:bodyPr>
          <a:lstStyle/>
          <a:p>
            <a:r>
              <a:rPr lang="en-US" dirty="0"/>
              <a:t>Again, if we return to our model from last week, we see that we have an estimate for the coefficient, an estimate for the </a:t>
            </a:r>
            <a:r>
              <a:rPr lang="en-US" dirty="0" err="1"/>
              <a:t>st</a:t>
            </a:r>
            <a:r>
              <a:rPr lang="en-US" dirty="0"/>
              <a:t>. error and from those we produce the t-statistic that allows us to test for significance at a specified level.</a:t>
            </a:r>
          </a:p>
        </p:txBody>
      </p:sp>
      <p:graphicFrame>
        <p:nvGraphicFramePr>
          <p:cNvPr id="25602" name="Object 2"/>
          <p:cNvGraphicFramePr>
            <a:graphicFrameLocks noChangeAspect="1"/>
          </p:cNvGraphicFramePr>
          <p:nvPr>
            <p:extLst>
              <p:ext uri="{D42A27DB-BD31-4B8C-83A1-F6EECF244321}">
                <p14:modId xmlns:p14="http://schemas.microsoft.com/office/powerpoint/2010/main" val="2775985527"/>
              </p:ext>
            </p:extLst>
          </p:nvPr>
        </p:nvGraphicFramePr>
        <p:xfrm>
          <a:off x="533400" y="0"/>
          <a:ext cx="10500360" cy="5165443"/>
        </p:xfrm>
        <a:graphic>
          <a:graphicData uri="http://schemas.openxmlformats.org/presentationml/2006/ole">
            <mc:AlternateContent xmlns:mc="http://schemas.openxmlformats.org/markup-compatibility/2006">
              <mc:Choice xmlns:v="urn:schemas-microsoft-com:vml" Requires="v">
                <p:oleObj name="Document" r:id="rId3" imgW="5940848" imgH="2670703" progId="Word.Document.12">
                  <p:embed/>
                </p:oleObj>
              </mc:Choice>
              <mc:Fallback>
                <p:oleObj name="Document" r:id="rId3" imgW="5940848" imgH="2670703"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0"/>
                        <a:ext cx="10500360" cy="5165443"/>
                      </a:xfrm>
                      <a:prstGeom prst="rect">
                        <a:avLst/>
                      </a:prstGeom>
                      <a:noFill/>
                      <a:ln>
                        <a:noFill/>
                      </a:ln>
                      <a:effec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762000" y="685800"/>
            <a:ext cx="11049000" cy="2343652"/>
          </a:xfrm>
        </p:spPr>
        <p:txBody>
          <a:bodyPr>
            <a:normAutofit/>
          </a:bodyPr>
          <a:lstStyle/>
          <a:p>
            <a:pPr>
              <a:lnSpc>
                <a:spcPts val="2900"/>
              </a:lnSpc>
            </a:pPr>
            <a:r>
              <a:rPr lang="de-DE" sz="3200" b="1" dirty="0"/>
              <a:t>Statistically significant  variables in a regression</a:t>
            </a:r>
          </a:p>
          <a:p>
            <a:pPr lvl="1">
              <a:lnSpc>
                <a:spcPts val="2800"/>
              </a:lnSpc>
            </a:pPr>
            <a:r>
              <a:rPr lang="de-DE" sz="2800" dirty="0"/>
              <a:t>If a regression coefficient is different from zero in a two-sided test, the corresponding variable is said to be </a:t>
            </a:r>
            <a:r>
              <a:rPr lang="de-DE" sz="2800" u="sng" dirty="0"/>
              <a:t>statistically significant</a:t>
            </a:r>
          </a:p>
          <a:p>
            <a:pPr lvl="1">
              <a:lnSpc>
                <a:spcPts val="2800"/>
              </a:lnSpc>
            </a:pPr>
            <a:r>
              <a:rPr lang="de-DE" sz="2800" dirty="0"/>
              <a:t>If the number of degrees of freedom is large enough so that the normal approximation applies, the following rules of thumb apply:</a:t>
            </a:r>
          </a:p>
        </p:txBody>
      </p:sp>
      <p:pic>
        <p:nvPicPr>
          <p:cNvPr id="5" name="Picture 4">
            <a:extLst>
              <a:ext uri="{FF2B5EF4-FFF2-40B4-BE49-F238E27FC236}">
                <a16:creationId xmlns:a16="http://schemas.microsoft.com/office/drawing/2014/main" id="{4866EDC5-11BD-499C-8B38-12DE24CA8808}"/>
              </a:ext>
            </a:extLst>
          </p:cNvPr>
          <p:cNvPicPr>
            <a:picLocks noChangeAspect="1"/>
          </p:cNvPicPr>
          <p:nvPr/>
        </p:nvPicPr>
        <p:blipFill>
          <a:blip r:embed="rId3"/>
          <a:stretch>
            <a:fillRect/>
          </a:stretch>
        </p:blipFill>
        <p:spPr>
          <a:xfrm>
            <a:off x="1326475" y="3339264"/>
            <a:ext cx="10865525" cy="2856999"/>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rPr>
              <a:t>Practical versus statistical inference</a:t>
            </a:r>
          </a:p>
        </p:txBody>
      </p:sp>
      <p:sp>
        <p:nvSpPr>
          <p:cNvPr id="3" name="Content Placeholder 2"/>
          <p:cNvSpPr>
            <a:spLocks noGrp="1"/>
          </p:cNvSpPr>
          <p:nvPr>
            <p:ph idx="1"/>
          </p:nvPr>
        </p:nvSpPr>
        <p:spPr/>
        <p:txBody>
          <a:bodyPr>
            <a:normAutofit/>
          </a:bodyPr>
          <a:lstStyle/>
          <a:p>
            <a:r>
              <a:rPr lang="en-US" dirty="0"/>
              <a:t>Roughly speaking, a coefficient is significant if it is more than 2 standard errors away from zero.</a:t>
            </a:r>
          </a:p>
          <a:p>
            <a:pPr lvl="1"/>
            <a:r>
              <a:rPr lang="en-US" dirty="0"/>
              <a:t>When it is statistically significant, then we can be fairly confident that the direction of its effect is stable, and not just an artifact of the sample.</a:t>
            </a:r>
          </a:p>
          <a:p>
            <a:pPr marL="457200" lvl="1" indent="0">
              <a:buNone/>
            </a:pPr>
            <a:r>
              <a:rPr lang="en-US" dirty="0"/>
              <a:t>  </a:t>
            </a:r>
          </a:p>
          <a:p>
            <a:r>
              <a:rPr lang="en-US" dirty="0"/>
              <a:t>To help assess </a:t>
            </a:r>
            <a:r>
              <a:rPr lang="en-US" b="1" dirty="0"/>
              <a:t>practical </a:t>
            </a:r>
            <a:r>
              <a:rPr lang="en-US" dirty="0"/>
              <a:t>significance we need to know the range of our variable and its unit of measurement.  </a:t>
            </a:r>
          </a:p>
          <a:p>
            <a:pPr lvl="1"/>
            <a:r>
              <a:rPr lang="en-US" dirty="0"/>
              <a:t>Remember, the coefficient tells us the impact on the dependent variable when the independent variable changes by 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For certain variables 1 could be more than the entire range (say if the variable is the fraction of something) or 1 could be a very small increase (say if we measured GDP in dollars as opposed to millions of dollars).</a:t>
            </a:r>
          </a:p>
          <a:p>
            <a:r>
              <a:rPr lang="en-US" dirty="0"/>
              <a:t>Thus, we can’t look only at the coefficient to get a sense of its importance.  We need to look at the range, and then we need to consider:</a:t>
            </a:r>
          </a:p>
          <a:p>
            <a:pPr lvl="1"/>
            <a:r>
              <a:rPr lang="en-US" dirty="0"/>
              <a:t>What size gain (or decrease) in Y makes a significant impact?</a:t>
            </a:r>
          </a:p>
          <a:p>
            <a:pPr lvl="1"/>
            <a:r>
              <a:rPr lang="en-US" dirty="0"/>
              <a:t>What portion of the range of X, do we need to move to obtain that size gain in Y.</a:t>
            </a:r>
          </a:p>
          <a:p>
            <a:pPr lvl="1"/>
            <a:r>
              <a:rPr lang="en-US" dirty="0"/>
              <a:t>From a policy standpoint, is it practical to think we could move X that far? </a:t>
            </a:r>
          </a:p>
        </p:txBody>
      </p:sp>
    </p:spTree>
    <p:extLst>
      <p:ext uri="{BB962C8B-B14F-4D97-AF65-F5344CB8AC3E}">
        <p14:creationId xmlns:p14="http://schemas.microsoft.com/office/powerpoint/2010/main" val="4152034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one-sided alternatives</a:t>
            </a:r>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a:xfrm>
            <a:off x="381000" y="3657600"/>
            <a:ext cx="5410200" cy="3200400"/>
          </a:xfrm>
        </p:spPr>
        <p:txBody>
          <a:bodyPr>
            <a:normAutofit fontScale="92500"/>
          </a:bodyPr>
          <a:lstStyle/>
          <a:p>
            <a:r>
              <a:rPr lang="en-US" b="1" dirty="0"/>
              <a:t>Two-tailed test </a:t>
            </a:r>
            <a:r>
              <a:rPr lang="en-US" dirty="0"/>
              <a:t>–  if using a 5% significance level, a two-tailed test allots half of your alpha in each tail.</a:t>
            </a:r>
          </a:p>
          <a:p>
            <a:r>
              <a:rPr lang="en-US" b="1" dirty="0"/>
              <a:t>One-tailed test  </a:t>
            </a:r>
            <a:r>
              <a:rPr lang="en-US" dirty="0"/>
              <a:t>–  if using a 5% significance level,  a one-tailed test allots all of your alpha to testing significance in one direction.</a:t>
            </a:r>
          </a:p>
          <a:p>
            <a:endParaRPr lang="en-US" dirty="0"/>
          </a:p>
        </p:txBody>
      </p:sp>
      <p:pic>
        <p:nvPicPr>
          <p:cNvPr id="2050" name="Picture 2" descr="http://www.ats.ucla.edu/stat/mult_pkg/faq/pvalue1.gif"/>
          <p:cNvPicPr>
            <a:picLocks noChangeAspect="1" noChangeArrowheads="1"/>
          </p:cNvPicPr>
          <p:nvPr/>
        </p:nvPicPr>
        <p:blipFill>
          <a:blip r:embed="rId3" cstate="print"/>
          <a:srcRect/>
          <a:stretch>
            <a:fillRect/>
          </a:stretch>
        </p:blipFill>
        <p:spPr bwMode="auto">
          <a:xfrm>
            <a:off x="1676401" y="228601"/>
            <a:ext cx="4274751" cy="3128555"/>
          </a:xfrm>
          <a:prstGeom prst="rect">
            <a:avLst/>
          </a:prstGeom>
          <a:noFill/>
        </p:spPr>
      </p:pic>
      <p:pic>
        <p:nvPicPr>
          <p:cNvPr id="2052" name="Picture 4" descr="http://www.ats.ucla.edu/stat/mult_pkg/faq/pvalue2.gif"/>
          <p:cNvPicPr>
            <a:picLocks noChangeAspect="1" noChangeArrowheads="1"/>
          </p:cNvPicPr>
          <p:nvPr/>
        </p:nvPicPr>
        <p:blipFill>
          <a:blip r:embed="rId4" cstate="print"/>
          <a:srcRect/>
          <a:stretch>
            <a:fillRect/>
          </a:stretch>
        </p:blipFill>
        <p:spPr bwMode="auto">
          <a:xfrm>
            <a:off x="6096001" y="228600"/>
            <a:ext cx="4333875" cy="3171826"/>
          </a:xfrm>
          <a:prstGeom prst="rect">
            <a:avLst/>
          </a:prstGeom>
          <a:noFill/>
        </p:spPr>
      </p:pic>
      <p:pic>
        <p:nvPicPr>
          <p:cNvPr id="2054" name="Picture 6" descr="http://www.ats.ucla.edu/stat/mult_pkg/faq/pvalue3.gif"/>
          <p:cNvPicPr>
            <a:picLocks noChangeAspect="1" noChangeArrowheads="1"/>
          </p:cNvPicPr>
          <p:nvPr/>
        </p:nvPicPr>
        <p:blipFill>
          <a:blip r:embed="rId5" cstate="print"/>
          <a:srcRect/>
          <a:stretch>
            <a:fillRect/>
          </a:stretch>
        </p:blipFill>
        <p:spPr bwMode="auto">
          <a:xfrm>
            <a:off x="6019801" y="3686174"/>
            <a:ext cx="4333875" cy="3171826"/>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When should you use a one tailed test?</a:t>
            </a:r>
          </a:p>
        </p:txBody>
      </p:sp>
      <p:sp>
        <p:nvSpPr>
          <p:cNvPr id="3" name="Content Placeholder 2"/>
          <p:cNvSpPr>
            <a:spLocks noGrp="1"/>
          </p:cNvSpPr>
          <p:nvPr>
            <p:ph idx="1"/>
          </p:nvPr>
        </p:nvSpPr>
        <p:spPr/>
        <p:txBody>
          <a:bodyPr>
            <a:normAutofit/>
          </a:bodyPr>
          <a:lstStyle/>
          <a:p>
            <a:r>
              <a:rPr lang="en-US" dirty="0"/>
              <a:t>Using a one-tailed test clearly provides more power to detect an effect.  Because of this, you may be tempted to use it if you have a hypothesis regarding the direction of the effect of X on Y.</a:t>
            </a:r>
          </a:p>
          <a:p>
            <a:pPr marL="0" indent="0">
              <a:buNone/>
            </a:pPr>
            <a:endParaRPr lang="en-US" dirty="0"/>
          </a:p>
          <a:p>
            <a:r>
              <a:rPr lang="en-US" dirty="0"/>
              <a:t>However, one-tailed tests are rarely used.</a:t>
            </a:r>
          </a:p>
          <a:p>
            <a:pPr lvl="1"/>
            <a:r>
              <a:rPr lang="en-US" dirty="0"/>
              <a:t>It precludes your ability to find significance in the other direction.</a:t>
            </a:r>
          </a:p>
          <a:p>
            <a:pPr lvl="1"/>
            <a:r>
              <a:rPr lang="en-US" dirty="0"/>
              <a:t>Readers/reviewers are skeptical if they see a one-tail test that is just on the border of significance.</a:t>
            </a:r>
          </a:p>
          <a:p>
            <a:pPr lvl="2"/>
            <a:r>
              <a:rPr lang="en-US" dirty="0"/>
              <a:t>You should never choose to do a one-tailed test after you observed a non-significant two-tailed test.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6648" y="19050"/>
            <a:ext cx="8153400" cy="990600"/>
          </a:xfrm>
        </p:spPr>
        <p:txBody>
          <a:bodyPr/>
          <a:lstStyle/>
          <a:p>
            <a:r>
              <a:rPr lang="en-US" dirty="0"/>
              <a:t>Obtaining a one-tailed test in R</a:t>
            </a:r>
          </a:p>
        </p:txBody>
      </p:sp>
      <p:sp>
        <p:nvSpPr>
          <p:cNvPr id="3" name="Content Placeholder 2"/>
          <p:cNvSpPr>
            <a:spLocks noGrp="1"/>
          </p:cNvSpPr>
          <p:nvPr>
            <p:ph idx="1"/>
          </p:nvPr>
        </p:nvSpPr>
        <p:spPr>
          <a:xfrm>
            <a:off x="533400" y="5486400"/>
            <a:ext cx="10972800" cy="1371600"/>
          </a:xfrm>
        </p:spPr>
        <p:txBody>
          <a:bodyPr>
            <a:noAutofit/>
          </a:bodyPr>
          <a:lstStyle/>
          <a:p>
            <a:pPr>
              <a:spcBef>
                <a:spcPts val="0"/>
              </a:spcBef>
            </a:pPr>
            <a:r>
              <a:rPr lang="en-US" sz="2000" dirty="0"/>
              <a:t>Statistical packages, like R, report two-tailed tests.  Because t-distribution is symmetric about zero, we can derive one-tailed p-values from the two-tailed test.</a:t>
            </a:r>
          </a:p>
          <a:p>
            <a:pPr>
              <a:spcBef>
                <a:spcPts val="0"/>
              </a:spcBef>
            </a:pPr>
            <a:r>
              <a:rPr lang="en-US" sz="2000" dirty="0"/>
              <a:t>We can divide the p-value by 2, assuming we hypothesized a positive coefficient for </a:t>
            </a:r>
            <a:r>
              <a:rPr lang="en-US" sz="2000" i="1" dirty="0"/>
              <a:t>roe</a:t>
            </a:r>
            <a:r>
              <a:rPr lang="en-US" sz="2000" dirty="0"/>
              <a:t>.  Thus, the significance of a one-tailed test would be .0489.</a:t>
            </a:r>
          </a:p>
        </p:txBody>
      </p:sp>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2350"/>
          <a:stretch/>
        </p:blipFill>
        <p:spPr bwMode="auto">
          <a:xfrm>
            <a:off x="533400" y="1009650"/>
            <a:ext cx="8094381"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descr="http://www.ats.ucla.edu/stat/mult_pkg/faq/pvalue3.gif">
            <a:extLst>
              <a:ext uri="{FF2B5EF4-FFF2-40B4-BE49-F238E27FC236}">
                <a16:creationId xmlns:a16="http://schemas.microsoft.com/office/drawing/2014/main" id="{6D7468FE-B220-4867-87EC-4E60774F48BD}"/>
              </a:ext>
            </a:extLst>
          </p:cNvPr>
          <p:cNvPicPr>
            <a:picLocks noChangeAspect="1" noChangeArrowheads="1"/>
          </p:cNvPicPr>
          <p:nvPr/>
        </p:nvPicPr>
        <p:blipFill>
          <a:blip r:embed="rId4" cstate="print"/>
          <a:srcRect/>
          <a:stretch>
            <a:fillRect/>
          </a:stretch>
        </p:blipFill>
        <p:spPr bwMode="auto">
          <a:xfrm>
            <a:off x="7858125" y="1295400"/>
            <a:ext cx="4333875" cy="3171826"/>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solidFill>
                  <a:schemeClr val="tx2"/>
                </a:solidFill>
              </a:rPr>
              <a:t>Hypothesis Testing About Multiple Coefficients</a:t>
            </a:r>
          </a:p>
        </p:txBody>
      </p:sp>
      <p:sp>
        <p:nvSpPr>
          <p:cNvPr id="5" name="Text Placeholder 4"/>
          <p:cNvSpPr>
            <a:spLocks noGrp="1"/>
          </p:cNvSpPr>
          <p:nvPr>
            <p:ph type="body" idx="1"/>
          </p:nvPr>
        </p:nvSpPr>
        <p:spPr>
          <a:xfrm>
            <a:off x="1447800" y="4724400"/>
            <a:ext cx="7123113" cy="1673225"/>
          </a:xfrm>
        </p:spPr>
        <p:txBody>
          <a:bodyPr/>
          <a:lstStyle/>
          <a:p>
            <a:r>
              <a:rPr lang="en-US" dirty="0"/>
              <a:t>1. Testing the equality of regression coefficients</a:t>
            </a:r>
          </a:p>
          <a:p>
            <a:r>
              <a:rPr lang="en-US" dirty="0"/>
              <a:t>2. Testing exclusion restrictions</a:t>
            </a:r>
          </a:p>
        </p:txBody>
      </p:sp>
    </p:spTree>
    <p:extLst>
      <p:ext uri="{BB962C8B-B14F-4D97-AF65-F5344CB8AC3E}">
        <p14:creationId xmlns:p14="http://schemas.microsoft.com/office/powerpoint/2010/main" val="214747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5551"/>
            <a:ext cx="10515600" cy="1325563"/>
          </a:xfrm>
        </p:spPr>
        <p:txBody>
          <a:bodyPr/>
          <a:lstStyle/>
          <a:p>
            <a:r>
              <a:rPr lang="en-US" b="1" dirty="0">
                <a:solidFill>
                  <a:schemeClr val="tx2"/>
                </a:solidFill>
              </a:rPr>
              <a:t>Starter Question</a:t>
            </a:r>
          </a:p>
        </p:txBody>
      </p:sp>
      <p:sp>
        <p:nvSpPr>
          <p:cNvPr id="3" name="Content Placeholder 2"/>
          <p:cNvSpPr>
            <a:spLocks noGrp="1"/>
          </p:cNvSpPr>
          <p:nvPr>
            <p:ph idx="1"/>
          </p:nvPr>
        </p:nvSpPr>
        <p:spPr>
          <a:xfrm>
            <a:off x="533400" y="1828800"/>
            <a:ext cx="5330952" cy="4495800"/>
          </a:xfrm>
        </p:spPr>
        <p:txBody>
          <a:bodyPr>
            <a:normAutofit/>
          </a:bodyPr>
          <a:lstStyle/>
          <a:p>
            <a:r>
              <a:rPr lang="en-US" dirty="0"/>
              <a:t>Think back to your, perhaps painful, memories of our Venn Diagram last week and our discussion of omitted variable bias?</a:t>
            </a:r>
          </a:p>
          <a:p>
            <a:r>
              <a:rPr lang="en-US" dirty="0"/>
              <a:t>Within this context, why is running an experiment so useful in understanding the relationship between X and Y.</a:t>
            </a:r>
          </a:p>
        </p:txBody>
      </p:sp>
      <p:grpSp>
        <p:nvGrpSpPr>
          <p:cNvPr id="4" name="Group 21"/>
          <p:cNvGrpSpPr/>
          <p:nvPr/>
        </p:nvGrpSpPr>
        <p:grpSpPr>
          <a:xfrm>
            <a:off x="6096000" y="1219200"/>
            <a:ext cx="5791200" cy="4516517"/>
            <a:chOff x="1219200" y="2590800"/>
            <a:chExt cx="6477000" cy="4078921"/>
          </a:xfrm>
        </p:grpSpPr>
        <p:graphicFrame>
          <p:nvGraphicFramePr>
            <p:cNvPr id="5" name="Diagram 4"/>
            <p:cNvGraphicFramePr/>
            <p:nvPr/>
          </p:nvGraphicFramePr>
          <p:xfrm>
            <a:off x="1600200" y="2590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1219200" y="3200400"/>
              <a:ext cx="304800" cy="573720"/>
            </a:xfrm>
            <a:prstGeom prst="rect">
              <a:avLst/>
            </a:prstGeom>
            <a:noFill/>
          </p:spPr>
          <p:txBody>
            <a:bodyPr wrap="square" rtlCol="0">
              <a:spAutoFit/>
            </a:bodyPr>
            <a:lstStyle/>
            <a:p>
              <a:r>
                <a:rPr lang="en-US" dirty="0"/>
                <a:t>A</a:t>
              </a:r>
            </a:p>
          </p:txBody>
        </p:sp>
        <p:sp>
          <p:nvSpPr>
            <p:cNvPr id="7" name="TextBox 6"/>
            <p:cNvSpPr txBox="1"/>
            <p:nvPr/>
          </p:nvSpPr>
          <p:spPr>
            <a:xfrm>
              <a:off x="1219200" y="3886200"/>
              <a:ext cx="304800" cy="573720"/>
            </a:xfrm>
            <a:prstGeom prst="rect">
              <a:avLst/>
            </a:prstGeom>
            <a:noFill/>
          </p:spPr>
          <p:txBody>
            <a:bodyPr wrap="square" rtlCol="0">
              <a:spAutoFit/>
            </a:bodyPr>
            <a:lstStyle/>
            <a:p>
              <a:r>
                <a:rPr lang="en-US" dirty="0"/>
                <a:t>B</a:t>
              </a:r>
            </a:p>
          </p:txBody>
        </p:sp>
        <p:sp>
          <p:nvSpPr>
            <p:cNvPr id="8" name="TextBox 7"/>
            <p:cNvSpPr txBox="1"/>
            <p:nvPr/>
          </p:nvSpPr>
          <p:spPr>
            <a:xfrm>
              <a:off x="1295401" y="4572001"/>
              <a:ext cx="304800" cy="573720"/>
            </a:xfrm>
            <a:prstGeom prst="rect">
              <a:avLst/>
            </a:prstGeom>
            <a:noFill/>
          </p:spPr>
          <p:txBody>
            <a:bodyPr wrap="square" rtlCol="0">
              <a:spAutoFit/>
            </a:bodyPr>
            <a:lstStyle/>
            <a:p>
              <a:r>
                <a:rPr lang="en-US" dirty="0"/>
                <a:t>C</a:t>
              </a:r>
            </a:p>
          </p:txBody>
        </p:sp>
        <p:sp>
          <p:nvSpPr>
            <p:cNvPr id="9" name="TextBox 8"/>
            <p:cNvSpPr txBox="1"/>
            <p:nvPr/>
          </p:nvSpPr>
          <p:spPr>
            <a:xfrm>
              <a:off x="1371600" y="5334000"/>
              <a:ext cx="304800" cy="573720"/>
            </a:xfrm>
            <a:prstGeom prst="rect">
              <a:avLst/>
            </a:prstGeom>
            <a:noFill/>
          </p:spPr>
          <p:txBody>
            <a:bodyPr wrap="square" rtlCol="0">
              <a:spAutoFit/>
            </a:bodyPr>
            <a:lstStyle/>
            <a:p>
              <a:r>
                <a:rPr lang="en-US" dirty="0"/>
                <a:t>D</a:t>
              </a:r>
            </a:p>
          </p:txBody>
        </p:sp>
        <p:sp>
          <p:nvSpPr>
            <p:cNvPr id="10" name="TextBox 9"/>
            <p:cNvSpPr txBox="1"/>
            <p:nvPr/>
          </p:nvSpPr>
          <p:spPr>
            <a:xfrm>
              <a:off x="1371600" y="6096001"/>
              <a:ext cx="304800" cy="573720"/>
            </a:xfrm>
            <a:prstGeom prst="rect">
              <a:avLst/>
            </a:prstGeom>
            <a:noFill/>
          </p:spPr>
          <p:txBody>
            <a:bodyPr wrap="square" rtlCol="0">
              <a:spAutoFit/>
            </a:bodyPr>
            <a:lstStyle/>
            <a:p>
              <a:r>
                <a:rPr lang="en-US" dirty="0"/>
                <a:t>E</a:t>
              </a:r>
            </a:p>
          </p:txBody>
        </p:sp>
        <p:cxnSp>
          <p:nvCxnSpPr>
            <p:cNvPr id="11" name="Straight Arrow Connector 10"/>
            <p:cNvCxnSpPr/>
            <p:nvPr/>
          </p:nvCxnSpPr>
          <p:spPr>
            <a:xfrm>
              <a:off x="1600200" y="3352800"/>
              <a:ext cx="27432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676400" y="4038600"/>
              <a:ext cx="32004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752600" y="4724400"/>
              <a:ext cx="31242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828800" y="5181600"/>
              <a:ext cx="34290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905000" y="5486400"/>
              <a:ext cx="320040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00100" y="2592387"/>
            <a:ext cx="10591799" cy="1673225"/>
          </a:xfrm>
        </p:spPr>
        <p:txBody>
          <a:bodyPr>
            <a:normAutofit/>
          </a:bodyPr>
          <a:lstStyle/>
          <a:p>
            <a:r>
              <a:rPr lang="en-US" sz="5400" dirty="0"/>
              <a:t>1. Testing the equality of regression coefficients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the equality of regression coefficients</a:t>
            </a:r>
          </a:p>
        </p:txBody>
      </p:sp>
      <p:sp>
        <p:nvSpPr>
          <p:cNvPr id="3" name="Content Placeholder 2"/>
          <p:cNvSpPr>
            <a:spLocks noGrp="1"/>
          </p:cNvSpPr>
          <p:nvPr>
            <p:ph idx="1"/>
          </p:nvPr>
        </p:nvSpPr>
        <p:spPr>
          <a:xfrm>
            <a:off x="990600" y="1600200"/>
            <a:ext cx="10515600" cy="4800600"/>
          </a:xfrm>
        </p:spPr>
        <p:txBody>
          <a:bodyPr>
            <a:normAutofit/>
          </a:bodyPr>
          <a:lstStyle/>
          <a:p>
            <a:r>
              <a:rPr lang="en-US" dirty="0"/>
              <a:t>When might we care that two regression coefficients in our model are equal?</a:t>
            </a:r>
          </a:p>
          <a:p>
            <a:pPr lvl="1"/>
            <a:r>
              <a:rPr lang="en-US" dirty="0"/>
              <a:t>Perhaps, as Wooldridge did, we want to know if time spent at different types of higher </a:t>
            </a:r>
            <a:r>
              <a:rPr lang="en-US" dirty="0" err="1"/>
              <a:t>ed</a:t>
            </a:r>
            <a:r>
              <a:rPr lang="en-US" dirty="0"/>
              <a:t> institutions provides the same return.</a:t>
            </a:r>
          </a:p>
          <a:p>
            <a:pPr lvl="1"/>
            <a:r>
              <a:rPr lang="en-US" dirty="0"/>
              <a:t>Perhaps we want to compare hours of professional development in different programs and their impact on job performance.</a:t>
            </a:r>
          </a:p>
          <a:p>
            <a:pPr lvl="1"/>
            <a:r>
              <a:rPr lang="en-US" dirty="0"/>
              <a:t>Maybe I want to compare if time spent working on R has the same impact on your grade as time spent reading Wooldridge.</a:t>
            </a:r>
          </a:p>
          <a:p>
            <a:pPr lvl="1"/>
            <a:r>
              <a:rPr lang="en-US" dirty="0"/>
              <a:t>You may have a model with different variables for race and you want to test the equivalence of the effect of Black or Hispanic.</a:t>
            </a:r>
          </a:p>
          <a:p>
            <a:pPr lvl="1"/>
            <a:r>
              <a:rPr lang="en-US" dirty="0"/>
              <a:t>There may be plenty of reasons you care about the equality of two regression coefficients.</a:t>
            </a:r>
          </a:p>
          <a:p>
            <a:pPr lvl="1"/>
            <a:endParaRPr lang="en-US" dirty="0"/>
          </a:p>
          <a:p>
            <a:pPr lvl="1"/>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2117725" y="2005013"/>
            <a:ext cx="8140700" cy="4267200"/>
          </a:xfrm>
        </p:spPr>
        <p:txBody>
          <a:bodyPr/>
          <a:lstStyle/>
          <a:p>
            <a:pPr>
              <a:lnSpc>
                <a:spcPts val="2900"/>
              </a:lnSpc>
            </a:pPr>
            <a:r>
              <a:rPr lang="de-DE" sz="1800" b="1" u="sng"/>
              <a:t>Testing hypotheses about a linear combination of parameters</a:t>
            </a:r>
          </a:p>
          <a:p>
            <a:pPr>
              <a:lnSpc>
                <a:spcPts val="2800"/>
              </a:lnSpc>
            </a:pPr>
            <a:r>
              <a:rPr lang="de-DE" sz="1800" b="1"/>
              <a:t>Example: Return to education at 2 year vs. at 4 year colleges</a:t>
            </a:r>
          </a:p>
        </p:txBody>
      </p:sp>
      <p:pic>
        <p:nvPicPr>
          <p:cNvPr id="30723" name="Grafik 17" descr="TP_tmp.png"/>
          <p:cNvPicPr>
            <a:picLocks noChangeAspect="1"/>
          </p:cNvPicPr>
          <p:nvPr>
            <p:custDataLst>
              <p:tags r:id="rId1"/>
            </p:custDataLst>
          </p:nvPr>
        </p:nvPicPr>
        <p:blipFill>
          <a:blip r:embed="rId7" cstate="print"/>
          <a:srcRect/>
          <a:stretch>
            <a:fillRect/>
          </a:stretch>
        </p:blipFill>
        <p:spPr bwMode="auto">
          <a:xfrm>
            <a:off x="2627313" y="3684588"/>
            <a:ext cx="5816600" cy="266700"/>
          </a:xfrm>
          <a:prstGeom prst="rect">
            <a:avLst/>
          </a:prstGeom>
          <a:noFill/>
          <a:ln w="9525">
            <a:noFill/>
            <a:miter lim="800000"/>
            <a:headEnd/>
            <a:tailEnd/>
          </a:ln>
        </p:spPr>
      </p:pic>
      <p:sp>
        <p:nvSpPr>
          <p:cNvPr id="20" name="Textfeld 19"/>
          <p:cNvSpPr txBox="1"/>
          <p:nvPr/>
        </p:nvSpPr>
        <p:spPr>
          <a:xfrm>
            <a:off x="3978275" y="2954339"/>
            <a:ext cx="1752600" cy="5238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err="1"/>
              <a:t>Years</a:t>
            </a:r>
            <a:r>
              <a:rPr lang="de-DE" sz="1400" dirty="0"/>
              <a:t> of </a:t>
            </a:r>
            <a:r>
              <a:rPr lang="de-DE" sz="1400" dirty="0" err="1"/>
              <a:t>education</a:t>
            </a:r>
            <a:r>
              <a:rPr lang="de-DE" sz="1400" dirty="0"/>
              <a:t> </a:t>
            </a:r>
            <a:r>
              <a:rPr lang="de-DE" sz="1400" dirty="0" err="1"/>
              <a:t>at</a:t>
            </a:r>
            <a:r>
              <a:rPr lang="de-DE" sz="1400" dirty="0"/>
              <a:t> 2 </a:t>
            </a:r>
            <a:r>
              <a:rPr lang="de-DE" sz="1400" dirty="0" err="1"/>
              <a:t>year</a:t>
            </a:r>
            <a:r>
              <a:rPr lang="de-DE" sz="1400" dirty="0"/>
              <a:t> </a:t>
            </a:r>
            <a:r>
              <a:rPr lang="de-DE" sz="1400" dirty="0" err="1"/>
              <a:t>colleges</a:t>
            </a:r>
            <a:endParaRPr lang="de-DE" sz="1400" dirty="0"/>
          </a:p>
        </p:txBody>
      </p:sp>
      <p:sp>
        <p:nvSpPr>
          <p:cNvPr id="22" name="Textfeld 21"/>
          <p:cNvSpPr txBox="1"/>
          <p:nvPr/>
        </p:nvSpPr>
        <p:spPr>
          <a:xfrm>
            <a:off x="5840413" y="2954339"/>
            <a:ext cx="1752600" cy="5238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err="1"/>
              <a:t>Years</a:t>
            </a:r>
            <a:r>
              <a:rPr lang="de-DE" sz="1400" dirty="0"/>
              <a:t> of </a:t>
            </a:r>
            <a:r>
              <a:rPr lang="de-DE" sz="1400" dirty="0" err="1"/>
              <a:t>education</a:t>
            </a:r>
            <a:r>
              <a:rPr lang="de-DE" sz="1400" dirty="0"/>
              <a:t> </a:t>
            </a:r>
            <a:r>
              <a:rPr lang="de-DE" sz="1400" dirty="0" err="1"/>
              <a:t>at</a:t>
            </a:r>
            <a:r>
              <a:rPr lang="de-DE" sz="1400" dirty="0"/>
              <a:t> 4 </a:t>
            </a:r>
            <a:r>
              <a:rPr lang="de-DE" sz="1400" dirty="0" err="1"/>
              <a:t>year</a:t>
            </a:r>
            <a:r>
              <a:rPr lang="de-DE" sz="1400" dirty="0"/>
              <a:t> </a:t>
            </a:r>
            <a:r>
              <a:rPr lang="de-DE" sz="1400" dirty="0" err="1"/>
              <a:t>colleges</a:t>
            </a:r>
            <a:endParaRPr lang="de-DE" sz="1400" dirty="0"/>
          </a:p>
        </p:txBody>
      </p:sp>
      <p:cxnSp>
        <p:nvCxnSpPr>
          <p:cNvPr id="23" name="Gerade Verbindung mit Pfeil 22"/>
          <p:cNvCxnSpPr/>
          <p:nvPr/>
        </p:nvCxnSpPr>
        <p:spPr>
          <a:xfrm rot="16200000" flipH="1">
            <a:off x="5055395" y="3483770"/>
            <a:ext cx="219075" cy="1825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p:nvPr/>
        </p:nvCxnSpPr>
        <p:spPr>
          <a:xfrm rot="5400000">
            <a:off x="6278563" y="3502026"/>
            <a:ext cx="219075" cy="146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0728" name="Grafik 29" descr="TP_tmp.png"/>
          <p:cNvPicPr>
            <a:picLocks noChangeAspect="1"/>
          </p:cNvPicPr>
          <p:nvPr>
            <p:custDataLst>
              <p:tags r:id="rId2"/>
            </p:custDataLst>
          </p:nvPr>
        </p:nvPicPr>
        <p:blipFill>
          <a:blip r:embed="rId8" cstate="print"/>
          <a:srcRect/>
          <a:stretch>
            <a:fillRect/>
          </a:stretch>
        </p:blipFill>
        <p:spPr bwMode="auto">
          <a:xfrm>
            <a:off x="3109913" y="4327525"/>
            <a:ext cx="2032000" cy="254000"/>
          </a:xfrm>
          <a:prstGeom prst="rect">
            <a:avLst/>
          </a:prstGeom>
          <a:noFill/>
          <a:ln w="9525">
            <a:noFill/>
            <a:miter lim="800000"/>
            <a:headEnd/>
            <a:tailEnd/>
          </a:ln>
        </p:spPr>
      </p:pic>
      <p:pic>
        <p:nvPicPr>
          <p:cNvPr id="30729" name="Grafik 30" descr="TP_tmp.png"/>
          <p:cNvPicPr>
            <a:picLocks noChangeAspect="1"/>
          </p:cNvPicPr>
          <p:nvPr>
            <p:custDataLst>
              <p:tags r:id="rId3"/>
            </p:custDataLst>
          </p:nvPr>
        </p:nvPicPr>
        <p:blipFill>
          <a:blip r:embed="rId9" cstate="print"/>
          <a:srcRect/>
          <a:stretch>
            <a:fillRect/>
          </a:stretch>
        </p:blipFill>
        <p:spPr bwMode="auto">
          <a:xfrm>
            <a:off x="6096000" y="4327525"/>
            <a:ext cx="1993900" cy="241300"/>
          </a:xfrm>
          <a:prstGeom prst="rect">
            <a:avLst/>
          </a:prstGeom>
          <a:noFill/>
          <a:ln w="9525">
            <a:noFill/>
            <a:miter lim="800000"/>
            <a:headEnd/>
            <a:tailEnd/>
          </a:ln>
        </p:spPr>
      </p:pic>
      <p:sp>
        <p:nvSpPr>
          <p:cNvPr id="30730" name="Rechteck 28"/>
          <p:cNvSpPr>
            <a:spLocks noChangeArrowheads="1"/>
          </p:cNvSpPr>
          <p:nvPr/>
        </p:nvSpPr>
        <p:spPr bwMode="auto">
          <a:xfrm>
            <a:off x="2481264" y="4232275"/>
            <a:ext cx="5404556" cy="369332"/>
          </a:xfrm>
          <a:prstGeom prst="rect">
            <a:avLst/>
          </a:prstGeom>
          <a:noFill/>
          <a:ln w="9525">
            <a:noFill/>
            <a:miter lim="800000"/>
            <a:headEnd/>
            <a:tailEnd/>
          </a:ln>
        </p:spPr>
        <p:txBody>
          <a:bodyPr wrap="none">
            <a:spAutoFit/>
          </a:bodyPr>
          <a:lstStyle/>
          <a:p>
            <a:r>
              <a:rPr lang="de-DE" dirty="0"/>
              <a:t>Test                                            against                                  .</a:t>
            </a:r>
          </a:p>
        </p:txBody>
      </p:sp>
      <p:sp>
        <p:nvSpPr>
          <p:cNvPr id="30731" name="Rechteck 31"/>
          <p:cNvSpPr>
            <a:spLocks noChangeArrowheads="1"/>
          </p:cNvSpPr>
          <p:nvPr/>
        </p:nvSpPr>
        <p:spPr bwMode="auto">
          <a:xfrm>
            <a:off x="2481263" y="4852988"/>
            <a:ext cx="3198504" cy="369332"/>
          </a:xfrm>
          <a:prstGeom prst="rect">
            <a:avLst/>
          </a:prstGeom>
          <a:noFill/>
          <a:ln w="9525">
            <a:noFill/>
            <a:miter lim="800000"/>
            <a:headEnd/>
            <a:tailEnd/>
          </a:ln>
        </p:spPr>
        <p:txBody>
          <a:bodyPr wrap="none">
            <a:spAutoFit/>
          </a:bodyPr>
          <a:lstStyle/>
          <a:p>
            <a:r>
              <a:rPr lang="de-DE"/>
              <a:t>A possible test statistic would be:</a:t>
            </a:r>
          </a:p>
        </p:txBody>
      </p:sp>
      <p:pic>
        <p:nvPicPr>
          <p:cNvPr id="30732" name="Grafik 34" descr="TP_tmp.png"/>
          <p:cNvPicPr>
            <a:picLocks noChangeAspect="1"/>
          </p:cNvPicPr>
          <p:nvPr>
            <p:custDataLst>
              <p:tags r:id="rId4"/>
            </p:custDataLst>
          </p:nvPr>
        </p:nvPicPr>
        <p:blipFill>
          <a:blip r:embed="rId10" cstate="print"/>
          <a:srcRect/>
          <a:stretch>
            <a:fillRect/>
          </a:stretch>
        </p:blipFill>
        <p:spPr bwMode="auto">
          <a:xfrm>
            <a:off x="2554288" y="5437188"/>
            <a:ext cx="1905000" cy="647700"/>
          </a:xfrm>
          <a:prstGeom prst="rect">
            <a:avLst/>
          </a:prstGeom>
          <a:noFill/>
          <a:ln w="9525">
            <a:noFill/>
            <a:miter lim="800000"/>
            <a:headEnd/>
            <a:tailEnd/>
          </a:ln>
        </p:spPr>
      </p:pic>
      <p:sp>
        <p:nvSpPr>
          <p:cNvPr id="36" name="Textfeld 35"/>
          <p:cNvSpPr txBox="1"/>
          <p:nvPr/>
        </p:nvSpPr>
        <p:spPr>
          <a:xfrm>
            <a:off x="4781550" y="5291138"/>
            <a:ext cx="5695950" cy="1077218"/>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a:t>The </a:t>
            </a:r>
            <a:r>
              <a:rPr lang="de-DE" sz="1600" dirty="0" err="1"/>
              <a:t>difference</a:t>
            </a:r>
            <a:r>
              <a:rPr lang="de-DE" sz="1600" dirty="0"/>
              <a:t> </a:t>
            </a:r>
            <a:r>
              <a:rPr lang="de-DE" sz="1600" dirty="0" err="1"/>
              <a:t>between</a:t>
            </a:r>
            <a:r>
              <a:rPr lang="de-DE" sz="1600" dirty="0"/>
              <a:t> </a:t>
            </a:r>
            <a:r>
              <a:rPr lang="de-DE" sz="1600" dirty="0" err="1"/>
              <a:t>the</a:t>
            </a:r>
            <a:r>
              <a:rPr lang="de-DE" sz="1600" dirty="0"/>
              <a:t> </a:t>
            </a:r>
            <a:r>
              <a:rPr lang="de-DE" sz="1600" dirty="0" err="1"/>
              <a:t>estimates</a:t>
            </a:r>
            <a:r>
              <a:rPr lang="de-DE" sz="1600" dirty="0"/>
              <a:t> </a:t>
            </a:r>
            <a:r>
              <a:rPr lang="de-DE" sz="1600" dirty="0" err="1"/>
              <a:t>is</a:t>
            </a:r>
            <a:r>
              <a:rPr lang="de-DE" sz="1600" dirty="0"/>
              <a:t> </a:t>
            </a:r>
            <a:r>
              <a:rPr lang="de-DE" sz="1600" dirty="0" err="1"/>
              <a:t>normalized</a:t>
            </a:r>
            <a:r>
              <a:rPr lang="de-DE" sz="1600" dirty="0"/>
              <a:t> </a:t>
            </a:r>
            <a:r>
              <a:rPr lang="de-DE" sz="1600" dirty="0" err="1"/>
              <a:t>by</a:t>
            </a:r>
            <a:r>
              <a:rPr lang="de-DE" sz="1600" dirty="0"/>
              <a:t> </a:t>
            </a:r>
            <a:r>
              <a:rPr lang="de-DE" sz="1600" dirty="0" err="1"/>
              <a:t>the</a:t>
            </a:r>
            <a:r>
              <a:rPr lang="de-DE" sz="1600" dirty="0"/>
              <a:t> </a:t>
            </a:r>
            <a:r>
              <a:rPr lang="de-DE" sz="1600" dirty="0" err="1"/>
              <a:t>estimated</a:t>
            </a:r>
            <a:r>
              <a:rPr lang="de-DE" sz="1600" dirty="0"/>
              <a:t> </a:t>
            </a:r>
            <a:r>
              <a:rPr lang="de-DE" sz="1600" dirty="0" err="1"/>
              <a:t>standard</a:t>
            </a:r>
            <a:r>
              <a:rPr lang="de-DE" sz="1600" dirty="0"/>
              <a:t> </a:t>
            </a:r>
            <a:r>
              <a:rPr lang="de-DE" sz="1600" dirty="0" err="1"/>
              <a:t>deviation</a:t>
            </a:r>
            <a:r>
              <a:rPr lang="de-DE" sz="1600" dirty="0"/>
              <a:t> </a:t>
            </a:r>
            <a:r>
              <a:rPr lang="de-DE" sz="1600" dirty="0" err="1"/>
              <a:t>of</a:t>
            </a:r>
            <a:r>
              <a:rPr lang="de-DE" sz="1600" dirty="0"/>
              <a:t> </a:t>
            </a:r>
            <a:r>
              <a:rPr lang="de-DE" sz="1600" dirty="0" err="1"/>
              <a:t>the</a:t>
            </a:r>
            <a:r>
              <a:rPr lang="de-DE" sz="1600" dirty="0"/>
              <a:t> </a:t>
            </a:r>
            <a:r>
              <a:rPr lang="de-DE" sz="1600" dirty="0" err="1"/>
              <a:t>difference</a:t>
            </a:r>
            <a:r>
              <a:rPr lang="de-DE" sz="1600" dirty="0"/>
              <a:t>. The null </a:t>
            </a:r>
            <a:r>
              <a:rPr lang="de-DE" sz="1600" dirty="0" err="1"/>
              <a:t>hypothesis</a:t>
            </a:r>
            <a:r>
              <a:rPr lang="de-DE" sz="1600" dirty="0"/>
              <a:t> </a:t>
            </a:r>
            <a:r>
              <a:rPr lang="de-DE" sz="1600" dirty="0" err="1"/>
              <a:t>would</a:t>
            </a:r>
            <a:r>
              <a:rPr lang="de-DE" sz="1600" dirty="0"/>
              <a:t> </a:t>
            </a:r>
            <a:r>
              <a:rPr lang="de-DE" sz="1600" dirty="0" err="1"/>
              <a:t>have</a:t>
            </a:r>
            <a:r>
              <a:rPr lang="de-DE" sz="1600" dirty="0"/>
              <a:t> </a:t>
            </a:r>
            <a:r>
              <a:rPr lang="de-DE" sz="1600" dirty="0" err="1"/>
              <a:t>to</a:t>
            </a:r>
            <a:r>
              <a:rPr lang="de-DE" sz="1600" dirty="0"/>
              <a:t> </a:t>
            </a:r>
            <a:r>
              <a:rPr lang="de-DE" sz="1600" dirty="0" err="1"/>
              <a:t>be</a:t>
            </a:r>
            <a:r>
              <a:rPr lang="de-DE" sz="1600" dirty="0"/>
              <a:t> </a:t>
            </a:r>
            <a:r>
              <a:rPr lang="de-DE" sz="1600" dirty="0" err="1"/>
              <a:t>rejected</a:t>
            </a:r>
            <a:r>
              <a:rPr lang="de-DE" sz="1600" dirty="0"/>
              <a:t> </a:t>
            </a:r>
            <a:r>
              <a:rPr lang="de-DE" sz="1600" dirty="0" err="1"/>
              <a:t>if</a:t>
            </a:r>
            <a:r>
              <a:rPr lang="de-DE" sz="1600" dirty="0"/>
              <a:t> </a:t>
            </a:r>
            <a:r>
              <a:rPr lang="de-DE" sz="1600" dirty="0" err="1"/>
              <a:t>the</a:t>
            </a:r>
            <a:r>
              <a:rPr lang="de-DE" sz="1600" dirty="0"/>
              <a:t> </a:t>
            </a:r>
            <a:r>
              <a:rPr lang="de-DE" sz="1600" dirty="0" err="1"/>
              <a:t>statistic</a:t>
            </a:r>
            <a:r>
              <a:rPr lang="de-DE" sz="1600" dirty="0"/>
              <a:t> </a:t>
            </a:r>
            <a:r>
              <a:rPr lang="de-DE" sz="1600" dirty="0" err="1"/>
              <a:t>is</a:t>
            </a:r>
            <a:r>
              <a:rPr lang="de-DE" sz="1600" dirty="0"/>
              <a:t> „</a:t>
            </a:r>
            <a:r>
              <a:rPr lang="de-DE" sz="1600" dirty="0" err="1"/>
              <a:t>too</a:t>
            </a:r>
            <a:r>
              <a:rPr lang="de-DE" sz="1600" dirty="0"/>
              <a:t> negative“ </a:t>
            </a:r>
            <a:r>
              <a:rPr lang="de-DE" sz="1600" dirty="0" err="1"/>
              <a:t>to</a:t>
            </a:r>
            <a:r>
              <a:rPr lang="de-DE" sz="1600" dirty="0"/>
              <a:t> </a:t>
            </a:r>
            <a:r>
              <a:rPr lang="de-DE" sz="1600" dirty="0" err="1"/>
              <a:t>believe</a:t>
            </a:r>
            <a:r>
              <a:rPr lang="de-DE" sz="1600" dirty="0"/>
              <a:t> </a:t>
            </a:r>
            <a:r>
              <a:rPr lang="de-DE" sz="1600" dirty="0" err="1"/>
              <a:t>that</a:t>
            </a:r>
            <a:r>
              <a:rPr lang="de-DE" sz="1600" dirty="0"/>
              <a:t> </a:t>
            </a:r>
            <a:r>
              <a:rPr lang="de-DE" sz="1600" dirty="0" err="1"/>
              <a:t>the</a:t>
            </a:r>
            <a:r>
              <a:rPr lang="de-DE" sz="1600" dirty="0"/>
              <a:t> </a:t>
            </a:r>
            <a:r>
              <a:rPr lang="de-DE" sz="1600" dirty="0" err="1"/>
              <a:t>true</a:t>
            </a:r>
            <a:r>
              <a:rPr lang="de-DE" sz="1600" dirty="0"/>
              <a:t> </a:t>
            </a:r>
            <a:r>
              <a:rPr lang="de-DE" sz="1600" dirty="0" err="1"/>
              <a:t>difference</a:t>
            </a:r>
            <a:r>
              <a:rPr lang="de-DE" sz="1600" dirty="0"/>
              <a:t> </a:t>
            </a:r>
            <a:r>
              <a:rPr lang="de-DE" sz="1600" dirty="0" err="1"/>
              <a:t>between</a:t>
            </a:r>
            <a:r>
              <a:rPr lang="de-DE" sz="1600" dirty="0"/>
              <a:t> </a:t>
            </a:r>
            <a:r>
              <a:rPr lang="de-DE" sz="1600" dirty="0" err="1"/>
              <a:t>the</a:t>
            </a:r>
            <a:r>
              <a:rPr lang="de-DE" sz="1600" dirty="0"/>
              <a:t> </a:t>
            </a:r>
            <a:r>
              <a:rPr lang="de-DE" sz="1600" dirty="0" err="1"/>
              <a:t>parameters</a:t>
            </a:r>
            <a:r>
              <a:rPr lang="de-DE" sz="1600" dirty="0"/>
              <a:t> </a:t>
            </a:r>
            <a:r>
              <a:rPr lang="de-DE" sz="1600" dirty="0" err="1"/>
              <a:t>is</a:t>
            </a:r>
            <a:r>
              <a:rPr lang="de-DE" sz="1600" dirty="0"/>
              <a:t> </a:t>
            </a:r>
            <a:r>
              <a:rPr lang="de-DE" sz="1600" dirty="0" err="1"/>
              <a:t>equal</a:t>
            </a:r>
            <a:r>
              <a:rPr lang="de-DE" sz="1600" dirty="0"/>
              <a:t> </a:t>
            </a:r>
            <a:r>
              <a:rPr lang="de-DE" sz="1600" dirty="0" err="1"/>
              <a:t>to</a:t>
            </a:r>
            <a:r>
              <a:rPr lang="de-DE" sz="1600" dirty="0"/>
              <a:t> </a:t>
            </a:r>
            <a:r>
              <a:rPr lang="de-DE" sz="1600" dirty="0" err="1"/>
              <a:t>zero</a:t>
            </a:r>
            <a:r>
              <a:rPr lang="de-DE" sz="1600" dirty="0"/>
              <a:t>.</a:t>
            </a:r>
          </a:p>
        </p:txBody>
      </p:sp>
      <p:cxnSp>
        <p:nvCxnSpPr>
          <p:cNvPr id="37" name="Gerade Verbindung mit Pfeil 36"/>
          <p:cNvCxnSpPr/>
          <p:nvPr/>
        </p:nvCxnSpPr>
        <p:spPr>
          <a:xfrm rot="10800000" flipV="1">
            <a:off x="4379913" y="5437189"/>
            <a:ext cx="474662" cy="1095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Ellipse 40"/>
          <p:cNvSpPr/>
          <p:nvPr/>
        </p:nvSpPr>
        <p:spPr>
          <a:xfrm>
            <a:off x="3175000" y="5364164"/>
            <a:ext cx="1168400"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16" name="TextBox 15"/>
          <p:cNvSpPr txBox="1"/>
          <p:nvPr/>
        </p:nvSpPr>
        <p:spPr>
          <a:xfrm>
            <a:off x="1905001" y="533400"/>
            <a:ext cx="7874079" cy="523220"/>
          </a:xfrm>
          <a:prstGeom prst="rect">
            <a:avLst/>
          </a:prstGeom>
          <a:noFill/>
        </p:spPr>
        <p:txBody>
          <a:bodyPr wrap="none" rtlCol="0">
            <a:spAutoFit/>
          </a:bodyPr>
          <a:lstStyle/>
          <a:p>
            <a:r>
              <a:rPr lang="en-US" sz="2800" dirty="0"/>
              <a:t>Let’s revisit the example from the reading this week…</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2117725" y="2005013"/>
            <a:ext cx="8140700" cy="4267200"/>
          </a:xfrm>
        </p:spPr>
        <p:txBody>
          <a:bodyPr/>
          <a:lstStyle/>
          <a:p>
            <a:pPr>
              <a:lnSpc>
                <a:spcPts val="2900"/>
              </a:lnSpc>
            </a:pPr>
            <a:r>
              <a:rPr lang="de-DE" sz="1800" b="1" dirty="0"/>
              <a:t>Impossible to compute with standard regression output because</a:t>
            </a:r>
          </a:p>
          <a:p>
            <a:pPr>
              <a:lnSpc>
                <a:spcPts val="2800"/>
              </a:lnSpc>
            </a:pPr>
            <a:endParaRPr lang="de-DE" sz="1800" b="1" dirty="0"/>
          </a:p>
          <a:p>
            <a:pPr>
              <a:lnSpc>
                <a:spcPts val="2800"/>
              </a:lnSpc>
            </a:pPr>
            <a:endParaRPr lang="de-DE" sz="1800" b="1" dirty="0"/>
          </a:p>
        </p:txBody>
      </p:sp>
      <p:pic>
        <p:nvPicPr>
          <p:cNvPr id="31748" name="Grafik 19" descr="TP_tmp.png"/>
          <p:cNvPicPr>
            <a:picLocks noChangeAspect="1"/>
          </p:cNvPicPr>
          <p:nvPr>
            <p:custDataLst>
              <p:tags r:id="rId1"/>
            </p:custDataLst>
          </p:nvPr>
        </p:nvPicPr>
        <p:blipFill>
          <a:blip r:embed="rId4" cstate="print"/>
          <a:srcRect/>
          <a:stretch>
            <a:fillRect/>
          </a:stretch>
        </p:blipFill>
        <p:spPr bwMode="auto">
          <a:xfrm>
            <a:off x="1930400" y="2625725"/>
            <a:ext cx="8432800" cy="406400"/>
          </a:xfrm>
          <a:prstGeom prst="rect">
            <a:avLst/>
          </a:prstGeom>
          <a:noFill/>
          <a:ln w="9525">
            <a:noFill/>
            <a:miter lim="800000"/>
            <a:headEnd/>
            <a:tailEnd/>
          </a:ln>
        </p:spPr>
      </p:pic>
      <p:sp>
        <p:nvSpPr>
          <p:cNvPr id="24" name="Textfeld 23"/>
          <p:cNvSpPr txBox="1"/>
          <p:nvPr/>
        </p:nvSpPr>
        <p:spPr>
          <a:xfrm>
            <a:off x="6570664" y="3246439"/>
            <a:ext cx="3760787" cy="3079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err="1"/>
              <a:t>Usually</a:t>
            </a:r>
            <a:r>
              <a:rPr lang="de-DE" sz="1400" dirty="0"/>
              <a:t> not </a:t>
            </a:r>
            <a:r>
              <a:rPr lang="de-DE" sz="1400" dirty="0" err="1"/>
              <a:t>available</a:t>
            </a:r>
            <a:r>
              <a:rPr lang="de-DE" sz="1400" dirty="0"/>
              <a:t> in </a:t>
            </a:r>
            <a:r>
              <a:rPr lang="de-DE" sz="1400" dirty="0" err="1"/>
              <a:t>regression</a:t>
            </a:r>
            <a:r>
              <a:rPr lang="de-DE" sz="1400" dirty="0"/>
              <a:t> </a:t>
            </a:r>
            <a:r>
              <a:rPr lang="de-DE" sz="1400" dirty="0" err="1"/>
              <a:t>output</a:t>
            </a:r>
            <a:endParaRPr lang="de-DE" sz="1400" dirty="0"/>
          </a:p>
        </p:txBody>
      </p:sp>
      <p:cxnSp>
        <p:nvCxnSpPr>
          <p:cNvPr id="26" name="Gerade Verbindung mit Pfeil 25"/>
          <p:cNvCxnSpPr/>
          <p:nvPr/>
        </p:nvCxnSpPr>
        <p:spPr>
          <a:xfrm rot="5400000" flipH="1" flipV="1">
            <a:off x="8907463" y="3100388"/>
            <a:ext cx="255588" cy="1825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Ellipse 38"/>
          <p:cNvSpPr/>
          <p:nvPr/>
        </p:nvSpPr>
        <p:spPr>
          <a:xfrm>
            <a:off x="8943976" y="2589213"/>
            <a:ext cx="1387475" cy="4746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feld 65"/>
          <p:cNvSpPr txBox="1"/>
          <p:nvPr/>
        </p:nvSpPr>
        <p:spPr>
          <a:xfrm>
            <a:off x="2388047" y="4206875"/>
            <a:ext cx="2701923" cy="33855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de-DE" sz="1600" dirty="0"/>
              <a:t>Insert </a:t>
            </a:r>
            <a:r>
              <a:rPr lang="de-DE" sz="1600" dirty="0" err="1"/>
              <a:t>into</a:t>
            </a:r>
            <a:r>
              <a:rPr lang="de-DE" sz="1600" dirty="0"/>
              <a:t> original </a:t>
            </a:r>
            <a:r>
              <a:rPr lang="de-DE" sz="1600" dirty="0" err="1"/>
              <a:t>regression</a:t>
            </a:r>
            <a:endParaRPr lang="de-DE" sz="1600" dirty="0"/>
          </a:p>
        </p:txBody>
      </p:sp>
      <p:sp>
        <p:nvSpPr>
          <p:cNvPr id="31747" name="Rectangle 3"/>
          <p:cNvSpPr>
            <a:spLocks noGrp="1" noChangeArrowheads="1"/>
          </p:cNvSpPr>
          <p:nvPr>
            <p:ph idx="1"/>
          </p:nvPr>
        </p:nvSpPr>
        <p:spPr>
          <a:xfrm>
            <a:off x="1752600" y="609600"/>
            <a:ext cx="8140700" cy="4267200"/>
          </a:xfrm>
        </p:spPr>
        <p:txBody>
          <a:bodyPr/>
          <a:lstStyle/>
          <a:p>
            <a:pPr>
              <a:lnSpc>
                <a:spcPts val="2800"/>
              </a:lnSpc>
            </a:pPr>
            <a:endParaRPr lang="de-DE" sz="1800" b="1" dirty="0"/>
          </a:p>
          <a:p>
            <a:pPr>
              <a:lnSpc>
                <a:spcPts val="2800"/>
              </a:lnSpc>
            </a:pPr>
            <a:endParaRPr lang="de-DE" sz="1800" b="1" dirty="0"/>
          </a:p>
          <a:p>
            <a:pPr>
              <a:lnSpc>
                <a:spcPts val="2800"/>
              </a:lnSpc>
            </a:pPr>
            <a:r>
              <a:rPr lang="de-DE" sz="2400" b="1" dirty="0"/>
              <a:t>Alternative method</a:t>
            </a:r>
          </a:p>
        </p:txBody>
      </p:sp>
      <p:pic>
        <p:nvPicPr>
          <p:cNvPr id="31752" name="Grafik 44" descr="TP_tmp.png"/>
          <p:cNvPicPr>
            <a:picLocks noChangeAspect="1"/>
          </p:cNvPicPr>
          <p:nvPr>
            <p:custDataLst>
              <p:tags r:id="rId1"/>
            </p:custDataLst>
          </p:nvPr>
        </p:nvPicPr>
        <p:blipFill>
          <a:blip r:embed="rId8" cstate="print"/>
          <a:srcRect/>
          <a:stretch>
            <a:fillRect/>
          </a:stretch>
        </p:blipFill>
        <p:spPr bwMode="auto">
          <a:xfrm>
            <a:off x="2826195" y="2243138"/>
            <a:ext cx="1536700" cy="241300"/>
          </a:xfrm>
          <a:prstGeom prst="rect">
            <a:avLst/>
          </a:prstGeom>
          <a:noFill/>
          <a:ln w="9525">
            <a:noFill/>
            <a:miter lim="800000"/>
            <a:headEnd/>
            <a:tailEnd/>
          </a:ln>
        </p:spPr>
      </p:pic>
      <p:sp>
        <p:nvSpPr>
          <p:cNvPr id="31753" name="Rechteck 42"/>
          <p:cNvSpPr>
            <a:spLocks noChangeArrowheads="1"/>
          </p:cNvSpPr>
          <p:nvPr/>
        </p:nvSpPr>
        <p:spPr bwMode="auto">
          <a:xfrm>
            <a:off x="1860550" y="2178329"/>
            <a:ext cx="7607300" cy="369332"/>
          </a:xfrm>
          <a:prstGeom prst="rect">
            <a:avLst/>
          </a:prstGeom>
          <a:noFill/>
          <a:ln w="9525">
            <a:noFill/>
            <a:miter lim="800000"/>
            <a:headEnd/>
            <a:tailEnd/>
          </a:ln>
        </p:spPr>
        <p:txBody>
          <a:bodyPr wrap="square">
            <a:spAutoFit/>
          </a:bodyPr>
          <a:lstStyle/>
          <a:p>
            <a:r>
              <a:rPr lang="de-DE" dirty="0"/>
              <a:t>Define                                      and test                                against                     .</a:t>
            </a:r>
          </a:p>
        </p:txBody>
      </p:sp>
      <p:pic>
        <p:nvPicPr>
          <p:cNvPr id="31754" name="Grafik 51" descr="TP_tmp.png"/>
          <p:cNvPicPr>
            <a:picLocks noChangeAspect="1"/>
          </p:cNvPicPr>
          <p:nvPr>
            <p:custDataLst>
              <p:tags r:id="rId2"/>
            </p:custDataLst>
          </p:nvPr>
        </p:nvPicPr>
        <p:blipFill>
          <a:blip r:embed="rId9" cstate="print"/>
          <a:srcRect/>
          <a:stretch>
            <a:fillRect/>
          </a:stretch>
        </p:blipFill>
        <p:spPr bwMode="auto">
          <a:xfrm>
            <a:off x="5491608" y="2249488"/>
            <a:ext cx="1397000" cy="254000"/>
          </a:xfrm>
          <a:prstGeom prst="rect">
            <a:avLst/>
          </a:prstGeom>
          <a:noFill/>
          <a:ln w="9525">
            <a:noFill/>
            <a:miter lim="800000"/>
            <a:headEnd/>
            <a:tailEnd/>
          </a:ln>
        </p:spPr>
      </p:pic>
      <p:pic>
        <p:nvPicPr>
          <p:cNvPr id="31755" name="Grafik 52" descr="TP_tmp.png"/>
          <p:cNvPicPr>
            <a:picLocks noChangeAspect="1"/>
          </p:cNvPicPr>
          <p:nvPr>
            <p:custDataLst>
              <p:tags r:id="rId3"/>
            </p:custDataLst>
          </p:nvPr>
        </p:nvPicPr>
        <p:blipFill>
          <a:blip r:embed="rId10" cstate="print"/>
          <a:srcRect/>
          <a:stretch>
            <a:fillRect/>
          </a:stretch>
        </p:blipFill>
        <p:spPr bwMode="auto">
          <a:xfrm>
            <a:off x="7864920" y="2249488"/>
            <a:ext cx="1346200" cy="241300"/>
          </a:xfrm>
          <a:prstGeom prst="rect">
            <a:avLst/>
          </a:prstGeom>
          <a:noFill/>
          <a:ln w="9525">
            <a:noFill/>
            <a:miter lim="800000"/>
            <a:headEnd/>
            <a:tailEnd/>
          </a:ln>
        </p:spPr>
      </p:pic>
      <p:pic>
        <p:nvPicPr>
          <p:cNvPr id="31756" name="Grafik 54" descr="TP_tmp.png"/>
          <p:cNvPicPr>
            <a:picLocks noChangeAspect="1"/>
          </p:cNvPicPr>
          <p:nvPr>
            <p:custDataLst>
              <p:tags r:id="rId4"/>
            </p:custDataLst>
          </p:nvPr>
        </p:nvPicPr>
        <p:blipFill>
          <a:blip r:embed="rId11" cstate="print"/>
          <a:srcRect/>
          <a:stretch>
            <a:fillRect/>
          </a:stretch>
        </p:blipFill>
        <p:spPr bwMode="auto">
          <a:xfrm>
            <a:off x="2059433" y="2928938"/>
            <a:ext cx="6083300" cy="266700"/>
          </a:xfrm>
          <a:prstGeom prst="rect">
            <a:avLst/>
          </a:prstGeom>
          <a:noFill/>
          <a:ln w="9525">
            <a:noFill/>
            <a:miter lim="800000"/>
            <a:headEnd/>
            <a:tailEnd/>
          </a:ln>
        </p:spPr>
      </p:pic>
      <p:pic>
        <p:nvPicPr>
          <p:cNvPr id="31757" name="Grafik 69" descr="TP_tmp.png"/>
          <p:cNvPicPr>
            <a:picLocks noChangeAspect="1"/>
          </p:cNvPicPr>
          <p:nvPr>
            <p:custDataLst>
              <p:tags r:id="rId5"/>
            </p:custDataLst>
          </p:nvPr>
        </p:nvPicPr>
        <p:blipFill>
          <a:blip r:embed="rId12" cstate="print"/>
          <a:srcRect/>
          <a:stretch>
            <a:fillRect/>
          </a:stretch>
        </p:blipFill>
        <p:spPr bwMode="auto">
          <a:xfrm>
            <a:off x="3337370" y="3622675"/>
            <a:ext cx="5334000" cy="266700"/>
          </a:xfrm>
          <a:prstGeom prst="rect">
            <a:avLst/>
          </a:prstGeom>
          <a:noFill/>
          <a:ln w="9525">
            <a:noFill/>
            <a:miter lim="800000"/>
            <a:headEnd/>
            <a:tailEnd/>
          </a:ln>
        </p:spPr>
      </p:pic>
      <p:cxnSp>
        <p:nvCxnSpPr>
          <p:cNvPr id="61" name="Gerade Verbindung mit Pfeil 60"/>
          <p:cNvCxnSpPr/>
          <p:nvPr/>
        </p:nvCxnSpPr>
        <p:spPr>
          <a:xfrm rot="5400000" flipH="1" flipV="1">
            <a:off x="3592959" y="3403601"/>
            <a:ext cx="949325" cy="6572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 name="Ellipse 61"/>
          <p:cNvSpPr/>
          <p:nvPr/>
        </p:nvSpPr>
        <p:spPr>
          <a:xfrm>
            <a:off x="4067620" y="2743200"/>
            <a:ext cx="1387475" cy="581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67" name="Textfeld 66"/>
          <p:cNvSpPr txBox="1"/>
          <p:nvPr/>
        </p:nvSpPr>
        <p:spPr>
          <a:xfrm>
            <a:off x="5564634" y="4206875"/>
            <a:ext cx="3760787" cy="338554"/>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a:t>a </a:t>
            </a:r>
            <a:r>
              <a:rPr lang="de-DE" sz="1600" dirty="0" err="1"/>
              <a:t>new</a:t>
            </a:r>
            <a:r>
              <a:rPr lang="de-DE" sz="1600" dirty="0"/>
              <a:t> </a:t>
            </a:r>
            <a:r>
              <a:rPr lang="de-DE" sz="1600" dirty="0" err="1"/>
              <a:t>regressor</a:t>
            </a:r>
            <a:r>
              <a:rPr lang="de-DE" sz="1600" dirty="0"/>
              <a:t> (= total </a:t>
            </a:r>
            <a:r>
              <a:rPr lang="de-DE" sz="1600" dirty="0" err="1"/>
              <a:t>years</a:t>
            </a:r>
            <a:r>
              <a:rPr lang="de-DE" sz="1600" dirty="0"/>
              <a:t> </a:t>
            </a:r>
            <a:r>
              <a:rPr lang="de-DE" sz="1600" dirty="0" err="1"/>
              <a:t>of</a:t>
            </a:r>
            <a:r>
              <a:rPr lang="de-DE" sz="1600" dirty="0"/>
              <a:t> </a:t>
            </a:r>
            <a:r>
              <a:rPr lang="de-DE" sz="1600" dirty="0" err="1"/>
              <a:t>college</a:t>
            </a:r>
            <a:r>
              <a:rPr lang="de-DE" sz="1600" dirty="0"/>
              <a:t>)</a:t>
            </a:r>
          </a:p>
        </p:txBody>
      </p:sp>
      <p:cxnSp>
        <p:nvCxnSpPr>
          <p:cNvPr id="68" name="Gerade Verbindung mit Pfeil 67"/>
          <p:cNvCxnSpPr/>
          <p:nvPr/>
        </p:nvCxnSpPr>
        <p:spPr>
          <a:xfrm rot="5400000" flipH="1" flipV="1">
            <a:off x="5893246" y="4024313"/>
            <a:ext cx="292100" cy="2190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3" name="Rechteck 72"/>
          <p:cNvSpPr/>
          <p:nvPr/>
        </p:nvSpPr>
        <p:spPr>
          <a:xfrm>
            <a:off x="5455096" y="3549651"/>
            <a:ext cx="1387475" cy="365125"/>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Tree>
    <p:extLst>
      <p:ext uri="{BB962C8B-B14F-4D97-AF65-F5344CB8AC3E}">
        <p14:creationId xmlns:p14="http://schemas.microsoft.com/office/powerpoint/2010/main" val="4082067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2" grpId="0" animBg="1"/>
      <p:bldP spid="67" grpId="0" animBg="1"/>
      <p:bldP spid="7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a:xfrm>
            <a:off x="2209800" y="1295400"/>
            <a:ext cx="8140700" cy="4267200"/>
          </a:xfrm>
        </p:spPr>
        <p:txBody>
          <a:bodyPr>
            <a:noAutofit/>
          </a:bodyPr>
          <a:lstStyle/>
          <a:p>
            <a:pPr>
              <a:lnSpc>
                <a:spcPts val="2900"/>
              </a:lnSpc>
            </a:pPr>
            <a:r>
              <a:rPr lang="de-DE" sz="2000" b="1" dirty="0"/>
              <a:t>Estimation results</a:t>
            </a:r>
          </a:p>
          <a:p>
            <a:pPr>
              <a:lnSpc>
                <a:spcPts val="3000"/>
              </a:lnSpc>
            </a:pPr>
            <a:endParaRPr lang="de-DE" sz="2000" b="1" dirty="0"/>
          </a:p>
          <a:p>
            <a:pPr>
              <a:lnSpc>
                <a:spcPts val="3000"/>
              </a:lnSpc>
            </a:pPr>
            <a:endParaRPr lang="de-DE" sz="2000" b="1" dirty="0"/>
          </a:p>
          <a:p>
            <a:pPr>
              <a:lnSpc>
                <a:spcPts val="3000"/>
              </a:lnSpc>
            </a:pPr>
            <a:endParaRPr lang="de-DE" sz="2000" b="1" dirty="0"/>
          </a:p>
          <a:p>
            <a:pPr>
              <a:lnSpc>
                <a:spcPts val="3000"/>
              </a:lnSpc>
            </a:pPr>
            <a:endParaRPr lang="de-DE" sz="2000" b="1" dirty="0"/>
          </a:p>
          <a:p>
            <a:pPr>
              <a:lnSpc>
                <a:spcPts val="3000"/>
              </a:lnSpc>
            </a:pPr>
            <a:endParaRPr lang="de-DE" sz="2000" b="1" dirty="0"/>
          </a:p>
          <a:p>
            <a:pPr>
              <a:lnSpc>
                <a:spcPts val="3000"/>
              </a:lnSpc>
            </a:pPr>
            <a:endParaRPr lang="de-DE" sz="2000" b="1" dirty="0"/>
          </a:p>
          <a:p>
            <a:pPr>
              <a:lnSpc>
                <a:spcPts val="3000"/>
              </a:lnSpc>
            </a:pPr>
            <a:endParaRPr lang="de-DE" sz="2000" b="1" dirty="0"/>
          </a:p>
          <a:p>
            <a:pPr>
              <a:lnSpc>
                <a:spcPts val="2800"/>
              </a:lnSpc>
            </a:pPr>
            <a:endParaRPr lang="de-DE" sz="2000" b="1" dirty="0"/>
          </a:p>
          <a:p>
            <a:pPr>
              <a:lnSpc>
                <a:spcPts val="2800"/>
              </a:lnSpc>
            </a:pPr>
            <a:r>
              <a:rPr lang="de-DE" sz="2000" b="1" dirty="0"/>
              <a:t>This method works </a:t>
            </a:r>
            <a:r>
              <a:rPr lang="de-DE" sz="2000" b="1" u="sng" dirty="0"/>
              <a:t>always</a:t>
            </a:r>
            <a:r>
              <a:rPr lang="de-DE" sz="2000" b="1" dirty="0"/>
              <a:t> for single linear hypotheses</a:t>
            </a:r>
          </a:p>
        </p:txBody>
      </p:sp>
      <p:pic>
        <p:nvPicPr>
          <p:cNvPr id="32771" name="Grafik 17" descr="TP_tmp.png"/>
          <p:cNvPicPr>
            <a:picLocks noChangeAspect="1"/>
          </p:cNvPicPr>
          <p:nvPr>
            <p:custDataLst>
              <p:tags r:id="rId1"/>
            </p:custDataLst>
          </p:nvPr>
        </p:nvPicPr>
        <p:blipFill>
          <a:blip r:embed="rId8" cstate="print"/>
          <a:srcRect/>
          <a:stretch>
            <a:fillRect/>
          </a:stretch>
        </p:blipFill>
        <p:spPr bwMode="auto">
          <a:xfrm>
            <a:off x="2213811" y="2131926"/>
            <a:ext cx="7721600" cy="596900"/>
          </a:xfrm>
          <a:prstGeom prst="rect">
            <a:avLst/>
          </a:prstGeom>
          <a:noFill/>
          <a:ln w="9525">
            <a:noFill/>
            <a:miter lim="800000"/>
            <a:headEnd/>
            <a:tailEnd/>
          </a:ln>
        </p:spPr>
      </p:pic>
      <p:pic>
        <p:nvPicPr>
          <p:cNvPr id="32772" name="Grafik 18" descr="TP_tmp.png"/>
          <p:cNvPicPr>
            <a:picLocks noChangeAspect="1"/>
          </p:cNvPicPr>
          <p:nvPr>
            <p:custDataLst>
              <p:tags r:id="rId2"/>
            </p:custDataLst>
          </p:nvPr>
        </p:nvPicPr>
        <p:blipFill>
          <a:blip r:embed="rId9" cstate="print"/>
          <a:srcRect/>
          <a:stretch>
            <a:fillRect/>
          </a:stretch>
        </p:blipFill>
        <p:spPr bwMode="auto">
          <a:xfrm>
            <a:off x="2213811" y="3081251"/>
            <a:ext cx="2794000" cy="304800"/>
          </a:xfrm>
          <a:prstGeom prst="rect">
            <a:avLst/>
          </a:prstGeom>
          <a:noFill/>
          <a:ln w="9525">
            <a:noFill/>
            <a:miter lim="800000"/>
            <a:headEnd/>
            <a:tailEnd/>
          </a:ln>
        </p:spPr>
      </p:pic>
      <p:sp>
        <p:nvSpPr>
          <p:cNvPr id="84" name="Ellipse 83"/>
          <p:cNvSpPr/>
          <p:nvPr/>
        </p:nvSpPr>
        <p:spPr>
          <a:xfrm>
            <a:off x="7252536" y="2131927"/>
            <a:ext cx="876300" cy="3286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0" name="Textfeld 19"/>
          <p:cNvSpPr txBox="1"/>
          <p:nvPr/>
        </p:nvSpPr>
        <p:spPr>
          <a:xfrm>
            <a:off x="7452562" y="1387390"/>
            <a:ext cx="1935163" cy="3079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a:t>Total </a:t>
            </a:r>
            <a:r>
              <a:rPr lang="de-DE" sz="1400" dirty="0" err="1"/>
              <a:t>years</a:t>
            </a:r>
            <a:r>
              <a:rPr lang="de-DE" sz="1400" dirty="0"/>
              <a:t> of </a:t>
            </a:r>
            <a:r>
              <a:rPr lang="de-DE" sz="1400" dirty="0" err="1"/>
              <a:t>college</a:t>
            </a:r>
            <a:endParaRPr lang="de-DE" sz="1400" dirty="0"/>
          </a:p>
        </p:txBody>
      </p:sp>
      <p:cxnSp>
        <p:nvCxnSpPr>
          <p:cNvPr id="21" name="Gerade Verbindung mit Pfeil 20"/>
          <p:cNvCxnSpPr/>
          <p:nvPr/>
        </p:nvCxnSpPr>
        <p:spPr>
          <a:xfrm rot="5400000">
            <a:off x="7826418" y="1740608"/>
            <a:ext cx="422275" cy="3286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2776" name="Grafik 27" descr="TP_tmp.png"/>
          <p:cNvPicPr>
            <a:picLocks noChangeAspect="1"/>
          </p:cNvPicPr>
          <p:nvPr>
            <p:custDataLst>
              <p:tags r:id="rId3"/>
            </p:custDataLst>
          </p:nvPr>
        </p:nvPicPr>
        <p:blipFill>
          <a:blip r:embed="rId10" cstate="print"/>
          <a:srcRect/>
          <a:stretch>
            <a:fillRect/>
          </a:stretch>
        </p:blipFill>
        <p:spPr bwMode="auto">
          <a:xfrm>
            <a:off x="2213811" y="3701964"/>
            <a:ext cx="3378200" cy="266700"/>
          </a:xfrm>
          <a:prstGeom prst="rect">
            <a:avLst/>
          </a:prstGeom>
          <a:noFill/>
          <a:ln w="9525">
            <a:noFill/>
            <a:miter lim="800000"/>
            <a:headEnd/>
            <a:tailEnd/>
          </a:ln>
        </p:spPr>
      </p:pic>
      <p:pic>
        <p:nvPicPr>
          <p:cNvPr id="32777" name="Grafik 29" descr="TP_tmp.png"/>
          <p:cNvPicPr>
            <a:picLocks noChangeAspect="1"/>
          </p:cNvPicPr>
          <p:nvPr>
            <p:custDataLst>
              <p:tags r:id="rId4"/>
            </p:custDataLst>
          </p:nvPr>
        </p:nvPicPr>
        <p:blipFill>
          <a:blip r:embed="rId11" cstate="print"/>
          <a:srcRect/>
          <a:stretch>
            <a:fillRect/>
          </a:stretch>
        </p:blipFill>
        <p:spPr bwMode="auto">
          <a:xfrm>
            <a:off x="2213811" y="4286164"/>
            <a:ext cx="5016500" cy="254000"/>
          </a:xfrm>
          <a:prstGeom prst="rect">
            <a:avLst/>
          </a:prstGeom>
          <a:noFill/>
          <a:ln w="9525">
            <a:noFill/>
            <a:miter lim="800000"/>
            <a:headEnd/>
            <a:tailEnd/>
          </a:ln>
        </p:spPr>
      </p:pic>
      <p:pic>
        <p:nvPicPr>
          <p:cNvPr id="32778" name="Grafik 31" descr="TP_tmp.png"/>
          <p:cNvPicPr>
            <a:picLocks noChangeAspect="1"/>
          </p:cNvPicPr>
          <p:nvPr>
            <p:custDataLst>
              <p:tags r:id="rId5"/>
            </p:custDataLst>
          </p:nvPr>
        </p:nvPicPr>
        <p:blipFill>
          <a:blip r:embed="rId12" cstate="print"/>
          <a:srcRect/>
          <a:stretch>
            <a:fillRect/>
          </a:stretch>
        </p:blipFill>
        <p:spPr bwMode="auto">
          <a:xfrm>
            <a:off x="2250324" y="4870364"/>
            <a:ext cx="5080000" cy="254000"/>
          </a:xfrm>
          <a:prstGeom prst="rect">
            <a:avLst/>
          </a:prstGeom>
          <a:noFill/>
          <a:ln w="9525">
            <a:noFill/>
            <a:miter lim="800000"/>
            <a:headEnd/>
            <a:tailEnd/>
          </a:ln>
        </p:spPr>
      </p:pic>
      <p:sp>
        <p:nvSpPr>
          <p:cNvPr id="34" name="Textfeld 33"/>
          <p:cNvSpPr txBox="1"/>
          <p:nvPr/>
        </p:nvSpPr>
        <p:spPr>
          <a:xfrm>
            <a:off x="7033461" y="3300326"/>
            <a:ext cx="2628900" cy="738664"/>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400" dirty="0"/>
              <a:t>Fail to reject the null at the 5% level, but we do reject the null at the 10% level</a:t>
            </a:r>
          </a:p>
        </p:txBody>
      </p:sp>
      <p:cxnSp>
        <p:nvCxnSpPr>
          <p:cNvPr id="35" name="Gerade Verbindung mit Pfeil 34"/>
          <p:cNvCxnSpPr/>
          <p:nvPr/>
        </p:nvCxnSpPr>
        <p:spPr>
          <a:xfrm flipH="1">
            <a:off x="6996950" y="4040896"/>
            <a:ext cx="693737" cy="19288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Ellipse 36"/>
          <p:cNvSpPr/>
          <p:nvPr/>
        </p:nvSpPr>
        <p:spPr>
          <a:xfrm>
            <a:off x="4733174" y="2131927"/>
            <a:ext cx="1168400" cy="3286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cxnSp>
        <p:nvCxnSpPr>
          <p:cNvPr id="38" name="Gerade Verbindung mit Pfeil 37"/>
          <p:cNvCxnSpPr/>
          <p:nvPr/>
        </p:nvCxnSpPr>
        <p:spPr>
          <a:xfrm flipH="1" flipV="1">
            <a:off x="5865063" y="2424028"/>
            <a:ext cx="1478755" cy="87629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11125200" cy="990600"/>
          </a:xfrm>
        </p:spPr>
        <p:txBody>
          <a:bodyPr>
            <a:noAutofit/>
          </a:bodyPr>
          <a:lstStyle/>
          <a:p>
            <a:pPr lvl="1" algn="l" rtl="0">
              <a:spcBef>
                <a:spcPct val="0"/>
              </a:spcBef>
            </a:pPr>
            <a:r>
              <a:rPr lang="en-US" sz="2800" dirty="0"/>
              <a:t>Let’s look at another example and two ways to make the comparison.</a:t>
            </a:r>
            <a:br>
              <a:rPr lang="en-US" sz="2800" dirty="0"/>
            </a:br>
            <a:endParaRPr lang="en-US" sz="2800" dirty="0"/>
          </a:p>
        </p:txBody>
      </p:sp>
      <p:sp>
        <p:nvSpPr>
          <p:cNvPr id="3" name="Content Placeholder 2"/>
          <p:cNvSpPr>
            <a:spLocks noGrp="1"/>
          </p:cNvSpPr>
          <p:nvPr>
            <p:ph idx="1"/>
          </p:nvPr>
        </p:nvSpPr>
        <p:spPr>
          <a:xfrm>
            <a:off x="533400" y="1371600"/>
            <a:ext cx="11125200" cy="4648200"/>
          </a:xfrm>
        </p:spPr>
        <p:txBody>
          <a:bodyPr>
            <a:normAutofit/>
          </a:bodyPr>
          <a:lstStyle/>
          <a:p>
            <a:r>
              <a:rPr lang="en-US" dirty="0"/>
              <a:t>The Data: Duncan Dataset available in the ‘car’ package (similar to our prestige data from last week)</a:t>
            </a:r>
          </a:p>
          <a:p>
            <a:r>
              <a:rPr lang="en-US" dirty="0"/>
              <a:t>This data frame contains the following columns: </a:t>
            </a:r>
          </a:p>
          <a:p>
            <a:pPr lvl="1"/>
            <a:r>
              <a:rPr lang="en-US" i="1" dirty="0"/>
              <a:t>Type</a:t>
            </a:r>
            <a:r>
              <a:rPr lang="en-US" dirty="0"/>
              <a:t> - Type of occupation. A factor with the following levels: </a:t>
            </a:r>
            <a:r>
              <a:rPr lang="en-US" i="1" dirty="0" err="1">
                <a:solidFill>
                  <a:schemeClr val="tx2"/>
                </a:solidFill>
              </a:rPr>
              <a:t>prof</a:t>
            </a:r>
            <a:r>
              <a:rPr lang="en-US" dirty="0"/>
              <a:t>, professional and managerial; </a:t>
            </a:r>
            <a:r>
              <a:rPr lang="en-US" i="1" dirty="0" err="1">
                <a:solidFill>
                  <a:schemeClr val="tx2"/>
                </a:solidFill>
              </a:rPr>
              <a:t>wc</a:t>
            </a:r>
            <a:r>
              <a:rPr lang="en-US" dirty="0"/>
              <a:t>, white-collar; </a:t>
            </a:r>
            <a:r>
              <a:rPr lang="en-US" i="1" dirty="0" err="1">
                <a:solidFill>
                  <a:schemeClr val="tx2"/>
                </a:solidFill>
              </a:rPr>
              <a:t>bc</a:t>
            </a:r>
            <a:r>
              <a:rPr lang="en-US" dirty="0"/>
              <a:t>, blue-collar. </a:t>
            </a:r>
          </a:p>
          <a:p>
            <a:pPr lvl="1"/>
            <a:r>
              <a:rPr lang="en-US" i="1" dirty="0"/>
              <a:t>Income</a:t>
            </a:r>
            <a:r>
              <a:rPr lang="en-US" dirty="0"/>
              <a:t> - Percent in occupation earning $3500 or more in 1950. </a:t>
            </a:r>
          </a:p>
          <a:p>
            <a:pPr lvl="1"/>
            <a:r>
              <a:rPr lang="en-US" i="1" dirty="0"/>
              <a:t>Education</a:t>
            </a:r>
            <a:r>
              <a:rPr lang="en-US" dirty="0"/>
              <a:t> - Percent in occupation in 1950 who were high-school graduates. </a:t>
            </a:r>
          </a:p>
          <a:p>
            <a:pPr lvl="1"/>
            <a:r>
              <a:rPr lang="en-US" i="1" dirty="0"/>
              <a:t>Prestige</a:t>
            </a:r>
            <a:r>
              <a:rPr lang="en-US" dirty="0"/>
              <a:t> - Percent of raters in NORC study rating occupation as excellent or good in prestige</a:t>
            </a:r>
          </a:p>
        </p:txBody>
      </p:sp>
      <p:sp>
        <p:nvSpPr>
          <p:cNvPr id="4" name="TextBox 3"/>
          <p:cNvSpPr txBox="1"/>
          <p:nvPr/>
        </p:nvSpPr>
        <p:spPr>
          <a:xfrm>
            <a:off x="1981200" y="5943600"/>
            <a:ext cx="8308848" cy="707886"/>
          </a:xfrm>
          <a:prstGeom prst="rect">
            <a:avLst/>
          </a:prstGeom>
          <a:solidFill>
            <a:schemeClr val="accent1">
              <a:lumMod val="20000"/>
              <a:lumOff val="80000"/>
            </a:schemeClr>
          </a:solidFill>
          <a:ln w="57150">
            <a:solidFill>
              <a:srgbClr val="0070C0"/>
            </a:solidFill>
          </a:ln>
        </p:spPr>
        <p:txBody>
          <a:bodyPr wrap="square" rtlCol="0">
            <a:spAutoFit/>
          </a:bodyPr>
          <a:lstStyle/>
          <a:p>
            <a:r>
              <a:rPr lang="en-US" sz="2000" b="1" dirty="0"/>
              <a:t>Question, does the percentage of highly paid employees and the percentage of highly educated employees equally effect the prestige of a job?</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Here is the model with income and education</a:t>
            </a:r>
          </a:p>
        </p:txBody>
      </p:sp>
      <p:sp>
        <p:nvSpPr>
          <p:cNvPr id="3" name="Content Placeholder 2"/>
          <p:cNvSpPr>
            <a:spLocks noGrp="1"/>
          </p:cNvSpPr>
          <p:nvPr>
            <p:ph idx="1"/>
          </p:nvPr>
        </p:nvSpPr>
        <p:spPr>
          <a:xfrm>
            <a:off x="990600" y="6042964"/>
            <a:ext cx="10668000" cy="662636"/>
          </a:xfrm>
        </p:spPr>
        <p:txBody>
          <a:bodyPr>
            <a:normAutofit fontScale="85000" lnSpcReduction="20000"/>
          </a:bodyPr>
          <a:lstStyle/>
          <a:p>
            <a:r>
              <a:rPr lang="en-US" dirty="0"/>
              <a:t>We cannot make any claim about the equality of the coefficients on income and education based on this output.</a:t>
            </a:r>
          </a:p>
        </p:txBody>
      </p:sp>
      <p:graphicFrame>
        <p:nvGraphicFramePr>
          <p:cNvPr id="109570" name="Object 2"/>
          <p:cNvGraphicFramePr>
            <a:graphicFrameLocks noChangeAspect="1"/>
          </p:cNvGraphicFramePr>
          <p:nvPr>
            <p:extLst>
              <p:ext uri="{D42A27DB-BD31-4B8C-83A1-F6EECF244321}">
                <p14:modId xmlns:p14="http://schemas.microsoft.com/office/powerpoint/2010/main" val="88217170"/>
              </p:ext>
            </p:extLst>
          </p:nvPr>
        </p:nvGraphicFramePr>
        <p:xfrm>
          <a:off x="990600" y="1447800"/>
          <a:ext cx="9906000" cy="4452670"/>
        </p:xfrm>
        <a:graphic>
          <a:graphicData uri="http://schemas.openxmlformats.org/presentationml/2006/ole">
            <mc:AlternateContent xmlns:mc="http://schemas.openxmlformats.org/markup-compatibility/2006">
              <mc:Choice xmlns:v="urn:schemas-microsoft-com:vml" Requires="v">
                <p:oleObj name="Document" r:id="rId3" imgW="5940848" imgH="2673948" progId="Word.Document.12">
                  <p:embed/>
                </p:oleObj>
              </mc:Choice>
              <mc:Fallback>
                <p:oleObj name="Document" r:id="rId3" imgW="5940848" imgH="2673948"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447800"/>
                        <a:ext cx="9906000" cy="4452670"/>
                      </a:xfrm>
                      <a:prstGeom prst="rect">
                        <a:avLst/>
                      </a:prstGeom>
                      <a:noFill/>
                      <a:ln>
                        <a:noFill/>
                      </a:ln>
                      <a:effec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114300"/>
            <a:ext cx="8153400" cy="990600"/>
          </a:xfrm>
        </p:spPr>
        <p:txBody>
          <a:bodyPr/>
          <a:lstStyle/>
          <a:p>
            <a:r>
              <a:rPr lang="en-US" dirty="0"/>
              <a:t>Approach 1- Wooldridge version</a:t>
            </a:r>
          </a:p>
        </p:txBody>
      </p:sp>
      <p:sp>
        <p:nvSpPr>
          <p:cNvPr id="3" name="Content Placeholder 2"/>
          <p:cNvSpPr>
            <a:spLocks noGrp="1"/>
          </p:cNvSpPr>
          <p:nvPr>
            <p:ph sz="quarter" idx="4294967295"/>
          </p:nvPr>
        </p:nvSpPr>
        <p:spPr>
          <a:xfrm>
            <a:off x="914400" y="5562600"/>
            <a:ext cx="11277600" cy="1066800"/>
          </a:xfrm>
        </p:spPr>
        <p:txBody>
          <a:bodyPr>
            <a:noAutofit/>
          </a:bodyPr>
          <a:lstStyle/>
          <a:p>
            <a:r>
              <a:rPr lang="en-US" sz="2400" dirty="0"/>
              <a:t>Again, here is the approach used by Wooldridge.  </a:t>
            </a:r>
          </a:p>
          <a:p>
            <a:pPr lvl="1"/>
            <a:r>
              <a:rPr lang="en-US" sz="2000" dirty="0"/>
              <a:t>Create a combined term (income + education).</a:t>
            </a:r>
          </a:p>
          <a:p>
            <a:pPr lvl="1"/>
            <a:r>
              <a:rPr lang="en-US" sz="2000" dirty="0"/>
              <a:t>Check the significance of the coefficient on the variable of interest (income).</a:t>
            </a:r>
          </a:p>
        </p:txBody>
      </p:sp>
      <p:graphicFrame>
        <p:nvGraphicFramePr>
          <p:cNvPr id="32770" name="Object 2"/>
          <p:cNvGraphicFramePr>
            <a:graphicFrameLocks noChangeAspect="1"/>
          </p:cNvGraphicFramePr>
          <p:nvPr>
            <p:extLst>
              <p:ext uri="{D42A27DB-BD31-4B8C-83A1-F6EECF244321}">
                <p14:modId xmlns:p14="http://schemas.microsoft.com/office/powerpoint/2010/main" val="2582684848"/>
              </p:ext>
            </p:extLst>
          </p:nvPr>
        </p:nvGraphicFramePr>
        <p:xfrm>
          <a:off x="914400" y="934590"/>
          <a:ext cx="9278289" cy="4569719"/>
        </p:xfrm>
        <a:graphic>
          <a:graphicData uri="http://schemas.openxmlformats.org/presentationml/2006/ole">
            <mc:AlternateContent xmlns:mc="http://schemas.openxmlformats.org/markup-compatibility/2006">
              <mc:Choice xmlns:v="urn:schemas-microsoft-com:vml" Requires="v">
                <p:oleObj name="Document" r:id="rId3" imgW="5940848" imgH="2925228" progId="Word.Document.12">
                  <p:embed/>
                </p:oleObj>
              </mc:Choice>
              <mc:Fallback>
                <p:oleObj name="Document" r:id="rId3" imgW="5940848" imgH="2925228"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934590"/>
                        <a:ext cx="9278289" cy="4569719"/>
                      </a:xfrm>
                      <a:prstGeom prst="rect">
                        <a:avLst/>
                      </a:prstGeom>
                      <a:noFill/>
                      <a:ln>
                        <a:noFill/>
                      </a:ln>
                      <a:effectLst/>
                    </p:spPr>
                  </p:pic>
                </p:oleObj>
              </mc:Fallback>
            </mc:AlternateContent>
          </a:graphicData>
        </a:graphic>
      </p:graphicFrame>
      <p:cxnSp>
        <p:nvCxnSpPr>
          <p:cNvPr id="7" name="Straight Arrow Connector 6"/>
          <p:cNvCxnSpPr/>
          <p:nvPr/>
        </p:nvCxnSpPr>
        <p:spPr>
          <a:xfrm flipH="1">
            <a:off x="7410450" y="3657600"/>
            <a:ext cx="10287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515350" y="2743200"/>
            <a:ext cx="1905000" cy="1477328"/>
          </a:xfrm>
          <a:prstGeom prst="rect">
            <a:avLst/>
          </a:prstGeom>
          <a:solidFill>
            <a:schemeClr val="accent1">
              <a:lumMod val="20000"/>
              <a:lumOff val="80000"/>
            </a:schemeClr>
          </a:solidFill>
        </p:spPr>
        <p:txBody>
          <a:bodyPr wrap="square" rtlCol="0">
            <a:spAutoFit/>
          </a:bodyPr>
          <a:lstStyle/>
          <a:p>
            <a:r>
              <a:rPr lang="en-US" dirty="0"/>
              <a:t>Here we see no evidence that income’s effect is different from education’s effect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Approach 2 – Use an R function</a:t>
            </a:r>
          </a:p>
        </p:txBody>
      </p:sp>
      <p:sp>
        <p:nvSpPr>
          <p:cNvPr id="3" name="Content Placeholder 2"/>
          <p:cNvSpPr>
            <a:spLocks noGrp="1"/>
          </p:cNvSpPr>
          <p:nvPr>
            <p:ph idx="1"/>
          </p:nvPr>
        </p:nvSpPr>
        <p:spPr>
          <a:xfrm>
            <a:off x="1371600" y="5105400"/>
            <a:ext cx="10515600" cy="1447800"/>
          </a:xfrm>
        </p:spPr>
        <p:txBody>
          <a:bodyPr>
            <a:normAutofit/>
          </a:bodyPr>
          <a:lstStyle/>
          <a:p>
            <a:r>
              <a:rPr lang="en-US" dirty="0"/>
              <a:t>The </a:t>
            </a:r>
            <a:r>
              <a:rPr lang="en-US" dirty="0" err="1"/>
              <a:t>linearHypothesis</a:t>
            </a:r>
            <a:r>
              <a:rPr lang="en-US" dirty="0"/>
              <a:t>() function allows you to set and test a variety of restrictions.  </a:t>
            </a:r>
          </a:p>
          <a:p>
            <a:r>
              <a:rPr lang="en-US" dirty="0"/>
              <a:t>Here we see that we get identical results to our previous method.</a:t>
            </a:r>
          </a:p>
        </p:txBody>
      </p:sp>
      <p:graphicFrame>
        <p:nvGraphicFramePr>
          <p:cNvPr id="92162" name="Object 2"/>
          <p:cNvGraphicFramePr>
            <a:graphicFrameLocks noChangeAspect="1"/>
          </p:cNvGraphicFramePr>
          <p:nvPr>
            <p:extLst>
              <p:ext uri="{D42A27DB-BD31-4B8C-83A1-F6EECF244321}">
                <p14:modId xmlns:p14="http://schemas.microsoft.com/office/powerpoint/2010/main" val="239109334"/>
              </p:ext>
            </p:extLst>
          </p:nvPr>
        </p:nvGraphicFramePr>
        <p:xfrm>
          <a:off x="1371600" y="1502912"/>
          <a:ext cx="10704284" cy="3790265"/>
        </p:xfrm>
        <a:graphic>
          <a:graphicData uri="http://schemas.openxmlformats.org/presentationml/2006/ole">
            <mc:AlternateContent xmlns:mc="http://schemas.openxmlformats.org/markup-compatibility/2006">
              <mc:Choice xmlns:v="urn:schemas-microsoft-com:vml" Requires="v">
                <p:oleObj name="Document" r:id="rId3" imgW="5940848" imgH="2103972" progId="Word.Document.12">
                  <p:embed/>
                </p:oleObj>
              </mc:Choice>
              <mc:Fallback>
                <p:oleObj name="Document" r:id="rId3" imgW="5940848" imgH="2103972"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502912"/>
                        <a:ext cx="10704284" cy="3790265"/>
                      </a:xfrm>
                      <a:prstGeom prst="rect">
                        <a:avLst/>
                      </a:prstGeom>
                      <a:noFill/>
                      <a:ln>
                        <a:noFill/>
                      </a:ln>
                      <a:effectLst/>
                    </p:spPr>
                  </p:pic>
                </p:oleObj>
              </mc:Fallback>
            </mc:AlternateContent>
          </a:graphicData>
        </a:graphic>
      </p:graphicFrame>
      <p:cxnSp>
        <p:nvCxnSpPr>
          <p:cNvPr id="5" name="Straight Arrow Connector 4"/>
          <p:cNvCxnSpPr/>
          <p:nvPr/>
        </p:nvCxnSpPr>
        <p:spPr>
          <a:xfrm flipH="1">
            <a:off x="7391400" y="3886200"/>
            <a:ext cx="1143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610600" y="3429000"/>
            <a:ext cx="1905000" cy="707886"/>
          </a:xfrm>
          <a:prstGeom prst="rect">
            <a:avLst/>
          </a:prstGeom>
          <a:solidFill>
            <a:schemeClr val="accent1">
              <a:lumMod val="20000"/>
              <a:lumOff val="80000"/>
            </a:schemeClr>
          </a:solidFill>
        </p:spPr>
        <p:txBody>
          <a:bodyPr wrap="square" rtlCol="0">
            <a:spAutoFit/>
          </a:bodyPr>
          <a:lstStyle/>
          <a:p>
            <a:r>
              <a:rPr lang="en-US" sz="2000" dirty="0"/>
              <a:t>Same value as in previous slide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F2A67B-A366-4D07-8236-971F3922B677}"/>
              </a:ext>
            </a:extLst>
          </p:cNvPr>
          <p:cNvSpPr txBox="1"/>
          <p:nvPr/>
        </p:nvSpPr>
        <p:spPr>
          <a:xfrm>
            <a:off x="3556683" y="728261"/>
            <a:ext cx="5078634" cy="5401479"/>
          </a:xfrm>
          <a:prstGeom prst="rect">
            <a:avLst/>
          </a:prstGeom>
          <a:noFill/>
        </p:spPr>
        <p:txBody>
          <a:bodyPr wrap="none" rtlCol="0">
            <a:spAutoFit/>
          </a:bodyPr>
          <a:lstStyle/>
          <a:p>
            <a:pPr algn="ctr"/>
            <a:r>
              <a:rPr lang="en-US" sz="11500" dirty="0">
                <a:solidFill>
                  <a:schemeClr val="accent3">
                    <a:lumMod val="50000"/>
                  </a:schemeClr>
                </a:solidFill>
                <a:latin typeface="Britannic Bold" panose="020B0903060703020204" pitchFamily="34" charset="0"/>
              </a:rPr>
              <a:t>Let’s </a:t>
            </a:r>
          </a:p>
          <a:p>
            <a:pPr algn="ctr"/>
            <a:r>
              <a:rPr lang="en-US" sz="11500" dirty="0">
                <a:solidFill>
                  <a:schemeClr val="accent3">
                    <a:lumMod val="50000"/>
                  </a:schemeClr>
                </a:solidFill>
                <a:latin typeface="Britannic Bold" panose="020B0903060703020204" pitchFamily="34" charset="0"/>
              </a:rPr>
              <a:t>REVIEW</a:t>
            </a:r>
          </a:p>
          <a:p>
            <a:pPr algn="ctr"/>
            <a:r>
              <a:rPr lang="en-US" sz="11500" dirty="0">
                <a:solidFill>
                  <a:schemeClr val="accent3">
                    <a:lumMod val="50000"/>
                  </a:schemeClr>
                </a:solidFill>
                <a:latin typeface="Britannic Bold" panose="020B0903060703020204" pitchFamily="34" charset="0"/>
              </a:rPr>
              <a:t>Week 4</a:t>
            </a:r>
          </a:p>
        </p:txBody>
      </p:sp>
      <p:sp>
        <p:nvSpPr>
          <p:cNvPr id="3" name="TextBox 2">
            <a:extLst>
              <a:ext uri="{FF2B5EF4-FFF2-40B4-BE49-F238E27FC236}">
                <a16:creationId xmlns:a16="http://schemas.microsoft.com/office/drawing/2014/main" id="{88859D01-5DC7-43C2-AD16-D9080BED71C1}"/>
              </a:ext>
            </a:extLst>
          </p:cNvPr>
          <p:cNvSpPr txBox="1"/>
          <p:nvPr/>
        </p:nvSpPr>
        <p:spPr>
          <a:xfrm>
            <a:off x="763977" y="1393238"/>
            <a:ext cx="3725764" cy="400110"/>
          </a:xfrm>
          <a:prstGeom prst="rect">
            <a:avLst/>
          </a:prstGeom>
          <a:noFill/>
        </p:spPr>
        <p:txBody>
          <a:bodyPr wrap="none" rtlCol="0">
            <a:spAutoFit/>
          </a:bodyPr>
          <a:lstStyle/>
          <a:p>
            <a:r>
              <a:rPr lang="en-US" sz="2000" dirty="0">
                <a:solidFill>
                  <a:schemeClr val="accent3">
                    <a:lumMod val="60000"/>
                    <a:lumOff val="40000"/>
                  </a:schemeClr>
                </a:solidFill>
              </a:rPr>
              <a:t>	Why Multiple Regression?</a:t>
            </a:r>
          </a:p>
        </p:txBody>
      </p:sp>
      <p:sp>
        <p:nvSpPr>
          <p:cNvPr id="6" name="TextBox 5">
            <a:extLst>
              <a:ext uri="{FF2B5EF4-FFF2-40B4-BE49-F238E27FC236}">
                <a16:creationId xmlns:a16="http://schemas.microsoft.com/office/drawing/2014/main" id="{875B2B48-2427-4AD7-9CAC-1F43E410AC0C}"/>
              </a:ext>
            </a:extLst>
          </p:cNvPr>
          <p:cNvSpPr txBox="1"/>
          <p:nvPr/>
        </p:nvSpPr>
        <p:spPr>
          <a:xfrm>
            <a:off x="6544235" y="328150"/>
            <a:ext cx="2206053" cy="400110"/>
          </a:xfrm>
          <a:prstGeom prst="rect">
            <a:avLst/>
          </a:prstGeom>
          <a:noFill/>
        </p:spPr>
        <p:txBody>
          <a:bodyPr wrap="none" rtlCol="0">
            <a:spAutoFit/>
          </a:bodyPr>
          <a:lstStyle/>
          <a:p>
            <a:r>
              <a:rPr lang="en-US" sz="2000" dirty="0">
                <a:solidFill>
                  <a:schemeClr val="accent3">
                    <a:lumMod val="60000"/>
                    <a:lumOff val="40000"/>
                  </a:schemeClr>
                </a:solidFill>
              </a:rPr>
              <a:t>Model Specification</a:t>
            </a:r>
          </a:p>
        </p:txBody>
      </p:sp>
      <p:sp>
        <p:nvSpPr>
          <p:cNvPr id="7" name="TextBox 6">
            <a:extLst>
              <a:ext uri="{FF2B5EF4-FFF2-40B4-BE49-F238E27FC236}">
                <a16:creationId xmlns:a16="http://schemas.microsoft.com/office/drawing/2014/main" id="{88912D2C-129D-4C9C-8CE0-215643A0C4F3}"/>
              </a:ext>
            </a:extLst>
          </p:cNvPr>
          <p:cNvSpPr txBox="1"/>
          <p:nvPr/>
        </p:nvSpPr>
        <p:spPr>
          <a:xfrm>
            <a:off x="1676400" y="4197338"/>
            <a:ext cx="3657600" cy="400110"/>
          </a:xfrm>
          <a:prstGeom prst="rect">
            <a:avLst/>
          </a:prstGeom>
          <a:noFill/>
        </p:spPr>
        <p:txBody>
          <a:bodyPr wrap="square" rtlCol="0">
            <a:spAutoFit/>
          </a:bodyPr>
          <a:lstStyle/>
          <a:p>
            <a:r>
              <a:rPr lang="en-US" sz="2000" dirty="0">
                <a:solidFill>
                  <a:schemeClr val="accent3">
                    <a:lumMod val="60000"/>
                    <a:lumOff val="40000"/>
                  </a:schemeClr>
                </a:solidFill>
              </a:rPr>
              <a:t>Including Irrelevant Predictors</a:t>
            </a:r>
          </a:p>
        </p:txBody>
      </p:sp>
      <p:sp>
        <p:nvSpPr>
          <p:cNvPr id="8" name="TextBox 7">
            <a:extLst>
              <a:ext uri="{FF2B5EF4-FFF2-40B4-BE49-F238E27FC236}">
                <a16:creationId xmlns:a16="http://schemas.microsoft.com/office/drawing/2014/main" id="{A7AA3D89-A641-4A8D-A934-6E0BB07F0217}"/>
              </a:ext>
            </a:extLst>
          </p:cNvPr>
          <p:cNvSpPr txBox="1"/>
          <p:nvPr/>
        </p:nvSpPr>
        <p:spPr>
          <a:xfrm>
            <a:off x="8593457" y="4585308"/>
            <a:ext cx="1695336" cy="400110"/>
          </a:xfrm>
          <a:prstGeom prst="rect">
            <a:avLst/>
          </a:prstGeom>
          <a:noFill/>
        </p:spPr>
        <p:txBody>
          <a:bodyPr wrap="none" rtlCol="0">
            <a:spAutoFit/>
          </a:bodyPr>
          <a:lstStyle/>
          <a:p>
            <a:r>
              <a:rPr lang="en-US" sz="2000" dirty="0">
                <a:solidFill>
                  <a:schemeClr val="accent3">
                    <a:lumMod val="60000"/>
                    <a:lumOff val="40000"/>
                  </a:schemeClr>
                </a:solidFill>
              </a:rPr>
              <a:t>Ceteris Paribus</a:t>
            </a:r>
          </a:p>
        </p:txBody>
      </p:sp>
      <p:sp>
        <p:nvSpPr>
          <p:cNvPr id="10" name="TextBox 9">
            <a:extLst>
              <a:ext uri="{FF2B5EF4-FFF2-40B4-BE49-F238E27FC236}">
                <a16:creationId xmlns:a16="http://schemas.microsoft.com/office/drawing/2014/main" id="{045005E7-3EDB-40FB-A1B2-5F5B7D539D42}"/>
              </a:ext>
            </a:extLst>
          </p:cNvPr>
          <p:cNvSpPr txBox="1"/>
          <p:nvPr/>
        </p:nvSpPr>
        <p:spPr>
          <a:xfrm>
            <a:off x="8502229" y="2085945"/>
            <a:ext cx="1436291" cy="400110"/>
          </a:xfrm>
          <a:prstGeom prst="rect">
            <a:avLst/>
          </a:prstGeom>
          <a:noFill/>
        </p:spPr>
        <p:txBody>
          <a:bodyPr wrap="none" rtlCol="0">
            <a:spAutoFit/>
          </a:bodyPr>
          <a:lstStyle/>
          <a:p>
            <a:r>
              <a:rPr lang="en-US" sz="2000" dirty="0">
                <a:solidFill>
                  <a:schemeClr val="accent3">
                    <a:lumMod val="60000"/>
                    <a:lumOff val="40000"/>
                  </a:schemeClr>
                </a:solidFill>
              </a:rPr>
              <a:t>Endogeneity</a:t>
            </a:r>
          </a:p>
        </p:txBody>
      </p:sp>
      <p:sp>
        <p:nvSpPr>
          <p:cNvPr id="11" name="TextBox 10">
            <a:extLst>
              <a:ext uri="{FF2B5EF4-FFF2-40B4-BE49-F238E27FC236}">
                <a16:creationId xmlns:a16="http://schemas.microsoft.com/office/drawing/2014/main" id="{DFC49CA2-4385-4367-BDEA-6C9C7FC35153}"/>
              </a:ext>
            </a:extLst>
          </p:cNvPr>
          <p:cNvSpPr txBox="1"/>
          <p:nvPr/>
        </p:nvSpPr>
        <p:spPr>
          <a:xfrm>
            <a:off x="5583638" y="3997283"/>
            <a:ext cx="2454262" cy="400110"/>
          </a:xfrm>
          <a:prstGeom prst="rect">
            <a:avLst/>
          </a:prstGeom>
          <a:noFill/>
        </p:spPr>
        <p:txBody>
          <a:bodyPr wrap="none" rtlCol="0">
            <a:spAutoFit/>
          </a:bodyPr>
          <a:lstStyle/>
          <a:p>
            <a:r>
              <a:rPr lang="en-US" sz="2000" dirty="0">
                <a:solidFill>
                  <a:schemeClr val="accent3">
                    <a:lumMod val="60000"/>
                    <a:lumOff val="40000"/>
                  </a:schemeClr>
                </a:solidFill>
              </a:rPr>
              <a:t>Omitted Variable Bias</a:t>
            </a:r>
          </a:p>
        </p:txBody>
      </p:sp>
      <p:sp>
        <p:nvSpPr>
          <p:cNvPr id="12" name="TextBox 11">
            <a:extLst>
              <a:ext uri="{FF2B5EF4-FFF2-40B4-BE49-F238E27FC236}">
                <a16:creationId xmlns:a16="http://schemas.microsoft.com/office/drawing/2014/main" id="{DA41B305-725A-4CF4-930B-66E7FFF6DAE9}"/>
              </a:ext>
            </a:extLst>
          </p:cNvPr>
          <p:cNvSpPr txBox="1"/>
          <p:nvPr/>
        </p:nvSpPr>
        <p:spPr>
          <a:xfrm>
            <a:off x="5583639" y="2417422"/>
            <a:ext cx="1027525" cy="400110"/>
          </a:xfrm>
          <a:prstGeom prst="rect">
            <a:avLst/>
          </a:prstGeom>
          <a:noFill/>
        </p:spPr>
        <p:txBody>
          <a:bodyPr wrap="none" rtlCol="0">
            <a:spAutoFit/>
          </a:bodyPr>
          <a:lstStyle/>
          <a:p>
            <a:r>
              <a:rPr lang="en-US" sz="2000" dirty="0">
                <a:solidFill>
                  <a:schemeClr val="accent3">
                    <a:lumMod val="60000"/>
                    <a:lumOff val="40000"/>
                  </a:schemeClr>
                </a:solidFill>
              </a:rPr>
              <a:t>P-values</a:t>
            </a:r>
          </a:p>
        </p:txBody>
      </p:sp>
      <p:sp>
        <p:nvSpPr>
          <p:cNvPr id="13" name="TextBox 12">
            <a:extLst>
              <a:ext uri="{FF2B5EF4-FFF2-40B4-BE49-F238E27FC236}">
                <a16:creationId xmlns:a16="http://schemas.microsoft.com/office/drawing/2014/main" id="{8D6BB07C-DBF6-4C62-893C-B8539511E1A9}"/>
              </a:ext>
            </a:extLst>
          </p:cNvPr>
          <p:cNvSpPr txBox="1"/>
          <p:nvPr/>
        </p:nvSpPr>
        <p:spPr>
          <a:xfrm>
            <a:off x="2099938" y="6131401"/>
            <a:ext cx="1665199" cy="400110"/>
          </a:xfrm>
          <a:prstGeom prst="rect">
            <a:avLst/>
          </a:prstGeom>
          <a:noFill/>
        </p:spPr>
        <p:txBody>
          <a:bodyPr wrap="none" rtlCol="0">
            <a:spAutoFit/>
          </a:bodyPr>
          <a:lstStyle/>
          <a:p>
            <a:r>
              <a:rPr lang="en-US" sz="2000" dirty="0" err="1">
                <a:solidFill>
                  <a:schemeClr val="accent3">
                    <a:lumMod val="60000"/>
                    <a:lumOff val="40000"/>
                  </a:schemeClr>
                </a:solidFill>
              </a:rPr>
              <a:t>Partialling</a:t>
            </a:r>
            <a:r>
              <a:rPr lang="en-US" sz="2000" dirty="0">
                <a:solidFill>
                  <a:schemeClr val="accent3">
                    <a:lumMod val="60000"/>
                    <a:lumOff val="40000"/>
                  </a:schemeClr>
                </a:solidFill>
              </a:rPr>
              <a:t> Out</a:t>
            </a:r>
          </a:p>
        </p:txBody>
      </p:sp>
      <p:sp>
        <p:nvSpPr>
          <p:cNvPr id="15" name="TextBox 14">
            <a:extLst>
              <a:ext uri="{FF2B5EF4-FFF2-40B4-BE49-F238E27FC236}">
                <a16:creationId xmlns:a16="http://schemas.microsoft.com/office/drawing/2014/main" id="{A0DD476F-6259-470F-86B1-0A0A9D5EB156}"/>
              </a:ext>
            </a:extLst>
          </p:cNvPr>
          <p:cNvSpPr txBox="1"/>
          <p:nvPr/>
        </p:nvSpPr>
        <p:spPr>
          <a:xfrm>
            <a:off x="1490273" y="358928"/>
            <a:ext cx="4086375" cy="400110"/>
          </a:xfrm>
          <a:prstGeom prst="rect">
            <a:avLst/>
          </a:prstGeom>
          <a:noFill/>
        </p:spPr>
        <p:txBody>
          <a:bodyPr wrap="none" rtlCol="0">
            <a:spAutoFit/>
          </a:bodyPr>
          <a:lstStyle/>
          <a:p>
            <a:r>
              <a:rPr lang="en-US" sz="2000" dirty="0">
                <a:solidFill>
                  <a:schemeClr val="accent3">
                    <a:lumMod val="60000"/>
                    <a:lumOff val="40000"/>
                  </a:schemeClr>
                </a:solidFill>
              </a:rPr>
              <a:t>	Interpreting Beta Coefficients</a:t>
            </a:r>
          </a:p>
        </p:txBody>
      </p:sp>
      <p:sp>
        <p:nvSpPr>
          <p:cNvPr id="16" name="TextBox 15">
            <a:extLst>
              <a:ext uri="{FF2B5EF4-FFF2-40B4-BE49-F238E27FC236}">
                <a16:creationId xmlns:a16="http://schemas.microsoft.com/office/drawing/2014/main" id="{59682F7F-C268-4718-B007-869140513BEC}"/>
              </a:ext>
            </a:extLst>
          </p:cNvPr>
          <p:cNvSpPr txBox="1"/>
          <p:nvPr/>
        </p:nvSpPr>
        <p:spPr>
          <a:xfrm>
            <a:off x="7670031" y="5861051"/>
            <a:ext cx="1941301" cy="400110"/>
          </a:xfrm>
          <a:prstGeom prst="rect">
            <a:avLst/>
          </a:prstGeom>
          <a:noFill/>
        </p:spPr>
        <p:txBody>
          <a:bodyPr wrap="none" rtlCol="0">
            <a:spAutoFit/>
          </a:bodyPr>
          <a:lstStyle/>
          <a:p>
            <a:r>
              <a:rPr lang="en-US" sz="2000" dirty="0">
                <a:solidFill>
                  <a:schemeClr val="accent3">
                    <a:lumMod val="60000"/>
                    <a:lumOff val="40000"/>
                  </a:schemeClr>
                </a:solidFill>
              </a:rPr>
              <a:t>Bias Toward Zero</a:t>
            </a:r>
          </a:p>
        </p:txBody>
      </p:sp>
      <p:sp>
        <p:nvSpPr>
          <p:cNvPr id="14" name="TextBox 13">
            <a:extLst>
              <a:ext uri="{FF2B5EF4-FFF2-40B4-BE49-F238E27FC236}">
                <a16:creationId xmlns:a16="http://schemas.microsoft.com/office/drawing/2014/main" id="{88859D01-5DC7-43C2-AD16-D9080BED71C1}"/>
              </a:ext>
            </a:extLst>
          </p:cNvPr>
          <p:cNvSpPr txBox="1"/>
          <p:nvPr/>
        </p:nvSpPr>
        <p:spPr>
          <a:xfrm>
            <a:off x="6867911" y="1144278"/>
            <a:ext cx="2052165" cy="400110"/>
          </a:xfrm>
          <a:prstGeom prst="rect">
            <a:avLst/>
          </a:prstGeom>
          <a:noFill/>
        </p:spPr>
        <p:txBody>
          <a:bodyPr wrap="none" rtlCol="0">
            <a:spAutoFit/>
          </a:bodyPr>
          <a:lstStyle/>
          <a:p>
            <a:r>
              <a:rPr lang="en-US" sz="2000" dirty="0">
                <a:solidFill>
                  <a:schemeClr val="accent3">
                    <a:lumMod val="60000"/>
                    <a:lumOff val="40000"/>
                  </a:schemeClr>
                </a:solidFill>
              </a:rPr>
              <a:t>	Causality</a:t>
            </a:r>
          </a:p>
        </p:txBody>
      </p:sp>
    </p:spTree>
    <p:extLst>
      <p:ext uri="{BB962C8B-B14F-4D97-AF65-F5344CB8AC3E}">
        <p14:creationId xmlns:p14="http://schemas.microsoft.com/office/powerpoint/2010/main" val="3186697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62000" y="2971800"/>
            <a:ext cx="9092122" cy="1673225"/>
          </a:xfrm>
        </p:spPr>
        <p:txBody>
          <a:bodyPr>
            <a:normAutofit/>
          </a:bodyPr>
          <a:lstStyle/>
          <a:p>
            <a:r>
              <a:rPr lang="en-US" sz="5400" dirty="0"/>
              <a:t>2. Testing exclusion restrictions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exclusion restrictions</a:t>
            </a:r>
          </a:p>
        </p:txBody>
      </p:sp>
      <p:sp>
        <p:nvSpPr>
          <p:cNvPr id="3" name="Content Placeholder 2"/>
          <p:cNvSpPr>
            <a:spLocks noGrp="1"/>
          </p:cNvSpPr>
          <p:nvPr>
            <p:ph idx="1"/>
          </p:nvPr>
        </p:nvSpPr>
        <p:spPr/>
        <p:txBody>
          <a:bodyPr>
            <a:normAutofit fontScale="85000" lnSpcReduction="20000"/>
          </a:bodyPr>
          <a:lstStyle/>
          <a:p>
            <a:r>
              <a:rPr lang="en-US" dirty="0"/>
              <a:t>There will be times when you wish to test multiple hypotheses about the population parameters.</a:t>
            </a:r>
          </a:p>
          <a:p>
            <a:r>
              <a:rPr lang="en-US" dirty="0"/>
              <a:t>You may want to know if a restricted version of the model is “just as good” as the unrestricted version.</a:t>
            </a:r>
          </a:p>
          <a:p>
            <a:pPr lvl="1"/>
            <a:r>
              <a:rPr lang="en-US" dirty="0"/>
              <a:t>These are known as nested models and can be easily tested.</a:t>
            </a:r>
          </a:p>
          <a:p>
            <a:r>
              <a:rPr lang="en-US" dirty="0"/>
              <a:t>Variables of interest to you may be highly correlated such that no single individual predictor is significant.  In this case you may wish to test their joint significance.</a:t>
            </a:r>
          </a:p>
          <a:p>
            <a:pPr lvl="1"/>
            <a:r>
              <a:rPr lang="en-US" dirty="0"/>
              <a:t>If found jointly significant you can think about dropping a variable or creating a composite variable.</a:t>
            </a:r>
          </a:p>
          <a:p>
            <a:pPr>
              <a:buNone/>
            </a:pPr>
            <a:endParaRPr lang="en-US" dirty="0"/>
          </a:p>
          <a:p>
            <a:endParaRPr lang="en-US" dirty="0"/>
          </a:p>
          <a:p>
            <a:r>
              <a:rPr lang="en-US" dirty="0"/>
              <a:t>Let’s first look at the example from the Wooldridge text and then I’ll walk us through another example with a separate dataset.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1541130" y="1081087"/>
            <a:ext cx="8140700" cy="4267200"/>
          </a:xfrm>
        </p:spPr>
        <p:txBody>
          <a:bodyPr/>
          <a:lstStyle/>
          <a:p>
            <a:pPr>
              <a:lnSpc>
                <a:spcPts val="2900"/>
              </a:lnSpc>
            </a:pPr>
            <a:r>
              <a:rPr lang="de-DE" sz="1800" b="1" u="sng" dirty="0"/>
              <a:t>Testing multiple linear restrictions: The F-test</a:t>
            </a:r>
          </a:p>
          <a:p>
            <a:pPr>
              <a:lnSpc>
                <a:spcPts val="2800"/>
              </a:lnSpc>
            </a:pPr>
            <a:r>
              <a:rPr lang="de-DE" sz="1800" b="1" dirty="0"/>
              <a:t>Testing exclusion restrictions </a:t>
            </a:r>
          </a:p>
        </p:txBody>
      </p:sp>
      <p:pic>
        <p:nvPicPr>
          <p:cNvPr id="33795" name="Grafik 16" descr="TP_tmp.png"/>
          <p:cNvPicPr>
            <a:picLocks noChangeAspect="1"/>
          </p:cNvPicPr>
          <p:nvPr>
            <p:custDataLst>
              <p:tags r:id="rId1"/>
            </p:custDataLst>
          </p:nvPr>
        </p:nvPicPr>
        <p:blipFill>
          <a:blip r:embed="rId7" cstate="print"/>
          <a:srcRect/>
          <a:stretch>
            <a:fillRect/>
          </a:stretch>
        </p:blipFill>
        <p:spPr bwMode="auto">
          <a:xfrm>
            <a:off x="2262188" y="2974975"/>
            <a:ext cx="5041900" cy="266700"/>
          </a:xfrm>
          <a:prstGeom prst="rect">
            <a:avLst/>
          </a:prstGeom>
          <a:noFill/>
          <a:ln w="9525">
            <a:noFill/>
            <a:miter lim="800000"/>
            <a:headEnd/>
            <a:tailEnd/>
          </a:ln>
        </p:spPr>
      </p:pic>
      <p:sp>
        <p:nvSpPr>
          <p:cNvPr id="20" name="Textfeld 19"/>
          <p:cNvSpPr txBox="1"/>
          <p:nvPr/>
        </p:nvSpPr>
        <p:spPr>
          <a:xfrm>
            <a:off x="4416426" y="2244726"/>
            <a:ext cx="1789113" cy="58477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de-DE" sz="1600" dirty="0" err="1"/>
              <a:t>Years</a:t>
            </a:r>
            <a:r>
              <a:rPr lang="de-DE" sz="1600" dirty="0"/>
              <a:t> in </a:t>
            </a:r>
          </a:p>
          <a:p>
            <a:pPr>
              <a:defRPr/>
            </a:pPr>
            <a:r>
              <a:rPr lang="de-DE" sz="1600" dirty="0" err="1"/>
              <a:t>the</a:t>
            </a:r>
            <a:r>
              <a:rPr lang="de-DE" sz="1600" dirty="0"/>
              <a:t> </a:t>
            </a:r>
            <a:r>
              <a:rPr lang="de-DE" sz="1600" dirty="0" err="1"/>
              <a:t>league</a:t>
            </a:r>
            <a:endParaRPr lang="de-DE" sz="1600" dirty="0"/>
          </a:p>
        </p:txBody>
      </p:sp>
      <p:sp>
        <p:nvSpPr>
          <p:cNvPr id="22" name="Textfeld 21"/>
          <p:cNvSpPr txBox="1"/>
          <p:nvPr/>
        </p:nvSpPr>
        <p:spPr>
          <a:xfrm>
            <a:off x="5876925" y="2244726"/>
            <a:ext cx="2041525" cy="58477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de-DE" sz="1600" dirty="0" err="1"/>
              <a:t>Average</a:t>
            </a:r>
            <a:r>
              <a:rPr lang="de-DE" sz="1600" dirty="0"/>
              <a:t> </a:t>
            </a:r>
            <a:r>
              <a:rPr lang="de-DE" sz="1600" dirty="0" err="1"/>
              <a:t>number</a:t>
            </a:r>
            <a:r>
              <a:rPr lang="de-DE" sz="1600" dirty="0"/>
              <a:t> of </a:t>
            </a:r>
          </a:p>
          <a:p>
            <a:pPr>
              <a:defRPr/>
            </a:pPr>
            <a:r>
              <a:rPr lang="de-DE" sz="1600" dirty="0" err="1"/>
              <a:t>games</a:t>
            </a:r>
            <a:r>
              <a:rPr lang="de-DE" sz="1600" dirty="0"/>
              <a:t> per </a:t>
            </a:r>
            <a:r>
              <a:rPr lang="de-DE" sz="1600" dirty="0" err="1"/>
              <a:t>year</a:t>
            </a:r>
            <a:endParaRPr lang="de-DE" sz="1600" dirty="0"/>
          </a:p>
        </p:txBody>
      </p:sp>
      <p:cxnSp>
        <p:nvCxnSpPr>
          <p:cNvPr id="23" name="Gerade Verbindung mit Pfeil 22"/>
          <p:cNvCxnSpPr>
            <a:cxnSpLocks/>
          </p:cNvCxnSpPr>
          <p:nvPr/>
        </p:nvCxnSpPr>
        <p:spPr>
          <a:xfrm rot="16200000" flipH="1">
            <a:off x="5091907" y="2774157"/>
            <a:ext cx="219075" cy="1825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a:cxnSpLocks/>
          </p:cNvCxnSpPr>
          <p:nvPr/>
        </p:nvCxnSpPr>
        <p:spPr>
          <a:xfrm rot="5400000">
            <a:off x="3028951" y="2792413"/>
            <a:ext cx="219075" cy="146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3800" name="Grafik 18" descr="TP_tmp.png"/>
          <p:cNvPicPr>
            <a:picLocks noChangeAspect="1"/>
          </p:cNvPicPr>
          <p:nvPr>
            <p:custDataLst>
              <p:tags r:id="rId2"/>
            </p:custDataLst>
          </p:nvPr>
        </p:nvPicPr>
        <p:blipFill>
          <a:blip r:embed="rId8" cstate="print"/>
          <a:srcRect/>
          <a:stretch>
            <a:fillRect/>
          </a:stretch>
        </p:blipFill>
        <p:spPr bwMode="auto">
          <a:xfrm>
            <a:off x="3321050" y="3632200"/>
            <a:ext cx="4597400" cy="254000"/>
          </a:xfrm>
          <a:prstGeom prst="rect">
            <a:avLst/>
          </a:prstGeom>
          <a:noFill/>
          <a:ln w="9525">
            <a:noFill/>
            <a:miter lim="800000"/>
            <a:headEnd/>
            <a:tailEnd/>
          </a:ln>
        </p:spPr>
      </p:pic>
      <p:sp>
        <p:nvSpPr>
          <p:cNvPr id="26" name="Textfeld 25"/>
          <p:cNvSpPr txBox="1"/>
          <p:nvPr/>
        </p:nvSpPr>
        <p:spPr>
          <a:xfrm>
            <a:off x="1616076" y="2244726"/>
            <a:ext cx="2398713" cy="58477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defRPr/>
            </a:pPr>
            <a:r>
              <a:rPr lang="de-DE" sz="1600" dirty="0"/>
              <a:t>Salary of major league baseball player</a:t>
            </a:r>
          </a:p>
        </p:txBody>
      </p:sp>
      <p:cxnSp>
        <p:nvCxnSpPr>
          <p:cNvPr id="33" name="Gerade Verbindung mit Pfeil 32"/>
          <p:cNvCxnSpPr>
            <a:cxnSpLocks/>
          </p:cNvCxnSpPr>
          <p:nvPr/>
        </p:nvCxnSpPr>
        <p:spPr>
          <a:xfrm rot="5400000">
            <a:off x="6534151" y="2792413"/>
            <a:ext cx="219075" cy="146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2955925" y="4106863"/>
            <a:ext cx="1460500" cy="30797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de-DE" sz="1400" dirty="0" err="1"/>
              <a:t>Batting</a:t>
            </a:r>
            <a:r>
              <a:rPr lang="de-DE" sz="1400" dirty="0"/>
              <a:t> </a:t>
            </a:r>
            <a:r>
              <a:rPr lang="de-DE" sz="1400" dirty="0" err="1"/>
              <a:t>average</a:t>
            </a:r>
            <a:endParaRPr lang="de-DE" sz="1400" dirty="0"/>
          </a:p>
        </p:txBody>
      </p:sp>
      <p:sp>
        <p:nvSpPr>
          <p:cNvPr id="38" name="Textfeld 37"/>
          <p:cNvSpPr txBox="1"/>
          <p:nvPr/>
        </p:nvSpPr>
        <p:spPr>
          <a:xfrm>
            <a:off x="4489450" y="4106863"/>
            <a:ext cx="1752600" cy="30797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de-DE" sz="1400" dirty="0"/>
              <a:t>Home </a:t>
            </a:r>
            <a:r>
              <a:rPr lang="de-DE" sz="1400" dirty="0" err="1"/>
              <a:t>runs</a:t>
            </a:r>
            <a:r>
              <a:rPr lang="de-DE" sz="1400" dirty="0"/>
              <a:t> per </a:t>
            </a:r>
            <a:r>
              <a:rPr lang="de-DE" sz="1400" dirty="0" err="1"/>
              <a:t>year</a:t>
            </a:r>
            <a:endParaRPr lang="de-DE" sz="1400" dirty="0"/>
          </a:p>
        </p:txBody>
      </p:sp>
      <p:sp>
        <p:nvSpPr>
          <p:cNvPr id="39" name="Textfeld 38"/>
          <p:cNvSpPr txBox="1"/>
          <p:nvPr/>
        </p:nvSpPr>
        <p:spPr>
          <a:xfrm>
            <a:off x="6315076" y="4106863"/>
            <a:ext cx="2117725" cy="30797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de-DE" sz="1400" dirty="0"/>
              <a:t>Runs </a:t>
            </a:r>
            <a:r>
              <a:rPr lang="de-DE" sz="1400" dirty="0" err="1"/>
              <a:t>batted</a:t>
            </a:r>
            <a:r>
              <a:rPr lang="de-DE" sz="1400" dirty="0"/>
              <a:t> in per </a:t>
            </a:r>
            <a:r>
              <a:rPr lang="de-DE" sz="1400" dirty="0" err="1"/>
              <a:t>year</a:t>
            </a:r>
            <a:endParaRPr lang="de-DE" sz="1400" dirty="0"/>
          </a:p>
        </p:txBody>
      </p:sp>
      <p:cxnSp>
        <p:nvCxnSpPr>
          <p:cNvPr id="40" name="Gerade Verbindung mit Pfeil 39"/>
          <p:cNvCxnSpPr>
            <a:cxnSpLocks/>
          </p:cNvCxnSpPr>
          <p:nvPr/>
        </p:nvCxnSpPr>
        <p:spPr>
          <a:xfrm rot="5400000" flipH="1" flipV="1">
            <a:off x="3777457" y="3906044"/>
            <a:ext cx="255588" cy="2190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a:cxnSpLocks/>
          </p:cNvCxnSpPr>
          <p:nvPr/>
        </p:nvCxnSpPr>
        <p:spPr>
          <a:xfrm rot="5400000" flipH="1" flipV="1">
            <a:off x="5164932" y="3906044"/>
            <a:ext cx="255588" cy="2190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Gerade Verbindung mit Pfeil 43"/>
          <p:cNvCxnSpPr>
            <a:cxnSpLocks/>
          </p:cNvCxnSpPr>
          <p:nvPr/>
        </p:nvCxnSpPr>
        <p:spPr>
          <a:xfrm rot="5400000" flipH="1" flipV="1">
            <a:off x="6734969" y="3906044"/>
            <a:ext cx="255588" cy="2190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3809" name="Grafik 45" descr="TP_tmp.png"/>
          <p:cNvPicPr>
            <a:picLocks noChangeAspect="1"/>
          </p:cNvPicPr>
          <p:nvPr>
            <p:custDataLst>
              <p:tags r:id="rId3"/>
            </p:custDataLst>
          </p:nvPr>
        </p:nvPicPr>
        <p:blipFill>
          <a:blip r:embed="rId9" cstate="print"/>
          <a:srcRect/>
          <a:stretch>
            <a:fillRect/>
          </a:stretch>
        </p:blipFill>
        <p:spPr bwMode="auto">
          <a:xfrm>
            <a:off x="2262188" y="4764087"/>
            <a:ext cx="3327400" cy="254000"/>
          </a:xfrm>
          <a:prstGeom prst="rect">
            <a:avLst/>
          </a:prstGeom>
          <a:noFill/>
          <a:ln w="9525">
            <a:noFill/>
            <a:miter lim="800000"/>
            <a:headEnd/>
            <a:tailEnd/>
          </a:ln>
        </p:spPr>
      </p:pic>
      <p:sp>
        <p:nvSpPr>
          <p:cNvPr id="33810" name="Rechteck 46"/>
          <p:cNvSpPr>
            <a:spLocks noChangeArrowheads="1"/>
          </p:cNvSpPr>
          <p:nvPr/>
        </p:nvSpPr>
        <p:spPr bwMode="auto">
          <a:xfrm>
            <a:off x="5767389" y="4676775"/>
            <a:ext cx="915987" cy="368300"/>
          </a:xfrm>
          <a:prstGeom prst="rect">
            <a:avLst/>
          </a:prstGeom>
          <a:noFill/>
          <a:ln w="9525">
            <a:noFill/>
            <a:miter lim="800000"/>
            <a:headEnd/>
            <a:tailEnd/>
          </a:ln>
        </p:spPr>
        <p:txBody>
          <a:bodyPr wrap="square">
            <a:spAutoFit/>
          </a:bodyPr>
          <a:lstStyle/>
          <a:p>
            <a:r>
              <a:rPr lang="de-DE"/>
              <a:t>against</a:t>
            </a:r>
          </a:p>
        </p:txBody>
      </p:sp>
      <p:pic>
        <p:nvPicPr>
          <p:cNvPr id="33811" name="Grafik 49" descr="TP_tmp.png"/>
          <p:cNvPicPr>
            <a:picLocks noChangeAspect="1"/>
          </p:cNvPicPr>
          <p:nvPr>
            <p:custDataLst>
              <p:tags r:id="rId4"/>
            </p:custDataLst>
          </p:nvPr>
        </p:nvPicPr>
        <p:blipFill>
          <a:blip r:embed="rId10" cstate="print"/>
          <a:srcRect/>
          <a:stretch>
            <a:fillRect/>
          </a:stretch>
        </p:blipFill>
        <p:spPr bwMode="auto">
          <a:xfrm>
            <a:off x="6789738" y="4764087"/>
            <a:ext cx="2387600" cy="254000"/>
          </a:xfrm>
          <a:prstGeom prst="rect">
            <a:avLst/>
          </a:prstGeom>
          <a:noFill/>
          <a:ln w="9525">
            <a:noFill/>
            <a:miter lim="800000"/>
            <a:headEnd/>
            <a:tailEnd/>
          </a:ln>
        </p:spPr>
      </p:pic>
      <p:sp>
        <p:nvSpPr>
          <p:cNvPr id="51" name="Rechteck 50"/>
          <p:cNvSpPr/>
          <p:nvPr/>
        </p:nvSpPr>
        <p:spPr>
          <a:xfrm>
            <a:off x="2225676" y="4691063"/>
            <a:ext cx="3432175" cy="365125"/>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52" name="Textfeld 51"/>
          <p:cNvSpPr txBox="1"/>
          <p:nvPr/>
        </p:nvSpPr>
        <p:spPr>
          <a:xfrm>
            <a:off x="2152650" y="5348286"/>
            <a:ext cx="6915150" cy="58477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de-DE" sz="1600" dirty="0"/>
              <a:t>Test </a:t>
            </a:r>
            <a:r>
              <a:rPr lang="de-DE" sz="1600" dirty="0" err="1"/>
              <a:t>whether</a:t>
            </a:r>
            <a:r>
              <a:rPr lang="de-DE" sz="1600" dirty="0"/>
              <a:t> </a:t>
            </a:r>
            <a:r>
              <a:rPr lang="de-DE" sz="1600" dirty="0" err="1"/>
              <a:t>performance</a:t>
            </a:r>
            <a:r>
              <a:rPr lang="de-DE" sz="1600" dirty="0"/>
              <a:t> </a:t>
            </a:r>
            <a:r>
              <a:rPr lang="de-DE" sz="1600" dirty="0" err="1"/>
              <a:t>measures</a:t>
            </a:r>
            <a:r>
              <a:rPr lang="de-DE" sz="1600" dirty="0"/>
              <a:t> </a:t>
            </a:r>
            <a:r>
              <a:rPr lang="de-DE" sz="1600" dirty="0" err="1"/>
              <a:t>have</a:t>
            </a:r>
            <a:r>
              <a:rPr lang="de-DE" sz="1600" dirty="0"/>
              <a:t> </a:t>
            </a:r>
            <a:r>
              <a:rPr lang="de-DE" sz="1600" dirty="0" err="1"/>
              <a:t>no</a:t>
            </a:r>
            <a:r>
              <a:rPr lang="de-DE" sz="1600" dirty="0"/>
              <a:t> </a:t>
            </a:r>
            <a:r>
              <a:rPr lang="de-DE" sz="1600" dirty="0" err="1"/>
              <a:t>effect</a:t>
            </a:r>
            <a:r>
              <a:rPr lang="de-DE" sz="1600" dirty="0"/>
              <a:t>/</a:t>
            </a:r>
            <a:r>
              <a:rPr lang="de-DE" sz="1600" dirty="0" err="1"/>
              <a:t>can</a:t>
            </a:r>
            <a:r>
              <a:rPr lang="de-DE" sz="1600" dirty="0"/>
              <a:t> </a:t>
            </a:r>
            <a:r>
              <a:rPr lang="de-DE" sz="1600" dirty="0" err="1"/>
              <a:t>be</a:t>
            </a:r>
            <a:r>
              <a:rPr lang="de-DE" sz="1600" dirty="0"/>
              <a:t> </a:t>
            </a:r>
            <a:r>
              <a:rPr lang="de-DE" sz="1600" dirty="0" err="1"/>
              <a:t>exluded</a:t>
            </a:r>
            <a:r>
              <a:rPr lang="de-DE" sz="1600" dirty="0"/>
              <a:t> </a:t>
            </a:r>
            <a:r>
              <a:rPr lang="de-DE" sz="1600" dirty="0" err="1"/>
              <a:t>from</a:t>
            </a:r>
            <a:r>
              <a:rPr lang="de-DE" sz="1600" dirty="0"/>
              <a:t> </a:t>
            </a:r>
            <a:r>
              <a:rPr lang="de-DE" sz="1600" dirty="0" err="1"/>
              <a:t>regression</a:t>
            </a:r>
            <a:r>
              <a:rPr lang="de-DE" sz="1600" dirty="0"/>
              <a:t>.</a:t>
            </a:r>
          </a:p>
        </p:txBody>
      </p:sp>
      <p:cxnSp>
        <p:nvCxnSpPr>
          <p:cNvPr id="53" name="Gerade Verbindung mit Pfeil 52"/>
          <p:cNvCxnSpPr>
            <a:cxnSpLocks/>
          </p:cNvCxnSpPr>
          <p:nvPr/>
        </p:nvCxnSpPr>
        <p:spPr>
          <a:xfrm rot="5400000" flipH="1" flipV="1">
            <a:off x="2682082" y="5147469"/>
            <a:ext cx="255588" cy="2190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1755775" y="1133475"/>
            <a:ext cx="8140700" cy="4267200"/>
          </a:xfrm>
        </p:spPr>
        <p:txBody>
          <a:bodyPr/>
          <a:lstStyle/>
          <a:p>
            <a:pPr>
              <a:lnSpc>
                <a:spcPts val="2900"/>
              </a:lnSpc>
            </a:pPr>
            <a:r>
              <a:rPr lang="de-DE" sz="1800" b="1" dirty="0"/>
              <a:t>Estimation of the unrestricted model</a:t>
            </a:r>
          </a:p>
        </p:txBody>
      </p:sp>
      <p:pic>
        <p:nvPicPr>
          <p:cNvPr id="34819" name="Grafik 23" descr="TP_tmp.png"/>
          <p:cNvPicPr>
            <a:picLocks noChangeAspect="1"/>
          </p:cNvPicPr>
          <p:nvPr>
            <p:custDataLst>
              <p:tags r:id="rId1"/>
            </p:custDataLst>
          </p:nvPr>
        </p:nvPicPr>
        <p:blipFill>
          <a:blip r:embed="rId6" cstate="print"/>
          <a:srcRect/>
          <a:stretch>
            <a:fillRect/>
          </a:stretch>
        </p:blipFill>
        <p:spPr bwMode="auto">
          <a:xfrm>
            <a:off x="1827213" y="1989137"/>
            <a:ext cx="6781800" cy="596900"/>
          </a:xfrm>
          <a:prstGeom prst="rect">
            <a:avLst/>
          </a:prstGeom>
          <a:noFill/>
          <a:ln w="9525">
            <a:noFill/>
            <a:miter lim="800000"/>
            <a:headEnd/>
            <a:tailEnd/>
          </a:ln>
        </p:spPr>
      </p:pic>
      <p:pic>
        <p:nvPicPr>
          <p:cNvPr id="34820" name="Grafik 30" descr="TP_tmp.png"/>
          <p:cNvPicPr>
            <a:picLocks noChangeAspect="1"/>
          </p:cNvPicPr>
          <p:nvPr>
            <p:custDataLst>
              <p:tags r:id="rId2"/>
            </p:custDataLst>
          </p:nvPr>
        </p:nvPicPr>
        <p:blipFill>
          <a:blip r:embed="rId7" cstate="print"/>
          <a:srcRect/>
          <a:stretch>
            <a:fillRect/>
          </a:stretch>
        </p:blipFill>
        <p:spPr bwMode="auto">
          <a:xfrm>
            <a:off x="1863725" y="4435475"/>
            <a:ext cx="4876800" cy="304800"/>
          </a:xfrm>
          <a:prstGeom prst="rect">
            <a:avLst/>
          </a:prstGeom>
          <a:noFill/>
          <a:ln w="9525">
            <a:noFill/>
            <a:miter lim="800000"/>
            <a:headEnd/>
            <a:tailEnd/>
          </a:ln>
        </p:spPr>
      </p:pic>
      <p:pic>
        <p:nvPicPr>
          <p:cNvPr id="34821" name="Grafik 27" descr="TP_tmp.png"/>
          <p:cNvPicPr>
            <a:picLocks noChangeAspect="1"/>
          </p:cNvPicPr>
          <p:nvPr>
            <p:custDataLst>
              <p:tags r:id="rId3"/>
            </p:custDataLst>
          </p:nvPr>
        </p:nvPicPr>
        <p:blipFill>
          <a:blip r:embed="rId8" cstate="print"/>
          <a:srcRect/>
          <a:stretch>
            <a:fillRect/>
          </a:stretch>
        </p:blipFill>
        <p:spPr bwMode="auto">
          <a:xfrm>
            <a:off x="2630488" y="2938462"/>
            <a:ext cx="5981700" cy="520700"/>
          </a:xfrm>
          <a:prstGeom prst="rect">
            <a:avLst/>
          </a:prstGeom>
          <a:noFill/>
          <a:ln w="9525">
            <a:noFill/>
            <a:miter lim="800000"/>
            <a:headEnd/>
            <a:tailEnd/>
          </a:ln>
        </p:spPr>
      </p:pic>
      <p:sp>
        <p:nvSpPr>
          <p:cNvPr id="33" name="Ellipse 32"/>
          <p:cNvSpPr/>
          <p:nvPr/>
        </p:nvSpPr>
        <p:spPr>
          <a:xfrm>
            <a:off x="3908426" y="2865438"/>
            <a:ext cx="657225"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37" name="Ellipse 36"/>
          <p:cNvSpPr/>
          <p:nvPr/>
        </p:nvSpPr>
        <p:spPr>
          <a:xfrm>
            <a:off x="5624514" y="2865438"/>
            <a:ext cx="1095375"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39" name="Ellipse 38"/>
          <p:cNvSpPr/>
          <p:nvPr/>
        </p:nvSpPr>
        <p:spPr>
          <a:xfrm>
            <a:off x="7815263" y="2865438"/>
            <a:ext cx="876300"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40" name="Textfeld 39"/>
          <p:cNvSpPr txBox="1"/>
          <p:nvPr/>
        </p:nvSpPr>
        <p:spPr>
          <a:xfrm>
            <a:off x="3292476" y="3851275"/>
            <a:ext cx="6202363" cy="33855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defRPr/>
            </a:pPr>
            <a:r>
              <a:rPr lang="de-DE" sz="1600" dirty="0"/>
              <a:t>None of these variables is statistically significant when tested individually</a:t>
            </a:r>
          </a:p>
        </p:txBody>
      </p:sp>
      <p:cxnSp>
        <p:nvCxnSpPr>
          <p:cNvPr id="41" name="Gerade Verbindung mit Pfeil 40"/>
          <p:cNvCxnSpPr/>
          <p:nvPr/>
        </p:nvCxnSpPr>
        <p:spPr>
          <a:xfrm rot="16200000" flipV="1">
            <a:off x="4273551" y="3267075"/>
            <a:ext cx="620712" cy="62071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p:nvPr/>
        </p:nvCxnSpPr>
        <p:spPr>
          <a:xfrm rot="5400000" flipH="1" flipV="1">
            <a:off x="5825332" y="3504407"/>
            <a:ext cx="584200" cy="1095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Gerade Verbindung mit Pfeil 45"/>
          <p:cNvCxnSpPr/>
          <p:nvPr/>
        </p:nvCxnSpPr>
        <p:spPr>
          <a:xfrm flipV="1">
            <a:off x="7304088" y="3267075"/>
            <a:ext cx="912812" cy="584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Ellipse 48"/>
          <p:cNvSpPr/>
          <p:nvPr/>
        </p:nvSpPr>
        <p:spPr>
          <a:xfrm>
            <a:off x="4054476" y="4398963"/>
            <a:ext cx="1095375"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50" name="Textfeld 49"/>
          <p:cNvSpPr txBox="1"/>
          <p:nvPr/>
        </p:nvSpPr>
        <p:spPr>
          <a:xfrm>
            <a:off x="2703513" y="5056188"/>
            <a:ext cx="7192962" cy="5847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u="sng" dirty="0" err="1"/>
              <a:t>Idea</a:t>
            </a:r>
            <a:r>
              <a:rPr lang="de-DE" sz="1600" u="sng" dirty="0"/>
              <a:t>:</a:t>
            </a:r>
            <a:r>
              <a:rPr lang="de-DE" sz="1600" dirty="0"/>
              <a:t> </a:t>
            </a:r>
            <a:r>
              <a:rPr lang="de-DE" sz="1600" dirty="0" err="1"/>
              <a:t>How</a:t>
            </a:r>
            <a:r>
              <a:rPr lang="de-DE" sz="1600" dirty="0"/>
              <a:t> </a:t>
            </a:r>
            <a:r>
              <a:rPr lang="de-DE" sz="1600" dirty="0" err="1"/>
              <a:t>would</a:t>
            </a:r>
            <a:r>
              <a:rPr lang="de-DE" sz="1600" dirty="0"/>
              <a:t> </a:t>
            </a:r>
            <a:r>
              <a:rPr lang="de-DE" sz="1600" dirty="0" err="1"/>
              <a:t>the</a:t>
            </a:r>
            <a:r>
              <a:rPr lang="de-DE" sz="1600" dirty="0"/>
              <a:t> model fit </a:t>
            </a:r>
            <a:r>
              <a:rPr lang="de-DE" sz="1600" dirty="0" err="1"/>
              <a:t>be</a:t>
            </a:r>
            <a:r>
              <a:rPr lang="de-DE" sz="1600" dirty="0"/>
              <a:t> </a:t>
            </a:r>
            <a:r>
              <a:rPr lang="de-DE" sz="1600" dirty="0" err="1"/>
              <a:t>if</a:t>
            </a:r>
            <a:r>
              <a:rPr lang="de-DE" sz="1600" dirty="0"/>
              <a:t> </a:t>
            </a:r>
            <a:r>
              <a:rPr lang="de-DE" sz="1600" dirty="0" err="1"/>
              <a:t>these</a:t>
            </a:r>
            <a:r>
              <a:rPr lang="de-DE" sz="1600" dirty="0"/>
              <a:t> variables </a:t>
            </a:r>
            <a:r>
              <a:rPr lang="de-DE" sz="1600" dirty="0" err="1"/>
              <a:t>were</a:t>
            </a:r>
            <a:r>
              <a:rPr lang="de-DE" sz="1600" dirty="0"/>
              <a:t> </a:t>
            </a:r>
            <a:r>
              <a:rPr lang="de-DE" sz="1600" dirty="0" err="1"/>
              <a:t>dropped</a:t>
            </a:r>
            <a:r>
              <a:rPr lang="de-DE" sz="1600" dirty="0"/>
              <a:t> </a:t>
            </a:r>
            <a:r>
              <a:rPr lang="de-DE" sz="1600" dirty="0" err="1"/>
              <a:t>from</a:t>
            </a:r>
            <a:r>
              <a:rPr lang="de-DE" sz="1600" dirty="0"/>
              <a:t> </a:t>
            </a:r>
            <a:r>
              <a:rPr lang="de-DE" sz="1600" dirty="0" err="1"/>
              <a:t>the</a:t>
            </a:r>
            <a:r>
              <a:rPr lang="de-DE" sz="1600" dirty="0"/>
              <a:t> </a:t>
            </a:r>
            <a:r>
              <a:rPr lang="de-DE" sz="1600" dirty="0" err="1"/>
              <a:t>regression</a:t>
            </a:r>
            <a:r>
              <a:rPr lang="de-DE" sz="1600" dirty="0"/>
              <a:t>?</a:t>
            </a:r>
          </a:p>
        </p:txBody>
      </p:sp>
      <p:cxnSp>
        <p:nvCxnSpPr>
          <p:cNvPr id="51" name="Gerade Verbindung mit Pfeil 50"/>
          <p:cNvCxnSpPr/>
          <p:nvPr/>
        </p:nvCxnSpPr>
        <p:spPr>
          <a:xfrm rot="5400000" flipH="1" flipV="1">
            <a:off x="3871914" y="4764088"/>
            <a:ext cx="365125" cy="3651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1644732" y="925959"/>
            <a:ext cx="8140700" cy="4267200"/>
          </a:xfrm>
        </p:spPr>
        <p:txBody>
          <a:bodyPr/>
          <a:lstStyle/>
          <a:p>
            <a:pPr>
              <a:lnSpc>
                <a:spcPts val="2900"/>
              </a:lnSpc>
            </a:pPr>
            <a:r>
              <a:rPr lang="de-DE" sz="1800" b="1" dirty="0"/>
              <a:t>Estimation of the restricted model</a:t>
            </a:r>
          </a:p>
          <a:p>
            <a:pPr>
              <a:lnSpc>
                <a:spcPts val="2800"/>
              </a:lnSpc>
            </a:pPr>
            <a:endParaRPr lang="de-DE" sz="1800" b="1" dirty="0"/>
          </a:p>
          <a:p>
            <a:pPr>
              <a:lnSpc>
                <a:spcPts val="2800"/>
              </a:lnSpc>
            </a:pPr>
            <a:endParaRPr lang="de-DE" sz="1800" b="1" dirty="0"/>
          </a:p>
          <a:p>
            <a:pPr>
              <a:lnSpc>
                <a:spcPts val="2800"/>
              </a:lnSpc>
            </a:pPr>
            <a:endParaRPr lang="de-DE" sz="1800" b="1" dirty="0"/>
          </a:p>
          <a:p>
            <a:pPr>
              <a:lnSpc>
                <a:spcPts val="2800"/>
              </a:lnSpc>
            </a:pPr>
            <a:endParaRPr lang="de-DE" sz="1800" b="1" dirty="0"/>
          </a:p>
          <a:p>
            <a:pPr>
              <a:lnSpc>
                <a:spcPts val="2800"/>
              </a:lnSpc>
            </a:pPr>
            <a:endParaRPr lang="de-DE" sz="1800" b="1" dirty="0"/>
          </a:p>
          <a:p>
            <a:pPr>
              <a:lnSpc>
                <a:spcPts val="2200"/>
              </a:lnSpc>
            </a:pPr>
            <a:endParaRPr lang="de-DE" sz="1800" b="1" dirty="0"/>
          </a:p>
          <a:p>
            <a:pPr>
              <a:lnSpc>
                <a:spcPts val="2800"/>
              </a:lnSpc>
            </a:pPr>
            <a:r>
              <a:rPr lang="de-DE" sz="1800" b="1" dirty="0"/>
              <a:t>Test statistic</a:t>
            </a:r>
          </a:p>
        </p:txBody>
      </p:sp>
      <p:pic>
        <p:nvPicPr>
          <p:cNvPr id="35843" name="Grafik 17" descr="TP_tmp.png"/>
          <p:cNvPicPr>
            <a:picLocks noChangeAspect="1"/>
          </p:cNvPicPr>
          <p:nvPr>
            <p:custDataLst>
              <p:tags r:id="rId1"/>
            </p:custDataLst>
          </p:nvPr>
        </p:nvPicPr>
        <p:blipFill>
          <a:blip r:embed="rId6" cstate="print"/>
          <a:srcRect/>
          <a:stretch>
            <a:fillRect/>
          </a:stretch>
        </p:blipFill>
        <p:spPr bwMode="auto">
          <a:xfrm>
            <a:off x="1903413" y="1952625"/>
            <a:ext cx="6781800" cy="596900"/>
          </a:xfrm>
          <a:prstGeom prst="rect">
            <a:avLst/>
          </a:prstGeom>
          <a:noFill/>
          <a:ln w="9525">
            <a:noFill/>
            <a:miter lim="800000"/>
            <a:headEnd/>
            <a:tailEnd/>
          </a:ln>
        </p:spPr>
      </p:pic>
      <p:pic>
        <p:nvPicPr>
          <p:cNvPr id="35844" name="Grafik 18" descr="TP_tmp.png"/>
          <p:cNvPicPr>
            <a:picLocks noChangeAspect="1"/>
          </p:cNvPicPr>
          <p:nvPr>
            <p:custDataLst>
              <p:tags r:id="rId2"/>
            </p:custDataLst>
          </p:nvPr>
        </p:nvPicPr>
        <p:blipFill>
          <a:blip r:embed="rId7" cstate="print"/>
          <a:srcRect/>
          <a:stretch>
            <a:fillRect/>
          </a:stretch>
        </p:blipFill>
        <p:spPr bwMode="auto">
          <a:xfrm>
            <a:off x="1866900" y="2901950"/>
            <a:ext cx="4864100" cy="304800"/>
          </a:xfrm>
          <a:prstGeom prst="rect">
            <a:avLst/>
          </a:prstGeom>
          <a:noFill/>
          <a:ln w="9525">
            <a:noFill/>
            <a:miter lim="800000"/>
            <a:headEnd/>
            <a:tailEnd/>
          </a:ln>
        </p:spPr>
      </p:pic>
      <p:sp>
        <p:nvSpPr>
          <p:cNvPr id="49" name="Ellipse 48"/>
          <p:cNvSpPr/>
          <p:nvPr/>
        </p:nvSpPr>
        <p:spPr>
          <a:xfrm>
            <a:off x="4021139" y="2865438"/>
            <a:ext cx="1095375"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50" name="Textfeld 49"/>
          <p:cNvSpPr txBox="1"/>
          <p:nvPr/>
        </p:nvSpPr>
        <p:spPr>
          <a:xfrm>
            <a:off x="2414589" y="3559176"/>
            <a:ext cx="7667625" cy="5847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a:t>The </a:t>
            </a:r>
            <a:r>
              <a:rPr lang="de-DE" sz="1600" dirty="0" err="1"/>
              <a:t>sum</a:t>
            </a:r>
            <a:r>
              <a:rPr lang="de-DE" sz="1600" dirty="0"/>
              <a:t> </a:t>
            </a:r>
            <a:r>
              <a:rPr lang="de-DE" sz="1600" dirty="0" err="1"/>
              <a:t>of</a:t>
            </a:r>
            <a:r>
              <a:rPr lang="de-DE" sz="1600" dirty="0"/>
              <a:t> </a:t>
            </a:r>
            <a:r>
              <a:rPr lang="de-DE" sz="1600" dirty="0" err="1"/>
              <a:t>squared</a:t>
            </a:r>
            <a:r>
              <a:rPr lang="de-DE" sz="1600" dirty="0"/>
              <a:t> </a:t>
            </a:r>
            <a:r>
              <a:rPr lang="de-DE" sz="1600" dirty="0" err="1"/>
              <a:t>residuals</a:t>
            </a:r>
            <a:r>
              <a:rPr lang="de-DE" sz="1600" dirty="0"/>
              <a:t> </a:t>
            </a:r>
            <a:r>
              <a:rPr lang="de-DE" sz="1600" dirty="0" err="1"/>
              <a:t>necessarily</a:t>
            </a:r>
            <a:r>
              <a:rPr lang="de-DE" sz="1600" dirty="0"/>
              <a:t> </a:t>
            </a:r>
            <a:r>
              <a:rPr lang="de-DE" sz="1600" dirty="0" err="1"/>
              <a:t>increases</a:t>
            </a:r>
            <a:r>
              <a:rPr lang="de-DE" sz="1600" dirty="0"/>
              <a:t>, but </a:t>
            </a:r>
            <a:r>
              <a:rPr lang="de-DE" sz="1600" dirty="0" err="1"/>
              <a:t>is</a:t>
            </a:r>
            <a:r>
              <a:rPr lang="de-DE" sz="1600" dirty="0"/>
              <a:t> </a:t>
            </a:r>
            <a:r>
              <a:rPr lang="de-DE" sz="1600" dirty="0" err="1"/>
              <a:t>the</a:t>
            </a:r>
            <a:r>
              <a:rPr lang="de-DE" sz="1600" dirty="0"/>
              <a:t> </a:t>
            </a:r>
            <a:r>
              <a:rPr lang="de-DE" sz="1600" dirty="0" err="1"/>
              <a:t>increase</a:t>
            </a:r>
            <a:r>
              <a:rPr lang="de-DE" sz="1600" dirty="0"/>
              <a:t> </a:t>
            </a:r>
            <a:r>
              <a:rPr lang="de-DE" sz="1600" dirty="0" err="1"/>
              <a:t>statistically</a:t>
            </a:r>
            <a:r>
              <a:rPr lang="de-DE" sz="1600" dirty="0"/>
              <a:t> </a:t>
            </a:r>
            <a:r>
              <a:rPr lang="de-DE" sz="1600" dirty="0" err="1"/>
              <a:t>significant</a:t>
            </a:r>
            <a:r>
              <a:rPr lang="de-DE" sz="1600" dirty="0"/>
              <a:t>?</a:t>
            </a:r>
          </a:p>
        </p:txBody>
      </p:sp>
      <p:cxnSp>
        <p:nvCxnSpPr>
          <p:cNvPr id="51" name="Gerade Verbindung mit Pfeil 50"/>
          <p:cNvCxnSpPr/>
          <p:nvPr/>
        </p:nvCxnSpPr>
        <p:spPr>
          <a:xfrm rot="5400000" flipH="1" flipV="1">
            <a:off x="3838576" y="3230563"/>
            <a:ext cx="365125" cy="3651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5848" name="Grafik 21" descr="TP_tmp.png"/>
          <p:cNvPicPr>
            <a:picLocks noChangeAspect="1"/>
          </p:cNvPicPr>
          <p:nvPr>
            <p:custDataLst>
              <p:tags r:id="rId3"/>
            </p:custDataLst>
          </p:nvPr>
        </p:nvPicPr>
        <p:blipFill>
          <a:blip r:embed="rId8" cstate="print"/>
          <a:srcRect/>
          <a:stretch>
            <a:fillRect/>
          </a:stretch>
        </p:blipFill>
        <p:spPr bwMode="auto">
          <a:xfrm>
            <a:off x="2036761" y="4849563"/>
            <a:ext cx="4559300" cy="635000"/>
          </a:xfrm>
          <a:prstGeom prst="rect">
            <a:avLst/>
          </a:prstGeom>
          <a:noFill/>
          <a:ln w="9525">
            <a:noFill/>
            <a:miter lim="800000"/>
            <a:headEnd/>
            <a:tailEnd/>
          </a:ln>
        </p:spPr>
      </p:pic>
      <p:sp>
        <p:nvSpPr>
          <p:cNvPr id="23" name="Ellipse 22"/>
          <p:cNvSpPr/>
          <p:nvPr/>
        </p:nvSpPr>
        <p:spPr>
          <a:xfrm>
            <a:off x="4714875" y="4800600"/>
            <a:ext cx="255588" cy="3286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25" name="Textfeld 24"/>
          <p:cNvSpPr txBox="1"/>
          <p:nvPr/>
        </p:nvSpPr>
        <p:spPr>
          <a:xfrm>
            <a:off x="7051676" y="4654550"/>
            <a:ext cx="3103563" cy="1077218"/>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a:t>The relative </a:t>
            </a:r>
            <a:r>
              <a:rPr lang="de-DE" sz="1600" dirty="0" err="1"/>
              <a:t>increase</a:t>
            </a:r>
            <a:r>
              <a:rPr lang="de-DE" sz="1600" dirty="0"/>
              <a:t> </a:t>
            </a:r>
            <a:r>
              <a:rPr lang="de-DE" sz="1600" dirty="0" err="1"/>
              <a:t>of</a:t>
            </a:r>
            <a:r>
              <a:rPr lang="de-DE" sz="1600" dirty="0"/>
              <a:t> </a:t>
            </a:r>
            <a:r>
              <a:rPr lang="de-DE" sz="1600" dirty="0" err="1"/>
              <a:t>the</a:t>
            </a:r>
            <a:r>
              <a:rPr lang="de-DE" sz="1600" dirty="0"/>
              <a:t> </a:t>
            </a:r>
            <a:r>
              <a:rPr lang="de-DE" sz="1600" dirty="0" err="1"/>
              <a:t>sum</a:t>
            </a:r>
            <a:r>
              <a:rPr lang="de-DE" sz="1600" dirty="0"/>
              <a:t> </a:t>
            </a:r>
            <a:r>
              <a:rPr lang="de-DE" sz="1600" dirty="0" err="1"/>
              <a:t>of</a:t>
            </a:r>
            <a:r>
              <a:rPr lang="de-DE" sz="1600" dirty="0"/>
              <a:t> </a:t>
            </a:r>
            <a:r>
              <a:rPr lang="de-DE" sz="1600" dirty="0" err="1"/>
              <a:t>squared</a:t>
            </a:r>
            <a:r>
              <a:rPr lang="de-DE" sz="1600" dirty="0"/>
              <a:t> </a:t>
            </a:r>
            <a:r>
              <a:rPr lang="de-DE" sz="1600" dirty="0" err="1"/>
              <a:t>residuals</a:t>
            </a:r>
            <a:r>
              <a:rPr lang="de-DE" sz="1600" dirty="0"/>
              <a:t> </a:t>
            </a:r>
            <a:r>
              <a:rPr lang="de-DE" sz="1600" dirty="0" err="1"/>
              <a:t>when</a:t>
            </a:r>
            <a:r>
              <a:rPr lang="de-DE" sz="1600" dirty="0"/>
              <a:t> </a:t>
            </a:r>
            <a:r>
              <a:rPr lang="de-DE" sz="1600" dirty="0" err="1"/>
              <a:t>going</a:t>
            </a:r>
            <a:r>
              <a:rPr lang="de-DE" sz="1600" dirty="0"/>
              <a:t> </a:t>
            </a:r>
            <a:r>
              <a:rPr lang="de-DE" sz="1600" dirty="0" err="1"/>
              <a:t>from</a:t>
            </a:r>
            <a:endParaRPr lang="de-DE" sz="1600" dirty="0"/>
          </a:p>
          <a:p>
            <a:pPr>
              <a:defRPr/>
            </a:pPr>
            <a:r>
              <a:rPr lang="de-DE" sz="1600" dirty="0"/>
              <a:t>H</a:t>
            </a:r>
            <a:r>
              <a:rPr lang="de-DE" sz="1600" baseline="-25000" dirty="0"/>
              <a:t>1</a:t>
            </a:r>
            <a:r>
              <a:rPr lang="de-DE" sz="1600" dirty="0"/>
              <a:t> </a:t>
            </a:r>
            <a:r>
              <a:rPr lang="de-DE" sz="1600" dirty="0" err="1"/>
              <a:t>to</a:t>
            </a:r>
            <a:r>
              <a:rPr lang="de-DE" sz="1600" dirty="0"/>
              <a:t> H</a:t>
            </a:r>
            <a:r>
              <a:rPr lang="de-DE" sz="1600" baseline="-25000" dirty="0"/>
              <a:t>0</a:t>
            </a:r>
            <a:r>
              <a:rPr lang="de-DE" sz="1600" dirty="0"/>
              <a:t> </a:t>
            </a:r>
            <a:r>
              <a:rPr lang="de-DE" sz="1600" dirty="0" err="1"/>
              <a:t>follows</a:t>
            </a:r>
            <a:r>
              <a:rPr lang="de-DE" sz="1600" dirty="0"/>
              <a:t> a F-</a:t>
            </a:r>
            <a:r>
              <a:rPr lang="de-DE" sz="1600" dirty="0" err="1"/>
              <a:t>distribution</a:t>
            </a:r>
            <a:r>
              <a:rPr lang="de-DE" sz="1600" dirty="0"/>
              <a:t> (</a:t>
            </a:r>
            <a:r>
              <a:rPr lang="de-DE" sz="1600" dirty="0" err="1"/>
              <a:t>if</a:t>
            </a:r>
            <a:endParaRPr lang="de-DE" sz="1600" dirty="0"/>
          </a:p>
          <a:p>
            <a:pPr>
              <a:defRPr/>
            </a:pPr>
            <a:r>
              <a:rPr lang="de-DE" sz="1600" dirty="0" err="1"/>
              <a:t>the</a:t>
            </a:r>
            <a:r>
              <a:rPr lang="de-DE" sz="1600" dirty="0"/>
              <a:t> null </a:t>
            </a:r>
            <a:r>
              <a:rPr lang="de-DE" sz="1600" dirty="0" err="1"/>
              <a:t>hypothesis</a:t>
            </a:r>
            <a:r>
              <a:rPr lang="de-DE" sz="1600" dirty="0"/>
              <a:t> H</a:t>
            </a:r>
            <a:r>
              <a:rPr lang="de-DE" sz="1600" baseline="-25000" dirty="0"/>
              <a:t>0</a:t>
            </a:r>
            <a:r>
              <a:rPr lang="de-DE" sz="1600" dirty="0"/>
              <a:t> </a:t>
            </a:r>
            <a:r>
              <a:rPr lang="de-DE" sz="1600" dirty="0" err="1"/>
              <a:t>is</a:t>
            </a:r>
            <a:r>
              <a:rPr lang="de-DE" sz="1600" dirty="0"/>
              <a:t> </a:t>
            </a:r>
            <a:r>
              <a:rPr lang="de-DE" sz="1600" dirty="0" err="1"/>
              <a:t>correct</a:t>
            </a:r>
            <a:r>
              <a:rPr lang="de-DE" sz="1600" dirty="0"/>
              <a:t>)</a:t>
            </a:r>
          </a:p>
        </p:txBody>
      </p:sp>
      <p:sp>
        <p:nvSpPr>
          <p:cNvPr id="26" name="Textfeld 25"/>
          <p:cNvSpPr txBox="1"/>
          <p:nvPr/>
        </p:nvSpPr>
        <p:spPr>
          <a:xfrm>
            <a:off x="4789489" y="4198937"/>
            <a:ext cx="2109787" cy="338554"/>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a:t> </a:t>
            </a:r>
            <a:r>
              <a:rPr lang="de-DE" sz="1600" dirty="0" err="1"/>
              <a:t>Number</a:t>
            </a:r>
            <a:r>
              <a:rPr lang="de-DE" sz="1600" dirty="0"/>
              <a:t> </a:t>
            </a:r>
            <a:r>
              <a:rPr lang="de-DE" sz="1600" dirty="0" err="1"/>
              <a:t>of</a:t>
            </a:r>
            <a:r>
              <a:rPr lang="de-DE" sz="1600" dirty="0"/>
              <a:t> </a:t>
            </a:r>
            <a:r>
              <a:rPr lang="de-DE" sz="1600" dirty="0" err="1"/>
              <a:t>restrictions</a:t>
            </a:r>
            <a:endParaRPr lang="de-DE" sz="1600" dirty="0"/>
          </a:p>
        </p:txBody>
      </p:sp>
      <p:cxnSp>
        <p:nvCxnSpPr>
          <p:cNvPr id="27" name="Gerade Verbindung mit Pfeil 26"/>
          <p:cNvCxnSpPr/>
          <p:nvPr/>
        </p:nvCxnSpPr>
        <p:spPr>
          <a:xfrm rot="10800000" flipV="1">
            <a:off x="6499226" y="4837112"/>
            <a:ext cx="588963" cy="3175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Gerade Verbindung mit Pfeil 29"/>
          <p:cNvCxnSpPr/>
          <p:nvPr/>
        </p:nvCxnSpPr>
        <p:spPr>
          <a:xfrm rot="5400000">
            <a:off x="4970463" y="4471988"/>
            <a:ext cx="328613" cy="3286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1"/>
          <p:cNvPicPr>
            <a:picLocks noChangeAspect="1" noChangeArrowheads="1"/>
          </p:cNvPicPr>
          <p:nvPr/>
        </p:nvPicPr>
        <p:blipFill>
          <a:blip r:embed="rId3" cstate="print"/>
          <a:srcRect/>
          <a:stretch>
            <a:fillRect/>
          </a:stretch>
        </p:blipFill>
        <p:spPr bwMode="auto">
          <a:xfrm>
            <a:off x="2022476" y="2565401"/>
            <a:ext cx="4187825" cy="3573463"/>
          </a:xfrm>
          <a:prstGeom prst="rect">
            <a:avLst/>
          </a:prstGeom>
          <a:noFill/>
          <a:ln w="9525">
            <a:noFill/>
            <a:miter lim="800000"/>
            <a:headEnd/>
            <a:tailEnd/>
          </a:ln>
        </p:spPr>
      </p:pic>
      <p:sp>
        <p:nvSpPr>
          <p:cNvPr id="36867" name="Rectangle 3"/>
          <p:cNvSpPr>
            <a:spLocks noGrp="1" noChangeArrowheads="1"/>
          </p:cNvSpPr>
          <p:nvPr>
            <p:ph idx="1"/>
          </p:nvPr>
        </p:nvSpPr>
        <p:spPr>
          <a:xfrm>
            <a:off x="2117725" y="2005013"/>
            <a:ext cx="8140700" cy="4267200"/>
          </a:xfrm>
        </p:spPr>
        <p:txBody>
          <a:bodyPr/>
          <a:lstStyle/>
          <a:p>
            <a:pPr>
              <a:lnSpc>
                <a:spcPts val="2900"/>
              </a:lnSpc>
            </a:pPr>
            <a:r>
              <a:rPr lang="de-DE" sz="1800" b="1"/>
              <a:t>Rejection rule (Figure 4.7)</a:t>
            </a:r>
          </a:p>
        </p:txBody>
      </p:sp>
      <p:sp>
        <p:nvSpPr>
          <p:cNvPr id="21" name="Textfeld 20"/>
          <p:cNvSpPr txBox="1"/>
          <p:nvPr/>
        </p:nvSpPr>
        <p:spPr>
          <a:xfrm>
            <a:off x="6570663" y="3319463"/>
            <a:ext cx="3797300" cy="1077218"/>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a:t>A F-</a:t>
            </a:r>
            <a:r>
              <a:rPr lang="de-DE" sz="1600" dirty="0" err="1"/>
              <a:t>distributed</a:t>
            </a:r>
            <a:r>
              <a:rPr lang="de-DE" sz="1600" dirty="0"/>
              <a:t> variable </a:t>
            </a:r>
            <a:r>
              <a:rPr lang="de-DE" sz="1600" dirty="0" err="1"/>
              <a:t>only</a:t>
            </a:r>
            <a:r>
              <a:rPr lang="de-DE" sz="1600" dirty="0"/>
              <a:t> </a:t>
            </a:r>
            <a:r>
              <a:rPr lang="de-DE" sz="1600" dirty="0" err="1"/>
              <a:t>takes</a:t>
            </a:r>
            <a:r>
              <a:rPr lang="de-DE" sz="1600" dirty="0"/>
              <a:t> on positive </a:t>
            </a:r>
            <a:r>
              <a:rPr lang="de-DE" sz="1600" dirty="0" err="1"/>
              <a:t>values</a:t>
            </a:r>
            <a:r>
              <a:rPr lang="de-DE" sz="1600" dirty="0"/>
              <a:t>. </a:t>
            </a:r>
            <a:r>
              <a:rPr lang="de-DE" sz="1600" dirty="0" err="1"/>
              <a:t>This</a:t>
            </a:r>
            <a:r>
              <a:rPr lang="de-DE" sz="1600" dirty="0"/>
              <a:t> </a:t>
            </a:r>
            <a:r>
              <a:rPr lang="de-DE" sz="1600" dirty="0" err="1"/>
              <a:t>corresponds</a:t>
            </a:r>
            <a:r>
              <a:rPr lang="de-DE" sz="1600" dirty="0"/>
              <a:t> </a:t>
            </a:r>
            <a:r>
              <a:rPr lang="de-DE" sz="1600" dirty="0" err="1"/>
              <a:t>to</a:t>
            </a:r>
            <a:r>
              <a:rPr lang="de-DE" sz="1600" dirty="0"/>
              <a:t> </a:t>
            </a:r>
            <a:r>
              <a:rPr lang="de-DE" sz="1600" dirty="0" err="1"/>
              <a:t>the</a:t>
            </a:r>
            <a:r>
              <a:rPr lang="de-DE" sz="1600" dirty="0"/>
              <a:t> </a:t>
            </a:r>
            <a:r>
              <a:rPr lang="de-DE" sz="1600" dirty="0" err="1"/>
              <a:t>fact</a:t>
            </a:r>
            <a:r>
              <a:rPr lang="de-DE" sz="1600" dirty="0"/>
              <a:t> </a:t>
            </a:r>
            <a:r>
              <a:rPr lang="de-DE" sz="1600" dirty="0" err="1"/>
              <a:t>that</a:t>
            </a:r>
            <a:r>
              <a:rPr lang="de-DE" sz="1600" dirty="0"/>
              <a:t> </a:t>
            </a:r>
            <a:r>
              <a:rPr lang="de-DE" sz="1600" dirty="0" err="1"/>
              <a:t>the</a:t>
            </a:r>
            <a:r>
              <a:rPr lang="de-DE" sz="1600" dirty="0"/>
              <a:t> </a:t>
            </a:r>
            <a:r>
              <a:rPr lang="de-DE" sz="1600" dirty="0" err="1"/>
              <a:t>sum</a:t>
            </a:r>
            <a:r>
              <a:rPr lang="de-DE" sz="1600" dirty="0"/>
              <a:t> </a:t>
            </a:r>
            <a:r>
              <a:rPr lang="de-DE" sz="1600" dirty="0" err="1"/>
              <a:t>of</a:t>
            </a:r>
            <a:r>
              <a:rPr lang="de-DE" sz="1600" dirty="0"/>
              <a:t> </a:t>
            </a:r>
            <a:r>
              <a:rPr lang="de-DE" sz="1600" dirty="0" err="1"/>
              <a:t>squared</a:t>
            </a:r>
            <a:r>
              <a:rPr lang="de-DE" sz="1600" dirty="0"/>
              <a:t> </a:t>
            </a:r>
            <a:r>
              <a:rPr lang="de-DE" sz="1600" dirty="0" err="1"/>
              <a:t>residuals</a:t>
            </a:r>
            <a:r>
              <a:rPr lang="de-DE" sz="1600" dirty="0"/>
              <a:t> </a:t>
            </a:r>
            <a:r>
              <a:rPr lang="de-DE" sz="1600" dirty="0" err="1"/>
              <a:t>can</a:t>
            </a:r>
            <a:r>
              <a:rPr lang="de-DE" sz="1600" dirty="0"/>
              <a:t> </a:t>
            </a:r>
            <a:r>
              <a:rPr lang="de-DE" sz="1600" dirty="0" err="1"/>
              <a:t>only</a:t>
            </a:r>
            <a:r>
              <a:rPr lang="de-DE" sz="1600" dirty="0"/>
              <a:t> </a:t>
            </a:r>
            <a:r>
              <a:rPr lang="de-DE" sz="1600" dirty="0" err="1"/>
              <a:t>increase</a:t>
            </a:r>
            <a:r>
              <a:rPr lang="de-DE" sz="1600" dirty="0"/>
              <a:t> </a:t>
            </a:r>
            <a:r>
              <a:rPr lang="de-DE" sz="1600" dirty="0" err="1"/>
              <a:t>if</a:t>
            </a:r>
            <a:r>
              <a:rPr lang="de-DE" sz="1600" dirty="0"/>
              <a:t> </a:t>
            </a:r>
            <a:r>
              <a:rPr lang="de-DE" sz="1600" dirty="0" err="1"/>
              <a:t>one</a:t>
            </a:r>
            <a:r>
              <a:rPr lang="de-DE" sz="1600" dirty="0"/>
              <a:t> </a:t>
            </a:r>
            <a:r>
              <a:rPr lang="de-DE" sz="1600" dirty="0" err="1"/>
              <a:t>moves</a:t>
            </a:r>
            <a:r>
              <a:rPr lang="de-DE" sz="1600" dirty="0"/>
              <a:t> </a:t>
            </a:r>
            <a:r>
              <a:rPr lang="de-DE" sz="1600" dirty="0" err="1"/>
              <a:t>from</a:t>
            </a:r>
            <a:r>
              <a:rPr lang="de-DE" sz="1600" dirty="0"/>
              <a:t> H</a:t>
            </a:r>
            <a:r>
              <a:rPr lang="de-DE" sz="1600" baseline="-25000" dirty="0"/>
              <a:t>1</a:t>
            </a:r>
            <a:r>
              <a:rPr lang="de-DE" sz="1600" dirty="0"/>
              <a:t> </a:t>
            </a:r>
            <a:r>
              <a:rPr lang="de-DE" sz="1600" dirty="0" err="1"/>
              <a:t>to</a:t>
            </a:r>
            <a:r>
              <a:rPr lang="de-DE" sz="1600" dirty="0"/>
              <a:t> H</a:t>
            </a:r>
            <a:r>
              <a:rPr lang="de-DE" sz="1600" baseline="-25000" dirty="0"/>
              <a:t>0</a:t>
            </a:r>
            <a:r>
              <a:rPr lang="de-DE" sz="1600" dirty="0"/>
              <a:t>.</a:t>
            </a:r>
          </a:p>
        </p:txBody>
      </p:sp>
      <p:sp>
        <p:nvSpPr>
          <p:cNvPr id="24" name="Textfeld 23"/>
          <p:cNvSpPr txBox="1"/>
          <p:nvPr/>
        </p:nvSpPr>
        <p:spPr>
          <a:xfrm>
            <a:off x="6518276" y="4816476"/>
            <a:ext cx="3870325" cy="830997"/>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a:t>Choose the critical value so that the null hypothesis is rejected in, for example, 5% of the cases, although it is true.</a:t>
            </a:r>
          </a:p>
        </p:txBody>
      </p:sp>
      <p:cxnSp>
        <p:nvCxnSpPr>
          <p:cNvPr id="41" name="Gerade Verbindung mit Pfeil 40"/>
          <p:cNvCxnSpPr/>
          <p:nvPr/>
        </p:nvCxnSpPr>
        <p:spPr>
          <a:xfrm flipH="1">
            <a:off x="5016500" y="5016501"/>
            <a:ext cx="1481138" cy="4286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Gerade Verbindung mit Pfeil 9"/>
          <p:cNvCxnSpPr/>
          <p:nvPr/>
        </p:nvCxnSpPr>
        <p:spPr>
          <a:xfrm flipH="1">
            <a:off x="3756025" y="3465514"/>
            <a:ext cx="2814638" cy="8080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look at another example…</a:t>
            </a:r>
          </a:p>
        </p:txBody>
      </p:sp>
      <p:sp>
        <p:nvSpPr>
          <p:cNvPr id="3" name="Content Placeholder 2"/>
          <p:cNvSpPr>
            <a:spLocks noGrp="1"/>
          </p:cNvSpPr>
          <p:nvPr>
            <p:ph idx="1"/>
          </p:nvPr>
        </p:nvSpPr>
        <p:spPr>
          <a:xfrm>
            <a:off x="838200" y="1570220"/>
            <a:ext cx="10820400" cy="1325563"/>
          </a:xfrm>
        </p:spPr>
        <p:txBody>
          <a:bodyPr>
            <a:normAutofit fontScale="77500" lnSpcReduction="20000"/>
          </a:bodyPr>
          <a:lstStyle/>
          <a:p>
            <a:r>
              <a:rPr lang="en-US" dirty="0"/>
              <a:t>The rise of homelessness is often attributed to the release of a large number of individuals from mental hospitals during the 1980s.  Housing economists, however, have painted a more complex picture, pointing to the housing market conditions and economic circumstances as significant contributors to the problem.  This dataset will allow us to explore some of these factors based on data in 273 urban areas.  Saved as “homeless1.dta”</a:t>
            </a:r>
          </a:p>
        </p:txBody>
      </p:sp>
      <p:pic>
        <p:nvPicPr>
          <p:cNvPr id="7169" name="Picture 1" descr="C:\Users\MDS\AppData\Local\Temp\Doc - Feb 6, 2014, 5-01 PM.jpg"/>
          <p:cNvPicPr>
            <a:picLocks noChangeAspect="1" noChangeArrowheads="1"/>
          </p:cNvPicPr>
          <p:nvPr/>
        </p:nvPicPr>
        <p:blipFill>
          <a:blip r:embed="rId3" cstate="print"/>
          <a:srcRect/>
          <a:stretch>
            <a:fillRect/>
          </a:stretch>
        </p:blipFill>
        <p:spPr bwMode="auto">
          <a:xfrm>
            <a:off x="838200" y="2995696"/>
            <a:ext cx="7750000" cy="350520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29814" y="432633"/>
            <a:ext cx="8153400" cy="495300"/>
          </a:xfrm>
        </p:spPr>
        <p:txBody>
          <a:bodyPr>
            <a:normAutofit fontScale="90000"/>
          </a:bodyPr>
          <a:lstStyle/>
          <a:p>
            <a:r>
              <a:rPr lang="en-US" dirty="0"/>
              <a:t>Here is our ‘full’ model</a:t>
            </a:r>
          </a:p>
        </p:txBody>
      </p:sp>
      <p:sp>
        <p:nvSpPr>
          <p:cNvPr id="3" name="Content Placeholder 2"/>
          <p:cNvSpPr>
            <a:spLocks noGrp="1"/>
          </p:cNvSpPr>
          <p:nvPr>
            <p:ph sz="quarter" idx="4294967295"/>
          </p:nvPr>
        </p:nvSpPr>
        <p:spPr>
          <a:xfrm>
            <a:off x="381000" y="5596289"/>
            <a:ext cx="11525250" cy="1166461"/>
          </a:xfrm>
        </p:spPr>
        <p:txBody>
          <a:bodyPr>
            <a:normAutofit fontScale="92500" lnSpcReduction="10000"/>
          </a:bodyPr>
          <a:lstStyle/>
          <a:p>
            <a:r>
              <a:rPr lang="en-US" dirty="0"/>
              <a:t>Now, we may be surprised that unemployment and the number of individuals receiving SSI was not significant.</a:t>
            </a:r>
          </a:p>
          <a:p>
            <a:pPr lvl="1"/>
            <a:r>
              <a:rPr lang="en-US" dirty="0"/>
              <a:t>We can test their joint significance with the F-test.</a:t>
            </a:r>
          </a:p>
        </p:txBody>
      </p:sp>
      <p:graphicFrame>
        <p:nvGraphicFramePr>
          <p:cNvPr id="95234" name="Object 2"/>
          <p:cNvGraphicFramePr>
            <a:graphicFrameLocks noChangeAspect="1"/>
          </p:cNvGraphicFramePr>
          <p:nvPr>
            <p:extLst>
              <p:ext uri="{D42A27DB-BD31-4B8C-83A1-F6EECF244321}">
                <p14:modId xmlns:p14="http://schemas.microsoft.com/office/powerpoint/2010/main" val="3631045637"/>
              </p:ext>
            </p:extLst>
          </p:nvPr>
        </p:nvGraphicFramePr>
        <p:xfrm>
          <a:off x="261687" y="95250"/>
          <a:ext cx="9944360" cy="5322971"/>
        </p:xfrm>
        <a:graphic>
          <a:graphicData uri="http://schemas.openxmlformats.org/presentationml/2006/ole">
            <mc:AlternateContent xmlns:mc="http://schemas.openxmlformats.org/markup-compatibility/2006">
              <mc:Choice xmlns:v="urn:schemas-microsoft-com:vml" Requires="v">
                <p:oleObj name="Document" r:id="rId3" imgW="5940848" imgH="3179392" progId="Word.Document.12">
                  <p:embed/>
                </p:oleObj>
              </mc:Choice>
              <mc:Fallback>
                <p:oleObj name="Document" r:id="rId3" imgW="5940848" imgH="3179392"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687" y="95250"/>
                        <a:ext cx="9944360" cy="5322971"/>
                      </a:xfrm>
                      <a:prstGeom prst="rect">
                        <a:avLst/>
                      </a:prstGeom>
                      <a:noFill/>
                      <a:ln>
                        <a:noFill/>
                      </a:ln>
                      <a:effectLst/>
                    </p:spPr>
                  </p:pic>
                </p:oleObj>
              </mc:Fallback>
            </mc:AlternateContent>
          </a:graphicData>
        </a:graphic>
      </p:graphicFrame>
      <p:sp>
        <p:nvSpPr>
          <p:cNvPr id="5" name="TextBox 4"/>
          <p:cNvSpPr txBox="1"/>
          <p:nvPr/>
        </p:nvSpPr>
        <p:spPr>
          <a:xfrm>
            <a:off x="9372600" y="1029302"/>
            <a:ext cx="2533650" cy="3970318"/>
          </a:xfrm>
          <a:prstGeom prst="rect">
            <a:avLst/>
          </a:prstGeom>
          <a:solidFill>
            <a:schemeClr val="accent1">
              <a:lumMod val="20000"/>
              <a:lumOff val="80000"/>
            </a:schemeClr>
          </a:solidFill>
        </p:spPr>
        <p:txBody>
          <a:bodyPr wrap="square" rtlCol="0">
            <a:spAutoFit/>
          </a:bodyPr>
          <a:lstStyle/>
          <a:p>
            <a:r>
              <a:rPr lang="en-US" dirty="0"/>
              <a:t>In this model we are using median gross rent, the number of SSI recipients in the city, the unemployment rate, and the change in the mental hospital population.</a:t>
            </a:r>
          </a:p>
          <a:p>
            <a:endParaRPr lang="en-US" dirty="0"/>
          </a:p>
          <a:p>
            <a:r>
              <a:rPr lang="en-US" b="1" dirty="0"/>
              <a:t>Note: all IVs and DVs are logged.  </a:t>
            </a:r>
            <a:r>
              <a:rPr lang="en-US" dirty="0"/>
              <a:t>When this is the case we can interpret the coefficient as the percentage change in Y given a 1% change in X</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732" y="5638800"/>
            <a:ext cx="11554268" cy="1219200"/>
          </a:xfrm>
        </p:spPr>
        <p:txBody>
          <a:bodyPr>
            <a:normAutofit fontScale="85000" lnSpcReduction="10000"/>
          </a:bodyPr>
          <a:lstStyle/>
          <a:p>
            <a:r>
              <a:rPr lang="en-US" dirty="0"/>
              <a:t>Take a few minutes to you to calculate the F-statistic given the output on following slide.</a:t>
            </a:r>
          </a:p>
          <a:p>
            <a:r>
              <a:rPr lang="en-US" dirty="0"/>
              <a:t>Also, look up the critical value in an F-table.  Note, you will need to know the numerator and denominator degrees of freedom.</a:t>
            </a:r>
          </a:p>
        </p:txBody>
      </p:sp>
      <p:graphicFrame>
        <p:nvGraphicFramePr>
          <p:cNvPr id="96258" name="Object 2"/>
          <p:cNvGraphicFramePr>
            <a:graphicFrameLocks noChangeAspect="1"/>
          </p:cNvGraphicFramePr>
          <p:nvPr>
            <p:extLst>
              <p:ext uri="{D42A27DB-BD31-4B8C-83A1-F6EECF244321}">
                <p14:modId xmlns:p14="http://schemas.microsoft.com/office/powerpoint/2010/main" val="3295371565"/>
              </p:ext>
            </p:extLst>
          </p:nvPr>
        </p:nvGraphicFramePr>
        <p:xfrm>
          <a:off x="450811" y="152400"/>
          <a:ext cx="11166110" cy="5257800"/>
        </p:xfrm>
        <a:graphic>
          <a:graphicData uri="http://schemas.openxmlformats.org/presentationml/2006/ole">
            <mc:AlternateContent xmlns:mc="http://schemas.openxmlformats.org/markup-compatibility/2006">
              <mc:Choice xmlns:v="urn:schemas-microsoft-com:vml" Requires="v">
                <p:oleObj name="Document" r:id="rId3" imgW="5940848" imgH="2797966" progId="Word.Document.12">
                  <p:embed/>
                </p:oleObj>
              </mc:Choice>
              <mc:Fallback>
                <p:oleObj name="Document" r:id="rId3" imgW="5940848" imgH="2797966"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811" y="152400"/>
                        <a:ext cx="11166110" cy="5257800"/>
                      </a:xfrm>
                      <a:prstGeom prst="rect">
                        <a:avLst/>
                      </a:prstGeom>
                      <a:noFill/>
                      <a:ln>
                        <a:noFill/>
                      </a:ln>
                      <a:effec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458" name="Object 2"/>
          <p:cNvGraphicFramePr>
            <a:graphicFrameLocks noChangeAspect="1"/>
          </p:cNvGraphicFramePr>
          <p:nvPr>
            <p:extLst>
              <p:ext uri="{D42A27DB-BD31-4B8C-83A1-F6EECF244321}">
                <p14:modId xmlns:p14="http://schemas.microsoft.com/office/powerpoint/2010/main" val="598822740"/>
              </p:ext>
            </p:extLst>
          </p:nvPr>
        </p:nvGraphicFramePr>
        <p:xfrm>
          <a:off x="304800" y="228600"/>
          <a:ext cx="11989728" cy="5943600"/>
        </p:xfrm>
        <a:graphic>
          <a:graphicData uri="http://schemas.openxmlformats.org/presentationml/2006/ole">
            <mc:AlternateContent xmlns:mc="http://schemas.openxmlformats.org/markup-compatibility/2006">
              <mc:Choice xmlns:v="urn:schemas-microsoft-com:vml" Requires="v">
                <p:oleObj name="Document" r:id="rId3" imgW="5940848" imgH="3198499" progId="Word.Document.12">
                  <p:embed/>
                </p:oleObj>
              </mc:Choice>
              <mc:Fallback>
                <p:oleObj name="Document" r:id="rId3" imgW="5940848" imgH="3198499"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8600"/>
                        <a:ext cx="11989728" cy="5943600"/>
                      </a:xfrm>
                      <a:prstGeom prst="rect">
                        <a:avLst/>
                      </a:prstGeom>
                      <a:noFill/>
                      <a:ln>
                        <a:noFill/>
                      </a:ln>
                      <a:effec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2"/>
                </a:solidFill>
              </a:rPr>
              <a:t>It is always easier to justify a coefficient after the fact….</a:t>
            </a:r>
          </a:p>
        </p:txBody>
      </p:sp>
      <p:sp>
        <p:nvSpPr>
          <p:cNvPr id="3" name="Content Placeholder 2"/>
          <p:cNvSpPr>
            <a:spLocks noGrp="1"/>
          </p:cNvSpPr>
          <p:nvPr>
            <p:ph idx="1"/>
          </p:nvPr>
        </p:nvSpPr>
        <p:spPr/>
        <p:txBody>
          <a:bodyPr>
            <a:normAutofit/>
          </a:bodyPr>
          <a:lstStyle/>
          <a:p>
            <a:r>
              <a:rPr lang="en-US" dirty="0"/>
              <a:t>Consider this example (Watts 2011)</a:t>
            </a:r>
          </a:p>
          <a:p>
            <a:pPr lvl="1"/>
            <a:r>
              <a:rPr lang="en-US" dirty="0"/>
              <a:t>Watts discusses the fact that many people don’t see what sociology or other social sciences can tell us about the world that an intelligent person couldn’t figure out on their own.  Here is an example.</a:t>
            </a:r>
          </a:p>
          <a:p>
            <a:pPr lvl="1"/>
            <a:r>
              <a:rPr lang="en-US" dirty="0"/>
              <a:t>Paul </a:t>
            </a:r>
            <a:r>
              <a:rPr lang="en-US" dirty="0" err="1"/>
              <a:t>Lazarsfeld</a:t>
            </a:r>
            <a:r>
              <a:rPr lang="en-US" dirty="0"/>
              <a:t> was writing about the </a:t>
            </a:r>
            <a:r>
              <a:rPr lang="en-US" i="1" dirty="0" err="1"/>
              <a:t>The</a:t>
            </a:r>
            <a:r>
              <a:rPr lang="en-US" i="1" dirty="0"/>
              <a:t> American Soldier, </a:t>
            </a:r>
            <a:r>
              <a:rPr lang="en-US" dirty="0"/>
              <a:t>a published study on 600,00 servicemen during and after WWII.</a:t>
            </a:r>
          </a:p>
          <a:p>
            <a:pPr lvl="1"/>
            <a:r>
              <a:rPr lang="en-US" dirty="0"/>
              <a:t>He listed several findings that were claimed to be representative of the report.</a:t>
            </a:r>
          </a:p>
          <a:p>
            <a:pPr lvl="2"/>
            <a:r>
              <a:rPr lang="en-US" dirty="0"/>
              <a:t>Ex. Men from rural backgrounds were usually in better spirits during their army life than soldiers from city backgrounds.</a:t>
            </a:r>
          </a:p>
          <a:p>
            <a:pPr lvl="2"/>
            <a:r>
              <a:rPr lang="en-US" dirty="0"/>
              <a:t>Why?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alternative approach in R</a:t>
            </a:r>
          </a:p>
        </p:txBody>
      </p:sp>
      <p:sp>
        <p:nvSpPr>
          <p:cNvPr id="3" name="Content Placeholder 2"/>
          <p:cNvSpPr>
            <a:spLocks noGrp="1"/>
          </p:cNvSpPr>
          <p:nvPr>
            <p:ph idx="1"/>
          </p:nvPr>
        </p:nvSpPr>
        <p:spPr>
          <a:xfrm>
            <a:off x="685800" y="4724400"/>
            <a:ext cx="10668000" cy="1981200"/>
          </a:xfrm>
        </p:spPr>
        <p:txBody>
          <a:bodyPr>
            <a:normAutofit fontScale="85000" lnSpcReduction="20000"/>
          </a:bodyPr>
          <a:lstStyle/>
          <a:p>
            <a:r>
              <a:rPr lang="en-US" dirty="0"/>
              <a:t>We used </a:t>
            </a:r>
            <a:r>
              <a:rPr lang="en-US" dirty="0" err="1"/>
              <a:t>anova</a:t>
            </a:r>
            <a:r>
              <a:rPr lang="en-US" dirty="0"/>
              <a:t>() before to get or sums of squares for our regression and to look at the overall f-test for model significance. </a:t>
            </a:r>
          </a:p>
          <a:p>
            <a:r>
              <a:rPr lang="en-US" dirty="0"/>
              <a:t>When given a sequence of objects (such as to lm objects), </a:t>
            </a:r>
            <a:r>
              <a:rPr lang="en-US" dirty="0" err="1"/>
              <a:t>anova</a:t>
            </a:r>
            <a:r>
              <a:rPr lang="en-US" dirty="0"/>
              <a:t> tests the models against one another in the order specified.</a:t>
            </a:r>
          </a:p>
          <a:p>
            <a:r>
              <a:rPr lang="en-US" dirty="0"/>
              <a:t>Here we see it is comparing our restricted model against our unrestricted model.</a:t>
            </a:r>
            <a:br>
              <a:rPr lang="en-US" dirty="0"/>
            </a:br>
            <a:endParaRPr lang="en-US" dirty="0"/>
          </a:p>
        </p:txBody>
      </p:sp>
      <p:graphicFrame>
        <p:nvGraphicFramePr>
          <p:cNvPr id="94213" name="Object 5"/>
          <p:cNvGraphicFramePr>
            <a:graphicFrameLocks noChangeAspect="1"/>
          </p:cNvGraphicFramePr>
          <p:nvPr>
            <p:extLst>
              <p:ext uri="{D42A27DB-BD31-4B8C-83A1-F6EECF244321}">
                <p14:modId xmlns:p14="http://schemas.microsoft.com/office/powerpoint/2010/main" val="2975864498"/>
              </p:ext>
            </p:extLst>
          </p:nvPr>
        </p:nvGraphicFramePr>
        <p:xfrm>
          <a:off x="1066799" y="1524000"/>
          <a:ext cx="10134675" cy="2819400"/>
        </p:xfrm>
        <a:graphic>
          <a:graphicData uri="http://schemas.openxmlformats.org/presentationml/2006/ole">
            <mc:AlternateContent xmlns:mc="http://schemas.openxmlformats.org/markup-compatibility/2006">
              <mc:Choice xmlns:v="urn:schemas-microsoft-com:vml" Requires="v">
                <p:oleObj name="Document" r:id="rId3" imgW="5940848" imgH="1653327" progId="Word.Document.12">
                  <p:embed/>
                </p:oleObj>
              </mc:Choice>
              <mc:Fallback>
                <p:oleObj name="Document" r:id="rId3" imgW="5940848" imgH="1653327" progId="Word.Document.12">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799" y="1524000"/>
                        <a:ext cx="10134675" cy="2819400"/>
                      </a:xfrm>
                      <a:prstGeom prst="rect">
                        <a:avLst/>
                      </a:prstGeom>
                      <a:noFill/>
                      <a:ln>
                        <a:noFill/>
                      </a:ln>
                      <a:effec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 class exercises</a:t>
            </a:r>
          </a:p>
        </p:txBody>
      </p:sp>
      <p:sp>
        <p:nvSpPr>
          <p:cNvPr id="5" name="Text Placeholder 4">
            <a:extLst>
              <a:ext uri="{FF2B5EF4-FFF2-40B4-BE49-F238E27FC236}">
                <a16:creationId xmlns:a16="http://schemas.microsoft.com/office/drawing/2014/main" id="{EDB0ED05-99D1-44A0-909C-BE32433DECB9}"/>
              </a:ext>
            </a:extLst>
          </p:cNvPr>
          <p:cNvSpPr>
            <a:spLocks noGrp="1"/>
          </p:cNvSpPr>
          <p:nvPr>
            <p:ph type="body" idx="1"/>
          </p:nvPr>
        </p:nvSpPr>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D2C81F-8D51-4615-A109-2D60AA4FE924}"/>
              </a:ext>
            </a:extLst>
          </p:cNvPr>
          <p:cNvSpPr>
            <a:spLocks noGrp="1"/>
          </p:cNvSpPr>
          <p:nvPr>
            <p:ph type="title"/>
          </p:nvPr>
        </p:nvSpPr>
        <p:spPr/>
        <p:txBody>
          <a:bodyPr/>
          <a:lstStyle/>
          <a:p>
            <a:r>
              <a:rPr lang="en-US" b="1" dirty="0">
                <a:solidFill>
                  <a:schemeClr val="tx2"/>
                </a:solidFill>
              </a:rPr>
              <a:t>In-class Exercise: Analysis of Global COVID-19 Data</a:t>
            </a:r>
          </a:p>
        </p:txBody>
      </p:sp>
      <p:sp>
        <p:nvSpPr>
          <p:cNvPr id="5" name="Content Placeholder 4">
            <a:extLst>
              <a:ext uri="{FF2B5EF4-FFF2-40B4-BE49-F238E27FC236}">
                <a16:creationId xmlns:a16="http://schemas.microsoft.com/office/drawing/2014/main" id="{1832C714-B3A5-4CC2-B45A-C6D5D831BA8C}"/>
              </a:ext>
            </a:extLst>
          </p:cNvPr>
          <p:cNvSpPr>
            <a:spLocks noGrp="1"/>
          </p:cNvSpPr>
          <p:nvPr>
            <p:ph idx="1"/>
          </p:nvPr>
        </p:nvSpPr>
        <p:spPr/>
        <p:txBody>
          <a:bodyPr>
            <a:normAutofit lnSpcReduction="10000"/>
          </a:bodyPr>
          <a:lstStyle/>
          <a:p>
            <a:r>
              <a:rPr lang="en-US" dirty="0"/>
              <a:t>See the end of this week’s script. </a:t>
            </a:r>
          </a:p>
          <a:p>
            <a:r>
              <a:rPr lang="en-US" dirty="0"/>
              <a:t>Read in the '</a:t>
            </a:r>
            <a:r>
              <a:rPr lang="en-US" b="1" dirty="0">
                <a:solidFill>
                  <a:schemeClr val="tx2"/>
                </a:solidFill>
              </a:rPr>
              <a:t>cov2.csv</a:t>
            </a:r>
            <a:r>
              <a:rPr lang="en-US" dirty="0"/>
              <a:t>' data.  This dataset contains information for 190 countries on a number of variables related to COVID-19 cases, deaths, and vaccinations. The data come from </a:t>
            </a:r>
            <a:r>
              <a:rPr lang="en-US" i="1" dirty="0"/>
              <a:t>https://ourworldindata.org/coronavirus</a:t>
            </a:r>
            <a:r>
              <a:rPr lang="en-US" dirty="0"/>
              <a:t>. </a:t>
            </a:r>
          </a:p>
          <a:p>
            <a:r>
              <a:rPr lang="en-US" dirty="0"/>
              <a:t>The data also contains information on the population, percentage of the population over 65, </a:t>
            </a:r>
            <a:r>
              <a:rPr lang="en-US" dirty="0" err="1"/>
              <a:t>gdp</a:t>
            </a:r>
            <a:r>
              <a:rPr lang="en-US" dirty="0"/>
              <a:t> per capita, as well as information on a number of relevant health factors.  The data are current as February 1st, 2021.  </a:t>
            </a:r>
          </a:p>
          <a:p>
            <a:r>
              <a:rPr lang="en-US" dirty="0"/>
              <a:t>See the associated codebook for a full description of each variable along with its associated source. </a:t>
            </a:r>
          </a:p>
        </p:txBody>
      </p:sp>
    </p:spTree>
    <p:extLst>
      <p:ext uri="{BB962C8B-B14F-4D97-AF65-F5344CB8AC3E}">
        <p14:creationId xmlns:p14="http://schemas.microsoft.com/office/powerpoint/2010/main" val="319856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8200"/>
            <a:ext cx="10515600" cy="5338763"/>
          </a:xfrm>
        </p:spPr>
        <p:txBody>
          <a:bodyPr>
            <a:normAutofit fontScale="92500"/>
          </a:bodyPr>
          <a:lstStyle/>
          <a:p>
            <a:r>
              <a:rPr lang="en-US" dirty="0"/>
              <a:t>Aha, you might have said, that makes perfect sense.  </a:t>
            </a:r>
          </a:p>
          <a:p>
            <a:pPr lvl="1"/>
            <a:r>
              <a:rPr lang="en-US" dirty="0"/>
              <a:t>Rural men in the 1940s were accustomed to harsher living standards and more physical labor than city men, so naturally they had an easier time adjusting.  </a:t>
            </a:r>
          </a:p>
          <a:p>
            <a:pPr lvl="1"/>
            <a:r>
              <a:rPr lang="en-US" dirty="0"/>
              <a:t>Why did we need a vast and expensive study to tell me what I could have figured out on my own?</a:t>
            </a:r>
          </a:p>
          <a:p>
            <a:pPr lvl="1"/>
            <a:endParaRPr lang="en-US" dirty="0"/>
          </a:p>
          <a:p>
            <a:r>
              <a:rPr lang="en-US" dirty="0"/>
              <a:t>However, each of the findings that </a:t>
            </a:r>
            <a:r>
              <a:rPr lang="en-US" dirty="0" err="1"/>
              <a:t>Lazarsfeld</a:t>
            </a:r>
            <a:r>
              <a:rPr lang="en-US" dirty="0"/>
              <a:t> listed was in fact the exact opposite of what the study had actually found.  </a:t>
            </a:r>
          </a:p>
          <a:p>
            <a:pPr lvl="1"/>
            <a:r>
              <a:rPr lang="en-US" dirty="0"/>
              <a:t>It was actually city men and not rural men who were happier during their army life.</a:t>
            </a:r>
          </a:p>
          <a:p>
            <a:pPr lvl="1"/>
            <a:r>
              <a:rPr lang="en-US" dirty="0"/>
              <a:t>Of course, had one been given this finding originally he/she could have just as easily reconciled it by saying:</a:t>
            </a:r>
          </a:p>
          <a:p>
            <a:pPr lvl="2"/>
            <a:r>
              <a:rPr lang="en-US" dirty="0"/>
              <a:t>City men are more used to working in crowded conditions and in corporations with chains of command, strict standards of clothing, defined social norms, may have seen more violence, etc…</a:t>
            </a:r>
          </a:p>
          <a:p>
            <a:pPr lvl="2"/>
            <a:r>
              <a:rPr lang="en-US" dirty="0"/>
              <a:t>That finding is obvious, why did I need a big expensive study to tell me that?</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F8ED93-FFF2-4C87-B7DF-4129C387BDE5}"/>
              </a:ext>
            </a:extLst>
          </p:cNvPr>
          <p:cNvSpPr>
            <a:spLocks noGrp="1"/>
          </p:cNvSpPr>
          <p:nvPr>
            <p:ph type="title"/>
          </p:nvPr>
        </p:nvSpPr>
        <p:spPr/>
        <p:txBody>
          <a:bodyPr/>
          <a:lstStyle/>
          <a:p>
            <a:r>
              <a:rPr lang="en-US" b="1" dirty="0">
                <a:solidFill>
                  <a:schemeClr val="tx2"/>
                </a:solidFill>
              </a:rPr>
              <a:t>Review Omitted Variable Slides</a:t>
            </a:r>
          </a:p>
        </p:txBody>
      </p:sp>
      <p:sp>
        <p:nvSpPr>
          <p:cNvPr id="2" name="Text Placeholder 1">
            <a:extLst>
              <a:ext uri="{FF2B5EF4-FFF2-40B4-BE49-F238E27FC236}">
                <a16:creationId xmlns:a16="http://schemas.microsoft.com/office/drawing/2014/main" id="{A052B66D-918A-479C-B56D-335BF4F96601}"/>
              </a:ext>
            </a:extLst>
          </p:cNvPr>
          <p:cNvSpPr>
            <a:spLocks noGrp="1"/>
          </p:cNvSpPr>
          <p:nvPr>
            <p:ph type="body" idx="1"/>
          </p:nvPr>
        </p:nvSpPr>
        <p:spPr/>
        <p:txBody>
          <a:bodyPr/>
          <a:lstStyle/>
          <a:p>
            <a:r>
              <a:rPr lang="en-US" dirty="0"/>
              <a:t>From last week</a:t>
            </a:r>
          </a:p>
        </p:txBody>
      </p:sp>
    </p:spTree>
    <p:extLst>
      <p:ext uri="{BB962C8B-B14F-4D97-AF65-F5344CB8AC3E}">
        <p14:creationId xmlns:p14="http://schemas.microsoft.com/office/powerpoint/2010/main" val="4173697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2057400" y="0"/>
            <a:ext cx="8001000" cy="4267200"/>
          </a:xfrm>
        </p:spPr>
        <p:txBody>
          <a:bodyPr/>
          <a:lstStyle/>
          <a:p>
            <a:pPr>
              <a:lnSpc>
                <a:spcPts val="2500"/>
              </a:lnSpc>
              <a:buNone/>
            </a:pPr>
            <a:endParaRPr lang="de-DE" sz="1800" b="1" dirty="0"/>
          </a:p>
          <a:p>
            <a:pPr>
              <a:lnSpc>
                <a:spcPts val="2500"/>
              </a:lnSpc>
              <a:buNone/>
            </a:pPr>
            <a:endParaRPr lang="de-DE" sz="1800" b="1" dirty="0"/>
          </a:p>
          <a:p>
            <a:pPr>
              <a:lnSpc>
                <a:spcPts val="2500"/>
              </a:lnSpc>
              <a:buNone/>
            </a:pPr>
            <a:endParaRPr lang="de-DE" sz="1800" b="1" dirty="0"/>
          </a:p>
          <a:p>
            <a:pPr>
              <a:lnSpc>
                <a:spcPts val="2500"/>
              </a:lnSpc>
              <a:buNone/>
            </a:pPr>
            <a:endParaRPr lang="de-DE" sz="1800" b="1" dirty="0"/>
          </a:p>
          <a:p>
            <a:pPr>
              <a:lnSpc>
                <a:spcPts val="2500"/>
              </a:lnSpc>
              <a:buNone/>
            </a:pPr>
            <a:endParaRPr lang="de-DE" sz="1800" b="1" dirty="0"/>
          </a:p>
          <a:p>
            <a:pPr>
              <a:lnSpc>
                <a:spcPts val="2500"/>
              </a:lnSpc>
              <a:buNone/>
            </a:pPr>
            <a:endParaRPr lang="de-DE" sz="1800" b="1" dirty="0"/>
          </a:p>
          <a:p>
            <a:pPr>
              <a:lnSpc>
                <a:spcPts val="2500"/>
              </a:lnSpc>
            </a:pPr>
            <a:r>
              <a:rPr lang="de-DE" sz="1800" b="1" u="sng" dirty="0"/>
              <a:t>Omitting relevant variables: the simple case</a:t>
            </a:r>
          </a:p>
        </p:txBody>
      </p:sp>
      <p:pic>
        <p:nvPicPr>
          <p:cNvPr id="22538" name="Grafik 21" descr="TP_tmp.png"/>
          <p:cNvPicPr>
            <a:picLocks noChangeAspect="1"/>
          </p:cNvPicPr>
          <p:nvPr>
            <p:custDataLst>
              <p:tags r:id="rId1"/>
            </p:custDataLst>
          </p:nvPr>
        </p:nvPicPr>
        <p:blipFill>
          <a:blip r:embed="rId5" cstate="print"/>
          <a:srcRect/>
          <a:stretch>
            <a:fillRect/>
          </a:stretch>
        </p:blipFill>
        <p:spPr bwMode="auto">
          <a:xfrm>
            <a:off x="2514600" y="3200400"/>
            <a:ext cx="3225800" cy="254000"/>
          </a:xfrm>
          <a:prstGeom prst="rect">
            <a:avLst/>
          </a:prstGeom>
          <a:noFill/>
          <a:ln w="9525">
            <a:noFill/>
            <a:miter lim="800000"/>
            <a:headEnd/>
            <a:tailEnd/>
          </a:ln>
        </p:spPr>
      </p:pic>
      <p:sp>
        <p:nvSpPr>
          <p:cNvPr id="25" name="Textfeld 24"/>
          <p:cNvSpPr txBox="1"/>
          <p:nvPr/>
        </p:nvSpPr>
        <p:spPr>
          <a:xfrm>
            <a:off x="6530976" y="3200400"/>
            <a:ext cx="3103563" cy="338554"/>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a:t>True model (</a:t>
            </a:r>
            <a:r>
              <a:rPr lang="de-DE" sz="1600" dirty="0" err="1"/>
              <a:t>contains</a:t>
            </a:r>
            <a:r>
              <a:rPr lang="de-DE" sz="1600" dirty="0"/>
              <a:t> x</a:t>
            </a:r>
            <a:r>
              <a:rPr lang="de-DE" sz="1600" baseline="-25000" dirty="0"/>
              <a:t>1</a:t>
            </a:r>
            <a:r>
              <a:rPr lang="de-DE" sz="1600" dirty="0"/>
              <a:t> </a:t>
            </a:r>
            <a:r>
              <a:rPr lang="de-DE" sz="1600" dirty="0" err="1"/>
              <a:t>and</a:t>
            </a:r>
            <a:r>
              <a:rPr lang="de-DE" sz="1600" dirty="0"/>
              <a:t> x</a:t>
            </a:r>
            <a:r>
              <a:rPr lang="de-DE" sz="1600" baseline="-25000" dirty="0"/>
              <a:t>2</a:t>
            </a:r>
            <a:r>
              <a:rPr lang="de-DE" sz="1600" dirty="0"/>
              <a:t>)</a:t>
            </a:r>
          </a:p>
        </p:txBody>
      </p:sp>
      <p:cxnSp>
        <p:nvCxnSpPr>
          <p:cNvPr id="26" name="Gerade Verbindung mit Pfeil 25"/>
          <p:cNvCxnSpPr>
            <a:stCxn id="25" idx="1"/>
          </p:cNvCxnSpPr>
          <p:nvPr/>
        </p:nvCxnSpPr>
        <p:spPr>
          <a:xfrm flipH="1" flipV="1">
            <a:off x="5800725" y="3309939"/>
            <a:ext cx="730250" cy="597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feld 30"/>
          <p:cNvSpPr txBox="1"/>
          <p:nvPr/>
        </p:nvSpPr>
        <p:spPr>
          <a:xfrm>
            <a:off x="5508625" y="3821113"/>
            <a:ext cx="2693988" cy="338554"/>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err="1"/>
              <a:t>Estimated</a:t>
            </a:r>
            <a:r>
              <a:rPr lang="de-DE" sz="1600" dirty="0"/>
              <a:t> model (x</a:t>
            </a:r>
            <a:r>
              <a:rPr lang="de-DE" sz="1600" baseline="-25000" dirty="0"/>
              <a:t>2</a:t>
            </a:r>
            <a:r>
              <a:rPr lang="de-DE" sz="1600" dirty="0"/>
              <a:t> </a:t>
            </a:r>
            <a:r>
              <a:rPr lang="de-DE" sz="1600" dirty="0" err="1"/>
              <a:t>is</a:t>
            </a:r>
            <a:r>
              <a:rPr lang="de-DE" sz="1600" dirty="0"/>
              <a:t> </a:t>
            </a:r>
            <a:r>
              <a:rPr lang="de-DE" sz="1600" dirty="0" err="1"/>
              <a:t>omitted</a:t>
            </a:r>
            <a:r>
              <a:rPr lang="de-DE" sz="1600" dirty="0"/>
              <a:t>) </a:t>
            </a:r>
          </a:p>
        </p:txBody>
      </p:sp>
      <p:cxnSp>
        <p:nvCxnSpPr>
          <p:cNvPr id="32" name="Gerade Verbindung mit Pfeil 31"/>
          <p:cNvCxnSpPr/>
          <p:nvPr/>
        </p:nvCxnSpPr>
        <p:spPr>
          <a:xfrm rot="10800000">
            <a:off x="4887913" y="3930651"/>
            <a:ext cx="620712" cy="3651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2543" name="Grafik 16" descr="TP_tmp.png"/>
          <p:cNvPicPr>
            <a:picLocks noChangeAspect="1"/>
          </p:cNvPicPr>
          <p:nvPr>
            <p:custDataLst>
              <p:tags r:id="rId2"/>
            </p:custDataLst>
          </p:nvPr>
        </p:nvPicPr>
        <p:blipFill>
          <a:blip r:embed="rId6" cstate="print"/>
          <a:srcRect/>
          <a:stretch>
            <a:fillRect/>
          </a:stretch>
        </p:blipFill>
        <p:spPr bwMode="auto">
          <a:xfrm>
            <a:off x="2514600" y="3784600"/>
            <a:ext cx="2362200" cy="254000"/>
          </a:xfrm>
          <a:prstGeom prst="rect">
            <a:avLst/>
          </a:prstGeom>
          <a:noFill/>
          <a:ln w="9525">
            <a:noFill/>
            <a:miter lim="800000"/>
            <a:headEnd/>
            <a:tailEnd/>
          </a:ln>
        </p:spPr>
      </p:pic>
      <p:sp>
        <p:nvSpPr>
          <p:cNvPr id="17" name="TextBox 16"/>
          <p:cNvSpPr txBox="1"/>
          <p:nvPr/>
        </p:nvSpPr>
        <p:spPr>
          <a:xfrm>
            <a:off x="1981200" y="381001"/>
            <a:ext cx="7142276" cy="646331"/>
          </a:xfrm>
          <a:prstGeom prst="rect">
            <a:avLst/>
          </a:prstGeom>
          <a:noFill/>
        </p:spPr>
        <p:txBody>
          <a:bodyPr wrap="none" rtlCol="0">
            <a:spAutoFit/>
          </a:bodyPr>
          <a:lstStyle/>
          <a:p>
            <a:r>
              <a:rPr lang="en-US" sz="3600" dirty="0"/>
              <a:t>Let’s look at an example from the text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2117725" y="2005013"/>
            <a:ext cx="8001000" cy="4267200"/>
          </a:xfrm>
        </p:spPr>
        <p:txBody>
          <a:bodyPr>
            <a:normAutofit fontScale="25000" lnSpcReduction="20000"/>
          </a:bodyPr>
          <a:lstStyle/>
          <a:p>
            <a:pPr>
              <a:lnSpc>
                <a:spcPts val="2900"/>
              </a:lnSpc>
            </a:pPr>
            <a:r>
              <a:rPr lang="de-DE" sz="7200" b="1" dirty="0"/>
              <a:t>Omitted variable bias</a:t>
            </a:r>
          </a:p>
          <a:p>
            <a:pPr>
              <a:lnSpc>
                <a:spcPts val="2500"/>
              </a:lnSpc>
            </a:pPr>
            <a:endParaRPr lang="de-DE" sz="1800" b="1" u="sng" dirty="0"/>
          </a:p>
          <a:p>
            <a:pPr>
              <a:lnSpc>
                <a:spcPts val="2500"/>
              </a:lnSpc>
            </a:pPr>
            <a:endParaRPr lang="de-DE" sz="1800" b="1" u="sng" dirty="0"/>
          </a:p>
          <a:p>
            <a:pPr>
              <a:lnSpc>
                <a:spcPts val="2500"/>
              </a:lnSpc>
            </a:pPr>
            <a:endParaRPr lang="de-DE" sz="1800" b="1" u="sng" dirty="0"/>
          </a:p>
          <a:p>
            <a:pPr>
              <a:lnSpc>
                <a:spcPts val="2500"/>
              </a:lnSpc>
            </a:pPr>
            <a:endParaRPr lang="de-DE" sz="1800" b="1" u="sng" dirty="0"/>
          </a:p>
          <a:p>
            <a:pPr>
              <a:lnSpc>
                <a:spcPts val="2500"/>
              </a:lnSpc>
            </a:pPr>
            <a:endParaRPr lang="de-DE" sz="1800" b="1" u="sng" dirty="0"/>
          </a:p>
          <a:p>
            <a:pPr>
              <a:lnSpc>
                <a:spcPts val="2500"/>
              </a:lnSpc>
            </a:pPr>
            <a:endParaRPr lang="de-DE" sz="1800" b="1" u="sng" dirty="0"/>
          </a:p>
          <a:p>
            <a:pPr>
              <a:lnSpc>
                <a:spcPts val="2500"/>
              </a:lnSpc>
            </a:pPr>
            <a:endParaRPr lang="de-DE" sz="1800" b="1" u="sng" dirty="0"/>
          </a:p>
          <a:p>
            <a:pPr>
              <a:lnSpc>
                <a:spcPts val="2500"/>
              </a:lnSpc>
            </a:pPr>
            <a:endParaRPr lang="de-DE" sz="1800" b="1" u="sng" dirty="0"/>
          </a:p>
          <a:p>
            <a:pPr>
              <a:lnSpc>
                <a:spcPts val="2500"/>
              </a:lnSpc>
            </a:pPr>
            <a:endParaRPr lang="de-DE" sz="1800" b="1" u="sng" dirty="0"/>
          </a:p>
          <a:p>
            <a:pPr>
              <a:lnSpc>
                <a:spcPts val="2500"/>
              </a:lnSpc>
            </a:pPr>
            <a:r>
              <a:rPr lang="de-DE" sz="7200" b="1" u="sng" dirty="0"/>
              <a:t>Conclusion:</a:t>
            </a:r>
            <a:r>
              <a:rPr lang="de-DE" sz="7200" b="1" dirty="0"/>
              <a:t> All estimated coefficients will be biased </a:t>
            </a:r>
          </a:p>
        </p:txBody>
      </p:sp>
      <p:pic>
        <p:nvPicPr>
          <p:cNvPr id="23555" name="Grafik 71" descr="TP_tmp.png"/>
          <p:cNvPicPr>
            <a:picLocks noChangeAspect="1"/>
          </p:cNvPicPr>
          <p:nvPr>
            <p:custDataLst>
              <p:tags r:id="rId1"/>
            </p:custDataLst>
          </p:nvPr>
        </p:nvPicPr>
        <p:blipFill>
          <a:blip r:embed="rId7" cstate="print"/>
          <a:srcRect/>
          <a:stretch>
            <a:fillRect/>
          </a:stretch>
        </p:blipFill>
        <p:spPr bwMode="auto">
          <a:xfrm>
            <a:off x="2700338" y="2698750"/>
            <a:ext cx="2336800" cy="254000"/>
          </a:xfrm>
          <a:prstGeom prst="rect">
            <a:avLst/>
          </a:prstGeom>
          <a:noFill/>
          <a:ln w="9525">
            <a:noFill/>
            <a:miter lim="800000"/>
            <a:headEnd/>
            <a:tailEnd/>
          </a:ln>
        </p:spPr>
      </p:pic>
      <p:pic>
        <p:nvPicPr>
          <p:cNvPr id="23556" name="Grafik 18" descr="TP_tmp.png"/>
          <p:cNvPicPr>
            <a:picLocks noChangeAspect="1"/>
          </p:cNvPicPr>
          <p:nvPr>
            <p:custDataLst>
              <p:tags r:id="rId2"/>
            </p:custDataLst>
          </p:nvPr>
        </p:nvPicPr>
        <p:blipFill>
          <a:blip r:embed="rId8" cstate="print"/>
          <a:srcRect/>
          <a:stretch>
            <a:fillRect/>
          </a:stretch>
        </p:blipFill>
        <p:spPr bwMode="auto">
          <a:xfrm>
            <a:off x="2068513" y="3355975"/>
            <a:ext cx="5486400" cy="266700"/>
          </a:xfrm>
          <a:prstGeom prst="rect">
            <a:avLst/>
          </a:prstGeom>
          <a:noFill/>
          <a:ln w="9525">
            <a:noFill/>
            <a:miter lim="800000"/>
            <a:headEnd/>
            <a:tailEnd/>
          </a:ln>
        </p:spPr>
      </p:pic>
      <p:pic>
        <p:nvPicPr>
          <p:cNvPr id="23557" name="Grafik 73" descr="TP_tmp.png"/>
          <p:cNvPicPr>
            <a:picLocks noChangeAspect="1"/>
          </p:cNvPicPr>
          <p:nvPr>
            <p:custDataLst>
              <p:tags r:id="rId3"/>
            </p:custDataLst>
          </p:nvPr>
        </p:nvPicPr>
        <p:blipFill>
          <a:blip r:embed="rId9" cstate="print"/>
          <a:srcRect/>
          <a:stretch>
            <a:fillRect/>
          </a:stretch>
        </p:blipFill>
        <p:spPr bwMode="auto">
          <a:xfrm>
            <a:off x="2981325" y="4049713"/>
            <a:ext cx="5372100" cy="266700"/>
          </a:xfrm>
          <a:prstGeom prst="rect">
            <a:avLst/>
          </a:prstGeom>
          <a:noFill/>
          <a:ln w="9525">
            <a:noFill/>
            <a:miter lim="800000"/>
            <a:headEnd/>
            <a:tailEnd/>
          </a:ln>
        </p:spPr>
      </p:pic>
      <p:sp>
        <p:nvSpPr>
          <p:cNvPr id="35" name="Textfeld 34"/>
          <p:cNvSpPr txBox="1"/>
          <p:nvPr/>
        </p:nvSpPr>
        <p:spPr>
          <a:xfrm>
            <a:off x="6022976" y="2297114"/>
            <a:ext cx="3724275" cy="5847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err="1"/>
              <a:t>If</a:t>
            </a:r>
            <a:r>
              <a:rPr lang="de-DE" sz="1600" dirty="0"/>
              <a:t> x</a:t>
            </a:r>
            <a:r>
              <a:rPr lang="de-DE" sz="1600" baseline="-25000" dirty="0"/>
              <a:t>1</a:t>
            </a:r>
            <a:r>
              <a:rPr lang="de-DE" sz="1600" dirty="0"/>
              <a:t> </a:t>
            </a:r>
            <a:r>
              <a:rPr lang="de-DE" sz="1600" dirty="0" err="1"/>
              <a:t>and</a:t>
            </a:r>
            <a:r>
              <a:rPr lang="de-DE" sz="1600" dirty="0"/>
              <a:t> x</a:t>
            </a:r>
            <a:r>
              <a:rPr lang="de-DE" sz="1600" baseline="-25000" dirty="0"/>
              <a:t>2</a:t>
            </a:r>
            <a:r>
              <a:rPr lang="de-DE" sz="1600" dirty="0"/>
              <a:t> </a:t>
            </a:r>
            <a:r>
              <a:rPr lang="de-DE" sz="1600" dirty="0" err="1"/>
              <a:t>are</a:t>
            </a:r>
            <a:r>
              <a:rPr lang="de-DE" sz="1600" dirty="0"/>
              <a:t> </a:t>
            </a:r>
            <a:r>
              <a:rPr lang="de-DE" sz="1600" dirty="0" err="1"/>
              <a:t>correlated</a:t>
            </a:r>
            <a:r>
              <a:rPr lang="de-DE" sz="1600" dirty="0"/>
              <a:t>, </a:t>
            </a:r>
            <a:r>
              <a:rPr lang="de-DE" sz="1600" dirty="0" err="1"/>
              <a:t>assume</a:t>
            </a:r>
            <a:r>
              <a:rPr lang="de-DE" sz="1600" dirty="0"/>
              <a:t> a linear </a:t>
            </a:r>
            <a:r>
              <a:rPr lang="de-DE" sz="1600" dirty="0" err="1"/>
              <a:t>regression</a:t>
            </a:r>
            <a:r>
              <a:rPr lang="de-DE" sz="1600" dirty="0"/>
              <a:t> </a:t>
            </a:r>
            <a:r>
              <a:rPr lang="de-DE" sz="1600" dirty="0" err="1"/>
              <a:t>relationship</a:t>
            </a:r>
            <a:r>
              <a:rPr lang="de-DE" sz="1600" dirty="0"/>
              <a:t> </a:t>
            </a:r>
            <a:r>
              <a:rPr lang="de-DE" sz="1600" dirty="0" err="1"/>
              <a:t>between</a:t>
            </a:r>
            <a:r>
              <a:rPr lang="de-DE" sz="1600" dirty="0"/>
              <a:t> </a:t>
            </a:r>
            <a:r>
              <a:rPr lang="de-DE" sz="1600" dirty="0" err="1"/>
              <a:t>them</a:t>
            </a:r>
            <a:endParaRPr lang="de-DE" sz="1600" dirty="0"/>
          </a:p>
        </p:txBody>
      </p:sp>
      <p:cxnSp>
        <p:nvCxnSpPr>
          <p:cNvPr id="37" name="Gerade Verbindung mit Pfeil 36"/>
          <p:cNvCxnSpPr/>
          <p:nvPr/>
        </p:nvCxnSpPr>
        <p:spPr>
          <a:xfrm rot="10800000" flipV="1">
            <a:off x="5183188" y="2443163"/>
            <a:ext cx="876300" cy="3286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6497638" y="3976689"/>
            <a:ext cx="328612" cy="4016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46" name="Rechteck 45"/>
          <p:cNvSpPr/>
          <p:nvPr/>
        </p:nvSpPr>
        <p:spPr>
          <a:xfrm>
            <a:off x="3284539" y="4013201"/>
            <a:ext cx="1423987" cy="32861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47" name="Rechteck 46"/>
          <p:cNvSpPr/>
          <p:nvPr/>
        </p:nvSpPr>
        <p:spPr>
          <a:xfrm>
            <a:off x="5073650" y="4013201"/>
            <a:ext cx="1423988" cy="32861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48" name="Rechteck 47"/>
          <p:cNvSpPr/>
          <p:nvPr/>
        </p:nvSpPr>
        <p:spPr>
          <a:xfrm>
            <a:off x="7154864" y="4013201"/>
            <a:ext cx="1277937" cy="32861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49" name="Textfeld 48"/>
          <p:cNvSpPr txBox="1"/>
          <p:nvPr/>
        </p:nvSpPr>
        <p:spPr>
          <a:xfrm>
            <a:off x="2663826" y="4743451"/>
            <a:ext cx="1971675" cy="830997"/>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err="1"/>
              <a:t>If</a:t>
            </a:r>
            <a:r>
              <a:rPr lang="de-DE" sz="1600" dirty="0"/>
              <a:t> y </a:t>
            </a:r>
            <a:r>
              <a:rPr lang="de-DE" sz="1600" dirty="0" err="1"/>
              <a:t>is</a:t>
            </a:r>
            <a:r>
              <a:rPr lang="de-DE" sz="1600" dirty="0"/>
              <a:t> </a:t>
            </a:r>
            <a:r>
              <a:rPr lang="de-DE" sz="1600" dirty="0" err="1"/>
              <a:t>only</a:t>
            </a:r>
            <a:r>
              <a:rPr lang="de-DE" sz="1600" dirty="0"/>
              <a:t> </a:t>
            </a:r>
            <a:r>
              <a:rPr lang="de-DE" sz="1600" dirty="0" err="1"/>
              <a:t>regressed</a:t>
            </a:r>
            <a:r>
              <a:rPr lang="de-DE" sz="1600" dirty="0"/>
              <a:t> </a:t>
            </a:r>
          </a:p>
          <a:p>
            <a:pPr>
              <a:defRPr/>
            </a:pPr>
            <a:r>
              <a:rPr lang="de-DE" sz="1600" dirty="0"/>
              <a:t>on x</a:t>
            </a:r>
            <a:r>
              <a:rPr lang="de-DE" sz="1600" baseline="-25000" dirty="0"/>
              <a:t>1</a:t>
            </a:r>
            <a:r>
              <a:rPr lang="de-DE" sz="1600" dirty="0"/>
              <a:t> </a:t>
            </a:r>
            <a:r>
              <a:rPr lang="de-DE" sz="1600" dirty="0" err="1"/>
              <a:t>this</a:t>
            </a:r>
            <a:r>
              <a:rPr lang="de-DE" sz="1600" dirty="0"/>
              <a:t> will </a:t>
            </a:r>
            <a:r>
              <a:rPr lang="de-DE" sz="1600" dirty="0" err="1"/>
              <a:t>be</a:t>
            </a:r>
            <a:r>
              <a:rPr lang="de-DE" sz="1600" dirty="0"/>
              <a:t> </a:t>
            </a:r>
            <a:r>
              <a:rPr lang="de-DE" sz="1600" dirty="0" err="1"/>
              <a:t>the</a:t>
            </a:r>
            <a:r>
              <a:rPr lang="de-DE" sz="1600" dirty="0"/>
              <a:t> </a:t>
            </a:r>
            <a:r>
              <a:rPr lang="de-DE" sz="1600" dirty="0" err="1"/>
              <a:t>estimated</a:t>
            </a:r>
            <a:r>
              <a:rPr lang="de-DE" sz="1600" dirty="0"/>
              <a:t> </a:t>
            </a:r>
            <a:r>
              <a:rPr lang="de-DE" sz="1600" dirty="0" err="1"/>
              <a:t>intercept</a:t>
            </a:r>
            <a:endParaRPr lang="de-DE" sz="1600" dirty="0"/>
          </a:p>
        </p:txBody>
      </p:sp>
      <p:sp>
        <p:nvSpPr>
          <p:cNvPr id="50" name="Textfeld 49"/>
          <p:cNvSpPr txBox="1"/>
          <p:nvPr/>
        </p:nvSpPr>
        <p:spPr>
          <a:xfrm>
            <a:off x="5000626" y="4743451"/>
            <a:ext cx="1971675" cy="830997"/>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err="1"/>
              <a:t>If</a:t>
            </a:r>
            <a:r>
              <a:rPr lang="de-DE" sz="1600" dirty="0"/>
              <a:t> y </a:t>
            </a:r>
            <a:r>
              <a:rPr lang="de-DE" sz="1600" dirty="0" err="1"/>
              <a:t>is</a:t>
            </a:r>
            <a:r>
              <a:rPr lang="de-DE" sz="1600" dirty="0"/>
              <a:t> </a:t>
            </a:r>
            <a:r>
              <a:rPr lang="de-DE" sz="1600" dirty="0" err="1"/>
              <a:t>only</a:t>
            </a:r>
            <a:r>
              <a:rPr lang="de-DE" sz="1600" dirty="0"/>
              <a:t> </a:t>
            </a:r>
            <a:r>
              <a:rPr lang="de-DE" sz="1600" dirty="0" err="1"/>
              <a:t>regressed</a:t>
            </a:r>
            <a:r>
              <a:rPr lang="de-DE" sz="1600" dirty="0"/>
              <a:t> </a:t>
            </a:r>
          </a:p>
          <a:p>
            <a:pPr>
              <a:defRPr/>
            </a:pPr>
            <a:r>
              <a:rPr lang="de-DE" sz="1600" dirty="0"/>
              <a:t>on x</a:t>
            </a:r>
            <a:r>
              <a:rPr lang="de-DE" sz="1600" baseline="-25000" dirty="0"/>
              <a:t>1</a:t>
            </a:r>
            <a:r>
              <a:rPr lang="de-DE" sz="1600" dirty="0"/>
              <a:t>, </a:t>
            </a:r>
            <a:r>
              <a:rPr lang="de-DE" sz="1600" dirty="0" err="1"/>
              <a:t>this</a:t>
            </a:r>
            <a:r>
              <a:rPr lang="de-DE" sz="1600" dirty="0"/>
              <a:t> will </a:t>
            </a:r>
            <a:r>
              <a:rPr lang="de-DE" sz="1600" dirty="0" err="1"/>
              <a:t>be</a:t>
            </a:r>
            <a:r>
              <a:rPr lang="de-DE" sz="1600" dirty="0"/>
              <a:t> </a:t>
            </a:r>
            <a:r>
              <a:rPr lang="de-DE" sz="1600" dirty="0" err="1"/>
              <a:t>the</a:t>
            </a:r>
            <a:r>
              <a:rPr lang="de-DE" sz="1600" dirty="0"/>
              <a:t> </a:t>
            </a:r>
            <a:r>
              <a:rPr lang="de-DE" sz="1600" dirty="0" err="1"/>
              <a:t>estimated</a:t>
            </a:r>
            <a:r>
              <a:rPr lang="de-DE" sz="1600" dirty="0"/>
              <a:t> </a:t>
            </a:r>
            <a:r>
              <a:rPr lang="de-DE" sz="1600" dirty="0" err="1"/>
              <a:t>slope</a:t>
            </a:r>
            <a:r>
              <a:rPr lang="de-DE" sz="1600" dirty="0"/>
              <a:t> on x</a:t>
            </a:r>
            <a:r>
              <a:rPr lang="de-DE" sz="1600" baseline="-25000" dirty="0"/>
              <a:t>1</a:t>
            </a:r>
          </a:p>
        </p:txBody>
      </p:sp>
      <p:sp>
        <p:nvSpPr>
          <p:cNvPr id="51" name="Textfeld 50"/>
          <p:cNvSpPr txBox="1"/>
          <p:nvPr/>
        </p:nvSpPr>
        <p:spPr>
          <a:xfrm>
            <a:off x="7848601" y="4743450"/>
            <a:ext cx="1971675" cy="338554"/>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de-DE" sz="1600" dirty="0" err="1"/>
              <a:t>error</a:t>
            </a:r>
            <a:r>
              <a:rPr lang="de-DE" sz="1600" dirty="0"/>
              <a:t> </a:t>
            </a:r>
            <a:r>
              <a:rPr lang="de-DE" sz="1600" dirty="0" err="1"/>
              <a:t>term</a:t>
            </a:r>
            <a:endParaRPr lang="de-DE" sz="1600" dirty="0"/>
          </a:p>
        </p:txBody>
      </p:sp>
      <p:cxnSp>
        <p:nvCxnSpPr>
          <p:cNvPr id="52" name="Gerade Verbindung mit Pfeil 51"/>
          <p:cNvCxnSpPr>
            <a:stCxn id="49" idx="0"/>
          </p:cNvCxnSpPr>
          <p:nvPr/>
        </p:nvCxnSpPr>
        <p:spPr>
          <a:xfrm flipV="1">
            <a:off x="3649664" y="4414838"/>
            <a:ext cx="255587" cy="3286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Gerade Verbindung mit Pfeil 54"/>
          <p:cNvCxnSpPr/>
          <p:nvPr/>
        </p:nvCxnSpPr>
        <p:spPr>
          <a:xfrm rot="16200000" flipV="1">
            <a:off x="5730876" y="4524376"/>
            <a:ext cx="365125" cy="1460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Gerade Verbindung mit Pfeil 65"/>
          <p:cNvCxnSpPr/>
          <p:nvPr/>
        </p:nvCxnSpPr>
        <p:spPr>
          <a:xfrm rot="16200000" flipV="1">
            <a:off x="7921626" y="4414838"/>
            <a:ext cx="328612" cy="32861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981201" y="381001"/>
            <a:ext cx="4701415" cy="646331"/>
          </a:xfrm>
          <a:prstGeom prst="rect">
            <a:avLst/>
          </a:prstGeom>
          <a:noFill/>
        </p:spPr>
        <p:txBody>
          <a:bodyPr wrap="none" rtlCol="0">
            <a:spAutoFit/>
          </a:bodyPr>
          <a:lstStyle/>
          <a:p>
            <a:r>
              <a:rPr lang="en-US" sz="3600" dirty="0"/>
              <a:t>Example from the text…</a:t>
            </a:r>
          </a:p>
        </p:txBody>
      </p:sp>
      <p:pic>
        <p:nvPicPr>
          <p:cNvPr id="20" name="Grafik 21" descr="TP_tmp.png"/>
          <p:cNvPicPr>
            <a:picLocks noChangeAspect="1"/>
          </p:cNvPicPr>
          <p:nvPr>
            <p:custDataLst>
              <p:tags r:id="rId4"/>
            </p:custDataLst>
          </p:nvPr>
        </p:nvPicPr>
        <p:blipFill>
          <a:blip r:embed="rId10" cstate="print"/>
          <a:srcRect/>
          <a:stretch>
            <a:fillRect/>
          </a:stretch>
        </p:blipFill>
        <p:spPr bwMode="auto">
          <a:xfrm>
            <a:off x="3962400" y="1676400"/>
            <a:ext cx="3225800" cy="254000"/>
          </a:xfrm>
          <a:prstGeom prst="rect">
            <a:avLst/>
          </a:prstGeom>
          <a:noFill/>
          <a:ln w="9525">
            <a:noFill/>
            <a:miter lim="800000"/>
            <a:headEnd/>
            <a:tailEnd/>
          </a:ln>
        </p:spPr>
      </p:pic>
      <p:sp>
        <p:nvSpPr>
          <p:cNvPr id="21" name="TextBox 20"/>
          <p:cNvSpPr txBox="1"/>
          <p:nvPr/>
        </p:nvSpPr>
        <p:spPr>
          <a:xfrm>
            <a:off x="7467601" y="1600200"/>
            <a:ext cx="2938625" cy="369332"/>
          </a:xfrm>
          <a:prstGeom prst="rect">
            <a:avLst/>
          </a:prstGeom>
          <a:noFill/>
        </p:spPr>
        <p:txBody>
          <a:bodyPr wrap="none" rtlCol="0">
            <a:spAutoFit/>
          </a:bodyPr>
          <a:lstStyle/>
          <a:p>
            <a:r>
              <a:rPr lang="en-US" dirty="0"/>
              <a:t>Again, here is the ‘true’ model</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y= \beta_0 + \beta_1 x_1 + \beta_2 x_2 + u\]&#10;\end{document}&#10;"/>
  <p:tag name="FILENAME" val="TP_tmp"/>
  <p:tag name="FORMAT" val="pngmono"/>
  <p:tag name="RES" val="1200"/>
  <p:tag name="BLEND" val="0"/>
  <p:tag name="TRANSPARENT" val="0"/>
  <p:tag name="TBUG" val="0"/>
  <p:tag name="ALLOWFS" val="0"/>
  <p:tag name="ORIGWIDTH" val="254"/>
  <p:tag name="PICTUREFILESIZE" val="10882"/>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hat \beta_j\sim N(\beta_j, Var(\hat \beta_j)) \]&#10;\end{document}&#10;"/>
  <p:tag name="FILENAME" val="TP_tmp"/>
  <p:tag name="FORMAT" val="pngmono"/>
  <p:tag name="RES" val="1200"/>
  <p:tag name="BLEND" val="0"/>
  <p:tag name="TRANSPARENT" val="0"/>
  <p:tag name="TBUG" val="0"/>
  <p:tag name="ALLOWFS" val="0"/>
  <p:tag name="ORIGWIDTH" val="192"/>
  <p:tag name="PICTUREFILESIZE" val="12729"/>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frac{\hat \beta_j - \beta_j}{sd(\hat \beta_j)} \sim N(0,1) \]&#10;\end{document}&#10;"/>
  <p:tag name="FILENAME" val="TP_tmp"/>
  <p:tag name="FORMAT" val="pngmono"/>
  <p:tag name="RES" val="1200"/>
  <p:tag name="BLEND" val="0"/>
  <p:tag name="TRANSPARENT" val="0"/>
  <p:tag name="TBUG" val="0"/>
  <p:tag name="ALLOWFS" val="0"/>
  <p:tag name="ORIGWIDTH" val="167"/>
  <p:tag name="PICTUREFILESIZE" val="14760"/>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underbrace{MLR.1 - MLR.5} \]&#10;\end{document}&#10;"/>
  <p:tag name="FILENAME" val="TP_tmp"/>
  <p:tag name="FORMAT" val="pngmono"/>
  <p:tag name="RES" val="1200"/>
  <p:tag name="BLEND" val="0"/>
  <p:tag name="TRANSPARENT" val="0"/>
  <p:tag name="TBUG" val="0"/>
  <p:tag name="ALLOWFS" val="0"/>
  <p:tag name="ORIGWIDTH" val="170"/>
  <p:tag name="PICTUREFILESIZE" val="8888"/>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underbrace{MLR.1 - MLR.6} \]&#10;\end{document}&#10;"/>
  <p:tag name="FILENAME" val="TP_tmp"/>
  <p:tag name="FORMAT" val="pngmono"/>
  <p:tag name="RES" val="1200"/>
  <p:tag name="BLEND" val="0"/>
  <p:tag name="TRANSPARENT" val="0"/>
  <p:tag name="TBUG" val="0"/>
  <p:tag name="ALLOWFS" val="0"/>
  <p:tag name="ORIGWIDTH" val="170"/>
  <p:tag name="PICTUREFILESIZE" val="9182"/>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frac{\hat \beta_j - \beta_j}{se(\hat \beta_j)} \sim t_{n-k-1} \]&#10;\end{document}&#10;"/>
  <p:tag name="FILENAME" val="TP_tmp"/>
  <p:tag name="FORMAT" val="pngmono"/>
  <p:tag name="RES" val="1200"/>
  <p:tag name="BLEND" val="0"/>
  <p:tag name="TRANSPARENT" val="0"/>
  <p:tag name="TBUG" val="0"/>
  <p:tag name="ALLOWFS" val="0"/>
  <p:tag name="ORIGWIDTH" val="161"/>
  <p:tag name="PICTUREFILESIZE" val="13164"/>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H_0:\ \beta_j=0 \]&#10;\end{document}&#10;"/>
  <p:tag name="FILENAME" val="TP_tmp"/>
  <p:tag name="FORMAT" val="pngmono"/>
  <p:tag name="RES" val="1200"/>
  <p:tag name="BLEND" val="0"/>
  <p:tag name="TRANSPARENT" val="0"/>
  <p:tag name="TBUG" val="0"/>
  <p:tag name="ALLOWFS" val="0"/>
  <p:tag name="ORIGWIDTH" val="118"/>
  <p:tag name="PICTUREFILESIZE" val="4561"/>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t_{\hat \beta_j} = \frac{\hat \beta_j}{se(\hat \beta_j)} \]&#10;\end{document}&#10;"/>
  <p:tag name="FILENAME" val="TP_tmp"/>
  <p:tag name="FORMAT" val="pngmono"/>
  <p:tag name="RES" val="1200"/>
  <p:tag name="BLEND" val="0"/>
  <p:tag name="TRANSPARENT" val="0"/>
  <p:tag name="TBUG" val="0"/>
  <p:tag name="ALLOWFS" val="0"/>
  <p:tag name="ORIGWIDTH" val="117"/>
  <p:tag name="PICTUREFILESIZE" val="10270"/>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t_{\hat \beta_j} = {\hat \beta_j}/{se(\hat \beta_j)}&#10;= ({\hat \beta_j-\beta_j})/{se(\hat \beta_j)} \sim t_{n-k-1} \]&#10;\end{document}&#10;"/>
  <p:tag name="FILENAME" val="TP_tmp"/>
  <p:tag name="FORMAT" val="pngmono"/>
  <p:tag name="RES" val="1200"/>
  <p:tag name="BLEND" val="0"/>
  <p:tag name="TRANSPARENT" val="0"/>
  <p:tag name="TBUG" val="0"/>
  <p:tag name="ALLOWFS" val="0"/>
  <p:tag name="ORIGWIDTH" val="425"/>
  <p:tag name="PICTUREFILESIZE" val="24426"/>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log(wage) = \beta_0 + \beta_1 jc + \beta_2 univ + \beta_3 exper + u \]&#10;\end{document}&#10;"/>
  <p:tag name="FILENAME" val="TP_tmp"/>
  <p:tag name="FORMAT" val="pngmono"/>
  <p:tag name="RES" val="1200"/>
  <p:tag name="BLEND" val="0"/>
  <p:tag name="TRANSPARENT" val="0"/>
  <p:tag name="TBUG" val="0"/>
  <p:tag name="ALLOWFS" val="0"/>
  <p:tag name="ORIGWIDTH" val="458"/>
  <p:tag name="PICTUREFILESIZE" val="22430"/>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H_0:\beta_1 -  \beta_2=0 \]&#10;\end{document}&#10;"/>
  <p:tag name="FILENAME" val="TP_tmp"/>
  <p:tag name="FORMAT" val="pngmono"/>
  <p:tag name="RES" val="1200"/>
  <p:tag name="BLEND" val="0"/>
  <p:tag name="TRANSPARENT" val="0"/>
  <p:tag name="TBUG" val="0"/>
  <p:tag name="ALLOWFS" val="0"/>
  <p:tag name="ORIGWIDTH" val="160"/>
  <p:tag name="PICTUREFILESIZE" val="6345"/>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y= \alpha_0 + \alpha_1 x_1 + w\]&#10;\end{document}&#10;"/>
  <p:tag name="FILENAME" val="TP_tmp"/>
  <p:tag name="FORMAT" val="pngmono"/>
  <p:tag name="RES" val="1200"/>
  <p:tag name="BLEND" val="0"/>
  <p:tag name="TRANSPARENT" val="0"/>
  <p:tag name="TBUG" val="0"/>
  <p:tag name="ALLOWFS" val="0"/>
  <p:tag name="ORIGWIDTH" val="186"/>
  <p:tag name="PICTUREFILESIZE" val="6921"/>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H_1:\beta_1 - \beta_2&lt;0 \]&#10;\end{document}&#10;"/>
  <p:tag name="FILENAME" val="TP_tmp"/>
  <p:tag name="FORMAT" val="pngmono"/>
  <p:tag name="RES" val="1200"/>
  <p:tag name="BLEND" val="0"/>
  <p:tag name="TRANSPARENT" val="0"/>
  <p:tag name="TBUG" val="0"/>
  <p:tag name="ALLOWFS" val="0"/>
  <p:tag name="ORIGWIDTH" val="157"/>
  <p:tag name="PICTUREFILESIZE" val="6377"/>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t = \frac{\hat \beta_1 - \hat \beta_2}{se(\hat \beta_1 - \hat \beta_2)} \]&#10;\end{document}&#10;"/>
  <p:tag name="FILENAME" val="TP_tmp"/>
  <p:tag name="FORMAT" val="pngmono"/>
  <p:tag name="RES" val="1200"/>
  <p:tag name="BLEND" val="0"/>
  <p:tag name="TRANSPARENT" val="0"/>
  <p:tag name="TBUG" val="0"/>
  <p:tag name="ALLOWFS" val="0"/>
  <p:tag name="ORIGWIDTH" val="150"/>
  <p:tag name="PICTUREFILESIZE" val="12596"/>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se(\hat \beta_1 - \hat \beta_2)= \sqrt{\widehat{Var}(\hat \beta_1 - \hat \beta_2)} = \sqrt{\widehat{Var}(\hat \beta_1) +\widehat{Var}(\hat \beta_2) - 2\widehat{Cov}(\hat \beta_1,\hat \beta_2)} \]&#10;\end{document}&#10;"/>
  <p:tag name="FILENAME" val="TP_tmp"/>
  <p:tag name="FORMAT" val="pngmono"/>
  <p:tag name="RES" val="1200"/>
  <p:tag name="BLEND" val="0"/>
  <p:tag name="TRANSPARENT" val="0"/>
  <p:tag name="TBUG" val="0"/>
  <p:tag name="ALLOWFS" val="0"/>
  <p:tag name="ORIGWIDTH" val="664"/>
  <p:tag name="PICTUREFILESIZE" val="35242"/>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theta_1 = \beta_1 - \beta_2 \]&#10;\end{document}&#10;"/>
  <p:tag name="FILENAME" val="TP_tmp"/>
  <p:tag name="FORMAT" val="pngmono"/>
  <p:tag name="RES" val="1200"/>
  <p:tag name="BLEND" val="0"/>
  <p:tag name="TRANSPARENT" val="0"/>
  <p:tag name="TBUG" val="0"/>
  <p:tag name="ALLOWFS" val="0"/>
  <p:tag name="ORIGWIDTH" val="121"/>
  <p:tag name="PICTUREFILESIZE" val="5000"/>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H_0:\theta_1=0 \]&#10;\end{document}&#10;"/>
  <p:tag name="FILENAME" val="TP_tmp"/>
  <p:tag name="FORMAT" val="pngmono"/>
  <p:tag name="RES" val="1200"/>
  <p:tag name="BLEND" val="0"/>
  <p:tag name="TRANSPARENT" val="0"/>
  <p:tag name="TBUG" val="0"/>
  <p:tag name="ALLOWFS" val="0"/>
  <p:tag name="ORIGWIDTH" val="110"/>
  <p:tag name="PICTUREFILESIZE" val="3971"/>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H_1:\theta_1&lt;0 \]&#10;\end{document}&#10;"/>
  <p:tag name="FILENAME" val="TP_tmp"/>
  <p:tag name="FORMAT" val="pngmono"/>
  <p:tag name="RES" val="1200"/>
  <p:tag name="BLEND" val="0"/>
  <p:tag name="TRANSPARENT" val="0"/>
  <p:tag name="TBUG" val="0"/>
  <p:tag name="ALLOWFS" val="0"/>
  <p:tag name="ORIGWIDTH" val="106"/>
  <p:tag name="PICTUREFILESIZE" val="3975"/>
</p:tagLst>
</file>

<file path=ppt/tags/tag2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log(wage) = \beta_0 + (\theta_1 + \beta_2) jc + \beta_2 univ + \beta_3 exper + u \]&#10;\end{document}&#10;"/>
  <p:tag name="FILENAME" val="TP_tmp"/>
  <p:tag name="FORMAT" val="pngmono"/>
  <p:tag name="RES" val="1200"/>
  <p:tag name="BLEND" val="0"/>
  <p:tag name="TRANSPARENT" val="0"/>
  <p:tag name="TBUG" val="0"/>
  <p:tag name="ALLOWFS" val="0"/>
  <p:tag name="ORIGWIDTH" val="479"/>
  <p:tag name="PICTUREFILESIZE" val="26430"/>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 \beta_0 + \theta_1  jc + \beta_2 {(jc + univ)} + \beta_3 exper + u \]&#10;\end{document}&#10;"/>
  <p:tag name="FILENAME" val="TP_tmp"/>
  <p:tag name="FORMAT" val="pngmono"/>
  <p:tag name="RES" val="1200"/>
  <p:tag name="BLEND" val="0"/>
  <p:tag name="TRANSPARENT" val="0"/>
  <p:tag name="TBUG" val="0"/>
  <p:tag name="ALLOWFS" val="0"/>
  <p:tag name="ORIGWIDTH" val="420"/>
  <p:tag name="PICTUREFILESIZE" val="19746"/>
</p:tagLst>
</file>

<file path=ppt/tags/tag28.xml><?xml version="1.0" encoding="utf-8"?>
<p:tagLst xmlns:a="http://schemas.openxmlformats.org/drawingml/2006/main" xmlns:r="http://schemas.openxmlformats.org/officeDocument/2006/relationships" xmlns:p="http://schemas.openxmlformats.org/presentationml/2006/main">
  <p:tag name="TEXPOINT" val="latex"/>
  <p:tag name="SOURCE" val="\documentclass{slides}&#10;\usepackage{amsmath}&#10;\pagestyle{empty}&#10;&#10;&#10;\begin{document}&#10;\[ \widehat{\log}(wage) = \underset{\displaystyle\phantom{1}(.021)}{\phantom{(}1.472\phantom{)}} - \underset{\displaystyle(.0069)}{\phantom{(}.0102\phantom{)}} jc + \underset{\displaystyle(.0023)}{\phantom{(}.0769\phantom{)}} totcoll + \underset{\displaystyle(.0002)}{\phantom{(}.0049\phantom{)}} exper \]&#10;\end{document}&#10;"/>
  <p:tag name="FILENAME" val="TP_tmp"/>
  <p:tag name="FORMAT" val="pngmono"/>
  <p:tag name="RES" val="1200"/>
  <p:tag name="BLEND" val="0"/>
  <p:tag name="TRANSPARENT" val="0"/>
  <p:tag name="TBUG" val="0"/>
  <p:tag name="ALLOWFS" val="0"/>
  <p:tag name="ORIGWIDTH" val="608"/>
  <p:tag name="PICTUREFILESIZE" val="46435"/>
</p:tagLst>
</file>

<file path=ppt/tags/tag2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n= 6,763,\ R^2 = .222 \]&#10;\end{document}&#10;"/>
  <p:tag name="FILENAME" val="TP_tmp"/>
  <p:tag name="FORMAT" val="pngmono"/>
  <p:tag name="RES" val="1200"/>
  <p:tag name="BLEND" val="0"/>
  <p:tag name="TRANSPARENT" val="0"/>
  <p:tag name="TBUG" val="0"/>
  <p:tag name="ALLOWFS" val="0"/>
  <p:tag name="ORIGWIDTH" val="220"/>
  <p:tag name="PICTUREFILESIZE" val="9654"/>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x_2= \delta_0 + \delta_1 x_1 + v\]&#10;\end{document}&#10;"/>
  <p:tag name="FILENAME" val="TP_tmp"/>
  <p:tag name="FORMAT" val="pngmono"/>
  <p:tag name="RES" val="1200"/>
  <p:tag name="BLEND" val="0"/>
  <p:tag name="TRANSPARENT" val="0"/>
  <p:tag name="TBUG" val="0"/>
  <p:tag name="ALLOWFS" val="0"/>
  <p:tag name="ORIGWIDTH" val="184"/>
  <p:tag name="PICTUREFILESIZE" val="7388"/>
</p:tagLst>
</file>

<file path=ppt/tags/tag3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t= -.0102/.0069=-1.48 \]&#10;\end{document}&#10;"/>
  <p:tag name="FILENAME" val="TP_tmp"/>
  <p:tag name="FORMAT" val="pngmono"/>
  <p:tag name="RES" val="1200"/>
  <p:tag name="BLEND" val="0"/>
  <p:tag name="TRANSPARENT" val="0"/>
  <p:tag name="TBUG" val="0"/>
  <p:tag name="ALLOWFS" val="0"/>
  <p:tag name="ORIGWIDTH" val="266"/>
  <p:tag name="PICTUREFILESIZE" val="10377"/>
</p:tagLst>
</file>

<file path=ppt/tags/tag3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p-value = P(t-ratio &lt; -1.48)=.070\]&#10;\end{document}&#10;"/>
  <p:tag name="FILENAME" val="TP_tmp"/>
  <p:tag name="FORMAT" val="pngmono"/>
  <p:tag name="RES" val="1200"/>
  <p:tag name="BLEND" val="0"/>
  <p:tag name="TRANSPARENT" val="0"/>
  <p:tag name="TBUG" val="0"/>
  <p:tag name="ALLOWFS" val="0"/>
  <p:tag name="ORIGWIDTH" val="395"/>
  <p:tag name="PICTUREFILESIZE" val="16426"/>
</p:tagLst>
</file>

<file path=ppt/tags/tag3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0102\pm 1.96(.0069)=(-.0237,.0003)\]&#10;\end{document}&#10;"/>
  <p:tag name="FILENAME" val="TP_tmp"/>
  <p:tag name="FORMAT" val="pngmono"/>
  <p:tag name="RES" val="1200"/>
  <p:tag name="BLEND" val="0"/>
  <p:tag name="TRANSPARENT" val="0"/>
  <p:tag name="TBUG" val="0"/>
  <p:tag name="ALLOWFS" val="0"/>
  <p:tag name="ORIGWIDTH" val="400"/>
  <p:tag name="PICTUREFILESIZE" val="16832"/>
</p:tagLst>
</file>

<file path=ppt/tags/tag3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log(salary) = \beta_0 + \beta_1 years + \beta_2 gamesyr \]&#10;\end{document}&#10;"/>
  <p:tag name="FILENAME" val="TP_tmp"/>
  <p:tag name="FORMAT" val="pngmono"/>
  <p:tag name="RES" val="1200"/>
  <p:tag name="BLEND" val="0"/>
  <p:tag name="TRANSPARENT" val="0"/>
  <p:tag name="TBUG" val="0"/>
  <p:tag name="ALLOWFS" val="0"/>
  <p:tag name="ORIGWIDTH" val="397"/>
  <p:tag name="PICTUREFILESIZE" val="21487"/>
</p:tagLst>
</file>

<file path=ppt/tags/tag3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beta_3 bavg +\beta_4 hrunsyr + \beta_5 rbisyr + u \]&#10;\end{document}&#10;"/>
  <p:tag name="FILENAME" val="TP_tmp"/>
  <p:tag name="FORMAT" val="pngmono"/>
  <p:tag name="RES" val="1200"/>
  <p:tag name="BLEND" val="0"/>
  <p:tag name="TRANSPARENT" val="0"/>
  <p:tag name="TBUG" val="0"/>
  <p:tag name="ALLOWFS" val="0"/>
  <p:tag name="ORIGWIDTH" val="362"/>
  <p:tag name="PICTUREFILESIZE" val="18461"/>
</p:tagLst>
</file>

<file path=ppt/tags/tag3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H_0:\beta_3=0, \beta_4=0, \beta_5=0 \]&#10;\end{document}&#10;"/>
  <p:tag name="FILENAME" val="TP_tmp"/>
  <p:tag name="FORMAT" val="pngmono"/>
  <p:tag name="RES" val="1200"/>
  <p:tag name="BLEND" val="0"/>
  <p:tag name="TRANSPARENT" val="0"/>
  <p:tag name="TBUG" val="0"/>
  <p:tag name="ALLOWFS" val="0"/>
  <p:tag name="ORIGWIDTH" val="262"/>
  <p:tag name="PICTUREFILESIZE" val="10595"/>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H_1: H_0\ {\rm is\ not\ true} \]&#10;\end{document}&#10;"/>
  <p:tag name="FILENAME" val="TP_tmp"/>
  <p:tag name="FORMAT" val="pngmono"/>
  <p:tag name="RES" val="1200"/>
  <p:tag name="BLEND" val="0"/>
  <p:tag name="TRANSPARENT" val="0"/>
  <p:tag name="TBUG" val="0"/>
  <p:tag name="ALLOWFS" val="0"/>
  <p:tag name="ORIGWIDTH" val="188"/>
  <p:tag name="PICTUREFILESIZE" val="6831"/>
</p:tagLst>
</file>

<file path=ppt/tags/tag37.xml><?xml version="1.0" encoding="utf-8"?>
<p:tagLst xmlns:a="http://schemas.openxmlformats.org/drawingml/2006/main" xmlns:r="http://schemas.openxmlformats.org/officeDocument/2006/relationships" xmlns:p="http://schemas.openxmlformats.org/presentationml/2006/main">
  <p:tag name="TEXPOINT" val="latex"/>
  <p:tag name="SOURCE" val="\documentclass{slides}&#10;\usepackage{amsmath}&#10;\pagestyle{empty}&#10;&#10;&#10;\begin{document}&#10;\[ \widehat{\log}(salary) = \underset{\displaystyle\phantom{1}(0.29)}{\phantom{(}11.19\phantom{)}} + \underset{\displaystyle(.0121)}{\phantom{(}.0689\phantom{)}} years + \underset{\displaystyle(.0026)}{\phantom{(}.0126\phantom{)}} gamesyr\]&#10;\end{document}&#10;"/>
  <p:tag name="FILENAME" val="TP_tmp"/>
  <p:tag name="FORMAT" val="pngmono"/>
  <p:tag name="RES" val="1200"/>
  <p:tag name="BLEND" val="0"/>
  <p:tag name="TRANSPARENT" val="0"/>
  <p:tag name="TBUG" val="0"/>
  <p:tag name="ALLOWFS" val="0"/>
  <p:tag name="ORIGWIDTH" val="534"/>
  <p:tag name="PICTUREFILESIZE" val="40232"/>
</p:tagLst>
</file>

<file path=ppt/tags/tag3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n= 353,\ SSR = 183.186,\ R^2 = .6278\]&#10;\end{document}&#10;"/>
  <p:tag name="FILENAME" val="TP_tmp"/>
  <p:tag name="FORMAT" val="pngmono"/>
  <p:tag name="RES" val="1200"/>
  <p:tag name="BLEND" val="0"/>
  <p:tag name="TRANSPARENT" val="0"/>
  <p:tag name="TBUG" val="0"/>
  <p:tag name="ALLOWFS" val="0"/>
  <p:tag name="ORIGWIDTH" val="384"/>
  <p:tag name="PICTUREFILESIZE" val="18059"/>
</p:tagLst>
</file>

<file path=ppt/tags/tag39.xml><?xml version="1.0" encoding="utf-8"?>
<p:tagLst xmlns:a="http://schemas.openxmlformats.org/drawingml/2006/main" xmlns:r="http://schemas.openxmlformats.org/officeDocument/2006/relationships" xmlns:p="http://schemas.openxmlformats.org/presentationml/2006/main">
  <p:tag name="TEXPOINT" val="latex"/>
  <p:tag name="SOURCE" val="\documentclass{slides}&#10;\usepackage{amsmath}&#10;\pagestyle{empty}&#10;&#10;&#10;\begin{document}&#10;\[ + \underset{\displaystyle(.00110)}{\phantom{(}.00098\phantom{)}} bavg+ \underset{\displaystyle(.0161)}{\phantom{(}.0144\phantom{)}} hrunsyr + \underset{\displaystyle(.0072)}{\phantom{(}.0108\phantom{)}} rbisyr\]&#10;\end{document}&#10;"/>
  <p:tag name="FILENAME" val="TP_tmp"/>
  <p:tag name="FORMAT" val="pngmono"/>
  <p:tag name="RES" val="1200"/>
  <p:tag name="BLEND" val="0"/>
  <p:tag name="TRANSPARENT" val="0"/>
  <p:tag name="TBUG" val="0"/>
  <p:tag name="ALLOWFS" val="0"/>
  <p:tag name="ORIGWIDTH" val="471"/>
  <p:tag name="PICTUREFILESIZE" val="35505"/>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Rightarrow \quad y= \beta_0 + \beta_1 x_1 + \beta_2 (\delta_0 + \delta_1 x_1 + v) + u\]&#10;\end{document}&#10;"/>
  <p:tag name="FILENAME" val="TP_tmp"/>
  <p:tag name="FORMAT" val="pngmono"/>
  <p:tag name="RES" val="1200"/>
  <p:tag name="BLEND" val="0"/>
  <p:tag name="TRANSPARENT" val="0"/>
  <p:tag name="TBUG" val="0"/>
  <p:tag name="ALLOWFS" val="0"/>
  <p:tag name="ORIGWIDTH" val="432"/>
  <p:tag name="PICTUREFILESIZE" val="17101"/>
</p:tagLst>
</file>

<file path=ppt/tags/tag40.xml><?xml version="1.0" encoding="utf-8"?>
<p:tagLst xmlns:a="http://schemas.openxmlformats.org/drawingml/2006/main" xmlns:r="http://schemas.openxmlformats.org/officeDocument/2006/relationships" xmlns:p="http://schemas.openxmlformats.org/presentationml/2006/main">
  <p:tag name="TEXPOINT" val="latex"/>
  <p:tag name="SOURCE" val="\documentclass{slides}&#10;\usepackage{amsmath}&#10;\pagestyle{empty}&#10;&#10;&#10;\begin{document}&#10;\[ \widehat{\log}(salary) = \underset{\displaystyle\phantom{1}(0.11)}{\phantom{(}11.22\phantom{)}} + \underset{\displaystyle(.0125)}{\phantom{(}.0713\phantom{)}} years + \underset{\displaystyle(.0013)}{\phantom{(}.0202\phantom{)}} gamesyr\]&#10;\end{document}&#10;"/>
  <p:tag name="FILENAME" val="TP_tmp"/>
  <p:tag name="FORMAT" val="pngmono"/>
  <p:tag name="RES" val="1200"/>
  <p:tag name="BLEND" val="0"/>
  <p:tag name="TRANSPARENT" val="0"/>
  <p:tag name="TBUG" val="0"/>
  <p:tag name="ALLOWFS" val="0"/>
  <p:tag name="ORIGWIDTH" val="534"/>
  <p:tag name="PICTUREFILESIZE" val="38169"/>
</p:tagLst>
</file>

<file path=ppt/tags/tag4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n= 353,\ SSR = 198.311,\ R^2 = .5971\]&#10;\end{document}&#10;"/>
  <p:tag name="FILENAME" val="TP_tmp"/>
  <p:tag name="FORMAT" val="pngmono"/>
  <p:tag name="RES" val="1200"/>
  <p:tag name="BLEND" val="0"/>
  <p:tag name="TRANSPARENT" val="0"/>
  <p:tag name="TBUG" val="0"/>
  <p:tag name="ALLOWFS" val="0"/>
  <p:tag name="ORIGWIDTH" val="383"/>
  <p:tag name="PICTUREFILESIZE" val="16465"/>
</p:tagLst>
</file>

<file path=ppt/tags/tag4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F= \frac{(SSR_r - SSR_{ur})/q}{SSR_{ur}/(n-k-1)}\ \sim \ F_{q, n-k-1}\]&#10;\end{document}&#10;"/>
  <p:tag name="FILENAME" val="TP_tmp"/>
  <p:tag name="FORMAT" val="pngmono"/>
  <p:tag name="RES" val="1200"/>
  <p:tag name="BLEND" val="0"/>
  <p:tag name="TRANSPARENT" val="0"/>
  <p:tag name="TBUG" val="0"/>
  <p:tag name="ALLOWFS" val="0"/>
  <p:tag name="ORIGWIDTH" val="359"/>
  <p:tag name="PICTUREFILESIZE" val="25970"/>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beta_0 + \beta_2 \delta_0) + (\beta_1+ \beta_2\delta_1) x_1 + (\beta_2  v + u)\]&#10;\end{document}&#10;"/>
  <p:tag name="FILENAME" val="TP_tmp"/>
  <p:tag name="FORMAT" val="pngmono"/>
  <p:tag name="RES" val="1200"/>
  <p:tag name="BLEND" val="0"/>
  <p:tag name="TRANSPARENT" val="0"/>
  <p:tag name="TBUG" val="0"/>
  <p:tag name="ALLOWFS" val="0"/>
  <p:tag name="ORIGWIDTH" val="423"/>
  <p:tag name="PICTUREFILESIZE" val="19828"/>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y= \beta_0 + \beta_1 x_1 + \beta_2 x_2 + u\]&#10;\end{document}&#10;"/>
  <p:tag name="FILENAME" val="TP_tmp"/>
  <p:tag name="FORMAT" val="pngmono"/>
  <p:tag name="RES" val="1200"/>
  <p:tag name="BLEND" val="0"/>
  <p:tag name="TRANSPARENT" val="0"/>
  <p:tag name="TBUG" val="0"/>
  <p:tag name="ALLOWFS" val="0"/>
  <p:tag name="ORIGWIDTH" val="254"/>
  <p:tag name="PICTUREFILESIZE" val="10882"/>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u_i \sim N(0, \sigma^2) \]&#10;\end{document}&#10;"/>
  <p:tag name="FILENAME" val="TP_tmp"/>
  <p:tag name="FORMAT" val="pngmono"/>
  <p:tag name="RES" val="1200"/>
  <p:tag name="BLEND" val="0"/>
  <p:tag name="TRANSPARENT" val="0"/>
  <p:tag name="TBUG" val="0"/>
  <p:tag name="ALLOWFS" val="0"/>
  <p:tag name="ORIGWIDTH" val="128"/>
  <p:tag name="PICTUREFILESIZE" val="7419"/>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x_{i1}, x_{i2}, \dots, x_{ik}\]&#10;\end{document}&#10;"/>
  <p:tag name="FILENAME" val="TP_tmp"/>
  <p:tag name="FORMAT" val="pngmono"/>
  <p:tag name="RES" val="1200"/>
  <p:tag name="BLEND" val="0"/>
  <p:tag name="TRANSPARENT" val="0"/>
  <p:tag name="TBUG" val="0"/>
  <p:tag name="ALLOWFS" val="0"/>
  <p:tag name="ORIGWIDTH" val="141"/>
  <p:tag name="PICTUREFILESIZE" val="6679"/>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 y|{\bf x} \sim N(\beta_0+\beta_1 x_{1} +\dots + \beta_k x_{k}, \sigma^2) \]&#10;\end{document}&#10;"/>
  <p:tag name="FILENAME" val="TP_tmp"/>
  <p:tag name="FORMAT" val="pngmono"/>
  <p:tag name="RES" val="1200"/>
  <p:tag name="BLEND" val="0"/>
  <p:tag name="TRANSPARENT" val="0"/>
  <p:tag name="TBUG" val="0"/>
  <p:tag name="ALLOWFS" val="0"/>
  <p:tag name="ORIGWIDTH" val="349"/>
  <p:tag name="PICTUREFILESIZE" val="1675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12204</TotalTime>
  <Words>3086</Words>
  <Application>Microsoft Office PowerPoint</Application>
  <PresentationFormat>Widescreen</PresentationFormat>
  <Paragraphs>365</Paragraphs>
  <Slides>52</Slides>
  <Notes>50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9" baseType="lpstr">
      <vt:lpstr>Arial</vt:lpstr>
      <vt:lpstr>Britannic Bold</vt:lpstr>
      <vt:lpstr>Calibri</vt:lpstr>
      <vt:lpstr>Calibri Light</vt:lpstr>
      <vt:lpstr>Wingdings</vt:lpstr>
      <vt:lpstr>Office Theme</vt:lpstr>
      <vt:lpstr>Document</vt:lpstr>
      <vt:lpstr>PowerPoint Presentation</vt:lpstr>
      <vt:lpstr>Today’s topics</vt:lpstr>
      <vt:lpstr>Starter Question</vt:lpstr>
      <vt:lpstr>PowerPoint Presentation</vt:lpstr>
      <vt:lpstr>It is always easier to justify a coefficient after the fact….</vt:lpstr>
      <vt:lpstr>PowerPoint Presentation</vt:lpstr>
      <vt:lpstr>Review Omitted Variable Slides</vt:lpstr>
      <vt:lpstr>PowerPoint Presentation</vt:lpstr>
      <vt:lpstr>PowerPoint Presentation</vt:lpstr>
      <vt:lpstr>PowerPoint Presentation</vt:lpstr>
      <vt:lpstr>Let’s look at part of the in-class exercise</vt:lpstr>
      <vt:lpstr>PowerPoint Presentation</vt:lpstr>
      <vt:lpstr>Statistical Inference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Practical versus statistical inference</vt:lpstr>
      <vt:lpstr>PowerPoint Presentation</vt:lpstr>
      <vt:lpstr>Testing one-sided alternatives</vt:lpstr>
      <vt:lpstr>PowerPoint Presentation</vt:lpstr>
      <vt:lpstr>When should you use a one tailed test?</vt:lpstr>
      <vt:lpstr>Obtaining a one-tailed test in R</vt:lpstr>
      <vt:lpstr>Hypothesis Testing About Multiple Coefficients</vt:lpstr>
      <vt:lpstr>PowerPoint Presentation</vt:lpstr>
      <vt:lpstr>Testing the equality of regression coefficients</vt:lpstr>
      <vt:lpstr>PowerPoint Presentation</vt:lpstr>
      <vt:lpstr>PowerPoint Presentation</vt:lpstr>
      <vt:lpstr>PowerPoint Presentation</vt:lpstr>
      <vt:lpstr>PowerPoint Presentation</vt:lpstr>
      <vt:lpstr>Let’s look at another example and two ways to make the comparison. </vt:lpstr>
      <vt:lpstr>Here is the model with income and education</vt:lpstr>
      <vt:lpstr>Approach 1- Wooldridge version</vt:lpstr>
      <vt:lpstr>Approach 2 – Use an R function</vt:lpstr>
      <vt:lpstr>PowerPoint Presentation</vt:lpstr>
      <vt:lpstr>Testing exclusion restrictions</vt:lpstr>
      <vt:lpstr>PowerPoint Presentation</vt:lpstr>
      <vt:lpstr>PowerPoint Presentation</vt:lpstr>
      <vt:lpstr>PowerPoint Presentation</vt:lpstr>
      <vt:lpstr>PowerPoint Presentation</vt:lpstr>
      <vt:lpstr>Let’s look at another example…</vt:lpstr>
      <vt:lpstr>Here is our ‘full’ model</vt:lpstr>
      <vt:lpstr>PowerPoint Presentation</vt:lpstr>
      <vt:lpstr>PowerPoint Presentation</vt:lpstr>
      <vt:lpstr>An alternative approach in R</vt:lpstr>
      <vt:lpstr>In class exercises</vt:lpstr>
      <vt:lpstr>In-class Exercise: Analysis of Global COVID-19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hypotheses about model parameters; testing exclusion restrictions</dc:title>
  <dc:creator>Michael Siciliano</dc:creator>
  <cp:lastModifiedBy>Michael Siciliano</cp:lastModifiedBy>
  <cp:revision>210</cp:revision>
  <cp:lastPrinted>2014-02-11T19:38:12Z</cp:lastPrinted>
  <dcterms:created xsi:type="dcterms:W3CDTF">2013-12-03T23:00:14Z</dcterms:created>
  <dcterms:modified xsi:type="dcterms:W3CDTF">2021-02-08T18:55:05Z</dcterms:modified>
</cp:coreProperties>
</file>