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sldIdLst>
    <p:sldId id="379" r:id="rId2"/>
    <p:sldId id="258" r:id="rId3"/>
    <p:sldId id="257" r:id="rId4"/>
    <p:sldId id="326" r:id="rId5"/>
    <p:sldId id="327" r:id="rId6"/>
    <p:sldId id="328" r:id="rId7"/>
    <p:sldId id="329" r:id="rId8"/>
    <p:sldId id="330" r:id="rId9"/>
    <p:sldId id="331" r:id="rId10"/>
    <p:sldId id="332" r:id="rId11"/>
    <p:sldId id="334" r:id="rId12"/>
    <p:sldId id="335" r:id="rId13"/>
    <p:sldId id="336" r:id="rId14"/>
    <p:sldId id="337" r:id="rId15"/>
    <p:sldId id="338" r:id="rId16"/>
    <p:sldId id="339" r:id="rId17"/>
    <p:sldId id="340" r:id="rId18"/>
    <p:sldId id="341" r:id="rId19"/>
    <p:sldId id="342" r:id="rId20"/>
    <p:sldId id="343" r:id="rId21"/>
    <p:sldId id="349" r:id="rId22"/>
    <p:sldId id="263" r:id="rId23"/>
    <p:sldId id="275" r:id="rId24"/>
    <p:sldId id="276" r:id="rId25"/>
    <p:sldId id="277" r:id="rId26"/>
    <p:sldId id="280" r:id="rId27"/>
    <p:sldId id="278" r:id="rId28"/>
    <p:sldId id="279" r:id="rId29"/>
    <p:sldId id="281" r:id="rId30"/>
    <p:sldId id="350" r:id="rId31"/>
    <p:sldId id="351" r:id="rId32"/>
    <p:sldId id="311" r:id="rId33"/>
    <p:sldId id="312" r:id="rId34"/>
    <p:sldId id="282" r:id="rId35"/>
    <p:sldId id="284" r:id="rId36"/>
    <p:sldId id="283" r:id="rId37"/>
    <p:sldId id="285" r:id="rId38"/>
    <p:sldId id="346" r:id="rId39"/>
    <p:sldId id="286" r:id="rId40"/>
    <p:sldId id="288" r:id="rId41"/>
    <p:sldId id="289" r:id="rId42"/>
    <p:sldId id="290" r:id="rId43"/>
    <p:sldId id="291" r:id="rId44"/>
    <p:sldId id="292" r:id="rId45"/>
    <p:sldId id="293" r:id="rId46"/>
    <p:sldId id="294" r:id="rId47"/>
    <p:sldId id="295" r:id="rId48"/>
    <p:sldId id="296" r:id="rId49"/>
    <p:sldId id="315" r:id="rId50"/>
    <p:sldId id="298" r:id="rId51"/>
    <p:sldId id="300" r:id="rId52"/>
    <p:sldId id="301" r:id="rId53"/>
    <p:sldId id="302" r:id="rId54"/>
    <p:sldId id="303" r:id="rId55"/>
    <p:sldId id="304" r:id="rId56"/>
    <p:sldId id="305" r:id="rId57"/>
    <p:sldId id="306" r:id="rId58"/>
    <p:sldId id="308" r:id="rId59"/>
    <p:sldId id="344" r:id="rId60"/>
    <p:sldId id="264" r:id="rId61"/>
    <p:sldId id="265" r:id="rId62"/>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692" autoAdjust="0"/>
  </p:normalViewPr>
  <p:slideViewPr>
    <p:cSldViewPr>
      <p:cViewPr varScale="1">
        <p:scale>
          <a:sx n="70" d="100"/>
          <a:sy n="70" d="100"/>
        </p:scale>
        <p:origin x="2118"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CD12DB80-93FF-4B74-8AAE-7BB83514FC1E}" type="datetimeFigureOut">
              <a:rPr lang="en-US" smtClean="0"/>
              <a:pPr/>
              <a:t>2/22/2021</a:t>
            </a:fld>
            <a:endParaRPr lang="en-US"/>
          </a:p>
        </p:txBody>
      </p:sp>
      <p:sp>
        <p:nvSpPr>
          <p:cNvPr id="4" name="Slide Image Placeholder 3"/>
          <p:cNvSpPr>
            <a:spLocks noGrp="1" noRot="1" noChangeAspect="1"/>
          </p:cNvSpPr>
          <p:nvPr>
            <p:ph type="sldImg" idx="2"/>
          </p:nvPr>
        </p:nvSpPr>
        <p:spPr>
          <a:xfrm>
            <a:off x="425450" y="698500"/>
            <a:ext cx="62039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518C9D9D-8071-4FFD-ADB2-BF21F3AE496E}" type="slidenum">
              <a:rPr lang="en-US" smtClean="0"/>
              <a:pPr/>
              <a:t>‹#›</a:t>
            </a:fld>
            <a:endParaRPr lang="en-US"/>
          </a:p>
        </p:txBody>
      </p:sp>
    </p:spTree>
    <p:extLst>
      <p:ext uri="{BB962C8B-B14F-4D97-AF65-F5344CB8AC3E}">
        <p14:creationId xmlns:p14="http://schemas.microsoft.com/office/powerpoint/2010/main" val="135582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B63F-EADB-439F-9219-7451A1F5B5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C9D9D-8071-4FFD-ADB2-BF21F3AE496E}" type="slidenum">
              <a:rPr lang="en-US" smtClean="0"/>
              <a:pPr/>
              <a:t>11</a:t>
            </a:fld>
            <a:endParaRPr lang="en-US"/>
          </a:p>
        </p:txBody>
      </p:sp>
    </p:spTree>
    <p:extLst>
      <p:ext uri="{BB962C8B-B14F-4D97-AF65-F5344CB8AC3E}">
        <p14:creationId xmlns:p14="http://schemas.microsoft.com/office/powerpoint/2010/main" val="2833420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12</a:t>
            </a:fld>
            <a:endParaRPr lang="en-US"/>
          </a:p>
        </p:txBody>
      </p:sp>
    </p:spTree>
    <p:extLst>
      <p:ext uri="{BB962C8B-B14F-4D97-AF65-F5344CB8AC3E}">
        <p14:creationId xmlns:p14="http://schemas.microsoft.com/office/powerpoint/2010/main" val="528968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C9D9D-8071-4FFD-ADB2-BF21F3AE496E}" type="slidenum">
              <a:rPr lang="en-US" smtClean="0"/>
              <a:pPr/>
              <a:t>13</a:t>
            </a:fld>
            <a:endParaRPr lang="en-US"/>
          </a:p>
        </p:txBody>
      </p:sp>
    </p:spTree>
    <p:extLst>
      <p:ext uri="{BB962C8B-B14F-4D97-AF65-F5344CB8AC3E}">
        <p14:creationId xmlns:p14="http://schemas.microsoft.com/office/powerpoint/2010/main" val="343610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14</a:t>
            </a:fld>
            <a:endParaRPr lang="en-US"/>
          </a:p>
        </p:txBody>
      </p:sp>
    </p:spTree>
    <p:extLst>
      <p:ext uri="{BB962C8B-B14F-4D97-AF65-F5344CB8AC3E}">
        <p14:creationId xmlns:p14="http://schemas.microsoft.com/office/powerpoint/2010/main" val="204419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The</a:t>
                </a:r>
                <a:r>
                  <a:rPr lang="en-US" baseline="0" dirty="0"/>
                  <a:t> point is that we interpret them conditionally on their interacting predictor, not marginally as when they were included as main effects only</a:t>
                </a:r>
                <a:r>
                  <a:rPr lang="en-US" baseline="0" dirty="0" smtClean="0"/>
                  <a:t>.</a:t>
                </a:r>
              </a:p>
              <a:p>
                <a:endParaRPr lang="en-US" baseline="0" dirty="0" smtClean="0"/>
              </a:p>
              <a:p>
                <a:r>
                  <a:rPr lang="en-US" baseline="0" dirty="0" smtClean="0"/>
                  <a:t>Have students recall the regrouped formula for the interaction effect from a few slides earlier.  Here it is clear what </a:t>
                </a:r>
                <a:r>
                  <a:rPr lang="en-US" baseline="0" dirty="0" err="1" smtClean="0"/>
                  <a:t>what</a:t>
                </a:r>
                <a:r>
                  <a:rPr lang="en-US" baseline="0" dirty="0" smtClean="0"/>
                  <a:t> the simple main effect is.  When X2 is zero, the impact of X1 is just B1.</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𝑌</a:t>
                </a:r>
                <a:r>
                  <a:rPr lang="en-US" sz="1200" i="0" kern="1200" smtClean="0">
                    <a:solidFill>
                      <a:schemeClr val="tx1"/>
                    </a:solidFill>
                    <a:effectLst/>
                    <a:latin typeface="+mn-lt"/>
                    <a:ea typeface="+mn-ea"/>
                    <a:cs typeface="+mn-cs"/>
                  </a:rPr>
                  <a:t>_</a:t>
                </a:r>
                <a:r>
                  <a:rPr lang="en-US" sz="1200" i="0" kern="1200">
                    <a:solidFill>
                      <a:schemeClr val="tx1"/>
                    </a:solidFill>
                    <a:effectLst/>
                    <a:latin typeface="+mn-lt"/>
                    <a:ea typeface="+mn-ea"/>
                    <a:cs typeface="+mn-cs"/>
                  </a:rPr>
                  <a:t>𝑖= 𝐵_0+ 〖(𝐵〗_1 〖+ 𝐵_3 〖𝑋2〗_𝑖)𝑋1〗_𝑖+ 𝐵_2 〖𝑋2〗_𝑖+ 𝑒_𝑖</a:t>
                </a:r>
                <a:endParaRPr lang="en-US" sz="1200" kern="1200" dirty="0">
                  <a:solidFill>
                    <a:schemeClr val="tx1"/>
                  </a:solidFill>
                  <a:effectLst/>
                  <a:latin typeface="+mn-lt"/>
                  <a:ea typeface="+mn-ea"/>
                  <a:cs typeface="+mn-cs"/>
                </a:endParaRPr>
              </a:p>
              <a:p>
                <a:endParaRPr lang="en-US" baseline="0" dirty="0" smtClean="0"/>
              </a:p>
              <a:p>
                <a:endParaRPr lang="en-US" dirty="0"/>
              </a:p>
            </p:txBody>
          </p:sp>
        </mc:Fallback>
      </mc:AlternateContent>
      <p:sp>
        <p:nvSpPr>
          <p:cNvPr id="4" name="Slide Number Placeholder 3"/>
          <p:cNvSpPr>
            <a:spLocks noGrp="1"/>
          </p:cNvSpPr>
          <p:nvPr>
            <p:ph type="sldNum" sz="quarter" idx="10"/>
          </p:nvPr>
        </p:nvSpPr>
        <p:spPr/>
        <p:txBody>
          <a:bodyPr/>
          <a:lstStyle/>
          <a:p>
            <a:fld id="{51E28124-D930-454D-8CAB-E638B1E12E80}" type="slidenum">
              <a:rPr lang="en-US" smtClean="0"/>
              <a:pPr/>
              <a:t>15</a:t>
            </a:fld>
            <a:endParaRPr lang="en-US"/>
          </a:p>
        </p:txBody>
      </p:sp>
    </p:spTree>
    <p:extLst>
      <p:ext uri="{BB962C8B-B14F-4D97-AF65-F5344CB8AC3E}">
        <p14:creationId xmlns:p14="http://schemas.microsoft.com/office/powerpoint/2010/main" val="1498730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16</a:t>
            </a:fld>
            <a:endParaRPr lang="en-US"/>
          </a:p>
        </p:txBody>
      </p:sp>
    </p:spTree>
    <p:extLst>
      <p:ext uri="{BB962C8B-B14F-4D97-AF65-F5344CB8AC3E}">
        <p14:creationId xmlns:p14="http://schemas.microsoft.com/office/powerpoint/2010/main" val="7760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E28124-D930-454D-8CAB-E638B1E12E80}" type="slidenum">
              <a:rPr lang="en-US" smtClean="0"/>
              <a:pPr/>
              <a:t>17</a:t>
            </a:fld>
            <a:endParaRPr lang="en-US"/>
          </a:p>
        </p:txBody>
      </p:sp>
    </p:spTree>
    <p:extLst>
      <p:ext uri="{BB962C8B-B14F-4D97-AF65-F5344CB8AC3E}">
        <p14:creationId xmlns:p14="http://schemas.microsoft.com/office/powerpoint/2010/main" val="3228531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18</a:t>
            </a:fld>
            <a:endParaRPr lang="en-US"/>
          </a:p>
        </p:txBody>
      </p:sp>
    </p:spTree>
    <p:extLst>
      <p:ext uri="{BB962C8B-B14F-4D97-AF65-F5344CB8AC3E}">
        <p14:creationId xmlns:p14="http://schemas.microsoft.com/office/powerpoint/2010/main" val="229274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E28124-D930-454D-8CAB-E638B1E12E80}" type="slidenum">
              <a:rPr lang="en-US" smtClean="0"/>
              <a:pPr/>
              <a:t>19</a:t>
            </a:fld>
            <a:endParaRPr lang="en-US"/>
          </a:p>
        </p:txBody>
      </p:sp>
    </p:spTree>
    <p:extLst>
      <p:ext uri="{BB962C8B-B14F-4D97-AF65-F5344CB8AC3E}">
        <p14:creationId xmlns:p14="http://schemas.microsoft.com/office/powerpoint/2010/main" val="1483338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20</a:t>
            </a:fld>
            <a:endParaRPr lang="en-US"/>
          </a:p>
        </p:txBody>
      </p:sp>
    </p:spTree>
    <p:extLst>
      <p:ext uri="{BB962C8B-B14F-4D97-AF65-F5344CB8AC3E}">
        <p14:creationId xmlns:p14="http://schemas.microsoft.com/office/powerpoint/2010/main" val="341222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C9D9D-8071-4FFD-ADB2-BF21F3AE496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4</a:t>
            </a:fld>
            <a:endParaRPr lang="en-US"/>
          </a:p>
        </p:txBody>
      </p:sp>
    </p:spTree>
    <p:extLst>
      <p:ext uri="{BB962C8B-B14F-4D97-AF65-F5344CB8AC3E}">
        <p14:creationId xmlns:p14="http://schemas.microsoft.com/office/powerpoint/2010/main" val="180624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38</a:t>
            </a:fld>
            <a:endParaRPr lang="en-US"/>
          </a:p>
        </p:txBody>
      </p:sp>
    </p:spTree>
    <p:extLst>
      <p:ext uri="{BB962C8B-B14F-4D97-AF65-F5344CB8AC3E}">
        <p14:creationId xmlns:p14="http://schemas.microsoft.com/office/powerpoint/2010/main" val="421813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5</a:t>
            </a:fld>
            <a:endParaRPr lang="en-US"/>
          </a:p>
        </p:txBody>
      </p:sp>
    </p:spTree>
    <p:extLst>
      <p:ext uri="{BB962C8B-B14F-4D97-AF65-F5344CB8AC3E}">
        <p14:creationId xmlns:p14="http://schemas.microsoft.com/office/powerpoint/2010/main" val="1298773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51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54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Write the</a:t>
                </a:r>
                <a:r>
                  <a:rPr lang="en-US" baseline="0" dirty="0"/>
                  <a:t> formula on the board</a:t>
                </a:r>
              </a:p>
              <a:p>
                <a:endParaRPr lang="en-US" baseline="0" dirty="0"/>
              </a:p>
              <a:p>
                <a:r>
                  <a:rPr lang="en-US" baseline="0" dirty="0" err="1"/>
                  <a:t>Wagei</a:t>
                </a:r>
                <a:r>
                  <a:rPr lang="en-US" baseline="0" dirty="0"/>
                  <a:t> = Bo + B1educi + </a:t>
                </a:r>
                <a:r>
                  <a:rPr lang="en-US" baseline="0" dirty="0" err="1"/>
                  <a:t>ei</a:t>
                </a:r>
                <a:endParaRPr lang="en-US" baseline="0" dirty="0"/>
              </a:p>
              <a:p>
                <a:endParaRPr lang="en-US" baseline="0" dirty="0"/>
              </a:p>
              <a:p>
                <a:r>
                  <a:rPr lang="en-US" baseline="0" dirty="0"/>
                  <a:t>How do we interpret the intercept now?  Why is it negative?  Does this make sense for our data?  What is one solution to make it more interpretable? [we should center education as no members of our data likely have zero years of education]</a:t>
                </a:r>
              </a:p>
              <a:p>
                <a:endParaRPr lang="en-US" baseline="0" dirty="0"/>
              </a:p>
              <a:p>
                <a:r>
                  <a:rPr lang="en-US" baseline="0" dirty="0"/>
                  <a:t>How much variation in wages does education predict.</a:t>
                </a:r>
              </a:p>
              <a:p>
                <a:endParaRPr lang="en-US" baseline="0" dirty="0"/>
              </a:p>
              <a:p>
                <a:r>
                  <a:rPr lang="en-US" baseline="0" dirty="0"/>
                  <a:t>P-value is testing the probability of finding an effect for education as large as the one that we found by chance alone. Another way to put it (from stack exchange): If, in the population from which this sample was randomly drawn, the effect size associated with this p-value was 0 (our null hypothesis), what would be the probability that, in a sample of this size, we would get a test statistic this far from 0 or farther</a:t>
                </a:r>
                <a:r>
                  <a:rPr lang="en-US" baseline="0" dirty="0" smtClean="0"/>
                  <a:t>?</a:t>
                </a:r>
              </a:p>
              <a:p>
                <a:endParaRPr lang="en-US" baseline="0" dirty="0" smtClean="0"/>
              </a:p>
              <a:p>
                <a:r>
                  <a:rPr lang="en-US" baseline="0" dirty="0" smtClean="0"/>
                  <a:t>Recall the formula for variance of our Betas:</a:t>
                </a:r>
              </a:p>
              <a:p>
                <a:endParaRPr lang="en-US" baseline="0" dirty="0" smtClean="0"/>
              </a:p>
              <a:p>
                <a:r>
                  <a:rPr lang="en-US" b="0" i="0" smtClean="0">
                    <a:latin typeface="Cambria Math" panose="02040503050406030204" pitchFamily="18" charset="0"/>
                  </a:rPr>
                  <a:t>𝑣𝑎𝑟</a:t>
                </a:r>
                <a:r>
                  <a:rPr lang="en-US" b="0" i="0" smtClean="0">
                    <a:latin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𝑗 ) ̂ )=  </a:t>
                </a:r>
                <a:r>
                  <a:rPr lang="en-US" b="0" i="0" smtClean="0">
                    <a:latin typeface="Cambria Math" panose="02040503050406030204" pitchFamily="18" charset="0"/>
                    <a:ea typeface="Cambria Math" panose="02040503050406030204" pitchFamily="18" charset="0"/>
                  </a:rPr>
                  <a:t>𝜎^</a:t>
                </a:r>
                <a:r>
                  <a:rPr lang="en-US" b="0" i="0" smtClean="0">
                    <a:latin typeface="Cambria Math" panose="02040503050406030204" pitchFamily="18" charset="0"/>
                  </a:rPr>
                  <a:t>2/(𝑁 𝑣𝑎𝑟(𝑋_𝑗)(1−𝑅_𝑗^2))</a:t>
                </a:r>
                <a:endParaRPr lang="en-US" dirty="0"/>
              </a:p>
            </p:txBody>
          </p:sp>
        </mc:Fallback>
      </mc:AlternateContent>
      <p:sp>
        <p:nvSpPr>
          <p:cNvPr id="4" name="Slide Number Placeholder 3"/>
          <p:cNvSpPr>
            <a:spLocks noGrp="1"/>
          </p:cNvSpPr>
          <p:nvPr>
            <p:ph type="sldNum" sz="quarter" idx="10"/>
          </p:nvPr>
        </p:nvSpPr>
        <p:spPr/>
        <p:txBody>
          <a:bodyPr/>
          <a:lstStyle/>
          <a:p>
            <a:fld id="{51E28124-D930-454D-8CAB-E638B1E12E80}" type="slidenum">
              <a:rPr lang="en-US" smtClean="0"/>
              <a:pPr/>
              <a:t>6</a:t>
            </a:fld>
            <a:endParaRPr lang="en-US"/>
          </a:p>
        </p:txBody>
      </p:sp>
    </p:spTree>
    <p:extLst>
      <p:ext uri="{BB962C8B-B14F-4D97-AF65-F5344CB8AC3E}">
        <p14:creationId xmlns:p14="http://schemas.microsoft.com/office/powerpoint/2010/main" val="25370711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59</a:t>
            </a:fld>
            <a:endParaRPr lang="en-US"/>
          </a:p>
        </p:txBody>
      </p:sp>
    </p:spTree>
    <p:extLst>
      <p:ext uri="{BB962C8B-B14F-4D97-AF65-F5344CB8AC3E}">
        <p14:creationId xmlns:p14="http://schemas.microsoft.com/office/powerpoint/2010/main" val="80752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7</a:t>
            </a:fld>
            <a:endParaRPr lang="en-US"/>
          </a:p>
        </p:txBody>
      </p:sp>
    </p:spTree>
    <p:extLst>
      <p:ext uri="{BB962C8B-B14F-4D97-AF65-F5344CB8AC3E}">
        <p14:creationId xmlns:p14="http://schemas.microsoft.com/office/powerpoint/2010/main" val="125382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8</a:t>
            </a:fld>
            <a:endParaRPr lang="en-US"/>
          </a:p>
        </p:txBody>
      </p:sp>
    </p:spTree>
    <p:extLst>
      <p:ext uri="{BB962C8B-B14F-4D97-AF65-F5344CB8AC3E}">
        <p14:creationId xmlns:p14="http://schemas.microsoft.com/office/powerpoint/2010/main" val="4223749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E28124-D930-454D-8CAB-E638B1E12E80}" type="slidenum">
              <a:rPr lang="en-US" smtClean="0"/>
              <a:pPr/>
              <a:t>9</a:t>
            </a:fld>
            <a:endParaRPr lang="en-US"/>
          </a:p>
        </p:txBody>
      </p:sp>
    </p:spTree>
    <p:extLst>
      <p:ext uri="{BB962C8B-B14F-4D97-AF65-F5344CB8AC3E}">
        <p14:creationId xmlns:p14="http://schemas.microsoft.com/office/powerpoint/2010/main" val="350764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E28124-D930-454D-8CAB-E638B1E12E80}" type="slidenum">
              <a:rPr lang="en-US" smtClean="0"/>
              <a:pPr/>
              <a:t>10</a:t>
            </a:fld>
            <a:endParaRPr lang="en-US"/>
          </a:p>
        </p:txBody>
      </p:sp>
    </p:spTree>
    <p:extLst>
      <p:ext uri="{BB962C8B-B14F-4D97-AF65-F5344CB8AC3E}">
        <p14:creationId xmlns:p14="http://schemas.microsoft.com/office/powerpoint/2010/main" val="164427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DE716-AAE1-4FA9-B3E5-01AA4AF8782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80890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88715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62660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20302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DE716-AAE1-4FA9-B3E5-01AA4AF8782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69403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DE716-AAE1-4FA9-B3E5-01AA4AF8782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55780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DE716-AAE1-4FA9-B3E5-01AA4AF87828}"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4676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DE716-AAE1-4FA9-B3E5-01AA4AF87828}"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19893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DE716-AAE1-4FA9-B3E5-01AA4AF87828}"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2955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51255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20230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DE716-AAE1-4FA9-B3E5-01AA4AF87828}" type="datetimeFigureOut">
              <a:rPr lang="en-US" smtClean="0"/>
              <a:t>2/22/2021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50B51-4412-45C9-980C-5E6EA45A6F23}" type="slidenum">
              <a:rPr lang="en-US" smtClean="0"/>
              <a:t>‹#›</a:t>
            </a:fld>
            <a:endParaRPr lang="en-US"/>
          </a:p>
        </p:txBody>
      </p:sp>
    </p:spTree>
    <p:extLst>
      <p:ext uri="{BB962C8B-B14F-4D97-AF65-F5344CB8AC3E}">
        <p14:creationId xmlns:p14="http://schemas.microsoft.com/office/powerpoint/2010/main" val="3288638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package" Target="../embeddings/Microsoft_Word_Document.docx"/><Relationship Id="rId7"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package" Target="../embeddings/Microsoft_Word_Document1.docx"/><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Word_Document1.docx"/></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Word_Document2.docx"/><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package" Target="../embeddings/Microsoft_Word_Document4.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5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601265" y="1066800"/>
            <a:ext cx="1098946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t>Advanced Data Analysis I </a:t>
            </a:r>
            <a:b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br>
            <a:r>
              <a:rPr kumimoji="0" lang="en-US" sz="4800" b="1" i="0" u="none" strike="noStrike" kern="1200" cap="none" spc="0" normalizeH="0" baseline="0" noProof="0" dirty="0">
                <a:ln>
                  <a:noFill/>
                </a:ln>
                <a:solidFill>
                  <a:srgbClr val="1F497D"/>
                </a:solidFill>
                <a:effectLst/>
                <a:uLnTx/>
                <a:uFillTx/>
                <a:latin typeface="Calibri Light" panose="020F0302020204030204"/>
                <a:ea typeface="+mj-ea"/>
                <a:cs typeface="+mj-cs"/>
              </a:rPr>
              <a:t>Interactions and Qualitative Predictors</a:t>
            </a:r>
            <a:endParaRPr kumimoji="0" lang="en-US" sz="7200" b="1" i="0" u="none" strike="noStrike" kern="1200" cap="none" spc="0" normalizeH="0" baseline="0" noProof="0" dirty="0">
              <a:ln>
                <a:noFill/>
              </a:ln>
              <a:solidFill>
                <a:srgbClr val="1F497D"/>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3999" y="36576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7</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Interaction terms</a:t>
            </a:r>
          </a:p>
        </p:txBody>
      </p:sp>
      <p:sp>
        <p:nvSpPr>
          <p:cNvPr id="3" name="Content Placeholder 2"/>
          <p:cNvSpPr>
            <a:spLocks noGrp="1"/>
          </p:cNvSpPr>
          <p:nvPr>
            <p:ph idx="1"/>
          </p:nvPr>
        </p:nvSpPr>
        <p:spPr>
          <a:xfrm>
            <a:off x="609600" y="1600200"/>
            <a:ext cx="11125200" cy="4953000"/>
          </a:xfrm>
        </p:spPr>
        <p:txBody>
          <a:bodyPr>
            <a:normAutofit fontScale="92500" lnSpcReduction="20000"/>
          </a:bodyPr>
          <a:lstStyle/>
          <a:p>
            <a:r>
              <a:rPr lang="en-US" dirty="0"/>
              <a:t>In the previous examples, we were only looking at the main effects of each of our predictors.</a:t>
            </a:r>
          </a:p>
          <a:p>
            <a:r>
              <a:rPr lang="en-US" dirty="0"/>
              <a:t>This </a:t>
            </a:r>
            <a:r>
              <a:rPr lang="en-US" u="sng" dirty="0"/>
              <a:t>implicitly assumes </a:t>
            </a:r>
            <a:r>
              <a:rPr lang="en-US" dirty="0"/>
              <a:t>that the effect of education on wages is the same across all levels of experience (or vice versa).</a:t>
            </a:r>
          </a:p>
          <a:p>
            <a:r>
              <a:rPr lang="en-US" dirty="0"/>
              <a:t>But what if the effect of education varies at different levels of experience?</a:t>
            </a:r>
          </a:p>
          <a:p>
            <a:r>
              <a:rPr lang="en-US" dirty="0"/>
              <a:t>This idea that the effect of one predictor may be dependent on another predictor is often termed moderation and can be explored through interaction terms.</a:t>
            </a:r>
          </a:p>
          <a:p>
            <a:endParaRPr lang="en-US" dirty="0"/>
          </a:p>
          <a:p>
            <a:pPr marL="0" indent="0" algn="ctr">
              <a:buNone/>
            </a:pPr>
            <a:r>
              <a:rPr lang="en-US" b="1" dirty="0">
                <a:solidFill>
                  <a:schemeClr val="tx2"/>
                </a:solidFill>
              </a:rPr>
              <a:t>Examples of interactions in your area of study? Or one’s you have read about in other research?</a:t>
            </a:r>
          </a:p>
        </p:txBody>
      </p:sp>
    </p:spTree>
    <p:extLst>
      <p:ext uri="{BB962C8B-B14F-4D97-AF65-F5344CB8AC3E}">
        <p14:creationId xmlns:p14="http://schemas.microsoft.com/office/powerpoint/2010/main" val="405065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1"/>
            <a:ext cx="10972800" cy="5516564"/>
          </a:xfrm>
        </p:spPr>
        <p:txBody>
          <a:bodyPr/>
          <a:lstStyle/>
          <a:p>
            <a:r>
              <a:rPr lang="en-US" dirty="0">
                <a:solidFill>
                  <a:schemeClr val="tx2"/>
                </a:solidFill>
              </a:rPr>
              <a:t>Moderator: name for a variable that moderates or changes the effect of another variable</a:t>
            </a:r>
          </a:p>
          <a:p>
            <a:pPr lvl="1"/>
            <a:r>
              <a:rPr lang="en-US" dirty="0"/>
              <a:t>Paul Johnson calls this a ‘Moderated Slope Model’</a:t>
            </a:r>
          </a:p>
        </p:txBody>
      </p:sp>
      <p:sp>
        <p:nvSpPr>
          <p:cNvPr id="4" name="Rectangle 3"/>
          <p:cNvSpPr/>
          <p:nvPr/>
        </p:nvSpPr>
        <p:spPr>
          <a:xfrm>
            <a:off x="5105400" y="266700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a:t>
            </a:r>
          </a:p>
        </p:txBody>
      </p:sp>
      <p:sp>
        <p:nvSpPr>
          <p:cNvPr id="5" name="Rectangle 4"/>
          <p:cNvSpPr/>
          <p:nvPr/>
        </p:nvSpPr>
        <p:spPr>
          <a:xfrm>
            <a:off x="3124200" y="388620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p>
        </p:txBody>
      </p:sp>
      <p:sp>
        <p:nvSpPr>
          <p:cNvPr id="6" name="Rectangle 5"/>
          <p:cNvSpPr/>
          <p:nvPr/>
        </p:nvSpPr>
        <p:spPr>
          <a:xfrm>
            <a:off x="7086600" y="388620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8" name="Straight Arrow Connector 7"/>
          <p:cNvCxnSpPr>
            <a:cxnSpLocks/>
          </p:cNvCxnSpPr>
          <p:nvPr/>
        </p:nvCxnSpPr>
        <p:spPr>
          <a:xfrm>
            <a:off x="4724400" y="4267200"/>
            <a:ext cx="2209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5791200" y="3657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28800" y="5303553"/>
            <a:ext cx="8153400" cy="1015663"/>
          </a:xfrm>
          <a:prstGeom prst="rect">
            <a:avLst/>
          </a:prstGeom>
          <a:solidFill>
            <a:schemeClr val="accent2">
              <a:lumMod val="20000"/>
              <a:lumOff val="80000"/>
            </a:schemeClr>
          </a:solidFill>
        </p:spPr>
        <p:txBody>
          <a:bodyPr wrap="square" rtlCol="0">
            <a:spAutoFit/>
          </a:bodyPr>
          <a:lstStyle/>
          <a:p>
            <a:r>
              <a:rPr lang="en-US" sz="2000" dirty="0"/>
              <a:t>An interaction effect is said to exist when the effect of the independent variable on the dependent variable differs depending on the value of a third variable, called the moderator variable (</a:t>
            </a:r>
            <a:r>
              <a:rPr lang="en-US" sz="2000" dirty="0" err="1"/>
              <a:t>Jaccard</a:t>
            </a:r>
            <a:r>
              <a:rPr lang="en-US" sz="2000" dirty="0"/>
              <a:t> and </a:t>
            </a:r>
            <a:r>
              <a:rPr lang="en-US" sz="2000" dirty="0" err="1"/>
              <a:t>Turrisi</a:t>
            </a:r>
            <a:r>
              <a:rPr lang="en-US" sz="2000" dirty="0"/>
              <a:t>, 2003).</a:t>
            </a:r>
          </a:p>
        </p:txBody>
      </p:sp>
    </p:spTree>
    <p:extLst>
      <p:ext uri="{BB962C8B-B14F-4D97-AF65-F5344CB8AC3E}">
        <p14:creationId xmlns:p14="http://schemas.microsoft.com/office/powerpoint/2010/main" val="198271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write out our standard regression model with two variables.  </a:t>
            </a:r>
          </a:p>
          <a:p>
            <a:pPr>
              <a:buNone/>
            </a:pPr>
            <a:endParaRPr lang="en-US" dirty="0"/>
          </a:p>
          <a:p>
            <a:r>
              <a:rPr lang="en-US" dirty="0"/>
              <a:t>Now add an interaction.</a:t>
            </a:r>
          </a:p>
          <a:p>
            <a:endParaRPr lang="en-US" dirty="0"/>
          </a:p>
          <a:p>
            <a:endParaRPr lang="en-US" dirty="0"/>
          </a:p>
          <a:p>
            <a:r>
              <a:rPr lang="en-US" dirty="0"/>
              <a:t>Let’s regroup the terms and we see X1’s slope depends on X2</a:t>
            </a:r>
          </a:p>
        </p:txBody>
      </p:sp>
      <p:graphicFrame>
        <p:nvGraphicFramePr>
          <p:cNvPr id="1026" name="Object 2"/>
          <p:cNvGraphicFramePr>
            <a:graphicFrameLocks noChangeAspect="1"/>
          </p:cNvGraphicFramePr>
          <p:nvPr/>
        </p:nvGraphicFramePr>
        <p:xfrm>
          <a:off x="76201" y="2667001"/>
          <a:ext cx="11671881" cy="620713"/>
        </p:xfrm>
        <a:graphic>
          <a:graphicData uri="http://schemas.openxmlformats.org/presentationml/2006/ole">
            <mc:AlternateContent xmlns:mc="http://schemas.openxmlformats.org/markup-compatibility/2006">
              <mc:Choice xmlns:v="urn:schemas-microsoft-com:vml" Requires="v">
                <p:oleObj name="Document" r:id="rId3" imgW="5952018" imgH="315668" progId="Word.Document.12">
                  <p:embed/>
                </p:oleObj>
              </mc:Choice>
              <mc:Fallback>
                <p:oleObj name="Document" r:id="rId3" imgW="5952018" imgH="315668" progId="Word.Document.12">
                  <p:embed/>
                  <p:pic>
                    <p:nvPicPr>
                      <p:cNvPr id="1026" name="Object 2"/>
                      <p:cNvPicPr>
                        <a:picLocks noChangeAspect="1" noChangeArrowheads="1"/>
                      </p:cNvPicPr>
                      <p:nvPr/>
                    </p:nvPicPr>
                    <p:blipFill>
                      <a:blip r:embed="rId4"/>
                      <a:srcRect/>
                      <a:stretch>
                        <a:fillRect/>
                      </a:stretch>
                    </p:blipFill>
                    <p:spPr bwMode="auto">
                      <a:xfrm>
                        <a:off x="76201" y="2667001"/>
                        <a:ext cx="11671881"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3118661051"/>
              </p:ext>
            </p:extLst>
          </p:nvPr>
        </p:nvGraphicFramePr>
        <p:xfrm>
          <a:off x="609600" y="4049714"/>
          <a:ext cx="11462912" cy="609600"/>
        </p:xfrm>
        <a:graphic>
          <a:graphicData uri="http://schemas.openxmlformats.org/presentationml/2006/ole">
            <mc:AlternateContent xmlns:mc="http://schemas.openxmlformats.org/markup-compatibility/2006">
              <mc:Choice xmlns:v="urn:schemas-microsoft-com:vml" Requires="v">
                <p:oleObj name="Document" r:id="rId5" imgW="5952018" imgH="315668" progId="Word.Document.12">
                  <p:embed/>
                </p:oleObj>
              </mc:Choice>
              <mc:Fallback>
                <p:oleObj name="Document" r:id="rId5" imgW="5952018" imgH="315668" progId="Word.Document.12">
                  <p:embed/>
                  <p:pic>
                    <p:nvPicPr>
                      <p:cNvPr id="1027" name="Object 3"/>
                      <p:cNvPicPr>
                        <a:picLocks noChangeAspect="1" noChangeArrowheads="1"/>
                      </p:cNvPicPr>
                      <p:nvPr/>
                    </p:nvPicPr>
                    <p:blipFill>
                      <a:blip r:embed="rId6"/>
                      <a:srcRect/>
                      <a:stretch>
                        <a:fillRect/>
                      </a:stretch>
                    </p:blipFill>
                    <p:spPr bwMode="auto">
                      <a:xfrm>
                        <a:off x="609600" y="4049714"/>
                        <a:ext cx="114629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1919724426"/>
              </p:ext>
            </p:extLst>
          </p:nvPr>
        </p:nvGraphicFramePr>
        <p:xfrm>
          <a:off x="762001" y="5791201"/>
          <a:ext cx="11671881" cy="620713"/>
        </p:xfrm>
        <a:graphic>
          <a:graphicData uri="http://schemas.openxmlformats.org/presentationml/2006/ole">
            <mc:AlternateContent xmlns:mc="http://schemas.openxmlformats.org/markup-compatibility/2006">
              <mc:Choice xmlns:v="urn:schemas-microsoft-com:vml" Requires="v">
                <p:oleObj name="Document" r:id="rId7" imgW="5936098" imgH="316362" progId="Word.Document.12">
                  <p:embed/>
                </p:oleObj>
              </mc:Choice>
              <mc:Fallback>
                <p:oleObj name="Document" r:id="rId7" imgW="5936098" imgH="316362" progId="Word.Document.12">
                  <p:embed/>
                  <p:pic>
                    <p:nvPicPr>
                      <p:cNvPr id="1028" name="Object 4"/>
                      <p:cNvPicPr>
                        <a:picLocks noChangeAspect="1" noChangeArrowheads="1"/>
                      </p:cNvPicPr>
                      <p:nvPr/>
                    </p:nvPicPr>
                    <p:blipFill>
                      <a:blip r:embed="rId8"/>
                      <a:srcRect/>
                      <a:stretch>
                        <a:fillRect/>
                      </a:stretch>
                    </p:blipFill>
                    <p:spPr bwMode="auto">
                      <a:xfrm>
                        <a:off x="762001" y="5791201"/>
                        <a:ext cx="11671881"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214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0600" y="2544762"/>
            <a:ext cx="10591800" cy="3124200"/>
          </a:xfrm>
        </p:spPr>
        <p:txBody>
          <a:bodyPr>
            <a:normAutofit fontScale="92500" lnSpcReduction="10000"/>
          </a:bodyPr>
          <a:lstStyle/>
          <a:p>
            <a:r>
              <a:rPr lang="en-US" dirty="0"/>
              <a:t>B</a:t>
            </a:r>
            <a:r>
              <a:rPr lang="en-US" baseline="-25000" dirty="0"/>
              <a:t>3</a:t>
            </a:r>
            <a:r>
              <a:rPr lang="en-US" dirty="0"/>
              <a:t> shows us the interaction effect</a:t>
            </a:r>
          </a:p>
          <a:p>
            <a:endParaRPr lang="en-US" dirty="0"/>
          </a:p>
          <a:p>
            <a:r>
              <a:rPr lang="en-US" dirty="0"/>
              <a:t>B</a:t>
            </a:r>
            <a:r>
              <a:rPr lang="en-US" baseline="-25000" dirty="0"/>
              <a:t>1</a:t>
            </a:r>
            <a:r>
              <a:rPr lang="en-US" dirty="0"/>
              <a:t> and B</a:t>
            </a:r>
            <a:r>
              <a:rPr lang="en-US" baseline="-25000" dirty="0"/>
              <a:t>2</a:t>
            </a:r>
            <a:r>
              <a:rPr lang="en-US" dirty="0"/>
              <a:t> often referred to as the simple main effects or the conditional main effects of x1 and x2.</a:t>
            </a:r>
          </a:p>
          <a:p>
            <a:pPr lvl="1"/>
            <a:r>
              <a:rPr lang="en-US" dirty="0"/>
              <a:t>This term is used because the effects of say x1 is only interpretable when the value of x2 = 0.  Thus, we see another reason centering is important, especially with interaction effects. </a:t>
            </a:r>
          </a:p>
          <a:p>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333087444"/>
              </p:ext>
            </p:extLst>
          </p:nvPr>
        </p:nvGraphicFramePr>
        <p:xfrm>
          <a:off x="364544" y="1676400"/>
          <a:ext cx="11462912" cy="609600"/>
        </p:xfrm>
        <a:graphic>
          <a:graphicData uri="http://schemas.openxmlformats.org/presentationml/2006/ole">
            <mc:AlternateContent xmlns:mc="http://schemas.openxmlformats.org/markup-compatibility/2006">
              <mc:Choice xmlns:v="urn:schemas-microsoft-com:vml" Requires="v">
                <p:oleObj name="Document" r:id="rId3" imgW="5952018" imgH="315668" progId="Word.Document.12">
                  <p:embed/>
                </p:oleObj>
              </mc:Choice>
              <mc:Fallback>
                <p:oleObj name="Document" r:id="rId3" imgW="5952018" imgH="315668" progId="Word.Document.12">
                  <p:embed/>
                  <p:pic>
                    <p:nvPicPr>
                      <p:cNvPr id="1027" name="Object 3"/>
                      <p:cNvPicPr>
                        <a:picLocks noChangeAspect="1" noChangeArrowheads="1"/>
                      </p:cNvPicPr>
                      <p:nvPr/>
                    </p:nvPicPr>
                    <p:blipFill>
                      <a:blip r:embed="rId4"/>
                      <a:srcRect/>
                      <a:stretch>
                        <a:fillRect/>
                      </a:stretch>
                    </p:blipFill>
                    <p:spPr bwMode="auto">
                      <a:xfrm>
                        <a:off x="364544" y="1676400"/>
                        <a:ext cx="114629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11124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Let’s add an interaction term to our model</a:t>
            </a:r>
          </a:p>
        </p:txBody>
      </p:sp>
      <p:sp>
        <p:nvSpPr>
          <p:cNvPr id="3" name="Content Placeholder 2"/>
          <p:cNvSpPr>
            <a:spLocks noGrp="1"/>
          </p:cNvSpPr>
          <p:nvPr>
            <p:ph idx="1"/>
          </p:nvPr>
        </p:nvSpPr>
        <p:spPr>
          <a:xfrm>
            <a:off x="762001" y="1417638"/>
            <a:ext cx="10515600" cy="838200"/>
          </a:xfrm>
        </p:spPr>
        <p:txBody>
          <a:bodyPr>
            <a:normAutofit/>
          </a:bodyPr>
          <a:lstStyle/>
          <a:p>
            <a:r>
              <a:rPr lang="en-US" sz="2400" dirty="0"/>
              <a:t>Note: I’m using tenure now instead of experience as the interaction effects were more pronounced.  For this example, let’s assume education is the moderator.</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394626"/>
            <a:ext cx="10219587" cy="382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9354" y="6383307"/>
            <a:ext cx="4910447" cy="400110"/>
          </a:xfrm>
          <a:prstGeom prst="rect">
            <a:avLst/>
          </a:prstGeom>
          <a:noFill/>
        </p:spPr>
        <p:txBody>
          <a:bodyPr wrap="none" rtlCol="0">
            <a:spAutoFit/>
          </a:bodyPr>
          <a:lstStyle/>
          <a:p>
            <a:r>
              <a:rPr lang="en-US" sz="2000" dirty="0"/>
              <a:t>How do we interpret each of the parameters?</a:t>
            </a:r>
          </a:p>
        </p:txBody>
      </p:sp>
    </p:spTree>
    <p:extLst>
      <p:ext uri="{BB962C8B-B14F-4D97-AF65-F5344CB8AC3E}">
        <p14:creationId xmlns:p14="http://schemas.microsoft.com/office/powerpoint/2010/main" val="332664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480" y="304801"/>
            <a:ext cx="10972800" cy="3886200"/>
          </a:xfrm>
        </p:spPr>
        <p:txBody>
          <a:bodyPr>
            <a:normAutofit/>
          </a:bodyPr>
          <a:lstStyle/>
          <a:p>
            <a:r>
              <a:rPr lang="en-US" sz="2400" dirty="0"/>
              <a:t>As noted by Hoffman (2015), some textbooks have suggested the main effects should not be interpreted when they are included in an interaction.  </a:t>
            </a:r>
          </a:p>
          <a:p>
            <a:r>
              <a:rPr lang="en-US" sz="2400" dirty="0"/>
              <a:t>However, this is not true, they can and should be interpreted, especially because they were included in an interaction.  </a:t>
            </a:r>
          </a:p>
          <a:p>
            <a:r>
              <a:rPr lang="en-US" sz="2400" dirty="0"/>
              <a:t>The trick is to interpret the main effects correctly and the correct way is to do so conditionally on their interacting predictor.</a:t>
            </a:r>
          </a:p>
          <a:p>
            <a:r>
              <a:rPr lang="en-US" sz="2400" dirty="0"/>
              <a:t>Thus, the effects are simple (conditional) main effects that apply only when the interacting predictor is 0.</a:t>
            </a:r>
          </a:p>
          <a:p>
            <a:pPr lvl="1"/>
            <a:r>
              <a:rPr lang="en-US" sz="2000" dirty="0"/>
              <a:t>This is why we need/want to have a meaningful zero value for our predictors.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DC4C78-A977-47F7-A65E-B3D3825DEE27}"/>
                  </a:ext>
                </a:extLst>
              </p:cNvPr>
              <p:cNvSpPr txBox="1"/>
              <p:nvPr/>
            </p:nvSpPr>
            <p:spPr>
              <a:xfrm>
                <a:off x="1160977" y="5257800"/>
                <a:ext cx="609372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kern="1200" smtClean="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𝑌</m:t>
                          </m:r>
                        </m:e>
                        <m:sub>
                          <m:r>
                            <a:rPr lang="en-US" sz="2400" i="1" kern="1200">
                              <a:solidFill>
                                <a:schemeClr val="tx1"/>
                              </a:solidFill>
                              <a:effectLst/>
                              <a:latin typeface="Cambria Math" panose="02040503050406030204" pitchFamily="18" charset="0"/>
                              <a:ea typeface="+mn-ea"/>
                              <a:cs typeface="+mn-cs"/>
                            </a:rPr>
                            <m:t>𝑖</m:t>
                          </m:r>
                        </m:sub>
                      </m:sSub>
                      <m:r>
                        <a:rPr lang="en-US" sz="2400" i="1" kern="1200">
                          <a:solidFill>
                            <a:schemeClr val="tx1"/>
                          </a:solidFill>
                          <a:effectLst/>
                          <a:latin typeface="Cambria Math" panose="02040503050406030204" pitchFamily="18" charset="0"/>
                          <a:ea typeface="+mn-ea"/>
                          <a:cs typeface="+mn-cs"/>
                        </a:rPr>
                        <m:t>= </m:t>
                      </m:r>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𝐵</m:t>
                          </m:r>
                        </m:e>
                        <m:sub>
                          <m:r>
                            <a:rPr lang="en-US" sz="2400" i="1" kern="1200">
                              <a:solidFill>
                                <a:schemeClr val="tx1"/>
                              </a:solidFill>
                              <a:effectLst/>
                              <a:latin typeface="Cambria Math" panose="02040503050406030204" pitchFamily="18" charset="0"/>
                              <a:ea typeface="+mn-ea"/>
                              <a:cs typeface="+mn-cs"/>
                            </a:rPr>
                            <m:t>0</m:t>
                          </m:r>
                        </m:sub>
                      </m:sSub>
                      <m:r>
                        <a:rPr lang="en-US" sz="2400" i="1" kern="1200">
                          <a:solidFill>
                            <a:schemeClr val="tx1"/>
                          </a:solidFill>
                          <a:effectLst/>
                          <a:latin typeface="Cambria Math" panose="02040503050406030204" pitchFamily="18" charset="0"/>
                          <a:ea typeface="+mn-ea"/>
                          <a:cs typeface="+mn-cs"/>
                        </a:rPr>
                        <m:t>+ </m:t>
                      </m:r>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m:t>
                          </m:r>
                          <m:r>
                            <a:rPr lang="en-US" sz="2400" i="1" kern="1200">
                              <a:solidFill>
                                <a:schemeClr val="tx1"/>
                              </a:solidFill>
                              <a:effectLst/>
                              <a:latin typeface="Cambria Math" panose="02040503050406030204" pitchFamily="18" charset="0"/>
                              <a:ea typeface="+mn-ea"/>
                              <a:cs typeface="+mn-cs"/>
                            </a:rPr>
                            <m:t>𝐵</m:t>
                          </m:r>
                        </m:e>
                        <m:sub>
                          <m:r>
                            <a:rPr lang="en-US" sz="2400" i="1" kern="1200">
                              <a:solidFill>
                                <a:schemeClr val="tx1"/>
                              </a:solidFill>
                              <a:effectLst/>
                              <a:latin typeface="Cambria Math" panose="02040503050406030204" pitchFamily="18" charset="0"/>
                              <a:ea typeface="+mn-ea"/>
                              <a:cs typeface="+mn-cs"/>
                            </a:rPr>
                            <m:t>1</m:t>
                          </m:r>
                        </m:sub>
                      </m:sSub>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 </m:t>
                          </m:r>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𝐵</m:t>
                              </m:r>
                            </m:e>
                            <m:sub>
                              <m:r>
                                <a:rPr lang="en-US" sz="2400" i="1" kern="1200">
                                  <a:solidFill>
                                    <a:schemeClr val="tx1"/>
                                  </a:solidFill>
                                  <a:effectLst/>
                                  <a:latin typeface="Cambria Math" panose="02040503050406030204" pitchFamily="18" charset="0"/>
                                  <a:ea typeface="+mn-ea"/>
                                  <a:cs typeface="+mn-cs"/>
                                </a:rPr>
                                <m:t>3</m:t>
                              </m:r>
                            </m:sub>
                          </m:sSub>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𝑋</m:t>
                              </m:r>
                              <m:r>
                                <a:rPr lang="en-US" sz="2400" i="1" kern="1200">
                                  <a:solidFill>
                                    <a:schemeClr val="tx1"/>
                                  </a:solidFill>
                                  <a:effectLst/>
                                  <a:latin typeface="Cambria Math" panose="02040503050406030204" pitchFamily="18" charset="0"/>
                                  <a:ea typeface="+mn-ea"/>
                                  <a:cs typeface="+mn-cs"/>
                                </a:rPr>
                                <m:t>2</m:t>
                              </m:r>
                            </m:e>
                            <m:sub>
                              <m:r>
                                <a:rPr lang="en-US" sz="2400" i="1" kern="1200">
                                  <a:solidFill>
                                    <a:schemeClr val="tx1"/>
                                  </a:solidFill>
                                  <a:effectLst/>
                                  <a:latin typeface="Cambria Math" panose="02040503050406030204" pitchFamily="18" charset="0"/>
                                  <a:ea typeface="+mn-ea"/>
                                  <a:cs typeface="+mn-cs"/>
                                </a:rPr>
                                <m:t>𝑖</m:t>
                              </m:r>
                            </m:sub>
                          </m:sSub>
                          <m:r>
                            <a:rPr lang="en-US" sz="2400" i="1" kern="1200">
                              <a:solidFill>
                                <a:schemeClr val="tx1"/>
                              </a:solidFill>
                              <a:effectLst/>
                              <a:latin typeface="Cambria Math" panose="02040503050406030204" pitchFamily="18" charset="0"/>
                              <a:ea typeface="+mn-ea"/>
                              <a:cs typeface="+mn-cs"/>
                            </a:rPr>
                            <m:t>)</m:t>
                          </m:r>
                          <m:r>
                            <a:rPr lang="en-US" sz="2400" i="1" kern="1200">
                              <a:solidFill>
                                <a:schemeClr val="tx1"/>
                              </a:solidFill>
                              <a:effectLst/>
                              <a:latin typeface="Cambria Math" panose="02040503050406030204" pitchFamily="18" charset="0"/>
                              <a:ea typeface="+mn-ea"/>
                              <a:cs typeface="+mn-cs"/>
                            </a:rPr>
                            <m:t>𝑋</m:t>
                          </m:r>
                          <m:r>
                            <a:rPr lang="en-US" sz="2400" i="1" kern="1200">
                              <a:solidFill>
                                <a:schemeClr val="tx1"/>
                              </a:solidFill>
                              <a:effectLst/>
                              <a:latin typeface="Cambria Math" panose="02040503050406030204" pitchFamily="18" charset="0"/>
                              <a:ea typeface="+mn-ea"/>
                              <a:cs typeface="+mn-cs"/>
                            </a:rPr>
                            <m:t>1</m:t>
                          </m:r>
                        </m:e>
                        <m:sub>
                          <m:r>
                            <a:rPr lang="en-US" sz="2400" i="1" kern="1200">
                              <a:solidFill>
                                <a:schemeClr val="tx1"/>
                              </a:solidFill>
                              <a:effectLst/>
                              <a:latin typeface="Cambria Math" panose="02040503050406030204" pitchFamily="18" charset="0"/>
                              <a:ea typeface="+mn-ea"/>
                              <a:cs typeface="+mn-cs"/>
                            </a:rPr>
                            <m:t>𝑖</m:t>
                          </m:r>
                        </m:sub>
                      </m:sSub>
                      <m:r>
                        <a:rPr lang="en-US" sz="2400" i="1" kern="1200">
                          <a:solidFill>
                            <a:schemeClr val="tx1"/>
                          </a:solidFill>
                          <a:effectLst/>
                          <a:latin typeface="Cambria Math" panose="02040503050406030204" pitchFamily="18" charset="0"/>
                          <a:ea typeface="+mn-ea"/>
                          <a:cs typeface="+mn-cs"/>
                        </a:rPr>
                        <m:t>+ </m:t>
                      </m:r>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𝐵</m:t>
                          </m:r>
                        </m:e>
                        <m:sub>
                          <m:r>
                            <a:rPr lang="en-US" sz="2400" i="1" kern="1200">
                              <a:solidFill>
                                <a:schemeClr val="tx1"/>
                              </a:solidFill>
                              <a:effectLst/>
                              <a:latin typeface="Cambria Math" panose="02040503050406030204" pitchFamily="18" charset="0"/>
                              <a:ea typeface="+mn-ea"/>
                              <a:cs typeface="+mn-cs"/>
                            </a:rPr>
                            <m:t>2</m:t>
                          </m:r>
                        </m:sub>
                      </m:sSub>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𝑋</m:t>
                          </m:r>
                          <m:r>
                            <a:rPr lang="en-US" sz="2400" i="1" kern="1200">
                              <a:solidFill>
                                <a:schemeClr val="tx1"/>
                              </a:solidFill>
                              <a:effectLst/>
                              <a:latin typeface="Cambria Math" panose="02040503050406030204" pitchFamily="18" charset="0"/>
                              <a:ea typeface="+mn-ea"/>
                              <a:cs typeface="+mn-cs"/>
                            </a:rPr>
                            <m:t>2</m:t>
                          </m:r>
                        </m:e>
                        <m:sub>
                          <m:r>
                            <a:rPr lang="en-US" sz="2400" i="1" kern="1200">
                              <a:solidFill>
                                <a:schemeClr val="tx1"/>
                              </a:solidFill>
                              <a:effectLst/>
                              <a:latin typeface="Cambria Math" panose="02040503050406030204" pitchFamily="18" charset="0"/>
                              <a:ea typeface="+mn-ea"/>
                              <a:cs typeface="+mn-cs"/>
                            </a:rPr>
                            <m:t>𝑖</m:t>
                          </m:r>
                        </m:sub>
                      </m:sSub>
                      <m:r>
                        <a:rPr lang="en-US" sz="2400" i="1" kern="1200">
                          <a:solidFill>
                            <a:schemeClr val="tx1"/>
                          </a:solidFill>
                          <a:effectLst/>
                          <a:latin typeface="Cambria Math" panose="02040503050406030204" pitchFamily="18" charset="0"/>
                          <a:ea typeface="+mn-ea"/>
                          <a:cs typeface="+mn-cs"/>
                        </a:rPr>
                        <m:t>+ </m:t>
                      </m:r>
                      <m:sSub>
                        <m:sSubPr>
                          <m:ctrlPr>
                            <a:rPr lang="en-US" sz="2400" i="1" kern="1200">
                              <a:solidFill>
                                <a:schemeClr val="tx1"/>
                              </a:solidFill>
                              <a:effectLst/>
                              <a:latin typeface="Cambria Math" panose="02040503050406030204" pitchFamily="18" charset="0"/>
                              <a:ea typeface="+mn-ea"/>
                              <a:cs typeface="+mn-cs"/>
                            </a:rPr>
                          </m:ctrlPr>
                        </m:sSubPr>
                        <m:e>
                          <m:r>
                            <a:rPr lang="en-US" sz="2400" i="1" kern="1200">
                              <a:solidFill>
                                <a:schemeClr val="tx1"/>
                              </a:solidFill>
                              <a:effectLst/>
                              <a:latin typeface="Cambria Math" panose="02040503050406030204" pitchFamily="18" charset="0"/>
                              <a:ea typeface="+mn-ea"/>
                              <a:cs typeface="+mn-cs"/>
                            </a:rPr>
                            <m:t>𝑒</m:t>
                          </m:r>
                        </m:e>
                        <m:sub>
                          <m:r>
                            <a:rPr lang="en-US" sz="2400" i="1" kern="1200">
                              <a:solidFill>
                                <a:schemeClr val="tx1"/>
                              </a:solidFill>
                              <a:effectLst/>
                              <a:latin typeface="Cambria Math" panose="02040503050406030204" pitchFamily="18" charset="0"/>
                              <a:ea typeface="+mn-ea"/>
                              <a:cs typeface="+mn-cs"/>
                            </a:rPr>
                            <m:t>𝑖</m:t>
                          </m:r>
                        </m:sub>
                      </m:sSub>
                    </m:oMath>
                  </m:oMathPara>
                </a14:m>
                <a:endParaRPr lang="en-US" sz="2400" kern="1200" dirty="0">
                  <a:solidFill>
                    <a:schemeClr val="tx1"/>
                  </a:solidFill>
                  <a:effectLst/>
                  <a:ea typeface="+mn-ea"/>
                  <a:cs typeface="+mn-cs"/>
                </a:endParaRPr>
              </a:p>
            </p:txBody>
          </p:sp>
        </mc:Choice>
        <mc:Fallback>
          <p:sp>
            <p:nvSpPr>
              <p:cNvPr id="5" name="TextBox 4">
                <a:extLst>
                  <a:ext uri="{FF2B5EF4-FFF2-40B4-BE49-F238E27FC236}">
                    <a16:creationId xmlns:a16="http://schemas.microsoft.com/office/drawing/2014/main" id="{10DC4C78-A977-47F7-A65E-B3D3825DEE27}"/>
                  </a:ext>
                </a:extLst>
              </p:cNvPr>
              <p:cNvSpPr txBox="1">
                <a:spLocks noRot="1" noChangeAspect="1" noMove="1" noResize="1" noEditPoints="1" noAdjustHandles="1" noChangeArrowheads="1" noChangeShapeType="1" noTextEdit="1"/>
              </p:cNvSpPr>
              <p:nvPr/>
            </p:nvSpPr>
            <p:spPr>
              <a:xfrm>
                <a:off x="1160977" y="5257800"/>
                <a:ext cx="6093724" cy="461665"/>
              </a:xfrm>
              <a:prstGeom prst="rect">
                <a:avLst/>
              </a:prstGeom>
              <a:blipFill>
                <a:blip r:embed="rId3"/>
                <a:stretch>
                  <a:fillRect b="-17333"/>
                </a:stretch>
              </a:blipFill>
            </p:spPr>
            <p:txBody>
              <a:bodyPr/>
              <a:lstStyle/>
              <a:p>
                <a:r>
                  <a:rPr lang="en-US">
                    <a:noFill/>
                  </a:rPr>
                  <a:t> </a:t>
                </a:r>
              </a:p>
            </p:txBody>
          </p:sp>
        </mc:Fallback>
      </mc:AlternateContent>
      <p:graphicFrame>
        <p:nvGraphicFramePr>
          <p:cNvPr id="6" name="Object 3">
            <a:extLst>
              <a:ext uri="{FF2B5EF4-FFF2-40B4-BE49-F238E27FC236}">
                <a16:creationId xmlns:a16="http://schemas.microsoft.com/office/drawing/2014/main" id="{066E57B0-323A-4C3E-9BB6-BB9EDE045479}"/>
              </a:ext>
            </a:extLst>
          </p:cNvPr>
          <p:cNvGraphicFramePr>
            <a:graphicFrameLocks noChangeAspect="1"/>
          </p:cNvGraphicFramePr>
          <p:nvPr>
            <p:extLst>
              <p:ext uri="{D42A27DB-BD31-4B8C-83A1-F6EECF244321}">
                <p14:modId xmlns:p14="http://schemas.microsoft.com/office/powerpoint/2010/main" val="3641657477"/>
              </p:ext>
            </p:extLst>
          </p:nvPr>
        </p:nvGraphicFramePr>
        <p:xfrm>
          <a:off x="-2133600" y="4572000"/>
          <a:ext cx="12895777" cy="685800"/>
        </p:xfrm>
        <a:graphic>
          <a:graphicData uri="http://schemas.openxmlformats.org/presentationml/2006/ole">
            <mc:AlternateContent xmlns:mc="http://schemas.openxmlformats.org/markup-compatibility/2006">
              <mc:Choice xmlns:v="urn:schemas-microsoft-com:vml" Requires="v">
                <p:oleObj name="Document" r:id="rId4" imgW="5952018" imgH="315668" progId="Word.Document.12">
                  <p:embed/>
                </p:oleObj>
              </mc:Choice>
              <mc:Fallback>
                <p:oleObj name="Document" r:id="rId4" imgW="5952018" imgH="315668" progId="Word.Document.12">
                  <p:embed/>
                  <p:pic>
                    <p:nvPicPr>
                      <p:cNvPr id="1027" name="Object 3"/>
                      <p:cNvPicPr>
                        <a:picLocks noChangeAspect="1" noChangeArrowheads="1"/>
                      </p:cNvPicPr>
                      <p:nvPr/>
                    </p:nvPicPr>
                    <p:blipFill>
                      <a:blip r:embed="rId5"/>
                      <a:srcRect/>
                      <a:stretch>
                        <a:fillRect/>
                      </a:stretch>
                    </p:blipFill>
                    <p:spPr bwMode="auto">
                      <a:xfrm>
                        <a:off x="-2133600" y="4572000"/>
                        <a:ext cx="12895777" cy="685800"/>
                      </a:xfrm>
                      <a:prstGeom prst="rect">
                        <a:avLst/>
                      </a:prstGeom>
                      <a:noFill/>
                      <a:ln>
                        <a:noFill/>
                      </a:ln>
                      <a:effectLst/>
                    </p:spPr>
                  </p:pic>
                </p:oleObj>
              </mc:Fallback>
            </mc:AlternateContent>
          </a:graphicData>
        </a:graphic>
      </p:graphicFrame>
      <p:sp>
        <p:nvSpPr>
          <p:cNvPr id="7" name="TextBox 6">
            <a:extLst>
              <a:ext uri="{FF2B5EF4-FFF2-40B4-BE49-F238E27FC236}">
                <a16:creationId xmlns:a16="http://schemas.microsoft.com/office/drawing/2014/main" id="{ADE32721-7880-434D-A4CD-2FA2D0EE3C81}"/>
              </a:ext>
            </a:extLst>
          </p:cNvPr>
          <p:cNvSpPr txBox="1"/>
          <p:nvPr/>
        </p:nvSpPr>
        <p:spPr>
          <a:xfrm>
            <a:off x="7543800" y="4442192"/>
            <a:ext cx="3792023" cy="1938992"/>
          </a:xfrm>
          <a:prstGeom prst="rect">
            <a:avLst/>
          </a:prstGeom>
          <a:noFill/>
        </p:spPr>
        <p:txBody>
          <a:bodyPr wrap="square" rtlCol="0">
            <a:spAutoFit/>
          </a:bodyPr>
          <a:lstStyle/>
          <a:p>
            <a:r>
              <a:rPr lang="en-US" sz="2000" b="1" dirty="0">
                <a:solidFill>
                  <a:schemeClr val="accent2">
                    <a:lumMod val="50000"/>
                  </a:schemeClr>
                </a:solidFill>
              </a:rPr>
              <a:t>Recall, we can regroup our variables to show that the effect of X1 on Y depends on the value of X2. In the regrouped from, the simple main effect is easier to see.</a:t>
            </a:r>
          </a:p>
        </p:txBody>
      </p:sp>
    </p:spTree>
    <p:extLst>
      <p:ext uri="{BB962C8B-B14F-4D97-AF65-F5344CB8AC3E}">
        <p14:creationId xmlns:p14="http://schemas.microsoft.com/office/powerpoint/2010/main" val="426046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304800"/>
            <a:ext cx="11734800" cy="6172200"/>
          </a:xfrm>
        </p:spPr>
        <p:txBody>
          <a:bodyPr>
            <a:normAutofit fontScale="70000" lnSpcReduction="20000"/>
          </a:bodyPr>
          <a:lstStyle/>
          <a:p>
            <a:r>
              <a:rPr lang="en-US" b="1" dirty="0">
                <a:solidFill>
                  <a:schemeClr val="tx2"/>
                </a:solidFill>
              </a:rPr>
              <a:t>What is the effect of tenure at the following levels of education</a:t>
            </a:r>
          </a:p>
          <a:p>
            <a:pPr lvl="1"/>
            <a:r>
              <a:rPr lang="en-US" b="1" dirty="0">
                <a:solidFill>
                  <a:schemeClr val="tx2">
                    <a:lumMod val="60000"/>
                    <a:lumOff val="40000"/>
                  </a:schemeClr>
                </a:solidFill>
              </a:rPr>
              <a:t>High School Only</a:t>
            </a:r>
          </a:p>
          <a:p>
            <a:pPr lvl="1"/>
            <a:r>
              <a:rPr lang="en-US" b="1" dirty="0">
                <a:solidFill>
                  <a:schemeClr val="tx2">
                    <a:lumMod val="60000"/>
                    <a:lumOff val="40000"/>
                  </a:schemeClr>
                </a:solidFill>
              </a:rPr>
              <a:t>College Degree</a:t>
            </a:r>
          </a:p>
          <a:p>
            <a:endParaRPr lang="en-US" dirty="0"/>
          </a:p>
          <a:p>
            <a:r>
              <a:rPr lang="en-US" dirty="0"/>
              <a:t>To answer this question, we first need to specify the value of education for which we want understand the relationship between tenure and wages.</a:t>
            </a:r>
          </a:p>
          <a:p>
            <a:endParaRPr lang="en-US" dirty="0"/>
          </a:p>
          <a:p>
            <a:r>
              <a:rPr lang="en-US" dirty="0"/>
              <a:t>Let’s look </a:t>
            </a:r>
            <a:r>
              <a:rPr lang="en-US" dirty="0">
                <a:solidFill>
                  <a:schemeClr val="tx2">
                    <a:lumMod val="60000"/>
                    <a:lumOff val="40000"/>
                  </a:schemeClr>
                </a:solidFill>
              </a:rPr>
              <a:t>high school only </a:t>
            </a:r>
            <a:r>
              <a:rPr lang="en-US" dirty="0"/>
              <a:t>and add it into our equation:</a:t>
            </a:r>
          </a:p>
          <a:p>
            <a:pPr lvl="1"/>
            <a:r>
              <a:rPr lang="en-US" dirty="0"/>
              <a:t>Wages = 4.66 + .43</a:t>
            </a:r>
            <a:r>
              <a:rPr lang="en-US" i="1" dirty="0"/>
              <a:t>educ12</a:t>
            </a:r>
            <a:r>
              <a:rPr lang="en-US" dirty="0"/>
              <a:t> + .19</a:t>
            </a:r>
            <a:r>
              <a:rPr lang="en-US" i="1" dirty="0"/>
              <a:t>tenure</a:t>
            </a:r>
            <a:r>
              <a:rPr lang="en-US" dirty="0"/>
              <a:t> + .02</a:t>
            </a:r>
            <a:r>
              <a:rPr lang="en-US" i="1" dirty="0"/>
              <a:t>edu12*tenure</a:t>
            </a:r>
          </a:p>
          <a:p>
            <a:pPr lvl="1"/>
            <a:r>
              <a:rPr lang="en-US" dirty="0"/>
              <a:t>Wages = 4.66 + .43(0) + .19</a:t>
            </a:r>
            <a:r>
              <a:rPr lang="en-US" i="1" dirty="0"/>
              <a:t>tenure</a:t>
            </a:r>
            <a:r>
              <a:rPr lang="en-US" dirty="0"/>
              <a:t> + .02(0)</a:t>
            </a:r>
            <a:r>
              <a:rPr lang="en-US" i="1" dirty="0"/>
              <a:t>tenure</a:t>
            </a:r>
          </a:p>
          <a:p>
            <a:pPr lvl="1"/>
            <a:r>
              <a:rPr lang="en-US" dirty="0"/>
              <a:t>Wages = 4.66 + </a:t>
            </a:r>
            <a:r>
              <a:rPr lang="en-US" b="1" dirty="0">
                <a:solidFill>
                  <a:srgbClr val="FF0000"/>
                </a:solidFill>
              </a:rPr>
              <a:t>.19</a:t>
            </a:r>
            <a:r>
              <a:rPr lang="en-US" b="1" i="1" dirty="0">
                <a:solidFill>
                  <a:srgbClr val="FF0000"/>
                </a:solidFill>
              </a:rPr>
              <a:t>tenure</a:t>
            </a:r>
            <a:r>
              <a:rPr lang="en-US" b="1" dirty="0">
                <a:solidFill>
                  <a:srgbClr val="FF0000"/>
                </a:solidFill>
              </a:rPr>
              <a:t> </a:t>
            </a:r>
          </a:p>
          <a:p>
            <a:pPr lvl="1"/>
            <a:endParaRPr lang="en-US" b="1" dirty="0">
              <a:solidFill>
                <a:srgbClr val="FF0000"/>
              </a:solidFill>
            </a:endParaRPr>
          </a:p>
          <a:p>
            <a:r>
              <a:rPr lang="en-US" dirty="0"/>
              <a:t>What about for those with a </a:t>
            </a:r>
            <a:r>
              <a:rPr lang="en-US" dirty="0">
                <a:solidFill>
                  <a:schemeClr val="tx2">
                    <a:lumMod val="60000"/>
                    <a:lumOff val="40000"/>
                  </a:schemeClr>
                </a:solidFill>
              </a:rPr>
              <a:t>college degree</a:t>
            </a:r>
          </a:p>
          <a:p>
            <a:pPr lvl="1"/>
            <a:r>
              <a:rPr lang="en-US" dirty="0"/>
              <a:t>Wages = 4.66 + .43</a:t>
            </a:r>
            <a:r>
              <a:rPr lang="en-US" i="1" dirty="0"/>
              <a:t>educ12</a:t>
            </a:r>
            <a:r>
              <a:rPr lang="en-US" dirty="0"/>
              <a:t> + .19</a:t>
            </a:r>
            <a:r>
              <a:rPr lang="en-US" i="1" dirty="0"/>
              <a:t>tenure</a:t>
            </a:r>
            <a:r>
              <a:rPr lang="en-US" dirty="0"/>
              <a:t> + .02</a:t>
            </a:r>
            <a:r>
              <a:rPr lang="en-US" i="1" dirty="0"/>
              <a:t>educ12*tenure</a:t>
            </a:r>
          </a:p>
          <a:p>
            <a:pPr lvl="1"/>
            <a:r>
              <a:rPr lang="en-US" dirty="0"/>
              <a:t>Wages = 4.66 + .43(4) + .19</a:t>
            </a:r>
            <a:r>
              <a:rPr lang="en-US" i="1" dirty="0"/>
              <a:t>tenure</a:t>
            </a:r>
            <a:r>
              <a:rPr lang="en-US" dirty="0"/>
              <a:t> + .02(4)</a:t>
            </a:r>
            <a:r>
              <a:rPr lang="en-US" i="1" dirty="0"/>
              <a:t>tenure</a:t>
            </a:r>
          </a:p>
          <a:p>
            <a:pPr lvl="1"/>
            <a:r>
              <a:rPr lang="en-US" dirty="0"/>
              <a:t>Wages = 6.38 + </a:t>
            </a:r>
            <a:r>
              <a:rPr lang="en-US" b="1" dirty="0">
                <a:solidFill>
                  <a:srgbClr val="FF0000"/>
                </a:solidFill>
              </a:rPr>
              <a:t>.27</a:t>
            </a:r>
            <a:r>
              <a:rPr lang="en-US" b="1" i="1" dirty="0">
                <a:solidFill>
                  <a:srgbClr val="FF0000"/>
                </a:solidFill>
              </a:rPr>
              <a:t>tenure</a:t>
            </a:r>
            <a:r>
              <a:rPr lang="en-US" b="1" dirty="0">
                <a:solidFill>
                  <a:srgbClr val="FF0000"/>
                </a:solidFill>
              </a:rPr>
              <a:t> </a:t>
            </a:r>
          </a:p>
          <a:p>
            <a:pPr lvl="1"/>
            <a:endParaRPr lang="en-US" dirty="0"/>
          </a:p>
          <a:p>
            <a:r>
              <a:rPr lang="en-US" dirty="0"/>
              <a:t>It is clear here that education level moderates the size of the tenure effect.  Tenure has a larger impact on wages for those with higher levels of education.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701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Graphing interactions</a:t>
            </a:r>
          </a:p>
        </p:txBody>
      </p:sp>
      <p:sp>
        <p:nvSpPr>
          <p:cNvPr id="3" name="Content Placeholder 2"/>
          <p:cNvSpPr>
            <a:spLocks noGrp="1"/>
          </p:cNvSpPr>
          <p:nvPr>
            <p:ph idx="1"/>
          </p:nvPr>
        </p:nvSpPr>
        <p:spPr/>
        <p:txBody>
          <a:bodyPr/>
          <a:lstStyle/>
          <a:p>
            <a:r>
              <a:rPr lang="en-US" dirty="0"/>
              <a:t>It is often useful, for both you and your audience, to see a graphical display of interaction effects.</a:t>
            </a:r>
          </a:p>
          <a:p>
            <a:r>
              <a:rPr lang="en-US" dirty="0"/>
              <a:t>How might you do this for a continuous by continuous interaction, such as the one we explored above?</a:t>
            </a:r>
          </a:p>
          <a:p>
            <a:r>
              <a:rPr lang="en-US" dirty="0"/>
              <a:t>Can you draw a diagram of what the output may look like?</a:t>
            </a:r>
          </a:p>
        </p:txBody>
      </p:sp>
    </p:spTree>
    <p:extLst>
      <p:ext uri="{BB962C8B-B14F-4D97-AF65-F5344CB8AC3E}">
        <p14:creationId xmlns:p14="http://schemas.microsoft.com/office/powerpoint/2010/main" val="403137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One approach, which we will use, is to plot three regression lines for the regression of wages on tenure at three levels of education (low, medium, high).</a:t>
            </a:r>
          </a:p>
          <a:p>
            <a:r>
              <a:rPr lang="en-US" dirty="0"/>
              <a:t>Choosing the levels is up to you.  One useful approach is to use the mean as well as 1 standard deviation above and below the mean.  But since we are working with education it may make more sense to look at those with no education, a high school degree, and a college degree.</a:t>
            </a:r>
          </a:p>
        </p:txBody>
      </p:sp>
    </p:spTree>
    <p:extLst>
      <p:ext uri="{BB962C8B-B14F-4D97-AF65-F5344CB8AC3E}">
        <p14:creationId xmlns:p14="http://schemas.microsoft.com/office/powerpoint/2010/main" val="418536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153400" cy="685800"/>
          </a:xfrm>
        </p:spPr>
        <p:txBody>
          <a:bodyPr/>
          <a:lstStyle/>
          <a:p>
            <a:r>
              <a:rPr lang="en-US" b="1" dirty="0">
                <a:solidFill>
                  <a:schemeClr val="tx2"/>
                </a:solidFill>
              </a:rPr>
              <a:t>Here’s one approach for doing this in R:</a:t>
            </a:r>
          </a:p>
        </p:txBody>
      </p:sp>
      <p:pic>
        <p:nvPicPr>
          <p:cNvPr id="102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295"/>
          <a:stretch/>
        </p:blipFill>
        <p:spPr bwMode="auto">
          <a:xfrm>
            <a:off x="762000" y="1371600"/>
            <a:ext cx="1100211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4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Admin Stuff</a:t>
            </a:r>
          </a:p>
        </p:txBody>
      </p:sp>
      <p:sp>
        <p:nvSpPr>
          <p:cNvPr id="3" name="Content Placeholder 2"/>
          <p:cNvSpPr>
            <a:spLocks noGrp="1"/>
          </p:cNvSpPr>
          <p:nvPr>
            <p:ph idx="1"/>
          </p:nvPr>
        </p:nvSpPr>
        <p:spPr>
          <a:xfrm>
            <a:off x="762000" y="1600200"/>
            <a:ext cx="10820400" cy="5029200"/>
          </a:xfrm>
        </p:spPr>
        <p:txBody>
          <a:bodyPr>
            <a:normAutofit fontScale="92500" lnSpcReduction="10000"/>
          </a:bodyPr>
          <a:lstStyle/>
          <a:p>
            <a:r>
              <a:rPr lang="en-US" b="1" dirty="0"/>
              <a:t>Optional Lab </a:t>
            </a:r>
            <a:r>
              <a:rPr lang="en-US" dirty="0"/>
              <a:t>on the 26</a:t>
            </a:r>
            <a:r>
              <a:rPr lang="en-US" baseline="30000" dirty="0"/>
              <a:t>th</a:t>
            </a:r>
            <a:r>
              <a:rPr lang="en-US" dirty="0"/>
              <a:t> at 3pm.  </a:t>
            </a:r>
          </a:p>
          <a:p>
            <a:endParaRPr lang="en-US" dirty="0"/>
          </a:p>
          <a:p>
            <a:r>
              <a:rPr lang="en-US" b="1" dirty="0"/>
              <a:t>Homework 2</a:t>
            </a:r>
            <a:r>
              <a:rPr lang="en-US" dirty="0"/>
              <a:t>: Due on March 1</a:t>
            </a:r>
            <a:r>
              <a:rPr lang="en-US" baseline="30000" dirty="0"/>
              <a:t>st</a:t>
            </a:r>
            <a:r>
              <a:rPr lang="en-US" dirty="0"/>
              <a:t> at 3pm.</a:t>
            </a:r>
          </a:p>
          <a:p>
            <a:endParaRPr lang="en-US" dirty="0"/>
          </a:p>
          <a:p>
            <a:r>
              <a:rPr lang="en-US" u="sng" dirty="0"/>
              <a:t>On the horizon</a:t>
            </a:r>
            <a:r>
              <a:rPr lang="en-US" dirty="0"/>
              <a:t>:</a:t>
            </a:r>
          </a:p>
          <a:p>
            <a:pPr lvl="1"/>
            <a:r>
              <a:rPr lang="en-US" b="1" dirty="0"/>
              <a:t>Week 8</a:t>
            </a:r>
            <a:r>
              <a:rPr lang="en-US" dirty="0"/>
              <a:t>: Non-linear relationships. Checking the validity of regressions assumptions.</a:t>
            </a:r>
          </a:p>
          <a:p>
            <a:pPr lvl="1"/>
            <a:r>
              <a:rPr lang="en-US" b="1" dirty="0"/>
              <a:t>Week 9</a:t>
            </a:r>
            <a:r>
              <a:rPr lang="en-US" dirty="0"/>
              <a:t>: Midterm</a:t>
            </a:r>
          </a:p>
          <a:p>
            <a:pPr lvl="1"/>
            <a:r>
              <a:rPr lang="en-US" b="1" dirty="0"/>
              <a:t>Week 10</a:t>
            </a:r>
            <a:r>
              <a:rPr lang="en-US" dirty="0"/>
              <a:t>: Model specification and data issues. Log Models. Data screening and cleaning. Methods for handling outliers and missing data.</a:t>
            </a:r>
          </a:p>
          <a:p>
            <a:pPr lvl="1"/>
            <a:r>
              <a:rPr lang="en-US" b="1" dirty="0"/>
              <a:t>Week 11</a:t>
            </a:r>
            <a:r>
              <a:rPr lang="en-US" dirty="0"/>
              <a:t>: Spring Break</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1A98B7-CC37-43D4-9946-A0B40FD8E417}"/>
              </a:ext>
            </a:extLst>
          </p:cNvPr>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2191747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10972800" cy="1143000"/>
          </a:xfrm>
        </p:spPr>
        <p:txBody>
          <a:bodyPr>
            <a:normAutofit/>
          </a:bodyPr>
          <a:lstStyle/>
          <a:p>
            <a:pPr algn="l"/>
            <a:r>
              <a:rPr lang="en-US" b="1" dirty="0" err="1">
                <a:solidFill>
                  <a:schemeClr val="tx2"/>
                </a:solidFill>
              </a:rPr>
              <a:t>ggeffects</a:t>
            </a:r>
            <a:r>
              <a:rPr lang="en-US" dirty="0"/>
              <a:t> Package</a:t>
            </a:r>
            <a:endParaRPr lang="en-US" dirty="0">
              <a:solidFill>
                <a:srgbClr val="FF0000"/>
              </a:solidFill>
            </a:endParaRPr>
          </a:p>
        </p:txBody>
      </p:sp>
      <p:sp>
        <p:nvSpPr>
          <p:cNvPr id="3" name="Content Placeholder 2"/>
          <p:cNvSpPr>
            <a:spLocks noGrp="1"/>
          </p:cNvSpPr>
          <p:nvPr>
            <p:ph idx="1"/>
          </p:nvPr>
        </p:nvSpPr>
        <p:spPr>
          <a:xfrm>
            <a:off x="762000" y="1676400"/>
            <a:ext cx="10820400" cy="4495800"/>
          </a:xfrm>
        </p:spPr>
        <p:txBody>
          <a:bodyPr/>
          <a:lstStyle/>
          <a:p>
            <a:r>
              <a:rPr lang="en-US" dirty="0"/>
              <a:t>In the script for today, I also show you how to use the </a:t>
            </a:r>
            <a:r>
              <a:rPr lang="en-US" dirty="0" err="1">
                <a:solidFill>
                  <a:schemeClr val="tx2"/>
                </a:solidFill>
              </a:rPr>
              <a:t>ggeffects</a:t>
            </a:r>
            <a:r>
              <a:rPr lang="en-US" dirty="0">
                <a:solidFill>
                  <a:schemeClr val="tx2"/>
                </a:solidFill>
              </a:rPr>
              <a:t> </a:t>
            </a:r>
            <a:r>
              <a:rPr lang="en-US" dirty="0"/>
              <a:t>package for making effects plots.</a:t>
            </a:r>
          </a:p>
          <a:p>
            <a:endParaRPr lang="en-US" dirty="0"/>
          </a:p>
          <a:p>
            <a:r>
              <a:rPr lang="en-US" dirty="0"/>
              <a:t>Basically same approach, but helpful when you have more complex models, need to control for other variables, </a:t>
            </a:r>
            <a:r>
              <a:rPr lang="en-US" dirty="0" err="1"/>
              <a:t>etc</a:t>
            </a:r>
            <a:r>
              <a:rPr lang="en-US" dirty="0"/>
              <a:t>…</a:t>
            </a:r>
          </a:p>
        </p:txBody>
      </p:sp>
    </p:spTree>
    <p:extLst>
      <p:ext uri="{BB962C8B-B14F-4D97-AF65-F5344CB8AC3E}">
        <p14:creationId xmlns:p14="http://schemas.microsoft.com/office/powerpoint/2010/main" val="3654608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2"/>
                </a:solidFill>
              </a:rPr>
              <a:t>Qualitative Predictors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Incorporating Qualitative Data</a:t>
            </a:r>
          </a:p>
        </p:txBody>
      </p:sp>
      <p:sp>
        <p:nvSpPr>
          <p:cNvPr id="3" name="Content Placeholder 2"/>
          <p:cNvSpPr>
            <a:spLocks noGrp="1"/>
          </p:cNvSpPr>
          <p:nvPr>
            <p:ph idx="1"/>
          </p:nvPr>
        </p:nvSpPr>
        <p:spPr/>
        <p:txBody>
          <a:bodyPr>
            <a:normAutofit/>
          </a:bodyPr>
          <a:lstStyle/>
          <a:p>
            <a:r>
              <a:rPr lang="en-US" dirty="0"/>
              <a:t>Up until this point our work with regression has solely focused on continuous variables as IVs and DVs.   For instance, we used a CEO’s tenure to predict salary.</a:t>
            </a:r>
          </a:p>
          <a:p>
            <a:r>
              <a:rPr lang="en-US" dirty="0"/>
              <a:t>Our analyses have been constrained by our use of continuous variables and many real-world applications will involve discrete variables.</a:t>
            </a:r>
          </a:p>
          <a:p>
            <a:r>
              <a:rPr lang="en-US" dirty="0"/>
              <a:t>Regression can easily incorporate discrete or categorical values as </a:t>
            </a:r>
            <a:r>
              <a:rPr lang="en-US" dirty="0" err="1"/>
              <a:t>regressors</a:t>
            </a:r>
            <a:r>
              <a:rPr lang="en-US" dirty="0"/>
              <a:t> (i.e. ordinal and nominal level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For example…</a:t>
            </a:r>
          </a:p>
        </p:txBody>
      </p:sp>
      <p:sp>
        <p:nvSpPr>
          <p:cNvPr id="3" name="Content Placeholder 2"/>
          <p:cNvSpPr>
            <a:spLocks noGrp="1"/>
          </p:cNvSpPr>
          <p:nvPr>
            <p:ph idx="1"/>
          </p:nvPr>
        </p:nvSpPr>
        <p:spPr>
          <a:xfrm>
            <a:off x="609600" y="1600200"/>
            <a:ext cx="10744200" cy="4876800"/>
          </a:xfrm>
        </p:spPr>
        <p:txBody>
          <a:bodyPr>
            <a:normAutofit fontScale="92500" lnSpcReduction="20000"/>
          </a:bodyPr>
          <a:lstStyle/>
          <a:p>
            <a:r>
              <a:rPr lang="en-US" dirty="0"/>
              <a:t>You may want to know if there are significant differences in earnings based on gender?</a:t>
            </a:r>
          </a:p>
          <a:p>
            <a:r>
              <a:rPr lang="en-US" dirty="0"/>
              <a:t>You may want to know if jail sentences for drug addicts differ by race?</a:t>
            </a:r>
          </a:p>
          <a:p>
            <a:r>
              <a:rPr lang="en-US" dirty="0"/>
              <a:t>You may want to know if organizations in different sectors are more likely to engage in collaborative relationships.</a:t>
            </a:r>
          </a:p>
          <a:p>
            <a:r>
              <a:rPr lang="en-US" dirty="0"/>
              <a:t>You may want to know if public service motivation differs by level of government.</a:t>
            </a:r>
          </a:p>
          <a:p>
            <a:endParaRPr lang="en-US" dirty="0"/>
          </a:p>
          <a:p>
            <a:r>
              <a:rPr lang="en-US" dirty="0">
                <a:solidFill>
                  <a:schemeClr val="accent1"/>
                </a:solidFill>
              </a:rPr>
              <a:t>In each of the examples above, the key independent variable can only take on only a limited number of values.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Let's take the first example on gender and earnings</a:t>
            </a:r>
          </a:p>
        </p:txBody>
      </p:sp>
      <p:sp>
        <p:nvSpPr>
          <p:cNvPr id="3" name="Content Placeholder 2"/>
          <p:cNvSpPr>
            <a:spLocks noGrp="1"/>
          </p:cNvSpPr>
          <p:nvPr>
            <p:ph idx="1"/>
          </p:nvPr>
        </p:nvSpPr>
        <p:spPr/>
        <p:txBody>
          <a:bodyPr/>
          <a:lstStyle/>
          <a:p>
            <a:r>
              <a:rPr lang="en-US" dirty="0"/>
              <a:t>Individuals in our dataset will be placed into two categories: male or female (data was collected prior to considerations of gender identity).</a:t>
            </a:r>
          </a:p>
          <a:p>
            <a:r>
              <a:rPr lang="en-US" dirty="0"/>
              <a:t>If we created a variable that only took on these two values in a regression, it is termed a </a:t>
            </a:r>
            <a:r>
              <a:rPr lang="en-US" b="1" dirty="0"/>
              <a:t>dummy variable</a:t>
            </a:r>
            <a:r>
              <a:rPr lang="en-US" dirty="0"/>
              <a:t>.  Dummy variables are also known as indicator variables, binary variables, dichotomous variables, or qualitative variables.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Descriptive Stats</a:t>
            </a:r>
          </a:p>
        </p:txBody>
      </p:sp>
      <p:sp>
        <p:nvSpPr>
          <p:cNvPr id="3" name="Content Placeholder 2"/>
          <p:cNvSpPr>
            <a:spLocks noGrp="1"/>
          </p:cNvSpPr>
          <p:nvPr>
            <p:ph idx="1"/>
          </p:nvPr>
        </p:nvSpPr>
        <p:spPr>
          <a:xfrm>
            <a:off x="914400" y="4343400"/>
            <a:ext cx="10972800" cy="2011363"/>
          </a:xfrm>
        </p:spPr>
        <p:txBody>
          <a:bodyPr/>
          <a:lstStyle/>
          <a:p>
            <a:r>
              <a:rPr lang="en-US" dirty="0"/>
              <a:t>How do we interpret the min and max values for earnings and male?</a:t>
            </a:r>
          </a:p>
          <a:p>
            <a:r>
              <a:rPr lang="en-US" dirty="0"/>
              <a:t>How do we interpret the mean?</a:t>
            </a:r>
          </a:p>
        </p:txBody>
      </p:sp>
      <p:graphicFrame>
        <p:nvGraphicFramePr>
          <p:cNvPr id="113666" name="Object 2"/>
          <p:cNvGraphicFramePr>
            <a:graphicFrameLocks noChangeAspect="1"/>
          </p:cNvGraphicFramePr>
          <p:nvPr>
            <p:extLst>
              <p:ext uri="{D42A27DB-BD31-4B8C-83A1-F6EECF244321}">
                <p14:modId xmlns:p14="http://schemas.microsoft.com/office/powerpoint/2010/main" val="967987204"/>
              </p:ext>
            </p:extLst>
          </p:nvPr>
        </p:nvGraphicFramePr>
        <p:xfrm>
          <a:off x="914400" y="1752600"/>
          <a:ext cx="13026081" cy="1676400"/>
        </p:xfrm>
        <a:graphic>
          <a:graphicData uri="http://schemas.openxmlformats.org/presentationml/2006/ole">
            <mc:AlternateContent xmlns:mc="http://schemas.openxmlformats.org/markup-compatibility/2006">
              <mc:Choice xmlns:v="urn:schemas-microsoft-com:vml" Requires="v">
                <p:oleObj name="Document" r:id="rId3" imgW="5940026" imgH="763372" progId="Word.Document.12">
                  <p:embed/>
                </p:oleObj>
              </mc:Choice>
              <mc:Fallback>
                <p:oleObj name="Document" r:id="rId3" imgW="5940026" imgH="763372" progId="Word.Document.12">
                  <p:embed/>
                  <p:pic>
                    <p:nvPicPr>
                      <p:cNvPr id="0" name="Picture 10"/>
                      <p:cNvPicPr>
                        <a:picLocks noChangeAspect="1" noChangeArrowheads="1"/>
                      </p:cNvPicPr>
                      <p:nvPr/>
                    </p:nvPicPr>
                    <p:blipFill>
                      <a:blip r:embed="rId4"/>
                      <a:srcRect/>
                      <a:stretch>
                        <a:fillRect/>
                      </a:stretch>
                    </p:blipFill>
                    <p:spPr bwMode="auto">
                      <a:xfrm>
                        <a:off x="914400" y="1752600"/>
                        <a:ext cx="13026081" cy="1676400"/>
                      </a:xfrm>
                      <a:prstGeom prst="rect">
                        <a:avLst/>
                      </a:prstGeom>
                      <a:noFill/>
                      <a:ln>
                        <a:noFill/>
                      </a:ln>
                      <a:effec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Consider the following model:</a:t>
            </a:r>
          </a:p>
        </p:txBody>
      </p:sp>
      <p:sp>
        <p:nvSpPr>
          <p:cNvPr id="3" name="Content Placeholder 2"/>
          <p:cNvSpPr>
            <a:spLocks noGrp="1"/>
          </p:cNvSpPr>
          <p:nvPr>
            <p:ph idx="1"/>
          </p:nvPr>
        </p:nvSpPr>
        <p:spPr>
          <a:xfrm>
            <a:off x="1066800" y="2133601"/>
            <a:ext cx="9144000" cy="3992563"/>
          </a:xfrm>
        </p:spPr>
        <p:txBody>
          <a:bodyPr>
            <a:normAutofit fontScale="70000" lnSpcReduction="20000"/>
          </a:bodyPr>
          <a:lstStyle/>
          <a:p>
            <a:r>
              <a:rPr lang="en-US" dirty="0"/>
              <a:t>Where: </a:t>
            </a:r>
          </a:p>
          <a:p>
            <a:pPr lvl="1"/>
            <a:r>
              <a:rPr lang="en-US" dirty="0" err="1"/>
              <a:t>y</a:t>
            </a:r>
            <a:r>
              <a:rPr lang="en-US" baseline="-25000" dirty="0" err="1"/>
              <a:t>i</a:t>
            </a:r>
            <a:r>
              <a:rPr lang="en-US" baseline="-25000" dirty="0"/>
              <a:t> </a:t>
            </a:r>
            <a:r>
              <a:rPr lang="en-US" dirty="0"/>
              <a:t>= hourly wage of a worker</a:t>
            </a:r>
          </a:p>
          <a:p>
            <a:pPr lvl="1"/>
            <a:r>
              <a:rPr lang="en-US" dirty="0"/>
              <a:t>D</a:t>
            </a:r>
            <a:r>
              <a:rPr lang="en-US" baseline="-25000" dirty="0"/>
              <a:t>i </a:t>
            </a:r>
            <a:r>
              <a:rPr lang="en-US" dirty="0"/>
              <a:t>= 1 if the worker is a man</a:t>
            </a:r>
          </a:p>
          <a:p>
            <a:pPr lvl="1"/>
            <a:r>
              <a:rPr lang="en-US" dirty="0"/>
              <a:t>D</a:t>
            </a:r>
            <a:r>
              <a:rPr lang="en-US" baseline="-25000" dirty="0"/>
              <a:t>i</a:t>
            </a:r>
            <a:r>
              <a:rPr lang="en-US" dirty="0"/>
              <a:t> = 0 otherwise (worker is a woman)</a:t>
            </a:r>
          </a:p>
          <a:p>
            <a:r>
              <a:rPr lang="en-US" dirty="0"/>
              <a:t>To understand what the model tells us we need to examine the expected value of hourly wages conditional on the value of D</a:t>
            </a:r>
            <a:r>
              <a:rPr lang="en-US" baseline="-25000" dirty="0"/>
              <a:t>i</a:t>
            </a:r>
            <a:r>
              <a:rPr lang="en-US" dirty="0"/>
              <a:t>.</a:t>
            </a:r>
          </a:p>
          <a:p>
            <a:endParaRPr lang="en-US" dirty="0"/>
          </a:p>
          <a:p>
            <a:r>
              <a:rPr lang="en-US" dirty="0"/>
              <a:t>Mean earnings for women: E(</a:t>
            </a:r>
            <a:r>
              <a:rPr lang="en-US" dirty="0" err="1"/>
              <a:t>y</a:t>
            </a:r>
            <a:r>
              <a:rPr lang="en-US" baseline="-25000" dirty="0" err="1"/>
              <a:t>i</a:t>
            </a:r>
            <a:r>
              <a:rPr lang="en-US" dirty="0" err="1"/>
              <a:t>|D</a:t>
            </a:r>
            <a:r>
              <a:rPr lang="en-US" dirty="0"/>
              <a:t>=0)  = </a:t>
            </a:r>
          </a:p>
          <a:p>
            <a:pPr>
              <a:buNone/>
            </a:pPr>
            <a:r>
              <a:rPr lang="en-US" dirty="0"/>
              <a:t>                                                           	  = </a:t>
            </a:r>
          </a:p>
          <a:p>
            <a:endParaRPr lang="en-US" dirty="0"/>
          </a:p>
          <a:p>
            <a:r>
              <a:rPr lang="en-US" dirty="0"/>
              <a:t>Mean earnings for men: E(</a:t>
            </a:r>
            <a:r>
              <a:rPr lang="en-US" dirty="0" err="1"/>
              <a:t>y</a:t>
            </a:r>
            <a:r>
              <a:rPr lang="en-US" baseline="-25000" dirty="0" err="1"/>
              <a:t>i</a:t>
            </a:r>
            <a:r>
              <a:rPr lang="en-US" dirty="0" err="1"/>
              <a:t>|D</a:t>
            </a:r>
            <a:r>
              <a:rPr lang="en-US" dirty="0"/>
              <a:t>=1)        =  </a:t>
            </a:r>
          </a:p>
          <a:p>
            <a:pPr>
              <a:buNone/>
            </a:pPr>
            <a:r>
              <a:rPr lang="en-US" dirty="0"/>
              <a:t>                                                       	                =</a:t>
            </a:r>
          </a:p>
          <a:p>
            <a:pPr lvl="1"/>
            <a:endParaRPr lang="en-US" dirty="0"/>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43400" y="1600200"/>
            <a:ext cx="3268980" cy="495300"/>
          </a:xfrm>
          <a:prstGeom prst="rect">
            <a:avLst/>
          </a:prstGeom>
          <a:noFill/>
        </p:spPr>
      </p:pic>
      <p:sp>
        <p:nvSpPr>
          <p:cNvPr id="205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41733" y="4313021"/>
            <a:ext cx="1131570" cy="342900"/>
          </a:xfrm>
          <a:prstGeom prst="rect">
            <a:avLst/>
          </a:prstGeom>
          <a:noFill/>
        </p:spPr>
      </p:pic>
      <p:sp>
        <p:nvSpPr>
          <p:cNvPr id="2054"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36482" y="5319585"/>
            <a:ext cx="1219201" cy="369455"/>
          </a:xfrm>
          <a:prstGeom prst="rect">
            <a:avLst/>
          </a:prstGeom>
          <a:noFill/>
        </p:spPr>
      </p:pic>
      <p:sp>
        <p:nvSpPr>
          <p:cNvPr id="2056" name="Rectangle 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35967" y="5665356"/>
            <a:ext cx="891540" cy="342900"/>
          </a:xfrm>
          <a:prstGeom prst="rect">
            <a:avLst/>
          </a:prstGeom>
          <a:noFill/>
        </p:spPr>
      </p:pic>
      <p:sp>
        <p:nvSpPr>
          <p:cNvPr id="2058" name="Rectangle 10"/>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7"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41733" y="4670081"/>
            <a:ext cx="274320" cy="342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Interpreting the model</a:t>
            </a:r>
          </a:p>
        </p:txBody>
      </p:sp>
      <p:sp>
        <p:nvSpPr>
          <p:cNvPr id="3" name="Content Placeholder 2"/>
          <p:cNvSpPr>
            <a:spLocks noGrp="1"/>
          </p:cNvSpPr>
          <p:nvPr>
            <p:ph idx="1"/>
          </p:nvPr>
        </p:nvSpPr>
        <p:spPr>
          <a:xfrm>
            <a:off x="838200" y="2286000"/>
            <a:ext cx="10363200" cy="4114800"/>
          </a:xfrm>
        </p:spPr>
        <p:txBody>
          <a:bodyPr>
            <a:normAutofit lnSpcReduction="10000"/>
          </a:bodyPr>
          <a:lstStyle/>
          <a:p>
            <a:r>
              <a:rPr lang="en-US" dirty="0"/>
              <a:t>The intercept term, </a:t>
            </a:r>
            <a:r>
              <a:rPr lang="el-GR" dirty="0"/>
              <a:t>α</a:t>
            </a:r>
            <a:r>
              <a:rPr lang="en-US" baseline="-25000" dirty="0"/>
              <a:t>0</a:t>
            </a:r>
            <a:r>
              <a:rPr lang="en-US" dirty="0"/>
              <a:t>, is the mean hourly earnings of female workers.</a:t>
            </a:r>
          </a:p>
          <a:p>
            <a:r>
              <a:rPr lang="en-US" dirty="0"/>
              <a:t>The slope term, </a:t>
            </a:r>
            <a:r>
              <a:rPr lang="el-GR" dirty="0"/>
              <a:t>α</a:t>
            </a:r>
            <a:r>
              <a:rPr lang="en-US" baseline="-25000" dirty="0"/>
              <a:t>1</a:t>
            </a:r>
            <a:r>
              <a:rPr lang="en-US" dirty="0"/>
              <a:t>, is the difference between the mean hourly wage of men and the mean hourly wage of women.</a:t>
            </a:r>
          </a:p>
          <a:p>
            <a:r>
              <a:rPr lang="en-US" dirty="0"/>
              <a:t>Thus, the sum of </a:t>
            </a:r>
            <a:r>
              <a:rPr lang="el-GR" dirty="0"/>
              <a:t>α</a:t>
            </a:r>
            <a:r>
              <a:rPr lang="en-US" baseline="-25000" dirty="0"/>
              <a:t>0</a:t>
            </a:r>
            <a:r>
              <a:rPr lang="en-US" dirty="0"/>
              <a:t> +</a:t>
            </a:r>
            <a:r>
              <a:rPr lang="el-GR" dirty="0"/>
              <a:t> α</a:t>
            </a:r>
            <a:r>
              <a:rPr lang="en-US" baseline="-25000" dirty="0"/>
              <a:t>1 </a:t>
            </a:r>
            <a:r>
              <a:rPr lang="en-US" dirty="0"/>
              <a:t>is the mean hourly wage of male workers.</a:t>
            </a:r>
          </a:p>
          <a:p>
            <a:r>
              <a:rPr lang="en-US" dirty="0"/>
              <a:t>A test for significance of the difference between male and female wages  is a test of the null hypothesis that </a:t>
            </a:r>
            <a:r>
              <a:rPr lang="el-GR" dirty="0"/>
              <a:t>α</a:t>
            </a:r>
            <a:r>
              <a:rPr lang="en-US" baseline="-25000" dirty="0"/>
              <a:t>1</a:t>
            </a:r>
            <a:r>
              <a:rPr lang="en-US" dirty="0"/>
              <a:t> = 0.</a:t>
            </a:r>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7200" y="1600200"/>
            <a:ext cx="3268980" cy="4953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220200" cy="792162"/>
          </a:xfrm>
        </p:spPr>
        <p:txBody>
          <a:bodyPr>
            <a:normAutofit/>
          </a:bodyPr>
          <a:lstStyle/>
          <a:p>
            <a:pPr algn="l"/>
            <a:r>
              <a:rPr lang="en-US" sz="3200" b="1" dirty="0">
                <a:solidFill>
                  <a:schemeClr val="tx2"/>
                </a:solidFill>
              </a:rPr>
              <a:t>Regression Output</a:t>
            </a:r>
          </a:p>
        </p:txBody>
      </p:sp>
      <p:sp>
        <p:nvSpPr>
          <p:cNvPr id="7" name="TextBox 6"/>
          <p:cNvSpPr txBox="1"/>
          <p:nvPr/>
        </p:nvSpPr>
        <p:spPr>
          <a:xfrm>
            <a:off x="990600" y="5404118"/>
            <a:ext cx="1063251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What is the estimated earnings for female workers? For male workers? Is the difference significant?</a:t>
            </a:r>
          </a:p>
          <a:p>
            <a:pPr marL="342900" indent="-342900">
              <a:buFont typeface="Arial" panose="020B0604020202020204" pitchFamily="34" charset="0"/>
              <a:buChar char="•"/>
            </a:pPr>
            <a:r>
              <a:rPr lang="en-US" sz="2000" dirty="0"/>
              <a:t>Also, it is important to consider what dummy variables do not tell us.  They do not tell us the reasons for the differences we find.</a:t>
            </a:r>
          </a:p>
        </p:txBody>
      </p:sp>
      <p:graphicFrame>
        <p:nvGraphicFramePr>
          <p:cNvPr id="111617" name="Object 1"/>
          <p:cNvGraphicFramePr>
            <a:graphicFrameLocks noChangeAspect="1"/>
          </p:cNvGraphicFramePr>
          <p:nvPr>
            <p:extLst>
              <p:ext uri="{D42A27DB-BD31-4B8C-83A1-F6EECF244321}">
                <p14:modId xmlns:p14="http://schemas.microsoft.com/office/powerpoint/2010/main" val="1226374498"/>
              </p:ext>
            </p:extLst>
          </p:nvPr>
        </p:nvGraphicFramePr>
        <p:xfrm>
          <a:off x="1143000" y="792162"/>
          <a:ext cx="10244285" cy="4944196"/>
        </p:xfrm>
        <a:graphic>
          <a:graphicData uri="http://schemas.openxmlformats.org/presentationml/2006/ole">
            <mc:AlternateContent xmlns:mc="http://schemas.openxmlformats.org/markup-compatibility/2006">
              <mc:Choice xmlns:v="urn:schemas-microsoft-com:vml" Requires="v">
                <p:oleObj name="Document" r:id="rId3" imgW="5940026" imgH="2866335" progId="Word.Document.12">
                  <p:embed/>
                </p:oleObj>
              </mc:Choice>
              <mc:Fallback>
                <p:oleObj name="Document" r:id="rId3" imgW="5940026" imgH="2866335" progId="Word.Document.12">
                  <p:embed/>
                  <p:pic>
                    <p:nvPicPr>
                      <p:cNvPr id="0" name="Picture 10"/>
                      <p:cNvPicPr>
                        <a:picLocks noChangeAspect="1" noChangeArrowheads="1"/>
                      </p:cNvPicPr>
                      <p:nvPr/>
                    </p:nvPicPr>
                    <p:blipFill>
                      <a:blip r:embed="rId4"/>
                      <a:srcRect/>
                      <a:stretch>
                        <a:fillRect/>
                      </a:stretch>
                    </p:blipFill>
                    <p:spPr bwMode="auto">
                      <a:xfrm>
                        <a:off x="1143000" y="792162"/>
                        <a:ext cx="10244285" cy="4944196"/>
                      </a:xfrm>
                      <a:prstGeom prst="rect">
                        <a:avLst/>
                      </a:prstGeom>
                      <a:noFill/>
                      <a:ln>
                        <a:noFill/>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This week’s lecture</a:t>
            </a:r>
          </a:p>
        </p:txBody>
      </p:sp>
      <p:sp>
        <p:nvSpPr>
          <p:cNvPr id="3" name="Content Placeholder 2"/>
          <p:cNvSpPr>
            <a:spLocks noGrp="1"/>
          </p:cNvSpPr>
          <p:nvPr>
            <p:ph idx="1"/>
          </p:nvPr>
        </p:nvSpPr>
        <p:spPr/>
        <p:txBody>
          <a:bodyPr>
            <a:normAutofit fontScale="92500"/>
          </a:bodyPr>
          <a:lstStyle/>
          <a:p>
            <a:r>
              <a:rPr lang="en-US" dirty="0"/>
              <a:t>Introduction to interactions and ways to visualize interaction effects</a:t>
            </a:r>
          </a:p>
          <a:p>
            <a:pPr lvl="1"/>
            <a:r>
              <a:rPr lang="en-US" dirty="0"/>
              <a:t>Note: I will briefly review quadratics next week and log models in week 10.</a:t>
            </a:r>
          </a:p>
          <a:p>
            <a:pPr marL="457200" lvl="1" indent="0">
              <a:buNone/>
            </a:pPr>
            <a:endParaRPr lang="en-US" dirty="0"/>
          </a:p>
          <a:p>
            <a:r>
              <a:rPr lang="en-US" dirty="0"/>
              <a:t>Regression modeling and interpretation with qualitative predictors</a:t>
            </a:r>
          </a:p>
          <a:p>
            <a:endParaRPr lang="en-US" dirty="0"/>
          </a:p>
          <a:p>
            <a:r>
              <a:rPr lang="en-US" dirty="0"/>
              <a:t>Interpreting interactions with qualitative predictors</a:t>
            </a:r>
          </a:p>
          <a:p>
            <a:endParaRPr lang="en-US" dirty="0"/>
          </a:p>
          <a:p>
            <a:pPr marL="0" indent="0">
              <a:buNone/>
            </a:pPr>
            <a:r>
              <a:rPr lang="en-US" sz="2200" dirty="0">
                <a:solidFill>
                  <a:schemeClr val="accent1">
                    <a:lumMod val="50000"/>
                  </a:schemeClr>
                </a:solidFill>
              </a:rPr>
              <a:t>Wooldridge also discussed binary dependent variables in </a:t>
            </a:r>
            <a:r>
              <a:rPr lang="en-US" sz="2200" dirty="0" err="1">
                <a:solidFill>
                  <a:schemeClr val="accent1">
                    <a:lumMod val="50000"/>
                  </a:schemeClr>
                </a:solidFill>
              </a:rPr>
              <a:t>ch.</a:t>
            </a:r>
            <a:r>
              <a:rPr lang="en-US" sz="2200" dirty="0">
                <a:solidFill>
                  <a:schemeClr val="accent1">
                    <a:lumMod val="50000"/>
                  </a:schemeClr>
                </a:solidFill>
              </a:rPr>
              <a:t> 7 – this is a topic we will tackle under generalized linear models and logistic regression after the midterm.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ECF02-5410-4D91-9F71-5B2D66457312}"/>
              </a:ext>
            </a:extLst>
          </p:cNvPr>
          <p:cNvPicPr>
            <a:picLocks noChangeAspect="1"/>
          </p:cNvPicPr>
          <p:nvPr/>
        </p:nvPicPr>
        <p:blipFill>
          <a:blip r:embed="rId2"/>
          <a:stretch>
            <a:fillRect/>
          </a:stretch>
        </p:blipFill>
        <p:spPr>
          <a:xfrm>
            <a:off x="1752600" y="171450"/>
            <a:ext cx="8686800" cy="6515100"/>
          </a:xfrm>
          <a:prstGeom prst="rect">
            <a:avLst/>
          </a:prstGeom>
        </p:spPr>
      </p:pic>
    </p:spTree>
    <p:extLst>
      <p:ext uri="{BB962C8B-B14F-4D97-AF65-F5344CB8AC3E}">
        <p14:creationId xmlns:p14="http://schemas.microsoft.com/office/powerpoint/2010/main" val="1567909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ECF02-5410-4D91-9F71-5B2D66457312}"/>
              </a:ext>
            </a:extLst>
          </p:cNvPr>
          <p:cNvPicPr>
            <a:picLocks noChangeAspect="1"/>
          </p:cNvPicPr>
          <p:nvPr/>
        </p:nvPicPr>
        <p:blipFill>
          <a:blip r:embed="rId2"/>
          <a:stretch>
            <a:fillRect/>
          </a:stretch>
        </p:blipFill>
        <p:spPr>
          <a:xfrm>
            <a:off x="2870200" y="381000"/>
            <a:ext cx="7797800" cy="5848350"/>
          </a:xfrm>
          <a:prstGeom prst="rect">
            <a:avLst/>
          </a:prstGeom>
        </p:spPr>
      </p:pic>
      <p:cxnSp>
        <p:nvCxnSpPr>
          <p:cNvPr id="4" name="Straight Connector 3">
            <a:extLst>
              <a:ext uri="{FF2B5EF4-FFF2-40B4-BE49-F238E27FC236}">
                <a16:creationId xmlns:a16="http://schemas.microsoft.com/office/drawing/2014/main" id="{898C2EC5-6462-4F34-9A6A-0FC91D052796}"/>
              </a:ext>
            </a:extLst>
          </p:cNvPr>
          <p:cNvCxnSpPr>
            <a:cxnSpLocks/>
          </p:cNvCxnSpPr>
          <p:nvPr/>
        </p:nvCxnSpPr>
        <p:spPr>
          <a:xfrm flipV="1">
            <a:off x="5029200" y="4343400"/>
            <a:ext cx="2971800" cy="521732"/>
          </a:xfrm>
          <a:prstGeom prst="line">
            <a:avLst/>
          </a:prstGeom>
          <a:ln w="28575">
            <a:solidFill>
              <a:schemeClr val="tx2">
                <a:lumMod val="60000"/>
                <a:lumOff val="40000"/>
              </a:schemeClr>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BF51380-EED7-4A61-A654-79AF7973C88A}"/>
              </a:ext>
            </a:extLst>
          </p:cNvPr>
          <p:cNvSpPr txBox="1"/>
          <p:nvPr/>
        </p:nvSpPr>
        <p:spPr>
          <a:xfrm>
            <a:off x="6515101" y="4557355"/>
            <a:ext cx="1008609" cy="338554"/>
          </a:xfrm>
          <a:prstGeom prst="rect">
            <a:avLst/>
          </a:prstGeom>
          <a:noFill/>
        </p:spPr>
        <p:txBody>
          <a:bodyPr wrap="none" rtlCol="0">
            <a:spAutoFit/>
          </a:bodyPr>
          <a:lstStyle/>
          <a:p>
            <a:r>
              <a:rPr lang="en-US" sz="1600" dirty="0"/>
              <a:t>Slope (a</a:t>
            </a:r>
            <a:r>
              <a:rPr lang="en-US" sz="1600" baseline="-25000" dirty="0"/>
              <a:t>1</a:t>
            </a:r>
            <a:r>
              <a:rPr lang="en-US" sz="1600" dirty="0"/>
              <a:t>)</a:t>
            </a:r>
          </a:p>
        </p:txBody>
      </p:sp>
      <p:cxnSp>
        <p:nvCxnSpPr>
          <p:cNvPr id="13" name="Straight Connector 12">
            <a:extLst>
              <a:ext uri="{FF2B5EF4-FFF2-40B4-BE49-F238E27FC236}">
                <a16:creationId xmlns:a16="http://schemas.microsoft.com/office/drawing/2014/main" id="{E316AAC3-D219-4F4A-8466-8ECB715C08E9}"/>
              </a:ext>
            </a:extLst>
          </p:cNvPr>
          <p:cNvCxnSpPr>
            <a:cxnSpLocks/>
          </p:cNvCxnSpPr>
          <p:nvPr/>
        </p:nvCxnSpPr>
        <p:spPr>
          <a:xfrm flipH="1">
            <a:off x="2870200" y="4865132"/>
            <a:ext cx="2159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6B0136F-6CDC-4BA2-B97C-3EBB5129E179}"/>
              </a:ext>
            </a:extLst>
          </p:cNvPr>
          <p:cNvCxnSpPr>
            <a:cxnSpLocks/>
          </p:cNvCxnSpPr>
          <p:nvPr/>
        </p:nvCxnSpPr>
        <p:spPr>
          <a:xfrm flipH="1">
            <a:off x="2870200" y="4296520"/>
            <a:ext cx="5207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9E0C73AA-A265-4556-9119-C23C65D78F43}"/>
              </a:ext>
            </a:extLst>
          </p:cNvPr>
          <p:cNvSpPr txBox="1"/>
          <p:nvPr/>
        </p:nvSpPr>
        <p:spPr>
          <a:xfrm>
            <a:off x="2063836" y="4086802"/>
            <a:ext cx="889987" cy="369332"/>
          </a:xfrm>
          <a:prstGeom prst="rect">
            <a:avLst/>
          </a:prstGeom>
          <a:noFill/>
        </p:spPr>
        <p:txBody>
          <a:bodyPr wrap="none" rtlCol="0">
            <a:spAutoFit/>
          </a:bodyPr>
          <a:lstStyle/>
          <a:p>
            <a:r>
              <a:rPr lang="en-US" dirty="0"/>
              <a:t>a</a:t>
            </a:r>
            <a:r>
              <a:rPr lang="en-US" baseline="-25000" dirty="0"/>
              <a:t>0</a:t>
            </a:r>
            <a:r>
              <a:rPr lang="en-US" dirty="0"/>
              <a:t> + a</a:t>
            </a:r>
            <a:r>
              <a:rPr lang="en-US" baseline="-25000" dirty="0"/>
              <a:t>1</a:t>
            </a:r>
          </a:p>
        </p:txBody>
      </p:sp>
      <p:sp>
        <p:nvSpPr>
          <p:cNvPr id="21" name="TextBox 20">
            <a:extLst>
              <a:ext uri="{FF2B5EF4-FFF2-40B4-BE49-F238E27FC236}">
                <a16:creationId xmlns:a16="http://schemas.microsoft.com/office/drawing/2014/main" id="{E3D18265-1347-4B4D-B6A1-23F446A7CAFC}"/>
              </a:ext>
            </a:extLst>
          </p:cNvPr>
          <p:cNvSpPr txBox="1"/>
          <p:nvPr/>
        </p:nvSpPr>
        <p:spPr>
          <a:xfrm>
            <a:off x="2395690" y="4647063"/>
            <a:ext cx="396262" cy="369332"/>
          </a:xfrm>
          <a:prstGeom prst="rect">
            <a:avLst/>
          </a:prstGeom>
          <a:noFill/>
        </p:spPr>
        <p:txBody>
          <a:bodyPr wrap="none" rtlCol="0">
            <a:spAutoFit/>
          </a:bodyPr>
          <a:lstStyle/>
          <a:p>
            <a:r>
              <a:rPr lang="en-US" dirty="0"/>
              <a:t>a</a:t>
            </a:r>
            <a:r>
              <a:rPr lang="en-US" baseline="-25000" dirty="0"/>
              <a:t>0</a:t>
            </a:r>
          </a:p>
        </p:txBody>
      </p:sp>
    </p:spTree>
    <p:extLst>
      <p:ext uri="{BB962C8B-B14F-4D97-AF65-F5344CB8AC3E}">
        <p14:creationId xmlns:p14="http://schemas.microsoft.com/office/powerpoint/2010/main" val="4126059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What happens if we switch the dummy variable to indicate female?</a:t>
            </a:r>
          </a:p>
        </p:txBody>
      </p:sp>
      <p:graphicFrame>
        <p:nvGraphicFramePr>
          <p:cNvPr id="179202" name="Object 2"/>
          <p:cNvGraphicFramePr>
            <a:graphicFrameLocks noChangeAspect="1"/>
          </p:cNvGraphicFramePr>
          <p:nvPr>
            <p:extLst>
              <p:ext uri="{D42A27DB-BD31-4B8C-83A1-F6EECF244321}">
                <p14:modId xmlns:p14="http://schemas.microsoft.com/office/powerpoint/2010/main" val="3297183407"/>
              </p:ext>
            </p:extLst>
          </p:nvPr>
        </p:nvGraphicFramePr>
        <p:xfrm>
          <a:off x="816049" y="1600200"/>
          <a:ext cx="11391376" cy="4876800"/>
        </p:xfrm>
        <a:graphic>
          <a:graphicData uri="http://schemas.openxmlformats.org/presentationml/2006/ole">
            <mc:AlternateContent xmlns:mc="http://schemas.openxmlformats.org/markup-compatibility/2006">
              <mc:Choice xmlns:v="urn:schemas-microsoft-com:vml" Requires="v">
                <p:oleObj name="Document" r:id="rId2" imgW="5940848" imgH="2543802" progId="Word.Document.12">
                  <p:embed/>
                </p:oleObj>
              </mc:Choice>
              <mc:Fallback>
                <p:oleObj name="Document" r:id="rId2" imgW="5940848" imgH="2543802" progId="Word.Document.12">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49" y="1600200"/>
                        <a:ext cx="11391376" cy="4876800"/>
                      </a:xfrm>
                      <a:prstGeom prst="rect">
                        <a:avLst/>
                      </a:prstGeom>
                      <a:noFill/>
                      <a:ln>
                        <a:noFill/>
                      </a:ln>
                      <a:effec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Base Category</a:t>
            </a:r>
          </a:p>
        </p:txBody>
      </p:sp>
      <p:sp>
        <p:nvSpPr>
          <p:cNvPr id="3" name="Content Placeholder 2"/>
          <p:cNvSpPr>
            <a:spLocks noGrp="1"/>
          </p:cNvSpPr>
          <p:nvPr>
            <p:ph idx="1"/>
          </p:nvPr>
        </p:nvSpPr>
        <p:spPr/>
        <p:txBody>
          <a:bodyPr>
            <a:normAutofit fontScale="92500" lnSpcReduction="20000"/>
          </a:bodyPr>
          <a:lstStyle/>
          <a:p>
            <a:r>
              <a:rPr lang="en-US" dirty="0"/>
              <a:t>When creating dummy variables for gender, the category that is assigned the value of zero is termed the base category (also termed the omitted or reference category).</a:t>
            </a:r>
          </a:p>
          <a:p>
            <a:r>
              <a:rPr lang="en-US" dirty="0"/>
              <a:t>Any interpretation of the meaning of the coefficient on the dummy variable in the regression must be done relative to the base category.  So, choose your base category wisely, especially when the you have more than two categories.</a:t>
            </a:r>
          </a:p>
          <a:p>
            <a:pPr lvl="1"/>
            <a:r>
              <a:rPr lang="en-US" dirty="0"/>
              <a:t>If you make a new variable for each category, you just exclude the variable you want as the base from your model.</a:t>
            </a:r>
          </a:p>
          <a:p>
            <a:pPr lvl="2"/>
            <a:r>
              <a:rPr lang="en-US" dirty="0"/>
              <a:t>Ex. For gender, you would make a single indicator for male.</a:t>
            </a:r>
          </a:p>
          <a:p>
            <a:pPr lvl="1"/>
            <a:r>
              <a:rPr lang="en-US" dirty="0"/>
              <a:t>If you are using factors, then you can set your base as follows:  </a:t>
            </a:r>
            <a:r>
              <a:rPr lang="en-US" dirty="0" err="1"/>
              <a:t>relevel</a:t>
            </a:r>
            <a:r>
              <a:rPr lang="en-US" dirty="0"/>
              <a:t>(“</a:t>
            </a:r>
            <a:r>
              <a:rPr lang="en-US" dirty="0" err="1"/>
              <a:t>varname</a:t>
            </a:r>
            <a:r>
              <a:rPr lang="en-US" dirty="0"/>
              <a:t>”, ref = “base”)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Adding a continuous variable to our model – years of experience</a:t>
            </a:r>
          </a:p>
        </p:txBody>
      </p:sp>
      <p:sp>
        <p:nvSpPr>
          <p:cNvPr id="3" name="Content Placeholder 2"/>
          <p:cNvSpPr>
            <a:spLocks noGrp="1"/>
          </p:cNvSpPr>
          <p:nvPr>
            <p:ph idx="1"/>
          </p:nvPr>
        </p:nvSpPr>
        <p:spPr>
          <a:xfrm>
            <a:off x="762000" y="2590800"/>
            <a:ext cx="11201400" cy="3886200"/>
          </a:xfrm>
        </p:spPr>
        <p:txBody>
          <a:bodyPr>
            <a:normAutofit/>
          </a:bodyPr>
          <a:lstStyle/>
          <a:p>
            <a:r>
              <a:rPr lang="en-US" dirty="0"/>
              <a:t>How do we interpret this model?</a:t>
            </a:r>
          </a:p>
          <a:p>
            <a:pPr lvl="1"/>
            <a:r>
              <a:rPr lang="en-US" dirty="0"/>
              <a:t>Mean earnings of women: E(</a:t>
            </a:r>
            <a:r>
              <a:rPr lang="en-US" dirty="0" err="1"/>
              <a:t>y</a:t>
            </a:r>
            <a:r>
              <a:rPr lang="en-US" baseline="-25000" dirty="0" err="1"/>
              <a:t>i</a:t>
            </a:r>
            <a:r>
              <a:rPr lang="en-US" dirty="0" err="1"/>
              <a:t>|x</a:t>
            </a:r>
            <a:r>
              <a:rPr lang="en-US" baseline="-25000" dirty="0" err="1"/>
              <a:t>i</a:t>
            </a:r>
            <a:r>
              <a:rPr lang="en-US" dirty="0"/>
              <a:t>, D=0) = </a:t>
            </a:r>
          </a:p>
          <a:p>
            <a:pPr lvl="1"/>
            <a:r>
              <a:rPr lang="en-US" dirty="0"/>
              <a:t>Mean earnings of men: E(</a:t>
            </a:r>
            <a:r>
              <a:rPr lang="en-US" dirty="0" err="1"/>
              <a:t>y</a:t>
            </a:r>
            <a:r>
              <a:rPr lang="en-US" baseline="-25000" dirty="0" err="1"/>
              <a:t>i</a:t>
            </a:r>
            <a:r>
              <a:rPr lang="en-US" dirty="0" err="1"/>
              <a:t>|x</a:t>
            </a:r>
            <a:r>
              <a:rPr lang="en-US" baseline="-25000" dirty="0" err="1"/>
              <a:t>i</a:t>
            </a:r>
            <a:r>
              <a:rPr lang="en-US" dirty="0"/>
              <a:t>, D=1) =</a:t>
            </a:r>
          </a:p>
          <a:p>
            <a:r>
              <a:rPr lang="en-US" dirty="0"/>
              <a:t>So, just as before, the average difference in earnings of men and women is </a:t>
            </a:r>
            <a:r>
              <a:rPr lang="el-GR" dirty="0"/>
              <a:t>α</a:t>
            </a:r>
            <a:r>
              <a:rPr lang="en-US" baseline="-25000" dirty="0"/>
              <a:t>1</a:t>
            </a:r>
            <a:r>
              <a:rPr lang="en-US" dirty="0"/>
              <a:t>.  </a:t>
            </a:r>
          </a:p>
          <a:p>
            <a:r>
              <a:rPr lang="en-US" dirty="0"/>
              <a:t>Also, note that the slope of years of work experience is the same for both males and females.  (The model specifies that it is).</a:t>
            </a:r>
          </a:p>
        </p:txBody>
      </p:sp>
      <p:sp>
        <p:nvSpPr>
          <p:cNvPr id="2969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14800" y="1752600"/>
            <a:ext cx="3505200" cy="400594"/>
          </a:xfrm>
          <a:prstGeom prst="rect">
            <a:avLst/>
          </a:prstGeom>
          <a:noFill/>
        </p:spPr>
      </p:pic>
      <p:sp>
        <p:nvSpPr>
          <p:cNvPr id="2970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20000" y="3277915"/>
            <a:ext cx="1101090" cy="379686"/>
          </a:xfrm>
          <a:prstGeom prst="rect">
            <a:avLst/>
          </a:prstGeom>
          <a:noFill/>
        </p:spPr>
      </p:pic>
      <p:sp>
        <p:nvSpPr>
          <p:cNvPr id="29702"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701"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153275" y="3797702"/>
            <a:ext cx="2034540" cy="37676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131"/>
            <a:ext cx="10972800" cy="1143000"/>
          </a:xfrm>
        </p:spPr>
        <p:txBody>
          <a:bodyPr/>
          <a:lstStyle/>
          <a:p>
            <a:pPr algn="l"/>
            <a:r>
              <a:rPr lang="en-US" b="1" dirty="0">
                <a:solidFill>
                  <a:schemeClr val="tx2"/>
                </a:solidFill>
              </a:rPr>
              <a:t>Running the regression </a:t>
            </a:r>
          </a:p>
        </p:txBody>
      </p:sp>
      <p:sp>
        <p:nvSpPr>
          <p:cNvPr id="3" name="Content Placeholder 2"/>
          <p:cNvSpPr>
            <a:spLocks noGrp="1"/>
          </p:cNvSpPr>
          <p:nvPr>
            <p:ph idx="1"/>
          </p:nvPr>
        </p:nvSpPr>
        <p:spPr>
          <a:xfrm>
            <a:off x="762000" y="5672372"/>
            <a:ext cx="11277600" cy="1143000"/>
          </a:xfrm>
        </p:spPr>
        <p:txBody>
          <a:bodyPr>
            <a:normAutofit fontScale="77500" lnSpcReduction="20000"/>
          </a:bodyPr>
          <a:lstStyle/>
          <a:p>
            <a:r>
              <a:rPr lang="en-US" dirty="0"/>
              <a:t>How do we interpret the intercept?  How do we interpret the coefficient on male?</a:t>
            </a:r>
          </a:p>
          <a:p>
            <a:r>
              <a:rPr lang="en-US" dirty="0"/>
              <a:t>Is there a significant difference between male and female earnings when controlling for years of experience?</a:t>
            </a:r>
          </a:p>
        </p:txBody>
      </p:sp>
      <p:graphicFrame>
        <p:nvGraphicFramePr>
          <p:cNvPr id="105473" name="Object 1"/>
          <p:cNvGraphicFramePr>
            <a:graphicFrameLocks noChangeAspect="1"/>
          </p:cNvGraphicFramePr>
          <p:nvPr>
            <p:extLst>
              <p:ext uri="{D42A27DB-BD31-4B8C-83A1-F6EECF244321}">
                <p14:modId xmlns:p14="http://schemas.microsoft.com/office/powerpoint/2010/main" val="2307354148"/>
              </p:ext>
            </p:extLst>
          </p:nvPr>
        </p:nvGraphicFramePr>
        <p:xfrm>
          <a:off x="761999" y="1295400"/>
          <a:ext cx="11305127" cy="4114800"/>
        </p:xfrm>
        <a:graphic>
          <a:graphicData uri="http://schemas.openxmlformats.org/presentationml/2006/ole">
            <mc:AlternateContent xmlns:mc="http://schemas.openxmlformats.org/markup-compatibility/2006">
              <mc:Choice xmlns:v="urn:schemas-microsoft-com:vml" Requires="v">
                <p:oleObj name="Document" r:id="rId3" imgW="5940848" imgH="2162015" progId="Word.Document.12">
                  <p:embed/>
                </p:oleObj>
              </mc:Choice>
              <mc:Fallback>
                <p:oleObj name="Document" r:id="rId3" imgW="5940848" imgH="2162015"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1295400"/>
                        <a:ext cx="11305127" cy="4114800"/>
                      </a:xfrm>
                      <a:prstGeom prst="rect">
                        <a:avLst/>
                      </a:prstGeom>
                      <a:noFill/>
                      <a:ln>
                        <a:noFill/>
                      </a:ln>
                      <a:effec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196"/>
            <a:ext cx="10972800" cy="1143000"/>
          </a:xfrm>
        </p:spPr>
        <p:txBody>
          <a:bodyPr>
            <a:normAutofit/>
          </a:bodyPr>
          <a:lstStyle/>
          <a:p>
            <a:pPr algn="l"/>
            <a:r>
              <a:rPr lang="en-US" b="1" dirty="0">
                <a:solidFill>
                  <a:schemeClr val="tx2"/>
                </a:solidFill>
              </a:rPr>
              <a:t>Looking at this relationship graphically</a:t>
            </a:r>
          </a:p>
        </p:txBody>
      </p:sp>
      <p:sp>
        <p:nvSpPr>
          <p:cNvPr id="3" name="Content Placeholder 2"/>
          <p:cNvSpPr>
            <a:spLocks noGrp="1"/>
          </p:cNvSpPr>
          <p:nvPr>
            <p:ph idx="1"/>
          </p:nvPr>
        </p:nvSpPr>
        <p:spPr>
          <a:xfrm>
            <a:off x="597243" y="1265990"/>
            <a:ext cx="10668000" cy="1219201"/>
          </a:xfrm>
        </p:spPr>
        <p:txBody>
          <a:bodyPr>
            <a:normAutofit/>
          </a:bodyPr>
          <a:lstStyle/>
          <a:p>
            <a:r>
              <a:rPr lang="en-US" sz="2000" dirty="0"/>
              <a:t>Because </a:t>
            </a:r>
            <a:r>
              <a:rPr lang="el-GR" sz="2000" dirty="0"/>
              <a:t>α</a:t>
            </a:r>
            <a:r>
              <a:rPr lang="en-US" sz="2000" baseline="-25000" dirty="0"/>
              <a:t>1</a:t>
            </a:r>
            <a:r>
              <a:rPr lang="en-US" sz="2000" dirty="0"/>
              <a:t> does not equal zero, there is a difference in the intercept term between males and females.  The increase in earnings based on experience is the same for both male and female and so the lines are parallel.</a:t>
            </a:r>
          </a:p>
        </p:txBody>
      </p:sp>
      <p:sp>
        <p:nvSpPr>
          <p:cNvPr id="16" name="TextBox 15"/>
          <p:cNvSpPr txBox="1"/>
          <p:nvPr/>
        </p:nvSpPr>
        <p:spPr>
          <a:xfrm>
            <a:off x="3962400" y="6553200"/>
            <a:ext cx="4572000" cy="369332"/>
          </a:xfrm>
          <a:prstGeom prst="rect">
            <a:avLst/>
          </a:prstGeom>
          <a:noFill/>
        </p:spPr>
        <p:txBody>
          <a:bodyPr wrap="square" rtlCol="0">
            <a:spAutoFit/>
          </a:bodyPr>
          <a:lstStyle/>
          <a:p>
            <a:r>
              <a:rPr lang="en-US" dirty="0"/>
              <a:t>Years of Experience</a:t>
            </a:r>
          </a:p>
        </p:txBody>
      </p:sp>
      <p:sp>
        <p:nvSpPr>
          <p:cNvPr id="17" name="TextBox 16"/>
          <p:cNvSpPr txBox="1"/>
          <p:nvPr/>
        </p:nvSpPr>
        <p:spPr>
          <a:xfrm>
            <a:off x="1524000" y="2514600"/>
            <a:ext cx="2590800" cy="369332"/>
          </a:xfrm>
          <a:prstGeom prst="rect">
            <a:avLst/>
          </a:prstGeom>
          <a:noFill/>
        </p:spPr>
        <p:txBody>
          <a:bodyPr wrap="square" rtlCol="0">
            <a:spAutoFit/>
          </a:bodyPr>
          <a:lstStyle/>
          <a:p>
            <a:r>
              <a:rPr lang="en-US" dirty="0"/>
              <a:t>Earnings</a:t>
            </a:r>
          </a:p>
        </p:txBody>
      </p:sp>
      <p:grpSp>
        <p:nvGrpSpPr>
          <p:cNvPr id="4" name="Group 19"/>
          <p:cNvGrpSpPr/>
          <p:nvPr/>
        </p:nvGrpSpPr>
        <p:grpSpPr>
          <a:xfrm>
            <a:off x="2209006" y="2896395"/>
            <a:ext cx="6401594" cy="3681869"/>
            <a:chOff x="685006" y="2896394"/>
            <a:chExt cx="6401594" cy="3681869"/>
          </a:xfrm>
        </p:grpSpPr>
        <p:cxnSp>
          <p:nvCxnSpPr>
            <p:cNvPr id="5" name="Straight Connector 4"/>
            <p:cNvCxnSpPr/>
            <p:nvPr/>
          </p:nvCxnSpPr>
          <p:spPr>
            <a:xfrm rot="5400000">
              <a:off x="-1104900" y="4686300"/>
              <a:ext cx="3581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5800" y="6477000"/>
              <a:ext cx="640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3505200"/>
              <a:ext cx="3733800" cy="13716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5800" y="4343400"/>
              <a:ext cx="4038600" cy="1447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19600" y="3124200"/>
              <a:ext cx="2057400" cy="369332"/>
            </a:xfrm>
            <a:prstGeom prst="rect">
              <a:avLst/>
            </a:prstGeom>
            <a:noFill/>
          </p:spPr>
          <p:txBody>
            <a:bodyPr wrap="square" rtlCol="0">
              <a:spAutoFit/>
            </a:bodyPr>
            <a:lstStyle/>
            <a:p>
              <a:r>
                <a:rPr lang="en-US" dirty="0"/>
                <a:t>Male Earnings</a:t>
              </a:r>
            </a:p>
          </p:txBody>
        </p:sp>
        <p:sp>
          <p:nvSpPr>
            <p:cNvPr id="15" name="TextBox 14"/>
            <p:cNvSpPr txBox="1"/>
            <p:nvPr/>
          </p:nvSpPr>
          <p:spPr>
            <a:xfrm>
              <a:off x="4876800" y="4114800"/>
              <a:ext cx="2209800" cy="369332"/>
            </a:xfrm>
            <a:prstGeom prst="rect">
              <a:avLst/>
            </a:prstGeom>
            <a:noFill/>
          </p:spPr>
          <p:txBody>
            <a:bodyPr wrap="square" rtlCol="0">
              <a:spAutoFit/>
            </a:bodyPr>
            <a:lstStyle/>
            <a:p>
              <a:r>
                <a:rPr lang="en-US" dirty="0"/>
                <a:t>Female Earnings</a:t>
              </a:r>
            </a:p>
          </p:txBody>
        </p:sp>
        <p:sp>
          <p:nvSpPr>
            <p:cNvPr id="18" name="TextBox 17"/>
            <p:cNvSpPr txBox="1"/>
            <p:nvPr/>
          </p:nvSpPr>
          <p:spPr>
            <a:xfrm>
              <a:off x="685800" y="4648200"/>
              <a:ext cx="1676400" cy="1015663"/>
            </a:xfrm>
            <a:prstGeom prst="rect">
              <a:avLst/>
            </a:prstGeom>
            <a:noFill/>
          </p:spPr>
          <p:txBody>
            <a:bodyPr wrap="square" rtlCol="0">
              <a:spAutoFit/>
            </a:bodyPr>
            <a:lstStyle/>
            <a:p>
              <a:r>
                <a:rPr lang="en-US" sz="5400" dirty="0"/>
                <a:t>}</a:t>
              </a:r>
              <a:r>
                <a:rPr lang="en-US" sz="6000" dirty="0"/>
                <a:t> </a:t>
              </a:r>
              <a:r>
                <a:rPr lang="el-GR" sz="2800" dirty="0"/>
                <a:t>α</a:t>
              </a:r>
              <a:r>
                <a:rPr lang="en-US" sz="2800" baseline="-25000" dirty="0"/>
                <a:t>1</a:t>
              </a:r>
            </a:p>
          </p:txBody>
        </p:sp>
        <p:sp>
          <p:nvSpPr>
            <p:cNvPr id="19" name="TextBox 18"/>
            <p:cNvSpPr txBox="1"/>
            <p:nvPr/>
          </p:nvSpPr>
          <p:spPr>
            <a:xfrm>
              <a:off x="838200" y="5562600"/>
              <a:ext cx="1676400" cy="1015663"/>
            </a:xfrm>
            <a:prstGeom prst="rect">
              <a:avLst/>
            </a:prstGeom>
            <a:noFill/>
          </p:spPr>
          <p:txBody>
            <a:bodyPr wrap="square" rtlCol="0">
              <a:spAutoFit/>
            </a:bodyPr>
            <a:lstStyle/>
            <a:p>
              <a:r>
                <a:rPr lang="en-US" sz="5400" dirty="0"/>
                <a:t>}</a:t>
              </a:r>
              <a:r>
                <a:rPr lang="en-US" sz="6000" dirty="0"/>
                <a:t> </a:t>
              </a:r>
              <a:r>
                <a:rPr lang="el-GR" sz="2800" dirty="0"/>
                <a:t>α</a:t>
              </a:r>
              <a:r>
                <a:rPr lang="en-US" sz="2800" baseline="-25000" dirty="0"/>
                <a:t>0</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220200" cy="1143000"/>
          </a:xfrm>
        </p:spPr>
        <p:txBody>
          <a:bodyPr>
            <a:normAutofit/>
          </a:bodyPr>
          <a:lstStyle/>
          <a:p>
            <a:pPr algn="l"/>
            <a:r>
              <a:rPr lang="en-US" b="1" dirty="0">
                <a:solidFill>
                  <a:schemeClr val="tx2"/>
                </a:solidFill>
              </a:rPr>
              <a:t>The Dummy Variable Trap</a:t>
            </a:r>
          </a:p>
        </p:txBody>
      </p:sp>
      <p:sp>
        <p:nvSpPr>
          <p:cNvPr id="3" name="Content Placeholder 2"/>
          <p:cNvSpPr>
            <a:spLocks noGrp="1"/>
          </p:cNvSpPr>
          <p:nvPr>
            <p:ph idx="1"/>
          </p:nvPr>
        </p:nvSpPr>
        <p:spPr>
          <a:xfrm>
            <a:off x="990600" y="1327666"/>
            <a:ext cx="10668000" cy="4800600"/>
          </a:xfrm>
        </p:spPr>
        <p:txBody>
          <a:bodyPr>
            <a:normAutofit/>
          </a:bodyPr>
          <a:lstStyle/>
          <a:p>
            <a:r>
              <a:rPr lang="en-US" dirty="0"/>
              <a:t>The process to create dummy variables in R is fairly easy.  We simply take the categorical variable and set it to a factor.  R will automatically incorporate the factor into your model and create the appropriate number of dummy variables. </a:t>
            </a:r>
          </a:p>
          <a:p>
            <a:pPr lvl="1"/>
            <a:r>
              <a:rPr lang="en-US" dirty="0"/>
              <a:t>You could also do this by hand and create a new binary variable for each category that indicates  if that observation is of that type.  The examples we use follow this approach as it is more transparent when first learning to use qualitative variables.</a:t>
            </a:r>
          </a:p>
          <a:p>
            <a:pPr lvl="1"/>
            <a:r>
              <a:rPr lang="en-US" dirty="0"/>
              <a:t>Categories for dummy variables should be mutually exclusive</a:t>
            </a:r>
          </a:p>
        </p:txBody>
      </p:sp>
      <p:sp>
        <p:nvSpPr>
          <p:cNvPr id="573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5994916"/>
            <a:ext cx="7123558" cy="636032"/>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11125200" cy="4724400"/>
          </a:xfrm>
        </p:spPr>
        <p:txBody>
          <a:bodyPr>
            <a:normAutofit fontScale="85000" lnSpcReduction="20000"/>
          </a:bodyPr>
          <a:lstStyle/>
          <a:p>
            <a:r>
              <a:rPr lang="en-US" dirty="0"/>
              <a:t>The dummy variable trap occurs when we attempt to run a regression with both a dummy variable indicating </a:t>
            </a:r>
            <a:r>
              <a:rPr lang="en-US" i="1" dirty="0"/>
              <a:t>female</a:t>
            </a:r>
            <a:r>
              <a:rPr lang="en-US" dirty="0"/>
              <a:t> and a dummy variable indicating </a:t>
            </a:r>
            <a:r>
              <a:rPr lang="en-US" i="1" dirty="0"/>
              <a:t>male</a:t>
            </a:r>
            <a:r>
              <a:rPr lang="en-US" dirty="0"/>
              <a:t>.  While this may make sense at first, it creates a situation of exact </a:t>
            </a:r>
            <a:r>
              <a:rPr lang="en-US" dirty="0" err="1"/>
              <a:t>multicollinearity</a:t>
            </a:r>
            <a:r>
              <a:rPr lang="en-US" dirty="0"/>
              <a:t>.    For example, if D1 is a male indicator and D2 is female indicator:</a:t>
            </a:r>
          </a:p>
          <a:p>
            <a:endParaRPr lang="en-US" dirty="0"/>
          </a:p>
          <a:p>
            <a:endParaRPr lang="en-US" dirty="0"/>
          </a:p>
          <a:p>
            <a:pPr lvl="1"/>
            <a:r>
              <a:rPr lang="en-US" dirty="0"/>
              <a:t>Then for every observation in the dataset:   D</a:t>
            </a:r>
            <a:r>
              <a:rPr lang="en-US" baseline="-25000" dirty="0"/>
              <a:t>2i</a:t>
            </a:r>
            <a:r>
              <a:rPr lang="en-US" dirty="0"/>
              <a:t> = 1-D</a:t>
            </a:r>
            <a:r>
              <a:rPr lang="en-US" baseline="-25000" dirty="0"/>
              <a:t>1i</a:t>
            </a:r>
          </a:p>
          <a:p>
            <a:r>
              <a:rPr lang="en-US" dirty="0"/>
              <a:t>As a general rule of thumb, if a dummy variable has m categories, you can have at most m-1 dummy variables in your regression.  This forces one category to be the base category.  In our previous example, female was the base category (more on this later).</a:t>
            </a:r>
          </a:p>
        </p:txBody>
      </p:sp>
      <p:sp>
        <p:nvSpPr>
          <p:cNvPr id="573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0400" y="2971800"/>
            <a:ext cx="5120640" cy="457200"/>
          </a:xfrm>
          <a:prstGeom prst="rect">
            <a:avLst/>
          </a:prstGeom>
          <a:noFill/>
        </p:spPr>
      </p:pic>
    </p:spTree>
    <p:extLst>
      <p:ext uri="{BB962C8B-B14F-4D97-AF65-F5344CB8AC3E}">
        <p14:creationId xmlns:p14="http://schemas.microsoft.com/office/powerpoint/2010/main" val="928044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Running a regression with dummy variable trap</a:t>
            </a:r>
          </a:p>
        </p:txBody>
      </p:sp>
      <p:sp>
        <p:nvSpPr>
          <p:cNvPr id="6" name="TextBox 5"/>
          <p:cNvSpPr txBox="1"/>
          <p:nvPr/>
        </p:nvSpPr>
        <p:spPr>
          <a:xfrm>
            <a:off x="8915400" y="4871266"/>
            <a:ext cx="3048000" cy="923330"/>
          </a:xfrm>
          <a:prstGeom prst="rect">
            <a:avLst/>
          </a:prstGeom>
          <a:noFill/>
        </p:spPr>
        <p:txBody>
          <a:bodyPr wrap="square" rtlCol="0">
            <a:spAutoFit/>
          </a:bodyPr>
          <a:lstStyle/>
          <a:p>
            <a:r>
              <a:rPr lang="en-US" b="1" dirty="0">
                <a:solidFill>
                  <a:schemeClr val="accent1"/>
                </a:solidFill>
              </a:rPr>
              <a:t>R drops one of the </a:t>
            </a:r>
            <a:r>
              <a:rPr lang="en-US" b="1" dirty="0" err="1">
                <a:solidFill>
                  <a:schemeClr val="accent1"/>
                </a:solidFill>
              </a:rPr>
              <a:t>regressors</a:t>
            </a:r>
            <a:r>
              <a:rPr lang="en-US" b="1" dirty="0">
                <a:solidFill>
                  <a:schemeClr val="accent1"/>
                </a:solidFill>
              </a:rPr>
              <a:t> and runs the model with only one dummy variable</a:t>
            </a:r>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19200" y="1637308"/>
            <a:ext cx="4693920" cy="419100"/>
          </a:xfrm>
          <a:prstGeom prst="rect">
            <a:avLst/>
          </a:prstGeom>
          <a:noFill/>
        </p:spPr>
      </p:pic>
      <p:sp>
        <p:nvSpPr>
          <p:cNvPr id="8" name="TextBox 7"/>
          <p:cNvSpPr txBox="1"/>
          <p:nvPr/>
        </p:nvSpPr>
        <p:spPr>
          <a:xfrm>
            <a:off x="6477000" y="1525069"/>
            <a:ext cx="4038600" cy="646331"/>
          </a:xfrm>
          <a:prstGeom prst="rect">
            <a:avLst/>
          </a:prstGeom>
          <a:noFill/>
        </p:spPr>
        <p:txBody>
          <a:bodyPr wrap="square" rtlCol="0">
            <a:spAutoFit/>
          </a:bodyPr>
          <a:lstStyle/>
          <a:p>
            <a:r>
              <a:rPr lang="en-US" dirty="0"/>
              <a:t>Where D</a:t>
            </a:r>
            <a:r>
              <a:rPr lang="en-US" baseline="-25000" dirty="0"/>
              <a:t>1</a:t>
            </a:r>
            <a:r>
              <a:rPr lang="en-US" dirty="0"/>
              <a:t> is an indicator for male and D</a:t>
            </a:r>
            <a:r>
              <a:rPr lang="en-US" baseline="-25000" dirty="0"/>
              <a:t>2</a:t>
            </a:r>
            <a:r>
              <a:rPr lang="en-US" dirty="0"/>
              <a:t> is an indicator for female</a:t>
            </a:r>
          </a:p>
        </p:txBody>
      </p:sp>
      <p:graphicFrame>
        <p:nvGraphicFramePr>
          <p:cNvPr id="101377" name="Object 1"/>
          <p:cNvGraphicFramePr>
            <a:graphicFrameLocks noChangeAspect="1"/>
          </p:cNvGraphicFramePr>
          <p:nvPr>
            <p:extLst>
              <p:ext uri="{D42A27DB-BD31-4B8C-83A1-F6EECF244321}">
                <p14:modId xmlns:p14="http://schemas.microsoft.com/office/powerpoint/2010/main" val="2277624616"/>
              </p:ext>
            </p:extLst>
          </p:nvPr>
        </p:nvGraphicFramePr>
        <p:xfrm>
          <a:off x="605481" y="2393129"/>
          <a:ext cx="11225808" cy="4085930"/>
        </p:xfrm>
        <a:graphic>
          <a:graphicData uri="http://schemas.openxmlformats.org/presentationml/2006/ole">
            <mc:AlternateContent xmlns:mc="http://schemas.openxmlformats.org/markup-compatibility/2006">
              <mc:Choice xmlns:v="urn:schemas-microsoft-com:vml" Requires="v">
                <p:oleObj name="Document" r:id="rId4" imgW="5940848" imgH="2165260" progId="Word.Document.12">
                  <p:embed/>
                </p:oleObj>
              </mc:Choice>
              <mc:Fallback>
                <p:oleObj name="Document" r:id="rId4" imgW="5940848" imgH="2165260" progId="Word.Document.12">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481" y="2393129"/>
                        <a:ext cx="11225808" cy="4085930"/>
                      </a:xfrm>
                      <a:prstGeom prst="rect">
                        <a:avLst/>
                      </a:prstGeom>
                      <a:noFill/>
                      <a:ln>
                        <a:noFill/>
                      </a:ln>
                      <a:effec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Model Interpretation and Interaction effects</a:t>
            </a:r>
          </a:p>
        </p:txBody>
      </p:sp>
    </p:spTree>
    <p:extLst>
      <p:ext uri="{BB962C8B-B14F-4D97-AF65-F5344CB8AC3E}">
        <p14:creationId xmlns:p14="http://schemas.microsoft.com/office/powerpoint/2010/main" val="129184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accent2"/>
                </a:solidFill>
              </a:rPr>
              <a:t>Incorporating Qualitative Variables with More than Two Categories</a:t>
            </a:r>
          </a:p>
        </p:txBody>
      </p:sp>
      <p:sp>
        <p:nvSpPr>
          <p:cNvPr id="3" name="Content Placeholder 2"/>
          <p:cNvSpPr>
            <a:spLocks noGrp="1"/>
          </p:cNvSpPr>
          <p:nvPr>
            <p:ph idx="1"/>
          </p:nvPr>
        </p:nvSpPr>
        <p:spPr>
          <a:xfrm>
            <a:off x="838200" y="1600200"/>
            <a:ext cx="10668000" cy="4953000"/>
          </a:xfrm>
        </p:spPr>
        <p:txBody>
          <a:bodyPr>
            <a:normAutofit fontScale="70000" lnSpcReduction="20000"/>
          </a:bodyPr>
          <a:lstStyle/>
          <a:p>
            <a:r>
              <a:rPr lang="en-US" dirty="0"/>
              <a:t>Many categorical variables have more than just two categories.</a:t>
            </a:r>
          </a:p>
          <a:p>
            <a:r>
              <a:rPr lang="en-US" dirty="0"/>
              <a:t>Consider our earnings example; suppose we wanted to split observations based on region in the United States.</a:t>
            </a:r>
          </a:p>
          <a:p>
            <a:r>
              <a:rPr lang="en-US" dirty="0"/>
              <a:t>The impact of region on hourly earnings could be modeled as.</a:t>
            </a:r>
          </a:p>
          <a:p>
            <a:endParaRPr lang="en-US" dirty="0"/>
          </a:p>
          <a:p>
            <a:endParaRPr lang="en-US" dirty="0"/>
          </a:p>
          <a:p>
            <a:r>
              <a:rPr lang="en-US" dirty="0"/>
              <a:t>Where: </a:t>
            </a:r>
          </a:p>
          <a:p>
            <a:pPr lvl="1"/>
            <a:r>
              <a:rPr lang="en-US" dirty="0" err="1"/>
              <a:t>y</a:t>
            </a:r>
            <a:r>
              <a:rPr lang="en-US" baseline="-25000" dirty="0" err="1"/>
              <a:t>i</a:t>
            </a:r>
            <a:r>
              <a:rPr lang="en-US" dirty="0"/>
              <a:t> = average hourly wages</a:t>
            </a:r>
          </a:p>
          <a:p>
            <a:pPr lvl="1"/>
            <a:r>
              <a:rPr lang="en-US" dirty="0"/>
              <a:t>X</a:t>
            </a:r>
            <a:r>
              <a:rPr lang="en-US" baseline="-25000" dirty="0"/>
              <a:t>i</a:t>
            </a:r>
            <a:r>
              <a:rPr lang="en-US" dirty="0"/>
              <a:t> = years of work experience</a:t>
            </a:r>
          </a:p>
          <a:p>
            <a:pPr lvl="1"/>
            <a:r>
              <a:rPr lang="en-US" dirty="0"/>
              <a:t>D</a:t>
            </a:r>
            <a:r>
              <a:rPr lang="en-US" baseline="-25000" dirty="0"/>
              <a:t>1i</a:t>
            </a:r>
            <a:r>
              <a:rPr lang="en-US" dirty="0"/>
              <a:t> = 1 if lives in the south, 0 otherwise</a:t>
            </a:r>
          </a:p>
          <a:p>
            <a:pPr lvl="1"/>
            <a:r>
              <a:rPr lang="en-US" dirty="0"/>
              <a:t>D</a:t>
            </a:r>
            <a:r>
              <a:rPr lang="en-US" baseline="-25000" dirty="0"/>
              <a:t>2i</a:t>
            </a:r>
            <a:r>
              <a:rPr lang="en-US" dirty="0"/>
              <a:t> = 1 if lives in west, 0 otherwise</a:t>
            </a:r>
          </a:p>
          <a:p>
            <a:pPr lvl="1"/>
            <a:r>
              <a:rPr lang="en-US" dirty="0"/>
              <a:t>D</a:t>
            </a:r>
            <a:r>
              <a:rPr lang="en-US" baseline="-25000" dirty="0"/>
              <a:t>3i</a:t>
            </a:r>
            <a:r>
              <a:rPr lang="en-US" dirty="0"/>
              <a:t> = 1 if lives in north-central, 0 otherwise</a:t>
            </a:r>
          </a:p>
          <a:p>
            <a:pPr lvl="1"/>
            <a:r>
              <a:rPr lang="en-US" dirty="0"/>
              <a:t>Other is the base category (i.e. north-east)</a:t>
            </a:r>
          </a:p>
          <a:p>
            <a:r>
              <a:rPr lang="en-US" dirty="0"/>
              <a:t>Note that we had 4 region categories, so we included 3 dummy variables</a:t>
            </a:r>
          </a:p>
          <a:p>
            <a:pPr lvl="1">
              <a:buNone/>
            </a:pPr>
            <a:endParaRPr lang="en-US" dirty="0"/>
          </a:p>
        </p:txBody>
      </p:sp>
      <p:sp>
        <p:nvSpPr>
          <p:cNvPr id="3789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3048001"/>
            <a:ext cx="5181600" cy="37412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Visual Representation of Region Model</a:t>
            </a:r>
          </a:p>
        </p:txBody>
      </p:sp>
      <p:cxnSp>
        <p:nvCxnSpPr>
          <p:cNvPr id="5" name="Straight Connector 4"/>
          <p:cNvCxnSpPr/>
          <p:nvPr/>
        </p:nvCxnSpPr>
        <p:spPr>
          <a:xfrm rot="5400000">
            <a:off x="419100" y="4686300"/>
            <a:ext cx="3581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09800" y="6477000"/>
            <a:ext cx="640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09800" y="3733800"/>
            <a:ext cx="3657600" cy="1295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209800" y="4419600"/>
            <a:ext cx="4038600" cy="1447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3429000"/>
            <a:ext cx="2057400" cy="369332"/>
          </a:xfrm>
          <a:prstGeom prst="rect">
            <a:avLst/>
          </a:prstGeom>
          <a:noFill/>
        </p:spPr>
        <p:txBody>
          <a:bodyPr wrap="square" rtlCol="0">
            <a:spAutoFit/>
          </a:bodyPr>
          <a:lstStyle/>
          <a:p>
            <a:r>
              <a:rPr lang="en-US" dirty="0"/>
              <a:t>South Earnings</a:t>
            </a:r>
          </a:p>
        </p:txBody>
      </p:sp>
      <p:sp>
        <p:nvSpPr>
          <p:cNvPr id="10" name="TextBox 9"/>
          <p:cNvSpPr txBox="1"/>
          <p:nvPr/>
        </p:nvSpPr>
        <p:spPr>
          <a:xfrm>
            <a:off x="6400800" y="4191000"/>
            <a:ext cx="2209800" cy="369332"/>
          </a:xfrm>
          <a:prstGeom prst="rect">
            <a:avLst/>
          </a:prstGeom>
          <a:noFill/>
        </p:spPr>
        <p:txBody>
          <a:bodyPr wrap="square" rtlCol="0">
            <a:spAutoFit/>
          </a:bodyPr>
          <a:lstStyle/>
          <a:p>
            <a:r>
              <a:rPr lang="en-US" dirty="0"/>
              <a:t>Other Earnings</a:t>
            </a:r>
          </a:p>
        </p:txBody>
      </p:sp>
      <p:sp>
        <p:nvSpPr>
          <p:cNvPr id="11" name="TextBox 10"/>
          <p:cNvSpPr txBox="1"/>
          <p:nvPr/>
        </p:nvSpPr>
        <p:spPr>
          <a:xfrm>
            <a:off x="2209800" y="4800601"/>
            <a:ext cx="1676400" cy="1015663"/>
          </a:xfrm>
          <a:prstGeom prst="rect">
            <a:avLst/>
          </a:prstGeom>
          <a:noFill/>
        </p:spPr>
        <p:txBody>
          <a:bodyPr wrap="square" rtlCol="0">
            <a:spAutoFit/>
          </a:bodyPr>
          <a:lstStyle/>
          <a:p>
            <a:r>
              <a:rPr lang="en-US" sz="5400" dirty="0"/>
              <a:t>}</a:t>
            </a:r>
            <a:r>
              <a:rPr lang="en-US" sz="6000" dirty="0"/>
              <a:t> </a:t>
            </a:r>
            <a:r>
              <a:rPr lang="el-GR" sz="2400" dirty="0"/>
              <a:t>α</a:t>
            </a:r>
            <a:r>
              <a:rPr lang="en-US" sz="2400" baseline="-25000" dirty="0"/>
              <a:t>1</a:t>
            </a:r>
            <a:endParaRPr lang="en-US" sz="2800" baseline="-25000" dirty="0"/>
          </a:p>
        </p:txBody>
      </p:sp>
      <p:sp>
        <p:nvSpPr>
          <p:cNvPr id="12" name="TextBox 11"/>
          <p:cNvSpPr txBox="1"/>
          <p:nvPr/>
        </p:nvSpPr>
        <p:spPr>
          <a:xfrm>
            <a:off x="2362200" y="5562601"/>
            <a:ext cx="1676400" cy="1015663"/>
          </a:xfrm>
          <a:prstGeom prst="rect">
            <a:avLst/>
          </a:prstGeom>
          <a:noFill/>
        </p:spPr>
        <p:txBody>
          <a:bodyPr wrap="square" rtlCol="0">
            <a:spAutoFit/>
          </a:bodyPr>
          <a:lstStyle/>
          <a:p>
            <a:r>
              <a:rPr lang="en-US" sz="5400" dirty="0"/>
              <a:t>}</a:t>
            </a:r>
            <a:r>
              <a:rPr lang="en-US" sz="6000" dirty="0"/>
              <a:t> </a:t>
            </a:r>
            <a:r>
              <a:rPr lang="el-GR" sz="2400" dirty="0"/>
              <a:t>α</a:t>
            </a:r>
            <a:r>
              <a:rPr lang="en-US" sz="2400" baseline="-25000" dirty="0"/>
              <a:t>0</a:t>
            </a:r>
            <a:endParaRPr lang="en-US" sz="2800" baseline="-25000" dirty="0"/>
          </a:p>
        </p:txBody>
      </p:sp>
      <p:cxnSp>
        <p:nvCxnSpPr>
          <p:cNvPr id="14" name="Straight Connector 13"/>
          <p:cNvCxnSpPr/>
          <p:nvPr/>
        </p:nvCxnSpPr>
        <p:spPr>
          <a:xfrm flipV="1">
            <a:off x="2209800" y="2819400"/>
            <a:ext cx="3276600" cy="1143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38800" y="2438400"/>
            <a:ext cx="1828800" cy="369332"/>
          </a:xfrm>
          <a:prstGeom prst="rect">
            <a:avLst/>
          </a:prstGeom>
          <a:noFill/>
        </p:spPr>
        <p:txBody>
          <a:bodyPr wrap="square" rtlCol="0">
            <a:spAutoFit/>
          </a:bodyPr>
          <a:lstStyle/>
          <a:p>
            <a:r>
              <a:rPr lang="en-US" dirty="0"/>
              <a:t>North Central</a:t>
            </a:r>
          </a:p>
        </p:txBody>
      </p:sp>
      <p:cxnSp>
        <p:nvCxnSpPr>
          <p:cNvPr id="17" name="Straight Connector 16"/>
          <p:cNvCxnSpPr/>
          <p:nvPr/>
        </p:nvCxnSpPr>
        <p:spPr>
          <a:xfrm flipV="1">
            <a:off x="2209800" y="3276600"/>
            <a:ext cx="3352800" cy="1143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3048000"/>
            <a:ext cx="1508298" cy="369332"/>
          </a:xfrm>
          <a:prstGeom prst="rect">
            <a:avLst/>
          </a:prstGeom>
          <a:noFill/>
        </p:spPr>
        <p:txBody>
          <a:bodyPr wrap="none" rtlCol="0">
            <a:spAutoFit/>
          </a:bodyPr>
          <a:lstStyle/>
          <a:p>
            <a:r>
              <a:rPr lang="en-US" dirty="0"/>
              <a:t>West Earnings</a:t>
            </a:r>
          </a:p>
        </p:txBody>
      </p:sp>
      <p:sp>
        <p:nvSpPr>
          <p:cNvPr id="20" name="TextBox 19"/>
          <p:cNvSpPr txBox="1"/>
          <p:nvPr/>
        </p:nvSpPr>
        <p:spPr>
          <a:xfrm>
            <a:off x="1524000" y="2438400"/>
            <a:ext cx="2362200" cy="369332"/>
          </a:xfrm>
          <a:prstGeom prst="rect">
            <a:avLst/>
          </a:prstGeom>
          <a:noFill/>
        </p:spPr>
        <p:txBody>
          <a:bodyPr wrap="square" rtlCol="0">
            <a:spAutoFit/>
          </a:bodyPr>
          <a:lstStyle/>
          <a:p>
            <a:r>
              <a:rPr lang="en-US" dirty="0"/>
              <a:t>Earnings</a:t>
            </a:r>
          </a:p>
        </p:txBody>
      </p:sp>
      <p:sp>
        <p:nvSpPr>
          <p:cNvPr id="21" name="TextBox 20"/>
          <p:cNvSpPr txBox="1"/>
          <p:nvPr/>
        </p:nvSpPr>
        <p:spPr>
          <a:xfrm>
            <a:off x="6553200" y="6553200"/>
            <a:ext cx="3200400" cy="369332"/>
          </a:xfrm>
          <a:prstGeom prst="rect">
            <a:avLst/>
          </a:prstGeom>
          <a:noFill/>
        </p:spPr>
        <p:txBody>
          <a:bodyPr wrap="square" rtlCol="0">
            <a:spAutoFit/>
          </a:bodyPr>
          <a:lstStyle/>
          <a:p>
            <a:r>
              <a:rPr lang="en-US" dirty="0"/>
              <a:t>Years of Experience</a:t>
            </a:r>
          </a:p>
        </p:txBody>
      </p:sp>
      <p:sp>
        <p:nvSpPr>
          <p:cNvPr id="24" name="TextBox 23"/>
          <p:cNvSpPr txBox="1"/>
          <p:nvPr/>
        </p:nvSpPr>
        <p:spPr>
          <a:xfrm>
            <a:off x="1763103" y="5161073"/>
            <a:ext cx="533400" cy="461665"/>
          </a:xfrm>
          <a:prstGeom prst="rect">
            <a:avLst/>
          </a:prstGeom>
          <a:noFill/>
        </p:spPr>
        <p:txBody>
          <a:bodyPr wrap="square" rtlCol="0">
            <a:spAutoFit/>
          </a:bodyPr>
          <a:lstStyle/>
          <a:p>
            <a:r>
              <a:rPr lang="el-GR" sz="2400" dirty="0"/>
              <a:t>α</a:t>
            </a:r>
            <a:r>
              <a:rPr lang="en-US" sz="2400" baseline="-25000" dirty="0"/>
              <a:t>2</a:t>
            </a:r>
          </a:p>
        </p:txBody>
      </p:sp>
      <p:pic>
        <p:nvPicPr>
          <p:cNvPr id="22"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411" y="1337432"/>
            <a:ext cx="5181600" cy="374123"/>
          </a:xfrm>
          <a:prstGeom prst="rect">
            <a:avLst/>
          </a:prstGeom>
          <a:solidFill>
            <a:schemeClr val="bg2"/>
          </a:solidFill>
        </p:spPr>
      </p:pic>
      <p:sp>
        <p:nvSpPr>
          <p:cNvPr id="4" name="TextBox 3"/>
          <p:cNvSpPr txBox="1"/>
          <p:nvPr/>
        </p:nvSpPr>
        <p:spPr>
          <a:xfrm>
            <a:off x="8417011" y="1962010"/>
            <a:ext cx="3004156" cy="923330"/>
          </a:xfrm>
          <a:prstGeom prst="rect">
            <a:avLst/>
          </a:prstGeom>
          <a:solidFill>
            <a:schemeClr val="bg2"/>
          </a:solidFill>
        </p:spPr>
        <p:txBody>
          <a:bodyPr wrap="none" rtlCol="0">
            <a:spAutoFit/>
          </a:bodyPr>
          <a:lstStyle/>
          <a:p>
            <a:r>
              <a:rPr lang="en-US" dirty="0"/>
              <a:t>D1i = 1 if lives in the south</a:t>
            </a:r>
          </a:p>
          <a:p>
            <a:r>
              <a:rPr lang="en-US" dirty="0"/>
              <a:t>D2i = 1 if lives in west</a:t>
            </a:r>
          </a:p>
          <a:p>
            <a:r>
              <a:rPr lang="en-US" dirty="0"/>
              <a:t>D3i = 1 if lives in north-central</a:t>
            </a:r>
          </a:p>
        </p:txBody>
      </p:sp>
      <p:sp>
        <p:nvSpPr>
          <p:cNvPr id="25" name="TextBox 24">
            <a:extLst>
              <a:ext uri="{FF2B5EF4-FFF2-40B4-BE49-F238E27FC236}">
                <a16:creationId xmlns:a16="http://schemas.microsoft.com/office/drawing/2014/main" id="{8F81A92B-F603-4A20-85BA-886BF9D1354A}"/>
              </a:ext>
            </a:extLst>
          </p:cNvPr>
          <p:cNvSpPr txBox="1"/>
          <p:nvPr/>
        </p:nvSpPr>
        <p:spPr>
          <a:xfrm>
            <a:off x="1022590" y="5139899"/>
            <a:ext cx="533400" cy="461665"/>
          </a:xfrm>
          <a:prstGeom prst="rect">
            <a:avLst/>
          </a:prstGeom>
          <a:noFill/>
        </p:spPr>
        <p:txBody>
          <a:bodyPr wrap="square" rtlCol="0">
            <a:spAutoFit/>
          </a:bodyPr>
          <a:lstStyle/>
          <a:p>
            <a:r>
              <a:rPr lang="el-GR" sz="2400" dirty="0"/>
              <a:t>α</a:t>
            </a:r>
            <a:r>
              <a:rPr lang="en-US" sz="2400" baseline="-25000" dirty="0"/>
              <a:t>3</a:t>
            </a:r>
          </a:p>
        </p:txBody>
      </p:sp>
      <p:pic>
        <p:nvPicPr>
          <p:cNvPr id="27" name="Picture 26">
            <a:extLst>
              <a:ext uri="{FF2B5EF4-FFF2-40B4-BE49-F238E27FC236}">
                <a16:creationId xmlns:a16="http://schemas.microsoft.com/office/drawing/2014/main" id="{630B0009-8DC1-4E4D-9DF6-55D02E19E3F4}"/>
              </a:ext>
            </a:extLst>
          </p:cNvPr>
          <p:cNvPicPr>
            <a:picLocks noChangeAspect="1"/>
          </p:cNvPicPr>
          <p:nvPr/>
        </p:nvPicPr>
        <p:blipFill rotWithShape="1">
          <a:blip r:embed="rId4"/>
          <a:srcRect l="33959" t="22802" r="31383" b="25752"/>
          <a:stretch/>
        </p:blipFill>
        <p:spPr>
          <a:xfrm>
            <a:off x="1430680" y="4385103"/>
            <a:ext cx="589516" cy="1685330"/>
          </a:xfrm>
          <a:prstGeom prst="rect">
            <a:avLst/>
          </a:prstGeom>
        </p:spPr>
      </p:pic>
      <p:pic>
        <p:nvPicPr>
          <p:cNvPr id="28" name="Picture 27">
            <a:extLst>
              <a:ext uri="{FF2B5EF4-FFF2-40B4-BE49-F238E27FC236}">
                <a16:creationId xmlns:a16="http://schemas.microsoft.com/office/drawing/2014/main" id="{288E05EF-F60D-4594-981D-5FCB5CAF80D6}"/>
              </a:ext>
            </a:extLst>
          </p:cNvPr>
          <p:cNvPicPr>
            <a:picLocks noChangeAspect="1"/>
          </p:cNvPicPr>
          <p:nvPr/>
        </p:nvPicPr>
        <p:blipFill>
          <a:blip r:embed="rId5"/>
          <a:stretch>
            <a:fillRect/>
          </a:stretch>
        </p:blipFill>
        <p:spPr>
          <a:xfrm>
            <a:off x="693013" y="3962400"/>
            <a:ext cx="585267" cy="2209800"/>
          </a:xfrm>
          <a:prstGeom prst="rect">
            <a:avLst/>
          </a:prstGeom>
        </p:spPr>
      </p:pic>
      <p:sp>
        <p:nvSpPr>
          <p:cNvPr id="30" name="TextBox 29">
            <a:extLst>
              <a:ext uri="{FF2B5EF4-FFF2-40B4-BE49-F238E27FC236}">
                <a16:creationId xmlns:a16="http://schemas.microsoft.com/office/drawing/2014/main" id="{B0E5105B-9EBB-4E42-8E81-1DE5CFC14A9E}"/>
              </a:ext>
            </a:extLst>
          </p:cNvPr>
          <p:cNvSpPr txBox="1"/>
          <p:nvPr/>
        </p:nvSpPr>
        <p:spPr>
          <a:xfrm>
            <a:off x="9919089" y="6285876"/>
            <a:ext cx="2514600" cy="584775"/>
          </a:xfrm>
          <a:prstGeom prst="rect">
            <a:avLst/>
          </a:prstGeom>
          <a:noFill/>
        </p:spPr>
        <p:txBody>
          <a:bodyPr wrap="square" rtlCol="0">
            <a:spAutoFit/>
          </a:bodyPr>
          <a:lstStyle/>
          <a:p>
            <a:r>
              <a:rPr lang="en-US" sz="1600" dirty="0">
                <a:solidFill>
                  <a:schemeClr val="tx2"/>
                </a:solidFill>
              </a:rPr>
              <a:t>Visual not matched to actual regression results.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Expected Values of Region Model</a:t>
            </a:r>
          </a:p>
        </p:txBody>
      </p:sp>
      <p:sp>
        <p:nvSpPr>
          <p:cNvPr id="3" name="Content Placeholder 2"/>
          <p:cNvSpPr>
            <a:spLocks noGrp="1"/>
          </p:cNvSpPr>
          <p:nvPr>
            <p:ph idx="1"/>
          </p:nvPr>
        </p:nvSpPr>
        <p:spPr>
          <a:xfrm>
            <a:off x="762000" y="2286000"/>
            <a:ext cx="9753600" cy="4572000"/>
          </a:xfrm>
        </p:spPr>
        <p:txBody>
          <a:bodyPr/>
          <a:lstStyle/>
          <a:p>
            <a:r>
              <a:rPr lang="en-US" dirty="0"/>
              <a:t>Mean Hourly Wage of </a:t>
            </a:r>
            <a:r>
              <a:rPr lang="en-US" b="1" dirty="0">
                <a:solidFill>
                  <a:schemeClr val="accent2">
                    <a:lumMod val="50000"/>
                  </a:schemeClr>
                </a:solidFill>
              </a:rPr>
              <a:t>other</a:t>
            </a:r>
            <a:r>
              <a:rPr lang="en-US" dirty="0"/>
              <a:t>:</a:t>
            </a:r>
          </a:p>
          <a:p>
            <a:pPr lvl="1"/>
            <a:r>
              <a:rPr lang="en-US" dirty="0"/>
              <a:t>E(y</a:t>
            </a:r>
            <a:r>
              <a:rPr lang="en-US" baseline="-25000" dirty="0"/>
              <a:t>i</a:t>
            </a:r>
            <a:r>
              <a:rPr lang="en-US" dirty="0"/>
              <a:t>|x</a:t>
            </a:r>
            <a:r>
              <a:rPr lang="en-US" baseline="-25000" dirty="0"/>
              <a:t>i</a:t>
            </a:r>
            <a:r>
              <a:rPr lang="en-US" dirty="0"/>
              <a:t>,D</a:t>
            </a:r>
            <a:r>
              <a:rPr lang="en-US" baseline="-25000" dirty="0"/>
              <a:t>1</a:t>
            </a:r>
            <a:r>
              <a:rPr lang="en-US" dirty="0"/>
              <a:t>=0,D</a:t>
            </a:r>
            <a:r>
              <a:rPr lang="en-US" baseline="-25000" dirty="0"/>
              <a:t>2</a:t>
            </a:r>
            <a:r>
              <a:rPr lang="en-US" dirty="0"/>
              <a:t>=0,D</a:t>
            </a:r>
            <a:r>
              <a:rPr lang="en-US" baseline="-25000" dirty="0"/>
              <a:t>3</a:t>
            </a:r>
            <a:r>
              <a:rPr lang="en-US" dirty="0"/>
              <a:t>=0) = </a:t>
            </a:r>
            <a:r>
              <a:rPr lang="el-GR" dirty="0"/>
              <a:t>α</a:t>
            </a:r>
            <a:r>
              <a:rPr lang="en-US" baseline="-25000" dirty="0"/>
              <a:t>0 </a:t>
            </a:r>
            <a:r>
              <a:rPr lang="en-US" dirty="0"/>
              <a:t>+ </a:t>
            </a:r>
            <a:r>
              <a:rPr lang="el-GR" dirty="0"/>
              <a:t>β</a:t>
            </a:r>
            <a:r>
              <a:rPr lang="en-US" dirty="0"/>
              <a:t>x</a:t>
            </a:r>
            <a:r>
              <a:rPr lang="en-US" baseline="-25000" dirty="0"/>
              <a:t>i</a:t>
            </a:r>
          </a:p>
          <a:p>
            <a:r>
              <a:rPr lang="en-US" dirty="0"/>
              <a:t>Mean Hourly Wage of </a:t>
            </a:r>
            <a:r>
              <a:rPr lang="en-US" b="1" dirty="0">
                <a:solidFill>
                  <a:schemeClr val="accent2">
                    <a:lumMod val="50000"/>
                  </a:schemeClr>
                </a:solidFill>
              </a:rPr>
              <a:t>south</a:t>
            </a:r>
            <a:r>
              <a:rPr lang="en-US" dirty="0"/>
              <a:t>:</a:t>
            </a:r>
          </a:p>
          <a:p>
            <a:pPr lvl="1"/>
            <a:r>
              <a:rPr lang="en-US" dirty="0"/>
              <a:t>E(y</a:t>
            </a:r>
            <a:r>
              <a:rPr lang="en-US" baseline="-25000" dirty="0"/>
              <a:t>i</a:t>
            </a:r>
            <a:r>
              <a:rPr lang="en-US" dirty="0"/>
              <a:t>|x</a:t>
            </a:r>
            <a:r>
              <a:rPr lang="en-US" baseline="-25000" dirty="0"/>
              <a:t>i</a:t>
            </a:r>
            <a:r>
              <a:rPr lang="en-US" dirty="0"/>
              <a:t>,D</a:t>
            </a:r>
            <a:r>
              <a:rPr lang="en-US" baseline="-25000" dirty="0"/>
              <a:t>1</a:t>
            </a:r>
            <a:r>
              <a:rPr lang="en-US" dirty="0"/>
              <a:t>=1,D</a:t>
            </a:r>
            <a:r>
              <a:rPr lang="en-US" baseline="-25000" dirty="0"/>
              <a:t>2</a:t>
            </a:r>
            <a:r>
              <a:rPr lang="en-US" dirty="0"/>
              <a:t>=0,D</a:t>
            </a:r>
            <a:r>
              <a:rPr lang="en-US" baseline="-25000" dirty="0"/>
              <a:t>3</a:t>
            </a:r>
            <a:r>
              <a:rPr lang="en-US" dirty="0"/>
              <a:t>=0) = (</a:t>
            </a:r>
            <a:r>
              <a:rPr lang="el-GR" dirty="0"/>
              <a:t>α</a:t>
            </a:r>
            <a:r>
              <a:rPr lang="en-US" baseline="-25000" dirty="0"/>
              <a:t>0</a:t>
            </a:r>
            <a:r>
              <a:rPr lang="en-US" dirty="0"/>
              <a:t> + </a:t>
            </a:r>
            <a:r>
              <a:rPr lang="el-GR" dirty="0"/>
              <a:t>α</a:t>
            </a:r>
            <a:r>
              <a:rPr lang="en-US" baseline="-25000" dirty="0"/>
              <a:t>1</a:t>
            </a:r>
            <a:r>
              <a:rPr lang="en-US" dirty="0"/>
              <a:t>)</a:t>
            </a:r>
            <a:r>
              <a:rPr lang="el-GR" dirty="0"/>
              <a:t> </a:t>
            </a:r>
            <a:r>
              <a:rPr lang="en-US" dirty="0"/>
              <a:t> + </a:t>
            </a:r>
            <a:r>
              <a:rPr lang="el-GR" dirty="0"/>
              <a:t>β</a:t>
            </a:r>
            <a:r>
              <a:rPr lang="en-US" dirty="0"/>
              <a:t>x</a:t>
            </a:r>
            <a:r>
              <a:rPr lang="en-US" baseline="-25000" dirty="0"/>
              <a:t>i</a:t>
            </a:r>
          </a:p>
          <a:p>
            <a:r>
              <a:rPr lang="en-US" dirty="0"/>
              <a:t>Mean Hourly Wage of </a:t>
            </a:r>
            <a:r>
              <a:rPr lang="en-US" b="1" dirty="0">
                <a:solidFill>
                  <a:schemeClr val="accent2">
                    <a:lumMod val="50000"/>
                  </a:schemeClr>
                </a:solidFill>
              </a:rPr>
              <a:t>west</a:t>
            </a:r>
            <a:r>
              <a:rPr lang="en-US" dirty="0"/>
              <a:t>:</a:t>
            </a:r>
          </a:p>
          <a:p>
            <a:pPr lvl="1"/>
            <a:r>
              <a:rPr lang="en-US" dirty="0"/>
              <a:t>E(y</a:t>
            </a:r>
            <a:r>
              <a:rPr lang="en-US" baseline="-25000" dirty="0"/>
              <a:t>i</a:t>
            </a:r>
            <a:r>
              <a:rPr lang="en-US" dirty="0"/>
              <a:t>|x</a:t>
            </a:r>
            <a:r>
              <a:rPr lang="en-US" baseline="-25000" dirty="0"/>
              <a:t>i</a:t>
            </a:r>
            <a:r>
              <a:rPr lang="en-US" dirty="0"/>
              <a:t>,D</a:t>
            </a:r>
            <a:r>
              <a:rPr lang="en-US" baseline="-25000" dirty="0"/>
              <a:t>1</a:t>
            </a:r>
            <a:r>
              <a:rPr lang="en-US" dirty="0"/>
              <a:t>=0,D</a:t>
            </a:r>
            <a:r>
              <a:rPr lang="en-US" baseline="-25000" dirty="0"/>
              <a:t>2</a:t>
            </a:r>
            <a:r>
              <a:rPr lang="en-US" dirty="0"/>
              <a:t>=1,D</a:t>
            </a:r>
            <a:r>
              <a:rPr lang="en-US" baseline="-25000" dirty="0"/>
              <a:t>3</a:t>
            </a:r>
            <a:r>
              <a:rPr lang="en-US" dirty="0"/>
              <a:t>=0) = (</a:t>
            </a:r>
            <a:r>
              <a:rPr lang="el-GR" dirty="0"/>
              <a:t>α</a:t>
            </a:r>
            <a:r>
              <a:rPr lang="en-US" baseline="-25000" dirty="0"/>
              <a:t>0</a:t>
            </a:r>
            <a:r>
              <a:rPr lang="en-US" dirty="0"/>
              <a:t> + </a:t>
            </a:r>
            <a:r>
              <a:rPr lang="el-GR" dirty="0"/>
              <a:t>α</a:t>
            </a:r>
            <a:r>
              <a:rPr lang="en-US" baseline="-25000" dirty="0"/>
              <a:t>2</a:t>
            </a:r>
            <a:r>
              <a:rPr lang="en-US" dirty="0"/>
              <a:t>) + </a:t>
            </a:r>
            <a:r>
              <a:rPr lang="el-GR" dirty="0"/>
              <a:t>β</a:t>
            </a:r>
            <a:r>
              <a:rPr lang="en-US" dirty="0"/>
              <a:t>x</a:t>
            </a:r>
            <a:r>
              <a:rPr lang="en-US" baseline="-25000" dirty="0"/>
              <a:t>i</a:t>
            </a:r>
          </a:p>
          <a:p>
            <a:r>
              <a:rPr lang="en-US" dirty="0"/>
              <a:t>Mean Hourly Wage of </a:t>
            </a:r>
            <a:r>
              <a:rPr lang="en-US" b="1" dirty="0">
                <a:solidFill>
                  <a:schemeClr val="accent2">
                    <a:lumMod val="50000"/>
                  </a:schemeClr>
                </a:solidFill>
              </a:rPr>
              <a:t>north-central</a:t>
            </a:r>
            <a:r>
              <a:rPr lang="en-US" dirty="0"/>
              <a:t>:</a:t>
            </a:r>
          </a:p>
          <a:p>
            <a:pPr lvl="1"/>
            <a:r>
              <a:rPr lang="en-US" dirty="0"/>
              <a:t>E(y</a:t>
            </a:r>
            <a:r>
              <a:rPr lang="en-US" baseline="-25000" dirty="0"/>
              <a:t>i</a:t>
            </a:r>
            <a:r>
              <a:rPr lang="en-US" dirty="0"/>
              <a:t>|x</a:t>
            </a:r>
            <a:r>
              <a:rPr lang="en-US" baseline="-25000" dirty="0"/>
              <a:t>i</a:t>
            </a:r>
            <a:r>
              <a:rPr lang="en-US" dirty="0"/>
              <a:t>,D</a:t>
            </a:r>
            <a:r>
              <a:rPr lang="en-US" baseline="-25000" dirty="0"/>
              <a:t>1</a:t>
            </a:r>
            <a:r>
              <a:rPr lang="en-US" dirty="0"/>
              <a:t>=0,D</a:t>
            </a:r>
            <a:r>
              <a:rPr lang="en-US" baseline="-25000" dirty="0"/>
              <a:t>2</a:t>
            </a:r>
            <a:r>
              <a:rPr lang="en-US" dirty="0"/>
              <a:t>=0,D</a:t>
            </a:r>
            <a:r>
              <a:rPr lang="en-US" baseline="-25000" dirty="0"/>
              <a:t>3</a:t>
            </a:r>
            <a:r>
              <a:rPr lang="en-US" dirty="0"/>
              <a:t>=1) = (</a:t>
            </a:r>
            <a:r>
              <a:rPr lang="el-GR" dirty="0"/>
              <a:t>α</a:t>
            </a:r>
            <a:r>
              <a:rPr lang="en-US" baseline="-25000" dirty="0"/>
              <a:t>0</a:t>
            </a:r>
            <a:r>
              <a:rPr lang="en-US" dirty="0"/>
              <a:t> + </a:t>
            </a:r>
            <a:r>
              <a:rPr lang="el-GR" dirty="0"/>
              <a:t>α</a:t>
            </a:r>
            <a:r>
              <a:rPr lang="en-US" baseline="-25000" dirty="0"/>
              <a:t>3</a:t>
            </a:r>
            <a:r>
              <a:rPr lang="en-US" dirty="0"/>
              <a:t>) + </a:t>
            </a:r>
            <a:r>
              <a:rPr lang="el-GR" dirty="0"/>
              <a:t>β</a:t>
            </a:r>
            <a:r>
              <a:rPr lang="en-US" dirty="0"/>
              <a:t>x</a:t>
            </a:r>
            <a:r>
              <a:rPr lang="en-US" baseline="-25000" dirty="0"/>
              <a:t>i</a:t>
            </a:r>
          </a:p>
          <a:p>
            <a:pPr lvl="1"/>
            <a:endParaRPr lang="en-US" dirty="0"/>
          </a:p>
          <a:p>
            <a:pPr lvl="1"/>
            <a:endParaRPr lang="en-US" dirty="0"/>
          </a:p>
          <a:p>
            <a:pPr lvl="1"/>
            <a:endParaRPr lang="en-US" dirty="0"/>
          </a:p>
          <a:p>
            <a:pPr lvl="1">
              <a:buNone/>
            </a:pPr>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1417638"/>
            <a:ext cx="5334000" cy="385127"/>
          </a:xfrm>
          <a:prstGeom prst="rect">
            <a:avLst/>
          </a:prstGeom>
          <a:solidFill>
            <a:schemeClr val="bg2"/>
          </a:solidFill>
        </p:spPr>
      </p:pic>
      <p:sp>
        <p:nvSpPr>
          <p:cNvPr id="5" name="TextBox 4"/>
          <p:cNvSpPr txBox="1"/>
          <p:nvPr/>
        </p:nvSpPr>
        <p:spPr>
          <a:xfrm>
            <a:off x="8075141" y="2027292"/>
            <a:ext cx="3004156" cy="923330"/>
          </a:xfrm>
          <a:prstGeom prst="rect">
            <a:avLst/>
          </a:prstGeom>
          <a:solidFill>
            <a:schemeClr val="bg2"/>
          </a:solidFill>
        </p:spPr>
        <p:txBody>
          <a:bodyPr wrap="none" rtlCol="0">
            <a:spAutoFit/>
          </a:bodyPr>
          <a:lstStyle/>
          <a:p>
            <a:r>
              <a:rPr lang="en-US" dirty="0"/>
              <a:t>D1i = 1 if lives in the south</a:t>
            </a:r>
          </a:p>
          <a:p>
            <a:r>
              <a:rPr lang="en-US" dirty="0"/>
              <a:t>D2i = 1 if lives in west</a:t>
            </a:r>
          </a:p>
          <a:p>
            <a:r>
              <a:rPr lang="en-US" dirty="0"/>
              <a:t>D3i = 1 if lives in north-central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9029700" cy="990600"/>
          </a:xfrm>
        </p:spPr>
        <p:txBody>
          <a:bodyPr/>
          <a:lstStyle/>
          <a:p>
            <a:pPr algn="l"/>
            <a:r>
              <a:rPr lang="en-US" b="1" dirty="0">
                <a:solidFill>
                  <a:schemeClr val="tx2"/>
                </a:solidFill>
              </a:rPr>
              <a:t>Output from Region Model</a:t>
            </a:r>
          </a:p>
        </p:txBody>
      </p:sp>
      <p:sp>
        <p:nvSpPr>
          <p:cNvPr id="3" name="Content Placeholder 2"/>
          <p:cNvSpPr>
            <a:spLocks noGrp="1"/>
          </p:cNvSpPr>
          <p:nvPr>
            <p:ph idx="1"/>
          </p:nvPr>
        </p:nvSpPr>
        <p:spPr>
          <a:xfrm>
            <a:off x="762000" y="5601185"/>
            <a:ext cx="10744200" cy="1219200"/>
          </a:xfrm>
        </p:spPr>
        <p:txBody>
          <a:bodyPr>
            <a:normAutofit fontScale="85000" lnSpcReduction="10000"/>
          </a:bodyPr>
          <a:lstStyle/>
          <a:p>
            <a:r>
              <a:rPr lang="en-US" dirty="0"/>
              <a:t>How do we interpret each parameter estimate?  How do we interpret the hypothesis tests when we use a qualitative variable with more than two categories?   In other words, what is the null hypothesis for ‘south’? </a:t>
            </a:r>
          </a:p>
        </p:txBody>
      </p:sp>
      <p:graphicFrame>
        <p:nvGraphicFramePr>
          <p:cNvPr id="91137" name="Object 1"/>
          <p:cNvGraphicFramePr>
            <a:graphicFrameLocks noChangeAspect="1"/>
          </p:cNvGraphicFramePr>
          <p:nvPr>
            <p:extLst>
              <p:ext uri="{D42A27DB-BD31-4B8C-83A1-F6EECF244321}">
                <p14:modId xmlns:p14="http://schemas.microsoft.com/office/powerpoint/2010/main" val="2012662608"/>
              </p:ext>
            </p:extLst>
          </p:nvPr>
        </p:nvGraphicFramePr>
        <p:xfrm>
          <a:off x="838200" y="982361"/>
          <a:ext cx="10439400" cy="4246063"/>
        </p:xfrm>
        <a:graphic>
          <a:graphicData uri="http://schemas.openxmlformats.org/presentationml/2006/ole">
            <mc:AlternateContent xmlns:mc="http://schemas.openxmlformats.org/markup-compatibility/2006">
              <mc:Choice xmlns:v="urn:schemas-microsoft-com:vml" Requires="v">
                <p:oleObj name="Document" r:id="rId3" imgW="5940848" imgH="2416540" progId="Word.Document.12">
                  <p:embed/>
                </p:oleObj>
              </mc:Choice>
              <mc:Fallback>
                <p:oleObj name="Document" r:id="rId3" imgW="5940848" imgH="2416540"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82361"/>
                        <a:ext cx="10439400" cy="4246063"/>
                      </a:xfrm>
                      <a:prstGeom prst="rect">
                        <a:avLst/>
                      </a:prstGeom>
                      <a:noFill/>
                      <a:ln>
                        <a:noFill/>
                      </a:ln>
                      <a:effec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4813"/>
            <a:ext cx="10591800" cy="990600"/>
          </a:xfrm>
        </p:spPr>
        <p:txBody>
          <a:bodyPr>
            <a:noAutofit/>
          </a:bodyPr>
          <a:lstStyle/>
          <a:p>
            <a:pPr algn="l"/>
            <a:r>
              <a:rPr lang="en-US" sz="3600" b="1" dirty="0">
                <a:solidFill>
                  <a:schemeClr val="accent2"/>
                </a:solidFill>
              </a:rPr>
              <a:t>Quick Exercise: Create Model, Graph, and Expected Values</a:t>
            </a:r>
          </a:p>
        </p:txBody>
      </p:sp>
      <p:sp>
        <p:nvSpPr>
          <p:cNvPr id="3" name="Content Placeholder 2"/>
          <p:cNvSpPr>
            <a:spLocks noGrp="1"/>
          </p:cNvSpPr>
          <p:nvPr>
            <p:ph idx="1"/>
          </p:nvPr>
        </p:nvSpPr>
        <p:spPr>
          <a:xfrm>
            <a:off x="914400" y="1752600"/>
            <a:ext cx="10668000" cy="4495800"/>
          </a:xfrm>
        </p:spPr>
        <p:txBody>
          <a:bodyPr/>
          <a:lstStyle/>
          <a:p>
            <a:r>
              <a:rPr lang="en-US" b="1" dirty="0">
                <a:solidFill>
                  <a:schemeClr val="tx2">
                    <a:lumMod val="50000"/>
                  </a:schemeClr>
                </a:solidFill>
              </a:rPr>
              <a:t>Take out a piece of paper and write a model to predict hourly wages based on education (some </a:t>
            </a:r>
            <a:r>
              <a:rPr lang="en-US" b="1" dirty="0" err="1">
                <a:solidFill>
                  <a:schemeClr val="tx2">
                    <a:lumMod val="50000"/>
                  </a:schemeClr>
                </a:solidFill>
              </a:rPr>
              <a:t>highshcool</a:t>
            </a:r>
            <a:r>
              <a:rPr lang="en-US" b="1" dirty="0">
                <a:solidFill>
                  <a:schemeClr val="tx2">
                    <a:lumMod val="50000"/>
                  </a:schemeClr>
                </a:solidFill>
              </a:rPr>
              <a:t>, </a:t>
            </a:r>
            <a:r>
              <a:rPr lang="en-US" b="1" dirty="0" err="1">
                <a:solidFill>
                  <a:schemeClr val="tx2">
                    <a:lumMod val="50000"/>
                  </a:schemeClr>
                </a:solidFill>
              </a:rPr>
              <a:t>highschool</a:t>
            </a:r>
            <a:r>
              <a:rPr lang="en-US" b="1" dirty="0">
                <a:solidFill>
                  <a:schemeClr val="tx2">
                    <a:lumMod val="50000"/>
                  </a:schemeClr>
                </a:solidFill>
              </a:rPr>
              <a:t> grad, college) and experience (a continuous variable).  </a:t>
            </a:r>
          </a:p>
          <a:p>
            <a:r>
              <a:rPr lang="en-US" b="1" dirty="0">
                <a:solidFill>
                  <a:schemeClr val="tx2">
                    <a:lumMod val="50000"/>
                  </a:schemeClr>
                </a:solidFill>
              </a:rPr>
              <a:t>Write the regression model, draw a graph representing your model (and the hypothesized effects), and then develop the expected value equations for each category.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Allowing Slopes to Vary by Group</a:t>
            </a:r>
          </a:p>
        </p:txBody>
      </p:sp>
      <p:sp>
        <p:nvSpPr>
          <p:cNvPr id="3" name="Content Placeholder 2"/>
          <p:cNvSpPr>
            <a:spLocks noGrp="1"/>
          </p:cNvSpPr>
          <p:nvPr>
            <p:ph idx="1"/>
          </p:nvPr>
        </p:nvSpPr>
        <p:spPr/>
        <p:txBody>
          <a:bodyPr>
            <a:normAutofit/>
          </a:bodyPr>
          <a:lstStyle/>
          <a:p>
            <a:r>
              <a:rPr lang="en-US" dirty="0"/>
              <a:t>The previous slides have focused on allowing the intercept term to vary across different groups.  This is interesting from both a policy and theoretical standpoint.  But, as you may have noticed, we have forced the coefficients on our continuous variable to be the same for each group.</a:t>
            </a:r>
          </a:p>
          <a:p>
            <a:r>
              <a:rPr lang="en-US" dirty="0"/>
              <a:t>Going back to our original gender model, we may want to test the hypothesis that not only does the intercept term differ by gender, but also the returns to earnings from work experience.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Varying Slopes Model</a:t>
            </a:r>
          </a:p>
        </p:txBody>
      </p:sp>
      <p:sp>
        <p:nvSpPr>
          <p:cNvPr id="3" name="Content Placeholder 2"/>
          <p:cNvSpPr>
            <a:spLocks noGrp="1"/>
          </p:cNvSpPr>
          <p:nvPr>
            <p:ph idx="1"/>
          </p:nvPr>
        </p:nvSpPr>
        <p:spPr>
          <a:xfrm>
            <a:off x="609600" y="2130811"/>
            <a:ext cx="10820400" cy="4068763"/>
          </a:xfrm>
        </p:spPr>
        <p:txBody>
          <a:bodyPr>
            <a:normAutofit fontScale="92500" lnSpcReduction="20000"/>
          </a:bodyPr>
          <a:lstStyle/>
          <a:p>
            <a:r>
              <a:rPr lang="en-US" dirty="0"/>
              <a:t>Where: </a:t>
            </a:r>
          </a:p>
          <a:p>
            <a:pPr lvl="1"/>
            <a:r>
              <a:rPr lang="en-US" dirty="0" err="1"/>
              <a:t>y</a:t>
            </a:r>
            <a:r>
              <a:rPr lang="en-US" baseline="-25000" dirty="0" err="1"/>
              <a:t>i</a:t>
            </a:r>
            <a:r>
              <a:rPr lang="en-US" baseline="-25000" dirty="0"/>
              <a:t> </a:t>
            </a:r>
            <a:r>
              <a:rPr lang="en-US" dirty="0"/>
              <a:t>= hourly wage of a worker</a:t>
            </a:r>
          </a:p>
          <a:p>
            <a:pPr lvl="1"/>
            <a:r>
              <a:rPr lang="en-US" dirty="0"/>
              <a:t>D</a:t>
            </a:r>
            <a:r>
              <a:rPr lang="en-US" baseline="-25000" dirty="0"/>
              <a:t>i </a:t>
            </a:r>
            <a:r>
              <a:rPr lang="en-US" dirty="0"/>
              <a:t>= 1 if the worker is a man; D</a:t>
            </a:r>
            <a:r>
              <a:rPr lang="en-US" baseline="-25000" dirty="0"/>
              <a:t>i</a:t>
            </a:r>
            <a:r>
              <a:rPr lang="en-US" dirty="0"/>
              <a:t> = 0 otherwise (worker is a woman)</a:t>
            </a:r>
          </a:p>
          <a:p>
            <a:pPr lvl="1"/>
            <a:r>
              <a:rPr lang="en-US" dirty="0"/>
              <a:t>X</a:t>
            </a:r>
            <a:r>
              <a:rPr lang="en-US" baseline="-25000" dirty="0"/>
              <a:t>i</a:t>
            </a:r>
            <a:r>
              <a:rPr lang="en-US" dirty="0"/>
              <a:t> = years of experience</a:t>
            </a:r>
          </a:p>
          <a:p>
            <a:r>
              <a:rPr lang="en-US" dirty="0"/>
              <a:t>The term </a:t>
            </a:r>
            <a:r>
              <a:rPr lang="en-US" dirty="0" err="1"/>
              <a:t>D</a:t>
            </a:r>
            <a:r>
              <a:rPr lang="en-US" baseline="-25000" dirty="0" err="1"/>
              <a:t>i</a:t>
            </a:r>
            <a:r>
              <a:rPr lang="en-US" dirty="0" err="1"/>
              <a:t>x</a:t>
            </a:r>
            <a:r>
              <a:rPr lang="en-US" baseline="-25000" dirty="0" err="1"/>
              <a:t>i</a:t>
            </a:r>
            <a:r>
              <a:rPr lang="en-US" dirty="0"/>
              <a:t> means “D</a:t>
            </a:r>
            <a:r>
              <a:rPr lang="en-US" baseline="-25000" dirty="0"/>
              <a:t>i </a:t>
            </a:r>
            <a:r>
              <a:rPr lang="en-US" dirty="0"/>
              <a:t>times X</a:t>
            </a:r>
            <a:r>
              <a:rPr lang="en-US" baseline="-25000" dirty="0"/>
              <a:t>i</a:t>
            </a:r>
            <a:r>
              <a:rPr lang="en-US" dirty="0"/>
              <a:t>”; this is the interaction.</a:t>
            </a:r>
          </a:p>
          <a:p>
            <a:r>
              <a:rPr lang="en-US" dirty="0"/>
              <a:t>If the worker is a women, this product is always zero.</a:t>
            </a:r>
          </a:p>
          <a:p>
            <a:r>
              <a:rPr lang="en-US" dirty="0"/>
              <a:t>If the worker is a man, then D</a:t>
            </a:r>
            <a:r>
              <a:rPr lang="en-US" baseline="-25000" dirty="0"/>
              <a:t>i</a:t>
            </a:r>
            <a:r>
              <a:rPr lang="en-US" dirty="0"/>
              <a:t> = 1, which means that </a:t>
            </a:r>
            <a:r>
              <a:rPr lang="en-US" dirty="0" err="1"/>
              <a:t>D</a:t>
            </a:r>
            <a:r>
              <a:rPr lang="en-US" baseline="-25000" dirty="0" err="1"/>
              <a:t>i</a:t>
            </a:r>
            <a:r>
              <a:rPr lang="en-US" dirty="0" err="1"/>
              <a:t>x</a:t>
            </a:r>
            <a:r>
              <a:rPr lang="en-US" baseline="-25000" dirty="0" err="1"/>
              <a:t>i</a:t>
            </a:r>
            <a:r>
              <a:rPr lang="en-US" dirty="0"/>
              <a:t> = x</a:t>
            </a:r>
            <a:r>
              <a:rPr lang="en-US" baseline="-25000" dirty="0"/>
              <a:t>i</a:t>
            </a:r>
            <a:r>
              <a:rPr lang="en-US" dirty="0"/>
              <a:t>.  So basically, is there an additional effect of being a male on the slope of experience.</a:t>
            </a:r>
          </a:p>
          <a:p>
            <a:pPr lvl="1"/>
            <a:endParaRPr lang="en-US" dirty="0"/>
          </a:p>
        </p:txBody>
      </p:sp>
      <p:sp>
        <p:nvSpPr>
          <p:cNvPr id="5120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0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1487015"/>
            <a:ext cx="5968365" cy="4953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372600" cy="1143000"/>
          </a:xfrm>
        </p:spPr>
        <p:txBody>
          <a:bodyPr/>
          <a:lstStyle/>
          <a:p>
            <a:pPr algn="l"/>
            <a:r>
              <a:rPr lang="en-US" b="1" dirty="0">
                <a:solidFill>
                  <a:schemeClr val="tx2"/>
                </a:solidFill>
              </a:rPr>
              <a:t>Varying Slopes Model Cont…</a:t>
            </a:r>
          </a:p>
        </p:txBody>
      </p:sp>
      <p:sp>
        <p:nvSpPr>
          <p:cNvPr id="3" name="Content Placeholder 2"/>
          <p:cNvSpPr>
            <a:spLocks noGrp="1"/>
          </p:cNvSpPr>
          <p:nvPr>
            <p:ph idx="1"/>
          </p:nvPr>
        </p:nvSpPr>
        <p:spPr>
          <a:xfrm>
            <a:off x="914400" y="2057400"/>
            <a:ext cx="10515600" cy="4800600"/>
          </a:xfrm>
        </p:spPr>
        <p:txBody>
          <a:bodyPr>
            <a:normAutofit fontScale="92500" lnSpcReduction="10000"/>
          </a:bodyPr>
          <a:lstStyle/>
          <a:p>
            <a:r>
              <a:rPr lang="en-US" dirty="0"/>
              <a:t>What are the expected values for our new model and how does the interaction affect our interpretation?</a:t>
            </a:r>
          </a:p>
          <a:p>
            <a:r>
              <a:rPr lang="en-US" dirty="0"/>
              <a:t>Mean Earnings of </a:t>
            </a:r>
            <a:r>
              <a:rPr lang="en-US" b="1" dirty="0">
                <a:solidFill>
                  <a:schemeClr val="accent2">
                    <a:lumMod val="50000"/>
                  </a:schemeClr>
                </a:solidFill>
              </a:rPr>
              <a:t>Women</a:t>
            </a:r>
            <a:r>
              <a:rPr lang="en-US" dirty="0">
                <a:solidFill>
                  <a:schemeClr val="tx2"/>
                </a:solidFill>
              </a:rPr>
              <a:t>:</a:t>
            </a:r>
          </a:p>
          <a:p>
            <a:pPr lvl="1"/>
            <a:r>
              <a:rPr lang="en-US" dirty="0"/>
              <a:t>E(</a:t>
            </a:r>
            <a:r>
              <a:rPr lang="en-US" dirty="0" err="1"/>
              <a:t>y</a:t>
            </a:r>
            <a:r>
              <a:rPr lang="en-US" baseline="-25000" dirty="0" err="1"/>
              <a:t>i</a:t>
            </a:r>
            <a:r>
              <a:rPr lang="en-US" dirty="0" err="1"/>
              <a:t>|x</a:t>
            </a:r>
            <a:r>
              <a:rPr lang="en-US" baseline="-25000" dirty="0" err="1"/>
              <a:t>i</a:t>
            </a:r>
            <a:r>
              <a:rPr lang="en-US" dirty="0"/>
              <a:t>, D = 0) =  </a:t>
            </a:r>
            <a:r>
              <a:rPr lang="el-GR" dirty="0"/>
              <a:t>α</a:t>
            </a:r>
            <a:r>
              <a:rPr lang="en-US" baseline="-25000" dirty="0"/>
              <a:t>0</a:t>
            </a:r>
            <a:r>
              <a:rPr lang="en-US" dirty="0"/>
              <a:t> +</a:t>
            </a:r>
            <a:r>
              <a:rPr lang="el-GR" dirty="0"/>
              <a:t>β</a:t>
            </a:r>
            <a:r>
              <a:rPr lang="en-US" baseline="-25000" dirty="0"/>
              <a:t>1</a:t>
            </a:r>
            <a:r>
              <a:rPr lang="en-US" dirty="0"/>
              <a:t>x</a:t>
            </a:r>
            <a:r>
              <a:rPr lang="en-US" baseline="-25000" dirty="0"/>
              <a:t>i</a:t>
            </a:r>
          </a:p>
          <a:p>
            <a:r>
              <a:rPr lang="en-US" dirty="0"/>
              <a:t>Mean Earnings of </a:t>
            </a:r>
            <a:r>
              <a:rPr lang="en-US" b="1" dirty="0">
                <a:solidFill>
                  <a:schemeClr val="accent2">
                    <a:lumMod val="50000"/>
                  </a:schemeClr>
                </a:solidFill>
              </a:rPr>
              <a:t>Men</a:t>
            </a:r>
            <a:r>
              <a:rPr lang="en-US" dirty="0">
                <a:solidFill>
                  <a:schemeClr val="tx2"/>
                </a:solidFill>
              </a:rPr>
              <a:t>:</a:t>
            </a:r>
          </a:p>
          <a:p>
            <a:pPr lvl="1"/>
            <a:r>
              <a:rPr lang="en-US" dirty="0"/>
              <a:t>E(</a:t>
            </a:r>
            <a:r>
              <a:rPr lang="en-US" dirty="0" err="1"/>
              <a:t>y</a:t>
            </a:r>
            <a:r>
              <a:rPr lang="en-US" baseline="-25000" dirty="0" err="1"/>
              <a:t>i</a:t>
            </a:r>
            <a:r>
              <a:rPr lang="en-US" dirty="0" err="1"/>
              <a:t>|x</a:t>
            </a:r>
            <a:r>
              <a:rPr lang="en-US" baseline="-25000" dirty="0" err="1"/>
              <a:t>i</a:t>
            </a:r>
            <a:r>
              <a:rPr lang="en-US" dirty="0"/>
              <a:t>, D=1) = (</a:t>
            </a:r>
            <a:r>
              <a:rPr lang="el-GR" dirty="0"/>
              <a:t>α</a:t>
            </a:r>
            <a:r>
              <a:rPr lang="en-US" baseline="-25000" dirty="0"/>
              <a:t>0 </a:t>
            </a:r>
            <a:r>
              <a:rPr lang="en-US" dirty="0"/>
              <a:t>+</a:t>
            </a:r>
            <a:r>
              <a:rPr lang="el-GR" dirty="0"/>
              <a:t>α</a:t>
            </a:r>
            <a:r>
              <a:rPr lang="en-US" baseline="-25000" dirty="0"/>
              <a:t>1</a:t>
            </a:r>
            <a:r>
              <a:rPr lang="en-US" dirty="0"/>
              <a:t>) + (</a:t>
            </a:r>
            <a:r>
              <a:rPr lang="el-GR" dirty="0"/>
              <a:t>β</a:t>
            </a:r>
            <a:r>
              <a:rPr lang="en-US" baseline="-25000" dirty="0"/>
              <a:t>1</a:t>
            </a:r>
            <a:r>
              <a:rPr lang="el-GR" dirty="0"/>
              <a:t> </a:t>
            </a:r>
            <a:r>
              <a:rPr lang="en-US" dirty="0"/>
              <a:t>+</a:t>
            </a:r>
            <a:r>
              <a:rPr lang="el-GR" dirty="0"/>
              <a:t>β</a:t>
            </a:r>
            <a:r>
              <a:rPr lang="en-US" baseline="-25000" dirty="0"/>
              <a:t>2</a:t>
            </a:r>
            <a:r>
              <a:rPr lang="en-US" dirty="0"/>
              <a:t>)x</a:t>
            </a:r>
            <a:r>
              <a:rPr lang="en-US" baseline="-25000" dirty="0"/>
              <a:t>i</a:t>
            </a:r>
          </a:p>
          <a:p>
            <a:r>
              <a:rPr lang="en-US" dirty="0"/>
              <a:t>In this model, the difference in intercept term between men and women is </a:t>
            </a:r>
            <a:r>
              <a:rPr lang="el-GR" dirty="0"/>
              <a:t>α</a:t>
            </a:r>
            <a:r>
              <a:rPr lang="en-US" baseline="-25000" dirty="0"/>
              <a:t>1.</a:t>
            </a:r>
            <a:endParaRPr lang="en-US" dirty="0"/>
          </a:p>
          <a:p>
            <a:r>
              <a:rPr lang="en-US" dirty="0"/>
              <a:t>The difference in the slope of work experience between men and women is </a:t>
            </a:r>
            <a:r>
              <a:rPr lang="el-GR" dirty="0"/>
              <a:t>β</a:t>
            </a:r>
            <a:r>
              <a:rPr lang="en-US" baseline="-25000" dirty="0"/>
              <a:t>2.</a:t>
            </a:r>
            <a:endParaRPr lang="en-US" dirty="0"/>
          </a:p>
          <a:p>
            <a:pPr>
              <a:buNone/>
            </a:pPr>
            <a:endParaRPr lang="en-US" baseline="-25000" dirty="0"/>
          </a:p>
          <a:p>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1321658"/>
            <a:ext cx="5968365" cy="4953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t>Graphic Representation of Model</a:t>
            </a:r>
          </a:p>
        </p:txBody>
      </p:sp>
      <p:sp>
        <p:nvSpPr>
          <p:cNvPr id="3" name="Content Placeholder 2"/>
          <p:cNvSpPr>
            <a:spLocks noGrp="1"/>
          </p:cNvSpPr>
          <p:nvPr>
            <p:ph idx="1"/>
          </p:nvPr>
        </p:nvSpPr>
        <p:spPr>
          <a:xfrm>
            <a:off x="1981200" y="1676401"/>
            <a:ext cx="8229600" cy="685801"/>
          </a:xfrm>
        </p:spPr>
        <p:txBody>
          <a:bodyPr>
            <a:normAutofit fontScale="70000" lnSpcReduction="20000"/>
          </a:bodyPr>
          <a:lstStyle/>
          <a:p>
            <a:r>
              <a:rPr lang="en-US" dirty="0"/>
              <a:t>If both </a:t>
            </a:r>
            <a:r>
              <a:rPr lang="el-GR" dirty="0"/>
              <a:t>α</a:t>
            </a:r>
            <a:r>
              <a:rPr lang="en-US" baseline="-25000" dirty="0"/>
              <a:t>1</a:t>
            </a:r>
            <a:r>
              <a:rPr lang="en-US" dirty="0"/>
              <a:t> &gt; 0 and  </a:t>
            </a:r>
            <a:r>
              <a:rPr lang="el-GR" dirty="0"/>
              <a:t>β</a:t>
            </a:r>
            <a:r>
              <a:rPr lang="en-US" baseline="-25000" dirty="0"/>
              <a:t>2</a:t>
            </a:r>
            <a:r>
              <a:rPr lang="en-US" dirty="0"/>
              <a:t> &gt; 0 then our model could be visualized as below</a:t>
            </a:r>
          </a:p>
        </p:txBody>
      </p:sp>
      <p:cxnSp>
        <p:nvCxnSpPr>
          <p:cNvPr id="5" name="Straight Connector 4"/>
          <p:cNvCxnSpPr/>
          <p:nvPr/>
        </p:nvCxnSpPr>
        <p:spPr>
          <a:xfrm rot="5400000">
            <a:off x="419894" y="4533106"/>
            <a:ext cx="3581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10594" y="6323806"/>
            <a:ext cx="640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10594" y="2895600"/>
            <a:ext cx="3275806" cy="18280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210594" y="4190206"/>
            <a:ext cx="4038600" cy="1447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62600" y="2743200"/>
            <a:ext cx="2057400" cy="369332"/>
          </a:xfrm>
          <a:prstGeom prst="rect">
            <a:avLst/>
          </a:prstGeom>
          <a:noFill/>
        </p:spPr>
        <p:txBody>
          <a:bodyPr wrap="square" rtlCol="0">
            <a:spAutoFit/>
          </a:bodyPr>
          <a:lstStyle/>
          <a:p>
            <a:r>
              <a:rPr lang="en-US" dirty="0"/>
              <a:t>Male Earnings</a:t>
            </a:r>
          </a:p>
        </p:txBody>
      </p:sp>
      <p:sp>
        <p:nvSpPr>
          <p:cNvPr id="10" name="TextBox 9"/>
          <p:cNvSpPr txBox="1"/>
          <p:nvPr/>
        </p:nvSpPr>
        <p:spPr>
          <a:xfrm>
            <a:off x="6401594" y="3961606"/>
            <a:ext cx="2209800" cy="369332"/>
          </a:xfrm>
          <a:prstGeom prst="rect">
            <a:avLst/>
          </a:prstGeom>
          <a:noFill/>
        </p:spPr>
        <p:txBody>
          <a:bodyPr wrap="square" rtlCol="0">
            <a:spAutoFit/>
          </a:bodyPr>
          <a:lstStyle/>
          <a:p>
            <a:r>
              <a:rPr lang="en-US" dirty="0"/>
              <a:t>Female Earnings</a:t>
            </a:r>
          </a:p>
        </p:txBody>
      </p:sp>
      <p:sp>
        <p:nvSpPr>
          <p:cNvPr id="11" name="TextBox 10"/>
          <p:cNvSpPr txBox="1"/>
          <p:nvPr/>
        </p:nvSpPr>
        <p:spPr>
          <a:xfrm>
            <a:off x="2210594" y="4495007"/>
            <a:ext cx="1676400" cy="1015663"/>
          </a:xfrm>
          <a:prstGeom prst="rect">
            <a:avLst/>
          </a:prstGeom>
          <a:noFill/>
        </p:spPr>
        <p:txBody>
          <a:bodyPr wrap="square" rtlCol="0">
            <a:spAutoFit/>
          </a:bodyPr>
          <a:lstStyle/>
          <a:p>
            <a:r>
              <a:rPr lang="en-US" sz="5400" dirty="0"/>
              <a:t>}</a:t>
            </a:r>
            <a:r>
              <a:rPr lang="en-US" sz="6000" dirty="0"/>
              <a:t> </a:t>
            </a:r>
            <a:r>
              <a:rPr lang="el-GR" sz="2800" dirty="0"/>
              <a:t>α</a:t>
            </a:r>
            <a:r>
              <a:rPr lang="en-US" sz="2800" baseline="-25000" dirty="0"/>
              <a:t>1</a:t>
            </a:r>
          </a:p>
        </p:txBody>
      </p:sp>
      <p:sp>
        <p:nvSpPr>
          <p:cNvPr id="12" name="TextBox 11"/>
          <p:cNvSpPr txBox="1"/>
          <p:nvPr/>
        </p:nvSpPr>
        <p:spPr>
          <a:xfrm>
            <a:off x="2362994" y="5409407"/>
            <a:ext cx="1676400" cy="1015663"/>
          </a:xfrm>
          <a:prstGeom prst="rect">
            <a:avLst/>
          </a:prstGeom>
          <a:noFill/>
        </p:spPr>
        <p:txBody>
          <a:bodyPr wrap="square" rtlCol="0">
            <a:spAutoFit/>
          </a:bodyPr>
          <a:lstStyle/>
          <a:p>
            <a:r>
              <a:rPr lang="en-US" sz="5400" dirty="0"/>
              <a:t>}</a:t>
            </a:r>
            <a:r>
              <a:rPr lang="en-US" sz="6000" dirty="0"/>
              <a:t> </a:t>
            </a:r>
            <a:r>
              <a:rPr lang="el-GR" sz="2800" dirty="0"/>
              <a:t>α</a:t>
            </a:r>
            <a:r>
              <a:rPr lang="en-US" sz="2800" baseline="-25000" dirty="0"/>
              <a:t>0</a:t>
            </a:r>
          </a:p>
        </p:txBody>
      </p:sp>
      <p:sp>
        <p:nvSpPr>
          <p:cNvPr id="14" name="TextBox 13"/>
          <p:cNvSpPr txBox="1"/>
          <p:nvPr/>
        </p:nvSpPr>
        <p:spPr>
          <a:xfrm>
            <a:off x="4267200" y="4953000"/>
            <a:ext cx="2209800" cy="369332"/>
          </a:xfrm>
          <a:prstGeom prst="rect">
            <a:avLst/>
          </a:prstGeom>
          <a:noFill/>
        </p:spPr>
        <p:txBody>
          <a:bodyPr wrap="square" rtlCol="0">
            <a:spAutoFit/>
          </a:bodyPr>
          <a:lstStyle/>
          <a:p>
            <a:r>
              <a:rPr lang="en-US" b="1" dirty="0"/>
              <a:t>Slope = </a:t>
            </a:r>
            <a:r>
              <a:rPr lang="el-GR" b="1" dirty="0"/>
              <a:t>β</a:t>
            </a:r>
            <a:r>
              <a:rPr lang="en-US" b="1" baseline="-25000" dirty="0"/>
              <a:t>1</a:t>
            </a:r>
          </a:p>
        </p:txBody>
      </p:sp>
      <p:sp>
        <p:nvSpPr>
          <p:cNvPr id="15" name="TextBox 14"/>
          <p:cNvSpPr txBox="1"/>
          <p:nvPr/>
        </p:nvSpPr>
        <p:spPr>
          <a:xfrm>
            <a:off x="4038600" y="3581400"/>
            <a:ext cx="2209800" cy="369332"/>
          </a:xfrm>
          <a:prstGeom prst="rect">
            <a:avLst/>
          </a:prstGeom>
          <a:noFill/>
        </p:spPr>
        <p:txBody>
          <a:bodyPr wrap="square" rtlCol="0">
            <a:spAutoFit/>
          </a:bodyPr>
          <a:lstStyle/>
          <a:p>
            <a:r>
              <a:rPr lang="en-US" b="1" dirty="0"/>
              <a:t>Slope = </a:t>
            </a:r>
            <a:r>
              <a:rPr lang="el-GR" b="1" dirty="0"/>
              <a:t>β</a:t>
            </a:r>
            <a:r>
              <a:rPr lang="en-US" b="1" baseline="-25000" dirty="0"/>
              <a:t>1</a:t>
            </a:r>
            <a:r>
              <a:rPr lang="en-US" b="1" dirty="0"/>
              <a:t> + </a:t>
            </a:r>
            <a:r>
              <a:rPr lang="el-GR" b="1" dirty="0"/>
              <a:t>β</a:t>
            </a:r>
            <a:r>
              <a:rPr lang="en-US" b="1" baseline="-25000" dirty="0"/>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46" y="2514600"/>
            <a:ext cx="3594124" cy="1524000"/>
          </a:xfrm>
        </p:spPr>
        <p:txBody>
          <a:bodyPr>
            <a:normAutofit lnSpcReduction="10000"/>
          </a:bodyPr>
          <a:lstStyle/>
          <a:p>
            <a:pPr marL="0" indent="0">
              <a:buNone/>
            </a:pPr>
            <a:r>
              <a:rPr lang="en-US" sz="1800" b="1" dirty="0">
                <a:solidFill>
                  <a:schemeClr val="accent2">
                    <a:lumMod val="50000"/>
                  </a:schemeClr>
                </a:solidFill>
              </a:rPr>
              <a:t>Plotting the actual data</a:t>
            </a:r>
            <a:r>
              <a:rPr lang="en-US" sz="1800" dirty="0"/>
              <a:t>:</a:t>
            </a:r>
          </a:p>
          <a:p>
            <a:pPr marL="0" indent="0">
              <a:buNone/>
            </a:pPr>
            <a:r>
              <a:rPr lang="en-US" sz="1800" dirty="0" err="1"/>
              <a:t>ggplot</a:t>
            </a:r>
            <a:r>
              <a:rPr lang="en-US" sz="1800" dirty="0"/>
              <a:t>(data=wages, </a:t>
            </a:r>
            <a:r>
              <a:rPr lang="en-US" sz="1800" dirty="0" err="1"/>
              <a:t>aes</a:t>
            </a:r>
            <a:r>
              <a:rPr lang="en-US" sz="1800" dirty="0"/>
              <a:t>(x=</a:t>
            </a:r>
            <a:r>
              <a:rPr lang="en-US" sz="1800" dirty="0" err="1"/>
              <a:t>exper</a:t>
            </a:r>
            <a:r>
              <a:rPr lang="en-US" sz="1800" dirty="0"/>
              <a:t>, y=wage, </a:t>
            </a:r>
            <a:r>
              <a:rPr lang="en-US" sz="1800" dirty="0" err="1"/>
              <a:t>colour</a:t>
            </a:r>
            <a:r>
              <a:rPr lang="en-US" sz="1800" dirty="0"/>
              <a:t>=factor(Male))) + </a:t>
            </a:r>
          </a:p>
          <a:p>
            <a:pPr marL="0" indent="0">
              <a:buNone/>
            </a:pPr>
            <a:r>
              <a:rPr lang="en-US" sz="1800" dirty="0" err="1"/>
              <a:t>geom_point</a:t>
            </a:r>
            <a:r>
              <a:rPr lang="en-US" sz="1800" dirty="0"/>
              <a:t>() + </a:t>
            </a:r>
            <a:r>
              <a:rPr lang="en-US" sz="1800" dirty="0" err="1"/>
              <a:t>stat_smooth</a:t>
            </a:r>
            <a:r>
              <a:rPr lang="en-US" sz="1800" dirty="0"/>
              <a:t>(method="lm")</a:t>
            </a:r>
          </a:p>
        </p:txBody>
      </p:sp>
      <p:pic>
        <p:nvPicPr>
          <p:cNvPr id="180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28600"/>
            <a:ext cx="8586254" cy="6615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893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tx2"/>
                </a:solidFill>
              </a:rPr>
              <a:t>Start with a simple model</a:t>
            </a:r>
          </a:p>
        </p:txBody>
      </p:sp>
      <p:sp>
        <p:nvSpPr>
          <p:cNvPr id="5" name="Content Placeholder 4"/>
          <p:cNvSpPr>
            <a:spLocks noGrp="1"/>
          </p:cNvSpPr>
          <p:nvPr>
            <p:ph idx="1"/>
          </p:nvPr>
        </p:nvSpPr>
        <p:spPr/>
        <p:txBody>
          <a:bodyPr/>
          <a:lstStyle/>
          <a:p>
            <a:r>
              <a:rPr lang="en-US" dirty="0"/>
              <a:t>Let’s start with just a null model, a model with no predictors.</a:t>
            </a:r>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8128"/>
          <a:stretch/>
        </p:blipFill>
        <p:spPr bwMode="auto">
          <a:xfrm>
            <a:off x="1752600" y="2602200"/>
            <a:ext cx="8183836" cy="277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76400" y="5772221"/>
            <a:ext cx="7746736" cy="707886"/>
          </a:xfrm>
          <a:prstGeom prst="rect">
            <a:avLst/>
          </a:prstGeom>
          <a:noFill/>
        </p:spPr>
        <p:txBody>
          <a:bodyPr wrap="none" rtlCol="0">
            <a:spAutoFit/>
          </a:bodyPr>
          <a:lstStyle/>
          <a:p>
            <a:r>
              <a:rPr lang="en-US" sz="2000" dirty="0"/>
              <a:t>How do we interpret the intercept?</a:t>
            </a:r>
          </a:p>
          <a:p>
            <a:r>
              <a:rPr lang="en-US" sz="2000" dirty="0"/>
              <a:t>No R-squared is printed here, why?  What do you suspect the value to be?</a:t>
            </a:r>
          </a:p>
        </p:txBody>
      </p:sp>
    </p:spTree>
    <p:extLst>
      <p:ext uri="{BB962C8B-B14F-4D97-AF65-F5344CB8AC3E}">
        <p14:creationId xmlns:p14="http://schemas.microsoft.com/office/powerpoint/2010/main" val="1455885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972800" cy="1143000"/>
          </a:xfrm>
        </p:spPr>
        <p:txBody>
          <a:bodyPr>
            <a:normAutofit/>
          </a:bodyPr>
          <a:lstStyle/>
          <a:p>
            <a:pPr algn="l"/>
            <a:r>
              <a:rPr lang="en-US" b="1" dirty="0">
                <a:solidFill>
                  <a:schemeClr val="tx2"/>
                </a:solidFill>
              </a:rPr>
              <a:t>Output for Varying Slopes Model</a:t>
            </a:r>
          </a:p>
        </p:txBody>
      </p:sp>
      <p:sp>
        <p:nvSpPr>
          <p:cNvPr id="3" name="Content Placeholder 2"/>
          <p:cNvSpPr>
            <a:spLocks noGrp="1"/>
          </p:cNvSpPr>
          <p:nvPr>
            <p:ph idx="1"/>
          </p:nvPr>
        </p:nvSpPr>
        <p:spPr>
          <a:xfrm>
            <a:off x="709032" y="5486400"/>
            <a:ext cx="10797168" cy="1371600"/>
          </a:xfrm>
        </p:spPr>
        <p:txBody>
          <a:bodyPr>
            <a:normAutofit/>
          </a:bodyPr>
          <a:lstStyle/>
          <a:p>
            <a:r>
              <a:rPr lang="en-US" sz="2400" dirty="0"/>
              <a:t>How do we interpret the coefficients for each variable?</a:t>
            </a:r>
          </a:p>
          <a:p>
            <a:r>
              <a:rPr lang="en-US" sz="2400" dirty="0"/>
              <a:t>What do we conclude about the interaction?</a:t>
            </a:r>
          </a:p>
          <a:p>
            <a:r>
              <a:rPr lang="en-US" sz="2400" dirty="0"/>
              <a:t>What is the predicted wage for a male with 10 years of experience?</a:t>
            </a:r>
          </a:p>
        </p:txBody>
      </p:sp>
      <p:graphicFrame>
        <p:nvGraphicFramePr>
          <p:cNvPr id="76802" name="Object 2"/>
          <p:cNvGraphicFramePr>
            <a:graphicFrameLocks noChangeAspect="1"/>
          </p:cNvGraphicFramePr>
          <p:nvPr>
            <p:extLst>
              <p:ext uri="{D42A27DB-BD31-4B8C-83A1-F6EECF244321}">
                <p14:modId xmlns:p14="http://schemas.microsoft.com/office/powerpoint/2010/main" val="2652533320"/>
              </p:ext>
            </p:extLst>
          </p:nvPr>
        </p:nvGraphicFramePr>
        <p:xfrm>
          <a:off x="709032" y="990599"/>
          <a:ext cx="10972800" cy="4217459"/>
        </p:xfrm>
        <a:graphic>
          <a:graphicData uri="http://schemas.openxmlformats.org/presentationml/2006/ole">
            <mc:AlternateContent xmlns:mc="http://schemas.openxmlformats.org/markup-compatibility/2006">
              <mc:Choice xmlns:v="urn:schemas-microsoft-com:vml" Requires="v">
                <p:oleObj name="Document" r:id="rId3" imgW="5940848" imgH="2292522" progId="Word.Document.12">
                  <p:embed/>
                </p:oleObj>
              </mc:Choice>
              <mc:Fallback>
                <p:oleObj name="Document" r:id="rId3" imgW="5940848" imgH="2292522" progId="Word.Document.12">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032" y="990599"/>
                        <a:ext cx="10972800" cy="4217459"/>
                      </a:xfrm>
                      <a:prstGeom prst="rect">
                        <a:avLst/>
                      </a:prstGeom>
                      <a:noFill/>
                      <a:ln>
                        <a:noFill/>
                      </a:ln>
                      <a:effec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Using Two Categorical Variables</a:t>
            </a:r>
          </a:p>
        </p:txBody>
      </p:sp>
      <p:sp>
        <p:nvSpPr>
          <p:cNvPr id="3" name="Content Placeholder 2"/>
          <p:cNvSpPr>
            <a:spLocks noGrp="1"/>
          </p:cNvSpPr>
          <p:nvPr>
            <p:ph idx="1"/>
          </p:nvPr>
        </p:nvSpPr>
        <p:spPr/>
        <p:txBody>
          <a:bodyPr/>
          <a:lstStyle/>
          <a:p>
            <a:r>
              <a:rPr lang="en-US" dirty="0"/>
              <a:t>In a previous example, we developed models that included qualitative variables that had two or more categories.</a:t>
            </a:r>
          </a:p>
          <a:p>
            <a:r>
              <a:rPr lang="en-US" dirty="0"/>
              <a:t>It is possible to develop a model that has multiple qualitative variables.</a:t>
            </a:r>
          </a:p>
          <a:p>
            <a:r>
              <a:rPr lang="en-US" dirty="0"/>
              <a:t>We could expand our gender model to include a variable that includes both the </a:t>
            </a:r>
            <a:r>
              <a:rPr lang="en-US" b="1" dirty="0">
                <a:solidFill>
                  <a:srgbClr val="00B050"/>
                </a:solidFill>
              </a:rPr>
              <a:t>gender</a:t>
            </a:r>
            <a:r>
              <a:rPr lang="en-US" dirty="0"/>
              <a:t> of and the </a:t>
            </a:r>
            <a:r>
              <a:rPr lang="en-US" b="1" dirty="0">
                <a:solidFill>
                  <a:srgbClr val="00B050"/>
                </a:solidFill>
              </a:rPr>
              <a:t>race </a:t>
            </a:r>
            <a:r>
              <a:rPr lang="en-US" dirty="0"/>
              <a:t>of each observation.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Two Categorical Variable Model</a:t>
            </a:r>
          </a:p>
        </p:txBody>
      </p:sp>
      <p:sp>
        <p:nvSpPr>
          <p:cNvPr id="3" name="Content Placeholder 2"/>
          <p:cNvSpPr>
            <a:spLocks noGrp="1"/>
          </p:cNvSpPr>
          <p:nvPr>
            <p:ph idx="1"/>
          </p:nvPr>
        </p:nvSpPr>
        <p:spPr>
          <a:xfrm>
            <a:off x="609600" y="2209801"/>
            <a:ext cx="10896600" cy="3916363"/>
          </a:xfrm>
        </p:spPr>
        <p:txBody>
          <a:bodyPr>
            <a:normAutofit fontScale="92500" lnSpcReduction="20000"/>
          </a:bodyPr>
          <a:lstStyle/>
          <a:p>
            <a:r>
              <a:rPr lang="en-US" dirty="0"/>
              <a:t>Where </a:t>
            </a:r>
          </a:p>
          <a:p>
            <a:pPr lvl="1"/>
            <a:r>
              <a:rPr lang="en-US" dirty="0" err="1"/>
              <a:t>y</a:t>
            </a:r>
            <a:r>
              <a:rPr lang="en-US" baseline="-25000" dirty="0" err="1"/>
              <a:t>i</a:t>
            </a:r>
            <a:r>
              <a:rPr lang="en-US" baseline="-25000" dirty="0"/>
              <a:t> </a:t>
            </a:r>
            <a:r>
              <a:rPr lang="en-US" dirty="0"/>
              <a:t>= hourly wage of a worker</a:t>
            </a:r>
          </a:p>
          <a:p>
            <a:pPr lvl="1"/>
            <a:r>
              <a:rPr lang="en-US" dirty="0"/>
              <a:t>D</a:t>
            </a:r>
            <a:r>
              <a:rPr lang="en-US" baseline="-25000" dirty="0"/>
              <a:t>1i </a:t>
            </a:r>
            <a:r>
              <a:rPr lang="en-US" dirty="0"/>
              <a:t>= 1 if the worker is a man, 0 otherwise</a:t>
            </a:r>
          </a:p>
          <a:p>
            <a:pPr lvl="1"/>
            <a:r>
              <a:rPr lang="en-US" dirty="0"/>
              <a:t>D</a:t>
            </a:r>
            <a:r>
              <a:rPr lang="en-US" baseline="-25000" dirty="0"/>
              <a:t>2i </a:t>
            </a:r>
            <a:r>
              <a:rPr lang="en-US" dirty="0"/>
              <a:t>= 1 if white, 0 otherwise</a:t>
            </a:r>
          </a:p>
          <a:p>
            <a:pPr lvl="1"/>
            <a:r>
              <a:rPr lang="en-US" dirty="0"/>
              <a:t>X</a:t>
            </a:r>
            <a:r>
              <a:rPr lang="en-US" baseline="-25000" dirty="0"/>
              <a:t>i</a:t>
            </a:r>
            <a:r>
              <a:rPr lang="en-US" dirty="0"/>
              <a:t> = years of experience </a:t>
            </a:r>
          </a:p>
          <a:p>
            <a:r>
              <a:rPr lang="en-US" dirty="0"/>
              <a:t>Based on the dummy variables there are four possible groups: white males, non-white males, white females, and non-white females.  Each group will have a different intercept term.</a:t>
            </a:r>
          </a:p>
          <a:p>
            <a:r>
              <a:rPr lang="en-US" dirty="0"/>
              <a:t>Which group is our base group?</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0400" y="1417638"/>
            <a:ext cx="5410200" cy="48305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Conditional Expectations for Each Group</a:t>
            </a:r>
          </a:p>
        </p:txBody>
      </p:sp>
      <p:sp>
        <p:nvSpPr>
          <p:cNvPr id="3" name="Content Placeholder 2"/>
          <p:cNvSpPr>
            <a:spLocks noGrp="1"/>
          </p:cNvSpPr>
          <p:nvPr>
            <p:ph idx="1"/>
          </p:nvPr>
        </p:nvSpPr>
        <p:spPr>
          <a:xfrm>
            <a:off x="838200" y="2209800"/>
            <a:ext cx="10744200" cy="4343400"/>
          </a:xfrm>
        </p:spPr>
        <p:txBody>
          <a:bodyPr>
            <a:normAutofit fontScale="92500" lnSpcReduction="20000"/>
          </a:bodyPr>
          <a:lstStyle/>
          <a:p>
            <a:r>
              <a:rPr lang="en-US" dirty="0"/>
              <a:t>Mean earnings of non-white women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=0, D</a:t>
            </a:r>
            <a:r>
              <a:rPr lang="en-US" baseline="-25000" dirty="0"/>
              <a:t>2</a:t>
            </a:r>
            <a:r>
              <a:rPr lang="en-US" dirty="0"/>
              <a:t>=0) = </a:t>
            </a:r>
            <a:r>
              <a:rPr lang="el-GR" dirty="0"/>
              <a:t>α</a:t>
            </a:r>
            <a:r>
              <a:rPr lang="en-US" baseline="-25000" dirty="0"/>
              <a:t>0</a:t>
            </a:r>
            <a:r>
              <a:rPr lang="en-US" dirty="0"/>
              <a:t> + </a:t>
            </a:r>
            <a:r>
              <a:rPr lang="el-GR" dirty="0"/>
              <a:t>β</a:t>
            </a:r>
            <a:r>
              <a:rPr lang="en-US" dirty="0"/>
              <a:t>x</a:t>
            </a:r>
            <a:r>
              <a:rPr lang="en-US" baseline="-25000" dirty="0"/>
              <a:t>i</a:t>
            </a:r>
          </a:p>
          <a:p>
            <a:r>
              <a:rPr lang="en-US" dirty="0"/>
              <a:t>Mean earnings of non-white 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=1, D</a:t>
            </a:r>
            <a:r>
              <a:rPr lang="en-US" baseline="-25000" dirty="0"/>
              <a:t>2</a:t>
            </a:r>
            <a:r>
              <a:rPr lang="en-US" dirty="0"/>
              <a:t>=0) = (</a:t>
            </a:r>
            <a:r>
              <a:rPr lang="el-GR" dirty="0"/>
              <a:t>α</a:t>
            </a:r>
            <a:r>
              <a:rPr lang="en-US" baseline="-25000" dirty="0"/>
              <a:t>0</a:t>
            </a:r>
            <a:r>
              <a:rPr lang="en-US" dirty="0"/>
              <a:t> +</a:t>
            </a:r>
            <a:r>
              <a:rPr lang="el-GR" dirty="0"/>
              <a:t> α</a:t>
            </a:r>
            <a:r>
              <a:rPr lang="en-US" baseline="-25000" dirty="0"/>
              <a:t>1</a:t>
            </a:r>
            <a:r>
              <a:rPr lang="en-US" dirty="0"/>
              <a:t>)</a:t>
            </a:r>
            <a:r>
              <a:rPr lang="en-US" baseline="-25000" dirty="0"/>
              <a:t> </a:t>
            </a:r>
            <a:r>
              <a:rPr lang="en-US" dirty="0"/>
              <a:t>+ </a:t>
            </a:r>
            <a:r>
              <a:rPr lang="el-GR" dirty="0"/>
              <a:t>β</a:t>
            </a:r>
            <a:r>
              <a:rPr lang="en-US" dirty="0"/>
              <a:t>x</a:t>
            </a:r>
            <a:r>
              <a:rPr lang="en-US" baseline="-25000" dirty="0"/>
              <a:t>i</a:t>
            </a:r>
          </a:p>
          <a:p>
            <a:r>
              <a:rPr lang="en-US" dirty="0"/>
              <a:t>Mean earnings of white women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=0, D</a:t>
            </a:r>
            <a:r>
              <a:rPr lang="en-US" baseline="-25000" dirty="0"/>
              <a:t>2</a:t>
            </a:r>
            <a:r>
              <a:rPr lang="en-US" dirty="0"/>
              <a:t>=1) = (</a:t>
            </a:r>
            <a:r>
              <a:rPr lang="el-GR" dirty="0"/>
              <a:t>α</a:t>
            </a:r>
            <a:r>
              <a:rPr lang="en-US" baseline="-25000" dirty="0"/>
              <a:t>0</a:t>
            </a:r>
            <a:r>
              <a:rPr lang="en-US" dirty="0"/>
              <a:t> +</a:t>
            </a:r>
            <a:r>
              <a:rPr lang="el-GR" dirty="0"/>
              <a:t> α</a:t>
            </a:r>
            <a:r>
              <a:rPr lang="en-US" baseline="-25000" dirty="0"/>
              <a:t>2</a:t>
            </a:r>
            <a:r>
              <a:rPr lang="en-US" dirty="0"/>
              <a:t>)</a:t>
            </a:r>
            <a:r>
              <a:rPr lang="en-US" baseline="-25000" dirty="0"/>
              <a:t> </a:t>
            </a:r>
            <a:r>
              <a:rPr lang="en-US" dirty="0"/>
              <a:t>+ </a:t>
            </a:r>
            <a:r>
              <a:rPr lang="el-GR" dirty="0"/>
              <a:t>β</a:t>
            </a:r>
            <a:r>
              <a:rPr lang="en-US" dirty="0"/>
              <a:t>x</a:t>
            </a:r>
            <a:r>
              <a:rPr lang="en-US" baseline="-25000" dirty="0"/>
              <a:t>i</a:t>
            </a:r>
          </a:p>
          <a:p>
            <a:r>
              <a:rPr lang="en-US" dirty="0"/>
              <a:t>Mean earnings of white 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=1, D</a:t>
            </a:r>
            <a:r>
              <a:rPr lang="en-US" baseline="-25000" dirty="0"/>
              <a:t>2</a:t>
            </a:r>
            <a:r>
              <a:rPr lang="en-US" dirty="0"/>
              <a:t>=1) = (</a:t>
            </a:r>
            <a:r>
              <a:rPr lang="el-GR" dirty="0"/>
              <a:t>α</a:t>
            </a:r>
            <a:r>
              <a:rPr lang="en-US" baseline="-25000" dirty="0"/>
              <a:t>0</a:t>
            </a:r>
            <a:r>
              <a:rPr lang="en-US" dirty="0"/>
              <a:t> +</a:t>
            </a:r>
            <a:r>
              <a:rPr lang="el-GR" dirty="0"/>
              <a:t> α</a:t>
            </a:r>
            <a:r>
              <a:rPr lang="en-US" baseline="-25000" dirty="0"/>
              <a:t>1  </a:t>
            </a:r>
            <a:r>
              <a:rPr lang="en-US" dirty="0"/>
              <a:t>+ </a:t>
            </a:r>
            <a:r>
              <a:rPr lang="el-GR" dirty="0"/>
              <a:t>α</a:t>
            </a:r>
            <a:r>
              <a:rPr lang="en-US" baseline="-25000" dirty="0"/>
              <a:t>2</a:t>
            </a:r>
            <a:r>
              <a:rPr lang="en-US" dirty="0"/>
              <a:t>)</a:t>
            </a:r>
            <a:r>
              <a:rPr lang="en-US" baseline="-25000" dirty="0"/>
              <a:t> </a:t>
            </a:r>
            <a:r>
              <a:rPr lang="en-US" dirty="0"/>
              <a:t>+ </a:t>
            </a:r>
            <a:r>
              <a:rPr lang="el-GR" dirty="0"/>
              <a:t>β</a:t>
            </a:r>
            <a:r>
              <a:rPr lang="en-US" dirty="0"/>
              <a:t>x</a:t>
            </a:r>
            <a:r>
              <a:rPr lang="en-US" baseline="-25000" dirty="0"/>
              <a:t>i</a:t>
            </a:r>
          </a:p>
          <a:p>
            <a:pPr lvl="1"/>
            <a:endParaRPr lang="en-US" baseline="-25000" dirty="0"/>
          </a:p>
          <a:p>
            <a:r>
              <a:rPr lang="en-US" dirty="0"/>
              <a:t>What are the null hypotheses being tested in this model?</a:t>
            </a:r>
          </a:p>
          <a:p>
            <a:pPr lvl="1"/>
            <a:endParaRPr lang="en-US" dirty="0"/>
          </a:p>
          <a:p>
            <a:pPr lvl="1"/>
            <a:endParaRPr lang="en-US" dirty="0"/>
          </a:p>
          <a:p>
            <a:pPr lvl="1"/>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1417638"/>
            <a:ext cx="5410200" cy="483054"/>
          </a:xfrm>
          <a:prstGeom prst="rect">
            <a:avLst/>
          </a:prstGeom>
          <a:noFill/>
        </p:spPr>
      </p:pic>
      <p:sp>
        <p:nvSpPr>
          <p:cNvPr id="5" name="TextBox 4"/>
          <p:cNvSpPr txBox="1"/>
          <p:nvPr/>
        </p:nvSpPr>
        <p:spPr>
          <a:xfrm>
            <a:off x="7391400" y="3352800"/>
            <a:ext cx="4648200" cy="1200329"/>
          </a:xfrm>
          <a:prstGeom prst="rect">
            <a:avLst/>
          </a:prstGeom>
          <a:solidFill>
            <a:schemeClr val="accent2"/>
          </a:solidFill>
        </p:spPr>
        <p:txBody>
          <a:bodyPr wrap="square" rtlCol="0">
            <a:spAutoFit/>
          </a:bodyPr>
          <a:lstStyle/>
          <a:p>
            <a:r>
              <a:rPr lang="en-US" sz="2400" b="1" dirty="0"/>
              <a:t>Remember:</a:t>
            </a:r>
          </a:p>
          <a:p>
            <a:r>
              <a:rPr lang="en-US" sz="2400" b="1" dirty="0">
                <a:solidFill>
                  <a:srgbClr val="FFFF00"/>
                </a:solidFill>
              </a:rPr>
              <a:t>D1</a:t>
            </a:r>
            <a:r>
              <a:rPr lang="en-US" sz="2400" b="1" dirty="0"/>
              <a:t> is dummy for gender (1 = male)</a:t>
            </a:r>
          </a:p>
          <a:p>
            <a:r>
              <a:rPr lang="en-US" sz="2400" b="1" dirty="0">
                <a:solidFill>
                  <a:srgbClr val="FFFF00"/>
                </a:solidFill>
              </a:rPr>
              <a:t>D2</a:t>
            </a:r>
            <a:r>
              <a:rPr lang="en-US" sz="2400" b="1" dirty="0"/>
              <a:t> is dummy for race (1 = white)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rmAutofit/>
          </a:bodyPr>
          <a:lstStyle/>
          <a:p>
            <a:pPr algn="l"/>
            <a:r>
              <a:rPr lang="en-US" b="1" dirty="0">
                <a:solidFill>
                  <a:schemeClr val="tx2"/>
                </a:solidFill>
              </a:rPr>
              <a:t>Output from Two Categorical Variable Model</a:t>
            </a:r>
          </a:p>
        </p:txBody>
      </p:sp>
      <p:graphicFrame>
        <p:nvGraphicFramePr>
          <p:cNvPr id="66561" name="Object 1"/>
          <p:cNvGraphicFramePr>
            <a:graphicFrameLocks noChangeAspect="1"/>
          </p:cNvGraphicFramePr>
          <p:nvPr>
            <p:extLst>
              <p:ext uri="{D42A27DB-BD31-4B8C-83A1-F6EECF244321}">
                <p14:modId xmlns:p14="http://schemas.microsoft.com/office/powerpoint/2010/main" val="986684438"/>
              </p:ext>
            </p:extLst>
          </p:nvPr>
        </p:nvGraphicFramePr>
        <p:xfrm>
          <a:off x="761999" y="1380568"/>
          <a:ext cx="11049295" cy="5202794"/>
        </p:xfrm>
        <a:graphic>
          <a:graphicData uri="http://schemas.openxmlformats.org/presentationml/2006/ole">
            <mc:AlternateContent xmlns:mc="http://schemas.openxmlformats.org/markup-compatibility/2006">
              <mc:Choice xmlns:v="urn:schemas-microsoft-com:vml" Requires="v">
                <p:oleObj name="Document" r:id="rId3" imgW="5940848" imgH="2797966" progId="Word.Document.12">
                  <p:embed/>
                </p:oleObj>
              </mc:Choice>
              <mc:Fallback>
                <p:oleObj name="Document" r:id="rId3" imgW="5940848" imgH="2797966" progId="Word.Document.12">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1380568"/>
                        <a:ext cx="11049295" cy="5202794"/>
                      </a:xfrm>
                      <a:prstGeom prst="rect">
                        <a:avLst/>
                      </a:prstGeom>
                      <a:noFill/>
                      <a:ln>
                        <a:noFill/>
                      </a:ln>
                      <a:effec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Interaction Effects in a Two Categorical Variable Model </a:t>
            </a:r>
          </a:p>
        </p:txBody>
      </p:sp>
      <p:sp>
        <p:nvSpPr>
          <p:cNvPr id="3" name="Content Placeholder 2"/>
          <p:cNvSpPr>
            <a:spLocks noGrp="1"/>
          </p:cNvSpPr>
          <p:nvPr>
            <p:ph idx="1"/>
          </p:nvPr>
        </p:nvSpPr>
        <p:spPr>
          <a:xfrm>
            <a:off x="762000" y="2209800"/>
            <a:ext cx="10820400" cy="4648200"/>
          </a:xfrm>
        </p:spPr>
        <p:txBody>
          <a:bodyPr>
            <a:normAutofit fontScale="70000" lnSpcReduction="20000"/>
          </a:bodyPr>
          <a:lstStyle/>
          <a:p>
            <a:r>
              <a:rPr lang="en-US" dirty="0"/>
              <a:t>Where </a:t>
            </a:r>
          </a:p>
          <a:p>
            <a:pPr lvl="1"/>
            <a:r>
              <a:rPr lang="en-US" dirty="0" err="1"/>
              <a:t>y</a:t>
            </a:r>
            <a:r>
              <a:rPr lang="en-US" baseline="-25000" dirty="0" err="1"/>
              <a:t>i</a:t>
            </a:r>
            <a:r>
              <a:rPr lang="en-US" baseline="-25000" dirty="0"/>
              <a:t> </a:t>
            </a:r>
            <a:r>
              <a:rPr lang="en-US" dirty="0"/>
              <a:t>= hourly wage of a worker</a:t>
            </a:r>
          </a:p>
          <a:p>
            <a:pPr lvl="1"/>
            <a:r>
              <a:rPr lang="en-US" dirty="0"/>
              <a:t>D</a:t>
            </a:r>
            <a:r>
              <a:rPr lang="en-US" baseline="-25000" dirty="0"/>
              <a:t>1i </a:t>
            </a:r>
            <a:r>
              <a:rPr lang="en-US" dirty="0"/>
              <a:t>= 1 if the worker is a man, 0 otherwise</a:t>
            </a:r>
          </a:p>
          <a:p>
            <a:pPr lvl="1"/>
            <a:r>
              <a:rPr lang="en-US" dirty="0"/>
              <a:t>D</a:t>
            </a:r>
            <a:r>
              <a:rPr lang="en-US" baseline="-25000" dirty="0"/>
              <a:t>2i </a:t>
            </a:r>
            <a:r>
              <a:rPr lang="en-US" dirty="0"/>
              <a:t>= 1 if white, 0 otherwise</a:t>
            </a:r>
          </a:p>
          <a:p>
            <a:pPr lvl="1"/>
            <a:r>
              <a:rPr lang="en-US" dirty="0"/>
              <a:t>X</a:t>
            </a:r>
            <a:r>
              <a:rPr lang="en-US" baseline="-25000" dirty="0"/>
              <a:t>i</a:t>
            </a:r>
            <a:r>
              <a:rPr lang="en-US" dirty="0"/>
              <a:t> = years of experience </a:t>
            </a:r>
          </a:p>
          <a:p>
            <a:r>
              <a:rPr lang="en-US" dirty="0"/>
              <a:t>In this model we assume that the impact on earnings for being a male, </a:t>
            </a:r>
            <a:r>
              <a:rPr lang="el-GR" dirty="0"/>
              <a:t>α</a:t>
            </a:r>
            <a:r>
              <a:rPr lang="en-US" dirty="0"/>
              <a:t>1, is the same for both whites and non-whites.  We may believe however, that the impact may be larger for non-whites than for whites.</a:t>
            </a:r>
          </a:p>
          <a:p>
            <a:r>
              <a:rPr lang="en-US" dirty="0"/>
              <a:t>We also assume that the impact on earnings for being white, </a:t>
            </a:r>
            <a:r>
              <a:rPr lang="el-GR" dirty="0"/>
              <a:t>α</a:t>
            </a:r>
            <a:r>
              <a:rPr lang="en-US" dirty="0"/>
              <a:t>2, is the same for both men and women.  We may believe however, that the impact may be larger for women than for men.</a:t>
            </a:r>
          </a:p>
          <a:p>
            <a:r>
              <a:rPr lang="en-US" dirty="0"/>
              <a:t>Thus, we have implicitly imposed some constraints on our model based on its specification.  In a sense, this is the reverse problem of the dummy variable trap.  Here we have two terms to represent four groups.</a:t>
            </a:r>
          </a:p>
          <a:p>
            <a:r>
              <a:rPr lang="en-US" dirty="0"/>
              <a:t>How can we remove such constraints?   We can incorporate an interaction term.</a:t>
            </a:r>
          </a:p>
          <a:p>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14800" y="1600200"/>
            <a:ext cx="5410200" cy="483054"/>
          </a:xfrm>
          <a:prstGeom prst="rect">
            <a:avLst/>
          </a:prstGeom>
          <a:noFill/>
        </p:spPr>
      </p:pic>
      <p:sp>
        <p:nvSpPr>
          <p:cNvPr id="5" name="TextBox 4"/>
          <p:cNvSpPr txBox="1"/>
          <p:nvPr/>
        </p:nvSpPr>
        <p:spPr>
          <a:xfrm>
            <a:off x="2095500" y="1657350"/>
            <a:ext cx="1752600" cy="369332"/>
          </a:xfrm>
          <a:prstGeom prst="rect">
            <a:avLst/>
          </a:prstGeom>
          <a:noFill/>
        </p:spPr>
        <p:txBody>
          <a:bodyPr wrap="square" rtlCol="0">
            <a:spAutoFit/>
          </a:bodyPr>
          <a:lstStyle/>
          <a:p>
            <a:r>
              <a:rPr lang="en-US" dirty="0"/>
              <a:t>Original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372600" cy="1143000"/>
          </a:xfrm>
        </p:spPr>
        <p:txBody>
          <a:bodyPr/>
          <a:lstStyle/>
          <a:p>
            <a:pPr algn="l"/>
            <a:r>
              <a:rPr lang="en-US" b="1" dirty="0">
                <a:solidFill>
                  <a:schemeClr val="tx2"/>
                </a:solidFill>
              </a:rPr>
              <a:t>Interaction Term</a:t>
            </a:r>
          </a:p>
        </p:txBody>
      </p:sp>
      <p:sp>
        <p:nvSpPr>
          <p:cNvPr id="3" name="Content Placeholder 2"/>
          <p:cNvSpPr>
            <a:spLocks noGrp="1"/>
          </p:cNvSpPr>
          <p:nvPr>
            <p:ph idx="1"/>
          </p:nvPr>
        </p:nvSpPr>
        <p:spPr>
          <a:xfrm>
            <a:off x="838200" y="2362201"/>
            <a:ext cx="10896600" cy="4144963"/>
          </a:xfrm>
        </p:spPr>
        <p:txBody>
          <a:bodyPr>
            <a:normAutofit/>
          </a:bodyPr>
          <a:lstStyle/>
          <a:p>
            <a:r>
              <a:rPr lang="en-US" dirty="0"/>
              <a:t>The interaction term we added to the model is D</a:t>
            </a:r>
            <a:r>
              <a:rPr lang="en-US" baseline="-25000" dirty="0"/>
              <a:t>1i</a:t>
            </a:r>
            <a:r>
              <a:rPr lang="en-US" dirty="0"/>
              <a:t> times D</a:t>
            </a:r>
            <a:r>
              <a:rPr lang="en-US" baseline="-25000" dirty="0"/>
              <a:t>2i</a:t>
            </a:r>
            <a:r>
              <a:rPr lang="en-US" dirty="0"/>
              <a:t>.</a:t>
            </a:r>
          </a:p>
          <a:p>
            <a:r>
              <a:rPr lang="en-US" dirty="0"/>
              <a:t>We now have a different interpretation for white men since that is the only group where D</a:t>
            </a:r>
            <a:r>
              <a:rPr lang="en-US" baseline="-25000" dirty="0"/>
              <a:t>1i</a:t>
            </a:r>
            <a:r>
              <a:rPr lang="en-US" dirty="0"/>
              <a:t>D</a:t>
            </a:r>
            <a:r>
              <a:rPr lang="en-US" baseline="-25000" dirty="0"/>
              <a:t>2i</a:t>
            </a:r>
            <a:r>
              <a:rPr lang="en-US" dirty="0"/>
              <a:t> = 1.  Now we have three terms in our model and can say something about each specific group.</a:t>
            </a:r>
          </a:p>
          <a:p>
            <a:endParaRPr lang="en-US" dirty="0"/>
          </a:p>
          <a:p>
            <a:r>
              <a:rPr lang="en-US" dirty="0"/>
              <a:t>Let's write out the expected earnings for each group.</a:t>
            </a:r>
          </a:p>
        </p:txBody>
      </p:sp>
      <p:sp>
        <p:nvSpPr>
          <p:cNvPr id="7373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09800" y="1348261"/>
            <a:ext cx="7391400" cy="497737"/>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820400" cy="1143000"/>
          </a:xfrm>
        </p:spPr>
        <p:txBody>
          <a:bodyPr>
            <a:normAutofit/>
          </a:bodyPr>
          <a:lstStyle/>
          <a:p>
            <a:pPr algn="l"/>
            <a:r>
              <a:rPr lang="en-US" b="1" dirty="0">
                <a:solidFill>
                  <a:schemeClr val="tx2"/>
                </a:solidFill>
              </a:rPr>
              <a:t>Conditional Expectations for Each Group</a:t>
            </a:r>
          </a:p>
        </p:txBody>
      </p:sp>
      <p:sp>
        <p:nvSpPr>
          <p:cNvPr id="3" name="Content Placeholder 2"/>
          <p:cNvSpPr>
            <a:spLocks noGrp="1"/>
          </p:cNvSpPr>
          <p:nvPr>
            <p:ph idx="1"/>
          </p:nvPr>
        </p:nvSpPr>
        <p:spPr>
          <a:xfrm>
            <a:off x="762000" y="2209800"/>
            <a:ext cx="11125200" cy="4343400"/>
          </a:xfrm>
        </p:spPr>
        <p:txBody>
          <a:bodyPr>
            <a:normAutofit fontScale="92500" lnSpcReduction="20000"/>
          </a:bodyPr>
          <a:lstStyle/>
          <a:p>
            <a:r>
              <a:rPr lang="en-US" dirty="0"/>
              <a:t>Mean earnings of non-white women</a:t>
            </a:r>
          </a:p>
          <a:p>
            <a:pPr lvl="1"/>
            <a:r>
              <a:rPr lang="en-US" dirty="0"/>
              <a:t>E(</a:t>
            </a:r>
            <a:endParaRPr lang="en-US" baseline="-25000" dirty="0"/>
          </a:p>
          <a:p>
            <a:r>
              <a:rPr lang="en-US" dirty="0"/>
              <a:t>Mean earnings of non-white men</a:t>
            </a:r>
          </a:p>
          <a:p>
            <a:pPr lvl="1"/>
            <a:r>
              <a:rPr lang="en-US" dirty="0"/>
              <a:t>E(</a:t>
            </a:r>
            <a:endParaRPr lang="en-US" baseline="-25000" dirty="0"/>
          </a:p>
          <a:p>
            <a:r>
              <a:rPr lang="en-US" dirty="0"/>
              <a:t>Mean earnings of white women</a:t>
            </a:r>
          </a:p>
          <a:p>
            <a:pPr lvl="1"/>
            <a:r>
              <a:rPr lang="en-US" dirty="0"/>
              <a:t>E(</a:t>
            </a:r>
            <a:endParaRPr lang="en-US" baseline="-25000" dirty="0"/>
          </a:p>
          <a:p>
            <a:r>
              <a:rPr lang="en-US" dirty="0"/>
              <a:t>Mean earnings of white men</a:t>
            </a:r>
          </a:p>
          <a:p>
            <a:pPr lvl="1"/>
            <a:r>
              <a:rPr lang="en-US" dirty="0"/>
              <a:t>E(</a:t>
            </a:r>
          </a:p>
          <a:p>
            <a:pPr lvl="1"/>
            <a:endParaRPr lang="en-US" baseline="-25000" dirty="0"/>
          </a:p>
          <a:p>
            <a:r>
              <a:rPr lang="en-US" dirty="0"/>
              <a:t>What are the null hypotheses being tested in this model?</a:t>
            </a:r>
          </a:p>
          <a:p>
            <a:pPr lvl="1"/>
            <a:endParaRPr lang="en-US" dirty="0"/>
          </a:p>
          <a:p>
            <a:pPr lvl="1"/>
            <a:endParaRPr lang="en-US" dirty="0"/>
          </a:p>
          <a:p>
            <a:pPr lvl="1"/>
            <a:endParaRPr lang="en-US" dirty="0"/>
          </a:p>
        </p:txBody>
      </p:sp>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00300" y="1251263"/>
            <a:ext cx="7391400" cy="497737"/>
          </a:xfrm>
          <a:prstGeom prst="rect">
            <a:avLst/>
          </a:prstGeom>
          <a:noFill/>
        </p:spPr>
      </p:pic>
      <p:sp>
        <p:nvSpPr>
          <p:cNvPr id="8" name="TextBox 7">
            <a:extLst>
              <a:ext uri="{FF2B5EF4-FFF2-40B4-BE49-F238E27FC236}">
                <a16:creationId xmlns:a16="http://schemas.microsoft.com/office/drawing/2014/main" id="{A5712C37-7D0F-400D-BA78-ADF17DC5C238}"/>
              </a:ext>
            </a:extLst>
          </p:cNvPr>
          <p:cNvSpPr txBox="1"/>
          <p:nvPr/>
        </p:nvSpPr>
        <p:spPr>
          <a:xfrm>
            <a:off x="7391400" y="3352800"/>
            <a:ext cx="4648200" cy="1200329"/>
          </a:xfrm>
          <a:prstGeom prst="rect">
            <a:avLst/>
          </a:prstGeom>
          <a:solidFill>
            <a:schemeClr val="accent2"/>
          </a:solidFill>
        </p:spPr>
        <p:txBody>
          <a:bodyPr wrap="square" rtlCol="0">
            <a:spAutoFit/>
          </a:bodyPr>
          <a:lstStyle/>
          <a:p>
            <a:r>
              <a:rPr lang="en-US" sz="2400" b="1" dirty="0"/>
              <a:t>Remember:</a:t>
            </a:r>
          </a:p>
          <a:p>
            <a:r>
              <a:rPr lang="en-US" sz="2400" b="1" dirty="0">
                <a:solidFill>
                  <a:srgbClr val="FFFF00"/>
                </a:solidFill>
              </a:rPr>
              <a:t>D1</a:t>
            </a:r>
            <a:r>
              <a:rPr lang="en-US" sz="2400" b="1" dirty="0"/>
              <a:t> is dummy for gender (1 = male)</a:t>
            </a:r>
          </a:p>
          <a:p>
            <a:r>
              <a:rPr lang="en-US" sz="2400" b="1" dirty="0">
                <a:solidFill>
                  <a:srgbClr val="FFFF00"/>
                </a:solidFill>
              </a:rPr>
              <a:t>D2</a:t>
            </a:r>
            <a:r>
              <a:rPr lang="en-US" sz="2400" b="1" dirty="0"/>
              <a:t> is dummy for race (1 = white)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10591800" cy="990600"/>
          </a:xfrm>
        </p:spPr>
        <p:txBody>
          <a:bodyPr>
            <a:normAutofit/>
          </a:bodyPr>
          <a:lstStyle/>
          <a:p>
            <a:pPr algn="l"/>
            <a:r>
              <a:rPr lang="en-US" sz="3600" b="1" dirty="0">
                <a:solidFill>
                  <a:schemeClr val="tx2"/>
                </a:solidFill>
              </a:rPr>
              <a:t>Output from Categorical Interaction Model</a:t>
            </a:r>
          </a:p>
        </p:txBody>
      </p:sp>
      <p:graphicFrame>
        <p:nvGraphicFramePr>
          <p:cNvPr id="56321" name="Object 1"/>
          <p:cNvGraphicFramePr>
            <a:graphicFrameLocks noChangeAspect="1"/>
          </p:cNvGraphicFramePr>
          <p:nvPr>
            <p:extLst>
              <p:ext uri="{D42A27DB-BD31-4B8C-83A1-F6EECF244321}">
                <p14:modId xmlns:p14="http://schemas.microsoft.com/office/powerpoint/2010/main" val="3074394309"/>
              </p:ext>
            </p:extLst>
          </p:nvPr>
        </p:nvGraphicFramePr>
        <p:xfrm>
          <a:off x="914399" y="1143000"/>
          <a:ext cx="11294219" cy="5562600"/>
        </p:xfrm>
        <a:graphic>
          <a:graphicData uri="http://schemas.openxmlformats.org/presentationml/2006/ole">
            <mc:AlternateContent xmlns:mc="http://schemas.openxmlformats.org/markup-compatibility/2006">
              <mc:Choice xmlns:v="urn:schemas-microsoft-com:vml" Requires="v">
                <p:oleObj name="Document" r:id="rId3" imgW="5961278" imgH="3051179" progId="Word.Document.12">
                  <p:embed/>
                </p:oleObj>
              </mc:Choice>
              <mc:Fallback>
                <p:oleObj name="Document" r:id="rId3" imgW="5961278" imgH="3051179" progId="Word.Document.12">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143000"/>
                        <a:ext cx="11294219" cy="5562600"/>
                      </a:xfrm>
                      <a:prstGeom prst="rect">
                        <a:avLst/>
                      </a:prstGeom>
                      <a:noFill/>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48299" y="2743200"/>
            <a:ext cx="10934101" cy="4114800"/>
          </a:xfrm>
        </p:spPr>
        <p:txBody>
          <a:bodyPr>
            <a:normAutofit fontScale="77500" lnSpcReduction="20000"/>
          </a:bodyPr>
          <a:lstStyle/>
          <a:p>
            <a:pPr>
              <a:spcAft>
                <a:spcPts val="600"/>
              </a:spcAft>
            </a:pPr>
            <a:r>
              <a:rPr lang="en-US" dirty="0"/>
              <a:t>We interpret the coefficient on ‘</a:t>
            </a:r>
            <a:r>
              <a:rPr lang="en-US" b="1" i="1" dirty="0"/>
              <a:t>male</a:t>
            </a:r>
            <a:r>
              <a:rPr lang="en-US" dirty="0"/>
              <a:t>’ as the impact on earnings for being male relative to being a non-white female.  Thus, it is the difference between non-white women and non-white men</a:t>
            </a:r>
          </a:p>
          <a:p>
            <a:pPr>
              <a:spcAft>
                <a:spcPts val="600"/>
              </a:spcAft>
            </a:pPr>
            <a:r>
              <a:rPr lang="en-US" dirty="0"/>
              <a:t>We interpret the coefficient on ‘</a:t>
            </a:r>
            <a:r>
              <a:rPr lang="en-US" b="1" i="1" dirty="0"/>
              <a:t>white</a:t>
            </a:r>
            <a:r>
              <a:rPr lang="en-US" dirty="0"/>
              <a:t>’ as the impact on earnings for being a white female relative to being a non-white female.  Here the difference in earnings between white women and non-white women is 0.406.</a:t>
            </a:r>
          </a:p>
          <a:p>
            <a:pPr>
              <a:spcAft>
                <a:spcPts val="600"/>
              </a:spcAft>
            </a:pPr>
            <a:r>
              <a:rPr lang="en-US" dirty="0"/>
              <a:t>What about the difference in earnings between white males and non-white females? The difference is the sum of the coefficients on ‘male’, ‘white’, and ‘</a:t>
            </a:r>
            <a:r>
              <a:rPr lang="en-US" dirty="0" err="1"/>
              <a:t>Male:white</a:t>
            </a:r>
            <a:r>
              <a:rPr lang="en-US" dirty="0"/>
              <a:t>’.  </a:t>
            </a:r>
          </a:p>
          <a:p>
            <a:pPr>
              <a:spcAft>
                <a:spcPts val="600"/>
              </a:spcAft>
            </a:pPr>
            <a:r>
              <a:rPr lang="en-US" dirty="0"/>
              <a:t>Lastly, what is the difference in earnings between white males and non-white males?</a:t>
            </a:r>
          </a:p>
          <a:p>
            <a:endParaRPr lang="en-US" dirty="0"/>
          </a:p>
        </p:txBody>
      </p:sp>
      <p:pic>
        <p:nvPicPr>
          <p:cNvPr id="5" name="Picture 4"/>
          <p:cNvPicPr>
            <a:picLocks noChangeAspect="1"/>
          </p:cNvPicPr>
          <p:nvPr/>
        </p:nvPicPr>
        <p:blipFill rotWithShape="1">
          <a:blip r:embed="rId3"/>
          <a:srcRect t="44441" b="16646"/>
          <a:stretch/>
        </p:blipFill>
        <p:spPr>
          <a:xfrm>
            <a:off x="648299" y="0"/>
            <a:ext cx="11521288" cy="2209800"/>
          </a:xfrm>
          <a:prstGeom prst="rect">
            <a:avLst/>
          </a:prstGeom>
        </p:spPr>
      </p:pic>
    </p:spTree>
    <p:extLst>
      <p:ext uri="{BB962C8B-B14F-4D97-AF65-F5344CB8AC3E}">
        <p14:creationId xmlns:p14="http://schemas.microsoft.com/office/powerpoint/2010/main" val="264554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381000"/>
            <a:ext cx="11506200" cy="1066800"/>
          </a:xfrm>
        </p:spPr>
        <p:txBody>
          <a:bodyPr>
            <a:normAutofit/>
          </a:bodyPr>
          <a:lstStyle/>
          <a:p>
            <a:r>
              <a:rPr lang="en-US" dirty="0">
                <a:solidFill>
                  <a:schemeClr val="tx2"/>
                </a:solidFill>
              </a:rPr>
              <a:t>Let’s add a single predictor variable to examine the main effect of education on wages.</a:t>
            </a: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486"/>
          <a:stretch/>
        </p:blipFill>
        <p:spPr bwMode="auto">
          <a:xfrm>
            <a:off x="1904999" y="1752600"/>
            <a:ext cx="878416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05000" y="5769114"/>
            <a:ext cx="6352508" cy="707886"/>
          </a:xfrm>
          <a:prstGeom prst="rect">
            <a:avLst/>
          </a:prstGeom>
          <a:noFill/>
        </p:spPr>
        <p:txBody>
          <a:bodyPr wrap="none" rtlCol="0">
            <a:spAutoFit/>
          </a:bodyPr>
          <a:lstStyle/>
          <a:p>
            <a:r>
              <a:rPr lang="en-US" sz="2000" dirty="0"/>
              <a:t>How do we interpret the intercept now?  Why is it negative? </a:t>
            </a:r>
          </a:p>
          <a:p>
            <a:r>
              <a:rPr lang="en-US" sz="2000" dirty="0"/>
              <a:t>How do we interpret education?</a:t>
            </a:r>
          </a:p>
        </p:txBody>
      </p:sp>
    </p:spTree>
    <p:extLst>
      <p:ext uri="{BB962C8B-B14F-4D97-AF65-F5344CB8AC3E}">
        <p14:creationId xmlns:p14="http://schemas.microsoft.com/office/powerpoint/2010/main" val="527155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2"/>
                </a:solidFill>
              </a:rPr>
              <a:t>In-Class Exercises</a:t>
            </a:r>
          </a:p>
        </p:txBody>
      </p:sp>
      <p:sp>
        <p:nvSpPr>
          <p:cNvPr id="5" name="Text Placeholder 4">
            <a:extLst>
              <a:ext uri="{FF2B5EF4-FFF2-40B4-BE49-F238E27FC236}">
                <a16:creationId xmlns:a16="http://schemas.microsoft.com/office/drawing/2014/main" id="{DFCB79B5-C7EC-4CCC-BE1B-3B8C185B4D9D}"/>
              </a:ext>
            </a:extLst>
          </p:cNvPr>
          <p:cNvSpPr>
            <a:spLocks noGrp="1"/>
          </p:cNvSpPr>
          <p:nvPr>
            <p:ph type="body"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Using the ‘</a:t>
            </a:r>
            <a:r>
              <a:rPr lang="en-US" b="1" dirty="0">
                <a:solidFill>
                  <a:schemeClr val="accent2">
                    <a:lumMod val="50000"/>
                  </a:schemeClr>
                </a:solidFill>
              </a:rPr>
              <a:t>wages</a:t>
            </a:r>
            <a:r>
              <a:rPr lang="en-US" dirty="0"/>
              <a:t>’ dataset we used above, run a model predicting wage, by </a:t>
            </a:r>
            <a:r>
              <a:rPr lang="en-US" dirty="0" err="1"/>
              <a:t>educ</a:t>
            </a:r>
            <a:r>
              <a:rPr lang="en-US" dirty="0"/>
              <a:t>, </a:t>
            </a:r>
            <a:r>
              <a:rPr lang="en-US" dirty="0" err="1"/>
              <a:t>exper</a:t>
            </a:r>
            <a:r>
              <a:rPr lang="en-US" dirty="0"/>
              <a:t>, white, male, and tenure.</a:t>
            </a:r>
          </a:p>
          <a:p>
            <a:pPr lvl="1"/>
            <a:r>
              <a:rPr lang="en-US" dirty="0"/>
              <a:t>Interpret the results.</a:t>
            </a:r>
          </a:p>
          <a:p>
            <a:pPr lvl="1"/>
            <a:r>
              <a:rPr lang="en-US" dirty="0"/>
              <a:t>What is the expected wage of a white, female, with 8 years of </a:t>
            </a:r>
            <a:r>
              <a:rPr lang="en-US" dirty="0" err="1"/>
              <a:t>educ</a:t>
            </a:r>
            <a:r>
              <a:rPr lang="en-US" dirty="0"/>
              <a:t>, and 0 years of </a:t>
            </a:r>
            <a:r>
              <a:rPr lang="en-US" dirty="0" err="1"/>
              <a:t>exper</a:t>
            </a:r>
            <a:r>
              <a:rPr lang="en-US" dirty="0"/>
              <a:t> and tenure?</a:t>
            </a:r>
          </a:p>
          <a:p>
            <a:pPr lvl="1"/>
            <a:r>
              <a:rPr lang="en-US" dirty="0"/>
              <a:t>What is the expected wage of a white, female, with 9 years of </a:t>
            </a:r>
            <a:r>
              <a:rPr lang="en-US" dirty="0" err="1"/>
              <a:t>educ</a:t>
            </a:r>
            <a:r>
              <a:rPr lang="en-US" dirty="0"/>
              <a:t>, and 0 years of </a:t>
            </a:r>
            <a:r>
              <a:rPr lang="en-US" dirty="0" err="1"/>
              <a:t>exper</a:t>
            </a:r>
            <a:r>
              <a:rPr lang="en-US" dirty="0"/>
              <a:t> and tenure?</a:t>
            </a:r>
          </a:p>
          <a:p>
            <a:r>
              <a:rPr lang="en-US" dirty="0"/>
              <a:t>Create an interaction effect between tenure and white.</a:t>
            </a:r>
          </a:p>
          <a:p>
            <a:pPr lvl="1"/>
            <a:r>
              <a:rPr lang="en-US" dirty="0"/>
              <a:t>Interpret the results.</a:t>
            </a:r>
          </a:p>
          <a:p>
            <a:pPr lvl="1"/>
            <a:r>
              <a:rPr lang="en-US" dirty="0"/>
              <a:t>Draw a diagram by hand displaying the results of the interaction (regardless of whether or not the interaction is significant).</a:t>
            </a:r>
          </a:p>
          <a:p>
            <a:pPr lvl="1">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152400"/>
            <a:ext cx="10744200" cy="990600"/>
          </a:xfrm>
        </p:spPr>
        <p:txBody>
          <a:bodyPr>
            <a:normAutofit lnSpcReduction="10000"/>
          </a:bodyPr>
          <a:lstStyle/>
          <a:p>
            <a:r>
              <a:rPr lang="en-US" dirty="0">
                <a:solidFill>
                  <a:schemeClr val="tx2"/>
                </a:solidFill>
              </a:rPr>
              <a:t>Let’s also look at the main effect of experience, shown here in model 3.</a:t>
            </a:r>
          </a:p>
        </p:txBody>
      </p:sp>
      <p:pic>
        <p:nvPicPr>
          <p:cNvPr id="3073"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818" r="14545" b="17338"/>
          <a:stretch/>
        </p:blipFill>
        <p:spPr bwMode="auto">
          <a:xfrm>
            <a:off x="723900" y="1293645"/>
            <a:ext cx="10725665" cy="437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43000" y="5777313"/>
            <a:ext cx="9217518" cy="1015663"/>
          </a:xfrm>
          <a:prstGeom prst="rect">
            <a:avLst/>
          </a:prstGeom>
          <a:noFill/>
        </p:spPr>
        <p:txBody>
          <a:bodyPr wrap="square" rtlCol="0">
            <a:spAutoFit/>
          </a:bodyPr>
          <a:lstStyle/>
          <a:p>
            <a:r>
              <a:rPr lang="en-US" sz="2000" dirty="0"/>
              <a:t>How do we interpret the intercept in model 3?</a:t>
            </a:r>
          </a:p>
          <a:p>
            <a:r>
              <a:rPr lang="en-US" sz="2000" dirty="0"/>
              <a:t>Why did the effect of education change?</a:t>
            </a:r>
          </a:p>
          <a:p>
            <a:r>
              <a:rPr lang="en-US" sz="2000" dirty="0"/>
              <a:t>How much of an increase in explanatory power did adding experience have?</a:t>
            </a:r>
          </a:p>
        </p:txBody>
      </p:sp>
    </p:spTree>
    <p:extLst>
      <p:ext uri="{BB962C8B-B14F-4D97-AF65-F5344CB8AC3E}">
        <p14:creationId xmlns:p14="http://schemas.microsoft.com/office/powerpoint/2010/main" val="283234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Centering variables</a:t>
            </a:r>
          </a:p>
        </p:txBody>
      </p:sp>
      <p:sp>
        <p:nvSpPr>
          <p:cNvPr id="3" name="Content Placeholder 2"/>
          <p:cNvSpPr>
            <a:spLocks noGrp="1"/>
          </p:cNvSpPr>
          <p:nvPr>
            <p:ph idx="1"/>
          </p:nvPr>
        </p:nvSpPr>
        <p:spPr>
          <a:xfrm>
            <a:off x="609600" y="1397043"/>
            <a:ext cx="11201400" cy="1219200"/>
          </a:xfrm>
        </p:spPr>
        <p:txBody>
          <a:bodyPr>
            <a:normAutofit fontScale="70000" lnSpcReduction="20000"/>
          </a:bodyPr>
          <a:lstStyle/>
          <a:p>
            <a:r>
              <a:rPr lang="en-US" dirty="0"/>
              <a:t>Given the lack of an interpretable intercept, let’s center our two predictor variables.</a:t>
            </a:r>
          </a:p>
          <a:p>
            <a:r>
              <a:rPr lang="en-US" dirty="0"/>
              <a:t>For each variable, what makes sense as a centering point?</a:t>
            </a:r>
          </a:p>
          <a:p>
            <a:r>
              <a:rPr lang="en-US" dirty="0"/>
              <a:t>Let’s construct two new variables and rerun the models:</a:t>
            </a:r>
          </a:p>
          <a:p>
            <a:endParaRPr lang="en-US" dirty="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599"/>
          <a:stretch/>
        </p:blipFill>
        <p:spPr bwMode="auto">
          <a:xfrm>
            <a:off x="2438400" y="2540043"/>
            <a:ext cx="7315200" cy="4118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56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5334000"/>
            <a:ext cx="10287000" cy="1219200"/>
          </a:xfrm>
        </p:spPr>
        <p:txBody>
          <a:bodyPr>
            <a:normAutofit fontScale="85000" lnSpcReduction="20000"/>
          </a:bodyPr>
          <a:lstStyle/>
          <a:p>
            <a:r>
              <a:rPr lang="en-US" dirty="0"/>
              <a:t>Why didn’t the slope coefficients change for education and experience?</a:t>
            </a:r>
          </a:p>
          <a:p>
            <a:r>
              <a:rPr lang="en-US" dirty="0"/>
              <a:t>How do we interpret the intercept now?</a:t>
            </a:r>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986" r="15151" b="16483"/>
          <a:stretch/>
        </p:blipFill>
        <p:spPr bwMode="auto">
          <a:xfrm>
            <a:off x="762002" y="533400"/>
            <a:ext cx="1066799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878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12923</TotalTime>
  <Words>4036</Words>
  <Application>Microsoft Office PowerPoint</Application>
  <PresentationFormat>Widescreen</PresentationFormat>
  <Paragraphs>394</Paragraphs>
  <Slides>61</Slides>
  <Notes>52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Office Theme</vt:lpstr>
      <vt:lpstr>Document</vt:lpstr>
      <vt:lpstr>PowerPoint Presentation</vt:lpstr>
      <vt:lpstr>Admin Stuff</vt:lpstr>
      <vt:lpstr>This week’s lecture</vt:lpstr>
      <vt:lpstr>Model Interpretation and Interaction effects</vt:lpstr>
      <vt:lpstr>Start with a simple model</vt:lpstr>
      <vt:lpstr>PowerPoint Presentation</vt:lpstr>
      <vt:lpstr>PowerPoint Presentation</vt:lpstr>
      <vt:lpstr>Centering variables</vt:lpstr>
      <vt:lpstr>PowerPoint Presentation</vt:lpstr>
      <vt:lpstr>Interaction terms</vt:lpstr>
      <vt:lpstr>PowerPoint Presentation</vt:lpstr>
      <vt:lpstr>PowerPoint Presentation</vt:lpstr>
      <vt:lpstr>PowerPoint Presentation</vt:lpstr>
      <vt:lpstr>Let’s add an interaction term to our model</vt:lpstr>
      <vt:lpstr>PowerPoint Presentation</vt:lpstr>
      <vt:lpstr>PowerPoint Presentation</vt:lpstr>
      <vt:lpstr>Graphing interactions</vt:lpstr>
      <vt:lpstr>PowerPoint Presentation</vt:lpstr>
      <vt:lpstr>PowerPoint Presentation</vt:lpstr>
      <vt:lpstr>PowerPoint Presentation</vt:lpstr>
      <vt:lpstr>ggeffects Package</vt:lpstr>
      <vt:lpstr>Qualitative Predictors</vt:lpstr>
      <vt:lpstr>Incorporating Qualitative Data</vt:lpstr>
      <vt:lpstr>For example…</vt:lpstr>
      <vt:lpstr>Let's take the first example on gender and earnings</vt:lpstr>
      <vt:lpstr>Descriptive Stats</vt:lpstr>
      <vt:lpstr>Consider the following model:</vt:lpstr>
      <vt:lpstr>Interpreting the model</vt:lpstr>
      <vt:lpstr>Regression Output</vt:lpstr>
      <vt:lpstr>PowerPoint Presentation</vt:lpstr>
      <vt:lpstr>PowerPoint Presentation</vt:lpstr>
      <vt:lpstr>What happens if we switch the dummy variable to indicate female?</vt:lpstr>
      <vt:lpstr>Base Category</vt:lpstr>
      <vt:lpstr>Adding a continuous variable to our model – years of experience</vt:lpstr>
      <vt:lpstr>Running the regression </vt:lpstr>
      <vt:lpstr>Looking at this relationship graphically</vt:lpstr>
      <vt:lpstr>The Dummy Variable Trap</vt:lpstr>
      <vt:lpstr>PowerPoint Presentation</vt:lpstr>
      <vt:lpstr>Running a regression with dummy variable trap</vt:lpstr>
      <vt:lpstr>Incorporating Qualitative Variables with More than Two Categories</vt:lpstr>
      <vt:lpstr>Visual Representation of Region Model</vt:lpstr>
      <vt:lpstr>Expected Values of Region Model</vt:lpstr>
      <vt:lpstr>Output from Region Model</vt:lpstr>
      <vt:lpstr>Quick Exercise: Create Model, Graph, and Expected Values</vt:lpstr>
      <vt:lpstr>Allowing Slopes to Vary by Group</vt:lpstr>
      <vt:lpstr>Varying Slopes Model</vt:lpstr>
      <vt:lpstr>Varying Slopes Model Cont…</vt:lpstr>
      <vt:lpstr>Graphic Representation of Model</vt:lpstr>
      <vt:lpstr>PowerPoint Presentation</vt:lpstr>
      <vt:lpstr>Output for Varying Slopes Model</vt:lpstr>
      <vt:lpstr>Using Two Categorical Variables</vt:lpstr>
      <vt:lpstr>Two Categorical Variable Model</vt:lpstr>
      <vt:lpstr>Conditional Expectations for Each Group</vt:lpstr>
      <vt:lpstr>Output from Two Categorical Variable Model</vt:lpstr>
      <vt:lpstr>Interaction Effects in a Two Categorical Variable Model </vt:lpstr>
      <vt:lpstr>Interaction Term</vt:lpstr>
      <vt:lpstr>Conditional Expectations for Each Group</vt:lpstr>
      <vt:lpstr>Output from Categorical Interaction Model</vt:lpstr>
      <vt:lpstr>PowerPoint Presentation</vt:lpstr>
      <vt:lpstr>In-Class Exercises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Qualitative Predictors</dc:title>
  <dc:creator>MDS</dc:creator>
  <cp:lastModifiedBy>Michael Siciliano</cp:lastModifiedBy>
  <cp:revision>152</cp:revision>
  <cp:lastPrinted>2017-02-21T20:19:00Z</cp:lastPrinted>
  <dcterms:created xsi:type="dcterms:W3CDTF">2014-01-07T19:20:31Z</dcterms:created>
  <dcterms:modified xsi:type="dcterms:W3CDTF">2021-02-22T19:09:30Z</dcterms:modified>
</cp:coreProperties>
</file>