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379" r:id="rId2"/>
    <p:sldId id="257" r:id="rId3"/>
    <p:sldId id="330" r:id="rId4"/>
    <p:sldId id="382" r:id="rId5"/>
    <p:sldId id="381" r:id="rId6"/>
    <p:sldId id="324" r:id="rId7"/>
    <p:sldId id="319" r:id="rId8"/>
    <p:sldId id="322" r:id="rId9"/>
    <p:sldId id="320" r:id="rId10"/>
    <p:sldId id="348" r:id="rId11"/>
    <p:sldId id="349" r:id="rId12"/>
    <p:sldId id="321" r:id="rId13"/>
    <p:sldId id="325" r:id="rId14"/>
    <p:sldId id="327" r:id="rId15"/>
    <p:sldId id="323" r:id="rId16"/>
    <p:sldId id="334" r:id="rId17"/>
    <p:sldId id="312" r:id="rId18"/>
    <p:sldId id="313" r:id="rId19"/>
    <p:sldId id="336" r:id="rId20"/>
    <p:sldId id="308" r:id="rId21"/>
    <p:sldId id="314" r:id="rId22"/>
    <p:sldId id="326" r:id="rId23"/>
    <p:sldId id="281" r:id="rId24"/>
    <p:sldId id="318" r:id="rId25"/>
    <p:sldId id="345" r:id="rId26"/>
    <p:sldId id="380" r:id="rId27"/>
    <p:sldId id="287" r:id="rId28"/>
    <p:sldId id="283" r:id="rId29"/>
    <p:sldId id="284" r:id="rId30"/>
    <p:sldId id="285" r:id="rId31"/>
    <p:sldId id="286" r:id="rId32"/>
    <p:sldId id="280" r:id="rId33"/>
    <p:sldId id="305" r:id="rId34"/>
    <p:sldId id="289" r:id="rId35"/>
    <p:sldId id="279" r:id="rId36"/>
    <p:sldId id="258" r:id="rId37"/>
    <p:sldId id="297" r:id="rId38"/>
    <p:sldId id="259" r:id="rId39"/>
    <p:sldId id="260" r:id="rId40"/>
    <p:sldId id="261" r:id="rId41"/>
    <p:sldId id="346" r:id="rId42"/>
    <p:sldId id="262" r:id="rId43"/>
    <p:sldId id="263" r:id="rId44"/>
    <p:sldId id="264" r:id="rId45"/>
    <p:sldId id="267" r:id="rId46"/>
    <p:sldId id="329" r:id="rId47"/>
    <p:sldId id="298" r:id="rId48"/>
    <p:sldId id="300" r:id="rId49"/>
    <p:sldId id="304" r:id="rId50"/>
    <p:sldId id="270" r:id="rId51"/>
    <p:sldId id="271" r:id="rId52"/>
    <p:sldId id="272" r:id="rId53"/>
    <p:sldId id="273" r:id="rId54"/>
    <p:sldId id="274" r:id="rId55"/>
    <p:sldId id="275" r:id="rId56"/>
    <p:sldId id="276" r:id="rId57"/>
    <p:sldId id="277" r:id="rId58"/>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93" autoAdjust="0"/>
  </p:normalViewPr>
  <p:slideViewPr>
    <p:cSldViewPr>
      <p:cViewPr varScale="1">
        <p:scale>
          <a:sx n="81" d="100"/>
          <a:sy n="81" d="100"/>
        </p:scale>
        <p:origin x="17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7CCF2E26-B65B-4BC1-B022-C4DBDDCFCE60}" type="datetimeFigureOut">
              <a:rPr lang="en-US" smtClean="0"/>
              <a:pPr/>
              <a:t>3/1/2021</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DB23D8BF-1224-4DA4-8260-F20E7F8BD0D8}" type="slidenum">
              <a:rPr lang="en-US" smtClean="0"/>
              <a:pPr/>
              <a:t>‹#›</a:t>
            </a:fld>
            <a:endParaRPr lang="en-US"/>
          </a:p>
        </p:txBody>
      </p:sp>
    </p:spTree>
    <p:extLst>
      <p:ext uri="{BB962C8B-B14F-4D97-AF65-F5344CB8AC3E}">
        <p14:creationId xmlns:p14="http://schemas.microsoft.com/office/powerpoint/2010/main" val="84049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13</a:t>
            </a:fld>
            <a:endParaRPr lang="en-US"/>
          </a:p>
        </p:txBody>
      </p:sp>
    </p:spTree>
    <p:extLst>
      <p:ext uri="{BB962C8B-B14F-4D97-AF65-F5344CB8AC3E}">
        <p14:creationId xmlns:p14="http://schemas.microsoft.com/office/powerpoint/2010/main" val="130042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23D8BF-1224-4DA4-8260-F20E7F8BD0D8}" type="slidenum">
              <a:rPr lang="en-US" smtClean="0"/>
              <a:pPr/>
              <a:t>15</a:t>
            </a:fld>
            <a:endParaRPr lang="en-US"/>
          </a:p>
        </p:txBody>
      </p:sp>
    </p:spTree>
    <p:extLst>
      <p:ext uri="{BB962C8B-B14F-4D97-AF65-F5344CB8AC3E}">
        <p14:creationId xmlns:p14="http://schemas.microsoft.com/office/powerpoint/2010/main" val="405493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17</a:t>
            </a:fld>
            <a:endParaRPr lang="en-US"/>
          </a:p>
        </p:txBody>
      </p:sp>
    </p:spTree>
    <p:extLst>
      <p:ext uri="{BB962C8B-B14F-4D97-AF65-F5344CB8AC3E}">
        <p14:creationId xmlns:p14="http://schemas.microsoft.com/office/powerpoint/2010/main" val="128892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18</a:t>
            </a:fld>
            <a:endParaRPr lang="en-US"/>
          </a:p>
        </p:txBody>
      </p:sp>
    </p:spTree>
    <p:extLst>
      <p:ext uri="{BB962C8B-B14F-4D97-AF65-F5344CB8AC3E}">
        <p14:creationId xmlns:p14="http://schemas.microsoft.com/office/powerpoint/2010/main" val="1020078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smtClean="0"/>
                  <a:t>Solutions:</a:t>
                </a:r>
              </a:p>
              <a:p>
                <a:endParaRPr lang="en-US" dirty="0" smtClean="0"/>
              </a:p>
              <a:p>
                <a:r>
                  <a:rPr lang="en-US" dirty="0" smtClean="0"/>
                  <a:t>Diagram A: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=0</a:t>
                </a:r>
                <a:r>
                  <a:rPr lang="en-US" b="0" i="0" smtClean="0">
                    <a:latin typeface="Cambria Math" panose="02040503050406030204" pitchFamily="18" charset="0"/>
                  </a:rPr>
                  <a:t>,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a:t>
                </a:r>
                <a:r>
                  <a:rPr lang="en-US" b="0" i="0" smtClean="0">
                    <a:latin typeface="Cambria Math" panose="02040503050406030204" pitchFamily="18" charset="0"/>
                  </a:rPr>
                  <a:t>&gt;0</a:t>
                </a:r>
                <a:r>
                  <a:rPr lang="en-US" b="0" i="0" smtClean="0">
                    <a:latin typeface="Cambria Math" panose="02040503050406030204" pitchFamily="18" charset="0"/>
                  </a:rPr>
                  <a:t>,</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a:t>
                </a:r>
                <a:r>
                  <a:rPr lang="en-US" b="0" i="0" smtClean="0">
                    <a:latin typeface="Cambria Math" panose="02040503050406030204" pitchFamily="18" charset="0"/>
                  </a:rPr>
                  <a:t>&gt;0</a:t>
                </a:r>
                <a:r>
                  <a:rPr lang="en-US" b="0" i="0" smtClean="0">
                    <a:latin typeface="Cambria Math" panose="02040503050406030204" pitchFamily="18" charset="0"/>
                  </a:rPr>
                  <a:t>,</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3</a:t>
                </a:r>
                <a:r>
                  <a:rPr lang="en-US" b="0" i="0" smtClean="0">
                    <a:latin typeface="Cambria Math" panose="02040503050406030204" pitchFamily="18" charset="0"/>
                  </a:rPr>
                  <a:t>=0</a:t>
                </a:r>
                <a:endParaRPr lang="en-US" dirty="0" smtClean="0"/>
              </a:p>
              <a:p>
                <a:r>
                  <a:rPr lang="en-US" dirty="0" smtClean="0"/>
                  <a:t>Diagram B: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&gt;</a:t>
                </a:r>
                <a:r>
                  <a:rPr lang="en-US" b="0" i="0" smtClean="0">
                    <a:latin typeface="Cambria Math" panose="02040503050406030204" pitchFamily="18" charset="0"/>
                  </a:rPr>
                  <a:t>0,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a:t>
                </a:r>
                <a:r>
                  <a:rPr lang="en-US" b="0" i="0" smtClean="0">
                    <a:latin typeface="Cambria Math" panose="02040503050406030204" pitchFamily="18" charset="0"/>
                  </a:rPr>
                  <a:t>&lt;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2&gt;0,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3=0</a:t>
                </a:r>
                <a:endParaRPr lang="en-US" dirty="0" smtClean="0"/>
              </a:p>
              <a:p>
                <a:r>
                  <a:rPr lang="en-US" dirty="0" smtClean="0"/>
                  <a:t>Diagram</a:t>
                </a:r>
                <a:r>
                  <a:rPr lang="en-US" baseline="0" dirty="0" smtClean="0"/>
                  <a:t> C: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&gt;</a:t>
                </a:r>
                <a:r>
                  <a:rPr lang="en-US" b="0" i="0" smtClean="0">
                    <a:latin typeface="Cambria Math" panose="02040503050406030204" pitchFamily="18" charset="0"/>
                  </a:rPr>
                  <a:t>0,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a:t>
                </a:r>
                <a:r>
                  <a:rPr lang="en-US" b="0" i="0" smtClean="0">
                    <a:latin typeface="Cambria Math" panose="02040503050406030204" pitchFamily="18" charset="0"/>
                  </a:rPr>
                  <a: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a:t>
                </a:r>
                <a:r>
                  <a:rPr lang="en-US" b="0" i="0" smtClean="0">
                    <a:latin typeface="Cambria Math" panose="02040503050406030204" pitchFamily="18" charset="0"/>
                  </a:rPr>
                  <a: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3</a:t>
                </a:r>
                <a:r>
                  <a:rPr lang="en-US" b="0" i="0" smtClean="0">
                    <a:latin typeface="Cambria Math" panose="02040503050406030204" pitchFamily="18" charset="0"/>
                  </a:rPr>
                  <a:t>&gt;</a:t>
                </a:r>
                <a:r>
                  <a:rPr lang="en-US" b="0" i="0" smtClean="0">
                    <a:latin typeface="Cambria Math" panose="02040503050406030204" pitchFamily="18" charset="0"/>
                  </a:rPr>
                  <a:t>0</a:t>
                </a:r>
                <a:endParaRPr lang="en-US" baseline="0" dirty="0" smtClean="0"/>
              </a:p>
              <a:p>
                <a:r>
                  <a:rPr lang="en-US" baseline="0" dirty="0" smtClean="0"/>
                  <a:t>Diagram D: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&gt;</a:t>
                </a:r>
                <a:r>
                  <a:rPr lang="en-US" b="0" i="0" smtClean="0">
                    <a:latin typeface="Cambria Math" panose="02040503050406030204" pitchFamily="18" charset="0"/>
                  </a:rPr>
                  <a:t>0,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a:t>
                </a:r>
                <a:r>
                  <a:rPr lang="en-US" b="0" i="0" smtClean="0">
                    <a:latin typeface="Cambria Math" panose="02040503050406030204" pitchFamily="18" charset="0"/>
                  </a:rPr>
                  <a:t>&gt;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a:t>
                </a:r>
                <a:r>
                  <a:rPr lang="en-US" b="0" i="0" smtClean="0">
                    <a:latin typeface="Cambria Math" panose="02040503050406030204" pitchFamily="18" charset="0"/>
                  </a:rPr>
                  <a: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3</a:t>
                </a:r>
                <a:r>
                  <a:rPr lang="en-US" b="0" i="0" smtClean="0">
                    <a:latin typeface="Cambria Math" panose="02040503050406030204" pitchFamily="18" charset="0"/>
                  </a:rPr>
                  <a:t>&lt;</a:t>
                </a:r>
                <a:r>
                  <a:rPr lang="en-US" b="0" i="0" smtClean="0">
                    <a:latin typeface="Cambria Math" panose="02040503050406030204" pitchFamily="18" charset="0"/>
                  </a:rPr>
                  <a:t>0</a:t>
                </a:r>
                <a:endParaRPr lang="en-US" baseline="0" dirty="0" smtClean="0"/>
              </a:p>
              <a:p>
                <a:r>
                  <a:rPr lang="en-US" baseline="0" dirty="0" smtClean="0"/>
                  <a:t>Diagram E: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&gt;</a:t>
                </a:r>
                <a:r>
                  <a:rPr lang="en-US" b="0" i="0" smtClean="0">
                    <a:latin typeface="Cambria Math" panose="02040503050406030204" pitchFamily="18" charset="0"/>
                  </a:rPr>
                  <a:t>0,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1&gt;0,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a:t>
                </a:r>
                <a:r>
                  <a:rPr lang="en-US" b="0" i="0" smtClean="0">
                    <a:latin typeface="Cambria Math" panose="02040503050406030204" pitchFamily="18" charset="0"/>
                  </a:rPr>
                  <a:t>&lt;</a:t>
                </a:r>
                <a:r>
                  <a:rPr lang="en-US" b="0" i="0" smtClean="0">
                    <a:latin typeface="Cambria Math" panose="02040503050406030204" pitchFamily="18" charset="0"/>
                  </a:rPr>
                  <a: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3</a:t>
                </a:r>
                <a:r>
                  <a:rPr lang="en-US" b="0" i="0" smtClean="0">
                    <a:latin typeface="Cambria Math" panose="02040503050406030204" pitchFamily="18" charset="0"/>
                  </a:rPr>
                  <a:t>&gt;</a:t>
                </a:r>
                <a:r>
                  <a:rPr lang="en-US" b="0" i="0" smtClean="0">
                    <a:latin typeface="Cambria Math" panose="02040503050406030204" pitchFamily="18" charset="0"/>
                  </a:rPr>
                  <a:t>0</a:t>
                </a:r>
                <a:endParaRPr lang="en-US" baseline="0" dirty="0" smtClean="0"/>
              </a:p>
              <a:p>
                <a:r>
                  <a:rPr lang="en-US" baseline="0" dirty="0" smtClean="0"/>
                  <a:t>Diagram F: </a:t>
                </a:r>
                <a:r>
                  <a:rPr lang="en-US" i="0" smtClean="0">
                    <a:latin typeface="Cambria Math" panose="02040503050406030204" pitchFamily="18" charset="0"/>
                    <a:ea typeface="Cambria Math" panose="02040503050406030204" pitchFamily="18" charset="0"/>
                  </a:rPr>
                  <a:t>𝛽</a:t>
                </a:r>
                <a:r>
                  <a:rPr lang="en-US"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0</a:t>
                </a:r>
                <a:r>
                  <a:rPr lang="en-US" b="0" i="0" smtClean="0">
                    <a:latin typeface="Cambria Math" panose="02040503050406030204" pitchFamily="18" charset="0"/>
                  </a:rPr>
                  <a:t>&gt;</a:t>
                </a:r>
                <a:r>
                  <a:rPr lang="en-US" b="0" i="0" smtClean="0">
                    <a:latin typeface="Cambria Math" panose="02040503050406030204" pitchFamily="18" charset="0"/>
                  </a:rPr>
                  <a:t>0, </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1&gt;0,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2&gt;0,</a:t>
                </a:r>
                <a:r>
                  <a:rPr lang="en-US" i="0" smtClean="0">
                    <a:latin typeface="Cambria Math" panose="02040503050406030204" pitchFamily="18" charset="0"/>
                    <a:ea typeface="Cambria Math" panose="02040503050406030204" pitchFamily="18" charset="0"/>
                  </a:rPr>
                  <a:t>𝛽_</a:t>
                </a:r>
                <a:r>
                  <a:rPr lang="en-US" b="0" i="0" smtClean="0">
                    <a:latin typeface="Cambria Math" panose="02040503050406030204" pitchFamily="18" charset="0"/>
                  </a:rPr>
                  <a:t>3</a:t>
                </a:r>
                <a:r>
                  <a:rPr lang="en-US" b="0" i="0" smtClean="0">
                    <a:latin typeface="Cambria Math" panose="02040503050406030204" pitchFamily="18" charset="0"/>
                  </a:rPr>
                  <a:t>&lt;</a:t>
                </a:r>
                <a:r>
                  <a:rPr lang="en-US" b="0" i="0" smtClean="0">
                    <a:latin typeface="Cambria Math" panose="02040503050406030204" pitchFamily="18" charset="0"/>
                  </a:rPr>
                  <a:t>0</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DB23D8BF-1224-4DA4-8260-F20E7F8BD0D8}" type="slidenum">
              <a:rPr lang="en-US" smtClean="0"/>
              <a:pPr/>
              <a:t>22</a:t>
            </a:fld>
            <a:endParaRPr lang="en-US"/>
          </a:p>
        </p:txBody>
      </p:sp>
    </p:spTree>
    <p:extLst>
      <p:ext uri="{BB962C8B-B14F-4D97-AF65-F5344CB8AC3E}">
        <p14:creationId xmlns:p14="http://schemas.microsoft.com/office/powerpoint/2010/main" val="3321016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23</a:t>
            </a:fld>
            <a:endParaRPr lang="en-US"/>
          </a:p>
        </p:txBody>
      </p:sp>
    </p:spTree>
    <p:extLst>
      <p:ext uri="{BB962C8B-B14F-4D97-AF65-F5344CB8AC3E}">
        <p14:creationId xmlns:p14="http://schemas.microsoft.com/office/powerpoint/2010/main" val="134955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24</a:t>
            </a:fld>
            <a:endParaRPr lang="en-US"/>
          </a:p>
        </p:txBody>
      </p:sp>
    </p:spTree>
    <p:extLst>
      <p:ext uri="{BB962C8B-B14F-4D97-AF65-F5344CB8AC3E}">
        <p14:creationId xmlns:p14="http://schemas.microsoft.com/office/powerpoint/2010/main" val="386211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a:t>
            </a:fld>
            <a:endParaRPr lang="en-US"/>
          </a:p>
        </p:txBody>
      </p:sp>
    </p:spTree>
    <p:extLst>
      <p:ext uri="{BB962C8B-B14F-4D97-AF65-F5344CB8AC3E}">
        <p14:creationId xmlns:p14="http://schemas.microsoft.com/office/powerpoint/2010/main" val="3122504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560388"/>
            <a:ext cx="4965700" cy="2794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0" y="560388"/>
            <a:ext cx="4965700" cy="2794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13257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27</a:t>
            </a:fld>
            <a:endParaRPr lang="en-US"/>
          </a:p>
        </p:txBody>
      </p:sp>
    </p:spTree>
    <p:extLst>
      <p:ext uri="{BB962C8B-B14F-4D97-AF65-F5344CB8AC3E}">
        <p14:creationId xmlns:p14="http://schemas.microsoft.com/office/powerpoint/2010/main" val="1624006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AD8AE1-3F19-4A16-828C-A2DB1EBD34A6}"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32</a:t>
            </a:fld>
            <a:endParaRPr lang="en-US"/>
          </a:p>
        </p:txBody>
      </p:sp>
    </p:spTree>
    <p:extLst>
      <p:ext uri="{BB962C8B-B14F-4D97-AF65-F5344CB8AC3E}">
        <p14:creationId xmlns:p14="http://schemas.microsoft.com/office/powerpoint/2010/main" val="2544390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34</a:t>
            </a:fld>
            <a:endParaRPr lang="en-US"/>
          </a:p>
        </p:txBody>
      </p:sp>
    </p:spTree>
    <p:extLst>
      <p:ext uri="{BB962C8B-B14F-4D97-AF65-F5344CB8AC3E}">
        <p14:creationId xmlns:p14="http://schemas.microsoft.com/office/powerpoint/2010/main" val="3384667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6EB63F-EADB-439F-9219-7451A1F5B5F2}"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3</a:t>
            </a:fld>
            <a:endParaRPr lang="en-US"/>
          </a:p>
        </p:txBody>
      </p:sp>
    </p:spTree>
    <p:extLst>
      <p:ext uri="{BB962C8B-B14F-4D97-AF65-F5344CB8AC3E}">
        <p14:creationId xmlns:p14="http://schemas.microsoft.com/office/powerpoint/2010/main" val="427702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873EDA8-B0FF-4965-8CE7-E69E6431EA4F}" type="slidenum">
              <a:rPr lang="de-DE" smtClean="0">
                <a:latin typeface="Arial" pitchFamily="34" charset="0"/>
                <a:cs typeface="Arial" pitchFamily="34" charset="0"/>
              </a:rPr>
              <a:pPr/>
              <a:t>37</a:t>
            </a:fld>
            <a:endParaRPr lang="de-DE">
              <a:latin typeface="Arial" pitchFamily="34" charset="0"/>
              <a:cs typeface="Arial" pitchFamily="34" charset="0"/>
            </a:endParaRPr>
          </a:p>
        </p:txBody>
      </p:sp>
      <p:sp>
        <p:nvSpPr>
          <p:cNvPr id="70659" name="Rectangle 2"/>
          <p:cNvSpPr>
            <a:spLocks noGrp="1" noRot="1" noChangeAspect="1" noChangeArrowheads="1" noTextEdit="1"/>
          </p:cNvSpPr>
          <p:nvPr>
            <p:ph type="sldImg"/>
          </p:nvPr>
        </p:nvSpPr>
        <p:spPr>
          <a:xfrm>
            <a:off x="330200" y="696913"/>
            <a:ext cx="6197600" cy="3486150"/>
          </a:xfrm>
          <a:ln/>
        </p:spPr>
      </p:sp>
      <p:sp>
        <p:nvSpPr>
          <p:cNvPr id="70660"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41</a:t>
            </a:fld>
            <a:endParaRPr lang="en-US"/>
          </a:p>
        </p:txBody>
      </p:sp>
    </p:spTree>
    <p:extLst>
      <p:ext uri="{BB962C8B-B14F-4D97-AF65-F5344CB8AC3E}">
        <p14:creationId xmlns:p14="http://schemas.microsoft.com/office/powerpoint/2010/main" val="1435765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04DAEC-738F-4E20-BA68-3EF410E54F13}"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7</a:t>
            </a:fld>
            <a:endParaRPr lang="en-US"/>
          </a:p>
        </p:txBody>
      </p:sp>
    </p:spTree>
    <p:extLst>
      <p:ext uri="{BB962C8B-B14F-4D97-AF65-F5344CB8AC3E}">
        <p14:creationId xmlns:p14="http://schemas.microsoft.com/office/powerpoint/2010/main" val="3262940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4DAEC-738F-4E20-BA68-3EF410E54F13}" type="slidenum">
              <a:rPr lang="en-US" smtClean="0"/>
              <a:pPr/>
              <a:t>46</a:t>
            </a:fld>
            <a:endParaRPr lang="en-US"/>
          </a:p>
        </p:txBody>
      </p:sp>
    </p:spTree>
    <p:extLst>
      <p:ext uri="{BB962C8B-B14F-4D97-AF65-F5344CB8AC3E}">
        <p14:creationId xmlns:p14="http://schemas.microsoft.com/office/powerpoint/2010/main" val="4766695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48</a:t>
            </a:fld>
            <a:endParaRPr lang="en-US"/>
          </a:p>
        </p:txBody>
      </p:sp>
    </p:spTree>
    <p:extLst>
      <p:ext uri="{BB962C8B-B14F-4D97-AF65-F5344CB8AC3E}">
        <p14:creationId xmlns:p14="http://schemas.microsoft.com/office/powerpoint/2010/main" val="3785450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49</a:t>
            </a:fld>
            <a:endParaRPr lang="en-US"/>
          </a:p>
        </p:txBody>
      </p:sp>
    </p:spTree>
    <p:extLst>
      <p:ext uri="{BB962C8B-B14F-4D97-AF65-F5344CB8AC3E}">
        <p14:creationId xmlns:p14="http://schemas.microsoft.com/office/powerpoint/2010/main" val="327485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pPr/>
              <a:t>51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871A2F-682F-4BC9-8EB1-C0CE88B4BAEE}"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8</a:t>
            </a:fld>
            <a:endParaRPr lang="en-US"/>
          </a:p>
        </p:txBody>
      </p:sp>
    </p:spTree>
    <p:extLst>
      <p:ext uri="{BB962C8B-B14F-4D97-AF65-F5344CB8AC3E}">
        <p14:creationId xmlns:p14="http://schemas.microsoft.com/office/powerpoint/2010/main" val="2245086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71A2F-682F-4BC9-8EB1-C0CE88B4BAEE}"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9</a:t>
            </a:fld>
            <a:endParaRPr lang="en-US"/>
          </a:p>
        </p:txBody>
      </p:sp>
    </p:spTree>
    <p:extLst>
      <p:ext uri="{BB962C8B-B14F-4D97-AF65-F5344CB8AC3E}">
        <p14:creationId xmlns:p14="http://schemas.microsoft.com/office/powerpoint/2010/main" val="2240690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10</a:t>
            </a:fld>
            <a:endParaRPr lang="en-US"/>
          </a:p>
        </p:txBody>
      </p:sp>
    </p:spTree>
    <p:extLst>
      <p:ext uri="{BB962C8B-B14F-4D97-AF65-F5344CB8AC3E}">
        <p14:creationId xmlns:p14="http://schemas.microsoft.com/office/powerpoint/2010/main" val="661539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11</a:t>
            </a:fld>
            <a:endParaRPr lang="en-US"/>
          </a:p>
        </p:txBody>
      </p:sp>
    </p:spTree>
    <p:extLst>
      <p:ext uri="{BB962C8B-B14F-4D97-AF65-F5344CB8AC3E}">
        <p14:creationId xmlns:p14="http://schemas.microsoft.com/office/powerpoint/2010/main" val="57102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23D8BF-1224-4DA4-8260-F20E7F8BD0D8}" type="slidenum">
              <a:rPr lang="en-US" smtClean="0"/>
              <a:pPr/>
              <a:t>12</a:t>
            </a:fld>
            <a:endParaRPr lang="en-US"/>
          </a:p>
        </p:txBody>
      </p:sp>
    </p:spTree>
    <p:extLst>
      <p:ext uri="{BB962C8B-B14F-4D97-AF65-F5344CB8AC3E}">
        <p14:creationId xmlns:p14="http://schemas.microsoft.com/office/powerpoint/2010/main" val="293943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DE716-AAE1-4FA9-B3E5-01AA4AF87828}"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83042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45119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23779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DE716-AAE1-4FA9-B3E5-01AA4AF87828}"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49622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DE716-AAE1-4FA9-B3E5-01AA4AF87828}"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522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DE716-AAE1-4FA9-B3E5-01AA4AF87828}"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93669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DE716-AAE1-4FA9-B3E5-01AA4AF87828}"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01312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DE716-AAE1-4FA9-B3E5-01AA4AF87828}"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167958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DE716-AAE1-4FA9-B3E5-01AA4AF87828}"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67701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389200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DE716-AAE1-4FA9-B3E5-01AA4AF87828}"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50B51-4412-45C9-980C-5E6EA45A6F23}" type="slidenum">
              <a:rPr lang="en-US" smtClean="0"/>
              <a:t>‹#›</a:t>
            </a:fld>
            <a:endParaRPr lang="en-US"/>
          </a:p>
        </p:txBody>
      </p:sp>
    </p:spTree>
    <p:extLst>
      <p:ext uri="{BB962C8B-B14F-4D97-AF65-F5344CB8AC3E}">
        <p14:creationId xmlns:p14="http://schemas.microsoft.com/office/powerpoint/2010/main" val="27473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DE716-AAE1-4FA9-B3E5-01AA4AF87828}" type="datetimeFigureOut">
              <a:rPr lang="en-US" smtClean="0"/>
              <a:t>3/1/2021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50B51-4412-45C9-980C-5E6EA45A6F23}" type="slidenum">
              <a:rPr lang="en-US" smtClean="0"/>
              <a:t>‹#›</a:t>
            </a:fld>
            <a:endParaRPr lang="en-US"/>
          </a:p>
        </p:txBody>
      </p:sp>
    </p:spTree>
    <p:extLst>
      <p:ext uri="{BB962C8B-B14F-4D97-AF65-F5344CB8AC3E}">
        <p14:creationId xmlns:p14="http://schemas.microsoft.com/office/powerpoint/2010/main" val="2606495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emf"/></Relationships>
</file>

<file path=ppt/slides/_rels/slide5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b="1" i="0" u="none" strike="noStrike" kern="1200" cap="none" spc="0" normalizeH="0" baseline="0" noProof="0" dirty="0">
                <a:ln>
                  <a:noFill/>
                </a:ln>
                <a:solidFill>
                  <a:srgbClr val="1F497D"/>
                </a:solidFill>
                <a:effectLst/>
                <a:uLnTx/>
                <a:uFillTx/>
                <a:latin typeface="Calibri Light" panose="020F0302020204030204"/>
                <a:ea typeface="+mj-ea"/>
                <a:cs typeface="+mj-cs"/>
              </a:rPr>
              <a:t>Nonlinear Relations &amp; Regression Assumptions</a:t>
            </a:r>
            <a:endParaRPr kumimoji="0" lang="en-US" sz="7200" b="1" i="0" u="none" strike="noStrike" kern="1200" cap="none" spc="0" normalizeH="0" baseline="0" noProof="0" dirty="0">
              <a:ln>
                <a:noFill/>
              </a:ln>
              <a:solidFill>
                <a:srgbClr val="1F497D"/>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8</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6096000"/>
            <a:ext cx="8153400" cy="685800"/>
          </a:xfrm>
        </p:spPr>
        <p:txBody>
          <a:bodyPr>
            <a:normAutofit fontScale="92500"/>
          </a:bodyPr>
          <a:lstStyle/>
          <a:p>
            <a:r>
              <a:rPr lang="en-US" dirty="0"/>
              <a:t>Why is the slope of </a:t>
            </a:r>
            <a:r>
              <a:rPr lang="en-US" i="1" dirty="0" err="1"/>
              <a:t>educ</a:t>
            </a:r>
            <a:r>
              <a:rPr lang="en-US" dirty="0"/>
              <a:t> and </a:t>
            </a:r>
            <a:r>
              <a:rPr lang="en-US" i="1" dirty="0"/>
              <a:t>educ12</a:t>
            </a:r>
            <a:r>
              <a:rPr lang="en-US" dirty="0"/>
              <a:t> the same?</a:t>
            </a:r>
          </a:p>
        </p:txBody>
      </p:sp>
      <p:pic>
        <p:nvPicPr>
          <p:cNvPr id="8" name="Picture 7"/>
          <p:cNvPicPr>
            <a:picLocks noChangeAspect="1"/>
          </p:cNvPicPr>
          <p:nvPr/>
        </p:nvPicPr>
        <p:blipFill rotWithShape="1">
          <a:blip r:embed="rId3"/>
          <a:srcRect l="11551" r="12833" b="13462"/>
          <a:stretch/>
        </p:blipFill>
        <p:spPr>
          <a:xfrm>
            <a:off x="2057401" y="1524000"/>
            <a:ext cx="7865167" cy="4191001"/>
          </a:xfrm>
          <a:prstGeom prst="rect">
            <a:avLst/>
          </a:prstGeom>
        </p:spPr>
      </p:pic>
      <p:sp>
        <p:nvSpPr>
          <p:cNvPr id="4" name="Rounded Rectangle 3"/>
          <p:cNvSpPr/>
          <p:nvPr/>
        </p:nvSpPr>
        <p:spPr>
          <a:xfrm>
            <a:off x="6858000" y="3276602"/>
            <a:ext cx="1981200" cy="304799"/>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86200" y="2247900"/>
            <a:ext cx="2133601" cy="3429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B7390C0-C07C-4B9A-B46A-CA71C23CCEFF}"/>
              </a:ext>
            </a:extLst>
          </p:cNvPr>
          <p:cNvSpPr>
            <a:spLocks noGrp="1"/>
          </p:cNvSpPr>
          <p:nvPr>
            <p:ph type="title"/>
          </p:nvPr>
        </p:nvSpPr>
        <p:spPr>
          <a:xfrm>
            <a:off x="609600" y="274638"/>
            <a:ext cx="10972800" cy="1143000"/>
          </a:xfrm>
        </p:spPr>
        <p:txBody>
          <a:bodyPr/>
          <a:lstStyle/>
          <a:p>
            <a:pPr algn="l"/>
            <a:r>
              <a:rPr lang="en-US" b="1" dirty="0">
                <a:solidFill>
                  <a:schemeClr val="tx2"/>
                </a:solidFill>
              </a:rPr>
              <a:t>With education centered cont.</a:t>
            </a:r>
          </a:p>
        </p:txBody>
      </p:sp>
    </p:spTree>
    <p:extLst>
      <p:ext uri="{BB962C8B-B14F-4D97-AF65-F5344CB8AC3E}">
        <p14:creationId xmlns:p14="http://schemas.microsoft.com/office/powerpoint/2010/main" val="382909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6096000"/>
            <a:ext cx="8153400" cy="685800"/>
          </a:xfrm>
        </p:spPr>
        <p:txBody>
          <a:bodyPr/>
          <a:lstStyle/>
          <a:p>
            <a:r>
              <a:rPr lang="en-US" dirty="0"/>
              <a:t>What happened to the effect of tenure?</a:t>
            </a:r>
          </a:p>
        </p:txBody>
      </p:sp>
      <p:pic>
        <p:nvPicPr>
          <p:cNvPr id="8" name="Picture 7"/>
          <p:cNvPicPr>
            <a:picLocks noChangeAspect="1"/>
          </p:cNvPicPr>
          <p:nvPr/>
        </p:nvPicPr>
        <p:blipFill rotWithShape="1">
          <a:blip r:embed="rId3"/>
          <a:srcRect l="11551" r="12833" b="13462"/>
          <a:stretch/>
        </p:blipFill>
        <p:spPr>
          <a:xfrm>
            <a:off x="2057401" y="1524000"/>
            <a:ext cx="7865167" cy="4191001"/>
          </a:xfrm>
          <a:prstGeom prst="rect">
            <a:avLst/>
          </a:prstGeom>
        </p:spPr>
      </p:pic>
      <p:sp>
        <p:nvSpPr>
          <p:cNvPr id="6" name="Rounded Rectangle 5"/>
          <p:cNvSpPr/>
          <p:nvPr/>
        </p:nvSpPr>
        <p:spPr>
          <a:xfrm>
            <a:off x="2143498" y="2514600"/>
            <a:ext cx="7229103" cy="4191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A3F433C-764D-48E0-83EA-F7EBF6D95FFC}"/>
              </a:ext>
            </a:extLst>
          </p:cNvPr>
          <p:cNvSpPr>
            <a:spLocks noGrp="1"/>
          </p:cNvSpPr>
          <p:nvPr>
            <p:ph type="title"/>
          </p:nvPr>
        </p:nvSpPr>
        <p:spPr>
          <a:xfrm>
            <a:off x="609600" y="274638"/>
            <a:ext cx="10972800" cy="1143000"/>
          </a:xfrm>
        </p:spPr>
        <p:txBody>
          <a:bodyPr/>
          <a:lstStyle/>
          <a:p>
            <a:pPr algn="l"/>
            <a:r>
              <a:rPr lang="en-US" b="1" dirty="0">
                <a:solidFill>
                  <a:schemeClr val="tx2"/>
                </a:solidFill>
              </a:rPr>
              <a:t>With education centered cont.</a:t>
            </a:r>
          </a:p>
        </p:txBody>
      </p:sp>
    </p:spTree>
    <p:extLst>
      <p:ext uri="{BB962C8B-B14F-4D97-AF65-F5344CB8AC3E}">
        <p14:creationId xmlns:p14="http://schemas.microsoft.com/office/powerpoint/2010/main" val="362577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14" y="1447800"/>
            <a:ext cx="2514600" cy="3429000"/>
          </a:xfrm>
        </p:spPr>
        <p:txBody>
          <a:bodyPr>
            <a:normAutofit/>
          </a:bodyPr>
          <a:lstStyle/>
          <a:p>
            <a:pPr algn="l"/>
            <a:r>
              <a:rPr lang="en-US" sz="4000" b="1" dirty="0">
                <a:solidFill>
                  <a:schemeClr val="tx2"/>
                </a:solidFill>
              </a:rPr>
              <a:t>Centered model visually…</a:t>
            </a:r>
          </a:p>
        </p:txBody>
      </p:sp>
      <p:pic>
        <p:nvPicPr>
          <p:cNvPr id="4" name="Picture 3"/>
          <p:cNvPicPr>
            <a:picLocks noChangeAspect="1"/>
          </p:cNvPicPr>
          <p:nvPr/>
        </p:nvPicPr>
        <p:blipFill>
          <a:blip r:embed="rId3"/>
          <a:stretch>
            <a:fillRect/>
          </a:stretch>
        </p:blipFill>
        <p:spPr>
          <a:xfrm>
            <a:off x="2743200" y="-11641"/>
            <a:ext cx="8991599" cy="6869641"/>
          </a:xfrm>
          <a:prstGeom prst="rect">
            <a:avLst/>
          </a:prstGeom>
        </p:spPr>
      </p:pic>
    </p:spTree>
    <p:extLst>
      <p:ext uri="{BB962C8B-B14F-4D97-AF65-F5344CB8AC3E}">
        <p14:creationId xmlns:p14="http://schemas.microsoft.com/office/powerpoint/2010/main" val="55148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8900"/>
            <a:ext cx="10972800" cy="1143000"/>
          </a:xfrm>
        </p:spPr>
        <p:txBody>
          <a:bodyPr/>
          <a:lstStyle/>
          <a:p>
            <a:pPr algn="l"/>
            <a:r>
              <a:rPr lang="en-US" b="1" dirty="0">
                <a:solidFill>
                  <a:schemeClr val="tx2"/>
                </a:solidFill>
              </a:rPr>
              <a:t>Is there any difference?</a:t>
            </a:r>
          </a:p>
        </p:txBody>
      </p:sp>
      <p:sp>
        <p:nvSpPr>
          <p:cNvPr id="3" name="Content Placeholder 2"/>
          <p:cNvSpPr>
            <a:spLocks noGrp="1"/>
          </p:cNvSpPr>
          <p:nvPr>
            <p:ph idx="1"/>
          </p:nvPr>
        </p:nvSpPr>
        <p:spPr>
          <a:xfrm>
            <a:off x="609600" y="5257800"/>
            <a:ext cx="10363200" cy="1524000"/>
          </a:xfrm>
        </p:spPr>
        <p:txBody>
          <a:bodyPr>
            <a:normAutofit fontScale="85000" lnSpcReduction="20000"/>
          </a:bodyPr>
          <a:lstStyle/>
          <a:p>
            <a:r>
              <a:rPr lang="en-US" dirty="0"/>
              <a:t>What is the effect of an additional year of tenure for someone with a </a:t>
            </a:r>
            <a:r>
              <a:rPr lang="en-US" dirty="0" err="1"/>
              <a:t>highschool</a:t>
            </a:r>
            <a:r>
              <a:rPr lang="en-US" dirty="0"/>
              <a:t> education?</a:t>
            </a:r>
          </a:p>
          <a:p>
            <a:pPr lvl="1"/>
            <a:r>
              <a:rPr lang="en-US" b="1" dirty="0"/>
              <a:t>Centered Model</a:t>
            </a:r>
            <a:r>
              <a:rPr lang="en-US" dirty="0"/>
              <a:t>: just the slope of tenure   = </a:t>
            </a:r>
            <a:r>
              <a:rPr lang="en-US" b="1" dirty="0">
                <a:solidFill>
                  <a:srgbClr val="FF0000"/>
                </a:solidFill>
              </a:rPr>
              <a:t>0.188</a:t>
            </a:r>
          </a:p>
          <a:p>
            <a:pPr lvl="1"/>
            <a:r>
              <a:rPr lang="en-US" b="1" dirty="0"/>
              <a:t>Uncentered Model</a:t>
            </a:r>
            <a:r>
              <a:rPr lang="en-US" dirty="0"/>
              <a:t>:  -.0829 + .022542*12   = </a:t>
            </a:r>
            <a:r>
              <a:rPr lang="en-US" b="1" dirty="0">
                <a:solidFill>
                  <a:srgbClr val="FF0000"/>
                </a:solidFill>
              </a:rPr>
              <a:t>0.188 </a:t>
            </a:r>
          </a:p>
        </p:txBody>
      </p:sp>
      <p:pic>
        <p:nvPicPr>
          <p:cNvPr id="8" name="Picture 7"/>
          <p:cNvPicPr>
            <a:picLocks noChangeAspect="1"/>
          </p:cNvPicPr>
          <p:nvPr/>
        </p:nvPicPr>
        <p:blipFill rotWithShape="1">
          <a:blip r:embed="rId3"/>
          <a:srcRect l="11551" r="12833" b="13462"/>
          <a:stretch/>
        </p:blipFill>
        <p:spPr>
          <a:xfrm>
            <a:off x="1828800" y="1231900"/>
            <a:ext cx="7315200" cy="3897948"/>
          </a:xfrm>
          <a:prstGeom prst="rect">
            <a:avLst/>
          </a:prstGeom>
        </p:spPr>
      </p:pic>
    </p:spTree>
    <p:extLst>
      <p:ext uri="{BB962C8B-B14F-4D97-AF65-F5344CB8AC3E}">
        <p14:creationId xmlns:p14="http://schemas.microsoft.com/office/powerpoint/2010/main" val="3387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chemeClr val="accent6">
                    <a:lumMod val="50000"/>
                  </a:schemeClr>
                </a:solidFill>
              </a:rPr>
              <a:t>Two takeaways:</a:t>
            </a:r>
          </a:p>
          <a:p>
            <a:pPr lvl="1"/>
            <a:r>
              <a:rPr lang="en-US" dirty="0"/>
              <a:t>Be careful to avoid concluding that a variable involved in an interaction is not important based on its simple main effect.</a:t>
            </a:r>
          </a:p>
          <a:p>
            <a:pPr lvl="1"/>
            <a:r>
              <a:rPr lang="en-US" dirty="0"/>
              <a:t>Generally best to center predictor variables if there is an interest in interpreting simple main effects (especially if the zero point is outside the relevant range).</a:t>
            </a:r>
          </a:p>
          <a:p>
            <a:pPr lvl="1"/>
            <a:endParaRPr lang="en-US" dirty="0"/>
          </a:p>
        </p:txBody>
      </p:sp>
    </p:spTree>
    <p:extLst>
      <p:ext uri="{BB962C8B-B14F-4D97-AF65-F5344CB8AC3E}">
        <p14:creationId xmlns:p14="http://schemas.microsoft.com/office/powerpoint/2010/main" val="125619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chemeClr val="accent6">
                    <a:lumMod val="50000"/>
                  </a:schemeClr>
                </a:solidFill>
              </a:rPr>
              <a:t>Review: Categorical predictors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40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Two Categorical Variable Model</a:t>
            </a:r>
          </a:p>
        </p:txBody>
      </p:sp>
      <p:sp>
        <p:nvSpPr>
          <p:cNvPr id="3" name="Content Placeholder 2"/>
          <p:cNvSpPr>
            <a:spLocks noGrp="1"/>
          </p:cNvSpPr>
          <p:nvPr>
            <p:ph idx="1"/>
          </p:nvPr>
        </p:nvSpPr>
        <p:spPr>
          <a:xfrm>
            <a:off x="762000" y="2362200"/>
            <a:ext cx="10668000" cy="4267200"/>
          </a:xfrm>
        </p:spPr>
        <p:txBody>
          <a:bodyPr>
            <a:normAutofit fontScale="92500" lnSpcReduction="20000"/>
          </a:bodyPr>
          <a:lstStyle/>
          <a:p>
            <a:r>
              <a:rPr lang="en-US" dirty="0"/>
              <a:t>Where </a:t>
            </a:r>
          </a:p>
          <a:p>
            <a:pPr lvl="1"/>
            <a:r>
              <a:rPr lang="en-US" dirty="0" err="1"/>
              <a:t>y</a:t>
            </a:r>
            <a:r>
              <a:rPr lang="en-US" baseline="-25000" dirty="0" err="1"/>
              <a:t>i</a:t>
            </a:r>
            <a:r>
              <a:rPr lang="en-US" baseline="-25000" dirty="0"/>
              <a:t> </a:t>
            </a:r>
            <a:r>
              <a:rPr lang="en-US" dirty="0"/>
              <a:t>= hourly wage of a worker</a:t>
            </a:r>
          </a:p>
          <a:p>
            <a:pPr lvl="1"/>
            <a:r>
              <a:rPr lang="en-US" dirty="0"/>
              <a:t>D</a:t>
            </a:r>
            <a:r>
              <a:rPr lang="en-US" baseline="-25000" dirty="0"/>
              <a:t>1i </a:t>
            </a:r>
            <a:r>
              <a:rPr lang="en-US" dirty="0"/>
              <a:t>= 1 if the worker is a man, 0 otherwise</a:t>
            </a:r>
          </a:p>
          <a:p>
            <a:pPr lvl="1"/>
            <a:r>
              <a:rPr lang="en-US" dirty="0"/>
              <a:t>D</a:t>
            </a:r>
            <a:r>
              <a:rPr lang="en-US" baseline="-25000" dirty="0"/>
              <a:t>2i </a:t>
            </a:r>
            <a:r>
              <a:rPr lang="en-US" dirty="0"/>
              <a:t>= 1 if white, 0 otherwise</a:t>
            </a:r>
          </a:p>
          <a:p>
            <a:pPr lvl="1"/>
            <a:r>
              <a:rPr lang="en-US" dirty="0"/>
              <a:t>X</a:t>
            </a:r>
            <a:r>
              <a:rPr lang="en-US" baseline="-25000" dirty="0"/>
              <a:t>i</a:t>
            </a:r>
            <a:r>
              <a:rPr lang="en-US" dirty="0"/>
              <a:t> = years of experience </a:t>
            </a:r>
          </a:p>
          <a:p>
            <a:pPr lvl="1"/>
            <a:endParaRPr lang="en-US" dirty="0"/>
          </a:p>
          <a:p>
            <a:r>
              <a:rPr lang="en-US" dirty="0"/>
              <a:t>Based on the dummy variables there are four possible groups: white males, non-white males, white females, and non-white females.  Each group will have a different intercept.</a:t>
            </a:r>
          </a:p>
          <a:p>
            <a:r>
              <a:rPr lang="en-US" dirty="0"/>
              <a:t>Which group is our base group?</a:t>
            </a:r>
          </a:p>
        </p:txBody>
      </p:sp>
      <p:sp>
        <p:nvSpPr>
          <p:cNvPr id="2050"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1676400"/>
            <a:ext cx="5410200" cy="48305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81928"/>
            <a:ext cx="10972800" cy="1143000"/>
          </a:xfrm>
        </p:spPr>
        <p:txBody>
          <a:bodyPr>
            <a:normAutofit/>
          </a:bodyPr>
          <a:lstStyle/>
          <a:p>
            <a:pPr algn="l"/>
            <a:r>
              <a:rPr lang="en-US" b="1" dirty="0">
                <a:solidFill>
                  <a:schemeClr val="tx2"/>
                </a:solidFill>
              </a:rPr>
              <a:t>Model with no interactions</a:t>
            </a:r>
          </a:p>
        </p:txBody>
      </p:sp>
      <p:sp>
        <p:nvSpPr>
          <p:cNvPr id="3" name="Content Placeholder 2"/>
          <p:cNvSpPr>
            <a:spLocks noGrp="1"/>
          </p:cNvSpPr>
          <p:nvPr>
            <p:ph idx="1"/>
          </p:nvPr>
        </p:nvSpPr>
        <p:spPr>
          <a:xfrm>
            <a:off x="609600" y="2209800"/>
            <a:ext cx="9601200" cy="4419600"/>
          </a:xfrm>
        </p:spPr>
        <p:txBody>
          <a:bodyPr>
            <a:normAutofit fontScale="85000" lnSpcReduction="20000"/>
          </a:bodyPr>
          <a:lstStyle/>
          <a:p>
            <a:r>
              <a:rPr lang="en-US" dirty="0"/>
              <a:t>Mean earnings of </a:t>
            </a:r>
            <a:r>
              <a:rPr lang="en-US" dirty="0">
                <a:solidFill>
                  <a:schemeClr val="accent6">
                    <a:lumMod val="50000"/>
                  </a:schemeClr>
                </a:solidFill>
              </a:rPr>
              <a:t>non-white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=0) = </a:t>
            </a:r>
            <a:r>
              <a:rPr lang="el-GR" dirty="0"/>
              <a:t>α</a:t>
            </a:r>
            <a:r>
              <a:rPr lang="en-US" baseline="-25000" dirty="0"/>
              <a:t>0</a:t>
            </a:r>
            <a:r>
              <a:rPr lang="en-US" dirty="0"/>
              <a:t> + </a:t>
            </a:r>
            <a:r>
              <a:rPr lang="el-GR" dirty="0"/>
              <a:t>β</a:t>
            </a:r>
            <a:r>
              <a:rPr lang="en-US" dirty="0"/>
              <a:t>x</a:t>
            </a:r>
            <a:r>
              <a:rPr lang="en-US" baseline="-25000" dirty="0"/>
              <a:t>i</a:t>
            </a:r>
          </a:p>
          <a:p>
            <a:r>
              <a:rPr lang="en-US" dirty="0"/>
              <a:t>Mean earnings of </a:t>
            </a:r>
            <a:r>
              <a:rPr lang="en-US" dirty="0">
                <a:solidFill>
                  <a:schemeClr val="accent6">
                    <a:lumMod val="50000"/>
                  </a:schemeClr>
                </a:solidFill>
              </a:rPr>
              <a:t>non-white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=0) = (</a:t>
            </a:r>
            <a:r>
              <a:rPr lang="el-GR" dirty="0"/>
              <a:t>α</a:t>
            </a:r>
            <a:r>
              <a:rPr lang="en-US" baseline="-25000" dirty="0"/>
              <a:t>0</a:t>
            </a:r>
            <a:r>
              <a:rPr lang="en-US" dirty="0"/>
              <a:t> +</a:t>
            </a:r>
            <a:r>
              <a:rPr lang="el-GR" dirty="0"/>
              <a:t> α</a:t>
            </a:r>
            <a:r>
              <a:rPr lang="en-US" baseline="-25000" dirty="0"/>
              <a:t>1</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a:t>
            </a:r>
            <a:r>
              <a:rPr lang="en-US" dirty="0">
                <a:solidFill>
                  <a:schemeClr val="accent6">
                    <a:lumMod val="50000"/>
                  </a:schemeClr>
                </a:solidFill>
              </a:rPr>
              <a:t>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=1) = (</a:t>
            </a:r>
            <a:r>
              <a:rPr lang="el-GR" dirty="0"/>
              <a:t>α</a:t>
            </a:r>
            <a:r>
              <a:rPr lang="en-US" baseline="-25000" dirty="0"/>
              <a:t>0</a:t>
            </a:r>
            <a:r>
              <a:rPr lang="en-US" dirty="0"/>
              <a:t> +</a:t>
            </a:r>
            <a:r>
              <a:rPr lang="el-GR" dirty="0"/>
              <a:t> α</a:t>
            </a:r>
            <a:r>
              <a:rPr lang="en-US" baseline="-25000" dirty="0"/>
              <a:t>2</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a:t>
            </a:r>
            <a:r>
              <a:rPr lang="en-US" dirty="0">
                <a:solidFill>
                  <a:schemeClr val="accent6">
                    <a:lumMod val="50000"/>
                  </a:schemeClr>
                </a:solidFill>
              </a:rPr>
              <a:t>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=1) = (</a:t>
            </a:r>
            <a:r>
              <a:rPr lang="el-GR" dirty="0"/>
              <a:t>α</a:t>
            </a:r>
            <a:r>
              <a:rPr lang="en-US" baseline="-25000" dirty="0"/>
              <a:t>0</a:t>
            </a:r>
            <a:r>
              <a:rPr lang="en-US" dirty="0"/>
              <a:t> +</a:t>
            </a:r>
            <a:r>
              <a:rPr lang="el-GR" dirty="0"/>
              <a:t> α</a:t>
            </a:r>
            <a:r>
              <a:rPr lang="en-US" baseline="-25000" dirty="0"/>
              <a:t>1  </a:t>
            </a:r>
            <a:r>
              <a:rPr lang="en-US" dirty="0"/>
              <a:t>+ </a:t>
            </a:r>
            <a:r>
              <a:rPr lang="el-GR" dirty="0"/>
              <a:t>α</a:t>
            </a:r>
            <a:r>
              <a:rPr lang="en-US" baseline="-25000" dirty="0"/>
              <a:t>2</a:t>
            </a:r>
            <a:r>
              <a:rPr lang="en-US" dirty="0"/>
              <a:t>)</a:t>
            </a:r>
            <a:r>
              <a:rPr lang="en-US" baseline="-25000" dirty="0"/>
              <a:t> </a:t>
            </a:r>
            <a:r>
              <a:rPr lang="en-US" dirty="0"/>
              <a:t>+ </a:t>
            </a:r>
            <a:r>
              <a:rPr lang="el-GR" dirty="0"/>
              <a:t>β</a:t>
            </a:r>
            <a:r>
              <a:rPr lang="en-US" dirty="0"/>
              <a:t>x</a:t>
            </a:r>
            <a:r>
              <a:rPr lang="en-US" baseline="-25000" dirty="0"/>
              <a:t>i</a:t>
            </a:r>
          </a:p>
          <a:p>
            <a:pPr lvl="1"/>
            <a:endParaRPr lang="en-US" baseline="-25000" dirty="0"/>
          </a:p>
          <a:p>
            <a:r>
              <a:rPr lang="en-US" dirty="0">
                <a:solidFill>
                  <a:schemeClr val="accent6">
                    <a:lumMod val="50000"/>
                  </a:schemeClr>
                </a:solidFill>
              </a:rPr>
              <a:t>What is the difference in earnings between males and females for nonwhite?  For white?</a:t>
            </a:r>
          </a:p>
          <a:p>
            <a:pPr lvl="1"/>
            <a:endParaRPr lang="en-US" dirty="0"/>
          </a:p>
          <a:p>
            <a:pPr lvl="1"/>
            <a:endParaRPr lang="en-US" dirty="0"/>
          </a:p>
          <a:p>
            <a:pPr lvl="1"/>
            <a:endParaRPr lang="en-US" dirty="0"/>
          </a:p>
        </p:txBody>
      </p:sp>
      <p:pic>
        <p:nvPicPr>
          <p:cNvPr id="4"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8000" y="1324928"/>
            <a:ext cx="5410200" cy="483054"/>
          </a:xfrm>
          <a:prstGeom prst="rect">
            <a:avLst/>
          </a:prstGeom>
          <a:noFill/>
        </p:spPr>
      </p:pic>
      <p:sp>
        <p:nvSpPr>
          <p:cNvPr id="5" name="TextBox 4"/>
          <p:cNvSpPr txBox="1"/>
          <p:nvPr/>
        </p:nvSpPr>
        <p:spPr>
          <a:xfrm>
            <a:off x="8382000" y="3124200"/>
            <a:ext cx="3121152" cy="1477328"/>
          </a:xfrm>
          <a:prstGeom prst="rect">
            <a:avLst/>
          </a:prstGeom>
          <a:solidFill>
            <a:schemeClr val="accent2"/>
          </a:solidFill>
        </p:spPr>
        <p:txBody>
          <a:bodyPr wrap="square" rtlCol="0">
            <a:spAutoFit/>
          </a:bodyPr>
          <a:lstStyle/>
          <a:p>
            <a:r>
              <a:rPr lang="en-US" b="1" dirty="0">
                <a:solidFill>
                  <a:srgbClr val="FFFF00"/>
                </a:solidFill>
              </a:rPr>
              <a:t>D1</a:t>
            </a:r>
            <a:r>
              <a:rPr lang="en-US" b="1" dirty="0"/>
              <a:t> is dummy for gender, where female = 0, male =1</a:t>
            </a:r>
          </a:p>
          <a:p>
            <a:endParaRPr lang="en-US" b="1" dirty="0"/>
          </a:p>
          <a:p>
            <a:r>
              <a:rPr lang="en-US" b="1" dirty="0">
                <a:solidFill>
                  <a:srgbClr val="FFFF00"/>
                </a:solidFill>
              </a:rPr>
              <a:t>D2</a:t>
            </a:r>
            <a:r>
              <a:rPr lang="en-US" b="1" dirty="0"/>
              <a:t> is dummy for race, where nonwhite = 0 white = 1</a:t>
            </a:r>
          </a:p>
        </p:txBody>
      </p:sp>
      <p:sp>
        <p:nvSpPr>
          <p:cNvPr id="6" name="Rounded Rectangle 5"/>
          <p:cNvSpPr/>
          <p:nvPr/>
        </p:nvSpPr>
        <p:spPr>
          <a:xfrm>
            <a:off x="4616301" y="3395332"/>
            <a:ext cx="381000" cy="43386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5">
            <a:extLst>
              <a:ext uri="{FF2B5EF4-FFF2-40B4-BE49-F238E27FC236}">
                <a16:creationId xmlns:a16="http://schemas.microsoft.com/office/drawing/2014/main" id="{013C40DF-8F1A-4566-9F92-72CA662B68D6}"/>
              </a:ext>
            </a:extLst>
          </p:cNvPr>
          <p:cNvSpPr/>
          <p:nvPr/>
        </p:nvSpPr>
        <p:spPr>
          <a:xfrm>
            <a:off x="4616301" y="4953000"/>
            <a:ext cx="381000" cy="43386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21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296400" cy="1143000"/>
          </a:xfrm>
        </p:spPr>
        <p:txBody>
          <a:bodyPr>
            <a:normAutofit/>
          </a:bodyPr>
          <a:lstStyle/>
          <a:p>
            <a:pPr algn="l"/>
            <a:r>
              <a:rPr lang="en-US" b="1" dirty="0">
                <a:solidFill>
                  <a:schemeClr val="tx2"/>
                </a:solidFill>
              </a:rPr>
              <a:t>Model with interactions</a:t>
            </a:r>
          </a:p>
        </p:txBody>
      </p:sp>
      <p:sp>
        <p:nvSpPr>
          <p:cNvPr id="3" name="Content Placeholder 2"/>
          <p:cNvSpPr>
            <a:spLocks noGrp="1"/>
          </p:cNvSpPr>
          <p:nvPr>
            <p:ph idx="1"/>
          </p:nvPr>
        </p:nvSpPr>
        <p:spPr>
          <a:xfrm>
            <a:off x="523362" y="2133600"/>
            <a:ext cx="9677400" cy="4495800"/>
          </a:xfrm>
        </p:spPr>
        <p:txBody>
          <a:bodyPr>
            <a:normAutofit fontScale="85000" lnSpcReduction="20000"/>
          </a:bodyPr>
          <a:lstStyle/>
          <a:p>
            <a:r>
              <a:rPr lang="en-US" dirty="0"/>
              <a:t>Mean earnings of </a:t>
            </a:r>
            <a:r>
              <a:rPr lang="en-US" dirty="0">
                <a:solidFill>
                  <a:schemeClr val="accent6">
                    <a:lumMod val="50000"/>
                  </a:schemeClr>
                </a:solidFill>
              </a:rPr>
              <a:t>non-white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=0) = </a:t>
            </a:r>
            <a:r>
              <a:rPr lang="el-GR" dirty="0"/>
              <a:t>α</a:t>
            </a:r>
            <a:r>
              <a:rPr lang="en-US" baseline="-25000" dirty="0"/>
              <a:t>0</a:t>
            </a:r>
            <a:r>
              <a:rPr lang="en-US" dirty="0"/>
              <a:t> + </a:t>
            </a:r>
            <a:r>
              <a:rPr lang="el-GR" dirty="0"/>
              <a:t>β</a:t>
            </a:r>
            <a:r>
              <a:rPr lang="en-US" dirty="0"/>
              <a:t>x</a:t>
            </a:r>
            <a:r>
              <a:rPr lang="en-US" baseline="-25000" dirty="0"/>
              <a:t>i</a:t>
            </a:r>
          </a:p>
          <a:p>
            <a:r>
              <a:rPr lang="en-US" dirty="0"/>
              <a:t>Mean earnings of </a:t>
            </a:r>
            <a:r>
              <a:rPr lang="en-US" dirty="0">
                <a:solidFill>
                  <a:schemeClr val="accent6">
                    <a:lumMod val="50000"/>
                  </a:schemeClr>
                </a:solidFill>
              </a:rPr>
              <a:t>non-white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=0) = (</a:t>
            </a:r>
            <a:r>
              <a:rPr lang="el-GR" dirty="0"/>
              <a:t>α</a:t>
            </a:r>
            <a:r>
              <a:rPr lang="en-US" baseline="-25000" dirty="0"/>
              <a:t>0</a:t>
            </a:r>
            <a:r>
              <a:rPr lang="en-US" dirty="0"/>
              <a:t> +</a:t>
            </a:r>
            <a:r>
              <a:rPr lang="el-GR" dirty="0"/>
              <a:t> α</a:t>
            </a:r>
            <a:r>
              <a:rPr lang="en-US" baseline="-25000" dirty="0"/>
              <a:t>1</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a:t>
            </a:r>
            <a:r>
              <a:rPr lang="en-US" dirty="0">
                <a:solidFill>
                  <a:schemeClr val="accent6">
                    <a:lumMod val="50000"/>
                  </a:schemeClr>
                </a:solidFill>
              </a:rPr>
              <a:t>white women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=0, D</a:t>
            </a:r>
            <a:r>
              <a:rPr lang="en-US" baseline="-25000" dirty="0"/>
              <a:t>2</a:t>
            </a:r>
            <a:r>
              <a:rPr lang="en-US" dirty="0"/>
              <a:t>=1) = (</a:t>
            </a:r>
            <a:r>
              <a:rPr lang="el-GR" dirty="0"/>
              <a:t>α</a:t>
            </a:r>
            <a:r>
              <a:rPr lang="en-US" baseline="-25000" dirty="0"/>
              <a:t>0</a:t>
            </a:r>
            <a:r>
              <a:rPr lang="en-US" dirty="0"/>
              <a:t> +</a:t>
            </a:r>
            <a:r>
              <a:rPr lang="el-GR" dirty="0"/>
              <a:t> α</a:t>
            </a:r>
            <a:r>
              <a:rPr lang="en-US" baseline="-25000" dirty="0"/>
              <a:t>2</a:t>
            </a:r>
            <a:r>
              <a:rPr lang="en-US" dirty="0"/>
              <a:t>)</a:t>
            </a:r>
            <a:r>
              <a:rPr lang="en-US" baseline="-25000" dirty="0"/>
              <a:t> </a:t>
            </a:r>
            <a:r>
              <a:rPr lang="en-US" dirty="0"/>
              <a:t>+ </a:t>
            </a:r>
            <a:r>
              <a:rPr lang="el-GR" dirty="0"/>
              <a:t>β</a:t>
            </a:r>
            <a:r>
              <a:rPr lang="en-US" dirty="0"/>
              <a:t>x</a:t>
            </a:r>
            <a:r>
              <a:rPr lang="en-US" baseline="-25000" dirty="0"/>
              <a:t>i</a:t>
            </a:r>
          </a:p>
          <a:p>
            <a:r>
              <a:rPr lang="en-US" dirty="0"/>
              <a:t>Mean earnings of </a:t>
            </a:r>
            <a:r>
              <a:rPr lang="en-US" dirty="0">
                <a:solidFill>
                  <a:schemeClr val="accent6">
                    <a:lumMod val="50000"/>
                  </a:schemeClr>
                </a:solidFill>
              </a:rPr>
              <a:t>white men</a:t>
            </a:r>
          </a:p>
          <a:p>
            <a:pPr lvl="1"/>
            <a:r>
              <a:rPr lang="en-US" dirty="0"/>
              <a:t>E(</a:t>
            </a:r>
            <a:r>
              <a:rPr lang="en-US" dirty="0" err="1"/>
              <a:t>y</a:t>
            </a:r>
            <a:r>
              <a:rPr lang="en-US" baseline="-25000" dirty="0" err="1"/>
              <a:t>i</a:t>
            </a:r>
            <a:r>
              <a:rPr lang="en-US" dirty="0" err="1"/>
              <a:t>|x</a:t>
            </a:r>
            <a:r>
              <a:rPr lang="en-US" baseline="-25000" dirty="0" err="1"/>
              <a:t>i</a:t>
            </a:r>
            <a:r>
              <a:rPr lang="en-US" dirty="0"/>
              <a:t>, D</a:t>
            </a:r>
            <a:r>
              <a:rPr lang="en-US" baseline="-25000" dirty="0"/>
              <a:t>1</a:t>
            </a:r>
            <a:r>
              <a:rPr lang="en-US" dirty="0"/>
              <a:t>=1, D</a:t>
            </a:r>
            <a:r>
              <a:rPr lang="en-US" baseline="-25000" dirty="0"/>
              <a:t>2</a:t>
            </a:r>
            <a:r>
              <a:rPr lang="en-US" dirty="0"/>
              <a:t>=1) = (</a:t>
            </a:r>
            <a:r>
              <a:rPr lang="el-GR" dirty="0"/>
              <a:t>α</a:t>
            </a:r>
            <a:r>
              <a:rPr lang="en-US" baseline="-25000" dirty="0"/>
              <a:t>0</a:t>
            </a:r>
            <a:r>
              <a:rPr lang="en-US" dirty="0"/>
              <a:t> +</a:t>
            </a:r>
            <a:r>
              <a:rPr lang="el-GR" dirty="0"/>
              <a:t> α</a:t>
            </a:r>
            <a:r>
              <a:rPr lang="en-US" baseline="-25000" dirty="0"/>
              <a:t>1  </a:t>
            </a:r>
            <a:r>
              <a:rPr lang="en-US" dirty="0"/>
              <a:t>+ </a:t>
            </a:r>
            <a:r>
              <a:rPr lang="el-GR" dirty="0"/>
              <a:t>α</a:t>
            </a:r>
            <a:r>
              <a:rPr lang="en-US" baseline="-25000" dirty="0"/>
              <a:t>2 </a:t>
            </a:r>
            <a:r>
              <a:rPr lang="en-US" dirty="0"/>
              <a:t>+ </a:t>
            </a:r>
            <a:r>
              <a:rPr lang="el-GR" dirty="0"/>
              <a:t>α</a:t>
            </a:r>
            <a:r>
              <a:rPr lang="en-US" baseline="-25000" dirty="0"/>
              <a:t>3</a:t>
            </a:r>
            <a:r>
              <a:rPr lang="en-US" dirty="0"/>
              <a:t>)</a:t>
            </a:r>
            <a:r>
              <a:rPr lang="en-US" baseline="-25000" dirty="0"/>
              <a:t> </a:t>
            </a:r>
            <a:r>
              <a:rPr lang="en-US" dirty="0"/>
              <a:t>+ </a:t>
            </a:r>
            <a:r>
              <a:rPr lang="el-GR" dirty="0"/>
              <a:t>β</a:t>
            </a:r>
            <a:r>
              <a:rPr lang="en-US" dirty="0"/>
              <a:t>x</a:t>
            </a:r>
            <a:r>
              <a:rPr lang="en-US" baseline="-25000" dirty="0"/>
              <a:t>i</a:t>
            </a:r>
            <a:endParaRPr lang="en-US" dirty="0"/>
          </a:p>
          <a:p>
            <a:pPr lvl="1"/>
            <a:endParaRPr lang="en-US" baseline="-25000" dirty="0"/>
          </a:p>
          <a:p>
            <a:r>
              <a:rPr lang="en-US" dirty="0">
                <a:solidFill>
                  <a:schemeClr val="accent6">
                    <a:lumMod val="50000"/>
                  </a:schemeClr>
                </a:solidFill>
              </a:rPr>
              <a:t>What is the difference in earnings between males and females for nonwhite?  For white?</a:t>
            </a:r>
          </a:p>
          <a:p>
            <a:pPr lvl="1"/>
            <a:endParaRPr lang="en-US" dirty="0"/>
          </a:p>
          <a:p>
            <a:pPr lvl="1"/>
            <a:endParaRPr lang="en-US" dirty="0"/>
          </a:p>
          <a:p>
            <a:pPr lvl="1"/>
            <a:endParaRPr lang="en-US" dirty="0"/>
          </a:p>
        </p:txBody>
      </p:sp>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83758" y="1176729"/>
            <a:ext cx="7391400" cy="497737"/>
          </a:xfrm>
          <a:prstGeom prst="rect">
            <a:avLst/>
          </a:prstGeom>
          <a:noFill/>
        </p:spPr>
      </p:pic>
      <p:sp>
        <p:nvSpPr>
          <p:cNvPr id="7" name="Rounded Rectangle 6"/>
          <p:cNvSpPr/>
          <p:nvPr/>
        </p:nvSpPr>
        <p:spPr>
          <a:xfrm>
            <a:off x="4550734" y="3320901"/>
            <a:ext cx="381000" cy="381000"/>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C7A6BA6-FB36-4EAE-894C-B2069D43C8F5}"/>
              </a:ext>
            </a:extLst>
          </p:cNvPr>
          <p:cNvSpPr txBox="1"/>
          <p:nvPr/>
        </p:nvSpPr>
        <p:spPr>
          <a:xfrm>
            <a:off x="8382000" y="3124200"/>
            <a:ext cx="3121152" cy="1477328"/>
          </a:xfrm>
          <a:prstGeom prst="rect">
            <a:avLst/>
          </a:prstGeom>
          <a:solidFill>
            <a:schemeClr val="accent2"/>
          </a:solidFill>
        </p:spPr>
        <p:txBody>
          <a:bodyPr wrap="square" rtlCol="0">
            <a:spAutoFit/>
          </a:bodyPr>
          <a:lstStyle/>
          <a:p>
            <a:r>
              <a:rPr lang="en-US" b="1" dirty="0">
                <a:solidFill>
                  <a:srgbClr val="FFFF00"/>
                </a:solidFill>
              </a:rPr>
              <a:t>D1</a:t>
            </a:r>
            <a:r>
              <a:rPr lang="en-US" b="1" dirty="0"/>
              <a:t> is dummy for gender, where female = 0, male =1</a:t>
            </a:r>
          </a:p>
          <a:p>
            <a:endParaRPr lang="en-US" b="1" dirty="0"/>
          </a:p>
          <a:p>
            <a:r>
              <a:rPr lang="en-US" b="1" dirty="0">
                <a:solidFill>
                  <a:srgbClr val="FFFF00"/>
                </a:solidFill>
              </a:rPr>
              <a:t>D2</a:t>
            </a:r>
            <a:r>
              <a:rPr lang="en-US" b="1" dirty="0"/>
              <a:t> is dummy for race, where nonwhite = 0 white = 1</a:t>
            </a:r>
          </a:p>
        </p:txBody>
      </p:sp>
      <p:sp>
        <p:nvSpPr>
          <p:cNvPr id="13" name="Rounded Rectangle 6">
            <a:extLst>
              <a:ext uri="{FF2B5EF4-FFF2-40B4-BE49-F238E27FC236}">
                <a16:creationId xmlns:a16="http://schemas.microsoft.com/office/drawing/2014/main" id="{2122FF98-5C37-4C52-93FD-7F6998220961}"/>
              </a:ext>
            </a:extLst>
          </p:cNvPr>
          <p:cNvSpPr/>
          <p:nvPr/>
        </p:nvSpPr>
        <p:spPr>
          <a:xfrm>
            <a:off x="5698458" y="4884773"/>
            <a:ext cx="381000" cy="381000"/>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6">
            <a:extLst>
              <a:ext uri="{FF2B5EF4-FFF2-40B4-BE49-F238E27FC236}">
                <a16:creationId xmlns:a16="http://schemas.microsoft.com/office/drawing/2014/main" id="{443935EC-F6E3-4989-937A-6D4C2FBAEF61}"/>
              </a:ext>
            </a:extLst>
          </p:cNvPr>
          <p:cNvSpPr/>
          <p:nvPr/>
        </p:nvSpPr>
        <p:spPr>
          <a:xfrm>
            <a:off x="4550734" y="4884773"/>
            <a:ext cx="381000" cy="381000"/>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90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Output from Two Categorical Variable Model</a:t>
            </a:r>
          </a:p>
        </p:txBody>
      </p:sp>
      <p:graphicFrame>
        <p:nvGraphicFramePr>
          <p:cNvPr id="66561" name="Object 1"/>
          <p:cNvGraphicFramePr>
            <a:graphicFrameLocks noChangeAspect="1"/>
          </p:cNvGraphicFramePr>
          <p:nvPr>
            <p:extLst>
              <p:ext uri="{D42A27DB-BD31-4B8C-83A1-F6EECF244321}">
                <p14:modId xmlns:p14="http://schemas.microsoft.com/office/powerpoint/2010/main" val="3743945065"/>
              </p:ext>
            </p:extLst>
          </p:nvPr>
        </p:nvGraphicFramePr>
        <p:xfrm>
          <a:off x="1066800" y="1600200"/>
          <a:ext cx="10356974" cy="4876800"/>
        </p:xfrm>
        <a:graphic>
          <a:graphicData uri="http://schemas.openxmlformats.org/presentationml/2006/ole">
            <mc:AlternateContent xmlns:mc="http://schemas.openxmlformats.org/markup-compatibility/2006">
              <mc:Choice xmlns:v="urn:schemas-microsoft-com:vml" Requires="v">
                <p:oleObj name="Document" r:id="rId3" imgW="5940848" imgH="2797966" progId="Word.Document.12">
                  <p:embed/>
                </p:oleObj>
              </mc:Choice>
              <mc:Fallback>
                <p:oleObj name="Document" r:id="rId3" imgW="5940848" imgH="2797966" progId="Word.Document.12">
                  <p:embed/>
                  <p:pic>
                    <p:nvPicPr>
                      <p:cNvPr id="6656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10356974" cy="4876800"/>
                      </a:xfrm>
                      <a:prstGeom prst="rect">
                        <a:avLst/>
                      </a:prstGeom>
                      <a:noFill/>
                      <a:ln>
                        <a:noFill/>
                      </a:ln>
                      <a:effec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Topics</a:t>
            </a:r>
          </a:p>
          <a:p>
            <a:pPr lvl="1"/>
            <a:r>
              <a:rPr lang="en-US" dirty="0"/>
              <a:t>Review (i) interactions and (ii) qualitative predictors</a:t>
            </a:r>
          </a:p>
          <a:p>
            <a:pPr lvl="1"/>
            <a:r>
              <a:rPr lang="en-US" dirty="0"/>
              <a:t>Non-linear relationships: quadratics (will discuss log models after the midterm)</a:t>
            </a:r>
          </a:p>
          <a:p>
            <a:pPr lvl="1"/>
            <a:r>
              <a:rPr lang="en-US" dirty="0"/>
              <a:t>Review our regression assumptions</a:t>
            </a:r>
          </a:p>
          <a:p>
            <a:pPr lvl="2"/>
            <a:r>
              <a:rPr lang="en-US" dirty="0"/>
              <a:t>Learn how to test for and correct </a:t>
            </a:r>
            <a:r>
              <a:rPr lang="en-US" dirty="0" err="1"/>
              <a:t>heteroskedasticity</a:t>
            </a:r>
            <a:r>
              <a:rPr lang="en-US" dirty="0"/>
              <a:t> and </a:t>
            </a:r>
            <a:r>
              <a:rPr lang="en-US" dirty="0" err="1"/>
              <a:t>multicollinearity</a:t>
            </a:r>
            <a:endParaRPr lang="en-US" dirty="0"/>
          </a:p>
          <a:p>
            <a:pPr lvl="1"/>
            <a:r>
              <a:rPr lang="en-US" dirty="0"/>
              <a:t>Let’s put what we have learned into practice with a case study</a:t>
            </a:r>
          </a:p>
          <a:p>
            <a:pPr lvl="1"/>
            <a:endParaRPr lang="en-US" dirty="0"/>
          </a:p>
          <a:p>
            <a:pPr lvl="1"/>
            <a:endParaRPr lang="en-US" dirty="0"/>
          </a:p>
          <a:p>
            <a:pPr lvl="2"/>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986"/>
            <a:ext cx="9372600" cy="990600"/>
          </a:xfrm>
        </p:spPr>
        <p:txBody>
          <a:bodyPr>
            <a:normAutofit/>
          </a:bodyPr>
          <a:lstStyle/>
          <a:p>
            <a:r>
              <a:rPr lang="en-US" sz="4000" b="1" dirty="0">
                <a:solidFill>
                  <a:schemeClr val="tx2"/>
                </a:solidFill>
              </a:rPr>
              <a:t>Output from Categorical Interaction Model</a:t>
            </a:r>
          </a:p>
        </p:txBody>
      </p:sp>
      <p:graphicFrame>
        <p:nvGraphicFramePr>
          <p:cNvPr id="56321" name="Object 1"/>
          <p:cNvGraphicFramePr>
            <a:graphicFrameLocks noChangeAspect="1"/>
          </p:cNvGraphicFramePr>
          <p:nvPr>
            <p:extLst>
              <p:ext uri="{D42A27DB-BD31-4B8C-83A1-F6EECF244321}">
                <p14:modId xmlns:p14="http://schemas.microsoft.com/office/powerpoint/2010/main" val="823952231"/>
              </p:ext>
            </p:extLst>
          </p:nvPr>
        </p:nvGraphicFramePr>
        <p:xfrm>
          <a:off x="290496" y="1143000"/>
          <a:ext cx="10056497" cy="4953000"/>
        </p:xfrm>
        <a:graphic>
          <a:graphicData uri="http://schemas.openxmlformats.org/presentationml/2006/ole">
            <mc:AlternateContent xmlns:mc="http://schemas.openxmlformats.org/markup-compatibility/2006">
              <mc:Choice xmlns:v="urn:schemas-microsoft-com:vml" Requires="v">
                <p:oleObj name="Document" r:id="rId3" imgW="5961278" imgH="3051179" progId="Word.Document.12">
                  <p:embed/>
                </p:oleObj>
              </mc:Choice>
              <mc:Fallback>
                <p:oleObj name="Document" r:id="rId3" imgW="5961278" imgH="3051179" progId="Word.Document.12">
                  <p:embed/>
                  <p:pic>
                    <p:nvPicPr>
                      <p:cNvPr id="5632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96" y="1143000"/>
                        <a:ext cx="10056497" cy="4953000"/>
                      </a:xfrm>
                      <a:prstGeom prst="rect">
                        <a:avLst/>
                      </a:prstGeom>
                      <a:noFill/>
                    </p:spPr>
                  </p:pic>
                </p:oleObj>
              </mc:Fallback>
            </mc:AlternateContent>
          </a:graphicData>
        </a:graphic>
      </p:graphicFrame>
      <p:pic>
        <p:nvPicPr>
          <p:cNvPr id="3" name="Picture 2">
            <a:extLst>
              <a:ext uri="{FF2B5EF4-FFF2-40B4-BE49-F238E27FC236}">
                <a16:creationId xmlns:a16="http://schemas.microsoft.com/office/drawing/2014/main" id="{D7192724-D2ED-4171-A633-3F02F1F2E1D9}"/>
              </a:ext>
            </a:extLst>
          </p:cNvPr>
          <p:cNvPicPr>
            <a:picLocks noChangeAspect="1"/>
          </p:cNvPicPr>
          <p:nvPr/>
        </p:nvPicPr>
        <p:blipFill>
          <a:blip r:embed="rId5"/>
          <a:stretch>
            <a:fillRect/>
          </a:stretch>
        </p:blipFill>
        <p:spPr>
          <a:xfrm>
            <a:off x="7924800" y="3048000"/>
            <a:ext cx="4119473" cy="157590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Review 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the following diagrams, write down whether each of the coefficients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in the model is less than, equal to, or greater than zero.</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449" t="-1357" r="-1496"/>
                </a:stretch>
              </a:blipFill>
            </p:spPr>
            <p:txBody>
              <a:bodyPr/>
              <a:lstStyle/>
              <a:p>
                <a:r>
                  <a:rPr lang="en-US">
                    <a:noFill/>
                  </a:rPr>
                  <a:t> </a:t>
                </a:r>
              </a:p>
            </p:txBody>
          </p:sp>
        </mc:Fallback>
      </mc:AlternateContent>
    </p:spTree>
    <p:extLst>
      <p:ext uri="{BB962C8B-B14F-4D97-AF65-F5344CB8AC3E}">
        <p14:creationId xmlns:p14="http://schemas.microsoft.com/office/powerpoint/2010/main" val="418670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143000" y="76193"/>
            <a:ext cx="9146647" cy="6172207"/>
          </a:xfrm>
          <a:prstGeom prst="rect">
            <a:avLst/>
          </a:prstGeom>
        </p:spPr>
      </p:pic>
      <p:sp>
        <p:nvSpPr>
          <p:cNvPr id="5" name="TextBox 4"/>
          <p:cNvSpPr txBox="1"/>
          <p:nvPr/>
        </p:nvSpPr>
        <p:spPr>
          <a:xfrm>
            <a:off x="1531884" y="5980375"/>
            <a:ext cx="1816523" cy="261610"/>
          </a:xfrm>
          <a:prstGeom prst="rect">
            <a:avLst/>
          </a:prstGeom>
          <a:noFill/>
        </p:spPr>
        <p:txBody>
          <a:bodyPr wrap="none" rtlCol="0">
            <a:spAutoFit/>
          </a:bodyPr>
          <a:lstStyle/>
          <a:p>
            <a:r>
              <a:rPr lang="en-US" sz="1100" dirty="0"/>
              <a:t>Ex. From Bailey2016, p. 194</a:t>
            </a:r>
          </a:p>
        </p:txBody>
      </p:sp>
      <mc:AlternateContent xmlns:mc="http://schemas.openxmlformats.org/markup-compatibility/2006" xmlns:a14="http://schemas.microsoft.com/office/drawing/2010/main">
        <mc:Choice Requires="a14">
          <p:sp>
            <p:nvSpPr>
              <p:cNvPr id="6" name="TextBox 5"/>
              <p:cNvSpPr txBox="1"/>
              <p:nvPr/>
            </p:nvSpPr>
            <p:spPr>
              <a:xfrm>
                <a:off x="3048000" y="6248400"/>
                <a:ext cx="69470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𝐷𝑢𝑚𝑚𝑦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𝐷𝑢𝑚𝑚𝑦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0" y="6248400"/>
                <a:ext cx="6947030" cy="369332"/>
              </a:xfrm>
              <a:prstGeom prst="rect">
                <a:avLst/>
              </a:prstGeom>
              <a:blipFill>
                <a:blip r:embed="rId4"/>
                <a:stretch>
                  <a:fillRect l="-439" b="-32787"/>
                </a:stretch>
              </a:blipFill>
            </p:spPr>
            <p:txBody>
              <a:bodyPr/>
              <a:lstStyle/>
              <a:p>
                <a:r>
                  <a:rPr lang="en-US">
                    <a:noFill/>
                  </a:rPr>
                  <a:t> </a:t>
                </a:r>
              </a:p>
            </p:txBody>
          </p:sp>
        </mc:Fallback>
      </mc:AlternateContent>
    </p:spTree>
    <p:extLst>
      <p:ext uri="{BB962C8B-B14F-4D97-AF65-F5344CB8AC3E}">
        <p14:creationId xmlns:p14="http://schemas.microsoft.com/office/powerpoint/2010/main" val="70000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6">
                    <a:lumMod val="50000"/>
                  </a:schemeClr>
                </a:solidFill>
              </a:rPr>
              <a:t>Non-linear relationships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37986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7520"/>
            <a:ext cx="10972800" cy="1143000"/>
          </a:xfrm>
        </p:spPr>
        <p:txBody>
          <a:bodyPr/>
          <a:lstStyle/>
          <a:p>
            <a:r>
              <a:rPr lang="en-US" b="1" dirty="0">
                <a:solidFill>
                  <a:schemeClr val="tx2"/>
                </a:solidFill>
              </a:rPr>
              <a:t>Can we still use linear models?</a:t>
            </a:r>
          </a:p>
        </p:txBody>
      </p:sp>
      <p:pic>
        <p:nvPicPr>
          <p:cNvPr id="6" name="Picture 5"/>
          <p:cNvPicPr>
            <a:picLocks noChangeAspect="1"/>
          </p:cNvPicPr>
          <p:nvPr/>
        </p:nvPicPr>
        <p:blipFill>
          <a:blip r:embed="rId3"/>
          <a:stretch>
            <a:fillRect/>
          </a:stretch>
        </p:blipFill>
        <p:spPr>
          <a:xfrm>
            <a:off x="1524000" y="1153976"/>
            <a:ext cx="8001000" cy="5671820"/>
          </a:xfrm>
          <a:prstGeom prst="rect">
            <a:avLst/>
          </a:prstGeom>
        </p:spPr>
      </p:pic>
      <p:sp>
        <p:nvSpPr>
          <p:cNvPr id="8" name="TextBox 7"/>
          <p:cNvSpPr txBox="1"/>
          <p:nvPr/>
        </p:nvSpPr>
        <p:spPr>
          <a:xfrm>
            <a:off x="-21265" y="6583362"/>
            <a:ext cx="2028119" cy="261610"/>
          </a:xfrm>
          <a:prstGeom prst="rect">
            <a:avLst/>
          </a:prstGeom>
          <a:noFill/>
        </p:spPr>
        <p:txBody>
          <a:bodyPr wrap="none" rtlCol="0">
            <a:spAutoFit/>
          </a:bodyPr>
          <a:lstStyle/>
          <a:p>
            <a:r>
              <a:rPr lang="en-US" sz="1100" dirty="0">
                <a:solidFill>
                  <a:schemeClr val="bg1">
                    <a:lumMod val="50000"/>
                  </a:schemeClr>
                </a:solidFill>
              </a:rPr>
              <a:t>Image from Bailey 2016, p. 208</a:t>
            </a:r>
          </a:p>
        </p:txBody>
      </p:sp>
    </p:spTree>
    <p:extLst>
      <p:ext uri="{BB962C8B-B14F-4D97-AF65-F5344CB8AC3E}">
        <p14:creationId xmlns:p14="http://schemas.microsoft.com/office/powerpoint/2010/main" val="2963105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2857501" y="228600"/>
            <a:ext cx="7078663" cy="990600"/>
          </a:xfrm>
        </p:spPr>
        <p:txBody>
          <a:bodyPr/>
          <a:lstStyle/>
          <a:p>
            <a:r>
              <a:rPr lang="en-US" b="1" dirty="0">
                <a:solidFill>
                  <a:schemeClr val="tx2"/>
                </a:solidFill>
              </a:rPr>
              <a:t>Quadratic Regression Model</a:t>
            </a:r>
          </a:p>
        </p:txBody>
      </p:sp>
      <p:sp>
        <p:nvSpPr>
          <p:cNvPr id="35" name="Footer Placeholder 3"/>
          <p:cNvSpPr>
            <a:spLocks noGrp="1"/>
          </p:cNvSpPr>
          <p:nvPr>
            <p:ph type="ftr" sz="quarter" idx="11"/>
          </p:nvPr>
        </p:nvSpPr>
        <p:spPr>
          <a:xfrm>
            <a:off x="23076" y="6703542"/>
            <a:ext cx="6172200" cy="152400"/>
          </a:xfrm>
        </p:spPr>
        <p:txBody>
          <a:bodyPr/>
          <a:lstStyle/>
          <a:p>
            <a:pPr algn="l"/>
            <a:r>
              <a:rPr lang="en-US" sz="1050" dirty="0"/>
              <a:t>Image from Statistics for Business and Economics, 6e</a:t>
            </a:r>
          </a:p>
        </p:txBody>
      </p:sp>
      <p:sp>
        <p:nvSpPr>
          <p:cNvPr id="456707" name="Rectangle 3"/>
          <p:cNvSpPr>
            <a:spLocks noChangeArrowheads="1"/>
          </p:cNvSpPr>
          <p:nvPr/>
        </p:nvSpPr>
        <p:spPr bwMode="auto">
          <a:xfrm>
            <a:off x="2590800" y="2057400"/>
            <a:ext cx="7334250" cy="579438"/>
          </a:xfrm>
          <a:prstGeom prst="rect">
            <a:avLst/>
          </a:prstGeom>
          <a:noFill/>
          <a:ln w="12700">
            <a:noFill/>
            <a:miter lim="800000"/>
            <a:headEnd/>
            <a:tailEnd/>
          </a:ln>
          <a:effectLst/>
        </p:spPr>
        <p:txBody>
          <a:bodyPr wrap="none" anchor="ctr"/>
          <a:lstStyle/>
          <a:p>
            <a:endParaRPr lang="en-US"/>
          </a:p>
        </p:txBody>
      </p:sp>
      <p:sp>
        <p:nvSpPr>
          <p:cNvPr id="456708" name="Rectangle 4"/>
          <p:cNvSpPr>
            <a:spLocks noChangeArrowheads="1"/>
          </p:cNvSpPr>
          <p:nvPr/>
        </p:nvSpPr>
        <p:spPr bwMode="auto">
          <a:xfrm>
            <a:off x="1103314" y="2114551"/>
            <a:ext cx="9753598" cy="705321"/>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sz="2000" dirty="0"/>
              <a:t>Quadratic models may be considered when the scatter diagram takes on one of the following shapes:</a:t>
            </a:r>
          </a:p>
        </p:txBody>
      </p:sp>
      <p:sp>
        <p:nvSpPr>
          <p:cNvPr id="456709" name="Line 5"/>
          <p:cNvSpPr>
            <a:spLocks noChangeShapeType="1"/>
          </p:cNvSpPr>
          <p:nvPr/>
        </p:nvSpPr>
        <p:spPr bwMode="auto">
          <a:xfrm>
            <a:off x="1827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0" name="Line 6"/>
          <p:cNvSpPr>
            <a:spLocks noChangeShapeType="1"/>
          </p:cNvSpPr>
          <p:nvPr/>
        </p:nvSpPr>
        <p:spPr bwMode="auto">
          <a:xfrm>
            <a:off x="1827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1" name="Arc 7"/>
          <p:cNvSpPr>
            <a:spLocks/>
          </p:cNvSpPr>
          <p:nvPr/>
        </p:nvSpPr>
        <p:spPr bwMode="auto">
          <a:xfrm rot="10740000">
            <a:off x="2055813" y="3219450"/>
            <a:ext cx="825500" cy="1282700"/>
          </a:xfrm>
          <a:custGeom>
            <a:avLst/>
            <a:gdLst>
              <a:gd name="G0" fmla="+- 0 0 0"/>
              <a:gd name="G1" fmla="+- 21600 0 0"/>
              <a:gd name="G2" fmla="+- 21600 0 0"/>
              <a:gd name="T0" fmla="*/ 0 w 21526"/>
              <a:gd name="T1" fmla="*/ 0 h 21600"/>
              <a:gd name="T2" fmla="*/ 21526 w 21526"/>
              <a:gd name="T3" fmla="*/ 19808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close/>
              </a:path>
            </a:pathLst>
          </a:custGeom>
          <a:noFill/>
          <a:ln w="50800" cap="rnd">
            <a:solidFill>
              <a:schemeClr val="hlink"/>
            </a:solidFill>
            <a:round/>
            <a:headEnd/>
            <a:tailEnd/>
          </a:ln>
          <a:effectLst/>
        </p:spPr>
        <p:txBody>
          <a:bodyPr wrap="none" anchor="ctr"/>
          <a:lstStyle/>
          <a:p>
            <a:endParaRPr lang="en-US"/>
          </a:p>
        </p:txBody>
      </p:sp>
      <p:sp>
        <p:nvSpPr>
          <p:cNvPr id="456712" name="Rectangle 8"/>
          <p:cNvSpPr>
            <a:spLocks noChangeArrowheads="1"/>
          </p:cNvSpPr>
          <p:nvPr/>
        </p:nvSpPr>
        <p:spPr bwMode="auto">
          <a:xfrm>
            <a:off x="33528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13" name="Rectangle 9"/>
          <p:cNvSpPr>
            <a:spLocks noChangeArrowheads="1"/>
          </p:cNvSpPr>
          <p:nvPr/>
        </p:nvSpPr>
        <p:spPr bwMode="auto">
          <a:xfrm>
            <a:off x="15240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14" name="Line 10"/>
          <p:cNvSpPr>
            <a:spLocks noChangeShapeType="1"/>
          </p:cNvSpPr>
          <p:nvPr/>
        </p:nvSpPr>
        <p:spPr bwMode="auto">
          <a:xfrm>
            <a:off x="64754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5" name="Line 11"/>
          <p:cNvSpPr>
            <a:spLocks noChangeShapeType="1"/>
          </p:cNvSpPr>
          <p:nvPr/>
        </p:nvSpPr>
        <p:spPr bwMode="auto">
          <a:xfrm>
            <a:off x="64754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6" name="Line 12"/>
          <p:cNvSpPr>
            <a:spLocks noChangeShapeType="1"/>
          </p:cNvSpPr>
          <p:nvPr/>
        </p:nvSpPr>
        <p:spPr bwMode="auto">
          <a:xfrm>
            <a:off x="4113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7" name="Line 13"/>
          <p:cNvSpPr>
            <a:spLocks noChangeShapeType="1"/>
          </p:cNvSpPr>
          <p:nvPr/>
        </p:nvSpPr>
        <p:spPr bwMode="auto">
          <a:xfrm>
            <a:off x="8685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8" name="Line 14"/>
          <p:cNvSpPr>
            <a:spLocks noChangeShapeType="1"/>
          </p:cNvSpPr>
          <p:nvPr/>
        </p:nvSpPr>
        <p:spPr bwMode="auto">
          <a:xfrm>
            <a:off x="4113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9" name="Line 15"/>
          <p:cNvSpPr>
            <a:spLocks noChangeShapeType="1"/>
          </p:cNvSpPr>
          <p:nvPr/>
        </p:nvSpPr>
        <p:spPr bwMode="auto">
          <a:xfrm>
            <a:off x="8685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20" name="Arc 16"/>
          <p:cNvSpPr>
            <a:spLocks/>
          </p:cNvSpPr>
          <p:nvPr/>
        </p:nvSpPr>
        <p:spPr bwMode="auto">
          <a:xfrm rot="60000">
            <a:off x="6684963" y="3352800"/>
            <a:ext cx="825500" cy="1282700"/>
          </a:xfrm>
          <a:custGeom>
            <a:avLst/>
            <a:gdLst>
              <a:gd name="G0" fmla="+- 0 0 0"/>
              <a:gd name="G1" fmla="+- 21600 0 0"/>
              <a:gd name="G2" fmla="+- 21600 0 0"/>
              <a:gd name="T0" fmla="*/ 0 w 21526"/>
              <a:gd name="T1" fmla="*/ 0 h 21600"/>
              <a:gd name="T2" fmla="*/ 21526 w 21526"/>
              <a:gd name="T3" fmla="*/ 19808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close/>
              </a:path>
            </a:pathLst>
          </a:custGeom>
          <a:noFill/>
          <a:ln w="50800" cap="rnd">
            <a:solidFill>
              <a:schemeClr val="tx2"/>
            </a:solidFill>
            <a:round/>
            <a:headEnd/>
            <a:tailEnd/>
          </a:ln>
          <a:effectLst/>
        </p:spPr>
        <p:txBody>
          <a:bodyPr wrap="none" anchor="ctr"/>
          <a:lstStyle/>
          <a:p>
            <a:endParaRPr lang="en-US"/>
          </a:p>
        </p:txBody>
      </p:sp>
      <p:sp>
        <p:nvSpPr>
          <p:cNvPr id="456721" name="Arc 17"/>
          <p:cNvSpPr>
            <a:spLocks/>
          </p:cNvSpPr>
          <p:nvPr/>
        </p:nvSpPr>
        <p:spPr bwMode="auto">
          <a:xfrm>
            <a:off x="4341813" y="3198813"/>
            <a:ext cx="977900" cy="12827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1"/>
            </a:solidFill>
            <a:round/>
            <a:headEnd/>
            <a:tailEnd/>
          </a:ln>
          <a:effectLst/>
        </p:spPr>
        <p:txBody>
          <a:bodyPr wrap="none" anchor="ctr"/>
          <a:lstStyle/>
          <a:p>
            <a:endParaRPr lang="en-US"/>
          </a:p>
        </p:txBody>
      </p:sp>
      <p:sp>
        <p:nvSpPr>
          <p:cNvPr id="456722" name="Arc 18"/>
          <p:cNvSpPr>
            <a:spLocks/>
          </p:cNvSpPr>
          <p:nvPr/>
        </p:nvSpPr>
        <p:spPr bwMode="auto">
          <a:xfrm rot="460171">
            <a:off x="9144000" y="3276600"/>
            <a:ext cx="749300" cy="1282700"/>
          </a:xfrm>
          <a:custGeom>
            <a:avLst/>
            <a:gdLst>
              <a:gd name="G0" fmla="+- 21599 0 0"/>
              <a:gd name="G1" fmla="+- 21600 0 0"/>
              <a:gd name="G2" fmla="+- 21600 0 0"/>
              <a:gd name="T0" fmla="*/ 0 w 21599"/>
              <a:gd name="T1" fmla="*/ 21440 h 21600"/>
              <a:gd name="T2" fmla="*/ 21553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39"/>
                </a:moveTo>
                <a:cubicBezTo>
                  <a:pt x="87" y="9591"/>
                  <a:pt x="9704" y="25"/>
                  <a:pt x="21553" y="0"/>
                </a:cubicBezTo>
              </a:path>
              <a:path w="21599" h="21600" stroke="0" extrusionOk="0">
                <a:moveTo>
                  <a:pt x="-1" y="21439"/>
                </a:moveTo>
                <a:cubicBezTo>
                  <a:pt x="87" y="9591"/>
                  <a:pt x="9704" y="25"/>
                  <a:pt x="21553" y="0"/>
                </a:cubicBezTo>
                <a:lnTo>
                  <a:pt x="21599" y="21600"/>
                </a:lnTo>
                <a:close/>
              </a:path>
            </a:pathLst>
          </a:custGeom>
          <a:noFill/>
          <a:ln w="50800" cap="rnd">
            <a:solidFill>
              <a:schemeClr val="accent2"/>
            </a:solidFill>
            <a:round/>
            <a:headEnd/>
            <a:tailEnd/>
          </a:ln>
          <a:effectLst/>
        </p:spPr>
        <p:txBody>
          <a:bodyPr wrap="none" anchor="ctr"/>
          <a:lstStyle/>
          <a:p>
            <a:endParaRPr lang="en-US"/>
          </a:p>
        </p:txBody>
      </p:sp>
      <p:sp>
        <p:nvSpPr>
          <p:cNvPr id="456723" name="Rectangle 19"/>
          <p:cNvSpPr>
            <a:spLocks noChangeArrowheads="1"/>
          </p:cNvSpPr>
          <p:nvPr/>
        </p:nvSpPr>
        <p:spPr bwMode="auto">
          <a:xfrm>
            <a:off x="8001000" y="4572000"/>
            <a:ext cx="5334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24" name="Rectangle 20"/>
          <p:cNvSpPr>
            <a:spLocks noChangeArrowheads="1"/>
          </p:cNvSpPr>
          <p:nvPr/>
        </p:nvSpPr>
        <p:spPr bwMode="auto">
          <a:xfrm>
            <a:off x="56388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25" name="Rectangle 21"/>
          <p:cNvSpPr>
            <a:spLocks noChangeArrowheads="1"/>
          </p:cNvSpPr>
          <p:nvPr/>
        </p:nvSpPr>
        <p:spPr bwMode="auto">
          <a:xfrm>
            <a:off x="83820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6" name="Rectangle 22"/>
          <p:cNvSpPr>
            <a:spLocks noChangeArrowheads="1"/>
          </p:cNvSpPr>
          <p:nvPr/>
        </p:nvSpPr>
        <p:spPr bwMode="auto">
          <a:xfrm>
            <a:off x="61722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7" name="Rectangle 23"/>
          <p:cNvSpPr>
            <a:spLocks noChangeArrowheads="1"/>
          </p:cNvSpPr>
          <p:nvPr/>
        </p:nvSpPr>
        <p:spPr bwMode="auto">
          <a:xfrm>
            <a:off x="37338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8" name="Rectangle 24"/>
          <p:cNvSpPr>
            <a:spLocks noChangeArrowheads="1"/>
          </p:cNvSpPr>
          <p:nvPr/>
        </p:nvSpPr>
        <p:spPr bwMode="auto">
          <a:xfrm>
            <a:off x="2057400" y="4724401"/>
            <a:ext cx="1066800"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cs typeface="Arial" pitchFamily="34" charset="0"/>
              </a:rPr>
              <a:t>β</a:t>
            </a:r>
            <a:r>
              <a:rPr lang="en-US" b="1" baseline="-25000"/>
              <a:t>1</a:t>
            </a:r>
            <a:r>
              <a:rPr lang="en-US" b="1"/>
              <a:t> &lt; 0</a:t>
            </a:r>
          </a:p>
        </p:txBody>
      </p:sp>
      <p:sp>
        <p:nvSpPr>
          <p:cNvPr id="456729" name="Rectangle 25"/>
          <p:cNvSpPr>
            <a:spLocks noChangeArrowheads="1"/>
          </p:cNvSpPr>
          <p:nvPr/>
        </p:nvSpPr>
        <p:spPr bwMode="auto">
          <a:xfrm>
            <a:off x="44196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&gt; 0</a:t>
            </a:r>
          </a:p>
        </p:txBody>
      </p:sp>
      <p:sp>
        <p:nvSpPr>
          <p:cNvPr id="456730" name="Rectangle 26"/>
          <p:cNvSpPr>
            <a:spLocks noChangeArrowheads="1"/>
          </p:cNvSpPr>
          <p:nvPr/>
        </p:nvSpPr>
        <p:spPr bwMode="auto">
          <a:xfrm>
            <a:off x="67818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&lt; 0</a:t>
            </a:r>
          </a:p>
        </p:txBody>
      </p:sp>
      <p:sp>
        <p:nvSpPr>
          <p:cNvPr id="456731" name="Rectangle 27"/>
          <p:cNvSpPr>
            <a:spLocks noChangeArrowheads="1"/>
          </p:cNvSpPr>
          <p:nvPr/>
        </p:nvSpPr>
        <p:spPr bwMode="auto">
          <a:xfrm>
            <a:off x="89916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&gt; 0</a:t>
            </a:r>
          </a:p>
        </p:txBody>
      </p:sp>
      <p:sp>
        <p:nvSpPr>
          <p:cNvPr id="456732" name="Rectangle 28"/>
          <p:cNvSpPr>
            <a:spLocks noChangeArrowheads="1"/>
          </p:cNvSpPr>
          <p:nvPr/>
        </p:nvSpPr>
        <p:spPr bwMode="auto">
          <a:xfrm>
            <a:off x="3886200" y="5715001"/>
            <a:ext cx="4419600" cy="669671"/>
          </a:xfrm>
          <a:prstGeom prst="rect">
            <a:avLst/>
          </a:prstGeom>
          <a:noFill/>
          <a:ln w="12700">
            <a:solidFill>
              <a:schemeClr val="tx1"/>
            </a:solidFill>
            <a:miter lim="800000"/>
            <a:headEnd/>
            <a:tailEnd/>
          </a:ln>
          <a:effectLst/>
        </p:spPr>
        <p:txBody>
          <a:bodyPr lIns="90488" tIns="44450" rIns="90488" bIns="44450">
            <a:spAutoFit/>
          </a:bodyPr>
          <a:lstStyle/>
          <a:p>
            <a:pPr eaLnBrk="0" hangingPunct="0">
              <a:spcBef>
                <a:spcPct val="50000"/>
              </a:spcBef>
            </a:pPr>
            <a:r>
              <a:rPr lang="el-GR"/>
              <a:t>β</a:t>
            </a:r>
            <a:r>
              <a:rPr lang="en-US" baseline="-25000"/>
              <a:t>1</a:t>
            </a:r>
            <a:r>
              <a:rPr lang="en-US"/>
              <a:t>  = the coefficient of the linear term </a:t>
            </a:r>
          </a:p>
          <a:p>
            <a:pPr eaLnBrk="0" hangingPunct="0">
              <a:lnSpc>
                <a:spcPct val="50000"/>
              </a:lnSpc>
              <a:spcBef>
                <a:spcPct val="50000"/>
              </a:spcBef>
            </a:pPr>
            <a:r>
              <a:rPr lang="el-GR">
                <a:cs typeface="Arial" pitchFamily="34" charset="0"/>
              </a:rPr>
              <a:t>β</a:t>
            </a:r>
            <a:r>
              <a:rPr lang="en-US" baseline="-25000"/>
              <a:t>2</a:t>
            </a:r>
            <a:r>
              <a:rPr lang="en-US"/>
              <a:t>  = the coefficient of the squared term</a:t>
            </a:r>
          </a:p>
        </p:txBody>
      </p:sp>
      <p:sp>
        <p:nvSpPr>
          <p:cNvPr id="456733" name="Rectangle 29"/>
          <p:cNvSpPr>
            <a:spLocks noChangeArrowheads="1"/>
          </p:cNvSpPr>
          <p:nvPr/>
        </p:nvSpPr>
        <p:spPr bwMode="auto">
          <a:xfrm>
            <a:off x="100584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35" name="Rectangle 31"/>
          <p:cNvSpPr>
            <a:spLocks noChangeArrowheads="1"/>
          </p:cNvSpPr>
          <p:nvPr/>
        </p:nvSpPr>
        <p:spPr bwMode="auto">
          <a:xfrm>
            <a:off x="2057400" y="5181601"/>
            <a:ext cx="1066800"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&gt; 0</a:t>
            </a:r>
          </a:p>
        </p:txBody>
      </p:sp>
      <p:sp>
        <p:nvSpPr>
          <p:cNvPr id="456736" name="Rectangle 32"/>
          <p:cNvSpPr>
            <a:spLocks noChangeArrowheads="1"/>
          </p:cNvSpPr>
          <p:nvPr/>
        </p:nvSpPr>
        <p:spPr bwMode="auto">
          <a:xfrm>
            <a:off x="44196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&gt; 0</a:t>
            </a:r>
          </a:p>
        </p:txBody>
      </p:sp>
      <p:sp>
        <p:nvSpPr>
          <p:cNvPr id="456737" name="Rectangle 33"/>
          <p:cNvSpPr>
            <a:spLocks noChangeArrowheads="1"/>
          </p:cNvSpPr>
          <p:nvPr/>
        </p:nvSpPr>
        <p:spPr bwMode="auto">
          <a:xfrm>
            <a:off x="67818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&lt; 0</a:t>
            </a:r>
          </a:p>
        </p:txBody>
      </p:sp>
      <p:sp>
        <p:nvSpPr>
          <p:cNvPr id="456738" name="Rectangle 34"/>
          <p:cNvSpPr>
            <a:spLocks noChangeArrowheads="1"/>
          </p:cNvSpPr>
          <p:nvPr/>
        </p:nvSpPr>
        <p:spPr bwMode="auto">
          <a:xfrm>
            <a:off x="89916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&lt; 0</a:t>
            </a:r>
          </a:p>
        </p:txBody>
      </p:sp>
      <p:graphicFrame>
        <p:nvGraphicFramePr>
          <p:cNvPr id="456739" name="Object 35"/>
          <p:cNvGraphicFramePr>
            <a:graphicFrameLocks noChangeAspect="1"/>
          </p:cNvGraphicFramePr>
          <p:nvPr>
            <p:extLst>
              <p:ext uri="{D42A27DB-BD31-4B8C-83A1-F6EECF244321}">
                <p14:modId xmlns:p14="http://schemas.microsoft.com/office/powerpoint/2010/main" val="128973173"/>
              </p:ext>
            </p:extLst>
          </p:nvPr>
        </p:nvGraphicFramePr>
        <p:xfrm>
          <a:off x="3993523" y="1293433"/>
          <a:ext cx="4367213" cy="628650"/>
        </p:xfrm>
        <a:graphic>
          <a:graphicData uri="http://schemas.openxmlformats.org/presentationml/2006/ole">
            <mc:AlternateContent xmlns:mc="http://schemas.openxmlformats.org/markup-compatibility/2006">
              <mc:Choice xmlns:v="urn:schemas-microsoft-com:vml" Requires="v">
                <p:oleObj name="Equation" r:id="rId3" imgW="1663700" imgH="241300" progId="Equation.3">
                  <p:embed/>
                </p:oleObj>
              </mc:Choice>
              <mc:Fallback>
                <p:oleObj name="Equation" r:id="rId3" imgW="1663700" imgH="241300" progId="Equation.3">
                  <p:embed/>
                  <p:pic>
                    <p:nvPicPr>
                      <p:cNvPr id="456739"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523" y="1293433"/>
                        <a:ext cx="4367213" cy="628650"/>
                      </a:xfrm>
                      <a:prstGeom prst="rect">
                        <a:avLst/>
                      </a:prstGeom>
                      <a:solidFill>
                        <a:srgbClr val="BAD9F8"/>
                      </a:solidFill>
                      <a:ln w="9525">
                        <a:solidFill>
                          <a:schemeClr val="tx1"/>
                        </a:solidFill>
                        <a:miter lim="800000"/>
                        <a:headEnd/>
                        <a:tailEnd/>
                      </a:ln>
                    </p:spPr>
                  </p:pic>
                </p:oleObj>
              </mc:Fallback>
            </mc:AlternateContent>
          </a:graphicData>
        </a:graphic>
      </p:graphicFrame>
      <p:sp>
        <p:nvSpPr>
          <p:cNvPr id="2" name="Rectangle 1"/>
          <p:cNvSpPr/>
          <p:nvPr/>
        </p:nvSpPr>
        <p:spPr>
          <a:xfrm>
            <a:off x="1600201" y="4889500"/>
            <a:ext cx="87598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24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2857501" y="228600"/>
            <a:ext cx="7078663" cy="990600"/>
          </a:xfrm>
        </p:spPr>
        <p:txBody>
          <a:bodyPr/>
          <a:lstStyle/>
          <a:p>
            <a:r>
              <a:rPr lang="en-US" b="1" dirty="0">
                <a:solidFill>
                  <a:schemeClr val="tx2"/>
                </a:solidFill>
              </a:rPr>
              <a:t>Quadratic Regression Model</a:t>
            </a:r>
          </a:p>
        </p:txBody>
      </p:sp>
      <p:sp>
        <p:nvSpPr>
          <p:cNvPr id="35" name="Footer Placeholder 3"/>
          <p:cNvSpPr>
            <a:spLocks noGrp="1"/>
          </p:cNvSpPr>
          <p:nvPr>
            <p:ph type="ftr" sz="quarter" idx="11"/>
          </p:nvPr>
        </p:nvSpPr>
        <p:spPr>
          <a:xfrm>
            <a:off x="23076" y="6703542"/>
            <a:ext cx="6172200" cy="152400"/>
          </a:xfrm>
        </p:spPr>
        <p:txBody>
          <a:bodyPr/>
          <a:lstStyle/>
          <a:p>
            <a:pPr algn="l"/>
            <a:r>
              <a:rPr lang="en-US" sz="1050" dirty="0"/>
              <a:t>Image from Statistics for Business and Economics, 6e</a:t>
            </a:r>
          </a:p>
        </p:txBody>
      </p:sp>
      <p:sp>
        <p:nvSpPr>
          <p:cNvPr id="456707" name="Rectangle 3"/>
          <p:cNvSpPr>
            <a:spLocks noChangeArrowheads="1"/>
          </p:cNvSpPr>
          <p:nvPr/>
        </p:nvSpPr>
        <p:spPr bwMode="auto">
          <a:xfrm>
            <a:off x="2590800" y="2057400"/>
            <a:ext cx="7334250" cy="579438"/>
          </a:xfrm>
          <a:prstGeom prst="rect">
            <a:avLst/>
          </a:prstGeom>
          <a:noFill/>
          <a:ln w="12700">
            <a:noFill/>
            <a:miter lim="800000"/>
            <a:headEnd/>
            <a:tailEnd/>
          </a:ln>
          <a:effectLst/>
        </p:spPr>
        <p:txBody>
          <a:bodyPr wrap="none" anchor="ctr"/>
          <a:lstStyle/>
          <a:p>
            <a:endParaRPr lang="en-US"/>
          </a:p>
        </p:txBody>
      </p:sp>
      <p:sp>
        <p:nvSpPr>
          <p:cNvPr id="456708" name="Rectangle 4"/>
          <p:cNvSpPr>
            <a:spLocks noChangeArrowheads="1"/>
          </p:cNvSpPr>
          <p:nvPr/>
        </p:nvSpPr>
        <p:spPr bwMode="auto">
          <a:xfrm>
            <a:off x="1103314" y="2114551"/>
            <a:ext cx="9753598" cy="705321"/>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sz="2000" dirty="0"/>
              <a:t>Quadratic models may be considered when the scatter diagram takes on one of the following shapes:</a:t>
            </a:r>
          </a:p>
        </p:txBody>
      </p:sp>
      <p:sp>
        <p:nvSpPr>
          <p:cNvPr id="456709" name="Line 5"/>
          <p:cNvSpPr>
            <a:spLocks noChangeShapeType="1"/>
          </p:cNvSpPr>
          <p:nvPr/>
        </p:nvSpPr>
        <p:spPr bwMode="auto">
          <a:xfrm>
            <a:off x="1827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0" name="Line 6"/>
          <p:cNvSpPr>
            <a:spLocks noChangeShapeType="1"/>
          </p:cNvSpPr>
          <p:nvPr/>
        </p:nvSpPr>
        <p:spPr bwMode="auto">
          <a:xfrm>
            <a:off x="1827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1" name="Arc 7"/>
          <p:cNvSpPr>
            <a:spLocks/>
          </p:cNvSpPr>
          <p:nvPr/>
        </p:nvSpPr>
        <p:spPr bwMode="auto">
          <a:xfrm rot="10740000">
            <a:off x="2055813" y="3219450"/>
            <a:ext cx="825500" cy="1282700"/>
          </a:xfrm>
          <a:custGeom>
            <a:avLst/>
            <a:gdLst>
              <a:gd name="G0" fmla="+- 0 0 0"/>
              <a:gd name="G1" fmla="+- 21600 0 0"/>
              <a:gd name="G2" fmla="+- 21600 0 0"/>
              <a:gd name="T0" fmla="*/ 0 w 21526"/>
              <a:gd name="T1" fmla="*/ 0 h 21600"/>
              <a:gd name="T2" fmla="*/ 21526 w 21526"/>
              <a:gd name="T3" fmla="*/ 19808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close/>
              </a:path>
            </a:pathLst>
          </a:custGeom>
          <a:noFill/>
          <a:ln w="50800" cap="rnd">
            <a:solidFill>
              <a:schemeClr val="hlink"/>
            </a:solidFill>
            <a:round/>
            <a:headEnd/>
            <a:tailEnd/>
          </a:ln>
          <a:effectLst/>
        </p:spPr>
        <p:txBody>
          <a:bodyPr wrap="none" anchor="ctr"/>
          <a:lstStyle/>
          <a:p>
            <a:endParaRPr lang="en-US"/>
          </a:p>
        </p:txBody>
      </p:sp>
      <p:sp>
        <p:nvSpPr>
          <p:cNvPr id="456712" name="Rectangle 8"/>
          <p:cNvSpPr>
            <a:spLocks noChangeArrowheads="1"/>
          </p:cNvSpPr>
          <p:nvPr/>
        </p:nvSpPr>
        <p:spPr bwMode="auto">
          <a:xfrm>
            <a:off x="33528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13" name="Rectangle 9"/>
          <p:cNvSpPr>
            <a:spLocks noChangeArrowheads="1"/>
          </p:cNvSpPr>
          <p:nvPr/>
        </p:nvSpPr>
        <p:spPr bwMode="auto">
          <a:xfrm>
            <a:off x="15240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14" name="Line 10"/>
          <p:cNvSpPr>
            <a:spLocks noChangeShapeType="1"/>
          </p:cNvSpPr>
          <p:nvPr/>
        </p:nvSpPr>
        <p:spPr bwMode="auto">
          <a:xfrm>
            <a:off x="64754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5" name="Line 11"/>
          <p:cNvSpPr>
            <a:spLocks noChangeShapeType="1"/>
          </p:cNvSpPr>
          <p:nvPr/>
        </p:nvSpPr>
        <p:spPr bwMode="auto">
          <a:xfrm>
            <a:off x="64754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6" name="Line 12"/>
          <p:cNvSpPr>
            <a:spLocks noChangeShapeType="1"/>
          </p:cNvSpPr>
          <p:nvPr/>
        </p:nvSpPr>
        <p:spPr bwMode="auto">
          <a:xfrm>
            <a:off x="4113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7" name="Line 13"/>
          <p:cNvSpPr>
            <a:spLocks noChangeShapeType="1"/>
          </p:cNvSpPr>
          <p:nvPr/>
        </p:nvSpPr>
        <p:spPr bwMode="auto">
          <a:xfrm>
            <a:off x="8685213" y="3257551"/>
            <a:ext cx="0" cy="1389063"/>
          </a:xfrm>
          <a:prstGeom prst="line">
            <a:avLst/>
          </a:prstGeom>
          <a:noFill/>
          <a:ln w="25400">
            <a:solidFill>
              <a:schemeClr val="tx1"/>
            </a:solidFill>
            <a:round/>
            <a:headEnd/>
            <a:tailEnd/>
          </a:ln>
          <a:effectLst/>
        </p:spPr>
        <p:txBody>
          <a:bodyPr wrap="none" anchor="ctr"/>
          <a:lstStyle/>
          <a:p>
            <a:endParaRPr lang="en-US"/>
          </a:p>
        </p:txBody>
      </p:sp>
      <p:sp>
        <p:nvSpPr>
          <p:cNvPr id="456718" name="Line 14"/>
          <p:cNvSpPr>
            <a:spLocks noChangeShapeType="1"/>
          </p:cNvSpPr>
          <p:nvPr/>
        </p:nvSpPr>
        <p:spPr bwMode="auto">
          <a:xfrm>
            <a:off x="4113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19" name="Line 15"/>
          <p:cNvSpPr>
            <a:spLocks noChangeShapeType="1"/>
          </p:cNvSpPr>
          <p:nvPr/>
        </p:nvSpPr>
        <p:spPr bwMode="auto">
          <a:xfrm>
            <a:off x="8685213" y="4646613"/>
            <a:ext cx="1541462" cy="0"/>
          </a:xfrm>
          <a:prstGeom prst="line">
            <a:avLst/>
          </a:prstGeom>
          <a:noFill/>
          <a:ln w="25400">
            <a:solidFill>
              <a:schemeClr val="tx1"/>
            </a:solidFill>
            <a:round/>
            <a:headEnd/>
            <a:tailEnd/>
          </a:ln>
          <a:effectLst/>
        </p:spPr>
        <p:txBody>
          <a:bodyPr wrap="none" anchor="ctr"/>
          <a:lstStyle/>
          <a:p>
            <a:endParaRPr lang="en-US"/>
          </a:p>
        </p:txBody>
      </p:sp>
      <p:sp>
        <p:nvSpPr>
          <p:cNvPr id="456720" name="Arc 16"/>
          <p:cNvSpPr>
            <a:spLocks/>
          </p:cNvSpPr>
          <p:nvPr/>
        </p:nvSpPr>
        <p:spPr bwMode="auto">
          <a:xfrm rot="60000">
            <a:off x="6684963" y="3352800"/>
            <a:ext cx="825500" cy="1282700"/>
          </a:xfrm>
          <a:custGeom>
            <a:avLst/>
            <a:gdLst>
              <a:gd name="G0" fmla="+- 0 0 0"/>
              <a:gd name="G1" fmla="+- 21600 0 0"/>
              <a:gd name="G2" fmla="+- 21600 0 0"/>
              <a:gd name="T0" fmla="*/ 0 w 21526"/>
              <a:gd name="T1" fmla="*/ 0 h 21600"/>
              <a:gd name="T2" fmla="*/ 21526 w 21526"/>
              <a:gd name="T3" fmla="*/ 19808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close/>
              </a:path>
            </a:pathLst>
          </a:custGeom>
          <a:noFill/>
          <a:ln w="50800" cap="rnd">
            <a:solidFill>
              <a:schemeClr val="tx2"/>
            </a:solidFill>
            <a:round/>
            <a:headEnd/>
            <a:tailEnd/>
          </a:ln>
          <a:effectLst/>
        </p:spPr>
        <p:txBody>
          <a:bodyPr wrap="none" anchor="ctr"/>
          <a:lstStyle/>
          <a:p>
            <a:endParaRPr lang="en-US"/>
          </a:p>
        </p:txBody>
      </p:sp>
      <p:sp>
        <p:nvSpPr>
          <p:cNvPr id="456721" name="Arc 17"/>
          <p:cNvSpPr>
            <a:spLocks/>
          </p:cNvSpPr>
          <p:nvPr/>
        </p:nvSpPr>
        <p:spPr bwMode="auto">
          <a:xfrm>
            <a:off x="4341813" y="3198813"/>
            <a:ext cx="977900" cy="12827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accent1"/>
            </a:solidFill>
            <a:round/>
            <a:headEnd/>
            <a:tailEnd/>
          </a:ln>
          <a:effectLst/>
        </p:spPr>
        <p:txBody>
          <a:bodyPr wrap="none" anchor="ctr"/>
          <a:lstStyle/>
          <a:p>
            <a:endParaRPr lang="en-US"/>
          </a:p>
        </p:txBody>
      </p:sp>
      <p:sp>
        <p:nvSpPr>
          <p:cNvPr id="456722" name="Arc 18"/>
          <p:cNvSpPr>
            <a:spLocks/>
          </p:cNvSpPr>
          <p:nvPr/>
        </p:nvSpPr>
        <p:spPr bwMode="auto">
          <a:xfrm rot="460171">
            <a:off x="9144000" y="3276600"/>
            <a:ext cx="749300" cy="1282700"/>
          </a:xfrm>
          <a:custGeom>
            <a:avLst/>
            <a:gdLst>
              <a:gd name="G0" fmla="+- 21599 0 0"/>
              <a:gd name="G1" fmla="+- 21600 0 0"/>
              <a:gd name="G2" fmla="+- 21600 0 0"/>
              <a:gd name="T0" fmla="*/ 0 w 21599"/>
              <a:gd name="T1" fmla="*/ 21440 h 21600"/>
              <a:gd name="T2" fmla="*/ 21553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39"/>
                </a:moveTo>
                <a:cubicBezTo>
                  <a:pt x="87" y="9591"/>
                  <a:pt x="9704" y="25"/>
                  <a:pt x="21553" y="0"/>
                </a:cubicBezTo>
              </a:path>
              <a:path w="21599" h="21600" stroke="0" extrusionOk="0">
                <a:moveTo>
                  <a:pt x="-1" y="21439"/>
                </a:moveTo>
                <a:cubicBezTo>
                  <a:pt x="87" y="9591"/>
                  <a:pt x="9704" y="25"/>
                  <a:pt x="21553" y="0"/>
                </a:cubicBezTo>
                <a:lnTo>
                  <a:pt x="21599" y="21600"/>
                </a:lnTo>
                <a:close/>
              </a:path>
            </a:pathLst>
          </a:custGeom>
          <a:noFill/>
          <a:ln w="50800" cap="rnd">
            <a:solidFill>
              <a:schemeClr val="accent2"/>
            </a:solidFill>
            <a:round/>
            <a:headEnd/>
            <a:tailEnd/>
          </a:ln>
          <a:effectLst/>
        </p:spPr>
        <p:txBody>
          <a:bodyPr wrap="none" anchor="ctr"/>
          <a:lstStyle/>
          <a:p>
            <a:endParaRPr lang="en-US"/>
          </a:p>
        </p:txBody>
      </p:sp>
      <p:sp>
        <p:nvSpPr>
          <p:cNvPr id="456723" name="Rectangle 19"/>
          <p:cNvSpPr>
            <a:spLocks noChangeArrowheads="1"/>
          </p:cNvSpPr>
          <p:nvPr/>
        </p:nvSpPr>
        <p:spPr bwMode="auto">
          <a:xfrm>
            <a:off x="8001000" y="4572000"/>
            <a:ext cx="5334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24" name="Rectangle 20"/>
          <p:cNvSpPr>
            <a:spLocks noChangeArrowheads="1"/>
          </p:cNvSpPr>
          <p:nvPr/>
        </p:nvSpPr>
        <p:spPr bwMode="auto">
          <a:xfrm>
            <a:off x="56388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25" name="Rectangle 21"/>
          <p:cNvSpPr>
            <a:spLocks noChangeArrowheads="1"/>
          </p:cNvSpPr>
          <p:nvPr/>
        </p:nvSpPr>
        <p:spPr bwMode="auto">
          <a:xfrm>
            <a:off x="83820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6" name="Rectangle 22"/>
          <p:cNvSpPr>
            <a:spLocks noChangeArrowheads="1"/>
          </p:cNvSpPr>
          <p:nvPr/>
        </p:nvSpPr>
        <p:spPr bwMode="auto">
          <a:xfrm>
            <a:off x="61722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7" name="Rectangle 23"/>
          <p:cNvSpPr>
            <a:spLocks noChangeArrowheads="1"/>
          </p:cNvSpPr>
          <p:nvPr/>
        </p:nvSpPr>
        <p:spPr bwMode="auto">
          <a:xfrm>
            <a:off x="3733801" y="3124200"/>
            <a:ext cx="377825"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Y</a:t>
            </a:r>
          </a:p>
        </p:txBody>
      </p:sp>
      <p:sp>
        <p:nvSpPr>
          <p:cNvPr id="456728" name="Rectangle 24"/>
          <p:cNvSpPr>
            <a:spLocks noChangeArrowheads="1"/>
          </p:cNvSpPr>
          <p:nvPr/>
        </p:nvSpPr>
        <p:spPr bwMode="auto">
          <a:xfrm>
            <a:off x="2057400" y="4724401"/>
            <a:ext cx="1066800"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cs typeface="Arial" pitchFamily="34" charset="0"/>
              </a:rPr>
              <a:t>β</a:t>
            </a:r>
            <a:r>
              <a:rPr lang="en-US" b="1" baseline="-25000"/>
              <a:t>1</a:t>
            </a:r>
            <a:r>
              <a:rPr lang="en-US" b="1"/>
              <a:t> &lt; 0</a:t>
            </a:r>
          </a:p>
        </p:txBody>
      </p:sp>
      <p:sp>
        <p:nvSpPr>
          <p:cNvPr id="456729" name="Rectangle 25"/>
          <p:cNvSpPr>
            <a:spLocks noChangeArrowheads="1"/>
          </p:cNvSpPr>
          <p:nvPr/>
        </p:nvSpPr>
        <p:spPr bwMode="auto">
          <a:xfrm>
            <a:off x="44196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&gt; 0</a:t>
            </a:r>
          </a:p>
        </p:txBody>
      </p:sp>
      <p:sp>
        <p:nvSpPr>
          <p:cNvPr id="456730" name="Rectangle 26"/>
          <p:cNvSpPr>
            <a:spLocks noChangeArrowheads="1"/>
          </p:cNvSpPr>
          <p:nvPr/>
        </p:nvSpPr>
        <p:spPr bwMode="auto">
          <a:xfrm>
            <a:off x="67818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&lt; 0</a:t>
            </a:r>
          </a:p>
        </p:txBody>
      </p:sp>
      <p:sp>
        <p:nvSpPr>
          <p:cNvPr id="456731" name="Rectangle 27"/>
          <p:cNvSpPr>
            <a:spLocks noChangeArrowheads="1"/>
          </p:cNvSpPr>
          <p:nvPr/>
        </p:nvSpPr>
        <p:spPr bwMode="auto">
          <a:xfrm>
            <a:off x="8991601" y="47244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1</a:t>
            </a:r>
            <a:r>
              <a:rPr lang="en-US" b="1"/>
              <a:t> &gt; 0</a:t>
            </a:r>
          </a:p>
        </p:txBody>
      </p:sp>
      <p:sp>
        <p:nvSpPr>
          <p:cNvPr id="456732" name="Rectangle 28"/>
          <p:cNvSpPr>
            <a:spLocks noChangeArrowheads="1"/>
          </p:cNvSpPr>
          <p:nvPr/>
        </p:nvSpPr>
        <p:spPr bwMode="auto">
          <a:xfrm>
            <a:off x="3886200" y="5715001"/>
            <a:ext cx="4419600" cy="669671"/>
          </a:xfrm>
          <a:prstGeom prst="rect">
            <a:avLst/>
          </a:prstGeom>
          <a:noFill/>
          <a:ln w="12700">
            <a:solidFill>
              <a:schemeClr val="tx1"/>
            </a:solidFill>
            <a:miter lim="800000"/>
            <a:headEnd/>
            <a:tailEnd/>
          </a:ln>
          <a:effectLst/>
        </p:spPr>
        <p:txBody>
          <a:bodyPr lIns="90488" tIns="44450" rIns="90488" bIns="44450">
            <a:spAutoFit/>
          </a:bodyPr>
          <a:lstStyle/>
          <a:p>
            <a:pPr eaLnBrk="0" hangingPunct="0">
              <a:spcBef>
                <a:spcPct val="50000"/>
              </a:spcBef>
            </a:pPr>
            <a:r>
              <a:rPr lang="el-GR"/>
              <a:t>β</a:t>
            </a:r>
            <a:r>
              <a:rPr lang="en-US" baseline="-25000"/>
              <a:t>1</a:t>
            </a:r>
            <a:r>
              <a:rPr lang="en-US"/>
              <a:t>  = the coefficient of the linear term </a:t>
            </a:r>
          </a:p>
          <a:p>
            <a:pPr eaLnBrk="0" hangingPunct="0">
              <a:lnSpc>
                <a:spcPct val="50000"/>
              </a:lnSpc>
              <a:spcBef>
                <a:spcPct val="50000"/>
              </a:spcBef>
            </a:pPr>
            <a:r>
              <a:rPr lang="el-GR">
                <a:cs typeface="Arial" pitchFamily="34" charset="0"/>
              </a:rPr>
              <a:t>β</a:t>
            </a:r>
            <a:r>
              <a:rPr lang="en-US" baseline="-25000"/>
              <a:t>2</a:t>
            </a:r>
            <a:r>
              <a:rPr lang="en-US"/>
              <a:t>  = the coefficient of the squared term</a:t>
            </a:r>
          </a:p>
        </p:txBody>
      </p:sp>
      <p:sp>
        <p:nvSpPr>
          <p:cNvPr id="456733" name="Rectangle 29"/>
          <p:cNvSpPr>
            <a:spLocks noChangeArrowheads="1"/>
          </p:cNvSpPr>
          <p:nvPr/>
        </p:nvSpPr>
        <p:spPr bwMode="auto">
          <a:xfrm>
            <a:off x="10058400" y="4572000"/>
            <a:ext cx="457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2000" b="1"/>
              <a:t>X</a:t>
            </a:r>
            <a:r>
              <a:rPr lang="en-US" sz="2000" b="1" baseline="-25000"/>
              <a:t>1</a:t>
            </a:r>
          </a:p>
        </p:txBody>
      </p:sp>
      <p:sp>
        <p:nvSpPr>
          <p:cNvPr id="456735" name="Rectangle 31"/>
          <p:cNvSpPr>
            <a:spLocks noChangeArrowheads="1"/>
          </p:cNvSpPr>
          <p:nvPr/>
        </p:nvSpPr>
        <p:spPr bwMode="auto">
          <a:xfrm>
            <a:off x="2057400" y="5181601"/>
            <a:ext cx="1066800"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&gt; 0</a:t>
            </a:r>
          </a:p>
        </p:txBody>
      </p:sp>
      <p:sp>
        <p:nvSpPr>
          <p:cNvPr id="456736" name="Rectangle 32"/>
          <p:cNvSpPr>
            <a:spLocks noChangeArrowheads="1"/>
          </p:cNvSpPr>
          <p:nvPr/>
        </p:nvSpPr>
        <p:spPr bwMode="auto">
          <a:xfrm>
            <a:off x="44196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&gt; 0</a:t>
            </a:r>
          </a:p>
        </p:txBody>
      </p:sp>
      <p:sp>
        <p:nvSpPr>
          <p:cNvPr id="456737" name="Rectangle 33"/>
          <p:cNvSpPr>
            <a:spLocks noChangeArrowheads="1"/>
          </p:cNvSpPr>
          <p:nvPr/>
        </p:nvSpPr>
        <p:spPr bwMode="auto">
          <a:xfrm>
            <a:off x="67818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&lt; 0</a:t>
            </a:r>
          </a:p>
        </p:txBody>
      </p:sp>
      <p:sp>
        <p:nvSpPr>
          <p:cNvPr id="456738" name="Rectangle 34"/>
          <p:cNvSpPr>
            <a:spLocks noChangeArrowheads="1"/>
          </p:cNvSpPr>
          <p:nvPr/>
        </p:nvSpPr>
        <p:spPr bwMode="auto">
          <a:xfrm>
            <a:off x="8991601" y="5181601"/>
            <a:ext cx="1368425" cy="366767"/>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l-GR" b="1"/>
              <a:t>β</a:t>
            </a:r>
            <a:r>
              <a:rPr lang="en-US" b="1" baseline="-25000"/>
              <a:t>2</a:t>
            </a:r>
            <a:r>
              <a:rPr lang="en-US" b="1"/>
              <a:t> &lt; 0</a:t>
            </a:r>
          </a:p>
        </p:txBody>
      </p:sp>
      <p:graphicFrame>
        <p:nvGraphicFramePr>
          <p:cNvPr id="456739" name="Object 35"/>
          <p:cNvGraphicFramePr>
            <a:graphicFrameLocks noChangeAspect="1"/>
          </p:cNvGraphicFramePr>
          <p:nvPr/>
        </p:nvGraphicFramePr>
        <p:xfrm>
          <a:off x="3993523" y="1293433"/>
          <a:ext cx="4367213" cy="628650"/>
        </p:xfrm>
        <a:graphic>
          <a:graphicData uri="http://schemas.openxmlformats.org/presentationml/2006/ole">
            <mc:AlternateContent xmlns:mc="http://schemas.openxmlformats.org/markup-compatibility/2006">
              <mc:Choice xmlns:v="urn:schemas-microsoft-com:vml" Requires="v">
                <p:oleObj name="Equation" r:id="rId3" imgW="1663700" imgH="241300" progId="Equation.3">
                  <p:embed/>
                </p:oleObj>
              </mc:Choice>
              <mc:Fallback>
                <p:oleObj name="Equation" r:id="rId3" imgW="1663700" imgH="241300" progId="Equation.3">
                  <p:embed/>
                  <p:pic>
                    <p:nvPicPr>
                      <p:cNvPr id="456739"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523" y="1293433"/>
                        <a:ext cx="4367213" cy="628650"/>
                      </a:xfrm>
                      <a:prstGeom prst="rect">
                        <a:avLst/>
                      </a:prstGeom>
                      <a:solidFill>
                        <a:srgbClr val="BAD9F8"/>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31373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08015"/>
            <a:ext cx="8153400" cy="990600"/>
          </a:xfrm>
        </p:spPr>
        <p:txBody>
          <a:bodyPr/>
          <a:lstStyle/>
          <a:p>
            <a:r>
              <a:rPr lang="en-US" b="1" dirty="0">
                <a:solidFill>
                  <a:schemeClr val="tx2"/>
                </a:solidFill>
              </a:rPr>
              <a:t>Wage and experience</a:t>
            </a:r>
          </a:p>
        </p:txBody>
      </p:sp>
      <p:sp>
        <p:nvSpPr>
          <p:cNvPr id="3" name="Content Placeholder 2"/>
          <p:cNvSpPr>
            <a:spLocks noGrp="1"/>
          </p:cNvSpPr>
          <p:nvPr>
            <p:ph idx="1"/>
          </p:nvPr>
        </p:nvSpPr>
        <p:spPr>
          <a:xfrm>
            <a:off x="7924800" y="2667000"/>
            <a:ext cx="3912618" cy="2080749"/>
          </a:xfrm>
        </p:spPr>
        <p:txBody>
          <a:bodyPr>
            <a:normAutofit/>
          </a:bodyPr>
          <a:lstStyle/>
          <a:p>
            <a:r>
              <a:rPr lang="en-US" sz="2400" dirty="0"/>
              <a:t>Here is a scatterplot of wage versus experience. </a:t>
            </a:r>
          </a:p>
          <a:p>
            <a:r>
              <a:rPr lang="en-US" sz="2400" dirty="0"/>
              <a:t>Provides justification for considering a squared term in a model.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364" y="1383281"/>
            <a:ext cx="7299963" cy="5474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18743" y="1013949"/>
            <a:ext cx="7354514" cy="369332"/>
          </a:xfrm>
          <a:prstGeom prst="rect">
            <a:avLst/>
          </a:prstGeom>
          <a:noFill/>
        </p:spPr>
        <p:txBody>
          <a:bodyPr wrap="none" rtlCol="0">
            <a:spAutoFit/>
          </a:bodyPr>
          <a:lstStyle/>
          <a:p>
            <a:r>
              <a:rPr lang="en-US" dirty="0" err="1"/>
              <a:t>ggplot</a:t>
            </a:r>
            <a:r>
              <a:rPr lang="en-US" dirty="0"/>
              <a:t>(data = wage, </a:t>
            </a:r>
            <a:r>
              <a:rPr lang="en-US" dirty="0" err="1"/>
              <a:t>aes</a:t>
            </a:r>
            <a:r>
              <a:rPr lang="en-US" dirty="0"/>
              <a:t>(x=</a:t>
            </a:r>
            <a:r>
              <a:rPr lang="en-US" dirty="0" err="1"/>
              <a:t>exper</a:t>
            </a:r>
            <a:r>
              <a:rPr lang="en-US" dirty="0"/>
              <a:t>, y=wage)) + </a:t>
            </a:r>
            <a:r>
              <a:rPr lang="en-US" dirty="0" err="1"/>
              <a:t>geom_point</a:t>
            </a:r>
            <a:r>
              <a:rPr lang="en-US" dirty="0"/>
              <a:t>() + </a:t>
            </a:r>
            <a:r>
              <a:rPr lang="en-US" dirty="0" err="1"/>
              <a:t>stat_smooth</a:t>
            </a:r>
            <a:r>
              <a:rPr lang="en-US" dirty="0"/>
              <a:t>()</a:t>
            </a:r>
          </a:p>
        </p:txBody>
      </p:sp>
    </p:spTree>
    <p:extLst>
      <p:ext uri="{BB962C8B-B14F-4D97-AF65-F5344CB8AC3E}">
        <p14:creationId xmlns:p14="http://schemas.microsoft.com/office/powerpoint/2010/main" val="896414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466" y="5860333"/>
            <a:ext cx="8229600" cy="838200"/>
          </a:xfrm>
        </p:spPr>
        <p:txBody>
          <a:bodyPr>
            <a:normAutofit/>
          </a:bodyPr>
          <a:lstStyle/>
          <a:p>
            <a:r>
              <a:rPr lang="en-US" dirty="0"/>
              <a:t>How do we interpret the results?</a:t>
            </a:r>
          </a:p>
        </p:txBody>
      </p:sp>
      <p:sp>
        <p:nvSpPr>
          <p:cNvPr id="3482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184" y="1712700"/>
            <a:ext cx="11449631" cy="366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698" r="28107"/>
          <a:stretch/>
        </p:blipFill>
        <p:spPr bwMode="auto">
          <a:xfrm>
            <a:off x="2714046" y="874500"/>
            <a:ext cx="676390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549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2"/>
                </a:solidFill>
              </a:rPr>
              <a:t>Interpreting the Slope Coefficients</a:t>
            </a:r>
          </a:p>
        </p:txBody>
      </p:sp>
      <p:sp>
        <p:nvSpPr>
          <p:cNvPr id="3" name="Content Placeholder 2"/>
          <p:cNvSpPr>
            <a:spLocks noGrp="1"/>
          </p:cNvSpPr>
          <p:nvPr>
            <p:ph idx="1"/>
          </p:nvPr>
        </p:nvSpPr>
        <p:spPr>
          <a:xfrm>
            <a:off x="457200" y="1752600"/>
            <a:ext cx="5867400" cy="4419600"/>
          </a:xfrm>
        </p:spPr>
        <p:txBody>
          <a:bodyPr>
            <a:normAutofit fontScale="92500" lnSpcReduction="10000"/>
          </a:bodyPr>
          <a:lstStyle/>
          <a:p>
            <a:r>
              <a:rPr lang="en-US" dirty="0"/>
              <a:t>The results on the previous slide indicate that the effect of experience on wage decreases as experience increases.  Thus, there are diminishing marginal effects.  </a:t>
            </a:r>
          </a:p>
          <a:p>
            <a:r>
              <a:rPr lang="en-US" dirty="0"/>
              <a:t>Therefore, the relationship between experience and wage is not fixed. Specifically, the slope decreases as experience increases.</a:t>
            </a:r>
          </a:p>
        </p:txBody>
      </p:sp>
      <p:pic>
        <p:nvPicPr>
          <p:cNvPr id="4" name="Picture 3">
            <a:extLst>
              <a:ext uri="{FF2B5EF4-FFF2-40B4-BE49-F238E27FC236}">
                <a16:creationId xmlns:a16="http://schemas.microsoft.com/office/drawing/2014/main" id="{2048CC86-1630-488E-B662-C9C7BD45EAF2}"/>
              </a:ext>
            </a:extLst>
          </p:cNvPr>
          <p:cNvPicPr>
            <a:picLocks noChangeAspect="1"/>
          </p:cNvPicPr>
          <p:nvPr/>
        </p:nvPicPr>
        <p:blipFill>
          <a:blip r:embed="rId3"/>
          <a:stretch>
            <a:fillRect/>
          </a:stretch>
        </p:blipFill>
        <p:spPr>
          <a:xfrm>
            <a:off x="6629400" y="1981200"/>
            <a:ext cx="5418419" cy="3343939"/>
          </a:xfrm>
          <a:prstGeom prst="rect">
            <a:avLst/>
          </a:prstGeom>
        </p:spPr>
      </p:pic>
    </p:spTree>
    <p:extLst>
      <p:ext uri="{BB962C8B-B14F-4D97-AF65-F5344CB8AC3E}">
        <p14:creationId xmlns:p14="http://schemas.microsoft.com/office/powerpoint/2010/main" val="80237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a:t>
            </a:r>
          </a:p>
        </p:txBody>
      </p:sp>
      <p:sp>
        <p:nvSpPr>
          <p:cNvPr id="3" name="Content Placeholder 2"/>
          <p:cNvSpPr>
            <a:spLocks noGrp="1"/>
          </p:cNvSpPr>
          <p:nvPr>
            <p:ph idx="1"/>
          </p:nvPr>
        </p:nvSpPr>
        <p:spPr/>
        <p:txBody>
          <a:bodyPr>
            <a:normAutofit fontScale="92500" lnSpcReduction="10000"/>
          </a:bodyPr>
          <a:lstStyle/>
          <a:p>
            <a:r>
              <a:rPr lang="en-US" dirty="0"/>
              <a:t>Next Week: </a:t>
            </a:r>
            <a:r>
              <a:rPr lang="en-US" b="1" u="sng" dirty="0">
                <a:solidFill>
                  <a:schemeClr val="accent1"/>
                </a:solidFill>
              </a:rPr>
              <a:t>Midterm</a:t>
            </a:r>
          </a:p>
          <a:p>
            <a:pPr lvl="1"/>
            <a:r>
              <a:rPr lang="en-US" dirty="0"/>
              <a:t>Two-sided sheet of hand-written notes allowed (honor system)</a:t>
            </a:r>
          </a:p>
          <a:p>
            <a:pPr lvl="2"/>
            <a:r>
              <a:rPr lang="en-US" dirty="0"/>
              <a:t>No other materials can be used during the exam.</a:t>
            </a:r>
          </a:p>
          <a:p>
            <a:pPr lvl="2"/>
            <a:r>
              <a:rPr lang="en-US" dirty="0"/>
              <a:t>You will submit your note sheet with your exam. </a:t>
            </a:r>
          </a:p>
          <a:p>
            <a:pPr lvl="1"/>
            <a:r>
              <a:rPr lang="en-US" dirty="0"/>
              <a:t>Midterm will be taken during class time.  Designed to be finished in about 2 hours; but you have the full three hours to complete if needed. </a:t>
            </a:r>
          </a:p>
          <a:p>
            <a:pPr lvl="1"/>
            <a:r>
              <a:rPr lang="en-US" dirty="0"/>
              <a:t>Midterm will cover the first 8 weeks of class.  Interpretation only; no coding. </a:t>
            </a:r>
          </a:p>
          <a:p>
            <a:pPr lvl="1"/>
            <a:endParaRPr lang="en-US" dirty="0"/>
          </a:p>
          <a:p>
            <a:r>
              <a:rPr lang="en-US" dirty="0"/>
              <a:t>Will post answer key to HW 2 this week</a:t>
            </a:r>
          </a:p>
        </p:txBody>
      </p:sp>
    </p:spTree>
    <p:extLst>
      <p:ext uri="{BB962C8B-B14F-4D97-AF65-F5344CB8AC3E}">
        <p14:creationId xmlns:p14="http://schemas.microsoft.com/office/powerpoint/2010/main" val="3940643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Interpreting the Slope Coefficients</a:t>
            </a:r>
          </a:p>
        </p:txBody>
      </p:sp>
      <p:sp>
        <p:nvSpPr>
          <p:cNvPr id="3" name="Content Placeholder 2"/>
          <p:cNvSpPr>
            <a:spLocks noGrp="1"/>
          </p:cNvSpPr>
          <p:nvPr>
            <p:ph idx="1"/>
          </p:nvPr>
        </p:nvSpPr>
        <p:spPr/>
        <p:txBody>
          <a:bodyPr/>
          <a:lstStyle/>
          <a:p>
            <a:r>
              <a:rPr lang="en-US" dirty="0"/>
              <a:t>Remember that our slope is simply the change in y divided by the change in x.  We can calculate, at any value of experience, the slope of the relationship between experience and wage by taking the first derivative.   </a:t>
            </a:r>
          </a:p>
        </p:txBody>
      </p:sp>
      <p:sp>
        <p:nvSpPr>
          <p:cNvPr id="36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2633472" y="4209794"/>
                <a:ext cx="7159752" cy="1198277"/>
              </a:xfrm>
              <a:prstGeom prst="rect">
                <a:avLst/>
              </a:prstGeom>
            </p:spPr>
            <p:txBody>
              <a:bodyPr wrap="square">
                <a:sp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r>
                        <a:rPr lang="en-US" sz="2400" i="1">
                          <a:latin typeface="Cambria Math"/>
                          <a:ea typeface="Times New Roman"/>
                          <a:cs typeface="Times New Roman"/>
                        </a:rPr>
                        <m:t>𝑤𝑎𝑔𝑒</m:t>
                      </m:r>
                      <m:r>
                        <a:rPr lang="en-US" sz="2400" i="1">
                          <a:latin typeface="Cambria Math"/>
                          <a:ea typeface="Times New Roman"/>
                          <a:cs typeface="Times New Roman"/>
                        </a:rPr>
                        <m:t>= 3.73+ 0.298</m:t>
                      </m:r>
                      <m:r>
                        <a:rPr lang="en-US" sz="2400" i="1">
                          <a:latin typeface="Cambria Math"/>
                          <a:ea typeface="Times New Roman"/>
                          <a:cs typeface="Times New Roman"/>
                        </a:rPr>
                        <m:t>𝑒𝑥𝑝𝑒𝑟</m:t>
                      </m:r>
                      <m:r>
                        <a:rPr lang="en-US" sz="2400" i="1">
                          <a:latin typeface="Cambria Math"/>
                          <a:ea typeface="Times New Roman"/>
                          <a:cs typeface="Times New Roman"/>
                        </a:rPr>
                        <m:t>+ −0.0061</m:t>
                      </m:r>
                      <m:sSup>
                        <m:sSupPr>
                          <m:ctrlPr>
                            <a:rPr lang="en-US" sz="2400" i="1">
                              <a:latin typeface="Cambria Math" panose="02040503050406030204" pitchFamily="18" charset="0"/>
                              <a:ea typeface="Times New Roman"/>
                              <a:cs typeface="Times New Roman"/>
                            </a:rPr>
                          </m:ctrlPr>
                        </m:sSupPr>
                        <m:e>
                          <m:r>
                            <a:rPr lang="en-US" sz="2400" i="1">
                              <a:latin typeface="Cambria Math"/>
                              <a:ea typeface="Times New Roman"/>
                              <a:cs typeface="Times New Roman"/>
                            </a:rPr>
                            <m:t>𝑒𝑥𝑝𝑒𝑟</m:t>
                          </m:r>
                        </m:e>
                        <m:sup>
                          <m:r>
                            <a:rPr lang="en-US" sz="2400" i="1">
                              <a:latin typeface="Cambria Math"/>
                              <a:ea typeface="Times New Roman"/>
                              <a:cs typeface="Times New Roman"/>
                            </a:rPr>
                            <m:t>2</m:t>
                          </m:r>
                        </m:sup>
                      </m:sSup>
                      <m:r>
                        <a:rPr lang="en-US" sz="2400" i="1">
                          <a:latin typeface="Cambria Math"/>
                          <a:ea typeface="Times New Roman"/>
                          <a:cs typeface="Times New Roman"/>
                        </a:rPr>
                        <m:t>+ </m:t>
                      </m:r>
                      <m:r>
                        <a:rPr lang="en-US" sz="2400" i="1">
                          <a:latin typeface="Cambria Math"/>
                          <a:ea typeface="Times New Roman"/>
                          <a:cs typeface="Times New Roman"/>
                        </a:rPr>
                        <m:t>𝜀</m:t>
                      </m:r>
                    </m:oMath>
                  </m:oMathPara>
                </a14:m>
                <a:endParaRPr lang="en-US" sz="2400" dirty="0">
                  <a:latin typeface="Calibri"/>
                  <a:ea typeface="Calibri"/>
                  <a:cs typeface="Times New Roman"/>
                </a:endParaRPr>
              </a:p>
              <a:p>
                <a:pPr algn="just">
                  <a:lnSpc>
                    <a:spcPct val="115000"/>
                  </a:lnSpc>
                  <a:spcAft>
                    <a:spcPts val="1000"/>
                  </a:spcAft>
                </a:pPr>
                <a14:m>
                  <m:oMathPara xmlns:m="http://schemas.openxmlformats.org/officeDocument/2006/math">
                    <m:oMathParaPr>
                      <m:jc m:val="centerGroup"/>
                    </m:oMathParaPr>
                    <m:oMath xmlns:m="http://schemas.openxmlformats.org/officeDocument/2006/math">
                      <m:r>
                        <a:rPr lang="en-US" sz="2400" i="1">
                          <a:latin typeface="Cambria Math"/>
                          <a:ea typeface="Times New Roman"/>
                          <a:cs typeface="Times New Roman"/>
                        </a:rPr>
                        <m:t>𝑠𝑙𝑜𝑝𝑒</m:t>
                      </m:r>
                      <m:r>
                        <a:rPr lang="en-US" sz="2400" i="1">
                          <a:latin typeface="Cambria Math"/>
                          <a:ea typeface="Times New Roman"/>
                          <a:cs typeface="Times New Roman"/>
                        </a:rPr>
                        <m:t>= 0.298+ 2(−0.0061</m:t>
                      </m:r>
                      <m:r>
                        <a:rPr lang="en-US" sz="2400" i="1">
                          <a:latin typeface="Cambria Math"/>
                          <a:ea typeface="Times New Roman"/>
                          <a:cs typeface="Times New Roman"/>
                        </a:rPr>
                        <m:t>𝑒𝑥𝑝𝑒𝑟</m:t>
                      </m:r>
                      <m:r>
                        <a:rPr lang="en-US" sz="2400" i="1">
                          <a:latin typeface="Cambria Math"/>
                          <a:ea typeface="Times New Roman"/>
                          <a:cs typeface="Times New Roman"/>
                        </a:rPr>
                        <m:t>)+ </m:t>
                      </m:r>
                      <m:r>
                        <a:rPr lang="en-US" sz="2400" i="1">
                          <a:latin typeface="Cambria Math"/>
                          <a:ea typeface="Times New Roman"/>
                          <a:cs typeface="Times New Roman"/>
                        </a:rPr>
                        <m:t>𝜀</m:t>
                      </m:r>
                    </m:oMath>
                  </m:oMathPara>
                </a14:m>
                <a:endParaRPr lang="en-US" sz="2400" dirty="0">
                  <a:latin typeface="Calibri"/>
                  <a:ea typeface="Calibri"/>
                  <a:cs typeface="Times New Roman"/>
                </a:endParaRPr>
              </a:p>
            </p:txBody>
          </p:sp>
        </mc:Choice>
        <mc:Fallback xmlns="">
          <p:sp>
            <p:nvSpPr>
              <p:cNvPr id="4" name="Rectangle 3"/>
              <p:cNvSpPr>
                <a:spLocks noRot="1" noChangeAspect="1" noMove="1" noResize="1" noEditPoints="1" noAdjustHandles="1" noChangeArrowheads="1" noChangeShapeType="1" noTextEdit="1"/>
              </p:cNvSpPr>
              <p:nvPr/>
            </p:nvSpPr>
            <p:spPr>
              <a:xfrm>
                <a:off x="2633472" y="4209794"/>
                <a:ext cx="7159752" cy="11982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241277" y="5809993"/>
                <a:ext cx="2579617" cy="762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𝑌</m:t>
                          </m:r>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rPr>
                                <m:t>1</m:t>
                              </m:r>
                            </m:sub>
                          </m:sSub>
                        </m:den>
                      </m:f>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241277" y="5809993"/>
                <a:ext cx="2579617" cy="762709"/>
              </a:xfrm>
              <a:prstGeom prst="rect">
                <a:avLst/>
              </a:prstGeom>
              <a:blipFill>
                <a:blip r:embed="rId4"/>
                <a:stretch>
                  <a:fillRect/>
                </a:stretch>
              </a:blipFill>
            </p:spPr>
            <p:txBody>
              <a:bodyPr/>
              <a:lstStyle/>
              <a:p>
                <a:r>
                  <a:rPr lang="en-US">
                    <a:noFill/>
                  </a:rPr>
                  <a:t> </a:t>
                </a:r>
              </a:p>
            </p:txBody>
          </p:sp>
        </mc:Fallback>
      </mc:AlternateContent>
      <p:sp>
        <p:nvSpPr>
          <p:cNvPr id="7" name="TextBox 6"/>
          <p:cNvSpPr txBox="1"/>
          <p:nvPr/>
        </p:nvSpPr>
        <p:spPr>
          <a:xfrm>
            <a:off x="3505201" y="5978300"/>
            <a:ext cx="1640385" cy="461665"/>
          </a:xfrm>
          <a:prstGeom prst="rect">
            <a:avLst/>
          </a:prstGeom>
          <a:noFill/>
        </p:spPr>
        <p:txBody>
          <a:bodyPr wrap="none" rtlCol="0">
            <a:spAutoFit/>
          </a:bodyPr>
          <a:lstStyle/>
          <a:p>
            <a:r>
              <a:rPr lang="en-US" sz="2400" dirty="0"/>
              <a:t>In General: </a:t>
            </a:r>
          </a:p>
        </p:txBody>
      </p:sp>
    </p:spTree>
    <p:extLst>
      <p:ext uri="{BB962C8B-B14F-4D97-AF65-F5344CB8AC3E}">
        <p14:creationId xmlns:p14="http://schemas.microsoft.com/office/powerpoint/2010/main" val="312023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Interpreting Slope Coefficients</a:t>
            </a:r>
          </a:p>
        </p:txBody>
      </p:sp>
      <p:sp>
        <p:nvSpPr>
          <p:cNvPr id="3" name="Content Placeholder 2"/>
          <p:cNvSpPr>
            <a:spLocks noGrp="1"/>
          </p:cNvSpPr>
          <p:nvPr>
            <p:ph idx="1"/>
          </p:nvPr>
        </p:nvSpPr>
        <p:spPr>
          <a:xfrm>
            <a:off x="609600" y="1600200"/>
            <a:ext cx="10515600" cy="5181600"/>
          </a:xfrm>
        </p:spPr>
        <p:txBody>
          <a:bodyPr>
            <a:normAutofit fontScale="85000" lnSpcReduction="10000"/>
          </a:bodyPr>
          <a:lstStyle/>
          <a:p>
            <a:r>
              <a:rPr lang="en-US" dirty="0"/>
              <a:t>So, we see the first year of experience (going from 0 to 1) is worth</a:t>
            </a:r>
          </a:p>
          <a:p>
            <a:pPr lvl="1"/>
            <a:r>
              <a:rPr lang="en-US" dirty="0"/>
              <a:t>.298 + 2*-.0061*0  = 0.298</a:t>
            </a:r>
          </a:p>
          <a:p>
            <a:r>
              <a:rPr lang="en-US" dirty="0"/>
              <a:t>The second year of experience (going from 1 to 2) is worth less</a:t>
            </a:r>
          </a:p>
          <a:p>
            <a:pPr lvl="1"/>
            <a:r>
              <a:rPr lang="en-US" dirty="0"/>
              <a:t>.298 + 2*-.0061*1 = 0.286</a:t>
            </a:r>
          </a:p>
          <a:p>
            <a:r>
              <a:rPr lang="en-US" dirty="0"/>
              <a:t>Going from 10 to 11 years of experience is even less</a:t>
            </a:r>
          </a:p>
          <a:p>
            <a:pPr lvl="1"/>
            <a:r>
              <a:rPr lang="en-US" dirty="0"/>
              <a:t>.298 + 2*-.0061*10 = 0 .176</a:t>
            </a:r>
          </a:p>
          <a:p>
            <a:endParaRPr lang="en-US" dirty="0"/>
          </a:p>
          <a:p>
            <a:r>
              <a:rPr lang="en-US" dirty="0"/>
              <a:t>We can also use the regression equation directly and just plug in the values...there is no need to use calculus.</a:t>
            </a:r>
          </a:p>
          <a:p>
            <a:pPr lvl="1"/>
            <a:r>
              <a:rPr lang="en-US" dirty="0"/>
              <a:t>.298*10 + -.0061*(10^2)  = 2.37</a:t>
            </a:r>
          </a:p>
          <a:p>
            <a:pPr lvl="1"/>
            <a:r>
              <a:rPr lang="en-US" dirty="0"/>
              <a:t>.298*11 + -.0061*(11^2)  = 2.5399</a:t>
            </a:r>
          </a:p>
          <a:p>
            <a:pPr lvl="1"/>
            <a:r>
              <a:rPr lang="en-US" dirty="0"/>
              <a:t>2.539 - 2.37  = </a:t>
            </a:r>
            <a:r>
              <a:rPr lang="en-US" dirty="0" err="1"/>
              <a:t>approx</a:t>
            </a:r>
            <a:r>
              <a:rPr lang="en-US" dirty="0"/>
              <a:t> .17; very close to what we got above</a:t>
            </a:r>
          </a:p>
        </p:txBody>
      </p:sp>
      <p:sp>
        <p:nvSpPr>
          <p:cNvPr id="4198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02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177210"/>
            <a:ext cx="8153400" cy="457200"/>
          </a:xfrm>
        </p:spPr>
        <p:txBody>
          <a:bodyPr>
            <a:normAutofit fontScale="90000"/>
          </a:bodyPr>
          <a:lstStyle/>
          <a:p>
            <a:pPr algn="l"/>
            <a:r>
              <a:rPr lang="en-US" b="1" dirty="0">
                <a:solidFill>
                  <a:schemeClr val="tx2"/>
                </a:solidFill>
              </a:rPr>
              <a:t>Plot the predicted relationship</a:t>
            </a: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174"/>
          <a:stretch/>
        </p:blipFill>
        <p:spPr bwMode="auto">
          <a:xfrm>
            <a:off x="304800" y="833287"/>
            <a:ext cx="10729913" cy="91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8509" y="1966356"/>
            <a:ext cx="6522494" cy="489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614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609600" y="1600200"/>
                <a:ext cx="10972800" cy="4800600"/>
              </a:xfrm>
            </p:spPr>
            <p:txBody>
              <a:bodyPr>
                <a:normAutofit fontScale="92500"/>
              </a:bodyPr>
              <a:lstStyle/>
              <a:p>
                <a:r>
                  <a:rPr lang="en-US" dirty="0"/>
                  <a:t>In Week 10 we will talk about another type of non-linear relationship: logged dependent variables and logged independent variables.</a:t>
                </a:r>
              </a:p>
              <a:p>
                <a:r>
                  <a:rPr lang="en-US" dirty="0"/>
                  <a:t>For now, remember:</a:t>
                </a:r>
              </a:p>
              <a:p>
                <a:pPr lvl="1"/>
                <a:r>
                  <a:rPr lang="en-US" dirty="0"/>
                  <a:t>A quadratic model includes an X variable raised to the power of 2. It has the following form:</a:t>
                </a:r>
              </a:p>
              <a:p>
                <a:pPr lvl="2"/>
                <a14:m>
                  <m:oMath xmlns:m="http://schemas.openxmlformats.org/officeDocument/2006/math">
                    <m:sSub>
                      <m:sSubPr>
                        <m:ctrlPr>
                          <a:rPr lang="en-US" i="1" smtClean="0">
                            <a:latin typeface="Cambria Math" panose="02040503050406030204" pitchFamily="18" charset="0"/>
                            <a:cs typeface="Times New Roman"/>
                          </a:rPr>
                        </m:ctrlPr>
                      </m:sSubPr>
                      <m:e>
                        <m:r>
                          <a:rPr lang="en-US" b="0" i="1" smtClean="0">
                            <a:latin typeface="Cambria Math" panose="02040503050406030204" pitchFamily="18" charset="0"/>
                            <a:cs typeface="Times New Roman"/>
                          </a:rPr>
                          <m:t>𝑌</m:t>
                        </m:r>
                      </m:e>
                      <m:sub>
                        <m:r>
                          <a:rPr lang="en-US" b="0" i="1" smtClean="0">
                            <a:latin typeface="Cambria Math" panose="02040503050406030204" pitchFamily="18" charset="0"/>
                            <a:cs typeface="Times New Roman"/>
                          </a:rPr>
                          <m:t>𝑖</m:t>
                        </m:r>
                      </m:sub>
                    </m:sSub>
                    <m:r>
                      <a:rPr lang="en-US" i="1">
                        <a:latin typeface="Cambria Math"/>
                        <a:ea typeface="Times New Roman"/>
                        <a:cs typeface="Times New Roman"/>
                      </a:rPr>
                      <m:t>= </m:t>
                    </m:r>
                    <m:sSub>
                      <m:sSubPr>
                        <m:ctrlPr>
                          <a:rPr lang="en-US" i="1" smtClean="0">
                            <a:latin typeface="Cambria Math" panose="02040503050406030204" pitchFamily="18" charset="0"/>
                            <a:cs typeface="Times New Roman"/>
                          </a:rPr>
                        </m:ctrlPr>
                      </m:sSubPr>
                      <m:e>
                        <m:r>
                          <a:rPr lang="en-US" i="1" smtClean="0">
                            <a:latin typeface="Cambria Math" panose="02040503050406030204" pitchFamily="18" charset="0"/>
                            <a:ea typeface="Cambria Math" panose="02040503050406030204" pitchFamily="18" charset="0"/>
                            <a:cs typeface="Times New Roman"/>
                          </a:rPr>
                          <m:t>𝛽</m:t>
                        </m:r>
                      </m:e>
                      <m:sub>
                        <m:r>
                          <a:rPr lang="en-US" b="0" i="1" smtClean="0">
                            <a:latin typeface="Cambria Math" panose="02040503050406030204" pitchFamily="18" charset="0"/>
                            <a:cs typeface="Times New Roman"/>
                          </a:rPr>
                          <m:t>0</m:t>
                        </m:r>
                      </m:sub>
                    </m:sSub>
                    <m:r>
                      <a:rPr lang="en-US" i="1">
                        <a:latin typeface="Cambria Math"/>
                        <a:ea typeface="Times New Roman"/>
                        <a:cs typeface="Times New Roman"/>
                      </a:rPr>
                      <m:t>+ </m:t>
                    </m:r>
                    <m:sSub>
                      <m:sSubPr>
                        <m:ctrlPr>
                          <a:rPr lang="en-US" i="1" smtClean="0">
                            <a:latin typeface="Cambria Math" panose="02040503050406030204" pitchFamily="18" charset="0"/>
                            <a:cs typeface="Times New Roman"/>
                          </a:rPr>
                        </m:ctrlPr>
                      </m:sSubPr>
                      <m:e>
                        <m:r>
                          <a:rPr lang="en-US" i="1" smtClean="0">
                            <a:latin typeface="Cambria Math" panose="02040503050406030204" pitchFamily="18" charset="0"/>
                            <a:ea typeface="Cambria Math" panose="02040503050406030204" pitchFamily="18" charset="0"/>
                            <a:cs typeface="Times New Roman"/>
                          </a:rPr>
                          <m:t>𝛽</m:t>
                        </m:r>
                      </m:e>
                      <m:sub>
                        <m:r>
                          <a:rPr lang="en-US" b="0" i="1" smtClean="0">
                            <a:latin typeface="Cambria Math" panose="02040503050406030204" pitchFamily="18" charset="0"/>
                            <a:cs typeface="Times New Roman"/>
                          </a:rPr>
                          <m:t>1</m:t>
                        </m:r>
                      </m:sub>
                    </m:sSub>
                    <m:sSub>
                      <m:sSubPr>
                        <m:ctrlPr>
                          <a:rPr lang="en-US" i="1" smtClean="0">
                            <a:latin typeface="Cambria Math" panose="02040503050406030204" pitchFamily="18" charset="0"/>
                            <a:cs typeface="Times New Roman"/>
                          </a:rPr>
                        </m:ctrlPr>
                      </m:sSubPr>
                      <m:e>
                        <m:r>
                          <a:rPr lang="en-US" b="0" i="1" smtClean="0">
                            <a:latin typeface="Cambria Math" panose="02040503050406030204" pitchFamily="18" charset="0"/>
                            <a:cs typeface="Times New Roman"/>
                          </a:rPr>
                          <m:t>𝑋</m:t>
                        </m:r>
                      </m:e>
                      <m:sub>
                        <m:r>
                          <a:rPr lang="en-US" b="0" i="1" smtClean="0">
                            <a:latin typeface="Cambria Math" panose="02040503050406030204" pitchFamily="18" charset="0"/>
                            <a:cs typeface="Times New Roman"/>
                          </a:rPr>
                          <m:t>1</m:t>
                        </m:r>
                      </m:sub>
                    </m:sSub>
                    <m:r>
                      <a:rPr lang="en-US" i="1">
                        <a:latin typeface="Cambria Math"/>
                        <a:ea typeface="Times New Roman"/>
                        <a:cs typeface="Times New Roman"/>
                      </a:rPr>
                      <m:t>+ </m:t>
                    </m:r>
                    <m:sSub>
                      <m:sSubPr>
                        <m:ctrlPr>
                          <a:rPr lang="en-US" i="1" smtClean="0">
                            <a:latin typeface="Cambria Math" panose="02040503050406030204" pitchFamily="18" charset="0"/>
                            <a:cs typeface="Times New Roman"/>
                          </a:rPr>
                        </m:ctrlPr>
                      </m:sSubPr>
                      <m:e>
                        <m:r>
                          <a:rPr lang="en-US" i="1" smtClean="0">
                            <a:latin typeface="Cambria Math" panose="02040503050406030204" pitchFamily="18" charset="0"/>
                            <a:ea typeface="Cambria Math" panose="02040503050406030204" pitchFamily="18" charset="0"/>
                            <a:cs typeface="Times New Roman"/>
                          </a:rPr>
                          <m:t>𝛽</m:t>
                        </m:r>
                      </m:e>
                      <m:sub>
                        <m:r>
                          <a:rPr lang="en-US" b="0" i="1" smtClean="0">
                            <a:latin typeface="Cambria Math" panose="02040503050406030204" pitchFamily="18" charset="0"/>
                            <a:cs typeface="Times New Roman"/>
                          </a:rPr>
                          <m:t>2</m:t>
                        </m:r>
                      </m:sub>
                    </m:sSub>
                    <m:sSubSup>
                      <m:sSubSupPr>
                        <m:ctrlPr>
                          <a:rPr lang="en-US" i="1" smtClean="0">
                            <a:latin typeface="Cambria Math" panose="02040503050406030204" pitchFamily="18" charset="0"/>
                            <a:cs typeface="Times New Roman"/>
                          </a:rPr>
                        </m:ctrlPr>
                      </m:sSubSupPr>
                      <m:e>
                        <m:r>
                          <a:rPr lang="en-US" b="0" i="1" smtClean="0">
                            <a:latin typeface="Cambria Math" panose="02040503050406030204" pitchFamily="18" charset="0"/>
                            <a:cs typeface="Times New Roman"/>
                          </a:rPr>
                          <m:t>𝑋</m:t>
                        </m:r>
                      </m:e>
                      <m:sub>
                        <m:r>
                          <a:rPr lang="en-US" b="0" i="1" smtClean="0">
                            <a:latin typeface="Cambria Math" panose="02040503050406030204" pitchFamily="18" charset="0"/>
                            <a:cs typeface="Times New Roman"/>
                          </a:rPr>
                          <m:t>1</m:t>
                        </m:r>
                      </m:sub>
                      <m:sup>
                        <m:r>
                          <a:rPr lang="en-US" b="0" i="1" smtClean="0">
                            <a:latin typeface="Cambria Math" panose="02040503050406030204" pitchFamily="18" charset="0"/>
                            <a:cs typeface="Times New Roman"/>
                          </a:rPr>
                          <m:t>2</m:t>
                        </m:r>
                      </m:sup>
                    </m:sSubSup>
                    <m:r>
                      <a:rPr lang="en-US" i="1">
                        <a:latin typeface="Cambria Math"/>
                        <a:ea typeface="Times New Roman"/>
                        <a:cs typeface="Times New Roman"/>
                      </a:rPr>
                      <m:t>+</m:t>
                    </m:r>
                    <m:r>
                      <a:rPr lang="en-US" b="0" i="1" smtClean="0">
                        <a:latin typeface="Cambria Math" panose="02040503050406030204" pitchFamily="18" charset="0"/>
                        <a:ea typeface="Times New Roman"/>
                        <a:cs typeface="Times New Roman"/>
                      </a:rPr>
                      <m:t> </m:t>
                    </m:r>
                    <m:sSub>
                      <m:sSubPr>
                        <m:ctrlPr>
                          <a:rPr lang="en-US" b="0" i="1" smtClean="0">
                            <a:latin typeface="Cambria Math" panose="02040503050406030204" pitchFamily="18" charset="0"/>
                            <a:cs typeface="Times New Roman"/>
                          </a:rPr>
                        </m:ctrlPr>
                      </m:sSubPr>
                      <m:e>
                        <m:r>
                          <a:rPr lang="en-US" b="0" i="1" smtClean="0">
                            <a:latin typeface="Cambria Math" panose="02040503050406030204" pitchFamily="18" charset="0"/>
                            <a:ea typeface="Cambria Math" panose="02040503050406030204" pitchFamily="18" charset="0"/>
                            <a:cs typeface="Times New Roman"/>
                          </a:rPr>
                          <m:t>𝜖</m:t>
                        </m:r>
                      </m:e>
                      <m:sub>
                        <m:r>
                          <a:rPr lang="en-US" b="0" i="1" smtClean="0">
                            <a:latin typeface="Cambria Math" panose="02040503050406030204" pitchFamily="18" charset="0"/>
                            <a:cs typeface="Times New Roman"/>
                          </a:rPr>
                          <m:t>𝑖</m:t>
                        </m:r>
                      </m:sub>
                    </m:sSub>
                  </m:oMath>
                </a14:m>
                <a:endParaRPr lang="en-US" dirty="0"/>
              </a:p>
              <a:p>
                <a:pPr lvl="1"/>
                <a:r>
                  <a:rPr lang="en-US" dirty="0"/>
                  <a:t>The effect of X in the model varies depending on the level of X.  If we want to estimate the effect of a one-unit change in X we can take the derivative:</a:t>
                </a:r>
              </a:p>
              <a:p>
                <a:pPr lvl="2"/>
                <a14:m>
                  <m:oMath xmlns:m="http://schemas.openxmlformats.org/officeDocument/2006/math">
                    <m:acc>
                      <m:accPr>
                        <m:chr m:val="̂"/>
                        <m:ctrlPr>
                          <a:rPr lang="en-US" i="1" smtClean="0">
                            <a:latin typeface="Cambria Math" panose="02040503050406030204" pitchFamily="18" charset="0"/>
                            <a:cs typeface="Times New Roman"/>
                          </a:rPr>
                        </m:ctrlPr>
                      </m:accPr>
                      <m:e>
                        <m:sSub>
                          <m:sSubPr>
                            <m:ctrlPr>
                              <a:rPr lang="en-US" i="1" smtClean="0">
                                <a:latin typeface="Cambria Math" panose="02040503050406030204" pitchFamily="18" charset="0"/>
                                <a:cs typeface="Times New Roman"/>
                              </a:rPr>
                            </m:ctrlPr>
                          </m:sSubPr>
                          <m:e>
                            <m:r>
                              <a:rPr lang="en-US" i="1" smtClean="0">
                                <a:latin typeface="Cambria Math" panose="02040503050406030204" pitchFamily="18" charset="0"/>
                                <a:ea typeface="Cambria Math" panose="02040503050406030204" pitchFamily="18" charset="0"/>
                                <a:cs typeface="Times New Roman"/>
                              </a:rPr>
                              <m:t>𝛽</m:t>
                            </m:r>
                          </m:e>
                          <m:sub>
                            <m:r>
                              <a:rPr lang="en-US" b="0" i="1" smtClean="0">
                                <a:latin typeface="Cambria Math" panose="02040503050406030204" pitchFamily="18" charset="0"/>
                                <a:cs typeface="Times New Roman"/>
                              </a:rPr>
                              <m:t>1</m:t>
                            </m:r>
                          </m:sub>
                        </m:sSub>
                      </m:e>
                    </m:acc>
                    <m:r>
                      <a:rPr lang="en-US" i="1">
                        <a:latin typeface="Cambria Math"/>
                        <a:ea typeface="Times New Roman"/>
                        <a:cs typeface="Times New Roman"/>
                      </a:rPr>
                      <m:t>+</m:t>
                    </m:r>
                    <m:r>
                      <a:rPr lang="en-US" b="0" i="1" smtClean="0">
                        <a:latin typeface="Cambria Math" panose="02040503050406030204" pitchFamily="18" charset="0"/>
                        <a:ea typeface="Times New Roman"/>
                        <a:cs typeface="Times New Roman"/>
                      </a:rPr>
                      <m:t>2</m:t>
                    </m:r>
                    <m:acc>
                      <m:accPr>
                        <m:chr m:val="̂"/>
                        <m:ctrlPr>
                          <a:rPr lang="en-US" b="0" i="1" smtClean="0">
                            <a:latin typeface="Cambria Math" panose="02040503050406030204" pitchFamily="18" charset="0"/>
                            <a:cs typeface="Times New Roman"/>
                          </a:rPr>
                        </m:ctrlPr>
                      </m:accPr>
                      <m:e>
                        <m:sSub>
                          <m:sSubPr>
                            <m:ctrlPr>
                              <a:rPr lang="en-US" b="0" i="1" smtClean="0">
                                <a:latin typeface="Cambria Math" panose="02040503050406030204" pitchFamily="18" charset="0"/>
                                <a:cs typeface="Times New Roman"/>
                              </a:rPr>
                            </m:ctrlPr>
                          </m:sSubPr>
                          <m:e>
                            <m:r>
                              <a:rPr lang="en-US" b="0" i="1" smtClean="0">
                                <a:latin typeface="Cambria Math" panose="02040503050406030204" pitchFamily="18" charset="0"/>
                                <a:ea typeface="Cambria Math" panose="02040503050406030204" pitchFamily="18" charset="0"/>
                                <a:cs typeface="Times New Roman"/>
                              </a:rPr>
                              <m:t>𝛽</m:t>
                            </m:r>
                          </m:e>
                          <m:sub>
                            <m:r>
                              <a:rPr lang="en-US" b="0" i="1" smtClean="0">
                                <a:latin typeface="Cambria Math" panose="02040503050406030204" pitchFamily="18" charset="0"/>
                                <a:cs typeface="Times New Roman"/>
                              </a:rPr>
                              <m:t>2</m:t>
                            </m:r>
                          </m:sub>
                        </m:sSub>
                      </m:e>
                    </m:acc>
                    <m:r>
                      <a:rPr lang="en-US" b="0" i="1" smtClean="0">
                        <a:latin typeface="Cambria Math" panose="02040503050406030204" pitchFamily="18" charset="0"/>
                        <a:cs typeface="Times New Roman"/>
                      </a:rPr>
                      <m:t>𝑋</m:t>
                    </m:r>
                  </m:oMath>
                </a14:m>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609600" y="1600200"/>
                <a:ext cx="10972800" cy="4800600"/>
              </a:xfrm>
              <a:blipFill>
                <a:blip r:embed="rId2"/>
                <a:stretch>
                  <a:fillRect l="-1111" t="-1525" r="-667"/>
                </a:stretch>
              </a:blipFill>
            </p:spPr>
            <p:txBody>
              <a:bodyPr/>
              <a:lstStyle/>
              <a:p>
                <a:r>
                  <a:rPr lang="en-US">
                    <a:noFill/>
                  </a:rPr>
                  <a:t> </a:t>
                </a:r>
              </a:p>
            </p:txBody>
          </p:sp>
        </mc:Fallback>
      </mc:AlternateContent>
    </p:spTree>
    <p:extLst>
      <p:ext uri="{BB962C8B-B14F-4D97-AF65-F5344CB8AC3E}">
        <p14:creationId xmlns:p14="http://schemas.microsoft.com/office/powerpoint/2010/main" val="418075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Regression Assumptions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790050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tx2"/>
                </a:solidFill>
              </a:rPr>
              <a:t>MLR Assumptions</a:t>
            </a:r>
          </a:p>
        </p:txBody>
      </p:sp>
      <p:sp>
        <p:nvSpPr>
          <p:cNvPr id="5" name="Content Placeholder 4"/>
          <p:cNvSpPr>
            <a:spLocks noGrp="1"/>
          </p:cNvSpPr>
          <p:nvPr>
            <p:ph idx="1"/>
          </p:nvPr>
        </p:nvSpPr>
        <p:spPr/>
        <p:txBody>
          <a:bodyPr>
            <a:normAutofit fontScale="92500" lnSpcReduction="10000"/>
          </a:bodyPr>
          <a:lstStyle/>
          <a:p>
            <a:r>
              <a:rPr lang="en-US" dirty="0"/>
              <a:t>MLR. 1 - Linear in parameters</a:t>
            </a:r>
          </a:p>
          <a:p>
            <a:r>
              <a:rPr lang="en-US" dirty="0"/>
              <a:t>MLR. 2 - Data drawn from a random sample (i.e., the errors are independent - no autocorrelation in the data)</a:t>
            </a:r>
          </a:p>
          <a:p>
            <a:r>
              <a:rPr lang="en-US" b="1" dirty="0">
                <a:solidFill>
                  <a:schemeClr val="accent2">
                    <a:lumMod val="50000"/>
                  </a:schemeClr>
                </a:solidFill>
              </a:rPr>
              <a:t>MLR.3</a:t>
            </a:r>
            <a:r>
              <a:rPr lang="en-US" dirty="0"/>
              <a:t> - No perfect </a:t>
            </a:r>
            <a:r>
              <a:rPr lang="en-US" dirty="0" err="1"/>
              <a:t>collinearity</a:t>
            </a:r>
            <a:r>
              <a:rPr lang="en-US" dirty="0"/>
              <a:t> (no exact linear relationship among the independent variables)</a:t>
            </a:r>
          </a:p>
          <a:p>
            <a:r>
              <a:rPr lang="en-US" dirty="0"/>
              <a:t>MLR.4 - Zero conditional mean for the error term</a:t>
            </a:r>
          </a:p>
          <a:p>
            <a:r>
              <a:rPr lang="en-US" b="1" dirty="0">
                <a:solidFill>
                  <a:schemeClr val="accent2">
                    <a:lumMod val="50000"/>
                  </a:schemeClr>
                </a:solidFill>
              </a:rPr>
              <a:t>MLR.5</a:t>
            </a:r>
            <a:r>
              <a:rPr lang="en-US" dirty="0"/>
              <a:t> - </a:t>
            </a:r>
            <a:r>
              <a:rPr lang="en-US" dirty="0" err="1"/>
              <a:t>Homoskedasticity</a:t>
            </a:r>
            <a:r>
              <a:rPr lang="en-US" dirty="0"/>
              <a:t> (i.e., the errors have equal variance)</a:t>
            </a:r>
          </a:p>
          <a:p>
            <a:r>
              <a:rPr lang="en-US" dirty="0"/>
              <a:t>MLR. 6 - Normality of the error term</a:t>
            </a:r>
          </a:p>
          <a:p>
            <a:r>
              <a:rPr lang="en-US" dirty="0"/>
              <a:t>Validity (i.e. data maps to research question)</a:t>
            </a:r>
          </a:p>
        </p:txBody>
      </p:sp>
    </p:spTree>
    <p:extLst>
      <p:ext uri="{BB962C8B-B14F-4D97-AF65-F5344CB8AC3E}">
        <p14:creationId xmlns:p14="http://schemas.microsoft.com/office/powerpoint/2010/main" val="714049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Assumption: Homoskedasticity</a:t>
            </a:r>
          </a:p>
        </p:txBody>
      </p:sp>
      <p:sp>
        <p:nvSpPr>
          <p:cNvPr id="3" name="Content Placeholder 2"/>
          <p:cNvSpPr>
            <a:spLocks noGrp="1"/>
          </p:cNvSpPr>
          <p:nvPr>
            <p:ph idx="1"/>
          </p:nvPr>
        </p:nvSpPr>
        <p:spPr/>
        <p:txBody>
          <a:bodyPr/>
          <a:lstStyle/>
          <a:p>
            <a:r>
              <a:rPr lang="en-US" dirty="0"/>
              <a:t>One of the assumptions of the regression model is homoskedasticity; meaning that the variance in the disturbance term is equal regardless of the values of the predictor variables.</a:t>
            </a:r>
          </a:p>
          <a:p>
            <a:r>
              <a:rPr lang="en-US" dirty="0"/>
              <a:t>However, as we have discussed, it is quite possible that the residual variance does in fact vary across observations.  When this occurs, we state that our errors are heteroskedastic.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p:cNvPicPr>
            <a:picLocks noChangeAspect="1" noChangeArrowheads="1"/>
          </p:cNvPicPr>
          <p:nvPr/>
        </p:nvPicPr>
        <p:blipFill>
          <a:blip r:embed="rId3" cstate="print"/>
          <a:srcRect/>
          <a:stretch>
            <a:fillRect/>
          </a:stretch>
        </p:blipFill>
        <p:spPr bwMode="auto">
          <a:xfrm>
            <a:off x="1990726" y="2646364"/>
            <a:ext cx="4752975" cy="3698875"/>
          </a:xfrm>
          <a:prstGeom prst="rect">
            <a:avLst/>
          </a:prstGeom>
          <a:noFill/>
          <a:ln w="9525">
            <a:noFill/>
            <a:miter lim="800000"/>
            <a:headEnd/>
            <a:tailEnd/>
          </a:ln>
        </p:spPr>
      </p:pic>
      <p:sp>
        <p:nvSpPr>
          <p:cNvPr id="11" name="Title 10"/>
          <p:cNvSpPr>
            <a:spLocks noGrp="1"/>
          </p:cNvSpPr>
          <p:nvPr>
            <p:ph type="title"/>
          </p:nvPr>
        </p:nvSpPr>
        <p:spPr>
          <a:xfrm>
            <a:off x="2133600" y="457200"/>
            <a:ext cx="8153400" cy="990600"/>
          </a:xfrm>
        </p:spPr>
        <p:txBody>
          <a:bodyPr>
            <a:normAutofit fontScale="90000"/>
          </a:bodyPr>
          <a:lstStyle/>
          <a:p>
            <a:r>
              <a:rPr lang="de-DE" dirty="0"/>
              <a:t>Graphical illustration of homoskedasticity</a:t>
            </a:r>
            <a:br>
              <a:rPr lang="de-DE" dirty="0"/>
            </a:br>
            <a:endParaRPr lang="en-US" dirty="0"/>
          </a:p>
        </p:txBody>
      </p:sp>
      <p:sp>
        <p:nvSpPr>
          <p:cNvPr id="33795" name="Rectangle 3"/>
          <p:cNvSpPr>
            <a:spLocks noGrp="1" noChangeArrowheads="1"/>
          </p:cNvSpPr>
          <p:nvPr>
            <p:ph idx="1"/>
          </p:nvPr>
        </p:nvSpPr>
        <p:spPr/>
        <p:txBody>
          <a:bodyPr/>
          <a:lstStyle/>
          <a:p>
            <a:pPr>
              <a:lnSpc>
                <a:spcPts val="3400"/>
              </a:lnSpc>
            </a:pPr>
            <a:endParaRPr lang="de-DE" sz="1800" b="1" dirty="0"/>
          </a:p>
          <a:p>
            <a:pPr>
              <a:lnSpc>
                <a:spcPts val="2900"/>
              </a:lnSpc>
            </a:pPr>
            <a:endParaRPr lang="de-DE" sz="1800" b="1" dirty="0"/>
          </a:p>
          <a:p>
            <a:pPr>
              <a:lnSpc>
                <a:spcPts val="2900"/>
              </a:lnSpc>
            </a:pPr>
            <a:endParaRPr lang="de-DE" sz="1800" b="1" dirty="0"/>
          </a:p>
          <a:p>
            <a:pPr>
              <a:lnSpc>
                <a:spcPts val="2900"/>
              </a:lnSpc>
              <a:buNone/>
            </a:pPr>
            <a:endParaRPr lang="de-DE" sz="1800" b="1" dirty="0"/>
          </a:p>
          <a:p>
            <a:pPr>
              <a:lnSpc>
                <a:spcPts val="2900"/>
              </a:lnSpc>
            </a:pPr>
            <a:endParaRPr lang="de-DE" sz="1800" b="1" dirty="0"/>
          </a:p>
          <a:p>
            <a:pPr eaLnBrk="1" hangingPunct="1">
              <a:lnSpc>
                <a:spcPct val="150000"/>
              </a:lnSpc>
              <a:buFont typeface="Wingdings" pitchFamily="2" charset="2"/>
              <a:buNone/>
            </a:pPr>
            <a:endParaRPr lang="de-DE" sz="1800" b="1" dirty="0"/>
          </a:p>
          <a:p>
            <a:pPr eaLnBrk="1" hangingPunct="1">
              <a:lnSpc>
                <a:spcPct val="150000"/>
              </a:lnSpc>
              <a:buFont typeface="Wingdings" pitchFamily="2" charset="2"/>
              <a:buNone/>
            </a:pPr>
            <a:endParaRPr lang="de-DE" sz="1800" b="1" dirty="0"/>
          </a:p>
        </p:txBody>
      </p:sp>
      <p:sp>
        <p:nvSpPr>
          <p:cNvPr id="9" name="Textfeld 8"/>
          <p:cNvSpPr txBox="1"/>
          <p:nvPr/>
        </p:nvSpPr>
        <p:spPr>
          <a:xfrm>
            <a:off x="7227888" y="3136900"/>
            <a:ext cx="3592512" cy="73818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a:t>The </a:t>
            </a:r>
            <a:r>
              <a:rPr lang="de-DE" sz="1400" dirty="0" err="1"/>
              <a:t>variability</a:t>
            </a:r>
            <a:r>
              <a:rPr lang="de-DE" sz="1400" dirty="0"/>
              <a:t> </a:t>
            </a:r>
            <a:r>
              <a:rPr lang="de-DE" sz="1400" dirty="0" err="1"/>
              <a:t>of</a:t>
            </a:r>
            <a:r>
              <a:rPr lang="de-DE" sz="1400" dirty="0"/>
              <a:t> </a:t>
            </a:r>
            <a:r>
              <a:rPr lang="de-DE" sz="1400" dirty="0" err="1"/>
              <a:t>the</a:t>
            </a:r>
            <a:r>
              <a:rPr lang="de-DE" sz="1400" dirty="0"/>
              <a:t> </a:t>
            </a:r>
            <a:r>
              <a:rPr lang="de-DE" sz="1400" dirty="0" err="1"/>
              <a:t>unobserved</a:t>
            </a:r>
            <a:endParaRPr lang="de-DE" sz="1400" dirty="0"/>
          </a:p>
          <a:p>
            <a:pPr>
              <a:defRPr/>
            </a:pPr>
            <a:r>
              <a:rPr lang="de-DE" sz="1400" dirty="0"/>
              <a:t>influences does not dependent on  the value of the explanatory variable</a:t>
            </a:r>
          </a:p>
        </p:txBody>
      </p:sp>
      <p:cxnSp>
        <p:nvCxnSpPr>
          <p:cNvPr id="10" name="Gerade Verbindung mit Pfeil 9"/>
          <p:cNvCxnSpPr>
            <a:cxnSpLocks/>
          </p:cNvCxnSpPr>
          <p:nvPr/>
        </p:nvCxnSpPr>
        <p:spPr>
          <a:xfrm flipH="1">
            <a:off x="4259264" y="3282950"/>
            <a:ext cx="2968625" cy="17668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cxnSpLocks/>
            <a:stCxn id="9" idx="1"/>
          </p:cNvCxnSpPr>
          <p:nvPr/>
        </p:nvCxnSpPr>
        <p:spPr>
          <a:xfrm flipH="1">
            <a:off x="5303838" y="3505994"/>
            <a:ext cx="1924050" cy="15438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cxnSpLocks/>
          </p:cNvCxnSpPr>
          <p:nvPr/>
        </p:nvCxnSpPr>
        <p:spPr>
          <a:xfrm flipH="1">
            <a:off x="6167438" y="3721101"/>
            <a:ext cx="1060450" cy="1292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00993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solidFill>
              </a:rPr>
              <a:t>OLS Estimation when Homoskedasticity is violated</a:t>
            </a:r>
          </a:p>
        </p:txBody>
      </p:sp>
      <p:sp>
        <p:nvSpPr>
          <p:cNvPr id="3" name="Content Placeholder 2"/>
          <p:cNvSpPr>
            <a:spLocks noGrp="1"/>
          </p:cNvSpPr>
          <p:nvPr>
            <p:ph idx="1"/>
          </p:nvPr>
        </p:nvSpPr>
        <p:spPr/>
        <p:txBody>
          <a:bodyPr>
            <a:normAutofit fontScale="92500" lnSpcReduction="10000"/>
          </a:bodyPr>
          <a:lstStyle/>
          <a:p>
            <a:r>
              <a:rPr lang="en-US" dirty="0"/>
              <a:t>What happens to our estimators when we have </a:t>
            </a:r>
            <a:r>
              <a:rPr lang="en-US" dirty="0" err="1"/>
              <a:t>heteroskedastic</a:t>
            </a:r>
            <a:r>
              <a:rPr lang="en-US" dirty="0"/>
              <a:t> errors:</a:t>
            </a:r>
          </a:p>
          <a:p>
            <a:pPr lvl="1"/>
            <a:r>
              <a:rPr lang="en-US" b="1" dirty="0">
                <a:solidFill>
                  <a:schemeClr val="accent6">
                    <a:lumMod val="50000"/>
                  </a:schemeClr>
                </a:solidFill>
              </a:rPr>
              <a:t>β estimates are unbiased</a:t>
            </a:r>
            <a:r>
              <a:rPr lang="en-US" dirty="0"/>
              <a:t>.  This is true because the assumption necessary to show that our </a:t>
            </a:r>
            <a:r>
              <a:rPr lang="el-GR" dirty="0"/>
              <a:t>β</a:t>
            </a:r>
            <a:r>
              <a:rPr lang="en-US" dirty="0"/>
              <a:t> values are unbiased estimates of the population parameters is that the four first assumptions are met.  Heteroskedasticity only violates the assumption of the variance of the residuals, not the expected value.  Hence, applying OLS will continue to yield unbiased estimates.</a:t>
            </a:r>
          </a:p>
          <a:p>
            <a:pPr lvl="1"/>
            <a:r>
              <a:rPr lang="en-US" dirty="0"/>
              <a:t>However, the </a:t>
            </a:r>
            <a:r>
              <a:rPr lang="en-US" b="1" dirty="0">
                <a:solidFill>
                  <a:schemeClr val="accent6">
                    <a:lumMod val="50000"/>
                  </a:schemeClr>
                </a:solidFill>
              </a:rPr>
              <a:t>variances of our estimates will be incorrect</a:t>
            </a:r>
            <a:r>
              <a:rPr lang="en-US" dirty="0"/>
              <a:t>.  Therefore, inferences drawn with the standard OLS variance formulas (t-tests, F-tests) will be incorrect.</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Detecting Heteroskedasticity</a:t>
            </a:r>
          </a:p>
        </p:txBody>
      </p:sp>
      <p:sp>
        <p:nvSpPr>
          <p:cNvPr id="3" name="Content Placeholder 2"/>
          <p:cNvSpPr>
            <a:spLocks noGrp="1"/>
          </p:cNvSpPr>
          <p:nvPr>
            <p:ph idx="1"/>
          </p:nvPr>
        </p:nvSpPr>
        <p:spPr>
          <a:xfrm>
            <a:off x="685800" y="1600200"/>
            <a:ext cx="10744200" cy="4876800"/>
          </a:xfrm>
        </p:spPr>
        <p:txBody>
          <a:bodyPr>
            <a:normAutofit/>
          </a:bodyPr>
          <a:lstStyle/>
          <a:p>
            <a:r>
              <a:rPr lang="en-US" dirty="0"/>
              <a:t>We have already gone through the informal procedures to test the assumption of homoskedasticity; namely checking the relationship between our IVs and the DV and checking the residual plots.</a:t>
            </a:r>
          </a:p>
          <a:p>
            <a:endParaRPr lang="en-US" dirty="0"/>
          </a:p>
          <a:p>
            <a:endParaRPr lang="en-US" dirty="0"/>
          </a:p>
        </p:txBody>
      </p:sp>
      <p:pic>
        <p:nvPicPr>
          <p:cNvPr id="92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795" t="3430" r="-1558" b="50000"/>
          <a:stretch/>
        </p:blipFill>
        <p:spPr bwMode="auto">
          <a:xfrm>
            <a:off x="3771900" y="3830991"/>
            <a:ext cx="4648200" cy="285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4CFD-DF53-4FFB-81F7-B496842F9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E8D82D-0228-40FB-862A-B0A77BF45520}"/>
              </a:ext>
            </a:extLst>
          </p:cNvPr>
          <p:cNvSpPr>
            <a:spLocks noGrp="1"/>
          </p:cNvSpPr>
          <p:nvPr>
            <p:ph idx="1"/>
          </p:nvPr>
        </p:nvSpPr>
        <p:spPr/>
        <p:txBody>
          <a:bodyPr/>
          <a:lstStyle/>
          <a:p>
            <a:pPr indent="-285750">
              <a:buFont typeface="Arial" panose="020B0604020202020204" pitchFamily="34" charset="0"/>
              <a:buChar char="–"/>
              <a:defRPr/>
            </a:pPr>
            <a:r>
              <a:rPr kumimoji="0" lang="en-US" b="1" i="0" u="none" strike="noStrike" kern="1200" cap="none" spc="0" normalizeH="0" baseline="0" noProof="0" dirty="0">
                <a:ln>
                  <a:noFill/>
                </a:ln>
                <a:solidFill>
                  <a:schemeClr val="accent2">
                    <a:lumMod val="50000"/>
                  </a:schemeClr>
                </a:solidFill>
                <a:effectLst/>
                <a:uLnTx/>
                <a:uFillTx/>
                <a:latin typeface="Calibri"/>
                <a:ea typeface="+mn-ea"/>
                <a:cs typeface="+mn-cs"/>
              </a:rPr>
              <a:t>On the Horizon</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alibri"/>
                <a:ea typeface="+mn-ea"/>
                <a:cs typeface="+mn-cs"/>
              </a:rPr>
              <a:t>Week 9</a:t>
            </a:r>
            <a:r>
              <a:rPr kumimoji="0" lang="en-US" b="0" i="0" u="none" strike="noStrike" kern="1200" cap="none" spc="0" normalizeH="0" baseline="0" noProof="0" dirty="0">
                <a:ln>
                  <a:noFill/>
                </a:ln>
                <a:solidFill>
                  <a:prstClr val="black"/>
                </a:solidFill>
                <a:effectLst/>
                <a:uLnTx/>
                <a:uFillTx/>
                <a:latin typeface="Calibri"/>
                <a:ea typeface="+mn-ea"/>
                <a:cs typeface="+mn-cs"/>
              </a:rPr>
              <a:t>: Midterm</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alibri"/>
                <a:ea typeface="+mn-ea"/>
                <a:cs typeface="+mn-cs"/>
              </a:rPr>
              <a:t>Week 10</a:t>
            </a:r>
            <a:r>
              <a:rPr kumimoji="0" lang="en-US" b="0" i="0" u="none" strike="noStrike" kern="1200" cap="none" spc="0" normalizeH="0" baseline="0" noProof="0" dirty="0">
                <a:ln>
                  <a:noFill/>
                </a:ln>
                <a:solidFill>
                  <a:prstClr val="black"/>
                </a:solidFill>
                <a:effectLst/>
                <a:uLnTx/>
                <a:uFillTx/>
                <a:latin typeface="Calibri"/>
                <a:ea typeface="+mn-ea"/>
                <a:cs typeface="+mn-cs"/>
              </a:rPr>
              <a:t>: Model specification and data issues. Log Models. Data screening and cleaning. Methods for handling outliers and missing data.</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alibri"/>
                <a:ea typeface="+mn-ea"/>
                <a:cs typeface="+mn-cs"/>
              </a:rPr>
              <a:t>Week 11</a:t>
            </a:r>
            <a:r>
              <a:rPr kumimoji="0" lang="en-US" b="0" i="0" u="none" strike="noStrike" kern="1200" cap="none" spc="0" normalizeH="0" baseline="0" noProof="0" dirty="0">
                <a:ln>
                  <a:noFill/>
                </a:ln>
                <a:solidFill>
                  <a:prstClr val="black"/>
                </a:solidFill>
                <a:effectLst/>
                <a:uLnTx/>
                <a:uFillTx/>
                <a:latin typeface="Calibri"/>
                <a:ea typeface="+mn-ea"/>
                <a:cs typeface="+mn-cs"/>
              </a:rPr>
              <a:t>: Spring Break</a:t>
            </a:r>
          </a:p>
          <a:p>
            <a:pPr lvl="1"/>
            <a:r>
              <a:rPr lang="en-US" b="1" dirty="0">
                <a:solidFill>
                  <a:prstClr val="black"/>
                </a:solidFill>
                <a:latin typeface="Calibri"/>
              </a:rPr>
              <a:t>Week 12</a:t>
            </a:r>
            <a:r>
              <a:rPr lang="en-US" dirty="0">
                <a:solidFill>
                  <a:prstClr val="black"/>
                </a:solidFill>
                <a:latin typeface="Calibri"/>
              </a:rPr>
              <a:t>: Logistic Regression</a:t>
            </a:r>
          </a:p>
          <a:p>
            <a:pPr lvl="1"/>
            <a:r>
              <a:rPr lang="en-US" b="1" dirty="0">
                <a:solidFill>
                  <a:prstClr val="black"/>
                </a:solidFill>
                <a:latin typeface="Calibri"/>
              </a:rPr>
              <a:t>Week 13/14</a:t>
            </a:r>
            <a:r>
              <a:rPr lang="en-US" dirty="0">
                <a:solidFill>
                  <a:prstClr val="black"/>
                </a:solidFill>
                <a:latin typeface="Calibri"/>
              </a:rPr>
              <a:t>: Panel Data</a:t>
            </a:r>
            <a:endParaRPr lang="en-US" dirty="0"/>
          </a:p>
        </p:txBody>
      </p:sp>
    </p:spTree>
    <p:extLst>
      <p:ext uri="{BB962C8B-B14F-4D97-AF65-F5344CB8AC3E}">
        <p14:creationId xmlns:p14="http://schemas.microsoft.com/office/powerpoint/2010/main" val="4185318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Detecting Heteroskedasticity cont..</a:t>
            </a:r>
          </a:p>
        </p:txBody>
      </p:sp>
      <p:sp>
        <p:nvSpPr>
          <p:cNvPr id="3" name="Content Placeholder 2"/>
          <p:cNvSpPr>
            <a:spLocks noGrp="1"/>
          </p:cNvSpPr>
          <p:nvPr>
            <p:ph idx="1"/>
          </p:nvPr>
        </p:nvSpPr>
        <p:spPr>
          <a:xfrm>
            <a:off x="762000" y="1600200"/>
            <a:ext cx="10744200" cy="5181600"/>
          </a:xfrm>
        </p:spPr>
        <p:txBody>
          <a:bodyPr>
            <a:normAutofit/>
          </a:bodyPr>
          <a:lstStyle/>
          <a:p>
            <a:r>
              <a:rPr lang="en-US" dirty="0"/>
              <a:t>A formal test for heteroskedasticity is the </a:t>
            </a:r>
            <a:r>
              <a:rPr lang="en-US" b="1" dirty="0" err="1">
                <a:solidFill>
                  <a:schemeClr val="accent6">
                    <a:lumMod val="50000"/>
                  </a:schemeClr>
                </a:solidFill>
              </a:rPr>
              <a:t>Breusch-Pagen</a:t>
            </a:r>
            <a:r>
              <a:rPr lang="en-US" dirty="0"/>
              <a:t> test.</a:t>
            </a:r>
          </a:p>
          <a:p>
            <a:r>
              <a:rPr lang="en-US" dirty="0"/>
              <a:t>Assume that the other regression assumptions have been met.  We can test to see whether any of the independent variables are significant predictors of our residuals (or more specifically, the square of our residuals).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Detecting Heteroskedasticity cont..</a:t>
            </a:r>
          </a:p>
        </p:txBody>
      </p:sp>
      <p:sp>
        <p:nvSpPr>
          <p:cNvPr id="3" name="Content Placeholder 2"/>
          <p:cNvSpPr>
            <a:spLocks noGrp="1"/>
          </p:cNvSpPr>
          <p:nvPr>
            <p:ph idx="1"/>
          </p:nvPr>
        </p:nvSpPr>
        <p:spPr>
          <a:xfrm>
            <a:off x="762000" y="1600200"/>
            <a:ext cx="10744200" cy="5181600"/>
          </a:xfrm>
        </p:spPr>
        <p:txBody>
          <a:bodyPr>
            <a:normAutofit lnSpcReduction="10000"/>
          </a:bodyPr>
          <a:lstStyle/>
          <a:p>
            <a:r>
              <a:rPr lang="en-US" dirty="0"/>
              <a:t>This should make intuitive sense; if some of our IVs are correlated with the squared-residuals, then the variance of the disturbance term is not independent of our observations (hence, in violation of our assumption).</a:t>
            </a:r>
          </a:p>
          <a:p>
            <a:endParaRPr lang="en-US" dirty="0"/>
          </a:p>
          <a:p>
            <a:r>
              <a:rPr lang="en-US" dirty="0"/>
              <a:t>We can simply examine the F-statistic from the regression of our squared residuals on our predictors to test this assumption; if it is significant, we fail to meet the assumption of homogeneity.</a:t>
            </a:r>
          </a:p>
          <a:p>
            <a:pPr lvl="1"/>
            <a:r>
              <a:rPr lang="en-US" b="1" dirty="0">
                <a:solidFill>
                  <a:schemeClr val="accent6">
                    <a:lumMod val="50000"/>
                  </a:schemeClr>
                </a:solidFill>
              </a:rPr>
              <a:t>Significance here means that our predictor variables can explain the size of our residuals.</a:t>
            </a:r>
          </a:p>
        </p:txBody>
      </p:sp>
    </p:spTree>
    <p:extLst>
      <p:ext uri="{BB962C8B-B14F-4D97-AF65-F5344CB8AC3E}">
        <p14:creationId xmlns:p14="http://schemas.microsoft.com/office/powerpoint/2010/main" val="87656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Detecting Heteroskedasticity cont…</a:t>
            </a:r>
          </a:p>
        </p:txBody>
      </p:sp>
      <p:sp>
        <p:nvSpPr>
          <p:cNvPr id="3" name="Content Placeholder 2"/>
          <p:cNvSpPr>
            <a:spLocks noGrp="1"/>
          </p:cNvSpPr>
          <p:nvPr>
            <p:ph idx="1"/>
          </p:nvPr>
        </p:nvSpPr>
        <p:spPr>
          <a:xfrm>
            <a:off x="609600" y="1600200"/>
            <a:ext cx="10972800" cy="1600200"/>
          </a:xfrm>
        </p:spPr>
        <p:txBody>
          <a:bodyPr>
            <a:normAutofit fontScale="85000" lnSpcReduction="20000"/>
          </a:bodyPr>
          <a:lstStyle/>
          <a:p>
            <a:r>
              <a:rPr lang="en-US" dirty="0"/>
              <a:t>Using the same dataset from above, we can run the model: </a:t>
            </a:r>
            <a:r>
              <a:rPr lang="en-US" dirty="0" err="1"/>
              <a:t>wage</a:t>
            </a:r>
            <a:r>
              <a:rPr lang="en-US" baseline="-25000" dirty="0" err="1"/>
              <a:t>i</a:t>
            </a:r>
            <a:r>
              <a:rPr lang="en-US" dirty="0"/>
              <a:t> =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l-GR" dirty="0"/>
              <a:t>ε</a:t>
            </a:r>
            <a:r>
              <a:rPr lang="en-US" baseline="-25000" dirty="0" err="1"/>
              <a:t>i</a:t>
            </a:r>
            <a:endParaRPr lang="en-US" baseline="-25000" dirty="0"/>
          </a:p>
          <a:p>
            <a:r>
              <a:rPr lang="en-US" dirty="0"/>
              <a:t>We know from previous discussions that education tends to have a </a:t>
            </a:r>
            <a:r>
              <a:rPr lang="en-US" dirty="0" err="1"/>
              <a:t>heteroskedastic</a:t>
            </a:r>
            <a:r>
              <a:rPr lang="en-US" dirty="0"/>
              <a:t> relationship with wages/income.</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219203"/>
            <a:ext cx="8734812" cy="3638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Testing for </a:t>
            </a:r>
            <a:r>
              <a:rPr lang="en-US" b="1" dirty="0" err="1">
                <a:solidFill>
                  <a:schemeClr val="tx2"/>
                </a:solidFill>
              </a:rPr>
              <a:t>Heteroskedasticity</a:t>
            </a:r>
            <a:endParaRPr lang="en-US" b="1"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a:t>Add a new variable to your dataset that is the square of the residuals from your regression model.</a:t>
            </a:r>
          </a:p>
          <a:p>
            <a:r>
              <a:rPr lang="en-US" dirty="0"/>
              <a:t>Run a second regression of those squared residuals on education.</a:t>
            </a:r>
          </a:p>
          <a:p>
            <a:r>
              <a:rPr lang="en-US" dirty="0"/>
              <a:t> </a:t>
            </a:r>
            <a:r>
              <a:rPr lang="el-GR" dirty="0"/>
              <a:t>ε</a:t>
            </a:r>
            <a:r>
              <a:rPr lang="en-US" baseline="-25000" dirty="0"/>
              <a:t>i</a:t>
            </a:r>
            <a:r>
              <a:rPr lang="en-US" baseline="30000" dirty="0"/>
              <a:t>2</a:t>
            </a:r>
            <a:r>
              <a:rPr lang="en-US" dirty="0"/>
              <a:t>= </a:t>
            </a:r>
            <a:r>
              <a:rPr lang="el-GR" dirty="0"/>
              <a:t>β</a:t>
            </a:r>
            <a:r>
              <a:rPr lang="en-US" baseline="-25000" dirty="0"/>
              <a:t>0</a:t>
            </a:r>
            <a:r>
              <a:rPr lang="en-US" dirty="0"/>
              <a:t> + </a:t>
            </a:r>
            <a:r>
              <a:rPr lang="el-GR" dirty="0"/>
              <a:t>β</a:t>
            </a:r>
            <a:r>
              <a:rPr lang="en-US" baseline="-25000" dirty="0"/>
              <a:t>1</a:t>
            </a:r>
            <a:r>
              <a:rPr lang="en-US" dirty="0"/>
              <a:t>educ</a:t>
            </a:r>
            <a:r>
              <a:rPr lang="en-US" baseline="-25000" dirty="0"/>
              <a:t>i</a:t>
            </a:r>
            <a:r>
              <a:rPr lang="en-US" dirty="0"/>
              <a:t> + </a:t>
            </a:r>
            <a:r>
              <a:rPr lang="en-US" dirty="0" err="1"/>
              <a:t>u</a:t>
            </a:r>
            <a:r>
              <a:rPr lang="en-US" baseline="-25000" dirty="0" err="1"/>
              <a:t>i</a:t>
            </a:r>
            <a:endParaRPr lang="en-US" baseline="-25000" dirty="0"/>
          </a:p>
          <a:p>
            <a:r>
              <a:rPr lang="en-US" dirty="0"/>
              <a:t>Check the overall F-test.  If none of the independent variables (or in this case, just education) can explain the square of the residual then we have met the assumption of homoskedasticity.</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8546"/>
            <a:ext cx="10972800" cy="1143000"/>
          </a:xfrm>
        </p:spPr>
        <p:txBody>
          <a:bodyPr/>
          <a:lstStyle/>
          <a:p>
            <a:pPr algn="l"/>
            <a:r>
              <a:rPr lang="en-US" b="1" dirty="0">
                <a:solidFill>
                  <a:schemeClr val="tx2"/>
                </a:solidFill>
              </a:rPr>
              <a:t>Output from </a:t>
            </a:r>
            <a:r>
              <a:rPr lang="en-US" b="1" dirty="0" err="1">
                <a:solidFill>
                  <a:schemeClr val="tx2"/>
                </a:solidFill>
              </a:rPr>
              <a:t>Breusch</a:t>
            </a:r>
            <a:r>
              <a:rPr lang="en-US" b="1" dirty="0">
                <a:solidFill>
                  <a:schemeClr val="tx2"/>
                </a:solidFill>
              </a:rPr>
              <a:t>-Pagan Test</a:t>
            </a:r>
          </a:p>
        </p:txBody>
      </p:sp>
      <p:sp>
        <p:nvSpPr>
          <p:cNvPr id="3" name="Content Placeholder 2"/>
          <p:cNvSpPr>
            <a:spLocks noGrp="1"/>
          </p:cNvSpPr>
          <p:nvPr>
            <p:ph idx="1"/>
          </p:nvPr>
        </p:nvSpPr>
        <p:spPr>
          <a:xfrm>
            <a:off x="723900" y="5943600"/>
            <a:ext cx="8153400" cy="685800"/>
          </a:xfrm>
        </p:spPr>
        <p:txBody>
          <a:bodyPr/>
          <a:lstStyle/>
          <a:p>
            <a:r>
              <a:rPr lang="en-US" dirty="0"/>
              <a:t>What do we conclude?</a:t>
            </a:r>
          </a:p>
        </p:txBody>
      </p:sp>
      <p:pic>
        <p:nvPicPr>
          <p:cNvPr id="1126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697"/>
          <a:stretch/>
        </p:blipFill>
        <p:spPr bwMode="auto">
          <a:xfrm>
            <a:off x="723900" y="1143000"/>
            <a:ext cx="9944100" cy="45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9296400" cy="1143000"/>
          </a:xfrm>
        </p:spPr>
        <p:txBody>
          <a:bodyPr/>
          <a:lstStyle/>
          <a:p>
            <a:pPr algn="l"/>
            <a:r>
              <a:rPr lang="en-US" b="1" dirty="0">
                <a:solidFill>
                  <a:schemeClr val="tx2"/>
                </a:solidFill>
              </a:rPr>
              <a:t>Dealing With Heteroskedasticity</a:t>
            </a:r>
          </a:p>
        </p:txBody>
      </p:sp>
      <p:sp>
        <p:nvSpPr>
          <p:cNvPr id="3" name="Content Placeholder 2"/>
          <p:cNvSpPr>
            <a:spLocks noGrp="1"/>
          </p:cNvSpPr>
          <p:nvPr>
            <p:ph idx="1"/>
          </p:nvPr>
        </p:nvSpPr>
        <p:spPr>
          <a:xfrm>
            <a:off x="886047" y="1447800"/>
            <a:ext cx="10363200" cy="4953000"/>
          </a:xfrm>
        </p:spPr>
        <p:txBody>
          <a:bodyPr>
            <a:normAutofit/>
          </a:bodyPr>
          <a:lstStyle/>
          <a:p>
            <a:r>
              <a:rPr lang="en-US" dirty="0"/>
              <a:t>Once we have transformed variables and dealt with potential omitted variables, and still find heteroskedasticity in our data, how do we deal with it?</a:t>
            </a:r>
          </a:p>
          <a:p>
            <a:endParaRPr lang="en-US" dirty="0"/>
          </a:p>
          <a:p>
            <a:r>
              <a:rPr lang="en-US" dirty="0"/>
              <a:t>Clearly, we need to be able to adjust our methods to allow us to draw correct inferences.</a:t>
            </a:r>
          </a:p>
          <a:p>
            <a:endParaRPr lang="en-US" dirty="0"/>
          </a:p>
          <a:p>
            <a:r>
              <a:rPr lang="en-US" dirty="0"/>
              <a:t>Remember that the variances of our estimates are incorrect and not the point estimates themselves.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0"/>
            <a:ext cx="10972800" cy="4953000"/>
          </a:xfrm>
        </p:spPr>
        <p:txBody>
          <a:bodyPr>
            <a:normAutofit/>
          </a:bodyPr>
          <a:lstStyle/>
          <a:p>
            <a:r>
              <a:rPr lang="en-US" b="1" dirty="0"/>
              <a:t>White’s Heteroskedasticity-Consistent Variances</a:t>
            </a:r>
            <a:r>
              <a:rPr lang="en-US" dirty="0"/>
              <a:t>.  Basically, since our estimates are unbiased when heteroskedasticity is present, we simply need to adjust our variance estimates to draw correct inferences.</a:t>
            </a:r>
          </a:p>
          <a:p>
            <a:endParaRPr lang="en-US" dirty="0"/>
          </a:p>
          <a:p>
            <a:r>
              <a:rPr lang="en-US" dirty="0"/>
              <a:t>Using the OLS estimates along with “White Standard Errors” or more properly “</a:t>
            </a:r>
            <a:r>
              <a:rPr lang="en-US" dirty="0" err="1"/>
              <a:t>heteroskedasticity</a:t>
            </a:r>
            <a:r>
              <a:rPr lang="en-US" dirty="0"/>
              <a:t> consistent (HC) standard errors” has become standard practice among empirical researchers.</a:t>
            </a:r>
          </a:p>
        </p:txBody>
      </p:sp>
    </p:spTree>
    <p:extLst>
      <p:ext uri="{BB962C8B-B14F-4D97-AF65-F5344CB8AC3E}">
        <p14:creationId xmlns:p14="http://schemas.microsoft.com/office/powerpoint/2010/main" val="3775957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HC standard errors in R</a:t>
            </a:r>
          </a:p>
        </p:txBody>
      </p:sp>
      <p:sp>
        <p:nvSpPr>
          <p:cNvPr id="3" name="Content Placeholder 2"/>
          <p:cNvSpPr>
            <a:spLocks noGrp="1"/>
          </p:cNvSpPr>
          <p:nvPr>
            <p:ph idx="1"/>
          </p:nvPr>
        </p:nvSpPr>
        <p:spPr/>
        <p:txBody>
          <a:bodyPr/>
          <a:lstStyle/>
          <a:p>
            <a:r>
              <a:rPr lang="en-US" dirty="0"/>
              <a:t>Correcting our standard errors in the presence of </a:t>
            </a:r>
            <a:r>
              <a:rPr lang="en-US" dirty="0" err="1"/>
              <a:t>heteroskedasticity</a:t>
            </a:r>
            <a:r>
              <a:rPr lang="en-US" dirty="0"/>
              <a:t> is straightforward in R.</a:t>
            </a:r>
          </a:p>
          <a:p>
            <a:r>
              <a:rPr lang="en-US" dirty="0"/>
              <a:t>We simply run our intended regression and obtain the results.</a:t>
            </a:r>
          </a:p>
          <a:p>
            <a:r>
              <a:rPr lang="en-US" dirty="0"/>
              <a:t>We know (</a:t>
            </a:r>
            <a:r>
              <a:rPr lang="en-US" dirty="0" err="1"/>
              <a:t>i</a:t>
            </a:r>
            <a:r>
              <a:rPr lang="en-US" dirty="0"/>
              <a:t>) that our coefficients are unbiased, but (ii) that our standard error estimates are not valid. We can correct for the standard errors after the fact.</a:t>
            </a:r>
          </a:p>
          <a:p>
            <a:endParaRPr lang="en-US" dirty="0"/>
          </a:p>
        </p:txBody>
      </p:sp>
    </p:spTree>
    <p:extLst>
      <p:ext uri="{BB962C8B-B14F-4D97-AF65-F5344CB8AC3E}">
        <p14:creationId xmlns:p14="http://schemas.microsoft.com/office/powerpoint/2010/main" val="3509898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791200"/>
            <a:ext cx="10972800" cy="914400"/>
          </a:xfrm>
        </p:spPr>
        <p:txBody>
          <a:bodyPr>
            <a:normAutofit fontScale="85000" lnSpcReduction="10000"/>
          </a:bodyPr>
          <a:lstStyle/>
          <a:p>
            <a:r>
              <a:rPr lang="en-US" dirty="0"/>
              <a:t>Here we see that the estimates of our standard errors are slightly larger, but not large enough to change the significance levels of our predictor.</a:t>
            </a:r>
          </a:p>
        </p:txBody>
      </p:sp>
      <p:graphicFrame>
        <p:nvGraphicFramePr>
          <p:cNvPr id="18434" name="Object 2"/>
          <p:cNvGraphicFramePr>
            <a:graphicFrameLocks noChangeAspect="1"/>
          </p:cNvGraphicFramePr>
          <p:nvPr>
            <p:extLst>
              <p:ext uri="{D42A27DB-BD31-4B8C-83A1-F6EECF244321}">
                <p14:modId xmlns:p14="http://schemas.microsoft.com/office/powerpoint/2010/main" val="2479520967"/>
              </p:ext>
            </p:extLst>
          </p:nvPr>
        </p:nvGraphicFramePr>
        <p:xfrm>
          <a:off x="685800" y="266700"/>
          <a:ext cx="9677400" cy="5340484"/>
        </p:xfrm>
        <a:graphic>
          <a:graphicData uri="http://schemas.openxmlformats.org/presentationml/2006/ole">
            <mc:AlternateContent xmlns:mc="http://schemas.openxmlformats.org/markup-compatibility/2006">
              <mc:Choice xmlns:v="urn:schemas-microsoft-com:vml" Requires="v">
                <p:oleObj name="Document" r:id="rId3" imgW="5940026" imgH="3280593" progId="Word.Document.12">
                  <p:embed/>
                </p:oleObj>
              </mc:Choice>
              <mc:Fallback>
                <p:oleObj name="Document" r:id="rId3" imgW="5940026" imgH="3280593" progId="Word.Document.12">
                  <p:embed/>
                  <p:pic>
                    <p:nvPicPr>
                      <p:cNvPr id="0" name="Picture 2"/>
                      <p:cNvPicPr>
                        <a:picLocks noChangeAspect="1" noChangeArrowheads="1"/>
                      </p:cNvPicPr>
                      <p:nvPr/>
                    </p:nvPicPr>
                    <p:blipFill>
                      <a:blip r:embed="rId4"/>
                      <a:srcRect/>
                      <a:stretch>
                        <a:fillRect/>
                      </a:stretch>
                    </p:blipFill>
                    <p:spPr bwMode="auto">
                      <a:xfrm>
                        <a:off x="685800" y="266700"/>
                        <a:ext cx="9677400" cy="5340484"/>
                      </a:xfrm>
                      <a:prstGeom prst="rect">
                        <a:avLst/>
                      </a:prstGeom>
                      <a:noFill/>
                      <a:ln>
                        <a:noFill/>
                      </a:ln>
                      <a:effec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we have </a:t>
            </a:r>
            <a:r>
              <a:rPr lang="en-US" dirty="0" err="1"/>
              <a:t>heteroskedasticity</a:t>
            </a:r>
            <a:r>
              <a:rPr lang="en-US" dirty="0"/>
              <a:t> we can:</a:t>
            </a:r>
          </a:p>
          <a:p>
            <a:pPr lvl="1"/>
            <a:r>
              <a:rPr lang="en-US" dirty="0" err="1"/>
              <a:t>Respecify</a:t>
            </a:r>
            <a:r>
              <a:rPr lang="en-US" dirty="0"/>
              <a:t> the model</a:t>
            </a:r>
          </a:p>
          <a:p>
            <a:pPr lvl="1"/>
            <a:r>
              <a:rPr lang="en-US" dirty="0"/>
              <a:t>Use HC standard errors</a:t>
            </a:r>
          </a:p>
        </p:txBody>
      </p:sp>
    </p:spTree>
    <p:extLst>
      <p:ext uri="{BB962C8B-B14F-4D97-AF65-F5344CB8AC3E}">
        <p14:creationId xmlns:p14="http://schemas.microsoft.com/office/powerpoint/2010/main" val="376612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8E0D-B7F4-4A15-8CF7-66AF81B75371}"/>
              </a:ext>
            </a:extLst>
          </p:cNvPr>
          <p:cNvSpPr>
            <a:spLocks noGrp="1"/>
          </p:cNvSpPr>
          <p:nvPr>
            <p:ph type="title"/>
          </p:nvPr>
        </p:nvSpPr>
        <p:spPr>
          <a:xfrm>
            <a:off x="7696200" y="2233507"/>
            <a:ext cx="4191000" cy="1143000"/>
          </a:xfrm>
        </p:spPr>
        <p:txBody>
          <a:bodyPr/>
          <a:lstStyle/>
          <a:p>
            <a:r>
              <a:rPr lang="en-US" dirty="0"/>
              <a:t>Starter Question</a:t>
            </a:r>
          </a:p>
        </p:txBody>
      </p:sp>
      <p:pic>
        <p:nvPicPr>
          <p:cNvPr id="5" name="Content Placeholder 4">
            <a:extLst>
              <a:ext uri="{FF2B5EF4-FFF2-40B4-BE49-F238E27FC236}">
                <a16:creationId xmlns:a16="http://schemas.microsoft.com/office/drawing/2014/main" id="{061C6039-2ACC-4053-8613-AC4326068045}"/>
              </a:ext>
            </a:extLst>
          </p:cNvPr>
          <p:cNvPicPr>
            <a:picLocks noGrp="1" noChangeAspect="1"/>
          </p:cNvPicPr>
          <p:nvPr>
            <p:ph idx="1"/>
          </p:nvPr>
        </p:nvPicPr>
        <p:blipFill>
          <a:blip r:embed="rId2"/>
          <a:stretch>
            <a:fillRect/>
          </a:stretch>
        </p:blipFill>
        <p:spPr>
          <a:xfrm>
            <a:off x="414652" y="571499"/>
            <a:ext cx="7281548" cy="5715001"/>
          </a:xfrm>
        </p:spPr>
      </p:pic>
      <p:sp>
        <p:nvSpPr>
          <p:cNvPr id="6" name="TextBox 5">
            <a:extLst>
              <a:ext uri="{FF2B5EF4-FFF2-40B4-BE49-F238E27FC236}">
                <a16:creationId xmlns:a16="http://schemas.microsoft.com/office/drawing/2014/main" id="{1C0418C8-A8DA-4396-9D0D-FE203321AE88}"/>
              </a:ext>
            </a:extLst>
          </p:cNvPr>
          <p:cNvSpPr txBox="1"/>
          <p:nvPr/>
        </p:nvSpPr>
        <p:spPr>
          <a:xfrm>
            <a:off x="7967348" y="3908173"/>
            <a:ext cx="3810000" cy="1323439"/>
          </a:xfrm>
          <a:prstGeom prst="rect">
            <a:avLst/>
          </a:prstGeom>
          <a:noFill/>
        </p:spPr>
        <p:txBody>
          <a:bodyPr wrap="square" rtlCol="0">
            <a:spAutoFit/>
          </a:bodyPr>
          <a:lstStyle/>
          <a:p>
            <a:r>
              <a:rPr lang="en-US" sz="2000" b="1" dirty="0">
                <a:solidFill>
                  <a:schemeClr val="tx2"/>
                </a:solidFill>
              </a:rPr>
              <a:t>Someone commented on this article: “Correlation is not causation.”  Does that old quip apply here?</a:t>
            </a:r>
          </a:p>
        </p:txBody>
      </p:sp>
    </p:spTree>
    <p:extLst>
      <p:ext uri="{BB962C8B-B14F-4D97-AF65-F5344CB8AC3E}">
        <p14:creationId xmlns:p14="http://schemas.microsoft.com/office/powerpoint/2010/main" val="887593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Assumption: No Perfect </a:t>
            </a:r>
            <a:r>
              <a:rPr lang="en-US" b="1" dirty="0" err="1">
                <a:solidFill>
                  <a:schemeClr val="tx2"/>
                </a:solidFill>
              </a:rPr>
              <a:t>Multicollinearity</a:t>
            </a:r>
            <a:endParaRPr lang="en-US" b="1" dirty="0">
              <a:solidFill>
                <a:schemeClr val="tx2"/>
              </a:solidFill>
            </a:endParaRPr>
          </a:p>
        </p:txBody>
      </p:sp>
      <p:sp>
        <p:nvSpPr>
          <p:cNvPr id="3" name="Content Placeholder 2"/>
          <p:cNvSpPr>
            <a:spLocks noGrp="1"/>
          </p:cNvSpPr>
          <p:nvPr>
            <p:ph idx="1"/>
          </p:nvPr>
        </p:nvSpPr>
        <p:spPr/>
        <p:txBody>
          <a:bodyPr>
            <a:normAutofit fontScale="85000" lnSpcReduction="10000"/>
          </a:bodyPr>
          <a:lstStyle/>
          <a:p>
            <a:r>
              <a:rPr lang="en-US" dirty="0"/>
              <a:t>The regression assumption is actually that there is no perfect multicollinearity (sometimes referred to as singularity).</a:t>
            </a:r>
          </a:p>
          <a:p>
            <a:r>
              <a:rPr lang="en-US" dirty="0"/>
              <a:t>In this section, we will deal with the issues that arise when </a:t>
            </a:r>
            <a:r>
              <a:rPr lang="en-US" dirty="0" err="1"/>
              <a:t>multicollinearity</a:t>
            </a:r>
            <a:r>
              <a:rPr lang="en-US" dirty="0"/>
              <a:t> exists.</a:t>
            </a:r>
          </a:p>
          <a:p>
            <a:pPr lvl="1"/>
            <a:r>
              <a:rPr lang="en-US" dirty="0"/>
              <a:t>As we have seen before R will not run models with perfect </a:t>
            </a:r>
            <a:r>
              <a:rPr lang="en-US" dirty="0" err="1"/>
              <a:t>multicollinearity</a:t>
            </a:r>
            <a:r>
              <a:rPr lang="en-US" dirty="0"/>
              <a:t> (it will just drop one of the violating variables).  </a:t>
            </a:r>
          </a:p>
          <a:p>
            <a:pPr lvl="1"/>
            <a:r>
              <a:rPr lang="en-US" dirty="0"/>
              <a:t>Again, </a:t>
            </a:r>
            <a:r>
              <a:rPr lang="en-US" dirty="0" err="1"/>
              <a:t>multicollinearity</a:t>
            </a:r>
            <a:r>
              <a:rPr lang="en-US" dirty="0"/>
              <a:t> (i.e., something less than perfect </a:t>
            </a:r>
            <a:r>
              <a:rPr lang="en-US" dirty="0" err="1"/>
              <a:t>multicollinearity</a:t>
            </a:r>
            <a:r>
              <a:rPr lang="en-US" dirty="0"/>
              <a:t>) does not violate our regression assumptions, but its presence impacts our model.</a:t>
            </a:r>
          </a:p>
          <a:p>
            <a:r>
              <a:rPr lang="en-US" dirty="0"/>
              <a:t>As Wooldridge states: “the problem of multicollinearity is not really well-defined” as there is no absolute number at which </a:t>
            </a:r>
            <a:r>
              <a:rPr lang="en-US" dirty="0" err="1"/>
              <a:t>multicollinearity</a:t>
            </a:r>
            <a:r>
              <a:rPr lang="en-US" dirty="0"/>
              <a:t> becomes an issue.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Multicollinearity</a:t>
            </a:r>
          </a:p>
        </p:txBody>
      </p:sp>
      <p:sp>
        <p:nvSpPr>
          <p:cNvPr id="3" name="Content Placeholder 2"/>
          <p:cNvSpPr>
            <a:spLocks noGrp="1"/>
          </p:cNvSpPr>
          <p:nvPr>
            <p:ph idx="1"/>
          </p:nvPr>
        </p:nvSpPr>
        <p:spPr/>
        <p:txBody>
          <a:bodyPr>
            <a:normAutofit/>
          </a:bodyPr>
          <a:lstStyle/>
          <a:p>
            <a:r>
              <a:rPr lang="en-US" dirty="0"/>
              <a:t>Though not well defined, all else being equal, it is better to estimate </a:t>
            </a:r>
            <a:r>
              <a:rPr lang="el-GR" dirty="0"/>
              <a:t>β</a:t>
            </a:r>
            <a:r>
              <a:rPr lang="en-US" baseline="-25000" dirty="0"/>
              <a:t>j</a:t>
            </a:r>
            <a:r>
              <a:rPr lang="en-US" dirty="0"/>
              <a:t> when there is less correlation between </a:t>
            </a:r>
            <a:r>
              <a:rPr lang="en-US" dirty="0" err="1"/>
              <a:t>x</a:t>
            </a:r>
            <a:r>
              <a:rPr lang="en-US" baseline="-25000" dirty="0" err="1"/>
              <a:t>j</a:t>
            </a:r>
            <a:r>
              <a:rPr lang="en-US" dirty="0"/>
              <a:t> and the other independent variables.</a:t>
            </a:r>
          </a:p>
          <a:p>
            <a:r>
              <a:rPr lang="en-US" dirty="0"/>
              <a:t>If high multicollinearity is present, often we can try to drop other independent variables from the model.  Though as we saw with our discussion on omitted variable bias, dropping relevant variables leads to its own set of problems.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2"/>
                </a:solidFill>
              </a:rPr>
              <a:t>Why Multicollinearity is Problematic</a:t>
            </a:r>
          </a:p>
        </p:txBody>
      </p:sp>
      <p:sp>
        <p:nvSpPr>
          <p:cNvPr id="3" name="Content Placeholder 2"/>
          <p:cNvSpPr>
            <a:spLocks noGrp="1"/>
          </p:cNvSpPr>
          <p:nvPr>
            <p:ph idx="1"/>
          </p:nvPr>
        </p:nvSpPr>
        <p:spPr/>
        <p:txBody>
          <a:bodyPr/>
          <a:lstStyle/>
          <a:p>
            <a:r>
              <a:rPr lang="en-US" dirty="0" err="1"/>
              <a:t>Mertler</a:t>
            </a:r>
            <a:r>
              <a:rPr lang="en-US" dirty="0"/>
              <a:t> and </a:t>
            </a:r>
            <a:r>
              <a:rPr lang="en-US" dirty="0" err="1"/>
              <a:t>Vannatta</a:t>
            </a:r>
            <a:r>
              <a:rPr lang="en-US" dirty="0"/>
              <a:t> (2010) state:</a:t>
            </a:r>
          </a:p>
          <a:p>
            <a:pPr lvl="1"/>
            <a:r>
              <a:rPr lang="en-US" dirty="0"/>
              <a:t>Multicollinearity causes difficulty when attempting to determine the importance of individual IVs because the</a:t>
            </a:r>
            <a:r>
              <a:rPr lang="en-US" b="1" dirty="0"/>
              <a:t> individual effects are confounded due</a:t>
            </a:r>
            <a:r>
              <a:rPr lang="en-US" dirty="0"/>
              <a:t> to overlapping information.</a:t>
            </a:r>
          </a:p>
          <a:p>
            <a:pPr lvl="1"/>
            <a:r>
              <a:rPr lang="en-US" dirty="0"/>
              <a:t>Multicollinearity </a:t>
            </a:r>
            <a:r>
              <a:rPr lang="en-US" b="1" dirty="0"/>
              <a:t>increases the variances </a:t>
            </a:r>
            <a:r>
              <a:rPr lang="en-US" dirty="0"/>
              <a:t>of the regression coefficients; thus increasing the likelihood of a type II error (accepting the null when it should be rejected).</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chemeClr val="tx2"/>
                </a:solidFill>
              </a:rPr>
              <a:t>Multicollinearity, Tolerance, and the Variance Inflation Factor (VIF).</a:t>
            </a:r>
          </a:p>
        </p:txBody>
      </p:sp>
      <p:sp>
        <p:nvSpPr>
          <p:cNvPr id="3" name="Content Placeholder 2"/>
          <p:cNvSpPr>
            <a:spLocks noGrp="1"/>
          </p:cNvSpPr>
          <p:nvPr>
            <p:ph idx="1"/>
          </p:nvPr>
        </p:nvSpPr>
        <p:spPr>
          <a:xfrm>
            <a:off x="584200" y="1731963"/>
            <a:ext cx="10972800" cy="4876799"/>
          </a:xfrm>
        </p:spPr>
        <p:txBody>
          <a:bodyPr>
            <a:normAutofit fontScale="92500" lnSpcReduction="10000"/>
          </a:bodyPr>
          <a:lstStyle/>
          <a:p>
            <a:r>
              <a:rPr lang="en-US" dirty="0"/>
              <a:t>We already know that one way to identify multicollinearity is to look at a simple correlation matrix.  While effective, this method often misses some more subtle forms of </a:t>
            </a:r>
            <a:r>
              <a:rPr lang="en-US" dirty="0" err="1"/>
              <a:t>multicollinearity</a:t>
            </a:r>
            <a:r>
              <a:rPr lang="en-US" dirty="0"/>
              <a:t>.</a:t>
            </a:r>
          </a:p>
          <a:p>
            <a:pPr lvl="1"/>
            <a:r>
              <a:rPr lang="en-US" dirty="0"/>
              <a:t>Ex: If you used verbal GRE score, math GRE score, and total GRE score.  </a:t>
            </a:r>
          </a:p>
          <a:p>
            <a:r>
              <a:rPr lang="en-US" dirty="0"/>
              <a:t>An alternate method is to use tolerance and the VIF.  </a:t>
            </a:r>
          </a:p>
          <a:p>
            <a:pPr lvl="1"/>
            <a:r>
              <a:rPr lang="en-US" dirty="0"/>
              <a:t>Tolerance is a measure of the </a:t>
            </a:r>
            <a:r>
              <a:rPr lang="en-US" dirty="0" err="1"/>
              <a:t>collinearity</a:t>
            </a:r>
            <a:r>
              <a:rPr lang="en-US" dirty="0"/>
              <a:t> among the predictor variables.  Tolerance values range from 0 to 1, where values close to zero indicate multicollinearity.</a:t>
            </a:r>
          </a:p>
          <a:p>
            <a:pPr lvl="1"/>
            <a:r>
              <a:rPr lang="en-US" dirty="0"/>
              <a:t>Tolerance and VIF are related by the simple equation: Tolerance = 1/VIF.  Therefore, like tolerance, the VIF indicates whether a predictor has a strong linear relationship with other predictor(s).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Calculating VIF</a:t>
            </a:r>
          </a:p>
        </p:txBody>
      </p:sp>
      <p:sp>
        <p:nvSpPr>
          <p:cNvPr id="3" name="Content Placeholder 2"/>
          <p:cNvSpPr>
            <a:spLocks noGrp="1"/>
          </p:cNvSpPr>
          <p:nvPr>
            <p:ph idx="1"/>
          </p:nvPr>
        </p:nvSpPr>
        <p:spPr/>
        <p:txBody>
          <a:bodyPr>
            <a:normAutofit fontScale="92500" lnSpcReduction="20000"/>
          </a:bodyPr>
          <a:lstStyle/>
          <a:p>
            <a:r>
              <a:rPr lang="en-US" dirty="0"/>
              <a:t>The calculation of VIF is straightforward.  It is simply (1/(1-R</a:t>
            </a:r>
            <a:r>
              <a:rPr lang="en-US" baseline="-25000" dirty="0"/>
              <a:t>j</a:t>
            </a:r>
            <a:r>
              <a:rPr lang="en-US" baseline="30000" dirty="0"/>
              <a:t>2</a:t>
            </a:r>
            <a:r>
              <a:rPr lang="en-US" dirty="0"/>
              <a:t>).  Where R</a:t>
            </a:r>
            <a:r>
              <a:rPr lang="en-US" baseline="-25000" dirty="0"/>
              <a:t>j</a:t>
            </a:r>
            <a:r>
              <a:rPr lang="en-US" baseline="30000" dirty="0"/>
              <a:t>2</a:t>
            </a:r>
            <a:r>
              <a:rPr lang="en-US" dirty="0"/>
              <a:t> is the just r-squared from the regression model where predictor j is the dependent variable and the remaining predictors are the IVs.  </a:t>
            </a:r>
          </a:p>
          <a:p>
            <a:r>
              <a:rPr lang="en-US" dirty="0"/>
              <a:t>Hence, this model is estimating the amount of variance in one IV that can be predicted by the other IVs.</a:t>
            </a:r>
          </a:p>
          <a:p>
            <a:r>
              <a:rPr lang="en-US" dirty="0"/>
              <a:t>No hard and fast rules for what value of VIF is cause for concern.  However, Myers (1990) suggests that a value of 10 is the point at which to worry. </a:t>
            </a:r>
          </a:p>
          <a:p>
            <a:pPr lvl="1"/>
            <a:r>
              <a:rPr lang="en-US" dirty="0"/>
              <a:t>Menard (1995) suggests that values above 5 are worthy of concern.  Again, the problem is not well-defined.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Obtaining </a:t>
            </a:r>
            <a:r>
              <a:rPr lang="en-US" b="1" dirty="0" err="1">
                <a:solidFill>
                  <a:schemeClr val="tx2"/>
                </a:solidFill>
              </a:rPr>
              <a:t>Collinearity</a:t>
            </a:r>
            <a:r>
              <a:rPr lang="en-US" b="1" dirty="0">
                <a:solidFill>
                  <a:schemeClr val="tx2"/>
                </a:solidFill>
              </a:rPr>
              <a:t> Diagnostics</a:t>
            </a:r>
          </a:p>
        </p:txBody>
      </p:sp>
      <p:sp>
        <p:nvSpPr>
          <p:cNvPr id="3" name="Content Placeholder 2"/>
          <p:cNvSpPr>
            <a:spLocks noGrp="1"/>
          </p:cNvSpPr>
          <p:nvPr>
            <p:ph idx="1"/>
          </p:nvPr>
        </p:nvSpPr>
        <p:spPr/>
        <p:txBody>
          <a:bodyPr/>
          <a:lstStyle/>
          <a:p>
            <a:r>
              <a:rPr lang="en-US" dirty="0"/>
              <a:t>First of all, as we just saw, the diagnostic measures are intuitive and simple to calculate “by hand”.</a:t>
            </a:r>
          </a:p>
          <a:p>
            <a:r>
              <a:rPr lang="en-US" dirty="0"/>
              <a:t>Second of all, R can produce these measures for us.</a:t>
            </a:r>
          </a:p>
          <a:p>
            <a:r>
              <a:rPr lang="en-US" dirty="0"/>
              <a:t>Let's look at obtaining these values through both methods.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solidFill>
                  <a:schemeClr val="tx2"/>
                </a:solidFill>
              </a:rPr>
              <a:t>Collinearity</a:t>
            </a:r>
            <a:r>
              <a:rPr lang="en-US" b="1" dirty="0">
                <a:solidFill>
                  <a:schemeClr val="tx2"/>
                </a:solidFill>
              </a:rPr>
              <a:t> Diagnostics cont…</a:t>
            </a:r>
          </a:p>
        </p:txBody>
      </p:sp>
      <p:sp>
        <p:nvSpPr>
          <p:cNvPr id="3" name="Content Placeholder 2"/>
          <p:cNvSpPr>
            <a:spLocks noGrp="1"/>
          </p:cNvSpPr>
          <p:nvPr>
            <p:ph idx="1"/>
          </p:nvPr>
        </p:nvSpPr>
        <p:spPr>
          <a:xfrm>
            <a:off x="762000" y="1600200"/>
            <a:ext cx="11125200" cy="4953000"/>
          </a:xfrm>
        </p:spPr>
        <p:txBody>
          <a:bodyPr>
            <a:normAutofit fontScale="85000" lnSpcReduction="20000"/>
          </a:bodyPr>
          <a:lstStyle/>
          <a:p>
            <a:r>
              <a:rPr lang="en-US" dirty="0"/>
              <a:t>Assume we want to run the following model:</a:t>
            </a:r>
          </a:p>
          <a:p>
            <a:pPr>
              <a:buNone/>
            </a:pPr>
            <a:r>
              <a:rPr lang="en-US" dirty="0"/>
              <a:t>		</a:t>
            </a:r>
            <a:r>
              <a:rPr lang="en-US" dirty="0">
                <a:solidFill>
                  <a:schemeClr val="accent1"/>
                </a:solidFill>
              </a:rPr>
              <a:t>wage = </a:t>
            </a:r>
            <a:r>
              <a:rPr lang="el-GR" dirty="0">
                <a:solidFill>
                  <a:schemeClr val="accent1"/>
                </a:solidFill>
              </a:rPr>
              <a:t>β</a:t>
            </a:r>
            <a:r>
              <a:rPr lang="en-US" baseline="-25000" dirty="0">
                <a:solidFill>
                  <a:schemeClr val="accent1"/>
                </a:solidFill>
              </a:rPr>
              <a:t>0</a:t>
            </a:r>
            <a:r>
              <a:rPr lang="en-US" dirty="0">
                <a:solidFill>
                  <a:schemeClr val="accent1"/>
                </a:solidFill>
              </a:rPr>
              <a:t> + </a:t>
            </a:r>
            <a:r>
              <a:rPr lang="el-GR" dirty="0">
                <a:solidFill>
                  <a:schemeClr val="accent1"/>
                </a:solidFill>
              </a:rPr>
              <a:t>β</a:t>
            </a:r>
            <a:r>
              <a:rPr lang="en-US" baseline="-25000" dirty="0">
                <a:solidFill>
                  <a:schemeClr val="accent1"/>
                </a:solidFill>
              </a:rPr>
              <a:t>1</a:t>
            </a:r>
            <a:r>
              <a:rPr lang="en-US" dirty="0">
                <a:solidFill>
                  <a:schemeClr val="accent1"/>
                </a:solidFill>
              </a:rPr>
              <a:t>educ</a:t>
            </a:r>
            <a:r>
              <a:rPr lang="en-US" baseline="-25000" dirty="0">
                <a:solidFill>
                  <a:schemeClr val="accent1"/>
                </a:solidFill>
              </a:rPr>
              <a:t>i</a:t>
            </a:r>
            <a:r>
              <a:rPr lang="en-US" dirty="0">
                <a:solidFill>
                  <a:schemeClr val="accent1"/>
                </a:solidFill>
              </a:rPr>
              <a:t> + </a:t>
            </a:r>
            <a:r>
              <a:rPr lang="el-GR" dirty="0">
                <a:solidFill>
                  <a:schemeClr val="accent1"/>
                </a:solidFill>
              </a:rPr>
              <a:t>β</a:t>
            </a:r>
            <a:r>
              <a:rPr lang="en-US" baseline="-25000" dirty="0">
                <a:solidFill>
                  <a:schemeClr val="accent1"/>
                </a:solidFill>
              </a:rPr>
              <a:t>2</a:t>
            </a:r>
            <a:r>
              <a:rPr lang="en-US" dirty="0">
                <a:solidFill>
                  <a:schemeClr val="accent1"/>
                </a:solidFill>
              </a:rPr>
              <a:t>exper</a:t>
            </a:r>
            <a:r>
              <a:rPr lang="en-US" baseline="-25000" dirty="0">
                <a:solidFill>
                  <a:schemeClr val="accent1"/>
                </a:solidFill>
              </a:rPr>
              <a:t>i</a:t>
            </a:r>
            <a:r>
              <a:rPr lang="en-US" dirty="0">
                <a:solidFill>
                  <a:schemeClr val="accent1"/>
                </a:solidFill>
              </a:rPr>
              <a:t> + </a:t>
            </a:r>
            <a:r>
              <a:rPr lang="el-GR" dirty="0">
                <a:solidFill>
                  <a:schemeClr val="accent1"/>
                </a:solidFill>
              </a:rPr>
              <a:t>μ</a:t>
            </a:r>
            <a:r>
              <a:rPr lang="en-US" baseline="-25000" dirty="0" err="1">
                <a:solidFill>
                  <a:schemeClr val="accent1"/>
                </a:solidFill>
              </a:rPr>
              <a:t>i</a:t>
            </a:r>
            <a:endParaRPr lang="en-US" baseline="-25000" dirty="0">
              <a:solidFill>
                <a:schemeClr val="accent1"/>
              </a:solidFill>
            </a:endParaRPr>
          </a:p>
          <a:p>
            <a:r>
              <a:rPr lang="en-US" dirty="0"/>
              <a:t>To obtain </a:t>
            </a:r>
            <a:r>
              <a:rPr lang="en-US" dirty="0" err="1"/>
              <a:t>collinearity</a:t>
            </a:r>
            <a:r>
              <a:rPr lang="en-US" dirty="0"/>
              <a:t> diagnostics we would run the following model and save the r-squared:</a:t>
            </a:r>
          </a:p>
          <a:p>
            <a:pPr>
              <a:buNone/>
            </a:pPr>
            <a:r>
              <a:rPr lang="en-US" dirty="0"/>
              <a:t>		</a:t>
            </a:r>
            <a:r>
              <a:rPr lang="en-US" dirty="0" err="1">
                <a:solidFill>
                  <a:schemeClr val="accent1"/>
                </a:solidFill>
              </a:rPr>
              <a:t>educ</a:t>
            </a:r>
            <a:r>
              <a:rPr lang="en-US" baseline="-25000" dirty="0" err="1">
                <a:solidFill>
                  <a:schemeClr val="accent1"/>
                </a:solidFill>
              </a:rPr>
              <a:t>i</a:t>
            </a:r>
            <a:r>
              <a:rPr lang="en-US" dirty="0">
                <a:solidFill>
                  <a:schemeClr val="accent1"/>
                </a:solidFill>
              </a:rPr>
              <a:t> = </a:t>
            </a:r>
            <a:r>
              <a:rPr lang="el-GR" dirty="0">
                <a:solidFill>
                  <a:schemeClr val="accent1"/>
                </a:solidFill>
              </a:rPr>
              <a:t>β</a:t>
            </a:r>
            <a:r>
              <a:rPr lang="en-US" baseline="-25000" dirty="0">
                <a:solidFill>
                  <a:schemeClr val="accent1"/>
                </a:solidFill>
              </a:rPr>
              <a:t>0</a:t>
            </a:r>
            <a:r>
              <a:rPr lang="en-US" dirty="0">
                <a:solidFill>
                  <a:schemeClr val="accent1"/>
                </a:solidFill>
              </a:rPr>
              <a:t> + </a:t>
            </a:r>
            <a:r>
              <a:rPr lang="el-GR" dirty="0">
                <a:solidFill>
                  <a:schemeClr val="accent1"/>
                </a:solidFill>
              </a:rPr>
              <a:t>β</a:t>
            </a:r>
            <a:r>
              <a:rPr lang="en-US" baseline="-25000" dirty="0">
                <a:solidFill>
                  <a:schemeClr val="accent1"/>
                </a:solidFill>
              </a:rPr>
              <a:t>2</a:t>
            </a:r>
            <a:r>
              <a:rPr lang="en-US" dirty="0">
                <a:solidFill>
                  <a:schemeClr val="accent1"/>
                </a:solidFill>
              </a:rPr>
              <a:t>exper</a:t>
            </a:r>
            <a:r>
              <a:rPr lang="en-US" baseline="-25000" dirty="0">
                <a:solidFill>
                  <a:schemeClr val="accent1"/>
                </a:solidFill>
              </a:rPr>
              <a:t>i</a:t>
            </a:r>
            <a:r>
              <a:rPr lang="en-US" dirty="0">
                <a:solidFill>
                  <a:schemeClr val="accent1"/>
                </a:solidFill>
              </a:rPr>
              <a:t> + </a:t>
            </a:r>
            <a:r>
              <a:rPr lang="el-GR" dirty="0">
                <a:solidFill>
                  <a:schemeClr val="accent1"/>
                </a:solidFill>
              </a:rPr>
              <a:t>μ</a:t>
            </a:r>
            <a:r>
              <a:rPr lang="en-US" baseline="-25000" dirty="0">
                <a:solidFill>
                  <a:schemeClr val="accent1"/>
                </a:solidFill>
              </a:rPr>
              <a:t>i</a:t>
            </a:r>
          </a:p>
          <a:p>
            <a:pPr>
              <a:buNone/>
            </a:pPr>
            <a:endParaRPr lang="en-US" baseline="-25000" dirty="0"/>
          </a:p>
          <a:p>
            <a:pPr>
              <a:buNone/>
            </a:pPr>
            <a:endParaRPr lang="en-US" baseline="-25000" dirty="0"/>
          </a:p>
          <a:p>
            <a:pPr>
              <a:buNone/>
            </a:pPr>
            <a:endParaRPr lang="en-US" baseline="-25000" dirty="0"/>
          </a:p>
          <a:p>
            <a:pPr>
              <a:buNone/>
            </a:pPr>
            <a:endParaRPr lang="en-US" baseline="-25000" dirty="0"/>
          </a:p>
          <a:p>
            <a:endParaRPr lang="en-US" dirty="0"/>
          </a:p>
          <a:p>
            <a:endParaRPr lang="en-US" dirty="0"/>
          </a:p>
          <a:p>
            <a:endParaRPr lang="en-US" dirty="0"/>
          </a:p>
          <a:p>
            <a:r>
              <a:rPr lang="en-US" dirty="0"/>
              <a:t>Then we simply calculate the VIF:  1/(1-.2075) = 1.26</a:t>
            </a:r>
          </a:p>
          <a:p>
            <a:endParaRPr lang="en-US" dirty="0"/>
          </a:p>
          <a:p>
            <a:endParaRPr lang="en-US" dirty="0"/>
          </a:p>
        </p:txBody>
      </p:sp>
      <p:graphicFrame>
        <p:nvGraphicFramePr>
          <p:cNvPr id="26625" name="Object 1"/>
          <p:cNvGraphicFramePr>
            <a:graphicFrameLocks noChangeAspect="1"/>
          </p:cNvGraphicFramePr>
          <p:nvPr>
            <p:extLst>
              <p:ext uri="{D42A27DB-BD31-4B8C-83A1-F6EECF244321}">
                <p14:modId xmlns:p14="http://schemas.microsoft.com/office/powerpoint/2010/main" val="1465114959"/>
              </p:ext>
            </p:extLst>
          </p:nvPr>
        </p:nvGraphicFramePr>
        <p:xfrm>
          <a:off x="1219200" y="3657600"/>
          <a:ext cx="7543800" cy="2098635"/>
        </p:xfrm>
        <a:graphic>
          <a:graphicData uri="http://schemas.openxmlformats.org/presentationml/2006/ole">
            <mc:AlternateContent xmlns:mc="http://schemas.openxmlformats.org/markup-compatibility/2006">
              <mc:Choice xmlns:v="urn:schemas-microsoft-com:vml" Requires="v">
                <p:oleObj name="Document" r:id="rId3" imgW="5940848" imgH="1653327" progId="Word.Document.12">
                  <p:embed/>
                </p:oleObj>
              </mc:Choice>
              <mc:Fallback>
                <p:oleObj name="Document" r:id="rId3" imgW="5940848" imgH="1653327" progId="Word.Document.12">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57600"/>
                        <a:ext cx="7543800" cy="2098635"/>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DF2E34-1712-4018-830F-2B70D26BB99F}"/>
                  </a:ext>
                </a:extLst>
              </p:cNvPr>
              <p:cNvSpPr txBox="1"/>
              <p:nvPr/>
            </p:nvSpPr>
            <p:spPr>
              <a:xfrm>
                <a:off x="6934200" y="4089400"/>
                <a:ext cx="6096000" cy="825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𝑣𝑎𝑟</m:t>
                      </m:r>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rPr>
                                    <m:t>𝑗</m:t>
                                  </m:r>
                                </m:sub>
                              </m:sSub>
                            </m:e>
                          </m:acc>
                        </m:e>
                      </m:d>
                      <m:r>
                        <a:rPr lang="en-US" sz="2000" b="0" i="0" smtClean="0">
                          <a:latin typeface="Cambria Math" panose="02040503050406030204" pitchFamily="18" charset="0"/>
                        </a:rPr>
                        <m:t>= </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𝑣𝑎𝑟</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)(1−</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D0DF2E34-1712-4018-830F-2B70D26BB99F}"/>
                  </a:ext>
                </a:extLst>
              </p:cNvPr>
              <p:cNvSpPr txBox="1">
                <a:spLocks noRot="1" noChangeAspect="1" noMove="1" noResize="1" noEditPoints="1" noAdjustHandles="1" noChangeArrowheads="1" noChangeShapeType="1" noTextEdit="1"/>
              </p:cNvSpPr>
              <p:nvPr/>
            </p:nvSpPr>
            <p:spPr>
              <a:xfrm>
                <a:off x="6934200" y="4089400"/>
                <a:ext cx="6096000" cy="825675"/>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solidFill>
                  <a:schemeClr val="tx2"/>
                </a:solidFill>
              </a:rPr>
              <a:t>Collinearity</a:t>
            </a:r>
            <a:r>
              <a:rPr lang="en-US" b="1" dirty="0">
                <a:solidFill>
                  <a:schemeClr val="tx2"/>
                </a:solidFill>
              </a:rPr>
              <a:t> Diagnostics cont…</a:t>
            </a:r>
          </a:p>
        </p:txBody>
      </p:sp>
      <p:sp>
        <p:nvSpPr>
          <p:cNvPr id="3" name="Content Placeholder 2"/>
          <p:cNvSpPr>
            <a:spLocks noGrp="1"/>
          </p:cNvSpPr>
          <p:nvPr>
            <p:ph idx="1"/>
          </p:nvPr>
        </p:nvSpPr>
        <p:spPr>
          <a:xfrm>
            <a:off x="685800" y="1600202"/>
            <a:ext cx="11125200" cy="838199"/>
          </a:xfrm>
        </p:spPr>
        <p:txBody>
          <a:bodyPr>
            <a:normAutofit fontScale="92500" lnSpcReduction="20000"/>
          </a:bodyPr>
          <a:lstStyle/>
          <a:p>
            <a:r>
              <a:rPr lang="en-US" dirty="0"/>
              <a:t>The output for </a:t>
            </a:r>
            <a:r>
              <a:rPr lang="en-US" dirty="0" err="1"/>
              <a:t>collinearity</a:t>
            </a:r>
            <a:r>
              <a:rPr lang="en-US" dirty="0"/>
              <a:t> diagnostics in R.  Note, it is the same value that we calculated earlier.</a:t>
            </a:r>
          </a:p>
        </p:txBody>
      </p:sp>
      <p:sp>
        <p:nvSpPr>
          <p:cNvPr id="5" name="TextBox 4"/>
          <p:cNvSpPr txBox="1"/>
          <p:nvPr/>
        </p:nvSpPr>
        <p:spPr>
          <a:xfrm>
            <a:off x="990600" y="3581400"/>
            <a:ext cx="10210799" cy="2554545"/>
          </a:xfrm>
          <a:prstGeom prst="rect">
            <a:avLst/>
          </a:prstGeom>
          <a:noFill/>
        </p:spPr>
        <p:txBody>
          <a:bodyPr wrap="square" rtlCol="0">
            <a:spAutoFit/>
          </a:bodyPr>
          <a:lstStyle/>
          <a:p>
            <a:r>
              <a:rPr lang="en-US" sz="2000" dirty="0"/>
              <a:t>As noted by </a:t>
            </a:r>
            <a:r>
              <a:rPr lang="en-US" sz="2000" dirty="0" err="1"/>
              <a:t>Mertver</a:t>
            </a:r>
            <a:r>
              <a:rPr lang="en-US" sz="2000" dirty="0"/>
              <a:t> and </a:t>
            </a:r>
            <a:r>
              <a:rPr lang="en-US" sz="2000" dirty="0" err="1"/>
              <a:t>Vannata</a:t>
            </a:r>
            <a:r>
              <a:rPr lang="en-US" sz="2000" dirty="0"/>
              <a:t> (2010) two ways to deal with multicollinearity are to drop the problem variable or to create a single new composite variable using the correlated IVs. </a:t>
            </a:r>
          </a:p>
          <a:p>
            <a:endParaRPr lang="en-US" sz="2000" dirty="0"/>
          </a:p>
          <a:p>
            <a:r>
              <a:rPr lang="en-US" sz="2000" dirty="0"/>
              <a:t>The square root of the VIF, is the factor by which the standard errors are inflated due to </a:t>
            </a:r>
            <a:r>
              <a:rPr lang="en-US" sz="2000" dirty="0" err="1"/>
              <a:t>multicollinearity</a:t>
            </a:r>
            <a:r>
              <a:rPr lang="en-US" sz="2000" dirty="0"/>
              <a:t>.  Thus, a VIF of 4, means that the standard errors are double the size they would be if the predictors were all independent of one another.</a:t>
            </a:r>
          </a:p>
          <a:p>
            <a:endParaRPr lang="en-US" sz="2000" dirty="0"/>
          </a:p>
          <a:p>
            <a:r>
              <a:rPr lang="en-US" sz="2000" dirty="0"/>
              <a:t>If we had more than 2 predictors, each would have its own, different, VIF statistic.</a:t>
            </a:r>
          </a:p>
        </p:txBody>
      </p:sp>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438401"/>
            <a:ext cx="9329971" cy="59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6">
                    <a:lumMod val="50000"/>
                  </a:schemeClr>
                </a:solidFill>
              </a:rPr>
              <a:t>Review Interactions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46947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5293"/>
            <a:ext cx="10972800" cy="1143000"/>
          </a:xfrm>
        </p:spPr>
        <p:txBody>
          <a:bodyPr>
            <a:normAutofit/>
          </a:bodyPr>
          <a:lstStyle/>
          <a:p>
            <a:pPr algn="l"/>
            <a:r>
              <a:rPr lang="en-US" b="1" dirty="0">
                <a:solidFill>
                  <a:schemeClr val="tx2"/>
                </a:solidFill>
              </a:rPr>
              <a:t>A model with an interaction</a:t>
            </a:r>
          </a:p>
        </p:txBody>
      </p:sp>
      <p:sp>
        <p:nvSpPr>
          <p:cNvPr id="10" name="Content Placeholder 9"/>
          <p:cNvSpPr>
            <a:spLocks noGrp="1"/>
          </p:cNvSpPr>
          <p:nvPr>
            <p:ph idx="1"/>
          </p:nvPr>
        </p:nvSpPr>
        <p:spPr>
          <a:xfrm>
            <a:off x="609600" y="5791200"/>
            <a:ext cx="11430000" cy="918358"/>
          </a:xfrm>
        </p:spPr>
        <p:txBody>
          <a:bodyPr>
            <a:noAutofit/>
          </a:bodyPr>
          <a:lstStyle/>
          <a:p>
            <a:r>
              <a:rPr lang="en-US" sz="2000" dirty="0"/>
              <a:t>How do we interpret each of the coefficients in the model? (assume education is the moderator)</a:t>
            </a:r>
          </a:p>
          <a:p>
            <a:r>
              <a:rPr lang="en-US" sz="2000" dirty="0"/>
              <a:t>Does this mean that tenure is not important?</a:t>
            </a:r>
          </a:p>
        </p:txBody>
      </p:sp>
      <p:pic>
        <p:nvPicPr>
          <p:cNvPr id="8" name="Picture 7"/>
          <p:cNvPicPr>
            <a:picLocks noChangeAspect="1"/>
          </p:cNvPicPr>
          <p:nvPr/>
        </p:nvPicPr>
        <p:blipFill rotWithShape="1">
          <a:blip r:embed="rId3"/>
          <a:srcRect l="11551" r="43680" b="13462"/>
          <a:stretch/>
        </p:blipFill>
        <p:spPr>
          <a:xfrm>
            <a:off x="914400" y="1178293"/>
            <a:ext cx="4724400" cy="4251960"/>
          </a:xfrm>
          <a:prstGeom prst="rect">
            <a:avLst/>
          </a:prstGeom>
        </p:spPr>
      </p:pic>
      <p:sp>
        <p:nvSpPr>
          <p:cNvPr id="2" name="Rectangle 1">
            <a:extLst>
              <a:ext uri="{FF2B5EF4-FFF2-40B4-BE49-F238E27FC236}">
                <a16:creationId xmlns:a16="http://schemas.microsoft.com/office/drawing/2014/main" id="{32E6F616-6199-412B-81D4-E580E206F734}"/>
              </a:ext>
            </a:extLst>
          </p:cNvPr>
          <p:cNvSpPr/>
          <p:nvPr/>
        </p:nvSpPr>
        <p:spPr>
          <a:xfrm>
            <a:off x="1066800" y="2953299"/>
            <a:ext cx="1828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6" name="Rectangle 5">
            <a:extLst>
              <a:ext uri="{FF2B5EF4-FFF2-40B4-BE49-F238E27FC236}">
                <a16:creationId xmlns:a16="http://schemas.microsoft.com/office/drawing/2014/main" id="{20F4E24F-FAC5-412F-884C-621D6640927C}"/>
              </a:ext>
            </a:extLst>
          </p:cNvPr>
          <p:cNvSpPr/>
          <p:nvPr/>
        </p:nvSpPr>
        <p:spPr>
          <a:xfrm>
            <a:off x="8382000" y="2275573"/>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Educ</a:t>
            </a:r>
          </a:p>
        </p:txBody>
      </p:sp>
      <p:sp>
        <p:nvSpPr>
          <p:cNvPr id="7" name="Rectangle 6">
            <a:extLst>
              <a:ext uri="{FF2B5EF4-FFF2-40B4-BE49-F238E27FC236}">
                <a16:creationId xmlns:a16="http://schemas.microsoft.com/office/drawing/2014/main" id="{982845DB-EF4F-47EB-8236-27635E29AD11}"/>
              </a:ext>
            </a:extLst>
          </p:cNvPr>
          <p:cNvSpPr/>
          <p:nvPr/>
        </p:nvSpPr>
        <p:spPr>
          <a:xfrm>
            <a:off x="6400800" y="3494773"/>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Tenure</a:t>
            </a:r>
          </a:p>
        </p:txBody>
      </p:sp>
      <p:sp>
        <p:nvSpPr>
          <p:cNvPr id="11" name="Rectangle 10">
            <a:extLst>
              <a:ext uri="{FF2B5EF4-FFF2-40B4-BE49-F238E27FC236}">
                <a16:creationId xmlns:a16="http://schemas.microsoft.com/office/drawing/2014/main" id="{54988766-D257-4C7A-8F9F-5C5BAB2AE6BC}"/>
              </a:ext>
            </a:extLst>
          </p:cNvPr>
          <p:cNvSpPr/>
          <p:nvPr/>
        </p:nvSpPr>
        <p:spPr>
          <a:xfrm>
            <a:off x="10363200" y="3494773"/>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Hourly Wage</a:t>
            </a:r>
          </a:p>
        </p:txBody>
      </p:sp>
      <p:cxnSp>
        <p:nvCxnSpPr>
          <p:cNvPr id="12" name="Straight Arrow Connector 11">
            <a:extLst>
              <a:ext uri="{FF2B5EF4-FFF2-40B4-BE49-F238E27FC236}">
                <a16:creationId xmlns:a16="http://schemas.microsoft.com/office/drawing/2014/main" id="{4710941E-388F-4026-B7D4-599306E72E4C}"/>
              </a:ext>
            </a:extLst>
          </p:cNvPr>
          <p:cNvCxnSpPr>
            <a:cxnSpLocks/>
          </p:cNvCxnSpPr>
          <p:nvPr/>
        </p:nvCxnSpPr>
        <p:spPr>
          <a:xfrm>
            <a:off x="8001000" y="3875773"/>
            <a:ext cx="2209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998391-8227-4931-B879-B9048164A957}"/>
              </a:ext>
            </a:extLst>
          </p:cNvPr>
          <p:cNvCxnSpPr>
            <a:cxnSpLocks/>
          </p:cNvCxnSpPr>
          <p:nvPr/>
        </p:nvCxnSpPr>
        <p:spPr>
          <a:xfrm>
            <a:off x="9067800" y="3266173"/>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94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00"/>
            <a:ext cx="3429000" cy="2593206"/>
          </a:xfrm>
        </p:spPr>
        <p:txBody>
          <a:bodyPr>
            <a:normAutofit/>
          </a:bodyPr>
          <a:lstStyle/>
          <a:p>
            <a:pPr algn="l"/>
            <a:r>
              <a:rPr lang="en-US" sz="4000" b="1" dirty="0">
                <a:solidFill>
                  <a:schemeClr val="tx2"/>
                </a:solidFill>
              </a:rPr>
              <a:t>Uncentered model visually…</a:t>
            </a:r>
          </a:p>
        </p:txBody>
      </p:sp>
      <p:pic>
        <p:nvPicPr>
          <p:cNvPr id="4" name="Picture 3"/>
          <p:cNvPicPr>
            <a:picLocks noChangeAspect="1"/>
          </p:cNvPicPr>
          <p:nvPr/>
        </p:nvPicPr>
        <p:blipFill>
          <a:blip r:embed="rId3"/>
          <a:stretch>
            <a:fillRect/>
          </a:stretch>
        </p:blipFill>
        <p:spPr>
          <a:xfrm>
            <a:off x="3274194" y="73794"/>
            <a:ext cx="8763000" cy="6694992"/>
          </a:xfrm>
          <a:prstGeom prst="rect">
            <a:avLst/>
          </a:prstGeom>
        </p:spPr>
      </p:pic>
    </p:spTree>
    <p:extLst>
      <p:ext uri="{BB962C8B-B14F-4D97-AF65-F5344CB8AC3E}">
        <p14:creationId xmlns:p14="http://schemas.microsoft.com/office/powerpoint/2010/main" val="121244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2"/>
                </a:solidFill>
              </a:rPr>
              <a:t>With education centered</a:t>
            </a:r>
          </a:p>
        </p:txBody>
      </p:sp>
      <p:sp>
        <p:nvSpPr>
          <p:cNvPr id="3" name="Content Placeholder 2"/>
          <p:cNvSpPr>
            <a:spLocks noGrp="1"/>
          </p:cNvSpPr>
          <p:nvPr>
            <p:ph idx="1"/>
          </p:nvPr>
        </p:nvSpPr>
        <p:spPr>
          <a:xfrm>
            <a:off x="2136648" y="6019800"/>
            <a:ext cx="8153400" cy="762000"/>
          </a:xfrm>
        </p:spPr>
        <p:txBody>
          <a:bodyPr/>
          <a:lstStyle/>
          <a:p>
            <a:r>
              <a:rPr lang="en-US" dirty="0"/>
              <a:t>What happened to the intercept?</a:t>
            </a:r>
          </a:p>
        </p:txBody>
      </p:sp>
      <p:pic>
        <p:nvPicPr>
          <p:cNvPr id="8" name="Picture 7"/>
          <p:cNvPicPr>
            <a:picLocks noChangeAspect="1"/>
          </p:cNvPicPr>
          <p:nvPr/>
        </p:nvPicPr>
        <p:blipFill rotWithShape="1">
          <a:blip r:embed="rId3"/>
          <a:srcRect l="11551" r="12833" b="13462"/>
          <a:stretch/>
        </p:blipFill>
        <p:spPr>
          <a:xfrm>
            <a:off x="609600" y="1594630"/>
            <a:ext cx="7924800" cy="4222777"/>
          </a:xfrm>
          <a:prstGeom prst="rect">
            <a:avLst/>
          </a:prstGeom>
        </p:spPr>
      </p:pic>
      <p:sp>
        <p:nvSpPr>
          <p:cNvPr id="4" name="Rounded Rectangle 3"/>
          <p:cNvSpPr/>
          <p:nvPr/>
        </p:nvSpPr>
        <p:spPr>
          <a:xfrm>
            <a:off x="758952" y="1975629"/>
            <a:ext cx="7010400" cy="381000"/>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8E2602-F087-4616-931A-81E3685FBD30}"/>
              </a:ext>
            </a:extLst>
          </p:cNvPr>
          <p:cNvPicPr>
            <a:picLocks noChangeAspect="1"/>
          </p:cNvPicPr>
          <p:nvPr/>
        </p:nvPicPr>
        <p:blipFill>
          <a:blip r:embed="rId4"/>
          <a:stretch>
            <a:fillRect/>
          </a:stretch>
        </p:blipFill>
        <p:spPr>
          <a:xfrm>
            <a:off x="8789292" y="2133600"/>
            <a:ext cx="3390008" cy="1295400"/>
          </a:xfrm>
          <a:prstGeom prst="rect">
            <a:avLst/>
          </a:prstGeom>
        </p:spPr>
      </p:pic>
    </p:spTree>
    <p:extLst>
      <p:ext uri="{BB962C8B-B14F-4D97-AF65-F5344CB8AC3E}">
        <p14:creationId xmlns:p14="http://schemas.microsoft.com/office/powerpoint/2010/main" val="156114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10520</TotalTime>
  <Words>3132</Words>
  <Application>Microsoft Office PowerPoint</Application>
  <PresentationFormat>Widescreen</PresentationFormat>
  <Paragraphs>337</Paragraphs>
  <Slides>57</Slides>
  <Notes>51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5" baseType="lpstr">
      <vt:lpstr>Arial</vt:lpstr>
      <vt:lpstr>Calibri</vt:lpstr>
      <vt:lpstr>Calibri Light</vt:lpstr>
      <vt:lpstr>Cambria Math</vt:lpstr>
      <vt:lpstr>Wingdings</vt:lpstr>
      <vt:lpstr>Office Theme</vt:lpstr>
      <vt:lpstr>Document</vt:lpstr>
      <vt:lpstr>Equation</vt:lpstr>
      <vt:lpstr>PowerPoint Presentation</vt:lpstr>
      <vt:lpstr>PowerPoint Presentation</vt:lpstr>
      <vt:lpstr>Admin</vt:lpstr>
      <vt:lpstr>PowerPoint Presentation</vt:lpstr>
      <vt:lpstr>Starter Question</vt:lpstr>
      <vt:lpstr>Review Interactions</vt:lpstr>
      <vt:lpstr>A model with an interaction</vt:lpstr>
      <vt:lpstr>Uncentered model visually…</vt:lpstr>
      <vt:lpstr>With education centered</vt:lpstr>
      <vt:lpstr>With education centered cont.</vt:lpstr>
      <vt:lpstr>With education centered cont.</vt:lpstr>
      <vt:lpstr>Centered model visually…</vt:lpstr>
      <vt:lpstr>Is there any difference?</vt:lpstr>
      <vt:lpstr>PowerPoint Presentation</vt:lpstr>
      <vt:lpstr>Review: Categorical predictors</vt:lpstr>
      <vt:lpstr>Two Categorical Variable Model</vt:lpstr>
      <vt:lpstr>Model with no interactions</vt:lpstr>
      <vt:lpstr>Model with interactions</vt:lpstr>
      <vt:lpstr>Output from Two Categorical Variable Model</vt:lpstr>
      <vt:lpstr>Output from Categorical Interaction Model</vt:lpstr>
      <vt:lpstr>Review Question</vt:lpstr>
      <vt:lpstr>PowerPoint Presentation</vt:lpstr>
      <vt:lpstr>Non-linear relationships</vt:lpstr>
      <vt:lpstr>Can we still use linear models?</vt:lpstr>
      <vt:lpstr>Quadratic Regression Model</vt:lpstr>
      <vt:lpstr>Quadratic Regression Model</vt:lpstr>
      <vt:lpstr>Wage and experience</vt:lpstr>
      <vt:lpstr>PowerPoint Presentation</vt:lpstr>
      <vt:lpstr>Interpreting the Slope Coefficients</vt:lpstr>
      <vt:lpstr>Interpreting the Slope Coefficients</vt:lpstr>
      <vt:lpstr>Interpreting Slope Coefficients</vt:lpstr>
      <vt:lpstr>Plot the predicted relationship</vt:lpstr>
      <vt:lpstr>PowerPoint Presentation</vt:lpstr>
      <vt:lpstr>Testing Regression Assumptions</vt:lpstr>
      <vt:lpstr>MLR Assumptions</vt:lpstr>
      <vt:lpstr>Assumption: Homoskedasticity</vt:lpstr>
      <vt:lpstr>Graphical illustration of homoskedasticity </vt:lpstr>
      <vt:lpstr>OLS Estimation when Homoskedasticity is violated</vt:lpstr>
      <vt:lpstr>Detecting Heteroskedasticity</vt:lpstr>
      <vt:lpstr>Detecting Heteroskedasticity cont..</vt:lpstr>
      <vt:lpstr>Detecting Heteroskedasticity cont..</vt:lpstr>
      <vt:lpstr>Detecting Heteroskedasticity cont…</vt:lpstr>
      <vt:lpstr>Testing for Heteroskedasticity</vt:lpstr>
      <vt:lpstr>Output from Breusch-Pagan Test</vt:lpstr>
      <vt:lpstr>Dealing With Heteroskedasticity</vt:lpstr>
      <vt:lpstr>PowerPoint Presentation</vt:lpstr>
      <vt:lpstr>HC standard errors in R</vt:lpstr>
      <vt:lpstr>PowerPoint Presentation</vt:lpstr>
      <vt:lpstr>PowerPoint Presentation</vt:lpstr>
      <vt:lpstr>Assumption: No Perfect Multicollinearity</vt:lpstr>
      <vt:lpstr>Multicollinearity</vt:lpstr>
      <vt:lpstr>Why Multicollinearity is Problematic</vt:lpstr>
      <vt:lpstr>Multicollinearity, Tolerance, and the Variance Inflation Factor (VIF).</vt:lpstr>
      <vt:lpstr>Calculating VIF</vt:lpstr>
      <vt:lpstr>Obtaining Collinearity Diagnostics</vt:lpstr>
      <vt:lpstr>Collinearity Diagnostics cont…</vt:lpstr>
      <vt:lpstr>Collinearity Diagnostics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Predictors</dc:title>
  <dc:creator>MDS</dc:creator>
  <cp:lastModifiedBy>Michael Siciliano</cp:lastModifiedBy>
  <cp:revision>167</cp:revision>
  <cp:lastPrinted>2014-03-04T19:54:48Z</cp:lastPrinted>
  <dcterms:created xsi:type="dcterms:W3CDTF">2014-01-07T19:20:31Z</dcterms:created>
  <dcterms:modified xsi:type="dcterms:W3CDTF">2021-03-01T19:51:10Z</dcterms:modified>
</cp:coreProperties>
</file>