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79"/>
  </p:notesMasterIdLst>
  <p:sldIdLst>
    <p:sldId id="484" r:id="rId3"/>
    <p:sldId id="291" r:id="rId4"/>
    <p:sldId id="479" r:id="rId5"/>
    <p:sldId id="487" r:id="rId6"/>
    <p:sldId id="408" r:id="rId7"/>
    <p:sldId id="322" r:id="rId8"/>
    <p:sldId id="379" r:id="rId9"/>
    <p:sldId id="380" r:id="rId10"/>
    <p:sldId id="406"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416" r:id="rId30"/>
    <p:sldId id="401" r:id="rId31"/>
    <p:sldId id="402" r:id="rId32"/>
    <p:sldId id="403" r:id="rId33"/>
    <p:sldId id="404" r:id="rId34"/>
    <p:sldId id="481" r:id="rId35"/>
    <p:sldId id="486" r:id="rId36"/>
    <p:sldId id="321" r:id="rId37"/>
    <p:sldId id="271" r:id="rId38"/>
    <p:sldId id="272" r:id="rId39"/>
    <p:sldId id="328" r:id="rId40"/>
    <p:sldId id="336" r:id="rId41"/>
    <p:sldId id="337" r:id="rId42"/>
    <p:sldId id="338" r:id="rId43"/>
    <p:sldId id="339" r:id="rId44"/>
    <p:sldId id="329" r:id="rId45"/>
    <p:sldId id="340" r:id="rId46"/>
    <p:sldId id="341" r:id="rId47"/>
    <p:sldId id="342" r:id="rId48"/>
    <p:sldId id="334" r:id="rId49"/>
    <p:sldId id="450" r:id="rId50"/>
    <p:sldId id="451" r:id="rId51"/>
    <p:sldId id="452" r:id="rId52"/>
    <p:sldId id="453" r:id="rId53"/>
    <p:sldId id="454" r:id="rId54"/>
    <p:sldId id="455" r:id="rId55"/>
    <p:sldId id="456" r:id="rId56"/>
    <p:sldId id="457" r:id="rId57"/>
    <p:sldId id="458" r:id="rId58"/>
    <p:sldId id="459" r:id="rId59"/>
    <p:sldId id="460" r:id="rId60"/>
    <p:sldId id="461" r:id="rId61"/>
    <p:sldId id="462" r:id="rId62"/>
    <p:sldId id="463" r:id="rId63"/>
    <p:sldId id="464" r:id="rId64"/>
    <p:sldId id="465" r:id="rId65"/>
    <p:sldId id="466" r:id="rId66"/>
    <p:sldId id="467" r:id="rId67"/>
    <p:sldId id="468" r:id="rId68"/>
    <p:sldId id="469" r:id="rId69"/>
    <p:sldId id="470" r:id="rId70"/>
    <p:sldId id="471" r:id="rId71"/>
    <p:sldId id="472" r:id="rId72"/>
    <p:sldId id="473" r:id="rId73"/>
    <p:sldId id="474" r:id="rId74"/>
    <p:sldId id="475" r:id="rId75"/>
    <p:sldId id="476" r:id="rId76"/>
    <p:sldId id="477" r:id="rId77"/>
    <p:sldId id="478" r:id="rId7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867" autoAdjust="0"/>
  </p:normalViewPr>
  <p:slideViewPr>
    <p:cSldViewPr>
      <p:cViewPr>
        <p:scale>
          <a:sx n="67" d="100"/>
          <a:sy n="67" d="100"/>
        </p:scale>
        <p:origin x="2238" y="16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1"/>
          </c:marker>
          <c:trendline>
            <c:trendlineType val="linear"/>
            <c:dispRSqr val="0"/>
            <c:dispEq val="0"/>
          </c:trendline>
          <c:xVal>
            <c:numRef>
              <c:f>Sheet1!$A$2:$A$19</c:f>
              <c:numCache>
                <c:formatCode>General</c:formatCode>
                <c:ptCount val="18"/>
                <c:pt idx="0">
                  <c:v>1</c:v>
                </c:pt>
                <c:pt idx="1">
                  <c:v>1</c:v>
                </c:pt>
                <c:pt idx="2">
                  <c:v>1</c:v>
                </c:pt>
                <c:pt idx="3">
                  <c:v>2</c:v>
                </c:pt>
                <c:pt idx="4">
                  <c:v>2</c:v>
                </c:pt>
                <c:pt idx="5">
                  <c:v>3</c:v>
                </c:pt>
                <c:pt idx="6">
                  <c:v>3</c:v>
                </c:pt>
                <c:pt idx="7">
                  <c:v>3</c:v>
                </c:pt>
                <c:pt idx="8">
                  <c:v>3</c:v>
                </c:pt>
                <c:pt idx="9">
                  <c:v>4</c:v>
                </c:pt>
                <c:pt idx="10">
                  <c:v>4</c:v>
                </c:pt>
                <c:pt idx="11">
                  <c:v>5</c:v>
                </c:pt>
                <c:pt idx="12">
                  <c:v>5</c:v>
                </c:pt>
                <c:pt idx="13">
                  <c:v>6</c:v>
                </c:pt>
                <c:pt idx="14">
                  <c:v>6</c:v>
                </c:pt>
                <c:pt idx="15">
                  <c:v>7</c:v>
                </c:pt>
                <c:pt idx="16">
                  <c:v>9</c:v>
                </c:pt>
              </c:numCache>
            </c:numRef>
          </c:xVal>
          <c:yVal>
            <c:numRef>
              <c:f>Sheet1!$B$2:$B$19</c:f>
              <c:numCache>
                <c:formatCode>General</c:formatCode>
                <c:ptCount val="18"/>
                <c:pt idx="0">
                  <c:v>10</c:v>
                </c:pt>
                <c:pt idx="1">
                  <c:v>12</c:v>
                </c:pt>
                <c:pt idx="2">
                  <c:v>13</c:v>
                </c:pt>
                <c:pt idx="3">
                  <c:v>12</c:v>
                </c:pt>
                <c:pt idx="4">
                  <c:v>14</c:v>
                </c:pt>
                <c:pt idx="5">
                  <c:v>13</c:v>
                </c:pt>
                <c:pt idx="6">
                  <c:v>15</c:v>
                </c:pt>
                <c:pt idx="7">
                  <c:v>17</c:v>
                </c:pt>
                <c:pt idx="8">
                  <c:v>14</c:v>
                </c:pt>
                <c:pt idx="9">
                  <c:v>15</c:v>
                </c:pt>
                <c:pt idx="10">
                  <c:v>15</c:v>
                </c:pt>
                <c:pt idx="11">
                  <c:v>14</c:v>
                </c:pt>
                <c:pt idx="12">
                  <c:v>18</c:v>
                </c:pt>
                <c:pt idx="13">
                  <c:v>16</c:v>
                </c:pt>
                <c:pt idx="14">
                  <c:v>20</c:v>
                </c:pt>
                <c:pt idx="15">
                  <c:v>19</c:v>
                </c:pt>
                <c:pt idx="16">
                  <c:v>8</c:v>
                </c:pt>
              </c:numCache>
            </c:numRef>
          </c:yVal>
          <c:smooth val="0"/>
          <c:extLst>
            <c:ext xmlns:c16="http://schemas.microsoft.com/office/drawing/2014/chart" uri="{C3380CC4-5D6E-409C-BE32-E72D297353CC}">
              <c16:uniqueId val="{00000000-E792-42F7-A538-2E5DA275E2A7}"/>
            </c:ext>
          </c:extLst>
        </c:ser>
        <c:dLbls>
          <c:showLegendKey val="0"/>
          <c:showVal val="0"/>
          <c:showCatName val="0"/>
          <c:showSerName val="0"/>
          <c:showPercent val="0"/>
          <c:showBubbleSize val="0"/>
        </c:dLbls>
        <c:axId val="198132096"/>
        <c:axId val="198133632"/>
      </c:scatterChart>
      <c:valAx>
        <c:axId val="198132096"/>
        <c:scaling>
          <c:orientation val="minMax"/>
        </c:scaling>
        <c:delete val="0"/>
        <c:axPos val="b"/>
        <c:numFmt formatCode="General" sourceLinked="1"/>
        <c:majorTickMark val="out"/>
        <c:minorTickMark val="none"/>
        <c:tickLblPos val="nextTo"/>
        <c:crossAx val="198133632"/>
        <c:crosses val="autoZero"/>
        <c:crossBetween val="midCat"/>
      </c:valAx>
      <c:valAx>
        <c:axId val="198133632"/>
        <c:scaling>
          <c:orientation val="minMax"/>
          <c:min val="8"/>
        </c:scaling>
        <c:delete val="0"/>
        <c:axPos val="l"/>
        <c:majorGridlines/>
        <c:numFmt formatCode="General" sourceLinked="1"/>
        <c:majorTickMark val="out"/>
        <c:minorTickMark val="none"/>
        <c:tickLblPos val="nextTo"/>
        <c:crossAx val="198132096"/>
        <c:crosses val="autoZero"/>
        <c:crossBetween val="midCat"/>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0.775</cdr:x>
      <cdr:y>0.83562</cdr:y>
    </cdr:from>
    <cdr:to>
      <cdr:x>0.86667</cdr:x>
      <cdr:y>0.90411</cdr:y>
    </cdr:to>
    <cdr:sp macro="" textlink="">
      <cdr:nvSpPr>
        <cdr:cNvPr id="3" name="Straight Arrow Connector 2"/>
        <cdr:cNvSpPr/>
      </cdr:nvSpPr>
      <cdr:spPr>
        <a:xfrm xmlns:a="http://schemas.openxmlformats.org/drawingml/2006/main">
          <a:off x="7086600" y="4648200"/>
          <a:ext cx="838200" cy="381000"/>
        </a:xfrm>
        <a:prstGeom xmlns:a="http://schemas.openxmlformats.org/drawingml/2006/main" prst="straightConnector1">
          <a:avLst/>
        </a:prstGeom>
        <a:ln xmlns:a="http://schemas.openxmlformats.org/drawingml/2006/main">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080D0BCF-1AA3-4B66-8616-10D74B43AA2A}" type="datetimeFigureOut">
              <a:rPr lang="en-US" smtClean="0"/>
              <a:pPr/>
              <a:t>3/14/2021</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6557E142-201E-4793-9960-1167C63E4D39}" type="slidenum">
              <a:rPr lang="en-US" smtClean="0"/>
              <a:pPr/>
              <a:t>‹#›</a:t>
            </a:fld>
            <a:endParaRPr lang="en-US"/>
          </a:p>
        </p:txBody>
      </p:sp>
    </p:spTree>
    <p:extLst>
      <p:ext uri="{BB962C8B-B14F-4D97-AF65-F5344CB8AC3E}">
        <p14:creationId xmlns:p14="http://schemas.microsoft.com/office/powerpoint/2010/main" val="1878015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B63F-EADB-439F-9219-7451A1F5B5F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685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11</a:t>
            </a:fld>
            <a:endParaRPr lang="en-US"/>
          </a:p>
        </p:txBody>
      </p:sp>
    </p:spTree>
    <p:extLst>
      <p:ext uri="{BB962C8B-B14F-4D97-AF65-F5344CB8AC3E}">
        <p14:creationId xmlns:p14="http://schemas.microsoft.com/office/powerpoint/2010/main" val="2694888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18</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19</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20</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2</a:t>
            </a:fld>
            <a:endParaRPr lang="en-US"/>
          </a:p>
        </p:txBody>
      </p:sp>
    </p:spTree>
    <p:extLst>
      <p:ext uri="{BB962C8B-B14F-4D97-AF65-F5344CB8AC3E}">
        <p14:creationId xmlns:p14="http://schemas.microsoft.com/office/powerpoint/2010/main" val="1798911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21</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22</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23</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24</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E9887-5011-4A3E-B976-8B7CBBC66542}" type="slidenum">
              <a:rPr lang="en-US" smtClean="0"/>
              <a:t>25</a:t>
            </a:fld>
            <a:endParaRPr lang="en-US"/>
          </a:p>
        </p:txBody>
      </p:sp>
    </p:spTree>
    <p:extLst>
      <p:ext uri="{BB962C8B-B14F-4D97-AF65-F5344CB8AC3E}">
        <p14:creationId xmlns:p14="http://schemas.microsoft.com/office/powerpoint/2010/main" val="1153030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26</a:t>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27</a:t>
            </a:fld>
            <a:endParaRPr lang="en-US"/>
          </a:p>
        </p:txBody>
      </p:sp>
    </p:spTree>
    <p:extLst>
      <p:ext uri="{BB962C8B-B14F-4D97-AF65-F5344CB8AC3E}">
        <p14:creationId xmlns:p14="http://schemas.microsoft.com/office/powerpoint/2010/main" val="20856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28</a:t>
            </a:fld>
            <a:endParaRPr lang="en-US"/>
          </a:p>
        </p:txBody>
      </p:sp>
    </p:spTree>
    <p:extLst>
      <p:ext uri="{BB962C8B-B14F-4D97-AF65-F5344CB8AC3E}">
        <p14:creationId xmlns:p14="http://schemas.microsoft.com/office/powerpoint/2010/main" val="207304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29</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30</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57E142-201E-4793-9960-1167C63E4D39}" type="slidenum">
              <a:rPr lang="en-US" smtClean="0"/>
              <a:pPr/>
              <a:t>3</a:t>
            </a:fld>
            <a:endParaRPr lang="en-US"/>
          </a:p>
        </p:txBody>
      </p:sp>
    </p:spTree>
    <p:extLst>
      <p:ext uri="{BB962C8B-B14F-4D97-AF65-F5344CB8AC3E}">
        <p14:creationId xmlns:p14="http://schemas.microsoft.com/office/powerpoint/2010/main" val="1676909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31</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32</a:t>
            </a:fld>
            <a:endParaRPr lang="en-US"/>
          </a:p>
        </p:txBody>
      </p:sp>
    </p:spTree>
    <p:extLst>
      <p:ext uri="{BB962C8B-B14F-4D97-AF65-F5344CB8AC3E}">
        <p14:creationId xmlns:p14="http://schemas.microsoft.com/office/powerpoint/2010/main" val="16259283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57E142-201E-4793-9960-1167C63E4D39}" type="slidenum">
              <a:rPr lang="en-US" smtClean="0"/>
              <a:pPr/>
              <a:t>34</a:t>
            </a:fld>
            <a:endParaRPr lang="en-US"/>
          </a:p>
        </p:txBody>
      </p:sp>
    </p:spTree>
    <p:extLst>
      <p:ext uri="{BB962C8B-B14F-4D97-AF65-F5344CB8AC3E}">
        <p14:creationId xmlns:p14="http://schemas.microsoft.com/office/powerpoint/2010/main" val="14768636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35</a:t>
            </a:fld>
            <a:endParaRPr lang="en-US"/>
          </a:p>
        </p:txBody>
      </p:sp>
    </p:spTree>
    <p:extLst>
      <p:ext uri="{BB962C8B-B14F-4D97-AF65-F5344CB8AC3E}">
        <p14:creationId xmlns:p14="http://schemas.microsoft.com/office/powerpoint/2010/main" val="41951490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F7AB50-7153-4ABB-A82A-27A678D93B09}" type="slidenum">
              <a:rPr lang="en-US" smtClean="0"/>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F7AB50-7153-4ABB-A82A-27A678D93B09}" type="slidenum">
              <a:rPr lang="en-US" smtClean="0"/>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57E142-201E-4793-9960-1167C63E4D39}" type="slidenum">
              <a:rPr lang="en-US" smtClean="0"/>
              <a:pPr/>
              <a:t>38</a:t>
            </a:fld>
            <a:endParaRPr lang="en-US"/>
          </a:p>
        </p:txBody>
      </p:sp>
    </p:spTree>
    <p:extLst>
      <p:ext uri="{BB962C8B-B14F-4D97-AF65-F5344CB8AC3E}">
        <p14:creationId xmlns:p14="http://schemas.microsoft.com/office/powerpoint/2010/main" val="3564365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57E142-201E-4793-9960-1167C63E4D39}" type="slidenum">
              <a:rPr lang="en-US" smtClean="0"/>
              <a:pPr/>
              <a:t>39</a:t>
            </a:fld>
            <a:endParaRPr lang="en-US"/>
          </a:p>
        </p:txBody>
      </p:sp>
    </p:spTree>
    <p:extLst>
      <p:ext uri="{BB962C8B-B14F-4D97-AF65-F5344CB8AC3E}">
        <p14:creationId xmlns:p14="http://schemas.microsoft.com/office/powerpoint/2010/main" val="12978472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40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41</a:t>
            </a:fld>
            <a:endParaRPr lang="en-US"/>
          </a:p>
        </p:txBody>
      </p:sp>
    </p:spTree>
    <p:extLst>
      <p:ext uri="{BB962C8B-B14F-4D97-AF65-F5344CB8AC3E}">
        <p14:creationId xmlns:p14="http://schemas.microsoft.com/office/powerpoint/2010/main" val="2607369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5</a:t>
            </a:fld>
            <a:endParaRPr lang="en-US"/>
          </a:p>
        </p:txBody>
      </p:sp>
    </p:spTree>
    <p:extLst>
      <p:ext uri="{BB962C8B-B14F-4D97-AF65-F5344CB8AC3E}">
        <p14:creationId xmlns:p14="http://schemas.microsoft.com/office/powerpoint/2010/main" val="36800910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42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57E142-201E-4793-9960-1167C63E4D39}" type="slidenum">
              <a:rPr lang="en-US" smtClean="0"/>
              <a:pPr/>
              <a:t>43</a:t>
            </a:fld>
            <a:endParaRPr lang="en-US"/>
          </a:p>
        </p:txBody>
      </p:sp>
    </p:spTree>
    <p:extLst>
      <p:ext uri="{BB962C8B-B14F-4D97-AF65-F5344CB8AC3E}">
        <p14:creationId xmlns:p14="http://schemas.microsoft.com/office/powerpoint/2010/main" val="10026976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44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57E142-201E-4793-9960-1167C63E4D39}" type="slidenum">
              <a:rPr lang="en-US" smtClean="0"/>
              <a:pPr/>
              <a:t>45</a:t>
            </a:fld>
            <a:endParaRPr lang="en-US"/>
          </a:p>
        </p:txBody>
      </p:sp>
    </p:spTree>
    <p:extLst>
      <p:ext uri="{BB962C8B-B14F-4D97-AF65-F5344CB8AC3E}">
        <p14:creationId xmlns:p14="http://schemas.microsoft.com/office/powerpoint/2010/main" val="40293020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46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47</a:t>
            </a:fld>
            <a:endParaRPr lang="en-US"/>
          </a:p>
        </p:txBody>
      </p:sp>
    </p:spTree>
    <p:extLst>
      <p:ext uri="{BB962C8B-B14F-4D97-AF65-F5344CB8AC3E}">
        <p14:creationId xmlns:p14="http://schemas.microsoft.com/office/powerpoint/2010/main" val="42042152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57E142-201E-4793-9960-1167C63E4D39}" type="slidenum">
              <a:rPr lang="en-US" smtClean="0"/>
              <a:pPr/>
              <a:t>48</a:t>
            </a:fld>
            <a:endParaRPr lang="en-US"/>
          </a:p>
        </p:txBody>
      </p:sp>
    </p:spTree>
    <p:extLst>
      <p:ext uri="{BB962C8B-B14F-4D97-AF65-F5344CB8AC3E}">
        <p14:creationId xmlns:p14="http://schemas.microsoft.com/office/powerpoint/2010/main" val="13488978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F7AB50-7153-4ABB-A82A-27A678D93B09}" type="slidenum">
              <a:rPr lang="en-US" smtClean="0"/>
              <a:pPr/>
              <a:t>49</a:t>
            </a:fld>
            <a:endParaRPr lang="en-US"/>
          </a:p>
        </p:txBody>
      </p:sp>
    </p:spTree>
    <p:extLst>
      <p:ext uri="{BB962C8B-B14F-4D97-AF65-F5344CB8AC3E}">
        <p14:creationId xmlns:p14="http://schemas.microsoft.com/office/powerpoint/2010/main" val="39998562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pPr lvl="1"/>
            <a:endParaRPr lang="en-US" dirty="0"/>
          </a:p>
        </p:txBody>
      </p:sp>
      <p:sp>
        <p:nvSpPr>
          <p:cNvPr id="4" name="Slide Number Placeholder 3"/>
          <p:cNvSpPr>
            <a:spLocks noGrp="1"/>
          </p:cNvSpPr>
          <p:nvPr>
            <p:ph type="sldNum" sz="quarter" idx="10"/>
          </p:nvPr>
        </p:nvSpPr>
        <p:spPr/>
        <p:txBody>
          <a:bodyPr/>
          <a:lstStyle/>
          <a:p>
            <a:fld id="{DDF7AB50-7153-4ABB-A82A-27A678D93B09}" type="slidenum">
              <a:rPr lang="en-US" smtClean="0"/>
              <a:pPr/>
              <a:t>50</a:t>
            </a:fld>
            <a:endParaRPr lang="en-US"/>
          </a:p>
        </p:txBody>
      </p:sp>
    </p:spTree>
    <p:extLst>
      <p:ext uri="{BB962C8B-B14F-4D97-AF65-F5344CB8AC3E}">
        <p14:creationId xmlns:p14="http://schemas.microsoft.com/office/powerpoint/2010/main" val="37975234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51</a:t>
            </a:fld>
            <a:endParaRPr lang="en-US"/>
          </a:p>
        </p:txBody>
      </p:sp>
    </p:spTree>
    <p:extLst>
      <p:ext uri="{BB962C8B-B14F-4D97-AF65-F5344CB8AC3E}">
        <p14:creationId xmlns:p14="http://schemas.microsoft.com/office/powerpoint/2010/main" val="3728654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6</a:t>
            </a:fld>
            <a:endParaRPr lang="en-US"/>
          </a:p>
        </p:txBody>
      </p:sp>
    </p:spTree>
    <p:extLst>
      <p:ext uri="{BB962C8B-B14F-4D97-AF65-F5344CB8AC3E}">
        <p14:creationId xmlns:p14="http://schemas.microsoft.com/office/powerpoint/2010/main" val="15045949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52</a:t>
            </a:fld>
            <a:endParaRPr lang="en-US"/>
          </a:p>
        </p:txBody>
      </p:sp>
    </p:spTree>
    <p:extLst>
      <p:ext uri="{BB962C8B-B14F-4D97-AF65-F5344CB8AC3E}">
        <p14:creationId xmlns:p14="http://schemas.microsoft.com/office/powerpoint/2010/main" val="19776316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pPr defTabSz="957468">
              <a:defRPr/>
            </a:pPr>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53</a:t>
            </a:fld>
            <a:endParaRPr lang="en-US"/>
          </a:p>
        </p:txBody>
      </p:sp>
    </p:spTree>
    <p:extLst>
      <p:ext uri="{BB962C8B-B14F-4D97-AF65-F5344CB8AC3E}">
        <p14:creationId xmlns:p14="http://schemas.microsoft.com/office/powerpoint/2010/main" val="6983761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54</a:t>
            </a:fld>
            <a:endParaRPr lang="en-US"/>
          </a:p>
        </p:txBody>
      </p:sp>
    </p:spTree>
    <p:extLst>
      <p:ext uri="{BB962C8B-B14F-4D97-AF65-F5344CB8AC3E}">
        <p14:creationId xmlns:p14="http://schemas.microsoft.com/office/powerpoint/2010/main" val="32398679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55</a:t>
            </a:fld>
            <a:endParaRPr lang="en-US"/>
          </a:p>
        </p:txBody>
      </p:sp>
    </p:spTree>
    <p:extLst>
      <p:ext uri="{BB962C8B-B14F-4D97-AF65-F5344CB8AC3E}">
        <p14:creationId xmlns:p14="http://schemas.microsoft.com/office/powerpoint/2010/main" val="30833040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56</a:t>
            </a:fld>
            <a:endParaRPr lang="en-US"/>
          </a:p>
        </p:txBody>
      </p:sp>
    </p:spTree>
    <p:extLst>
      <p:ext uri="{BB962C8B-B14F-4D97-AF65-F5344CB8AC3E}">
        <p14:creationId xmlns:p14="http://schemas.microsoft.com/office/powerpoint/2010/main" val="4207606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57E142-201E-4793-9960-1167C63E4D39}" type="slidenum">
              <a:rPr lang="en-US" smtClean="0"/>
              <a:pPr/>
              <a:t>57</a:t>
            </a:fld>
            <a:endParaRPr lang="en-US"/>
          </a:p>
        </p:txBody>
      </p:sp>
    </p:spTree>
    <p:extLst>
      <p:ext uri="{BB962C8B-B14F-4D97-AF65-F5344CB8AC3E}">
        <p14:creationId xmlns:p14="http://schemas.microsoft.com/office/powerpoint/2010/main" val="5357383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58</a:t>
            </a:fld>
            <a:endParaRPr lang="en-US"/>
          </a:p>
        </p:txBody>
      </p:sp>
    </p:spTree>
    <p:extLst>
      <p:ext uri="{BB962C8B-B14F-4D97-AF65-F5344CB8AC3E}">
        <p14:creationId xmlns:p14="http://schemas.microsoft.com/office/powerpoint/2010/main" val="2595407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59</a:t>
            </a:fld>
            <a:endParaRPr lang="en-US"/>
          </a:p>
        </p:txBody>
      </p:sp>
    </p:spTree>
    <p:extLst>
      <p:ext uri="{BB962C8B-B14F-4D97-AF65-F5344CB8AC3E}">
        <p14:creationId xmlns:p14="http://schemas.microsoft.com/office/powerpoint/2010/main" val="3674541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57E142-201E-4793-9960-1167C63E4D39}" type="slidenum">
              <a:rPr lang="en-US" smtClean="0"/>
              <a:pPr/>
              <a:t>60</a:t>
            </a:fld>
            <a:endParaRPr lang="en-US"/>
          </a:p>
        </p:txBody>
      </p:sp>
    </p:spTree>
    <p:extLst>
      <p:ext uri="{BB962C8B-B14F-4D97-AF65-F5344CB8AC3E}">
        <p14:creationId xmlns:p14="http://schemas.microsoft.com/office/powerpoint/2010/main" val="19409421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57E142-201E-4793-9960-1167C63E4D39}" type="slidenum">
              <a:rPr lang="en-US" smtClean="0"/>
              <a:pPr/>
              <a:t>61</a:t>
            </a:fld>
            <a:endParaRPr lang="en-US"/>
          </a:p>
        </p:txBody>
      </p:sp>
    </p:spTree>
    <p:extLst>
      <p:ext uri="{BB962C8B-B14F-4D97-AF65-F5344CB8AC3E}">
        <p14:creationId xmlns:p14="http://schemas.microsoft.com/office/powerpoint/2010/main" val="3230873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7</a:t>
            </a:fld>
            <a:endParaRPr lang="en-US">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62</a:t>
            </a:fld>
            <a:endParaRPr lang="en-US"/>
          </a:p>
        </p:txBody>
      </p:sp>
    </p:spTree>
    <p:extLst>
      <p:ext uri="{BB962C8B-B14F-4D97-AF65-F5344CB8AC3E}">
        <p14:creationId xmlns:p14="http://schemas.microsoft.com/office/powerpoint/2010/main" val="1750671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57E142-201E-4793-9960-1167C63E4D39}" type="slidenum">
              <a:rPr lang="en-US" smtClean="0"/>
              <a:pPr/>
              <a:t>63</a:t>
            </a:fld>
            <a:endParaRPr lang="en-US"/>
          </a:p>
        </p:txBody>
      </p:sp>
    </p:spTree>
    <p:extLst>
      <p:ext uri="{BB962C8B-B14F-4D97-AF65-F5344CB8AC3E}">
        <p14:creationId xmlns:p14="http://schemas.microsoft.com/office/powerpoint/2010/main" val="38050428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57E142-201E-4793-9960-1167C63E4D39}" type="slidenum">
              <a:rPr lang="en-US" smtClean="0"/>
              <a:pPr/>
              <a:t>64</a:t>
            </a:fld>
            <a:endParaRPr lang="en-US"/>
          </a:p>
        </p:txBody>
      </p:sp>
    </p:spTree>
    <p:extLst>
      <p:ext uri="{BB962C8B-B14F-4D97-AF65-F5344CB8AC3E}">
        <p14:creationId xmlns:p14="http://schemas.microsoft.com/office/powerpoint/2010/main" val="25682389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65</a:t>
            </a:fld>
            <a:endParaRPr lang="en-US"/>
          </a:p>
        </p:txBody>
      </p:sp>
    </p:spTree>
    <p:extLst>
      <p:ext uri="{BB962C8B-B14F-4D97-AF65-F5344CB8AC3E}">
        <p14:creationId xmlns:p14="http://schemas.microsoft.com/office/powerpoint/2010/main" val="36752250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66</a:t>
            </a:fld>
            <a:endParaRPr lang="en-US"/>
          </a:p>
        </p:txBody>
      </p:sp>
    </p:spTree>
    <p:extLst>
      <p:ext uri="{BB962C8B-B14F-4D97-AF65-F5344CB8AC3E}">
        <p14:creationId xmlns:p14="http://schemas.microsoft.com/office/powerpoint/2010/main" val="14304989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67</a:t>
            </a:fld>
            <a:endParaRPr lang="en-US"/>
          </a:p>
        </p:txBody>
      </p:sp>
    </p:spTree>
    <p:extLst>
      <p:ext uri="{BB962C8B-B14F-4D97-AF65-F5344CB8AC3E}">
        <p14:creationId xmlns:p14="http://schemas.microsoft.com/office/powerpoint/2010/main" val="15469167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57E142-201E-4793-9960-1167C63E4D39}" type="slidenum">
              <a:rPr lang="en-US" smtClean="0"/>
              <a:pPr/>
              <a:t>68</a:t>
            </a:fld>
            <a:endParaRPr lang="en-US"/>
          </a:p>
        </p:txBody>
      </p:sp>
    </p:spTree>
    <p:extLst>
      <p:ext uri="{BB962C8B-B14F-4D97-AF65-F5344CB8AC3E}">
        <p14:creationId xmlns:p14="http://schemas.microsoft.com/office/powerpoint/2010/main" val="3175694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69</a:t>
            </a:fld>
            <a:endParaRPr lang="en-US"/>
          </a:p>
        </p:txBody>
      </p:sp>
    </p:spTree>
    <p:extLst>
      <p:ext uri="{BB962C8B-B14F-4D97-AF65-F5344CB8AC3E}">
        <p14:creationId xmlns:p14="http://schemas.microsoft.com/office/powerpoint/2010/main" val="27447156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57E142-201E-4793-9960-1167C63E4D39}" type="slidenum">
              <a:rPr lang="en-US" smtClean="0"/>
              <a:pPr/>
              <a:t>70</a:t>
            </a:fld>
            <a:endParaRPr lang="en-US"/>
          </a:p>
        </p:txBody>
      </p:sp>
    </p:spTree>
    <p:extLst>
      <p:ext uri="{BB962C8B-B14F-4D97-AF65-F5344CB8AC3E}">
        <p14:creationId xmlns:p14="http://schemas.microsoft.com/office/powerpoint/2010/main" val="18483569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71</a:t>
            </a:fld>
            <a:endParaRPr lang="en-US"/>
          </a:p>
        </p:txBody>
      </p:sp>
    </p:spTree>
    <p:extLst>
      <p:ext uri="{BB962C8B-B14F-4D97-AF65-F5344CB8AC3E}">
        <p14:creationId xmlns:p14="http://schemas.microsoft.com/office/powerpoint/2010/main" val="239654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8</a:t>
            </a:fld>
            <a:endParaRPr lang="en-US"/>
          </a:p>
        </p:txBody>
      </p:sp>
    </p:spTree>
    <p:extLst>
      <p:ext uri="{BB962C8B-B14F-4D97-AF65-F5344CB8AC3E}">
        <p14:creationId xmlns:p14="http://schemas.microsoft.com/office/powerpoint/2010/main" val="28781344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72</a:t>
            </a:fld>
            <a:endParaRPr lang="en-US"/>
          </a:p>
        </p:txBody>
      </p:sp>
    </p:spTree>
    <p:extLst>
      <p:ext uri="{BB962C8B-B14F-4D97-AF65-F5344CB8AC3E}">
        <p14:creationId xmlns:p14="http://schemas.microsoft.com/office/powerpoint/2010/main" val="11592495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57E142-201E-4793-9960-1167C63E4D39}" type="slidenum">
              <a:rPr lang="en-US" smtClean="0"/>
              <a:pPr/>
              <a:t>73</a:t>
            </a:fld>
            <a:endParaRPr lang="en-US"/>
          </a:p>
        </p:txBody>
      </p:sp>
    </p:spTree>
    <p:extLst>
      <p:ext uri="{BB962C8B-B14F-4D97-AF65-F5344CB8AC3E}">
        <p14:creationId xmlns:p14="http://schemas.microsoft.com/office/powerpoint/2010/main" val="6032919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57E142-201E-4793-9960-1167C63E4D39}" type="slidenum">
              <a:rPr lang="en-US" smtClean="0"/>
              <a:pPr/>
              <a:t>74</a:t>
            </a:fld>
            <a:endParaRPr lang="en-US"/>
          </a:p>
        </p:txBody>
      </p:sp>
    </p:spTree>
    <p:extLst>
      <p:ext uri="{BB962C8B-B14F-4D97-AF65-F5344CB8AC3E}">
        <p14:creationId xmlns:p14="http://schemas.microsoft.com/office/powerpoint/2010/main" val="21138730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57E142-201E-4793-9960-1167C63E4D39}" type="slidenum">
              <a:rPr lang="en-US" smtClean="0"/>
              <a:pPr/>
              <a:t>75</a:t>
            </a:fld>
            <a:endParaRPr lang="en-US"/>
          </a:p>
        </p:txBody>
      </p:sp>
    </p:spTree>
    <p:extLst>
      <p:ext uri="{BB962C8B-B14F-4D97-AF65-F5344CB8AC3E}">
        <p14:creationId xmlns:p14="http://schemas.microsoft.com/office/powerpoint/2010/main" val="41123508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57E142-201E-4793-9960-1167C63E4D39}" type="slidenum">
              <a:rPr lang="en-US" smtClean="0"/>
              <a:pPr/>
              <a:t>76</a:t>
            </a:fld>
            <a:endParaRPr lang="en-US"/>
          </a:p>
        </p:txBody>
      </p:sp>
    </p:spTree>
    <p:extLst>
      <p:ext uri="{BB962C8B-B14F-4D97-AF65-F5344CB8AC3E}">
        <p14:creationId xmlns:p14="http://schemas.microsoft.com/office/powerpoint/2010/main" val="2843084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57E142-201E-4793-9960-1167C63E4D39}" type="slidenum">
              <a:rPr lang="en-US" smtClean="0"/>
              <a:pPr/>
              <a:t>9</a:t>
            </a:fld>
            <a:endParaRPr lang="en-US"/>
          </a:p>
        </p:txBody>
      </p:sp>
    </p:spTree>
    <p:extLst>
      <p:ext uri="{BB962C8B-B14F-4D97-AF65-F5344CB8AC3E}">
        <p14:creationId xmlns:p14="http://schemas.microsoft.com/office/powerpoint/2010/main" val="458298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solidFill>
                  <a:prstClr val="black"/>
                </a:solidFill>
              </a:rPr>
              <a:pPr/>
              <a:t>10</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DE716-AAE1-4FA9-B3E5-01AA4AF87828}"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4104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DE716-AAE1-4FA9-B3E5-01AA4AF87828}"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2230371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DE716-AAE1-4FA9-B3E5-01AA4AF87828}"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3735294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85D9-6826-456D-892B-B8300753EB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F654E0-6C8A-43C1-BC19-9B3AC14DAD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BAA-90E5-4AA3-AD6B-78C13521E9B7}"/>
              </a:ext>
            </a:extLst>
          </p:cNvPr>
          <p:cNvSpPr>
            <a:spLocks noGrp="1"/>
          </p:cNvSpPr>
          <p:nvPr>
            <p:ph type="dt" sz="half" idx="10"/>
          </p:nvPr>
        </p:nvSpPr>
        <p:spPr/>
        <p:txBody>
          <a:bodyPr/>
          <a:lstStyle/>
          <a:p>
            <a:fld id="{16E3A9B5-0502-44FB-BEB0-75DA2EF21A44}" type="datetimeFigureOut">
              <a:rPr lang="en-US" smtClean="0"/>
              <a:pPr/>
              <a:t>3/14/2021</a:t>
            </a:fld>
            <a:endParaRPr lang="en-US"/>
          </a:p>
        </p:txBody>
      </p:sp>
      <p:sp>
        <p:nvSpPr>
          <p:cNvPr id="5" name="Footer Placeholder 4">
            <a:extLst>
              <a:ext uri="{FF2B5EF4-FFF2-40B4-BE49-F238E27FC236}">
                <a16:creationId xmlns:a16="http://schemas.microsoft.com/office/drawing/2014/main" id="{71ED1440-6A63-403E-8AE2-5AD6CD350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D2AE3-11BF-46B9-90D3-27F183BDE0D4}"/>
              </a:ext>
            </a:extLst>
          </p:cNvPr>
          <p:cNvSpPr>
            <a:spLocks noGrp="1"/>
          </p:cNvSpPr>
          <p:nvPr>
            <p:ph type="sldNum" sz="quarter" idx="12"/>
          </p:nvPr>
        </p:nvSpPr>
        <p:spPr/>
        <p:txBody>
          <a:bodyPr/>
          <a:lstStyle/>
          <a:p>
            <a:fld id="{AA5AF3F0-0494-480A-85A8-6028AEF9EBB4}" type="slidenum">
              <a:rPr lang="en-US" smtClean="0"/>
              <a:pPr/>
              <a:t>‹#›</a:t>
            </a:fld>
            <a:endParaRPr lang="en-US"/>
          </a:p>
        </p:txBody>
      </p:sp>
    </p:spTree>
    <p:extLst>
      <p:ext uri="{BB962C8B-B14F-4D97-AF65-F5344CB8AC3E}">
        <p14:creationId xmlns:p14="http://schemas.microsoft.com/office/powerpoint/2010/main" val="3980747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09235-5041-4CA1-A2D3-90253BFCD0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561A4A-EA67-4581-BFC6-2A5767485D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E0796-C407-4180-8F51-A8CFC2704CFF}"/>
              </a:ext>
            </a:extLst>
          </p:cNvPr>
          <p:cNvSpPr>
            <a:spLocks noGrp="1"/>
          </p:cNvSpPr>
          <p:nvPr>
            <p:ph type="dt" sz="half" idx="10"/>
          </p:nvPr>
        </p:nvSpPr>
        <p:spPr/>
        <p:txBody>
          <a:bodyPr/>
          <a:lstStyle/>
          <a:p>
            <a:fld id="{16E3A9B5-0502-44FB-BEB0-75DA2EF21A44}" type="datetimeFigureOut">
              <a:rPr lang="en-US" smtClean="0"/>
              <a:pPr/>
              <a:t>3/14/2021</a:t>
            </a:fld>
            <a:endParaRPr lang="en-US"/>
          </a:p>
        </p:txBody>
      </p:sp>
      <p:sp>
        <p:nvSpPr>
          <p:cNvPr id="5" name="Footer Placeholder 4">
            <a:extLst>
              <a:ext uri="{FF2B5EF4-FFF2-40B4-BE49-F238E27FC236}">
                <a16:creationId xmlns:a16="http://schemas.microsoft.com/office/drawing/2014/main" id="{E7BE7191-BC03-44FB-8644-4CDC4FC51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A1FBD-D845-4096-A290-E9E84885C129}"/>
              </a:ext>
            </a:extLst>
          </p:cNvPr>
          <p:cNvSpPr>
            <a:spLocks noGrp="1"/>
          </p:cNvSpPr>
          <p:nvPr>
            <p:ph type="sldNum" sz="quarter" idx="12"/>
          </p:nvPr>
        </p:nvSpPr>
        <p:spPr/>
        <p:txBody>
          <a:bodyPr/>
          <a:lstStyle/>
          <a:p>
            <a:fld id="{AA5AF3F0-0494-480A-85A8-6028AEF9EBB4}" type="slidenum">
              <a:rPr lang="en-US" smtClean="0"/>
              <a:pPr/>
              <a:t>‹#›</a:t>
            </a:fld>
            <a:endParaRPr lang="en-US"/>
          </a:p>
        </p:txBody>
      </p:sp>
    </p:spTree>
    <p:extLst>
      <p:ext uri="{BB962C8B-B14F-4D97-AF65-F5344CB8AC3E}">
        <p14:creationId xmlns:p14="http://schemas.microsoft.com/office/powerpoint/2010/main" val="791649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E740-D55D-4C7E-80C3-5A39D0356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FE9EF8-1ECF-415B-BB1C-7D0044CF2D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50ABAF-B84C-4E45-BA0E-940E9DDEB31A}"/>
              </a:ext>
            </a:extLst>
          </p:cNvPr>
          <p:cNvSpPr>
            <a:spLocks noGrp="1"/>
          </p:cNvSpPr>
          <p:nvPr>
            <p:ph type="dt" sz="half" idx="10"/>
          </p:nvPr>
        </p:nvSpPr>
        <p:spPr/>
        <p:txBody>
          <a:bodyPr/>
          <a:lstStyle/>
          <a:p>
            <a:fld id="{16E3A9B5-0502-44FB-BEB0-75DA2EF21A44}" type="datetimeFigureOut">
              <a:rPr lang="en-US" smtClean="0"/>
              <a:pPr/>
              <a:t>3/14/2021</a:t>
            </a:fld>
            <a:endParaRPr lang="en-US"/>
          </a:p>
        </p:txBody>
      </p:sp>
      <p:sp>
        <p:nvSpPr>
          <p:cNvPr id="5" name="Footer Placeholder 4">
            <a:extLst>
              <a:ext uri="{FF2B5EF4-FFF2-40B4-BE49-F238E27FC236}">
                <a16:creationId xmlns:a16="http://schemas.microsoft.com/office/drawing/2014/main" id="{2EFC739A-BBAE-4445-99F8-2FF171DAD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50B60-C3C9-45F5-9510-5293D65B6D58}"/>
              </a:ext>
            </a:extLst>
          </p:cNvPr>
          <p:cNvSpPr>
            <a:spLocks noGrp="1"/>
          </p:cNvSpPr>
          <p:nvPr>
            <p:ph type="sldNum" sz="quarter" idx="12"/>
          </p:nvPr>
        </p:nvSpPr>
        <p:spPr/>
        <p:txBody>
          <a:bodyPr/>
          <a:lstStyle/>
          <a:p>
            <a:fld id="{AA5AF3F0-0494-480A-85A8-6028AEF9EBB4}" type="slidenum">
              <a:rPr lang="en-US" smtClean="0"/>
              <a:pPr/>
              <a:t>‹#›</a:t>
            </a:fld>
            <a:endParaRPr lang="en-US"/>
          </a:p>
        </p:txBody>
      </p:sp>
    </p:spTree>
    <p:extLst>
      <p:ext uri="{BB962C8B-B14F-4D97-AF65-F5344CB8AC3E}">
        <p14:creationId xmlns:p14="http://schemas.microsoft.com/office/powerpoint/2010/main" val="3693282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6C54-EB4A-4661-A385-9A9E3EC970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36C4A-76F7-4EB5-9F2B-3607CEDFC0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8C502C-488E-443F-AE72-EC7AD924E9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7974AF-C232-4D41-9009-F2B0D584F799}"/>
              </a:ext>
            </a:extLst>
          </p:cNvPr>
          <p:cNvSpPr>
            <a:spLocks noGrp="1"/>
          </p:cNvSpPr>
          <p:nvPr>
            <p:ph type="dt" sz="half" idx="10"/>
          </p:nvPr>
        </p:nvSpPr>
        <p:spPr/>
        <p:txBody>
          <a:bodyPr/>
          <a:lstStyle/>
          <a:p>
            <a:fld id="{16E3A9B5-0502-44FB-BEB0-75DA2EF21A44}" type="datetimeFigureOut">
              <a:rPr lang="en-US" smtClean="0"/>
              <a:pPr/>
              <a:t>3/14/2021</a:t>
            </a:fld>
            <a:endParaRPr lang="en-US"/>
          </a:p>
        </p:txBody>
      </p:sp>
      <p:sp>
        <p:nvSpPr>
          <p:cNvPr id="6" name="Footer Placeholder 5">
            <a:extLst>
              <a:ext uri="{FF2B5EF4-FFF2-40B4-BE49-F238E27FC236}">
                <a16:creationId xmlns:a16="http://schemas.microsoft.com/office/drawing/2014/main" id="{F752559C-5B6F-4A1E-9E92-376A3BD2A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F46A4-2190-4AFF-B2B5-9ADA73E1AE68}"/>
              </a:ext>
            </a:extLst>
          </p:cNvPr>
          <p:cNvSpPr>
            <a:spLocks noGrp="1"/>
          </p:cNvSpPr>
          <p:nvPr>
            <p:ph type="sldNum" sz="quarter" idx="12"/>
          </p:nvPr>
        </p:nvSpPr>
        <p:spPr/>
        <p:txBody>
          <a:bodyPr/>
          <a:lstStyle/>
          <a:p>
            <a:fld id="{AA5AF3F0-0494-480A-85A8-6028AEF9EBB4}" type="slidenum">
              <a:rPr lang="en-US" smtClean="0"/>
              <a:pPr/>
              <a:t>‹#›</a:t>
            </a:fld>
            <a:endParaRPr lang="en-US"/>
          </a:p>
        </p:txBody>
      </p:sp>
    </p:spTree>
    <p:extLst>
      <p:ext uri="{BB962C8B-B14F-4D97-AF65-F5344CB8AC3E}">
        <p14:creationId xmlns:p14="http://schemas.microsoft.com/office/powerpoint/2010/main" val="1924181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EB2E-1721-4EBC-8F84-53EAF0B85B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64B057-BAFD-4E8A-B5C1-0D6FBE9A55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AE1F17-DB25-41F3-AC75-F2168EC538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84BA5A-7DA7-4166-969D-AD501578CE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FD087A-FADB-4646-89C6-5A33FC19D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C8AA28-DF49-4827-B553-486FCE90FC8D}"/>
              </a:ext>
            </a:extLst>
          </p:cNvPr>
          <p:cNvSpPr>
            <a:spLocks noGrp="1"/>
          </p:cNvSpPr>
          <p:nvPr>
            <p:ph type="dt" sz="half" idx="10"/>
          </p:nvPr>
        </p:nvSpPr>
        <p:spPr/>
        <p:txBody>
          <a:bodyPr/>
          <a:lstStyle/>
          <a:p>
            <a:fld id="{16E3A9B5-0502-44FB-BEB0-75DA2EF21A44}" type="datetimeFigureOut">
              <a:rPr lang="en-US" smtClean="0"/>
              <a:pPr/>
              <a:t>3/14/2021</a:t>
            </a:fld>
            <a:endParaRPr lang="en-US"/>
          </a:p>
        </p:txBody>
      </p:sp>
      <p:sp>
        <p:nvSpPr>
          <p:cNvPr id="8" name="Footer Placeholder 7">
            <a:extLst>
              <a:ext uri="{FF2B5EF4-FFF2-40B4-BE49-F238E27FC236}">
                <a16:creationId xmlns:a16="http://schemas.microsoft.com/office/drawing/2014/main" id="{7981AF9E-187E-493B-A8DD-EC5892826C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67A521-2304-4138-8AA3-4ED1E6D8BE3E}"/>
              </a:ext>
            </a:extLst>
          </p:cNvPr>
          <p:cNvSpPr>
            <a:spLocks noGrp="1"/>
          </p:cNvSpPr>
          <p:nvPr>
            <p:ph type="sldNum" sz="quarter" idx="12"/>
          </p:nvPr>
        </p:nvSpPr>
        <p:spPr/>
        <p:txBody>
          <a:bodyPr/>
          <a:lstStyle/>
          <a:p>
            <a:fld id="{AA5AF3F0-0494-480A-85A8-6028AEF9EBB4}" type="slidenum">
              <a:rPr lang="en-US" smtClean="0"/>
              <a:pPr/>
              <a:t>‹#›</a:t>
            </a:fld>
            <a:endParaRPr lang="en-US"/>
          </a:p>
        </p:txBody>
      </p:sp>
    </p:spTree>
    <p:extLst>
      <p:ext uri="{BB962C8B-B14F-4D97-AF65-F5344CB8AC3E}">
        <p14:creationId xmlns:p14="http://schemas.microsoft.com/office/powerpoint/2010/main" val="808000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7700-ABE2-4753-9AF5-8857ECEEAE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E33D1B-3108-4295-A1C8-8369B3E4A2C0}"/>
              </a:ext>
            </a:extLst>
          </p:cNvPr>
          <p:cNvSpPr>
            <a:spLocks noGrp="1"/>
          </p:cNvSpPr>
          <p:nvPr>
            <p:ph type="dt" sz="half" idx="10"/>
          </p:nvPr>
        </p:nvSpPr>
        <p:spPr/>
        <p:txBody>
          <a:bodyPr/>
          <a:lstStyle/>
          <a:p>
            <a:fld id="{16E3A9B5-0502-44FB-BEB0-75DA2EF21A44}" type="datetimeFigureOut">
              <a:rPr lang="en-US" smtClean="0"/>
              <a:pPr/>
              <a:t>3/14/2021</a:t>
            </a:fld>
            <a:endParaRPr lang="en-US"/>
          </a:p>
        </p:txBody>
      </p:sp>
      <p:sp>
        <p:nvSpPr>
          <p:cNvPr id="4" name="Footer Placeholder 3">
            <a:extLst>
              <a:ext uri="{FF2B5EF4-FFF2-40B4-BE49-F238E27FC236}">
                <a16:creationId xmlns:a16="http://schemas.microsoft.com/office/drawing/2014/main" id="{0151E442-C5E8-4279-8005-69C70E70A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D40063-933F-4F7F-BB12-D7FA9D269C44}"/>
              </a:ext>
            </a:extLst>
          </p:cNvPr>
          <p:cNvSpPr>
            <a:spLocks noGrp="1"/>
          </p:cNvSpPr>
          <p:nvPr>
            <p:ph type="sldNum" sz="quarter" idx="12"/>
          </p:nvPr>
        </p:nvSpPr>
        <p:spPr/>
        <p:txBody>
          <a:bodyPr/>
          <a:lstStyle/>
          <a:p>
            <a:fld id="{AA5AF3F0-0494-480A-85A8-6028AEF9EBB4}" type="slidenum">
              <a:rPr lang="en-US" smtClean="0"/>
              <a:pPr/>
              <a:t>‹#›</a:t>
            </a:fld>
            <a:endParaRPr lang="en-US"/>
          </a:p>
        </p:txBody>
      </p:sp>
    </p:spTree>
    <p:extLst>
      <p:ext uri="{BB962C8B-B14F-4D97-AF65-F5344CB8AC3E}">
        <p14:creationId xmlns:p14="http://schemas.microsoft.com/office/powerpoint/2010/main" val="194823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7F6871-53EB-4B0B-AF41-C3D67116E75F}"/>
              </a:ext>
            </a:extLst>
          </p:cNvPr>
          <p:cNvSpPr>
            <a:spLocks noGrp="1"/>
          </p:cNvSpPr>
          <p:nvPr>
            <p:ph type="dt" sz="half" idx="10"/>
          </p:nvPr>
        </p:nvSpPr>
        <p:spPr/>
        <p:txBody>
          <a:bodyPr/>
          <a:lstStyle/>
          <a:p>
            <a:fld id="{16E3A9B5-0502-44FB-BEB0-75DA2EF21A44}" type="datetimeFigureOut">
              <a:rPr lang="en-US" smtClean="0"/>
              <a:pPr/>
              <a:t>3/14/2021</a:t>
            </a:fld>
            <a:endParaRPr lang="en-US"/>
          </a:p>
        </p:txBody>
      </p:sp>
      <p:sp>
        <p:nvSpPr>
          <p:cNvPr id="3" name="Footer Placeholder 2">
            <a:extLst>
              <a:ext uri="{FF2B5EF4-FFF2-40B4-BE49-F238E27FC236}">
                <a16:creationId xmlns:a16="http://schemas.microsoft.com/office/drawing/2014/main" id="{14A0730B-4014-462A-9312-F678CA4F41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8048BB-91CC-46AA-A98C-F521F5C3BAAE}"/>
              </a:ext>
            </a:extLst>
          </p:cNvPr>
          <p:cNvSpPr>
            <a:spLocks noGrp="1"/>
          </p:cNvSpPr>
          <p:nvPr>
            <p:ph type="sldNum" sz="quarter" idx="12"/>
          </p:nvPr>
        </p:nvSpPr>
        <p:spPr/>
        <p:txBody>
          <a:bodyPr/>
          <a:lstStyle/>
          <a:p>
            <a:fld id="{AA5AF3F0-0494-480A-85A8-6028AEF9EBB4}" type="slidenum">
              <a:rPr lang="en-US" smtClean="0"/>
              <a:pPr/>
              <a:t>‹#›</a:t>
            </a:fld>
            <a:endParaRPr lang="en-US"/>
          </a:p>
        </p:txBody>
      </p:sp>
    </p:spTree>
    <p:extLst>
      <p:ext uri="{BB962C8B-B14F-4D97-AF65-F5344CB8AC3E}">
        <p14:creationId xmlns:p14="http://schemas.microsoft.com/office/powerpoint/2010/main" val="1257995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00EE-DC4D-4CBF-96EB-F7F370DF2F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2C498-A576-45F2-9497-A93C7DC104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F4C2E-0512-428C-969A-FA3084210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CC8049-3F5D-437E-ABA3-C4434B8A0D50}"/>
              </a:ext>
            </a:extLst>
          </p:cNvPr>
          <p:cNvSpPr>
            <a:spLocks noGrp="1"/>
          </p:cNvSpPr>
          <p:nvPr>
            <p:ph type="dt" sz="half" idx="10"/>
          </p:nvPr>
        </p:nvSpPr>
        <p:spPr/>
        <p:txBody>
          <a:bodyPr/>
          <a:lstStyle/>
          <a:p>
            <a:fld id="{16E3A9B5-0502-44FB-BEB0-75DA2EF21A44}" type="datetimeFigureOut">
              <a:rPr lang="en-US" smtClean="0"/>
              <a:pPr/>
              <a:t>3/14/2021</a:t>
            </a:fld>
            <a:endParaRPr lang="en-US"/>
          </a:p>
        </p:txBody>
      </p:sp>
      <p:sp>
        <p:nvSpPr>
          <p:cNvPr id="6" name="Footer Placeholder 5">
            <a:extLst>
              <a:ext uri="{FF2B5EF4-FFF2-40B4-BE49-F238E27FC236}">
                <a16:creationId xmlns:a16="http://schemas.microsoft.com/office/drawing/2014/main" id="{0BF669D0-D8E6-4FDE-BC13-5AEAD8CCA2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33214-0FC1-4CB8-9850-76A0D662ED4E}"/>
              </a:ext>
            </a:extLst>
          </p:cNvPr>
          <p:cNvSpPr>
            <a:spLocks noGrp="1"/>
          </p:cNvSpPr>
          <p:nvPr>
            <p:ph type="sldNum" sz="quarter" idx="12"/>
          </p:nvPr>
        </p:nvSpPr>
        <p:spPr/>
        <p:txBody>
          <a:bodyPr/>
          <a:lstStyle/>
          <a:p>
            <a:fld id="{AA5AF3F0-0494-480A-85A8-6028AEF9EBB4}" type="slidenum">
              <a:rPr lang="en-US" smtClean="0"/>
              <a:pPr/>
              <a:t>‹#›</a:t>
            </a:fld>
            <a:endParaRPr lang="en-US"/>
          </a:p>
        </p:txBody>
      </p:sp>
    </p:spTree>
    <p:extLst>
      <p:ext uri="{BB962C8B-B14F-4D97-AF65-F5344CB8AC3E}">
        <p14:creationId xmlns:p14="http://schemas.microsoft.com/office/powerpoint/2010/main" val="240263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DE716-AAE1-4FA9-B3E5-01AA4AF87828}"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40552239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E809-9060-4D4A-A6A8-D6C0EFFAF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F5CA47-7892-43A0-86BE-43DCCE7EE9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0FF2AC-16C4-49CF-BF03-83E338D63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9EE15-3707-4F88-B936-F404C76C5CC2}"/>
              </a:ext>
            </a:extLst>
          </p:cNvPr>
          <p:cNvSpPr>
            <a:spLocks noGrp="1"/>
          </p:cNvSpPr>
          <p:nvPr>
            <p:ph type="dt" sz="half" idx="10"/>
          </p:nvPr>
        </p:nvSpPr>
        <p:spPr/>
        <p:txBody>
          <a:bodyPr/>
          <a:lstStyle/>
          <a:p>
            <a:fld id="{16E3A9B5-0502-44FB-BEB0-75DA2EF21A44}" type="datetimeFigureOut">
              <a:rPr lang="en-US" smtClean="0"/>
              <a:pPr/>
              <a:t>3/14/2021</a:t>
            </a:fld>
            <a:endParaRPr lang="en-US"/>
          </a:p>
        </p:txBody>
      </p:sp>
      <p:sp>
        <p:nvSpPr>
          <p:cNvPr id="6" name="Footer Placeholder 5">
            <a:extLst>
              <a:ext uri="{FF2B5EF4-FFF2-40B4-BE49-F238E27FC236}">
                <a16:creationId xmlns:a16="http://schemas.microsoft.com/office/drawing/2014/main" id="{BEEC293D-CFF9-410A-A9C0-9A91ECAD2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F98FE-E6E3-4314-A253-DF8BCE9EBC9D}"/>
              </a:ext>
            </a:extLst>
          </p:cNvPr>
          <p:cNvSpPr>
            <a:spLocks noGrp="1"/>
          </p:cNvSpPr>
          <p:nvPr>
            <p:ph type="sldNum" sz="quarter" idx="12"/>
          </p:nvPr>
        </p:nvSpPr>
        <p:spPr/>
        <p:txBody>
          <a:bodyPr/>
          <a:lstStyle/>
          <a:p>
            <a:fld id="{AA5AF3F0-0494-480A-85A8-6028AEF9EBB4}" type="slidenum">
              <a:rPr lang="en-US" smtClean="0"/>
              <a:pPr/>
              <a:t>‹#›</a:t>
            </a:fld>
            <a:endParaRPr lang="en-US"/>
          </a:p>
        </p:txBody>
      </p:sp>
    </p:spTree>
    <p:extLst>
      <p:ext uri="{BB962C8B-B14F-4D97-AF65-F5344CB8AC3E}">
        <p14:creationId xmlns:p14="http://schemas.microsoft.com/office/powerpoint/2010/main" val="3763543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6317-5D32-4A1B-9888-63A4E574B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3400FC-8E14-483E-AD57-2697DA107D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35194-5C98-4265-BD0E-A585FFCCFEE4}"/>
              </a:ext>
            </a:extLst>
          </p:cNvPr>
          <p:cNvSpPr>
            <a:spLocks noGrp="1"/>
          </p:cNvSpPr>
          <p:nvPr>
            <p:ph type="dt" sz="half" idx="10"/>
          </p:nvPr>
        </p:nvSpPr>
        <p:spPr/>
        <p:txBody>
          <a:bodyPr/>
          <a:lstStyle/>
          <a:p>
            <a:fld id="{16E3A9B5-0502-44FB-BEB0-75DA2EF21A44}" type="datetimeFigureOut">
              <a:rPr lang="en-US" smtClean="0"/>
              <a:pPr/>
              <a:t>3/14/2021</a:t>
            </a:fld>
            <a:endParaRPr lang="en-US"/>
          </a:p>
        </p:txBody>
      </p:sp>
      <p:sp>
        <p:nvSpPr>
          <p:cNvPr id="5" name="Footer Placeholder 4">
            <a:extLst>
              <a:ext uri="{FF2B5EF4-FFF2-40B4-BE49-F238E27FC236}">
                <a16:creationId xmlns:a16="http://schemas.microsoft.com/office/drawing/2014/main" id="{520DA500-E351-4327-A3AA-A550E088B9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B2BBB-13D6-4097-A3D3-C2AA451E6B41}"/>
              </a:ext>
            </a:extLst>
          </p:cNvPr>
          <p:cNvSpPr>
            <a:spLocks noGrp="1"/>
          </p:cNvSpPr>
          <p:nvPr>
            <p:ph type="sldNum" sz="quarter" idx="12"/>
          </p:nvPr>
        </p:nvSpPr>
        <p:spPr/>
        <p:txBody>
          <a:bodyPr/>
          <a:lstStyle/>
          <a:p>
            <a:fld id="{AA5AF3F0-0494-480A-85A8-6028AEF9EBB4}" type="slidenum">
              <a:rPr lang="en-US" smtClean="0"/>
              <a:pPr/>
              <a:t>‹#›</a:t>
            </a:fld>
            <a:endParaRPr lang="en-US"/>
          </a:p>
        </p:txBody>
      </p:sp>
    </p:spTree>
    <p:extLst>
      <p:ext uri="{BB962C8B-B14F-4D97-AF65-F5344CB8AC3E}">
        <p14:creationId xmlns:p14="http://schemas.microsoft.com/office/powerpoint/2010/main" val="21256580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A84EA8-0BC9-4AE9-8E58-59C51AA8EB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0B6141-55FF-437B-A027-187770B25B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C58BF-EF28-42EF-944E-F5C8ABFD42A7}"/>
              </a:ext>
            </a:extLst>
          </p:cNvPr>
          <p:cNvSpPr>
            <a:spLocks noGrp="1"/>
          </p:cNvSpPr>
          <p:nvPr>
            <p:ph type="dt" sz="half" idx="10"/>
          </p:nvPr>
        </p:nvSpPr>
        <p:spPr/>
        <p:txBody>
          <a:bodyPr/>
          <a:lstStyle/>
          <a:p>
            <a:fld id="{16E3A9B5-0502-44FB-BEB0-75DA2EF21A44}" type="datetimeFigureOut">
              <a:rPr lang="en-US" smtClean="0"/>
              <a:pPr/>
              <a:t>3/14/2021</a:t>
            </a:fld>
            <a:endParaRPr lang="en-US"/>
          </a:p>
        </p:txBody>
      </p:sp>
      <p:sp>
        <p:nvSpPr>
          <p:cNvPr id="5" name="Footer Placeholder 4">
            <a:extLst>
              <a:ext uri="{FF2B5EF4-FFF2-40B4-BE49-F238E27FC236}">
                <a16:creationId xmlns:a16="http://schemas.microsoft.com/office/drawing/2014/main" id="{7258236C-C227-4271-B741-ECB759826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924B2-AC92-4C56-BB4F-4E74308037E7}"/>
              </a:ext>
            </a:extLst>
          </p:cNvPr>
          <p:cNvSpPr>
            <a:spLocks noGrp="1"/>
          </p:cNvSpPr>
          <p:nvPr>
            <p:ph type="sldNum" sz="quarter" idx="12"/>
          </p:nvPr>
        </p:nvSpPr>
        <p:spPr/>
        <p:txBody>
          <a:bodyPr/>
          <a:lstStyle/>
          <a:p>
            <a:fld id="{AA5AF3F0-0494-480A-85A8-6028AEF9EBB4}" type="slidenum">
              <a:rPr lang="en-US" smtClean="0"/>
              <a:pPr/>
              <a:t>‹#›</a:t>
            </a:fld>
            <a:endParaRPr lang="en-US"/>
          </a:p>
        </p:txBody>
      </p:sp>
    </p:spTree>
    <p:extLst>
      <p:ext uri="{BB962C8B-B14F-4D97-AF65-F5344CB8AC3E}">
        <p14:creationId xmlns:p14="http://schemas.microsoft.com/office/powerpoint/2010/main" val="385722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DE716-AAE1-4FA9-B3E5-01AA4AF87828}"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415002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DE716-AAE1-4FA9-B3E5-01AA4AF87828}"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3838612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DE716-AAE1-4FA9-B3E5-01AA4AF87828}" type="datetimeFigureOut">
              <a:rPr lang="en-US" smtClean="0"/>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3817494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DE716-AAE1-4FA9-B3E5-01AA4AF87828}"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39822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DE716-AAE1-4FA9-B3E5-01AA4AF87828}" type="datetimeFigureOut">
              <a:rPr lang="en-US" smtClean="0"/>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3519549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DE716-AAE1-4FA9-B3E5-01AA4AF87828}"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90658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DE716-AAE1-4FA9-B3E5-01AA4AF87828}"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176249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DE716-AAE1-4FA9-B3E5-01AA4AF87828}" type="datetimeFigureOut">
              <a:rPr lang="en-US" smtClean="0"/>
              <a:t>3/14/2021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50B51-4412-45C9-980C-5E6EA45A6F23}" type="slidenum">
              <a:rPr lang="en-US" smtClean="0"/>
              <a:t>‹#›</a:t>
            </a:fld>
            <a:endParaRPr lang="en-US"/>
          </a:p>
        </p:txBody>
      </p:sp>
    </p:spTree>
    <p:extLst>
      <p:ext uri="{BB962C8B-B14F-4D97-AF65-F5344CB8AC3E}">
        <p14:creationId xmlns:p14="http://schemas.microsoft.com/office/powerpoint/2010/main" val="25268697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C422D1-F21C-471A-B680-B4877D0752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65B28-9B75-473C-B8BE-B83743FC2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8A2A2-72EB-4581-9F3C-A6E9B99CA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3A9B5-0502-44FB-BEB0-75DA2EF21A44}" type="datetimeFigureOut">
              <a:rPr lang="en-US" smtClean="0"/>
              <a:pPr/>
              <a:t>3/14/2021</a:t>
            </a:fld>
            <a:endParaRPr lang="en-US"/>
          </a:p>
        </p:txBody>
      </p:sp>
      <p:sp>
        <p:nvSpPr>
          <p:cNvPr id="5" name="Footer Placeholder 4">
            <a:extLst>
              <a:ext uri="{FF2B5EF4-FFF2-40B4-BE49-F238E27FC236}">
                <a16:creationId xmlns:a16="http://schemas.microsoft.com/office/drawing/2014/main" id="{B9E22E9B-06AD-4AD9-AC97-DC74AC1990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8C5BC8-DFA0-41BE-8DD7-698618A8D5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AF3F0-0494-480A-85A8-6028AEF9EBB4}" type="slidenum">
              <a:rPr lang="en-US" smtClean="0"/>
              <a:pPr/>
              <a:t>‹#›</a:t>
            </a:fld>
            <a:endParaRPr lang="en-US"/>
          </a:p>
        </p:txBody>
      </p:sp>
    </p:spTree>
    <p:extLst>
      <p:ext uri="{BB962C8B-B14F-4D97-AF65-F5344CB8AC3E}">
        <p14:creationId xmlns:p14="http://schemas.microsoft.com/office/powerpoint/2010/main" val="1969447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9.emf"/><Relationship Id="rId5" Type="http://schemas.openxmlformats.org/officeDocument/2006/relationships/package" Target="../embeddings/Microsoft_Word_Document2.docx"/><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3.emf"/><Relationship Id="rId4" Type="http://schemas.openxmlformats.org/officeDocument/2006/relationships/package" Target="../embeddings/Microsoft_Word_Document3.docx"/></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3.emf"/></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7.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19.emf"/><Relationship Id="rId5" Type="http://schemas.openxmlformats.org/officeDocument/2006/relationships/package" Target="../embeddings/Microsoft_Word_Document8.docx"/><Relationship Id="rId4" Type="http://schemas.openxmlformats.org/officeDocument/2006/relationships/image" Target="../media/image18.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25.emf"/></Relationships>
</file>

<file path=ppt/slides/_rels/slide43.xml.rels><?xml version="1.0" encoding="UTF-8" standalone="yes"?>
<Relationships xmlns="http://schemas.openxmlformats.org/package/2006/relationships"><Relationship Id="rId3" Type="http://schemas.openxmlformats.org/officeDocument/2006/relationships/hyperlink" Target="http://www.fueleconomy.gov/" TargetMode="External"/><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26.emf"/></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package" Target="../embeddings/Microsoft_Word_Document13.docx"/><Relationship Id="rId2" Type="http://schemas.openxmlformats.org/officeDocument/2006/relationships/notesSlide" Target="../notesSlides/notesSlide57.xml"/><Relationship Id="rId1" Type="http://schemas.openxmlformats.org/officeDocument/2006/relationships/slideLayout" Target="../slideLayouts/slideLayout13.xml"/><Relationship Id="rId4" Type="http://schemas.openxmlformats.org/officeDocument/2006/relationships/image" Target="../media/image2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Document14.docx"/><Relationship Id="rId2" Type="http://schemas.openxmlformats.org/officeDocument/2006/relationships/notesSlide" Target="../notesSlides/notesSlide58.xml"/><Relationship Id="rId1" Type="http://schemas.openxmlformats.org/officeDocument/2006/relationships/slideLayout" Target="../slideLayouts/slideLayout13.xml"/><Relationship Id="rId4" Type="http://schemas.openxmlformats.org/officeDocument/2006/relationships/image" Target="../media/image30.emf"/></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notesSlide" Target="../notesSlides/notesSlide59.xml"/><Relationship Id="rId1" Type="http://schemas.openxmlformats.org/officeDocument/2006/relationships/slideLayout" Target="../slideLayouts/slideLayout13.xml"/><Relationship Id="rId4" Type="http://schemas.openxmlformats.org/officeDocument/2006/relationships/image" Target="../media/image31.e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package" Target="../embeddings/Microsoft_Word_Document16.docx"/><Relationship Id="rId2" Type="http://schemas.openxmlformats.org/officeDocument/2006/relationships/notesSlide" Target="../notesSlides/notesSlide62.xml"/><Relationship Id="rId1" Type="http://schemas.openxmlformats.org/officeDocument/2006/relationships/slideLayout" Target="../slideLayouts/slideLayout13.xml"/><Relationship Id="rId4" Type="http://schemas.openxmlformats.org/officeDocument/2006/relationships/image" Target="../media/image33.e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package" Target="../embeddings/Microsoft_Word_Document17.docx"/><Relationship Id="rId2" Type="http://schemas.openxmlformats.org/officeDocument/2006/relationships/notesSlide" Target="../notesSlides/notesSlide65.xml"/><Relationship Id="rId1" Type="http://schemas.openxmlformats.org/officeDocument/2006/relationships/slideLayout" Target="../slideLayouts/slideLayout18.xml"/><Relationship Id="rId4" Type="http://schemas.openxmlformats.org/officeDocument/2006/relationships/image" Target="../media/image35.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package" Target="../embeddings/Microsoft_Word_Document18.docx"/><Relationship Id="rId2" Type="http://schemas.openxmlformats.org/officeDocument/2006/relationships/notesSlide" Target="../notesSlides/notesSlide69.xml"/><Relationship Id="rId1" Type="http://schemas.openxmlformats.org/officeDocument/2006/relationships/slideLayout" Target="../slideLayouts/slideLayout18.xml"/><Relationship Id="rId4" Type="http://schemas.openxmlformats.org/officeDocument/2006/relationships/image" Target="../media/image37.e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notesSlide" Target="../notesSlides/notesSlide72.xml"/><Relationship Id="rId1" Type="http://schemas.openxmlformats.org/officeDocument/2006/relationships/slideLayout" Target="../slideLayouts/slideLayout13.xml"/><Relationship Id="rId4" Type="http://schemas.openxmlformats.org/officeDocument/2006/relationships/image" Target="../media/image39.emf"/></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1697-E668-4EA3-BD31-567E53FF832C}"/>
              </a:ext>
            </a:extLst>
          </p:cNvPr>
          <p:cNvSpPr txBox="1">
            <a:spLocks/>
          </p:cNvSpPr>
          <p:nvPr/>
        </p:nvSpPr>
        <p:spPr>
          <a:xfrm>
            <a:off x="601265" y="1066800"/>
            <a:ext cx="10989469" cy="1470025"/>
          </a:xfrm>
          <a:prstGeom prst="rect">
            <a:avLst/>
          </a:prstGeom>
        </p:spPr>
        <p:txBody>
          <a:bodyP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1" i="0" u="none" strike="noStrike" kern="1200" cap="none" spc="0" normalizeH="0" baseline="0" noProof="0" dirty="0">
                <a:ln>
                  <a:noFill/>
                </a:ln>
                <a:solidFill>
                  <a:srgbClr val="4472C4">
                    <a:lumMod val="50000"/>
                  </a:srgbClr>
                </a:solidFill>
                <a:effectLst/>
                <a:uLnTx/>
                <a:uFillTx/>
                <a:latin typeface="Calibri Light" panose="020F0302020204030204"/>
                <a:ea typeface="+mj-ea"/>
                <a:cs typeface="+mj-cs"/>
              </a:rPr>
              <a:t>Advanced Data Analysis I </a:t>
            </a:r>
            <a:br>
              <a:rPr kumimoji="0" lang="en-US" sz="7200" b="1" i="0" u="none" strike="noStrike" kern="1200" cap="none" spc="0" normalizeH="0" baseline="0" noProof="0" dirty="0">
                <a:ln>
                  <a:noFill/>
                </a:ln>
                <a:solidFill>
                  <a:srgbClr val="4472C4">
                    <a:lumMod val="50000"/>
                  </a:srgbClr>
                </a:solidFill>
                <a:effectLst/>
                <a:uLnTx/>
                <a:uFillTx/>
                <a:latin typeface="Calibri Light" panose="020F0302020204030204"/>
                <a:ea typeface="+mj-ea"/>
                <a:cs typeface="+mj-cs"/>
              </a:rPr>
            </a:br>
            <a:r>
              <a:rPr kumimoji="0" lang="en-US" sz="4400" b="1" i="0" u="none" strike="noStrike" kern="1200" cap="none" spc="0" normalizeH="0" baseline="0" noProof="0" dirty="0">
                <a:ln>
                  <a:noFill/>
                </a:ln>
                <a:solidFill>
                  <a:srgbClr val="1F497D"/>
                </a:solidFill>
                <a:effectLst/>
                <a:uLnTx/>
                <a:uFillTx/>
                <a:latin typeface="Calibri Light" panose="020F0302020204030204"/>
                <a:ea typeface="+mj-ea"/>
                <a:cs typeface="+mj-cs"/>
              </a:rPr>
              <a:t>Model Specification, Outliers, and Missing Data</a:t>
            </a:r>
            <a:endParaRPr kumimoji="0" lang="en-US" sz="7200" b="1" i="0" u="none" strike="noStrike" kern="1200" cap="none" spc="0" normalizeH="0" baseline="0" noProof="0" dirty="0">
              <a:ln>
                <a:noFill/>
              </a:ln>
              <a:solidFill>
                <a:srgbClr val="1F497D"/>
              </a:solidFill>
              <a:effectLst/>
              <a:uLnTx/>
              <a:uFillTx/>
              <a:latin typeface="Calibri Light" panose="020F0302020204030204"/>
              <a:ea typeface="+mj-ea"/>
              <a:cs typeface="+mj-cs"/>
            </a:endParaRPr>
          </a:p>
        </p:txBody>
      </p:sp>
      <p:sp>
        <p:nvSpPr>
          <p:cNvPr id="5" name="Subtitle 2">
            <a:extLst>
              <a:ext uri="{FF2B5EF4-FFF2-40B4-BE49-F238E27FC236}">
                <a16:creationId xmlns:a16="http://schemas.microsoft.com/office/drawing/2014/main" id="{2783BD1F-55FD-4077-8CD8-D8AA3605EC19}"/>
              </a:ext>
            </a:extLst>
          </p:cNvPr>
          <p:cNvSpPr txBox="1">
            <a:spLocks/>
          </p:cNvSpPr>
          <p:nvPr/>
        </p:nvSpPr>
        <p:spPr>
          <a:xfrm>
            <a:off x="1523999" y="3657600"/>
            <a:ext cx="9144000" cy="22958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PA 541 Week 10</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Michael D. Siciliano</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Department of Public Administration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College of Urban Planning and Public Affairs</a:t>
            </a:r>
          </a:p>
        </p:txBody>
      </p:sp>
    </p:spTree>
    <p:extLst>
      <p:ext uri="{BB962C8B-B14F-4D97-AF65-F5344CB8AC3E}">
        <p14:creationId xmlns:p14="http://schemas.microsoft.com/office/powerpoint/2010/main" val="119703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Two Types of Log Transformations</a:t>
            </a:r>
          </a:p>
        </p:txBody>
      </p:sp>
      <p:sp>
        <p:nvSpPr>
          <p:cNvPr id="3" name="Content Placeholder 2"/>
          <p:cNvSpPr>
            <a:spLocks noGrp="1"/>
          </p:cNvSpPr>
          <p:nvPr>
            <p:ph idx="1"/>
          </p:nvPr>
        </p:nvSpPr>
        <p:spPr>
          <a:xfrm>
            <a:off x="816864" y="1600200"/>
            <a:ext cx="10689336" cy="4800600"/>
          </a:xfrm>
        </p:spPr>
        <p:txBody>
          <a:bodyPr>
            <a:normAutofit/>
          </a:bodyPr>
          <a:lstStyle/>
          <a:p>
            <a:r>
              <a:rPr lang="en-US" dirty="0"/>
              <a:t>As you have probably seen before, there are times when we want to conduct log transformations to make our data normally distributed.  For example, we tend to log transform salaries as they tend to be significantly skewed to the right.</a:t>
            </a:r>
          </a:p>
          <a:p>
            <a:r>
              <a:rPr lang="en-US" dirty="0"/>
              <a:t>Also, in many economic situations, theory may dictate a relationship between variables that is non-linear. </a:t>
            </a:r>
          </a:p>
          <a:p>
            <a:r>
              <a:rPr lang="en-US" dirty="0"/>
              <a:t>Because of the frequency with which logs are used we will examine and interpret several types of log transformed models:</a:t>
            </a:r>
          </a:p>
          <a:p>
            <a:pPr lvl="1"/>
            <a:r>
              <a:rPr lang="en-US" b="1" dirty="0"/>
              <a:t>log-log model</a:t>
            </a:r>
            <a:r>
              <a:rPr lang="en-US" dirty="0"/>
              <a:t> (both DV and IV are transformed)</a:t>
            </a:r>
          </a:p>
          <a:p>
            <a:pPr lvl="1"/>
            <a:r>
              <a:rPr lang="en-US" b="1" dirty="0"/>
              <a:t>semi-log models </a:t>
            </a:r>
            <a:r>
              <a:rPr lang="en-US" dirty="0"/>
              <a:t>(log-</a:t>
            </a:r>
            <a:r>
              <a:rPr lang="en-US" dirty="0" err="1"/>
              <a:t>lin</a:t>
            </a:r>
            <a:r>
              <a:rPr lang="en-US" dirty="0"/>
              <a:t> and </a:t>
            </a:r>
            <a:r>
              <a:rPr lang="en-US" dirty="0" err="1"/>
              <a:t>lin</a:t>
            </a:r>
            <a:r>
              <a:rPr lang="en-US" dirty="0"/>
              <a:t>-log; either IV or DV are transformed but not both)</a:t>
            </a:r>
          </a:p>
        </p:txBody>
      </p:sp>
    </p:spTree>
    <p:extLst>
      <p:ext uri="{BB962C8B-B14F-4D97-AF65-F5344CB8AC3E}">
        <p14:creationId xmlns:p14="http://schemas.microsoft.com/office/powerpoint/2010/main" val="66388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Log models: a typology</a:t>
            </a:r>
          </a:p>
        </p:txBody>
      </p:sp>
      <p:pic>
        <p:nvPicPr>
          <p:cNvPr id="51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121" r="26920"/>
          <a:stretch/>
        </p:blipFill>
        <p:spPr bwMode="auto">
          <a:xfrm>
            <a:off x="1828801" y="1676400"/>
            <a:ext cx="8333509"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004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Log-Log Model</a:t>
            </a:r>
          </a:p>
        </p:txBody>
      </p:sp>
      <p:sp>
        <p:nvSpPr>
          <p:cNvPr id="3" name="Content Placeholder 2"/>
          <p:cNvSpPr>
            <a:spLocks noGrp="1"/>
          </p:cNvSpPr>
          <p:nvPr>
            <p:ph idx="1"/>
          </p:nvPr>
        </p:nvSpPr>
        <p:spPr/>
        <p:txBody>
          <a:bodyPr>
            <a:normAutofit/>
          </a:bodyPr>
          <a:lstStyle/>
          <a:p>
            <a:r>
              <a:rPr lang="en-US" dirty="0"/>
              <a:t>We can estimate the following generic linear regression model, known as the log-log model (remember that </a:t>
            </a:r>
            <a:r>
              <a:rPr lang="en-US" dirty="0" err="1"/>
              <a:t>ln</a:t>
            </a:r>
            <a:r>
              <a:rPr lang="en-US" dirty="0"/>
              <a:t> and log are used interchangeably to represent the natural log)</a:t>
            </a:r>
          </a:p>
          <a:p>
            <a:r>
              <a:rPr lang="en-US" dirty="0"/>
              <a:t>log(y) = </a:t>
            </a:r>
            <a:r>
              <a:rPr lang="el-GR" dirty="0"/>
              <a:t>β</a:t>
            </a:r>
            <a:r>
              <a:rPr lang="en-US" baseline="-25000" dirty="0"/>
              <a:t>0</a:t>
            </a:r>
            <a:r>
              <a:rPr lang="en-US" dirty="0"/>
              <a:t> + </a:t>
            </a:r>
            <a:r>
              <a:rPr lang="el-GR" dirty="0"/>
              <a:t>β</a:t>
            </a:r>
            <a:r>
              <a:rPr lang="en-US" dirty="0"/>
              <a:t>1log(x</a:t>
            </a:r>
            <a:r>
              <a:rPr lang="en-US" baseline="-25000" dirty="0"/>
              <a:t>1i</a:t>
            </a:r>
            <a:r>
              <a:rPr lang="en-US" dirty="0"/>
              <a:t>) + </a:t>
            </a:r>
            <a:r>
              <a:rPr lang="el-GR" dirty="0"/>
              <a:t>β</a:t>
            </a:r>
            <a:r>
              <a:rPr lang="en-US" baseline="-25000" dirty="0"/>
              <a:t>2</a:t>
            </a:r>
            <a:r>
              <a:rPr lang="en-US" dirty="0"/>
              <a:t>log(x</a:t>
            </a:r>
            <a:r>
              <a:rPr lang="en-US" baseline="-25000" dirty="0"/>
              <a:t>2i</a:t>
            </a:r>
            <a:r>
              <a:rPr lang="en-US" dirty="0"/>
              <a:t>) + </a:t>
            </a:r>
            <a:r>
              <a:rPr lang="el-GR" dirty="0"/>
              <a:t>ε</a:t>
            </a:r>
            <a:r>
              <a:rPr lang="en-US" baseline="-25000" dirty="0" err="1"/>
              <a:t>i</a:t>
            </a:r>
            <a:endParaRPr lang="en-US" baseline="-25000" dirty="0"/>
          </a:p>
          <a:p>
            <a:r>
              <a:rPr lang="en-US" dirty="0"/>
              <a:t>As with our quadratic model, it is linear in its parameters.</a:t>
            </a:r>
          </a:p>
          <a:p>
            <a:r>
              <a:rPr lang="en-US" dirty="0"/>
              <a:t>One reason, for the use of log-log models especially among economists, is that </a:t>
            </a:r>
            <a:r>
              <a:rPr lang="en-US" b="1" dirty="0"/>
              <a:t>the regression coefficients can be interpreted as elasticities.</a:t>
            </a:r>
          </a:p>
          <a:p>
            <a:endParaRPr lang="en-US" dirty="0"/>
          </a:p>
        </p:txBody>
      </p:sp>
    </p:spTree>
    <p:extLst>
      <p:ext uri="{BB962C8B-B14F-4D97-AF65-F5344CB8AC3E}">
        <p14:creationId xmlns:p14="http://schemas.microsoft.com/office/powerpoint/2010/main" val="21934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Log-Log Model cont…</a:t>
            </a:r>
          </a:p>
        </p:txBody>
      </p:sp>
      <p:sp>
        <p:nvSpPr>
          <p:cNvPr id="3" name="Content Placeholder 2"/>
          <p:cNvSpPr>
            <a:spLocks noGrp="1"/>
          </p:cNvSpPr>
          <p:nvPr>
            <p:ph idx="1"/>
          </p:nvPr>
        </p:nvSpPr>
        <p:spPr>
          <a:xfrm>
            <a:off x="816864" y="1600200"/>
            <a:ext cx="10871200" cy="4724400"/>
          </a:xfrm>
        </p:spPr>
        <p:txBody>
          <a:bodyPr>
            <a:normAutofit/>
          </a:bodyPr>
          <a:lstStyle/>
          <a:p>
            <a:r>
              <a:rPr lang="en-US" dirty="0"/>
              <a:t>From economics, recall that an elasticity is defined as:</a:t>
            </a:r>
          </a:p>
          <a:p>
            <a:endParaRPr lang="en-US" dirty="0"/>
          </a:p>
          <a:p>
            <a:endParaRPr lang="en-US" dirty="0"/>
          </a:p>
        </p:txBody>
      </p:sp>
      <p:sp>
        <p:nvSpPr>
          <p:cNvPr id="3074"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pic>
        <p:nvPicPr>
          <p:cNvPr id="307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67200" y="2899259"/>
            <a:ext cx="3173472" cy="654844"/>
          </a:xfrm>
          <a:prstGeom prst="rect">
            <a:avLst/>
          </a:prstGeom>
          <a:noFill/>
        </p:spPr>
      </p:pic>
    </p:spTree>
    <p:extLst>
      <p:ext uri="{BB962C8B-B14F-4D97-AF65-F5344CB8AC3E}">
        <p14:creationId xmlns:p14="http://schemas.microsoft.com/office/powerpoint/2010/main" val="2085151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Log-Log Model cont…</a:t>
            </a:r>
          </a:p>
        </p:txBody>
      </p:sp>
      <p:sp>
        <p:nvSpPr>
          <p:cNvPr id="3" name="Content Placeholder 2"/>
          <p:cNvSpPr>
            <a:spLocks noGrp="1"/>
          </p:cNvSpPr>
          <p:nvPr>
            <p:ph idx="1"/>
          </p:nvPr>
        </p:nvSpPr>
        <p:spPr/>
        <p:txBody>
          <a:bodyPr/>
          <a:lstStyle/>
          <a:p>
            <a:r>
              <a:rPr lang="en-US" dirty="0"/>
              <a:t>How do we define a percentage change?</a:t>
            </a:r>
          </a:p>
          <a:p>
            <a:endParaRPr lang="en-US" dirty="0"/>
          </a:p>
          <a:p>
            <a:r>
              <a:rPr lang="en-US" dirty="0"/>
              <a:t>% change in y = </a:t>
            </a:r>
            <a:r>
              <a:rPr lang="en-US" dirty="0">
                <a:solidFill>
                  <a:srgbClr val="FF0000"/>
                </a:solidFill>
              </a:rPr>
              <a:t>{(New – Old) / Old } * 100</a:t>
            </a:r>
          </a:p>
          <a:p>
            <a:endParaRPr lang="en-US" dirty="0">
              <a:solidFill>
                <a:srgbClr val="FF0000"/>
              </a:solidFill>
            </a:endParaRPr>
          </a:p>
          <a:p>
            <a:r>
              <a:rPr lang="en-US" dirty="0"/>
              <a:t>For instance, if your favorite sports team had 20 wins last season and they have 25 wins this season you could easily calculate the percentage change in the number of wins as </a:t>
            </a:r>
            <a:r>
              <a:rPr lang="en-US" dirty="0">
                <a:solidFill>
                  <a:srgbClr val="FF0000"/>
                </a:solidFill>
              </a:rPr>
              <a:t>{(25-20)/20 }*100 = 25%</a:t>
            </a:r>
            <a:r>
              <a:rPr lang="en-US" dirty="0"/>
              <a:t>.</a:t>
            </a:r>
          </a:p>
        </p:txBody>
      </p:sp>
    </p:spTree>
    <p:extLst>
      <p:ext uri="{BB962C8B-B14F-4D97-AF65-F5344CB8AC3E}">
        <p14:creationId xmlns:p14="http://schemas.microsoft.com/office/powerpoint/2010/main" val="428626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9296400" cy="1143000"/>
          </a:xfrm>
        </p:spPr>
        <p:txBody>
          <a:bodyPr/>
          <a:lstStyle/>
          <a:p>
            <a:r>
              <a:rPr lang="en-US" b="1" dirty="0">
                <a:solidFill>
                  <a:schemeClr val="tx2"/>
                </a:solidFill>
              </a:rPr>
              <a:t>Log-Log Models cont…</a:t>
            </a:r>
          </a:p>
        </p:txBody>
      </p:sp>
      <p:sp>
        <p:nvSpPr>
          <p:cNvPr id="3" name="Content Placeholder 2"/>
          <p:cNvSpPr>
            <a:spLocks noGrp="1"/>
          </p:cNvSpPr>
          <p:nvPr>
            <p:ph idx="1"/>
          </p:nvPr>
        </p:nvSpPr>
        <p:spPr>
          <a:xfrm>
            <a:off x="838200" y="1524000"/>
            <a:ext cx="10744200" cy="4648200"/>
          </a:xfrm>
        </p:spPr>
        <p:txBody>
          <a:bodyPr>
            <a:normAutofit/>
          </a:bodyPr>
          <a:lstStyle/>
          <a:p>
            <a:r>
              <a:rPr lang="en-US" dirty="0"/>
              <a:t>If we allow the ∆x to represent the change in x and define ∆y as the change in y, then we can rewrite elasticity as:</a:t>
            </a:r>
          </a:p>
          <a:p>
            <a:endParaRPr lang="en-US" dirty="0"/>
          </a:p>
          <a:p>
            <a:endParaRPr lang="en-US" dirty="0"/>
          </a:p>
          <a:p>
            <a:endParaRPr lang="en-US" dirty="0"/>
          </a:p>
          <a:p>
            <a:endParaRPr lang="en-US" dirty="0"/>
          </a:p>
          <a:p>
            <a:pPr>
              <a:buNone/>
            </a:pPr>
            <a:endParaRPr lang="en-US" dirty="0"/>
          </a:p>
        </p:txBody>
      </p:sp>
      <p:sp>
        <p:nvSpPr>
          <p:cNvPr id="409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pic>
        <p:nvPicPr>
          <p:cNvPr id="409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010400" y="3276601"/>
            <a:ext cx="1676400" cy="1100667"/>
          </a:xfrm>
          <a:prstGeom prst="rect">
            <a:avLst/>
          </a:prstGeom>
          <a:noFill/>
        </p:spPr>
      </p:pic>
      <p:sp>
        <p:nvSpPr>
          <p:cNvPr id="4100"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pic>
        <p:nvPicPr>
          <p:cNvPr id="4099"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53000" y="4724400"/>
            <a:ext cx="1447800" cy="818322"/>
          </a:xfrm>
          <a:prstGeom prst="rect">
            <a:avLst/>
          </a:prstGeom>
          <a:noFill/>
        </p:spPr>
      </p:pic>
      <p:pic>
        <p:nvPicPr>
          <p:cNvPr id="8"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67001" y="3505201"/>
            <a:ext cx="2799277" cy="577629"/>
          </a:xfrm>
          <a:prstGeom prst="rect">
            <a:avLst/>
          </a:prstGeom>
          <a:noFill/>
        </p:spPr>
      </p:pic>
      <p:cxnSp>
        <p:nvCxnSpPr>
          <p:cNvPr id="10" name="Straight Arrow Connector 9"/>
          <p:cNvCxnSpPr/>
          <p:nvPr/>
        </p:nvCxnSpPr>
        <p:spPr>
          <a:xfrm>
            <a:off x="5791200" y="37338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578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884"/>
            <a:ext cx="10515600" cy="1325563"/>
          </a:xfrm>
        </p:spPr>
        <p:txBody>
          <a:bodyPr/>
          <a:lstStyle/>
          <a:p>
            <a:r>
              <a:rPr lang="en-US" b="1" dirty="0">
                <a:solidFill>
                  <a:schemeClr val="tx2"/>
                </a:solidFill>
              </a:rPr>
              <a:t>Log-Log Models cont…</a:t>
            </a:r>
          </a:p>
        </p:txBody>
      </p:sp>
      <p:sp>
        <p:nvSpPr>
          <p:cNvPr id="3" name="Content Placeholder 2"/>
          <p:cNvSpPr>
            <a:spLocks noGrp="1"/>
          </p:cNvSpPr>
          <p:nvPr>
            <p:ph idx="1"/>
          </p:nvPr>
        </p:nvSpPr>
        <p:spPr>
          <a:xfrm>
            <a:off x="990600" y="1600200"/>
            <a:ext cx="10697464" cy="4038600"/>
          </a:xfrm>
        </p:spPr>
        <p:txBody>
          <a:bodyPr>
            <a:normAutofit fontScale="92500" lnSpcReduction="20000"/>
          </a:bodyPr>
          <a:lstStyle/>
          <a:p>
            <a:r>
              <a:rPr lang="en-US" dirty="0"/>
              <a:t>How does all this relate to our log-log model?</a:t>
            </a:r>
          </a:p>
          <a:p>
            <a:r>
              <a:rPr lang="en-US" dirty="0"/>
              <a:t>Using a bit of calculus, it can be shown that the ∆ln(x) = ∆x/x. So, 100* ∆ln(x) = percentage change in x.</a:t>
            </a:r>
          </a:p>
          <a:p>
            <a:pPr lvl="1"/>
            <a:r>
              <a:rPr lang="en-US" dirty="0"/>
              <a:t>Ex. Log(51) – log (50) = 0.0198.  </a:t>
            </a:r>
          </a:p>
          <a:p>
            <a:pPr lvl="2"/>
            <a:r>
              <a:rPr lang="en-US" dirty="0"/>
              <a:t>.0198*100 = 1.98%</a:t>
            </a:r>
          </a:p>
          <a:p>
            <a:pPr lvl="1"/>
            <a:r>
              <a:rPr lang="en-US" dirty="0"/>
              <a:t>Percentage change from 50 to 51 = (51-50)/50 = 0.02. </a:t>
            </a:r>
          </a:p>
          <a:p>
            <a:pPr lvl="2"/>
            <a:r>
              <a:rPr lang="en-US" dirty="0"/>
              <a:t>.02*100 = 2%</a:t>
            </a:r>
          </a:p>
          <a:p>
            <a:pPr lvl="1"/>
            <a:r>
              <a:rPr lang="en-US" dirty="0"/>
              <a:t>This is a very good approximation for small changes in X.</a:t>
            </a:r>
          </a:p>
          <a:p>
            <a:r>
              <a:rPr lang="en-US" dirty="0"/>
              <a:t>If we run the following model </a:t>
            </a:r>
          </a:p>
          <a:p>
            <a:pPr>
              <a:buNone/>
            </a:pPr>
            <a:r>
              <a:rPr lang="en-US" dirty="0"/>
              <a:t>			Log(y) = </a:t>
            </a:r>
            <a:r>
              <a:rPr lang="el-GR" dirty="0"/>
              <a:t>β</a:t>
            </a:r>
            <a:r>
              <a:rPr lang="en-US" baseline="-25000" dirty="0"/>
              <a:t>0</a:t>
            </a:r>
            <a:r>
              <a:rPr lang="en-US" dirty="0"/>
              <a:t> + </a:t>
            </a:r>
            <a:r>
              <a:rPr lang="el-GR" dirty="0"/>
              <a:t>β</a:t>
            </a:r>
            <a:r>
              <a:rPr lang="en-US" baseline="-25000" dirty="0"/>
              <a:t>1</a:t>
            </a:r>
            <a:r>
              <a:rPr lang="en-US" dirty="0"/>
              <a:t>log(x</a:t>
            </a:r>
            <a:r>
              <a:rPr lang="en-US" baseline="-25000" dirty="0"/>
              <a:t>1i</a:t>
            </a:r>
            <a:r>
              <a:rPr lang="en-US" dirty="0"/>
              <a:t>) + </a:t>
            </a:r>
            <a:r>
              <a:rPr lang="el-GR" dirty="0"/>
              <a:t>μ</a:t>
            </a:r>
            <a:r>
              <a:rPr lang="en-US" baseline="-25000" dirty="0" err="1"/>
              <a:t>i</a:t>
            </a:r>
            <a:endParaRPr lang="en-US" baseline="-25000" dirty="0"/>
          </a:p>
          <a:p>
            <a:r>
              <a:rPr lang="en-US" dirty="0"/>
              <a:t>Then the coefficient </a:t>
            </a:r>
            <a:r>
              <a:rPr lang="el-GR" dirty="0"/>
              <a:t>β</a:t>
            </a:r>
            <a:r>
              <a:rPr lang="en-US" baseline="-25000" dirty="0"/>
              <a:t>1</a:t>
            </a:r>
            <a:r>
              <a:rPr lang="en-US" dirty="0"/>
              <a:t> is defined as:</a:t>
            </a:r>
          </a:p>
        </p:txBody>
      </p:sp>
      <p:sp>
        <p:nvSpPr>
          <p:cNvPr id="33794"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pic>
        <p:nvPicPr>
          <p:cNvPr id="3379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14600" y="5638801"/>
            <a:ext cx="6969370" cy="828675"/>
          </a:xfrm>
          <a:prstGeom prst="rect">
            <a:avLst/>
          </a:prstGeom>
          <a:noFill/>
        </p:spPr>
      </p:pic>
    </p:spTree>
    <p:extLst>
      <p:ext uri="{BB962C8B-B14F-4D97-AF65-F5344CB8AC3E}">
        <p14:creationId xmlns:p14="http://schemas.microsoft.com/office/powerpoint/2010/main" val="140722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Log-Log Models cont…</a:t>
            </a:r>
          </a:p>
        </p:txBody>
      </p:sp>
      <p:sp>
        <p:nvSpPr>
          <p:cNvPr id="3" name="Content Placeholder 2"/>
          <p:cNvSpPr>
            <a:spLocks noGrp="1"/>
          </p:cNvSpPr>
          <p:nvPr>
            <p:ph idx="1"/>
          </p:nvPr>
        </p:nvSpPr>
        <p:spPr/>
        <p:txBody>
          <a:bodyPr>
            <a:normAutofit fontScale="92500" lnSpcReduction="10000"/>
          </a:bodyPr>
          <a:lstStyle/>
          <a:p>
            <a:r>
              <a:rPr lang="en-US" dirty="0"/>
              <a:t>Based on the previous slide, we can view the slope coefficients in log-log models as elasticities. </a:t>
            </a:r>
          </a:p>
          <a:p>
            <a:r>
              <a:rPr lang="en-US" dirty="0"/>
              <a:t>Note, that the effect of a change in x on y is the same regardless of the size of x.  Because of this, log-log models are often termed </a:t>
            </a:r>
            <a:r>
              <a:rPr lang="en-US" b="1" dirty="0"/>
              <a:t>constant elasticity models.</a:t>
            </a:r>
          </a:p>
          <a:p>
            <a:endParaRPr lang="en-US" dirty="0"/>
          </a:p>
          <a:p>
            <a:r>
              <a:rPr lang="en-US" dirty="0">
                <a:solidFill>
                  <a:schemeClr val="accent1">
                    <a:lumMod val="50000"/>
                  </a:schemeClr>
                </a:solidFill>
              </a:rPr>
              <a:t>So, all of the equations on the previous slides simply show that when the DV is log transformed and the IV is log transformed we can view the relationship by saying  a one percent change in x causes a </a:t>
            </a:r>
            <a:r>
              <a:rPr lang="el-GR" dirty="0">
                <a:solidFill>
                  <a:schemeClr val="accent1">
                    <a:lumMod val="50000"/>
                  </a:schemeClr>
                </a:solidFill>
                <a:latin typeface="Times New Roman"/>
                <a:cs typeface="Times New Roman"/>
              </a:rPr>
              <a:t>β</a:t>
            </a:r>
            <a:r>
              <a:rPr lang="en-US" dirty="0">
                <a:solidFill>
                  <a:schemeClr val="accent1">
                    <a:lumMod val="50000"/>
                  </a:schemeClr>
                </a:solidFill>
              </a:rPr>
              <a:t> percentage change in y; as opposed to a one unit change in x causes a </a:t>
            </a:r>
            <a:r>
              <a:rPr lang="el-GR" dirty="0">
                <a:solidFill>
                  <a:schemeClr val="accent1">
                    <a:lumMod val="50000"/>
                  </a:schemeClr>
                </a:solidFill>
                <a:latin typeface="Times New Roman"/>
                <a:cs typeface="Times New Roman"/>
              </a:rPr>
              <a:t>β</a:t>
            </a:r>
            <a:r>
              <a:rPr lang="en-US" dirty="0">
                <a:solidFill>
                  <a:schemeClr val="accent1">
                    <a:lumMod val="50000"/>
                  </a:schemeClr>
                </a:solidFill>
              </a:rPr>
              <a:t> unit change in y.</a:t>
            </a:r>
          </a:p>
        </p:txBody>
      </p:sp>
    </p:spTree>
    <p:extLst>
      <p:ext uri="{BB962C8B-B14F-4D97-AF65-F5344CB8AC3E}">
        <p14:creationId xmlns:p14="http://schemas.microsoft.com/office/powerpoint/2010/main" val="3817701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Log-Log Model Example</a:t>
            </a:r>
          </a:p>
        </p:txBody>
      </p:sp>
      <p:sp>
        <p:nvSpPr>
          <p:cNvPr id="3" name="Content Placeholder 2"/>
          <p:cNvSpPr>
            <a:spLocks noGrp="1"/>
          </p:cNvSpPr>
          <p:nvPr>
            <p:ph idx="1"/>
          </p:nvPr>
        </p:nvSpPr>
        <p:spPr/>
        <p:txBody>
          <a:bodyPr>
            <a:normAutofit/>
          </a:bodyPr>
          <a:lstStyle/>
          <a:p>
            <a:r>
              <a:rPr lang="en-US" dirty="0"/>
              <a:t>Simple theory on the determinants of crime (as well as common sense) suggests that as enrollment in a university increases the number of crimes on campus also increases.  We may estimate the simple regression model of:  </a:t>
            </a:r>
            <a:r>
              <a:rPr lang="en-US" dirty="0" err="1"/>
              <a:t>ln</a:t>
            </a:r>
            <a:r>
              <a:rPr lang="en-US" dirty="0"/>
              <a:t>(</a:t>
            </a:r>
            <a:r>
              <a:rPr lang="en-US" dirty="0" err="1"/>
              <a:t>crime</a:t>
            </a:r>
            <a:r>
              <a:rPr lang="en-US" baseline="-25000" dirty="0" err="1"/>
              <a:t>i</a:t>
            </a:r>
            <a:r>
              <a:rPr lang="en-US" dirty="0"/>
              <a:t>) = </a:t>
            </a:r>
            <a:r>
              <a:rPr lang="el-GR" dirty="0"/>
              <a:t>β</a:t>
            </a:r>
            <a:r>
              <a:rPr lang="en-US" baseline="-25000" dirty="0"/>
              <a:t>0</a:t>
            </a:r>
            <a:r>
              <a:rPr lang="en-US" dirty="0"/>
              <a:t> + </a:t>
            </a:r>
            <a:r>
              <a:rPr lang="el-GR" dirty="0"/>
              <a:t>β</a:t>
            </a:r>
            <a:r>
              <a:rPr lang="en-US" baseline="-25000" dirty="0"/>
              <a:t>1</a:t>
            </a:r>
            <a:r>
              <a:rPr lang="en-US" dirty="0"/>
              <a:t>ln(</a:t>
            </a:r>
            <a:r>
              <a:rPr lang="en-US" dirty="0" err="1"/>
              <a:t>enroll</a:t>
            </a:r>
            <a:r>
              <a:rPr lang="en-US" baseline="-25000" dirty="0" err="1"/>
              <a:t>i</a:t>
            </a:r>
            <a:r>
              <a:rPr lang="en-US" dirty="0"/>
              <a:t>) + </a:t>
            </a:r>
            <a:r>
              <a:rPr lang="el-GR" dirty="0"/>
              <a:t>μ</a:t>
            </a:r>
            <a:r>
              <a:rPr lang="en-US" baseline="-25000" dirty="0" err="1"/>
              <a:t>i</a:t>
            </a:r>
            <a:endParaRPr lang="en-US" baseline="-25000" dirty="0"/>
          </a:p>
          <a:p>
            <a:r>
              <a:rPr lang="en-US" dirty="0"/>
              <a:t>Where crime is the number of criminal incidents on campus and enroll is the total number of students enrolled at the university.</a:t>
            </a:r>
          </a:p>
        </p:txBody>
      </p:sp>
    </p:spTree>
    <p:extLst>
      <p:ext uri="{BB962C8B-B14F-4D97-AF65-F5344CB8AC3E}">
        <p14:creationId xmlns:p14="http://schemas.microsoft.com/office/powerpoint/2010/main" val="532248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927"/>
            <a:ext cx="10515600" cy="1325563"/>
          </a:xfrm>
        </p:spPr>
        <p:txBody>
          <a:bodyPr/>
          <a:lstStyle/>
          <a:p>
            <a:r>
              <a:rPr lang="en-US" b="1" dirty="0">
                <a:solidFill>
                  <a:schemeClr val="tx2"/>
                </a:solidFill>
              </a:rPr>
              <a:t>Log-Log Model Example Output</a:t>
            </a:r>
          </a:p>
        </p:txBody>
      </p:sp>
      <p:sp>
        <p:nvSpPr>
          <p:cNvPr id="3" name="Content Placeholder 2"/>
          <p:cNvSpPr>
            <a:spLocks noGrp="1"/>
          </p:cNvSpPr>
          <p:nvPr>
            <p:ph idx="1"/>
          </p:nvPr>
        </p:nvSpPr>
        <p:spPr>
          <a:xfrm>
            <a:off x="685800" y="4495800"/>
            <a:ext cx="11129340" cy="2087564"/>
          </a:xfrm>
        </p:spPr>
        <p:txBody>
          <a:bodyPr>
            <a:normAutofit fontScale="85000" lnSpcReduction="20000"/>
          </a:bodyPr>
          <a:lstStyle/>
          <a:p>
            <a:r>
              <a:rPr lang="en-US" dirty="0"/>
              <a:t>How do we interpret the coefficient on log(enroll)? </a:t>
            </a:r>
          </a:p>
          <a:p>
            <a:r>
              <a:rPr lang="en-US" dirty="0"/>
              <a:t>We can then say that a 1% increase in enrollment leads to a 1.269% increase in crime. </a:t>
            </a:r>
          </a:p>
          <a:p>
            <a:r>
              <a:rPr lang="en-US" dirty="0"/>
              <a:t>This is an interesting conclusion (more so than the commonsense fact that higher enrollment results in higher crime).  Because the elasticity is greater than 1, thus in a relative sense, not just an absolute sense, crime is more of a problem on larger campuses.</a:t>
            </a:r>
          </a:p>
        </p:txBody>
      </p:sp>
      <p:graphicFrame>
        <p:nvGraphicFramePr>
          <p:cNvPr id="150530" name="Object 2"/>
          <p:cNvGraphicFramePr>
            <a:graphicFrameLocks noChangeAspect="1"/>
          </p:cNvGraphicFramePr>
          <p:nvPr>
            <p:extLst>
              <p:ext uri="{D42A27DB-BD31-4B8C-83A1-F6EECF244321}">
                <p14:modId xmlns:p14="http://schemas.microsoft.com/office/powerpoint/2010/main" val="1487548001"/>
              </p:ext>
            </p:extLst>
          </p:nvPr>
        </p:nvGraphicFramePr>
        <p:xfrm>
          <a:off x="685800" y="1066800"/>
          <a:ext cx="11129341" cy="3084393"/>
        </p:xfrm>
        <a:graphic>
          <a:graphicData uri="http://schemas.openxmlformats.org/presentationml/2006/ole">
            <mc:AlternateContent xmlns:mc="http://schemas.openxmlformats.org/markup-compatibility/2006">
              <mc:Choice xmlns:v="urn:schemas-microsoft-com:vml" Requires="v">
                <p:oleObj name="Document" r:id="rId3" imgW="5952018" imgH="1648807" progId="Word.Document.12">
                  <p:embed/>
                </p:oleObj>
              </mc:Choice>
              <mc:Fallback>
                <p:oleObj name="Document" r:id="rId3" imgW="5952018" imgH="1648807"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066800"/>
                        <a:ext cx="11129341" cy="308439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1942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a:t>
            </a:r>
          </a:p>
        </p:txBody>
      </p:sp>
      <p:sp>
        <p:nvSpPr>
          <p:cNvPr id="3" name="Content Placeholder 2"/>
          <p:cNvSpPr>
            <a:spLocks noGrp="1"/>
          </p:cNvSpPr>
          <p:nvPr>
            <p:ph idx="1"/>
          </p:nvPr>
        </p:nvSpPr>
        <p:spPr>
          <a:xfrm>
            <a:off x="816864" y="1600200"/>
            <a:ext cx="10536936" cy="5029200"/>
          </a:xfrm>
        </p:spPr>
        <p:txBody>
          <a:bodyPr>
            <a:normAutofit/>
          </a:bodyPr>
          <a:lstStyle/>
          <a:p>
            <a:r>
              <a:rPr lang="en-US" dirty="0"/>
              <a:t>Midterm</a:t>
            </a:r>
          </a:p>
          <a:p>
            <a:r>
              <a:rPr lang="en-US" dirty="0"/>
              <a:t>Log models</a:t>
            </a:r>
          </a:p>
          <a:p>
            <a:r>
              <a:rPr lang="en-US" dirty="0"/>
              <a:t>Outliers</a:t>
            </a:r>
          </a:p>
          <a:p>
            <a:r>
              <a:rPr lang="en-US" dirty="0"/>
              <a:t>Missing Data (provide slides and code; but will not cover in class.  Will not be on any exam or HW)</a:t>
            </a:r>
          </a:p>
          <a:p>
            <a:r>
              <a:rPr lang="en-US" dirty="0"/>
              <a:t>Also going to hold off on model specification…will tackle in a later lecture. </a:t>
            </a:r>
          </a:p>
          <a:p>
            <a:pPr marL="0" indent="0">
              <a:buNone/>
            </a:pPr>
            <a:endParaRPr lang="en-US" dirty="0"/>
          </a:p>
        </p:txBody>
      </p:sp>
    </p:spTree>
    <p:extLst>
      <p:ext uri="{BB962C8B-B14F-4D97-AF65-F5344CB8AC3E}">
        <p14:creationId xmlns:p14="http://schemas.microsoft.com/office/powerpoint/2010/main" val="125807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656"/>
            <a:ext cx="10515600" cy="1325563"/>
          </a:xfrm>
        </p:spPr>
        <p:txBody>
          <a:bodyPr>
            <a:normAutofit/>
          </a:bodyPr>
          <a:lstStyle/>
          <a:p>
            <a:r>
              <a:rPr lang="en-US" b="1" dirty="0">
                <a:solidFill>
                  <a:schemeClr val="tx2"/>
                </a:solidFill>
              </a:rPr>
              <a:t>Log-Log exact calculation of percentage change</a:t>
            </a:r>
          </a:p>
        </p:txBody>
      </p:sp>
      <p:graphicFrame>
        <p:nvGraphicFramePr>
          <p:cNvPr id="150530" name="Object 2"/>
          <p:cNvGraphicFramePr>
            <a:graphicFrameLocks noChangeAspect="1"/>
          </p:cNvGraphicFramePr>
          <p:nvPr>
            <p:extLst>
              <p:ext uri="{D42A27DB-BD31-4B8C-83A1-F6EECF244321}">
                <p14:modId xmlns:p14="http://schemas.microsoft.com/office/powerpoint/2010/main" val="3143602285"/>
              </p:ext>
            </p:extLst>
          </p:nvPr>
        </p:nvGraphicFramePr>
        <p:xfrm>
          <a:off x="1753567" y="1451112"/>
          <a:ext cx="9667002" cy="2524367"/>
        </p:xfrm>
        <a:graphic>
          <a:graphicData uri="http://schemas.openxmlformats.org/presentationml/2006/ole">
            <mc:AlternateContent xmlns:mc="http://schemas.openxmlformats.org/markup-compatibility/2006">
              <mc:Choice xmlns:v="urn:schemas-microsoft-com:vml" Requires="v">
                <p:oleObj name="Document" r:id="rId3" imgW="5940848" imgH="1651885" progId="Word.Document.12">
                  <p:embed/>
                </p:oleObj>
              </mc:Choice>
              <mc:Fallback>
                <p:oleObj name="Document" r:id="rId3" imgW="5940848" imgH="1651885"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3567" y="1451112"/>
                        <a:ext cx="9667002" cy="2524367"/>
                      </a:xfrm>
                      <a:prstGeom prst="rect">
                        <a:avLst/>
                      </a:prstGeom>
                      <a:noFill/>
                      <a:ln>
                        <a:noFill/>
                      </a:ln>
                      <a:effectLst/>
                    </p:spPr>
                  </p:pic>
                </p:oleObj>
              </mc:Fallback>
            </mc:AlternateContent>
          </a:graphicData>
        </a:graphic>
      </p:graphicFrame>
      <p:graphicFrame>
        <p:nvGraphicFramePr>
          <p:cNvPr id="274435" name="Object 3"/>
          <p:cNvGraphicFramePr>
            <a:graphicFrameLocks noChangeAspect="1"/>
          </p:cNvGraphicFramePr>
          <p:nvPr>
            <p:extLst>
              <p:ext uri="{D42A27DB-BD31-4B8C-83A1-F6EECF244321}">
                <p14:modId xmlns:p14="http://schemas.microsoft.com/office/powerpoint/2010/main" val="439674185"/>
              </p:ext>
            </p:extLst>
          </p:nvPr>
        </p:nvGraphicFramePr>
        <p:xfrm>
          <a:off x="1694482" y="3048000"/>
          <a:ext cx="9726087" cy="3124200"/>
        </p:xfrm>
        <a:graphic>
          <a:graphicData uri="http://schemas.openxmlformats.org/presentationml/2006/ole">
            <mc:AlternateContent xmlns:mc="http://schemas.openxmlformats.org/markup-compatibility/2006">
              <mc:Choice xmlns:v="urn:schemas-microsoft-com:vml" Requires="v">
                <p:oleObj name="Document" r:id="rId5" imgW="5952018" imgH="1905512" progId="Word.Document.12">
                  <p:embed/>
                </p:oleObj>
              </mc:Choice>
              <mc:Fallback>
                <p:oleObj name="Document" r:id="rId5" imgW="5952018" imgH="1905512" progId="Word.Document.12">
                  <p:embed/>
                  <p:pic>
                    <p:nvPicPr>
                      <p:cNvPr id="0" name=""/>
                      <p:cNvPicPr>
                        <a:picLocks noChangeAspect="1" noChangeArrowheads="1"/>
                      </p:cNvPicPr>
                      <p:nvPr/>
                    </p:nvPicPr>
                    <p:blipFill>
                      <a:blip r:embed="rId6"/>
                      <a:srcRect/>
                      <a:stretch>
                        <a:fillRect/>
                      </a:stretch>
                    </p:blipFill>
                    <p:spPr bwMode="auto">
                      <a:xfrm>
                        <a:off x="1694482" y="3048000"/>
                        <a:ext cx="9726087" cy="31242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74009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Semi-log Models</a:t>
            </a:r>
          </a:p>
        </p:txBody>
      </p:sp>
      <p:sp>
        <p:nvSpPr>
          <p:cNvPr id="3" name="Content Placeholder 2"/>
          <p:cNvSpPr>
            <a:spLocks noGrp="1"/>
          </p:cNvSpPr>
          <p:nvPr>
            <p:ph idx="1"/>
          </p:nvPr>
        </p:nvSpPr>
        <p:spPr/>
        <p:txBody>
          <a:bodyPr/>
          <a:lstStyle/>
          <a:p>
            <a:r>
              <a:rPr lang="en-US" dirty="0"/>
              <a:t>Semi-log models are models where either the dependent variable or the independent variable (but not both) have been log transformed.</a:t>
            </a:r>
          </a:p>
          <a:p>
            <a:r>
              <a:rPr lang="en-US" b="1" dirty="0">
                <a:solidFill>
                  <a:schemeClr val="accent2">
                    <a:lumMod val="50000"/>
                  </a:schemeClr>
                </a:solidFill>
              </a:rPr>
              <a:t>Log-Lin model</a:t>
            </a:r>
            <a:r>
              <a:rPr lang="en-US" dirty="0"/>
              <a:t>: log(</a:t>
            </a:r>
            <a:r>
              <a:rPr lang="en-US" dirty="0" err="1"/>
              <a:t>y</a:t>
            </a:r>
            <a:r>
              <a:rPr lang="en-US" baseline="-25000" dirty="0" err="1"/>
              <a:t>i</a:t>
            </a:r>
            <a:r>
              <a:rPr lang="en-US" dirty="0"/>
              <a:t>) = </a:t>
            </a:r>
            <a:r>
              <a:rPr lang="el-GR" dirty="0"/>
              <a:t>β</a:t>
            </a:r>
            <a:r>
              <a:rPr lang="en-US" baseline="-25000" dirty="0"/>
              <a:t>0</a:t>
            </a:r>
            <a:r>
              <a:rPr lang="en-US" dirty="0"/>
              <a:t> + </a:t>
            </a:r>
            <a:r>
              <a:rPr lang="el-GR" dirty="0"/>
              <a:t>β</a:t>
            </a:r>
            <a:r>
              <a:rPr lang="en-US" baseline="-25000" dirty="0"/>
              <a:t>1</a:t>
            </a:r>
            <a:r>
              <a:rPr lang="en-US" dirty="0"/>
              <a:t>x</a:t>
            </a:r>
            <a:r>
              <a:rPr lang="en-US" baseline="-25000" dirty="0"/>
              <a:t>i</a:t>
            </a:r>
            <a:r>
              <a:rPr lang="en-US" dirty="0"/>
              <a:t> + </a:t>
            </a:r>
            <a:r>
              <a:rPr lang="el-GR" dirty="0"/>
              <a:t>μ</a:t>
            </a:r>
            <a:r>
              <a:rPr lang="en-US" baseline="-25000" dirty="0" err="1"/>
              <a:t>i</a:t>
            </a:r>
            <a:endParaRPr lang="en-US" dirty="0"/>
          </a:p>
          <a:p>
            <a:r>
              <a:rPr lang="en-US" b="1" dirty="0">
                <a:solidFill>
                  <a:schemeClr val="accent2">
                    <a:lumMod val="50000"/>
                  </a:schemeClr>
                </a:solidFill>
              </a:rPr>
              <a:t>Lin-Log model</a:t>
            </a:r>
            <a:r>
              <a:rPr lang="en-US" dirty="0"/>
              <a:t>: </a:t>
            </a:r>
            <a:r>
              <a:rPr lang="en-US" dirty="0" err="1"/>
              <a:t>y</a:t>
            </a:r>
            <a:r>
              <a:rPr lang="en-US" baseline="-25000" dirty="0" err="1"/>
              <a:t>i</a:t>
            </a:r>
            <a:r>
              <a:rPr lang="en-US" dirty="0"/>
              <a:t> = </a:t>
            </a:r>
            <a:r>
              <a:rPr lang="el-GR" dirty="0"/>
              <a:t>β</a:t>
            </a:r>
            <a:r>
              <a:rPr lang="en-US" baseline="-25000" dirty="0"/>
              <a:t>0</a:t>
            </a:r>
            <a:r>
              <a:rPr lang="en-US" dirty="0"/>
              <a:t> + </a:t>
            </a:r>
            <a:r>
              <a:rPr lang="el-GR" dirty="0"/>
              <a:t>β</a:t>
            </a:r>
            <a:r>
              <a:rPr lang="en-US" baseline="-25000" dirty="0"/>
              <a:t>1</a:t>
            </a:r>
            <a:r>
              <a:rPr lang="en-US" dirty="0"/>
              <a:t>log(x</a:t>
            </a:r>
            <a:r>
              <a:rPr lang="en-US" baseline="-25000" dirty="0"/>
              <a:t>i</a:t>
            </a:r>
            <a:r>
              <a:rPr lang="en-US" dirty="0"/>
              <a:t>) + </a:t>
            </a:r>
            <a:r>
              <a:rPr lang="el-GR" dirty="0"/>
              <a:t>μ</a:t>
            </a:r>
            <a:r>
              <a:rPr lang="en-US" baseline="-25000" dirty="0" err="1"/>
              <a:t>i</a:t>
            </a:r>
            <a:endParaRPr lang="en-US" dirty="0"/>
          </a:p>
        </p:txBody>
      </p:sp>
    </p:spTree>
    <p:extLst>
      <p:ext uri="{BB962C8B-B14F-4D97-AF65-F5344CB8AC3E}">
        <p14:creationId xmlns:p14="http://schemas.microsoft.com/office/powerpoint/2010/main" val="2699254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54"/>
            <a:ext cx="8229600" cy="1143000"/>
          </a:xfrm>
        </p:spPr>
        <p:txBody>
          <a:bodyPr/>
          <a:lstStyle/>
          <a:p>
            <a:r>
              <a:rPr lang="en-US" b="1" dirty="0">
                <a:solidFill>
                  <a:schemeClr val="tx2"/>
                </a:solidFill>
              </a:rPr>
              <a:t>Log-Lin Model</a:t>
            </a:r>
          </a:p>
        </p:txBody>
      </p:sp>
      <p:sp>
        <p:nvSpPr>
          <p:cNvPr id="3" name="Content Placeholder 2"/>
          <p:cNvSpPr>
            <a:spLocks noGrp="1"/>
          </p:cNvSpPr>
          <p:nvPr>
            <p:ph idx="1"/>
          </p:nvPr>
        </p:nvSpPr>
        <p:spPr>
          <a:xfrm>
            <a:off x="838200" y="1244084"/>
            <a:ext cx="10515600" cy="4932879"/>
          </a:xfrm>
        </p:spPr>
        <p:txBody>
          <a:bodyPr>
            <a:normAutofit/>
          </a:bodyPr>
          <a:lstStyle/>
          <a:p>
            <a:r>
              <a:rPr lang="en-US" dirty="0"/>
              <a:t>Log-Lin model: log(</a:t>
            </a:r>
            <a:r>
              <a:rPr lang="en-US" dirty="0" err="1"/>
              <a:t>y</a:t>
            </a:r>
            <a:r>
              <a:rPr lang="en-US" baseline="-25000" dirty="0" err="1"/>
              <a:t>i</a:t>
            </a:r>
            <a:r>
              <a:rPr lang="en-US" dirty="0"/>
              <a:t>) = </a:t>
            </a:r>
            <a:r>
              <a:rPr lang="el-GR" dirty="0"/>
              <a:t>β</a:t>
            </a:r>
            <a:r>
              <a:rPr lang="en-US" baseline="-25000" dirty="0"/>
              <a:t>0</a:t>
            </a:r>
            <a:r>
              <a:rPr lang="en-US" dirty="0"/>
              <a:t> + </a:t>
            </a:r>
            <a:r>
              <a:rPr lang="el-GR" dirty="0"/>
              <a:t>β</a:t>
            </a:r>
            <a:r>
              <a:rPr lang="en-US" baseline="-25000" dirty="0"/>
              <a:t>1</a:t>
            </a:r>
            <a:r>
              <a:rPr lang="en-US" dirty="0"/>
              <a:t>x</a:t>
            </a:r>
            <a:r>
              <a:rPr lang="en-US" baseline="-25000" dirty="0"/>
              <a:t>i</a:t>
            </a:r>
            <a:r>
              <a:rPr lang="en-US" dirty="0"/>
              <a:t> + </a:t>
            </a:r>
            <a:r>
              <a:rPr lang="el-GR" dirty="0"/>
              <a:t>μ</a:t>
            </a:r>
            <a:r>
              <a:rPr lang="en-US" baseline="-25000" dirty="0" err="1"/>
              <a:t>i</a:t>
            </a:r>
            <a:endParaRPr lang="en-US" baseline="-25000" dirty="0"/>
          </a:p>
          <a:p>
            <a:r>
              <a:rPr lang="en-US" dirty="0"/>
              <a:t>How do we interpret the coefficient in the log-</a:t>
            </a:r>
            <a:r>
              <a:rPr lang="en-US" dirty="0" err="1"/>
              <a:t>lin</a:t>
            </a:r>
            <a:r>
              <a:rPr lang="en-US" dirty="0"/>
              <a:t> model?</a:t>
            </a:r>
          </a:p>
          <a:p>
            <a:endParaRPr lang="en-US" dirty="0"/>
          </a:p>
          <a:p>
            <a:endParaRPr lang="en-US" dirty="0"/>
          </a:p>
          <a:p>
            <a:r>
              <a:rPr lang="en-US" dirty="0"/>
              <a:t>This interpretation is close to an elasticity, but not exactly.  In the log-</a:t>
            </a:r>
            <a:r>
              <a:rPr lang="en-US" dirty="0" err="1"/>
              <a:t>lin</a:t>
            </a:r>
            <a:r>
              <a:rPr lang="en-US" dirty="0"/>
              <a:t> model the relationship between an elasticity and </a:t>
            </a:r>
            <a:r>
              <a:rPr lang="el-GR" dirty="0"/>
              <a:t>β</a:t>
            </a:r>
            <a:r>
              <a:rPr lang="en-US" baseline="-25000" dirty="0"/>
              <a:t>1 </a:t>
            </a:r>
            <a:r>
              <a:rPr lang="en-US" dirty="0"/>
              <a:t>is:</a:t>
            </a:r>
          </a:p>
          <a:p>
            <a:endParaRPr lang="en-US" dirty="0"/>
          </a:p>
          <a:p>
            <a:endParaRPr lang="en-US" dirty="0"/>
          </a:p>
          <a:p>
            <a:r>
              <a:rPr lang="en-US" dirty="0"/>
              <a:t>Hence the elasticity depends on the value of x.  In most instances, the elasticity is evaluated at the sample mean of x.</a:t>
            </a:r>
          </a:p>
        </p:txBody>
      </p:sp>
      <p:sp>
        <p:nvSpPr>
          <p:cNvPr id="3686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pic>
        <p:nvPicPr>
          <p:cNvPr id="3686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98656" y="2568533"/>
            <a:ext cx="3785088" cy="600075"/>
          </a:xfrm>
          <a:prstGeom prst="rect">
            <a:avLst/>
          </a:prstGeom>
          <a:noFill/>
        </p:spPr>
      </p:pic>
      <p:sp>
        <p:nvSpPr>
          <p:cNvPr id="36868" name="Rectangle 4"/>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pic>
        <p:nvPicPr>
          <p:cNvPr id="3686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191000" y="4493056"/>
            <a:ext cx="3200400" cy="583250"/>
          </a:xfrm>
          <a:prstGeom prst="rect">
            <a:avLst/>
          </a:prstGeom>
          <a:noFill/>
        </p:spPr>
      </p:pic>
      <p:sp>
        <p:nvSpPr>
          <p:cNvPr id="36869" name="Rectangle 5"/>
          <p:cNvSpPr>
            <a:spLocks noChangeArrowheads="1"/>
          </p:cNvSpPr>
          <p:nvPr/>
        </p:nvSpPr>
        <p:spPr bwMode="auto">
          <a:xfrm>
            <a:off x="1524001" y="6440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endParaRPr>
          </a:p>
        </p:txBody>
      </p:sp>
    </p:spTree>
    <p:extLst>
      <p:ext uri="{BB962C8B-B14F-4D97-AF65-F5344CB8AC3E}">
        <p14:creationId xmlns:p14="http://schemas.microsoft.com/office/powerpoint/2010/main" val="3128659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10515600" cy="1325563"/>
          </a:xfrm>
        </p:spPr>
        <p:txBody>
          <a:bodyPr/>
          <a:lstStyle/>
          <a:p>
            <a:r>
              <a:rPr lang="en-US" b="1" dirty="0">
                <a:solidFill>
                  <a:schemeClr val="tx2"/>
                </a:solidFill>
              </a:rPr>
              <a:t>Log-Lin Model Example</a:t>
            </a:r>
          </a:p>
        </p:txBody>
      </p:sp>
      <p:sp>
        <p:nvSpPr>
          <p:cNvPr id="3" name="Content Placeholder 2"/>
          <p:cNvSpPr>
            <a:spLocks noGrp="1"/>
          </p:cNvSpPr>
          <p:nvPr>
            <p:ph idx="1"/>
          </p:nvPr>
        </p:nvSpPr>
        <p:spPr>
          <a:xfrm>
            <a:off x="685800" y="1371600"/>
            <a:ext cx="10668000" cy="2057400"/>
          </a:xfrm>
        </p:spPr>
        <p:txBody>
          <a:bodyPr>
            <a:normAutofit fontScale="77500" lnSpcReduction="20000"/>
          </a:bodyPr>
          <a:lstStyle/>
          <a:p>
            <a:r>
              <a:rPr lang="en-US" dirty="0"/>
              <a:t>Let's return to our university crime dataset and run the following model (where enroll is used as the predictor as opposed to the log of enroll).</a:t>
            </a:r>
          </a:p>
          <a:p>
            <a:r>
              <a:rPr lang="en-US" b="1" dirty="0" err="1"/>
              <a:t>ln</a:t>
            </a:r>
            <a:r>
              <a:rPr lang="en-US" b="1" dirty="0"/>
              <a:t>(</a:t>
            </a:r>
            <a:r>
              <a:rPr lang="en-US" b="1" dirty="0" err="1"/>
              <a:t>crime</a:t>
            </a:r>
            <a:r>
              <a:rPr lang="en-US" b="1" baseline="-25000" dirty="0" err="1"/>
              <a:t>i</a:t>
            </a:r>
            <a:r>
              <a:rPr lang="en-US" b="1" dirty="0"/>
              <a:t>) = </a:t>
            </a:r>
            <a:r>
              <a:rPr lang="el-GR" b="1" dirty="0"/>
              <a:t>β</a:t>
            </a:r>
            <a:r>
              <a:rPr lang="en-US" b="1" baseline="-25000" dirty="0"/>
              <a:t>0</a:t>
            </a:r>
            <a:r>
              <a:rPr lang="en-US" b="1" dirty="0"/>
              <a:t> + </a:t>
            </a:r>
            <a:r>
              <a:rPr lang="el-GR" b="1" dirty="0"/>
              <a:t>β</a:t>
            </a:r>
            <a:r>
              <a:rPr lang="en-US" b="1" baseline="-25000" dirty="0"/>
              <a:t>1</a:t>
            </a:r>
            <a:r>
              <a:rPr lang="en-US" b="1" dirty="0"/>
              <a:t>(</a:t>
            </a:r>
            <a:r>
              <a:rPr lang="en-US" b="1" dirty="0" err="1"/>
              <a:t>enroll</a:t>
            </a:r>
            <a:r>
              <a:rPr lang="en-US" b="1" baseline="-25000" dirty="0" err="1"/>
              <a:t>i</a:t>
            </a:r>
            <a:r>
              <a:rPr lang="en-US" b="1" dirty="0"/>
              <a:t>) + </a:t>
            </a:r>
            <a:r>
              <a:rPr lang="el-GR" b="1" dirty="0"/>
              <a:t>μ</a:t>
            </a:r>
            <a:r>
              <a:rPr lang="en-US" b="1" baseline="-25000" dirty="0" err="1"/>
              <a:t>i</a:t>
            </a:r>
            <a:endParaRPr lang="en-US" b="1" baseline="-25000" dirty="0"/>
          </a:p>
          <a:p>
            <a:r>
              <a:rPr lang="en-US" dirty="0"/>
              <a:t>From the regression output below we can see that a one person increase in enrollment increases the natural log of crime by .00008293.  Or, equivalently, if university enrollment increases by 1,000 the increase in the natural log of crime is .08293.  This relationship is difficult to understand.  So, we turn to elasticities.</a:t>
            </a:r>
          </a:p>
        </p:txBody>
      </p:sp>
      <p:graphicFrame>
        <p:nvGraphicFramePr>
          <p:cNvPr id="151554" name="Object 2"/>
          <p:cNvGraphicFramePr>
            <a:graphicFrameLocks noChangeAspect="1"/>
          </p:cNvGraphicFramePr>
          <p:nvPr>
            <p:extLst>
              <p:ext uri="{D42A27DB-BD31-4B8C-83A1-F6EECF244321}">
                <p14:modId xmlns:p14="http://schemas.microsoft.com/office/powerpoint/2010/main" val="2284422333"/>
              </p:ext>
            </p:extLst>
          </p:nvPr>
        </p:nvGraphicFramePr>
        <p:xfrm>
          <a:off x="762000" y="3619938"/>
          <a:ext cx="11353800" cy="3146600"/>
        </p:xfrm>
        <a:graphic>
          <a:graphicData uri="http://schemas.openxmlformats.org/presentationml/2006/ole">
            <mc:AlternateContent xmlns:mc="http://schemas.openxmlformats.org/markup-compatibility/2006">
              <mc:Choice xmlns:v="urn:schemas-microsoft-com:vml" Requires="v">
                <p:oleObj name="Document" r:id="rId3" imgW="5961278" imgH="1652617" progId="Word.Document.12">
                  <p:embed/>
                </p:oleObj>
              </mc:Choice>
              <mc:Fallback>
                <p:oleObj name="Document" r:id="rId3" imgW="5961278" imgH="1652617" progId="Word.Document.12">
                  <p:embed/>
                  <p:pic>
                    <p:nvPicPr>
                      <p:cNvPr id="0" name=""/>
                      <p:cNvPicPr>
                        <a:picLocks noChangeAspect="1" noChangeArrowheads="1"/>
                      </p:cNvPicPr>
                      <p:nvPr/>
                    </p:nvPicPr>
                    <p:blipFill>
                      <a:blip r:embed="rId4"/>
                      <a:srcRect/>
                      <a:stretch>
                        <a:fillRect/>
                      </a:stretch>
                    </p:blipFill>
                    <p:spPr bwMode="auto">
                      <a:xfrm>
                        <a:off x="762000" y="3619938"/>
                        <a:ext cx="11353800" cy="3146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29093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9372600" cy="762000"/>
          </a:xfrm>
        </p:spPr>
        <p:txBody>
          <a:bodyPr/>
          <a:lstStyle/>
          <a:p>
            <a:r>
              <a:rPr lang="en-US" b="1" dirty="0">
                <a:solidFill>
                  <a:schemeClr val="tx2"/>
                </a:solidFill>
              </a:rPr>
              <a:t>Log-Lin Model Example cont…</a:t>
            </a:r>
          </a:p>
        </p:txBody>
      </p:sp>
      <p:sp>
        <p:nvSpPr>
          <p:cNvPr id="3" name="Content Placeholder 2"/>
          <p:cNvSpPr>
            <a:spLocks noGrp="1"/>
          </p:cNvSpPr>
          <p:nvPr>
            <p:ph idx="1"/>
          </p:nvPr>
        </p:nvSpPr>
        <p:spPr>
          <a:xfrm>
            <a:off x="990600" y="2895600"/>
            <a:ext cx="10591800" cy="3505200"/>
          </a:xfrm>
        </p:spPr>
        <p:txBody>
          <a:bodyPr>
            <a:normAutofit fontScale="92500"/>
          </a:bodyPr>
          <a:lstStyle/>
          <a:p>
            <a:r>
              <a:rPr lang="en-US" dirty="0"/>
              <a:t>We can determine the elasticity of crime with respect to enrollment based on:</a:t>
            </a:r>
          </a:p>
          <a:p>
            <a:endParaRPr lang="en-US" dirty="0"/>
          </a:p>
          <a:p>
            <a:pPr>
              <a:buNone/>
            </a:pPr>
            <a:endParaRPr lang="en-US" dirty="0"/>
          </a:p>
          <a:p>
            <a:r>
              <a:rPr lang="en-US" dirty="0"/>
              <a:t>We can calculate the elasticity at any value of X; again, we typically do this at the mean.  If the sample mean of enroll is 16,016, then elasticity = </a:t>
            </a:r>
            <a:r>
              <a:rPr lang="el-GR" dirty="0"/>
              <a:t>β</a:t>
            </a:r>
            <a:r>
              <a:rPr lang="en-US" dirty="0"/>
              <a:t>1 * x = .0000829*16,016 = 1.328.  So, we can now say that, at the sample mean, a 1% increase in enrollment increases crime by 1.328%.</a:t>
            </a:r>
          </a:p>
        </p:txBody>
      </p:sp>
      <p:pic>
        <p:nvPicPr>
          <p:cNvPr id="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38600" y="3657600"/>
            <a:ext cx="3200400" cy="583250"/>
          </a:xfrm>
          <a:prstGeom prst="rect">
            <a:avLst/>
          </a:prstGeom>
          <a:noFill/>
        </p:spPr>
      </p:pic>
      <p:graphicFrame>
        <p:nvGraphicFramePr>
          <p:cNvPr id="163843" name="Object 3"/>
          <p:cNvGraphicFramePr>
            <a:graphicFrameLocks noChangeAspect="1"/>
          </p:cNvGraphicFramePr>
          <p:nvPr>
            <p:extLst>
              <p:ext uri="{D42A27DB-BD31-4B8C-83A1-F6EECF244321}">
                <p14:modId xmlns:p14="http://schemas.microsoft.com/office/powerpoint/2010/main" val="129126207"/>
              </p:ext>
            </p:extLst>
          </p:nvPr>
        </p:nvGraphicFramePr>
        <p:xfrm>
          <a:off x="990600" y="1066800"/>
          <a:ext cx="10345841" cy="1321750"/>
        </p:xfrm>
        <a:graphic>
          <a:graphicData uri="http://schemas.openxmlformats.org/presentationml/2006/ole">
            <mc:AlternateContent xmlns:mc="http://schemas.openxmlformats.org/markup-compatibility/2006">
              <mc:Choice xmlns:v="urn:schemas-microsoft-com:vml" Requires="v">
                <p:oleObj name="Document" r:id="rId4" imgW="5952018" imgH="761126" progId="Word.Document.12">
                  <p:embed/>
                </p:oleObj>
              </mc:Choice>
              <mc:Fallback>
                <p:oleObj name="Document" r:id="rId4" imgW="5952018" imgH="761126"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066800"/>
                        <a:ext cx="10345841" cy="13217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53008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8200"/>
            <a:ext cx="10515600" cy="5410200"/>
          </a:xfrm>
        </p:spPr>
        <p:txBody>
          <a:bodyPr>
            <a:normAutofit/>
          </a:bodyPr>
          <a:lstStyle/>
          <a:p>
            <a:r>
              <a:rPr lang="en-US" dirty="0"/>
              <a:t>Perhaps more usefully, when we have log-</a:t>
            </a:r>
            <a:r>
              <a:rPr lang="en-US" dirty="0" err="1"/>
              <a:t>lin</a:t>
            </a:r>
            <a:r>
              <a:rPr lang="en-US" dirty="0"/>
              <a:t> models we can say that the  </a:t>
            </a:r>
            <a:r>
              <a:rPr lang="en-US" b="1" dirty="0"/>
              <a:t>%∆y = (100*</a:t>
            </a:r>
            <a:r>
              <a:rPr lang="el-GR" b="1" dirty="0"/>
              <a:t>β</a:t>
            </a:r>
            <a:r>
              <a:rPr lang="en-US" b="1" baseline="-25000" dirty="0"/>
              <a:t>1</a:t>
            </a:r>
            <a:r>
              <a:rPr lang="en-US" b="1" dirty="0"/>
              <a:t>)∆x.  </a:t>
            </a:r>
            <a:r>
              <a:rPr lang="en-US" dirty="0"/>
              <a:t>Where we are measuring x in its actual units and not percentage change.</a:t>
            </a:r>
          </a:p>
          <a:p>
            <a:pPr lvl="1"/>
            <a:r>
              <a:rPr lang="en-US" dirty="0"/>
              <a:t>The origin of the above equation should be clear when we look at the original equation.</a:t>
            </a:r>
          </a:p>
          <a:p>
            <a:pPr lvl="1"/>
            <a:r>
              <a:rPr lang="en-US" dirty="0"/>
              <a:t>Log(y) = </a:t>
            </a:r>
            <a:r>
              <a:rPr lang="el-GR" dirty="0">
                <a:latin typeface="Times New Roman"/>
                <a:cs typeface="Times New Roman"/>
              </a:rPr>
              <a:t>β</a:t>
            </a:r>
            <a:r>
              <a:rPr lang="en-US" baseline="-25000" dirty="0">
                <a:latin typeface="Times New Roman"/>
                <a:cs typeface="Times New Roman"/>
              </a:rPr>
              <a:t>0</a:t>
            </a:r>
            <a:r>
              <a:rPr lang="en-US" dirty="0">
                <a:latin typeface="Times New Roman"/>
                <a:cs typeface="Times New Roman"/>
              </a:rPr>
              <a:t> + </a:t>
            </a:r>
            <a:r>
              <a:rPr lang="el-GR" dirty="0">
                <a:latin typeface="Times New Roman"/>
                <a:cs typeface="Times New Roman"/>
              </a:rPr>
              <a:t>β</a:t>
            </a:r>
            <a:r>
              <a:rPr lang="en-US" baseline="-25000" dirty="0">
                <a:latin typeface="Times New Roman"/>
                <a:cs typeface="Times New Roman"/>
              </a:rPr>
              <a:t>1</a:t>
            </a:r>
            <a:r>
              <a:rPr lang="en-US" dirty="0">
                <a:latin typeface="Times New Roman"/>
                <a:cs typeface="Times New Roman"/>
              </a:rPr>
              <a:t>x; so if we are looking at the effect of x, then: ∆log(y) = </a:t>
            </a:r>
            <a:r>
              <a:rPr lang="el-GR" dirty="0">
                <a:latin typeface="Times New Roman"/>
                <a:cs typeface="Times New Roman"/>
              </a:rPr>
              <a:t>β1∆</a:t>
            </a:r>
            <a:r>
              <a:rPr lang="en-US" dirty="0">
                <a:latin typeface="Times New Roman"/>
                <a:cs typeface="Times New Roman"/>
              </a:rPr>
              <a:t>x.</a:t>
            </a:r>
          </a:p>
          <a:p>
            <a:pPr lvl="1"/>
            <a:r>
              <a:rPr lang="en-US" dirty="0">
                <a:latin typeface="Times New Roman"/>
                <a:cs typeface="Times New Roman"/>
              </a:rPr>
              <a:t>So 100*∆log(y) = (100*</a:t>
            </a:r>
            <a:r>
              <a:rPr lang="el-GR" dirty="0">
                <a:latin typeface="Times New Roman"/>
                <a:cs typeface="Times New Roman"/>
              </a:rPr>
              <a:t>β1</a:t>
            </a:r>
            <a:r>
              <a:rPr lang="en-US" dirty="0">
                <a:latin typeface="Times New Roman"/>
                <a:cs typeface="Times New Roman"/>
              </a:rPr>
              <a:t>)</a:t>
            </a:r>
            <a:r>
              <a:rPr lang="el-GR" dirty="0">
                <a:latin typeface="Times New Roman"/>
                <a:cs typeface="Times New Roman"/>
              </a:rPr>
              <a:t>∆</a:t>
            </a:r>
            <a:r>
              <a:rPr lang="en-US" dirty="0">
                <a:latin typeface="Times New Roman"/>
                <a:cs typeface="Times New Roman"/>
              </a:rPr>
              <a:t>x.</a:t>
            </a:r>
          </a:p>
          <a:p>
            <a:pPr lvl="1"/>
            <a:r>
              <a:rPr lang="en-US" dirty="0">
                <a:latin typeface="Times New Roman"/>
                <a:cs typeface="Times New Roman"/>
              </a:rPr>
              <a:t>Recall that 100* ∆ln(y) = percentage change in y.  So, if we assume a 1 unit change in x, then </a:t>
            </a:r>
            <a:r>
              <a:rPr lang="el-GR" dirty="0">
                <a:latin typeface="Times New Roman"/>
                <a:cs typeface="Times New Roman"/>
              </a:rPr>
              <a:t>100*β1</a:t>
            </a:r>
            <a:r>
              <a:rPr lang="en-US" dirty="0">
                <a:latin typeface="Times New Roman"/>
                <a:cs typeface="Times New Roman"/>
              </a:rPr>
              <a:t> is the associated percentage change in Y.</a:t>
            </a:r>
          </a:p>
          <a:p>
            <a:pPr marL="365760" lvl="1" indent="0">
              <a:buNone/>
            </a:pPr>
            <a:endParaRPr lang="en-US" dirty="0"/>
          </a:p>
          <a:p>
            <a:r>
              <a:rPr lang="en-US" dirty="0"/>
              <a:t>For our example, at any level of enrollment, if we increase enrollment by 1 student, we can expect a (100*.00008293) * 1 = .008293% increase in crime.  </a:t>
            </a:r>
          </a:p>
          <a:p>
            <a:endParaRPr lang="en-US" dirty="0"/>
          </a:p>
        </p:txBody>
      </p:sp>
    </p:spTree>
    <p:extLst>
      <p:ext uri="{BB962C8B-B14F-4D97-AF65-F5344CB8AC3E}">
        <p14:creationId xmlns:p14="http://schemas.microsoft.com/office/powerpoint/2010/main" val="2348872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9067800" cy="1143000"/>
          </a:xfrm>
        </p:spPr>
        <p:txBody>
          <a:bodyPr/>
          <a:lstStyle/>
          <a:p>
            <a:r>
              <a:rPr lang="en-US" b="1" dirty="0">
                <a:solidFill>
                  <a:schemeClr val="tx2"/>
                </a:solidFill>
              </a:rPr>
              <a:t>Log-Lin Model cont…</a:t>
            </a:r>
          </a:p>
        </p:txBody>
      </p:sp>
      <p:sp>
        <p:nvSpPr>
          <p:cNvPr id="3" name="Content Placeholder 2"/>
          <p:cNvSpPr>
            <a:spLocks noGrp="1"/>
          </p:cNvSpPr>
          <p:nvPr>
            <p:ph idx="1"/>
          </p:nvPr>
        </p:nvSpPr>
        <p:spPr>
          <a:xfrm>
            <a:off x="990600" y="2819400"/>
            <a:ext cx="10287000" cy="4038600"/>
          </a:xfrm>
        </p:spPr>
        <p:txBody>
          <a:bodyPr>
            <a:normAutofit fontScale="85000" lnSpcReduction="20000"/>
          </a:bodyPr>
          <a:lstStyle/>
          <a:p>
            <a:r>
              <a:rPr lang="en-US" dirty="0"/>
              <a:t>Generally, the quantity %∆y/∆x is called the semi-elasticity of y with respect to x.  The semi-elasticity is the percentage change in y when x increases by one unit.  Thus, the semi-elasticity is constant; the relationship between enroll and crime can be stated such that  increasing enrollment by 1 person increases crime by .00829 percent.</a:t>
            </a:r>
          </a:p>
          <a:p>
            <a:endParaRPr lang="en-US" dirty="0"/>
          </a:p>
          <a:p>
            <a:r>
              <a:rPr lang="en-US" dirty="0"/>
              <a:t>Note that a .00829% change in crime causes a different absolute change in crime because it is based off the current level of crime. For example, keeping with the idea that a 1 person increase in enroll increases crime by .00829%, say we are at x = 1000  y = 20 and then we  increase enroll by 1 person the crime rate only goes up by .0000829(20) or by .00165 crimes; but if we are at x = 20,000 and y = 123 and we increase enrollment by 1 person, crime goes up by .0000829(123) or .0102.  </a:t>
            </a:r>
          </a:p>
          <a:p>
            <a:endParaRPr lang="en-US" dirty="0"/>
          </a:p>
          <a:p>
            <a:endParaRPr lang="en-US" dirty="0"/>
          </a:p>
        </p:txBody>
      </p:sp>
      <p:graphicFrame>
        <p:nvGraphicFramePr>
          <p:cNvPr id="161794" name="Object 2"/>
          <p:cNvGraphicFramePr>
            <a:graphicFrameLocks noChangeAspect="1"/>
          </p:cNvGraphicFramePr>
          <p:nvPr>
            <p:extLst>
              <p:ext uri="{D42A27DB-BD31-4B8C-83A1-F6EECF244321}">
                <p14:modId xmlns:p14="http://schemas.microsoft.com/office/powerpoint/2010/main" val="2836867928"/>
              </p:ext>
            </p:extLst>
          </p:nvPr>
        </p:nvGraphicFramePr>
        <p:xfrm>
          <a:off x="1219200" y="1143000"/>
          <a:ext cx="11711045" cy="1496291"/>
        </p:xfrm>
        <a:graphic>
          <a:graphicData uri="http://schemas.openxmlformats.org/presentationml/2006/ole">
            <mc:AlternateContent xmlns:mc="http://schemas.openxmlformats.org/markup-compatibility/2006">
              <mc:Choice xmlns:v="urn:schemas-microsoft-com:vml" Requires="v">
                <p:oleObj name="Document" r:id="rId3" imgW="5952018" imgH="761126" progId="Word.Document.12">
                  <p:embed/>
                </p:oleObj>
              </mc:Choice>
              <mc:Fallback>
                <p:oleObj name="Document" r:id="rId3" imgW="5952018" imgH="761126"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143000"/>
                        <a:ext cx="11711045" cy="149629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0632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515600" cy="1325563"/>
          </a:xfrm>
        </p:spPr>
        <p:txBody>
          <a:bodyPr>
            <a:normAutofit/>
          </a:bodyPr>
          <a:lstStyle/>
          <a:p>
            <a:r>
              <a:rPr lang="en-US" b="1" dirty="0">
                <a:solidFill>
                  <a:schemeClr val="tx2"/>
                </a:solidFill>
              </a:rPr>
              <a:t>Another log-</a:t>
            </a:r>
            <a:r>
              <a:rPr lang="en-US" b="1" dirty="0" err="1">
                <a:solidFill>
                  <a:schemeClr val="tx2"/>
                </a:solidFill>
              </a:rPr>
              <a:t>lin</a:t>
            </a:r>
            <a:r>
              <a:rPr lang="en-US" b="1" dirty="0">
                <a:solidFill>
                  <a:schemeClr val="tx2"/>
                </a:solidFill>
              </a:rPr>
              <a:t> example</a:t>
            </a:r>
          </a:p>
        </p:txBody>
      </p:sp>
      <p:sp>
        <p:nvSpPr>
          <p:cNvPr id="3" name="Content Placeholder 2"/>
          <p:cNvSpPr>
            <a:spLocks noGrp="1"/>
          </p:cNvSpPr>
          <p:nvPr>
            <p:ph idx="1"/>
          </p:nvPr>
        </p:nvSpPr>
        <p:spPr>
          <a:xfrm>
            <a:off x="762000" y="4419600"/>
            <a:ext cx="10744200" cy="2133600"/>
          </a:xfrm>
        </p:spPr>
        <p:txBody>
          <a:bodyPr>
            <a:normAutofit fontScale="92500" lnSpcReduction="10000"/>
          </a:bodyPr>
          <a:lstStyle/>
          <a:p>
            <a:r>
              <a:rPr lang="en-US" dirty="0"/>
              <a:t>How do we interpret the results?</a:t>
            </a:r>
          </a:p>
          <a:p>
            <a:pPr lvl="1"/>
            <a:r>
              <a:rPr lang="en-US" dirty="0"/>
              <a:t>Recall, the %∆y = (100*</a:t>
            </a:r>
            <a:r>
              <a:rPr lang="el-GR" dirty="0"/>
              <a:t>β1)∆</a:t>
            </a:r>
            <a:r>
              <a:rPr lang="en-US" dirty="0"/>
              <a:t>x. </a:t>
            </a:r>
          </a:p>
          <a:p>
            <a:pPr lvl="1"/>
            <a:r>
              <a:rPr lang="en-US" dirty="0"/>
              <a:t>So, we can say that a one unit increase in the IV is associated with a (B1 * 100) percent increase in DV.</a:t>
            </a:r>
          </a:p>
          <a:p>
            <a:pPr lvl="1"/>
            <a:r>
              <a:rPr lang="en-US" dirty="0"/>
              <a:t>For our output then: we can say that for each additional year of education, wage goes up by 5.9%</a:t>
            </a:r>
          </a:p>
          <a:p>
            <a:pPr lvl="1"/>
            <a:endParaRPr lang="en-US" dirty="0"/>
          </a:p>
          <a:p>
            <a:pPr lvl="1"/>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192" y="1143000"/>
            <a:ext cx="1042100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05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135"/>
            <a:ext cx="10515600" cy="1392665"/>
          </a:xfrm>
        </p:spPr>
        <p:txBody>
          <a:bodyPr/>
          <a:lstStyle/>
          <a:p>
            <a:r>
              <a:rPr lang="en-US" b="1" dirty="0">
                <a:solidFill>
                  <a:schemeClr val="tx2"/>
                </a:solidFill>
              </a:rPr>
              <a:t>Log-Linear model: Exact calculation of percentage change</a:t>
            </a:r>
          </a:p>
        </p:txBody>
      </p:sp>
      <p:sp>
        <p:nvSpPr>
          <p:cNvPr id="3" name="Content Placeholder 2"/>
          <p:cNvSpPr>
            <a:spLocks noGrp="1"/>
          </p:cNvSpPr>
          <p:nvPr>
            <p:ph idx="1"/>
          </p:nvPr>
        </p:nvSpPr>
        <p:spPr>
          <a:xfrm>
            <a:off x="956632" y="2667000"/>
            <a:ext cx="10515599" cy="1981200"/>
          </a:xfrm>
        </p:spPr>
        <p:txBody>
          <a:bodyPr>
            <a:normAutofit/>
          </a:bodyPr>
          <a:lstStyle/>
          <a:p>
            <a:r>
              <a:rPr lang="en-US" dirty="0"/>
              <a:t>Because this is only an approximation, if we want to calculate the actual change, we can always just use our regression equation and measure the difference in wages when education changes by 1 year.  For example:</a:t>
            </a:r>
          </a:p>
          <a:p>
            <a:endParaRPr lang="en-US" dirty="0"/>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199" y="4648200"/>
            <a:ext cx="8991601"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rotWithShape="1">
          <a:blip r:embed="rId4"/>
          <a:srcRect t="14709" b="50000"/>
          <a:stretch/>
        </p:blipFill>
        <p:spPr>
          <a:xfrm>
            <a:off x="956632" y="1466844"/>
            <a:ext cx="11761376" cy="1062043"/>
          </a:xfrm>
          <a:prstGeom prst="rect">
            <a:avLst/>
          </a:prstGeom>
        </p:spPr>
      </p:pic>
    </p:spTree>
    <p:extLst>
      <p:ext uri="{BB962C8B-B14F-4D97-AF65-F5344CB8AC3E}">
        <p14:creationId xmlns:p14="http://schemas.microsoft.com/office/powerpoint/2010/main" val="1782435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9525000" cy="1143000"/>
          </a:xfrm>
        </p:spPr>
        <p:txBody>
          <a:bodyPr/>
          <a:lstStyle/>
          <a:p>
            <a:r>
              <a:rPr lang="en-US" b="1" dirty="0">
                <a:solidFill>
                  <a:schemeClr val="tx2"/>
                </a:solidFill>
              </a:rPr>
              <a:t>Lin-Log Model</a:t>
            </a:r>
          </a:p>
        </p:txBody>
      </p:sp>
      <p:sp>
        <p:nvSpPr>
          <p:cNvPr id="3" name="Content Placeholder 2"/>
          <p:cNvSpPr>
            <a:spLocks noGrp="1"/>
          </p:cNvSpPr>
          <p:nvPr>
            <p:ph idx="1"/>
          </p:nvPr>
        </p:nvSpPr>
        <p:spPr>
          <a:xfrm>
            <a:off x="762000" y="1149927"/>
            <a:ext cx="11049000" cy="2507673"/>
          </a:xfrm>
        </p:spPr>
        <p:txBody>
          <a:bodyPr>
            <a:normAutofit fontScale="92500" lnSpcReduction="10000"/>
          </a:bodyPr>
          <a:lstStyle/>
          <a:p>
            <a:r>
              <a:rPr lang="en-US" dirty="0"/>
              <a:t>Lin-Log model: </a:t>
            </a:r>
            <a:r>
              <a:rPr lang="en-US" dirty="0" err="1"/>
              <a:t>y</a:t>
            </a:r>
            <a:r>
              <a:rPr lang="en-US" baseline="-25000" dirty="0" err="1"/>
              <a:t>i</a:t>
            </a:r>
            <a:r>
              <a:rPr lang="en-US" dirty="0"/>
              <a:t> = </a:t>
            </a:r>
            <a:r>
              <a:rPr lang="el-GR" dirty="0"/>
              <a:t>β</a:t>
            </a:r>
            <a:r>
              <a:rPr lang="en-US" baseline="-25000" dirty="0"/>
              <a:t>0</a:t>
            </a:r>
            <a:r>
              <a:rPr lang="en-US" dirty="0"/>
              <a:t> + </a:t>
            </a:r>
            <a:r>
              <a:rPr lang="el-GR" dirty="0"/>
              <a:t>β</a:t>
            </a:r>
            <a:r>
              <a:rPr lang="en-US" baseline="-25000" dirty="0"/>
              <a:t>1</a:t>
            </a:r>
            <a:r>
              <a:rPr lang="en-US" dirty="0"/>
              <a:t>log(x</a:t>
            </a:r>
            <a:r>
              <a:rPr lang="en-US" baseline="-25000" dirty="0"/>
              <a:t>i</a:t>
            </a:r>
            <a:r>
              <a:rPr lang="en-US" dirty="0"/>
              <a:t>) + </a:t>
            </a:r>
            <a:r>
              <a:rPr lang="el-GR" dirty="0"/>
              <a:t>μ</a:t>
            </a:r>
            <a:r>
              <a:rPr lang="en-US" baseline="-25000" dirty="0" err="1"/>
              <a:t>i</a:t>
            </a:r>
            <a:endParaRPr lang="en-US" baseline="-25000" dirty="0"/>
          </a:p>
          <a:p>
            <a:r>
              <a:rPr lang="en-US" dirty="0"/>
              <a:t>Let’s once again return to our university crime dataset and run the following model (where crime is used as the DV and not log(crime).</a:t>
            </a:r>
          </a:p>
          <a:p>
            <a:r>
              <a:rPr lang="en-US" b="1" dirty="0" err="1"/>
              <a:t>crime</a:t>
            </a:r>
            <a:r>
              <a:rPr lang="en-US" b="1" baseline="-25000" dirty="0" err="1"/>
              <a:t>i</a:t>
            </a:r>
            <a:r>
              <a:rPr lang="en-US" b="1" dirty="0"/>
              <a:t> = </a:t>
            </a:r>
            <a:r>
              <a:rPr lang="el-GR" b="1" dirty="0"/>
              <a:t>β</a:t>
            </a:r>
            <a:r>
              <a:rPr lang="en-US" b="1" baseline="-25000" dirty="0"/>
              <a:t>0</a:t>
            </a:r>
            <a:r>
              <a:rPr lang="en-US" b="1" dirty="0"/>
              <a:t> + </a:t>
            </a:r>
            <a:r>
              <a:rPr lang="el-GR" b="1" dirty="0"/>
              <a:t>β</a:t>
            </a:r>
            <a:r>
              <a:rPr lang="en-US" b="1" baseline="-25000" dirty="0"/>
              <a:t>1 </a:t>
            </a:r>
            <a:r>
              <a:rPr lang="en-US" b="1" dirty="0"/>
              <a:t>log(</a:t>
            </a:r>
            <a:r>
              <a:rPr lang="en-US" b="1" dirty="0" err="1"/>
              <a:t>enroll</a:t>
            </a:r>
            <a:r>
              <a:rPr lang="en-US" b="1" baseline="-25000" dirty="0" err="1"/>
              <a:t>i</a:t>
            </a:r>
            <a:r>
              <a:rPr lang="en-US" b="1" dirty="0"/>
              <a:t>) + </a:t>
            </a:r>
            <a:r>
              <a:rPr lang="el-GR" b="1" dirty="0"/>
              <a:t>μ</a:t>
            </a:r>
            <a:r>
              <a:rPr lang="en-US" b="1" baseline="-25000" dirty="0" err="1"/>
              <a:t>i</a:t>
            </a:r>
            <a:endParaRPr lang="en-US" b="1" baseline="-25000" dirty="0"/>
          </a:p>
          <a:p>
            <a:r>
              <a:rPr lang="en-US" dirty="0"/>
              <a:t>From the regression output below we can see that a one unit increase in the log of enrollment increases crime by 400.382. </a:t>
            </a:r>
          </a:p>
          <a:p>
            <a:endParaRPr lang="en-US" dirty="0"/>
          </a:p>
          <a:p>
            <a:endParaRPr lang="en-US" dirty="0"/>
          </a:p>
        </p:txBody>
      </p:sp>
      <p:graphicFrame>
        <p:nvGraphicFramePr>
          <p:cNvPr id="159745" name="Object 1"/>
          <p:cNvGraphicFramePr>
            <a:graphicFrameLocks noChangeAspect="1"/>
          </p:cNvGraphicFramePr>
          <p:nvPr>
            <p:extLst>
              <p:ext uri="{D42A27DB-BD31-4B8C-83A1-F6EECF244321}">
                <p14:modId xmlns:p14="http://schemas.microsoft.com/office/powerpoint/2010/main" val="714284158"/>
              </p:ext>
            </p:extLst>
          </p:nvPr>
        </p:nvGraphicFramePr>
        <p:xfrm>
          <a:off x="1143000" y="3783027"/>
          <a:ext cx="10820400" cy="2998773"/>
        </p:xfrm>
        <a:graphic>
          <a:graphicData uri="http://schemas.openxmlformats.org/presentationml/2006/ole">
            <mc:AlternateContent xmlns:mc="http://schemas.openxmlformats.org/markup-compatibility/2006">
              <mc:Choice xmlns:v="urn:schemas-microsoft-com:vml" Requires="v">
                <p:oleObj name="Document" r:id="rId3" imgW="5952018" imgH="1648807" progId="Word.Document.12">
                  <p:embed/>
                </p:oleObj>
              </mc:Choice>
              <mc:Fallback>
                <p:oleObj name="Document" r:id="rId3" imgW="5952018" imgH="1648807"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783027"/>
                        <a:ext cx="10820400" cy="29987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3734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Homework 2 Results</a:t>
            </a:r>
          </a:p>
        </p:txBody>
      </p:sp>
      <p:sp>
        <p:nvSpPr>
          <p:cNvPr id="5" name="Content Placeholder 4">
            <a:extLst>
              <a:ext uri="{FF2B5EF4-FFF2-40B4-BE49-F238E27FC236}">
                <a16:creationId xmlns:a16="http://schemas.microsoft.com/office/drawing/2014/main" id="{B320A923-A224-4777-B47E-D434D8D6EA37}"/>
              </a:ext>
            </a:extLst>
          </p:cNvPr>
          <p:cNvSpPr>
            <a:spLocks noGrp="1"/>
          </p:cNvSpPr>
          <p:nvPr>
            <p:ph idx="1"/>
          </p:nvPr>
        </p:nvSpPr>
        <p:spPr/>
        <p:txBody>
          <a:bodyPr/>
          <a:lstStyle/>
          <a:p>
            <a:r>
              <a:rPr lang="en-US" dirty="0"/>
              <a:t>Points possible: 72</a:t>
            </a:r>
          </a:p>
          <a:p>
            <a:r>
              <a:rPr lang="en-US" dirty="0"/>
              <a:t>Average points: 55 (76%)</a:t>
            </a:r>
          </a:p>
          <a:p>
            <a:r>
              <a:rPr lang="en-US" dirty="0"/>
              <a:t>Median points: 60 (83%)</a:t>
            </a:r>
          </a:p>
        </p:txBody>
      </p:sp>
    </p:spTree>
    <p:extLst>
      <p:ext uri="{BB962C8B-B14F-4D97-AF65-F5344CB8AC3E}">
        <p14:creationId xmlns:p14="http://schemas.microsoft.com/office/powerpoint/2010/main" val="2259825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229600" cy="1143000"/>
          </a:xfrm>
        </p:spPr>
        <p:txBody>
          <a:bodyPr/>
          <a:lstStyle/>
          <a:p>
            <a:r>
              <a:rPr lang="en-US" b="1" dirty="0">
                <a:solidFill>
                  <a:schemeClr val="tx2"/>
                </a:solidFill>
              </a:rPr>
              <a:t>Lin-Log Model cont…</a:t>
            </a:r>
          </a:p>
        </p:txBody>
      </p:sp>
      <p:sp>
        <p:nvSpPr>
          <p:cNvPr id="3" name="Content Placeholder 2"/>
          <p:cNvSpPr>
            <a:spLocks noGrp="1"/>
          </p:cNvSpPr>
          <p:nvPr>
            <p:ph idx="1"/>
          </p:nvPr>
        </p:nvSpPr>
        <p:spPr>
          <a:xfrm>
            <a:off x="1066801" y="3200400"/>
            <a:ext cx="10668000" cy="3505200"/>
          </a:xfrm>
        </p:spPr>
        <p:txBody>
          <a:bodyPr>
            <a:normAutofit fontScale="92500" lnSpcReduction="10000"/>
          </a:bodyPr>
          <a:lstStyle/>
          <a:p>
            <a:r>
              <a:rPr lang="en-US" dirty="0"/>
              <a:t>For </a:t>
            </a:r>
            <a:r>
              <a:rPr lang="en-US" dirty="0" err="1"/>
              <a:t>lin</a:t>
            </a:r>
            <a:r>
              <a:rPr lang="en-US" dirty="0"/>
              <a:t>-log models, we know that the ∆y = </a:t>
            </a:r>
            <a:r>
              <a:rPr lang="el-GR" dirty="0"/>
              <a:t>β</a:t>
            </a:r>
            <a:r>
              <a:rPr lang="en-US" baseline="-25000" dirty="0"/>
              <a:t>1</a:t>
            </a:r>
            <a:r>
              <a:rPr lang="en-US" dirty="0"/>
              <a:t>∆log(x).  This can be rewritten as ∆y = (</a:t>
            </a:r>
            <a:r>
              <a:rPr lang="el-GR" dirty="0"/>
              <a:t>β</a:t>
            </a:r>
            <a:r>
              <a:rPr lang="en-US" baseline="-25000" dirty="0"/>
              <a:t>1</a:t>
            </a:r>
            <a:r>
              <a:rPr lang="en-US" dirty="0"/>
              <a:t>/100)[100*∆log(x)].</a:t>
            </a:r>
          </a:p>
          <a:p>
            <a:pPr lvl="1"/>
            <a:r>
              <a:rPr lang="en-US" dirty="0"/>
              <a:t>Recall, 100* ∆ln(x) = percentage change in x</a:t>
            </a:r>
          </a:p>
          <a:p>
            <a:r>
              <a:rPr lang="en-US" dirty="0"/>
              <a:t>Thus, ∆y = (</a:t>
            </a:r>
            <a:r>
              <a:rPr lang="el-GR" dirty="0"/>
              <a:t>β1/100)(%∆</a:t>
            </a:r>
            <a:r>
              <a:rPr lang="en-US" dirty="0"/>
              <a:t>x). So, if we assume a 1 percent change in x, then </a:t>
            </a:r>
            <a:r>
              <a:rPr lang="el-GR" dirty="0"/>
              <a:t>β1/100</a:t>
            </a:r>
            <a:r>
              <a:rPr lang="en-US" dirty="0"/>
              <a:t> is the unit change in Y.</a:t>
            </a:r>
          </a:p>
          <a:p>
            <a:endParaRPr lang="en-US" dirty="0"/>
          </a:p>
          <a:p>
            <a:r>
              <a:rPr lang="en-US" dirty="0"/>
              <a:t>In other words, </a:t>
            </a:r>
            <a:r>
              <a:rPr lang="el-GR" dirty="0"/>
              <a:t>β</a:t>
            </a:r>
            <a:r>
              <a:rPr lang="en-US" baseline="-25000" dirty="0"/>
              <a:t>1</a:t>
            </a:r>
            <a:r>
              <a:rPr lang="en-US" dirty="0"/>
              <a:t>/100 is the unit change in y, when x increases by 1%.  So, in our example, a one percent change in enrollment causes crime to increase by 4 units.</a:t>
            </a:r>
          </a:p>
        </p:txBody>
      </p:sp>
      <p:graphicFrame>
        <p:nvGraphicFramePr>
          <p:cNvPr id="157697" name="Object 1"/>
          <p:cNvGraphicFramePr>
            <a:graphicFrameLocks noChangeAspect="1"/>
          </p:cNvGraphicFramePr>
          <p:nvPr>
            <p:extLst>
              <p:ext uri="{D42A27DB-BD31-4B8C-83A1-F6EECF244321}">
                <p14:modId xmlns:p14="http://schemas.microsoft.com/office/powerpoint/2010/main" val="1566979627"/>
              </p:ext>
            </p:extLst>
          </p:nvPr>
        </p:nvGraphicFramePr>
        <p:xfrm>
          <a:off x="1066800" y="1219200"/>
          <a:ext cx="11629718" cy="1485900"/>
        </p:xfrm>
        <a:graphic>
          <a:graphicData uri="http://schemas.openxmlformats.org/presentationml/2006/ole">
            <mc:AlternateContent xmlns:mc="http://schemas.openxmlformats.org/markup-compatibility/2006">
              <mc:Choice xmlns:v="urn:schemas-microsoft-com:vml" Requires="v">
                <p:oleObj name="Document" r:id="rId3" imgW="5952018" imgH="761126" progId="Word.Document.12">
                  <p:embed/>
                </p:oleObj>
              </mc:Choice>
              <mc:Fallback>
                <p:oleObj name="Document" r:id="rId3" imgW="5952018" imgH="761126"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219200"/>
                        <a:ext cx="11629718" cy="14859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78766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normAutofit/>
          </a:bodyPr>
          <a:lstStyle/>
          <a:p>
            <a:r>
              <a:rPr lang="en-US" b="1" dirty="0">
                <a:solidFill>
                  <a:schemeClr val="tx2"/>
                </a:solidFill>
              </a:rPr>
              <a:t>Lin-Log exact calculation of change</a:t>
            </a:r>
          </a:p>
        </p:txBody>
      </p:sp>
      <p:graphicFrame>
        <p:nvGraphicFramePr>
          <p:cNvPr id="157697" name="Object 1"/>
          <p:cNvGraphicFramePr>
            <a:graphicFrameLocks noChangeAspect="1"/>
          </p:cNvGraphicFramePr>
          <p:nvPr>
            <p:extLst>
              <p:ext uri="{D42A27DB-BD31-4B8C-83A1-F6EECF244321}">
                <p14:modId xmlns:p14="http://schemas.microsoft.com/office/powerpoint/2010/main" val="3411469224"/>
              </p:ext>
            </p:extLst>
          </p:nvPr>
        </p:nvGraphicFramePr>
        <p:xfrm>
          <a:off x="1066800" y="1143001"/>
          <a:ext cx="10554953" cy="1348580"/>
        </p:xfrm>
        <a:graphic>
          <a:graphicData uri="http://schemas.openxmlformats.org/presentationml/2006/ole">
            <mc:AlternateContent xmlns:mc="http://schemas.openxmlformats.org/markup-compatibility/2006">
              <mc:Choice xmlns:v="urn:schemas-microsoft-com:vml" Requires="v">
                <p:oleObj name="Document" r:id="rId3" imgW="5952018" imgH="761126" progId="Word.Document.12">
                  <p:embed/>
                </p:oleObj>
              </mc:Choice>
              <mc:Fallback>
                <p:oleObj name="Document" r:id="rId3" imgW="5952018" imgH="761126"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143001"/>
                        <a:ext cx="10554953" cy="1348580"/>
                      </a:xfrm>
                      <a:prstGeom prst="rect">
                        <a:avLst/>
                      </a:prstGeom>
                      <a:noFill/>
                      <a:ln>
                        <a:noFill/>
                      </a:ln>
                      <a:effectLst/>
                    </p:spPr>
                  </p:pic>
                </p:oleObj>
              </mc:Fallback>
            </mc:AlternateContent>
          </a:graphicData>
        </a:graphic>
      </p:graphicFrame>
      <p:graphicFrame>
        <p:nvGraphicFramePr>
          <p:cNvPr id="275461" name="Object 5"/>
          <p:cNvGraphicFramePr>
            <a:graphicFrameLocks noChangeAspect="1"/>
          </p:cNvGraphicFramePr>
          <p:nvPr>
            <p:extLst>
              <p:ext uri="{D42A27DB-BD31-4B8C-83A1-F6EECF244321}">
                <p14:modId xmlns:p14="http://schemas.microsoft.com/office/powerpoint/2010/main" val="260351449"/>
              </p:ext>
            </p:extLst>
          </p:nvPr>
        </p:nvGraphicFramePr>
        <p:xfrm>
          <a:off x="1066800" y="2842420"/>
          <a:ext cx="9489775" cy="2590800"/>
        </p:xfrm>
        <a:graphic>
          <a:graphicData uri="http://schemas.openxmlformats.org/presentationml/2006/ole">
            <mc:AlternateContent xmlns:mc="http://schemas.openxmlformats.org/markup-compatibility/2006">
              <mc:Choice xmlns:v="urn:schemas-microsoft-com:vml" Requires="v">
                <p:oleObj name="Document" r:id="rId5" imgW="5940848" imgH="1399163" progId="Word.Document.12">
                  <p:embed/>
                </p:oleObj>
              </mc:Choice>
              <mc:Fallback>
                <p:oleObj name="Document" r:id="rId5" imgW="5940848" imgH="1399163" progId="Word.Document.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842420"/>
                        <a:ext cx="9489775" cy="25908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82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36"/>
            <a:ext cx="10515600" cy="1325563"/>
          </a:xfrm>
        </p:spPr>
        <p:txBody>
          <a:bodyPr>
            <a:normAutofit/>
          </a:bodyPr>
          <a:lstStyle/>
          <a:p>
            <a:r>
              <a:rPr lang="en-US" b="1" dirty="0">
                <a:solidFill>
                  <a:schemeClr val="tx2"/>
                </a:solidFill>
              </a:rPr>
              <a:t>Approximate Interpretations</a:t>
            </a:r>
          </a:p>
        </p:txBody>
      </p:sp>
      <p:sp>
        <p:nvSpPr>
          <p:cNvPr id="3" name="Content Placeholder 2"/>
          <p:cNvSpPr>
            <a:spLocks noGrp="1"/>
          </p:cNvSpPr>
          <p:nvPr>
            <p:ph idx="1"/>
          </p:nvPr>
        </p:nvSpPr>
        <p:spPr>
          <a:xfrm>
            <a:off x="914400" y="1570383"/>
            <a:ext cx="10668000" cy="4724400"/>
          </a:xfrm>
        </p:spPr>
        <p:txBody>
          <a:bodyPr>
            <a:normAutofit fontScale="92500" lnSpcReduction="10000"/>
          </a:bodyPr>
          <a:lstStyle/>
          <a:p>
            <a:r>
              <a:rPr lang="en-US" b="1" dirty="0"/>
              <a:t>Linear: </a:t>
            </a:r>
            <a:r>
              <a:rPr lang="en-US" dirty="0"/>
              <a:t> No transformations</a:t>
            </a:r>
          </a:p>
          <a:p>
            <a:pPr lvl="1"/>
            <a:r>
              <a:rPr lang="en-US" dirty="0"/>
              <a:t>DV = Intercept + B1 * IV + Error </a:t>
            </a:r>
          </a:p>
          <a:p>
            <a:pPr lvl="1"/>
            <a:r>
              <a:rPr lang="en-US" dirty="0"/>
              <a:t>"One unit increase in IV is associated with a (B1) unit increase in DV."</a:t>
            </a:r>
          </a:p>
          <a:p>
            <a:r>
              <a:rPr lang="en-US" b="1" dirty="0"/>
              <a:t>Log-Linear</a:t>
            </a:r>
            <a:r>
              <a:rPr lang="en-US" dirty="0"/>
              <a:t>: Outcome transformed</a:t>
            </a:r>
          </a:p>
          <a:p>
            <a:pPr lvl="1"/>
            <a:r>
              <a:rPr lang="en-US" dirty="0"/>
              <a:t>log(DV) = Intercept + B1 * IV + Error </a:t>
            </a:r>
          </a:p>
          <a:p>
            <a:pPr lvl="1"/>
            <a:r>
              <a:rPr lang="en-US" dirty="0"/>
              <a:t>"One unit increase in IV is associated with a (B1 * 100) percent increase in DV."</a:t>
            </a:r>
          </a:p>
          <a:p>
            <a:r>
              <a:rPr lang="en-US" b="1" dirty="0"/>
              <a:t>Linear-Log</a:t>
            </a:r>
            <a:r>
              <a:rPr lang="en-US" dirty="0"/>
              <a:t>: Predictor transformed</a:t>
            </a:r>
          </a:p>
          <a:p>
            <a:pPr lvl="1"/>
            <a:r>
              <a:rPr lang="en-US" dirty="0"/>
              <a:t>DV = Intercept + B1 * log(IV) + Error </a:t>
            </a:r>
          </a:p>
          <a:p>
            <a:pPr lvl="1"/>
            <a:r>
              <a:rPr lang="en-US" dirty="0"/>
              <a:t>"One percent increase in IV is associated with a (B1 / 100) unit increase in DV."</a:t>
            </a:r>
          </a:p>
          <a:p>
            <a:r>
              <a:rPr lang="en-US" b="1" dirty="0"/>
              <a:t>Log-Log</a:t>
            </a:r>
            <a:r>
              <a:rPr lang="en-US" dirty="0"/>
              <a:t>: Outcome transformed and Predictor transformed</a:t>
            </a:r>
          </a:p>
          <a:p>
            <a:pPr lvl="1"/>
            <a:r>
              <a:rPr lang="en-US" dirty="0"/>
              <a:t>log(DV) = Intercept + B1 * log(IV) + Error </a:t>
            </a:r>
          </a:p>
          <a:p>
            <a:pPr lvl="1"/>
            <a:r>
              <a:rPr lang="en-US" dirty="0"/>
              <a:t>"One percent increase in IV is associated with a (B1) percent increase in DV."</a:t>
            </a:r>
          </a:p>
          <a:p>
            <a:endParaRPr lang="en-US" dirty="0"/>
          </a:p>
        </p:txBody>
      </p:sp>
      <p:sp>
        <p:nvSpPr>
          <p:cNvPr id="4" name="TextBox 3"/>
          <p:cNvSpPr txBox="1"/>
          <p:nvPr/>
        </p:nvSpPr>
        <p:spPr>
          <a:xfrm>
            <a:off x="2362200" y="6324600"/>
            <a:ext cx="7786940" cy="369332"/>
          </a:xfrm>
          <a:prstGeom prst="rect">
            <a:avLst/>
          </a:prstGeom>
          <a:solidFill>
            <a:schemeClr val="accent2"/>
          </a:solidFill>
        </p:spPr>
        <p:txBody>
          <a:bodyPr wrap="none" rtlCol="0">
            <a:spAutoFit/>
          </a:bodyPr>
          <a:lstStyle/>
          <a:p>
            <a:r>
              <a:rPr lang="en-US" dirty="0"/>
              <a:t>Again, you can get the exact interpretation by simply using the regression equation.</a:t>
            </a:r>
          </a:p>
        </p:txBody>
      </p:sp>
    </p:spTree>
    <p:extLst>
      <p:ext uri="{BB962C8B-B14F-4D97-AF65-F5344CB8AC3E}">
        <p14:creationId xmlns:p14="http://schemas.microsoft.com/office/powerpoint/2010/main" val="3915974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the end, I like Bailey’s (2019) advice:</a:t>
            </a:r>
          </a:p>
          <a:p>
            <a:pPr lvl="1"/>
            <a:r>
              <a:rPr lang="en-US" dirty="0"/>
              <a:t>While we can memorize the way units work in these various models, the safe course of action here is to simply accept that each time we use logged models, we’ll probably have to look up how units in logged models work…</a:t>
            </a:r>
          </a:p>
        </p:txBody>
      </p:sp>
    </p:spTree>
    <p:extLst>
      <p:ext uri="{BB962C8B-B14F-4D97-AF65-F5344CB8AC3E}">
        <p14:creationId xmlns:p14="http://schemas.microsoft.com/office/powerpoint/2010/main" val="1500638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32F6E-744A-464E-AC3B-E5151C97E872}"/>
              </a:ext>
            </a:extLst>
          </p:cNvPr>
          <p:cNvSpPr>
            <a:spLocks noGrp="1"/>
          </p:cNvSpPr>
          <p:nvPr>
            <p:ph type="title"/>
          </p:nvPr>
        </p:nvSpPr>
        <p:spPr>
          <a:xfrm>
            <a:off x="838200" y="164521"/>
            <a:ext cx="10515600" cy="1325563"/>
          </a:xfrm>
        </p:spPr>
        <p:txBody>
          <a:bodyPr/>
          <a:lstStyle/>
          <a:p>
            <a:r>
              <a:rPr lang="en-US" b="1" dirty="0">
                <a:solidFill>
                  <a:schemeClr val="accent1">
                    <a:lumMod val="50000"/>
                  </a:schemeClr>
                </a:solidFill>
              </a:rPr>
              <a:t>But which model is best? Let’s Think Through an Example</a:t>
            </a:r>
          </a:p>
        </p:txBody>
      </p:sp>
      <p:sp>
        <p:nvSpPr>
          <p:cNvPr id="3" name="Content Placeholder 2">
            <a:extLst>
              <a:ext uri="{FF2B5EF4-FFF2-40B4-BE49-F238E27FC236}">
                <a16:creationId xmlns:a16="http://schemas.microsoft.com/office/drawing/2014/main" id="{61196946-DE93-4871-892B-457351597ACC}"/>
              </a:ext>
            </a:extLst>
          </p:cNvPr>
          <p:cNvSpPr>
            <a:spLocks noGrp="1"/>
          </p:cNvSpPr>
          <p:nvPr>
            <p:ph idx="1"/>
          </p:nvPr>
        </p:nvSpPr>
        <p:spPr>
          <a:xfrm>
            <a:off x="816864" y="1600200"/>
            <a:ext cx="10689336" cy="4953000"/>
          </a:xfrm>
        </p:spPr>
        <p:txBody>
          <a:bodyPr>
            <a:normAutofit/>
          </a:bodyPr>
          <a:lstStyle/>
          <a:p>
            <a:r>
              <a:rPr lang="en-US" dirty="0"/>
              <a:t>Consider the relationship between GDP (predictor) and Life Expectancy (outcome).  What does each of the following models suggest about the relationship between the two variables and which ones seem to be reasonable relationships:</a:t>
            </a:r>
          </a:p>
          <a:p>
            <a:pPr marL="0" indent="0">
              <a:buNone/>
            </a:pPr>
            <a:endParaRPr lang="en-US" dirty="0"/>
          </a:p>
          <a:p>
            <a:pPr lvl="1"/>
            <a:r>
              <a:rPr lang="en-US" dirty="0"/>
              <a:t>Lin – Lin model</a:t>
            </a:r>
          </a:p>
          <a:p>
            <a:pPr lvl="1"/>
            <a:endParaRPr lang="en-US" dirty="0"/>
          </a:p>
          <a:p>
            <a:pPr lvl="1"/>
            <a:r>
              <a:rPr lang="en-US" dirty="0"/>
              <a:t>Log – Lin model</a:t>
            </a:r>
          </a:p>
          <a:p>
            <a:pPr lvl="1"/>
            <a:endParaRPr lang="en-US" dirty="0"/>
          </a:p>
          <a:p>
            <a:pPr lvl="1"/>
            <a:r>
              <a:rPr lang="en-US" dirty="0"/>
              <a:t>Lin – Log model</a:t>
            </a:r>
          </a:p>
          <a:p>
            <a:pPr lvl="1"/>
            <a:endParaRPr lang="en-US" dirty="0"/>
          </a:p>
          <a:p>
            <a:pPr lvl="1"/>
            <a:r>
              <a:rPr lang="en-US" dirty="0"/>
              <a:t>Log – Log model</a:t>
            </a:r>
          </a:p>
        </p:txBody>
      </p:sp>
      <p:pic>
        <p:nvPicPr>
          <p:cNvPr id="4" name="Picture 3">
            <a:extLst>
              <a:ext uri="{FF2B5EF4-FFF2-40B4-BE49-F238E27FC236}">
                <a16:creationId xmlns:a16="http://schemas.microsoft.com/office/drawing/2014/main" id="{32ABB451-2C45-449B-A9D7-6FCB2BE3C9B4}"/>
              </a:ext>
            </a:extLst>
          </p:cNvPr>
          <p:cNvPicPr>
            <a:picLocks noChangeAspect="1"/>
          </p:cNvPicPr>
          <p:nvPr/>
        </p:nvPicPr>
        <p:blipFill>
          <a:blip r:embed="rId3"/>
          <a:stretch>
            <a:fillRect/>
          </a:stretch>
        </p:blipFill>
        <p:spPr>
          <a:xfrm>
            <a:off x="5534446" y="3657600"/>
            <a:ext cx="5971754" cy="2677897"/>
          </a:xfrm>
          <a:prstGeom prst="rect">
            <a:avLst/>
          </a:prstGeom>
        </p:spPr>
      </p:pic>
    </p:spTree>
    <p:extLst>
      <p:ext uri="{BB962C8B-B14F-4D97-AF65-F5344CB8AC3E}">
        <p14:creationId xmlns:p14="http://schemas.microsoft.com/office/powerpoint/2010/main" val="1869370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6600" b="1" dirty="0">
                <a:solidFill>
                  <a:schemeClr val="tx2"/>
                </a:solidFill>
              </a:rPr>
              <a:t>OUTLIERS</a:t>
            </a:r>
          </a:p>
        </p:txBody>
      </p:sp>
      <p:sp>
        <p:nvSpPr>
          <p:cNvPr id="2" name="Text Placeholder 1"/>
          <p:cNvSpPr>
            <a:spLocks noGrp="1"/>
          </p:cNvSpPr>
          <p:nvPr>
            <p:ph type="body"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Outliers</a:t>
            </a:r>
          </a:p>
        </p:txBody>
      </p:sp>
      <p:sp>
        <p:nvSpPr>
          <p:cNvPr id="3" name="Content Placeholder 2"/>
          <p:cNvSpPr>
            <a:spLocks noGrp="1"/>
          </p:cNvSpPr>
          <p:nvPr>
            <p:ph idx="1"/>
          </p:nvPr>
        </p:nvSpPr>
        <p:spPr>
          <a:xfrm>
            <a:off x="990600" y="1600200"/>
            <a:ext cx="10134600" cy="4648200"/>
          </a:xfrm>
        </p:spPr>
        <p:txBody>
          <a:bodyPr>
            <a:normAutofit/>
          </a:bodyPr>
          <a:lstStyle/>
          <a:p>
            <a:r>
              <a:rPr lang="en-US" dirty="0"/>
              <a:t>A univariate outlier is an extreme value on one variable</a:t>
            </a:r>
          </a:p>
          <a:p>
            <a:r>
              <a:rPr lang="en-US" dirty="0"/>
              <a:t>A multivariate outlier is a case with a strange combination of scores on two or more variables</a:t>
            </a:r>
          </a:p>
          <a:p>
            <a:pPr lvl="1"/>
            <a:r>
              <a:rPr lang="en-US" dirty="0"/>
              <a:t>For example, a 15-year-old boy is perfectly within bounds regarding age, and someone who earns $100,000 a year is in bounds regarding income, but a 15-year-old who earns $100,000 may be very unusual.</a:t>
            </a:r>
          </a:p>
          <a:p>
            <a:r>
              <a:rPr lang="en-US" dirty="0"/>
              <a:t>Outliers can be found in IVs and DVs.</a:t>
            </a:r>
          </a:p>
          <a:p>
            <a:r>
              <a:rPr lang="en-US" dirty="0"/>
              <a:t>Outliers lead to Type I and Type II errors.</a:t>
            </a:r>
          </a:p>
          <a:p>
            <a:r>
              <a:rPr lang="en-US" b="1" dirty="0">
                <a:solidFill>
                  <a:schemeClr val="accent2">
                    <a:lumMod val="50000"/>
                  </a:schemeClr>
                </a:solidFill>
              </a:rPr>
              <a:t>The concern is that, especially in small samples, one weird observation can screw up the analysis.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nvGraphicFramePr>
        <p:xfrm>
          <a:off x="1524000" y="990600"/>
          <a:ext cx="9144000" cy="5562600"/>
        </p:xfrm>
        <a:graphic>
          <a:graphicData uri="http://schemas.openxmlformats.org/drawingml/2006/chart">
            <c:chart xmlns:c="http://schemas.openxmlformats.org/drawingml/2006/chart" xmlns:r="http://schemas.openxmlformats.org/officeDocument/2006/relationships" r:id="rId3"/>
          </a:graphicData>
        </a:graphic>
      </p:graphicFrame>
      <p:cxnSp>
        <p:nvCxnSpPr>
          <p:cNvPr id="4099" name="AutoShape 3"/>
          <p:cNvCxnSpPr>
            <a:cxnSpLocks noChangeShapeType="1"/>
          </p:cNvCxnSpPr>
          <p:nvPr/>
        </p:nvCxnSpPr>
        <p:spPr bwMode="auto">
          <a:xfrm flipV="1">
            <a:off x="2667000" y="1981200"/>
            <a:ext cx="4495800" cy="3162300"/>
          </a:xfrm>
          <a:prstGeom prst="straightConnector1">
            <a:avLst/>
          </a:prstGeom>
          <a:noFill/>
          <a:ln w="9525">
            <a:solidFill>
              <a:srgbClr val="000000"/>
            </a:solidFill>
            <a:prstDash val="lgDash"/>
            <a:round/>
            <a:headEnd/>
            <a:tailEnd/>
          </a:ln>
        </p:spPr>
      </p:cxnSp>
      <p:sp>
        <p:nvSpPr>
          <p:cNvPr id="6" name="TextBox 5"/>
          <p:cNvSpPr txBox="1"/>
          <p:nvPr/>
        </p:nvSpPr>
        <p:spPr>
          <a:xfrm>
            <a:off x="7848600" y="5486400"/>
            <a:ext cx="1066800" cy="369332"/>
          </a:xfrm>
          <a:prstGeom prst="rect">
            <a:avLst/>
          </a:prstGeom>
          <a:noFill/>
        </p:spPr>
        <p:txBody>
          <a:bodyPr wrap="square" rtlCol="0">
            <a:spAutoFit/>
          </a:bodyPr>
          <a:lstStyle/>
          <a:p>
            <a:r>
              <a:rPr lang="en-US" dirty="0"/>
              <a:t>Outlier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Let’s look at an example</a:t>
            </a:r>
          </a:p>
        </p:txBody>
      </p:sp>
      <p:sp>
        <p:nvSpPr>
          <p:cNvPr id="3" name="Content Placeholder 2"/>
          <p:cNvSpPr>
            <a:spLocks noGrp="1"/>
          </p:cNvSpPr>
          <p:nvPr>
            <p:ph idx="1"/>
          </p:nvPr>
        </p:nvSpPr>
        <p:spPr>
          <a:xfrm>
            <a:off x="762000" y="1825624"/>
            <a:ext cx="10896600" cy="4803775"/>
          </a:xfrm>
        </p:spPr>
        <p:txBody>
          <a:bodyPr>
            <a:normAutofit fontScale="77500" lnSpcReduction="20000"/>
          </a:bodyPr>
          <a:lstStyle/>
          <a:p>
            <a:r>
              <a:rPr lang="en-US" dirty="0"/>
              <a:t>Wooldridge discussing ‘RDCHEM’ data regarding R&amp;D expenditures as a percentage of sales.</a:t>
            </a:r>
          </a:p>
          <a:p>
            <a:endParaRPr lang="en-US" dirty="0"/>
          </a:p>
          <a:p>
            <a:r>
              <a:rPr lang="en-US" dirty="0" err="1"/>
              <a:t>Obs</a:t>
            </a:r>
            <a:r>
              <a:rPr lang="en-US" dirty="0"/>
              <a:t>:    32</a:t>
            </a:r>
          </a:p>
          <a:p>
            <a:endParaRPr lang="en-US" dirty="0"/>
          </a:p>
          <a:p>
            <a:r>
              <a:rPr lang="en-US" dirty="0"/>
              <a:t>  1. rd                       R&amp;D spending, millions $</a:t>
            </a:r>
          </a:p>
          <a:p>
            <a:r>
              <a:rPr lang="en-US" dirty="0"/>
              <a:t>  2. sales                   firm sales, millions $</a:t>
            </a:r>
          </a:p>
          <a:p>
            <a:r>
              <a:rPr lang="en-US" dirty="0"/>
              <a:t>  3. profits                 </a:t>
            </a:r>
            <a:r>
              <a:rPr lang="en-US" dirty="0" err="1"/>
              <a:t>profits</a:t>
            </a:r>
            <a:r>
              <a:rPr lang="en-US" dirty="0"/>
              <a:t>, millions $</a:t>
            </a:r>
          </a:p>
          <a:p>
            <a:r>
              <a:rPr lang="en-US" dirty="0"/>
              <a:t>  4</a:t>
            </a:r>
            <a:r>
              <a:rPr lang="en-US" b="1" dirty="0">
                <a:solidFill>
                  <a:schemeClr val="accent1">
                    <a:lumMod val="50000"/>
                  </a:schemeClr>
                </a:solidFill>
              </a:rPr>
              <a:t>. </a:t>
            </a:r>
            <a:r>
              <a:rPr lang="en-US" b="1" dirty="0" err="1">
                <a:solidFill>
                  <a:schemeClr val="accent1">
                    <a:lumMod val="50000"/>
                  </a:schemeClr>
                </a:solidFill>
              </a:rPr>
              <a:t>rdintens</a:t>
            </a:r>
            <a:r>
              <a:rPr lang="en-US" b="1" dirty="0">
                <a:solidFill>
                  <a:schemeClr val="accent1">
                    <a:lumMod val="50000"/>
                  </a:schemeClr>
                </a:solidFill>
              </a:rPr>
              <a:t>               </a:t>
            </a:r>
            <a:r>
              <a:rPr lang="en-US" dirty="0"/>
              <a:t>rd as percent of sales</a:t>
            </a:r>
          </a:p>
          <a:p>
            <a:r>
              <a:rPr lang="en-US" dirty="0"/>
              <a:t>  5. </a:t>
            </a:r>
            <a:r>
              <a:rPr lang="en-US" dirty="0" err="1"/>
              <a:t>profmarg</a:t>
            </a:r>
            <a:r>
              <a:rPr lang="en-US" dirty="0"/>
              <a:t>            profits as percent of sales</a:t>
            </a:r>
          </a:p>
          <a:p>
            <a:r>
              <a:rPr lang="en-US" dirty="0"/>
              <a:t>  6. </a:t>
            </a:r>
            <a:r>
              <a:rPr lang="en-US" dirty="0" err="1"/>
              <a:t>salessq</a:t>
            </a:r>
            <a:r>
              <a:rPr lang="en-US" dirty="0"/>
              <a:t>                sales^2</a:t>
            </a:r>
          </a:p>
          <a:p>
            <a:r>
              <a:rPr lang="en-US" dirty="0"/>
              <a:t>  7. </a:t>
            </a:r>
            <a:r>
              <a:rPr lang="en-US" dirty="0" err="1"/>
              <a:t>lsales</a:t>
            </a:r>
            <a:r>
              <a:rPr lang="en-US" dirty="0"/>
              <a:t>                  log(sales)</a:t>
            </a:r>
          </a:p>
          <a:p>
            <a:r>
              <a:rPr lang="en-US" dirty="0"/>
              <a:t>  8. </a:t>
            </a:r>
            <a:r>
              <a:rPr lang="en-US" dirty="0" err="1"/>
              <a:t>lrd</a:t>
            </a:r>
            <a:r>
              <a:rPr lang="en-US" dirty="0"/>
              <a:t>                      log(rd)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137"/>
            <a:ext cx="10515600" cy="1325563"/>
          </a:xfrm>
        </p:spPr>
        <p:txBody>
          <a:bodyPr/>
          <a:lstStyle/>
          <a:p>
            <a:r>
              <a:rPr lang="en-US" b="1" dirty="0">
                <a:solidFill>
                  <a:schemeClr val="tx2"/>
                </a:solidFill>
              </a:rPr>
              <a:t>Wooldridge Example</a:t>
            </a:r>
          </a:p>
        </p:txBody>
      </p:sp>
      <p:sp>
        <p:nvSpPr>
          <p:cNvPr id="3" name="Content Placeholder 2"/>
          <p:cNvSpPr>
            <a:spLocks noGrp="1"/>
          </p:cNvSpPr>
          <p:nvPr>
            <p:ph idx="1"/>
          </p:nvPr>
        </p:nvSpPr>
        <p:spPr>
          <a:xfrm>
            <a:off x="762000" y="1388918"/>
            <a:ext cx="10515600" cy="1600200"/>
          </a:xfrm>
        </p:spPr>
        <p:txBody>
          <a:bodyPr>
            <a:normAutofit/>
          </a:bodyPr>
          <a:lstStyle/>
          <a:p>
            <a:r>
              <a:rPr lang="en-US" dirty="0"/>
              <a:t>Let's assume we want to predict </a:t>
            </a:r>
            <a:r>
              <a:rPr lang="en-US" dirty="0" err="1"/>
              <a:t>r&amp;d</a:t>
            </a:r>
            <a:r>
              <a:rPr lang="en-US" dirty="0"/>
              <a:t> intensity (defined as the total </a:t>
            </a:r>
            <a:r>
              <a:rPr lang="en-US" dirty="0" err="1"/>
              <a:t>r&amp;d</a:t>
            </a:r>
            <a:r>
              <a:rPr lang="en-US" dirty="0"/>
              <a:t> expenditures as a percentage of sales) based on sales (in millions) and profits as a percentage of sales.</a:t>
            </a:r>
          </a:p>
        </p:txBody>
      </p:sp>
      <p:graphicFrame>
        <p:nvGraphicFramePr>
          <p:cNvPr id="112642" name="Object 2"/>
          <p:cNvGraphicFramePr>
            <a:graphicFrameLocks noChangeAspect="1"/>
          </p:cNvGraphicFramePr>
          <p:nvPr>
            <p:extLst>
              <p:ext uri="{D42A27DB-BD31-4B8C-83A1-F6EECF244321}">
                <p14:modId xmlns:p14="http://schemas.microsoft.com/office/powerpoint/2010/main" val="2695125907"/>
              </p:ext>
            </p:extLst>
          </p:nvPr>
        </p:nvGraphicFramePr>
        <p:xfrm>
          <a:off x="1014044" y="2895600"/>
          <a:ext cx="10159531" cy="3032414"/>
        </p:xfrm>
        <a:graphic>
          <a:graphicData uri="http://schemas.openxmlformats.org/presentationml/2006/ole">
            <mc:AlternateContent xmlns:mc="http://schemas.openxmlformats.org/markup-compatibility/2006">
              <mc:Choice xmlns:v="urn:schemas-microsoft-com:vml" Requires="v">
                <p:oleObj name="Document" r:id="rId3" imgW="5952018" imgH="1775721" progId="Word.Document.12">
                  <p:embed/>
                </p:oleObj>
              </mc:Choice>
              <mc:Fallback>
                <p:oleObj name="Document" r:id="rId3" imgW="5952018" imgH="1775721" progId="Word.Document.12">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044" y="2895600"/>
                        <a:ext cx="10159531" cy="3032414"/>
                      </a:xfrm>
                      <a:prstGeom prst="rect">
                        <a:avLst/>
                      </a:prstGeom>
                      <a:noFill/>
                      <a:ln>
                        <a:noFill/>
                      </a:ln>
                      <a:effectLst/>
                    </p:spPr>
                  </p:pic>
                </p:oleObj>
              </mc:Fallback>
            </mc:AlternateContent>
          </a:graphicData>
        </a:graphic>
      </p:graphicFrame>
      <p:sp>
        <p:nvSpPr>
          <p:cNvPr id="5" name="TextBox 4"/>
          <p:cNvSpPr txBox="1"/>
          <p:nvPr/>
        </p:nvSpPr>
        <p:spPr>
          <a:xfrm>
            <a:off x="2133601" y="6324600"/>
            <a:ext cx="8236422" cy="400110"/>
          </a:xfrm>
          <a:prstGeom prst="rect">
            <a:avLst/>
          </a:prstGeom>
          <a:solidFill>
            <a:schemeClr val="accent2"/>
          </a:solidFill>
        </p:spPr>
        <p:txBody>
          <a:bodyPr wrap="none" rtlCol="0">
            <a:spAutoFit/>
          </a:bodyPr>
          <a:lstStyle/>
          <a:p>
            <a:r>
              <a:rPr lang="en-US" sz="2000" dirty="0"/>
              <a:t>Note, our two predictors are not statistically significant even at the 10% level.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FF30-9AD3-4D46-AB55-6ECC1E30A58E}"/>
              </a:ext>
            </a:extLst>
          </p:cNvPr>
          <p:cNvSpPr>
            <a:spLocks noGrp="1"/>
          </p:cNvSpPr>
          <p:nvPr>
            <p:ph type="title"/>
          </p:nvPr>
        </p:nvSpPr>
        <p:spPr/>
        <p:txBody>
          <a:bodyPr/>
          <a:lstStyle/>
          <a:p>
            <a:r>
              <a:rPr lang="en-US" b="1" dirty="0">
                <a:solidFill>
                  <a:schemeClr val="accent1">
                    <a:lumMod val="50000"/>
                  </a:schemeClr>
                </a:solidFill>
              </a:rPr>
              <a:t>Optional Lab</a:t>
            </a:r>
          </a:p>
        </p:txBody>
      </p:sp>
      <p:sp>
        <p:nvSpPr>
          <p:cNvPr id="3" name="Content Placeholder 2">
            <a:extLst>
              <a:ext uri="{FF2B5EF4-FFF2-40B4-BE49-F238E27FC236}">
                <a16:creationId xmlns:a16="http://schemas.microsoft.com/office/drawing/2014/main" id="{B315DDFA-3F78-4397-94C9-076E59F14FB2}"/>
              </a:ext>
            </a:extLst>
          </p:cNvPr>
          <p:cNvSpPr>
            <a:spLocks noGrp="1"/>
          </p:cNvSpPr>
          <p:nvPr>
            <p:ph idx="1"/>
          </p:nvPr>
        </p:nvSpPr>
        <p:spPr/>
        <p:txBody>
          <a:bodyPr/>
          <a:lstStyle/>
          <a:p>
            <a:r>
              <a:rPr lang="en-US" dirty="0"/>
              <a:t>Friday the 19</a:t>
            </a:r>
            <a:r>
              <a:rPr lang="en-US" baseline="30000" dirty="0"/>
              <a:t>th</a:t>
            </a:r>
            <a:r>
              <a:rPr lang="en-US" dirty="0"/>
              <a:t> at 3pm</a:t>
            </a:r>
          </a:p>
          <a:p>
            <a:pPr lvl="1"/>
            <a:r>
              <a:rPr lang="en-US" dirty="0"/>
              <a:t>Will cover items from the midterm exam</a:t>
            </a:r>
          </a:p>
          <a:p>
            <a:pPr lvl="1"/>
            <a:r>
              <a:rPr lang="en-US" dirty="0"/>
              <a:t>Common interpretation issues</a:t>
            </a:r>
          </a:p>
          <a:p>
            <a:pPr lvl="1"/>
            <a:r>
              <a:rPr lang="en-US" dirty="0"/>
              <a:t>Recent lecture material</a:t>
            </a:r>
          </a:p>
        </p:txBody>
      </p:sp>
    </p:spTree>
    <p:extLst>
      <p:ext uri="{BB962C8B-B14F-4D97-AF65-F5344CB8AC3E}">
        <p14:creationId xmlns:p14="http://schemas.microsoft.com/office/powerpoint/2010/main" val="2687567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10210800" cy="685800"/>
          </a:xfrm>
        </p:spPr>
        <p:txBody>
          <a:bodyPr>
            <a:normAutofit/>
          </a:bodyPr>
          <a:lstStyle/>
          <a:p>
            <a:r>
              <a:rPr lang="en-US" dirty="0"/>
              <a:t>First, look at some plots.  Suspect a potential outlier based on sales.</a:t>
            </a:r>
          </a:p>
        </p:txBody>
      </p:sp>
      <p:pic>
        <p:nvPicPr>
          <p:cNvPr id="113668" name="Picture 4"/>
          <p:cNvPicPr>
            <a:picLocks noChangeAspect="1" noChangeArrowheads="1"/>
          </p:cNvPicPr>
          <p:nvPr/>
        </p:nvPicPr>
        <p:blipFill>
          <a:blip r:embed="rId3" cstate="print"/>
          <a:srcRect/>
          <a:stretch>
            <a:fillRect/>
          </a:stretch>
        </p:blipFill>
        <p:spPr bwMode="auto">
          <a:xfrm>
            <a:off x="6248399" y="855834"/>
            <a:ext cx="5486399" cy="5843574"/>
          </a:xfrm>
          <a:prstGeom prst="rect">
            <a:avLst/>
          </a:prstGeom>
          <a:noFill/>
          <a:ln w="9525">
            <a:noFill/>
            <a:miter lim="800000"/>
            <a:headEnd/>
            <a:tailEnd/>
          </a:ln>
        </p:spPr>
      </p:pic>
      <p:pic>
        <p:nvPicPr>
          <p:cNvPr id="113669" name="Picture 5"/>
          <p:cNvPicPr>
            <a:picLocks noChangeAspect="1" noChangeArrowheads="1"/>
          </p:cNvPicPr>
          <p:nvPr/>
        </p:nvPicPr>
        <p:blipFill>
          <a:blip r:embed="rId4" cstate="print"/>
          <a:srcRect/>
          <a:stretch>
            <a:fillRect/>
          </a:stretch>
        </p:blipFill>
        <p:spPr bwMode="auto">
          <a:xfrm>
            <a:off x="457201" y="844949"/>
            <a:ext cx="5502434" cy="5860651"/>
          </a:xfrm>
          <a:prstGeom prst="rect">
            <a:avLst/>
          </a:prstGeom>
          <a:noFill/>
          <a:ln w="9525">
            <a:noFill/>
            <a:miter lim="800000"/>
            <a:headEnd/>
            <a:tailEnd/>
          </a:ln>
        </p:spPr>
      </p:pic>
      <p:cxnSp>
        <p:nvCxnSpPr>
          <p:cNvPr id="4" name="Straight Arrow Connector 3"/>
          <p:cNvCxnSpPr>
            <a:cxnSpLocks/>
          </p:cNvCxnSpPr>
          <p:nvPr/>
        </p:nvCxnSpPr>
        <p:spPr>
          <a:xfrm flipH="1">
            <a:off x="5638800" y="762000"/>
            <a:ext cx="3886200" cy="388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3577"/>
            <a:ext cx="8153400" cy="609600"/>
          </a:xfrm>
        </p:spPr>
        <p:txBody>
          <a:bodyPr>
            <a:normAutofit fontScale="90000"/>
          </a:bodyPr>
          <a:lstStyle/>
          <a:p>
            <a:r>
              <a:rPr lang="en-US" b="1" dirty="0">
                <a:solidFill>
                  <a:schemeClr val="tx2"/>
                </a:solidFill>
              </a:rPr>
              <a:t>Take  look at the </a:t>
            </a:r>
            <a:r>
              <a:rPr lang="en-US" b="1" dirty="0" err="1">
                <a:solidFill>
                  <a:schemeClr val="tx2"/>
                </a:solidFill>
              </a:rPr>
              <a:t>studentized</a:t>
            </a:r>
            <a:r>
              <a:rPr lang="en-US" b="1" dirty="0">
                <a:solidFill>
                  <a:schemeClr val="tx2"/>
                </a:solidFill>
              </a:rPr>
              <a:t> residuals</a:t>
            </a:r>
            <a:br>
              <a:rPr lang="en-US" b="1" dirty="0">
                <a:solidFill>
                  <a:schemeClr val="tx2"/>
                </a:solidFill>
              </a:rPr>
            </a:br>
            <a:endParaRPr lang="en-US" b="1" dirty="0">
              <a:solidFill>
                <a:schemeClr val="tx2"/>
              </a:solidFill>
            </a:endParaRPr>
          </a:p>
        </p:txBody>
      </p:sp>
      <p:sp>
        <p:nvSpPr>
          <p:cNvPr id="114689" name="Rectangle 1"/>
          <p:cNvSpPr>
            <a:spLocks noChangeArrowheads="1"/>
          </p:cNvSpPr>
          <p:nvPr/>
        </p:nvSpPr>
        <p:spPr bwMode="auto">
          <a:xfrm>
            <a:off x="609600" y="923151"/>
            <a:ext cx="11430000" cy="553998"/>
          </a:xfrm>
          <a:prstGeom prst="rect">
            <a:avLst/>
          </a:prstGeom>
          <a:solidFill>
            <a:srgbClr val="E1E2E5"/>
          </a:solidFill>
          <a:ln w="9525">
            <a:noFill/>
            <a:miter lim="800000"/>
            <a:headEnd/>
            <a:tailEnd/>
          </a:ln>
          <a:effectLst/>
        </p:spPr>
        <p:txBody>
          <a:bodyPr vert="horz" wrap="square" lIns="0" tIns="0" rIns="0" bIns="0" numCol="1" anchor="ctr" anchorCtr="0" compatLnSpc="1">
            <a:prstTxWarp prst="textNoShape">
              <a:avLst/>
            </a:prstTxWarp>
            <a:spAutoFit/>
          </a:bodyPr>
          <a:lstStyle/>
          <a:p>
            <a:pPr fontAlgn="base">
              <a:spcBef>
                <a:spcPct val="0"/>
              </a:spcBef>
              <a:spcAft>
                <a:spcPct val="0"/>
              </a:spcAft>
            </a:pPr>
            <a:r>
              <a:rPr lang="en-US" dirty="0" err="1">
                <a:solidFill>
                  <a:srgbClr val="0000FF"/>
                </a:solidFill>
                <a:latin typeface="Lucida Console" pitchFamily="49" charset="0"/>
                <a:cs typeface="Arial" pitchFamily="34" charset="0"/>
              </a:rPr>
              <a:t>chem$rstudent</a:t>
            </a:r>
            <a:r>
              <a:rPr lang="en-US" dirty="0">
                <a:solidFill>
                  <a:srgbClr val="0000FF"/>
                </a:solidFill>
                <a:latin typeface="Lucida Console" pitchFamily="49" charset="0"/>
                <a:cs typeface="Arial" pitchFamily="34" charset="0"/>
              </a:rPr>
              <a:t> = </a:t>
            </a:r>
            <a:r>
              <a:rPr lang="en-US" dirty="0" err="1">
                <a:solidFill>
                  <a:srgbClr val="0000FF"/>
                </a:solidFill>
                <a:latin typeface="Lucida Console" pitchFamily="49" charset="0"/>
                <a:cs typeface="Arial" pitchFamily="34" charset="0"/>
              </a:rPr>
              <a:t>rstudent</a:t>
            </a:r>
            <a:r>
              <a:rPr lang="en-US" dirty="0">
                <a:solidFill>
                  <a:srgbClr val="0000FF"/>
                </a:solidFill>
                <a:latin typeface="Lucida Console" pitchFamily="49" charset="0"/>
                <a:cs typeface="Arial" pitchFamily="34" charset="0"/>
              </a:rPr>
              <a:t>(out1)</a:t>
            </a:r>
          </a:p>
          <a:p>
            <a:pPr fontAlgn="base">
              <a:spcBef>
                <a:spcPct val="0"/>
              </a:spcBef>
              <a:spcAft>
                <a:spcPct val="0"/>
              </a:spcAft>
            </a:pPr>
            <a:r>
              <a:rPr lang="en-US" dirty="0" err="1">
                <a:solidFill>
                  <a:srgbClr val="0000FF"/>
                </a:solidFill>
                <a:latin typeface="Lucida Console" pitchFamily="49" charset="0"/>
                <a:cs typeface="Arial" pitchFamily="34" charset="0"/>
              </a:rPr>
              <a:t>ggplot</a:t>
            </a:r>
            <a:r>
              <a:rPr lang="en-US" dirty="0">
                <a:solidFill>
                  <a:srgbClr val="0000FF"/>
                </a:solidFill>
                <a:latin typeface="Lucida Console" pitchFamily="49" charset="0"/>
                <a:cs typeface="Arial" pitchFamily="34" charset="0"/>
              </a:rPr>
              <a:t>(data = </a:t>
            </a:r>
            <a:r>
              <a:rPr lang="en-US" dirty="0" err="1">
                <a:solidFill>
                  <a:srgbClr val="0000FF"/>
                </a:solidFill>
                <a:latin typeface="Lucida Console" pitchFamily="49" charset="0"/>
                <a:cs typeface="Arial" pitchFamily="34" charset="0"/>
              </a:rPr>
              <a:t>chem</a:t>
            </a:r>
            <a:r>
              <a:rPr lang="en-US" dirty="0">
                <a:solidFill>
                  <a:srgbClr val="0000FF"/>
                </a:solidFill>
                <a:latin typeface="Lucida Console" pitchFamily="49" charset="0"/>
                <a:cs typeface="Arial" pitchFamily="34" charset="0"/>
              </a:rPr>
              <a:t>, </a:t>
            </a:r>
            <a:r>
              <a:rPr lang="en-US" dirty="0" err="1">
                <a:solidFill>
                  <a:srgbClr val="0000FF"/>
                </a:solidFill>
                <a:latin typeface="Lucida Console" pitchFamily="49" charset="0"/>
                <a:cs typeface="Arial" pitchFamily="34" charset="0"/>
              </a:rPr>
              <a:t>aes</a:t>
            </a:r>
            <a:r>
              <a:rPr lang="en-US" dirty="0">
                <a:solidFill>
                  <a:srgbClr val="0000FF"/>
                </a:solidFill>
                <a:latin typeface="Lucida Console" pitchFamily="49" charset="0"/>
                <a:cs typeface="Arial" pitchFamily="34" charset="0"/>
              </a:rPr>
              <a:t>(x=</a:t>
            </a:r>
            <a:r>
              <a:rPr lang="en-US" dirty="0" err="1">
                <a:solidFill>
                  <a:srgbClr val="0000FF"/>
                </a:solidFill>
                <a:latin typeface="Lucida Console" pitchFamily="49" charset="0"/>
                <a:cs typeface="Arial" pitchFamily="34" charset="0"/>
              </a:rPr>
              <a:t>as.numeric</a:t>
            </a:r>
            <a:r>
              <a:rPr lang="en-US" dirty="0">
                <a:solidFill>
                  <a:srgbClr val="0000FF"/>
                </a:solidFill>
                <a:latin typeface="Lucida Console" pitchFamily="49" charset="0"/>
                <a:cs typeface="Arial" pitchFamily="34" charset="0"/>
              </a:rPr>
              <a:t>(</a:t>
            </a:r>
            <a:r>
              <a:rPr lang="en-US" dirty="0" err="1">
                <a:solidFill>
                  <a:srgbClr val="0000FF"/>
                </a:solidFill>
                <a:latin typeface="Lucida Console" pitchFamily="49" charset="0"/>
                <a:cs typeface="Arial" pitchFamily="34" charset="0"/>
              </a:rPr>
              <a:t>row.names</a:t>
            </a:r>
            <a:r>
              <a:rPr lang="en-US" dirty="0">
                <a:solidFill>
                  <a:srgbClr val="0000FF"/>
                </a:solidFill>
                <a:latin typeface="Lucida Console" pitchFamily="49" charset="0"/>
                <a:cs typeface="Arial" pitchFamily="34" charset="0"/>
              </a:rPr>
              <a:t>(</a:t>
            </a:r>
            <a:r>
              <a:rPr lang="en-US" dirty="0" err="1">
                <a:solidFill>
                  <a:srgbClr val="0000FF"/>
                </a:solidFill>
                <a:latin typeface="Lucida Console" pitchFamily="49" charset="0"/>
                <a:cs typeface="Arial" pitchFamily="34" charset="0"/>
              </a:rPr>
              <a:t>chem</a:t>
            </a:r>
            <a:r>
              <a:rPr lang="en-US" dirty="0">
                <a:solidFill>
                  <a:srgbClr val="0000FF"/>
                </a:solidFill>
                <a:latin typeface="Lucida Console" pitchFamily="49" charset="0"/>
                <a:cs typeface="Arial" pitchFamily="34" charset="0"/>
              </a:rPr>
              <a:t>)), y=</a:t>
            </a:r>
            <a:r>
              <a:rPr lang="en-US" dirty="0" err="1">
                <a:solidFill>
                  <a:srgbClr val="0000FF"/>
                </a:solidFill>
                <a:latin typeface="Lucida Console" pitchFamily="49" charset="0"/>
                <a:cs typeface="Arial" pitchFamily="34" charset="0"/>
              </a:rPr>
              <a:t>rstudent</a:t>
            </a:r>
            <a:r>
              <a:rPr lang="en-US" dirty="0">
                <a:solidFill>
                  <a:srgbClr val="0000FF"/>
                </a:solidFill>
                <a:latin typeface="Lucida Console" pitchFamily="49" charset="0"/>
                <a:cs typeface="Arial" pitchFamily="34" charset="0"/>
              </a:rPr>
              <a:t>)) + </a:t>
            </a:r>
            <a:r>
              <a:rPr lang="en-US" dirty="0" err="1">
                <a:solidFill>
                  <a:srgbClr val="0000FF"/>
                </a:solidFill>
                <a:latin typeface="Lucida Console" pitchFamily="49" charset="0"/>
                <a:cs typeface="Arial" pitchFamily="34" charset="0"/>
              </a:rPr>
              <a:t>geom_point</a:t>
            </a:r>
            <a:r>
              <a:rPr lang="en-US" dirty="0">
                <a:solidFill>
                  <a:srgbClr val="0000FF"/>
                </a:solidFill>
                <a:latin typeface="Lucida Console" pitchFamily="49" charset="0"/>
                <a:cs typeface="Arial" pitchFamily="34" charset="0"/>
              </a:rPr>
              <a:t>()</a:t>
            </a:r>
            <a:endParaRPr lang="en-US" sz="4000" dirty="0">
              <a:latin typeface="Arial" pitchFamily="34" charset="0"/>
              <a:cs typeface="Arial" pitchFamily="34" charset="0"/>
            </a:endParaRPr>
          </a:p>
        </p:txBody>
      </p:sp>
      <p:pic>
        <p:nvPicPr>
          <p:cNvPr id="114691" name="Picture 3"/>
          <p:cNvPicPr>
            <a:picLocks noChangeAspect="1" noChangeArrowheads="1"/>
          </p:cNvPicPr>
          <p:nvPr/>
        </p:nvPicPr>
        <p:blipFill>
          <a:blip r:embed="rId3" cstate="print"/>
          <a:srcRect/>
          <a:stretch>
            <a:fillRect/>
          </a:stretch>
        </p:blipFill>
        <p:spPr bwMode="auto">
          <a:xfrm>
            <a:off x="1676400" y="1600200"/>
            <a:ext cx="8763000" cy="5257800"/>
          </a:xfrm>
          <a:prstGeom prst="rect">
            <a:avLst/>
          </a:prstGeom>
          <a:noFill/>
          <a:ln w="9525">
            <a:noFill/>
            <a:miter lim="800000"/>
            <a:headEnd/>
            <a:tailEnd/>
          </a:ln>
        </p:spPr>
      </p:pic>
      <p:sp>
        <p:nvSpPr>
          <p:cNvPr id="3" name="Oval 2"/>
          <p:cNvSpPr/>
          <p:nvPr/>
        </p:nvSpPr>
        <p:spPr>
          <a:xfrm>
            <a:off x="2362200" y="1752600"/>
            <a:ext cx="457200" cy="381000"/>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439"/>
            <a:ext cx="10515600" cy="1325563"/>
          </a:xfrm>
        </p:spPr>
        <p:txBody>
          <a:bodyPr/>
          <a:lstStyle/>
          <a:p>
            <a:r>
              <a:rPr lang="en-US" b="1" dirty="0">
                <a:solidFill>
                  <a:schemeClr val="tx2"/>
                </a:solidFill>
              </a:rPr>
              <a:t>Rerun our model</a:t>
            </a:r>
          </a:p>
        </p:txBody>
      </p:sp>
      <p:sp>
        <p:nvSpPr>
          <p:cNvPr id="3" name="Content Placeholder 2"/>
          <p:cNvSpPr>
            <a:spLocks noGrp="1"/>
          </p:cNvSpPr>
          <p:nvPr>
            <p:ph idx="1"/>
          </p:nvPr>
        </p:nvSpPr>
        <p:spPr>
          <a:xfrm>
            <a:off x="838200" y="5105400"/>
            <a:ext cx="11277600" cy="1752600"/>
          </a:xfrm>
        </p:spPr>
        <p:txBody>
          <a:bodyPr>
            <a:normAutofit fontScale="77500" lnSpcReduction="20000"/>
          </a:bodyPr>
          <a:lstStyle/>
          <a:p>
            <a:r>
              <a:rPr lang="en-US" dirty="0"/>
              <a:t>R-squared increases dramatically and we see sales and </a:t>
            </a:r>
            <a:r>
              <a:rPr lang="en-US" dirty="0" err="1"/>
              <a:t>profmarg</a:t>
            </a:r>
            <a:r>
              <a:rPr lang="en-US" dirty="0"/>
              <a:t> are now significant.</a:t>
            </a:r>
          </a:p>
          <a:p>
            <a:r>
              <a:rPr lang="en-US" dirty="0"/>
              <a:t>Need to be careful though, we should not use outliers as a way to justify manipulating our data to get an intended result.  Dealing with influential observations is a difficult endeavor.</a:t>
            </a:r>
          </a:p>
          <a:p>
            <a:r>
              <a:rPr lang="en-US" dirty="0"/>
              <a:t>It should be noted that Wooldridge found the best fit, when a log transformation was taken on sales.   No observations were needed to be dropped.</a:t>
            </a:r>
          </a:p>
          <a:p>
            <a:endParaRPr lang="en-US" dirty="0"/>
          </a:p>
        </p:txBody>
      </p:sp>
      <p:graphicFrame>
        <p:nvGraphicFramePr>
          <p:cNvPr id="146434" name="Object 2"/>
          <p:cNvGraphicFramePr>
            <a:graphicFrameLocks noChangeAspect="1"/>
          </p:cNvGraphicFramePr>
          <p:nvPr>
            <p:extLst>
              <p:ext uri="{D42A27DB-BD31-4B8C-83A1-F6EECF244321}">
                <p14:modId xmlns:p14="http://schemas.microsoft.com/office/powerpoint/2010/main" val="753438789"/>
              </p:ext>
            </p:extLst>
          </p:nvPr>
        </p:nvGraphicFramePr>
        <p:xfrm>
          <a:off x="831273" y="1103945"/>
          <a:ext cx="9372600" cy="4001455"/>
        </p:xfrm>
        <a:graphic>
          <a:graphicData uri="http://schemas.openxmlformats.org/presentationml/2006/ole">
            <mc:AlternateContent xmlns:mc="http://schemas.openxmlformats.org/markup-compatibility/2006">
              <mc:Choice xmlns:v="urn:schemas-microsoft-com:vml" Requires="v">
                <p:oleObj name="Document" r:id="rId3" imgW="5952018" imgH="2533612" progId="Word.Document.12">
                  <p:embed/>
                </p:oleObj>
              </mc:Choice>
              <mc:Fallback>
                <p:oleObj name="Document" r:id="rId3" imgW="5952018" imgH="2533612" progId="Word.Document.12">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73" y="1103945"/>
                        <a:ext cx="9372600" cy="4001455"/>
                      </a:xfrm>
                      <a:prstGeom prst="rect">
                        <a:avLst/>
                      </a:prstGeom>
                      <a:noFill/>
                      <a:ln>
                        <a:noFill/>
                      </a:ln>
                      <a:effec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Another outlier example…</a:t>
            </a:r>
          </a:p>
        </p:txBody>
      </p:sp>
      <p:sp>
        <p:nvSpPr>
          <p:cNvPr id="3" name="Content Placeholder 2"/>
          <p:cNvSpPr>
            <a:spLocks noGrp="1"/>
          </p:cNvSpPr>
          <p:nvPr>
            <p:ph idx="1"/>
          </p:nvPr>
        </p:nvSpPr>
        <p:spPr/>
        <p:txBody>
          <a:bodyPr>
            <a:normAutofit/>
          </a:bodyPr>
          <a:lstStyle/>
          <a:p>
            <a:r>
              <a:rPr lang="en-US" dirty="0"/>
              <a:t>We will use the ‘cars5’ dataset obtained from </a:t>
            </a:r>
            <a:r>
              <a:rPr lang="en-US" dirty="0">
                <a:hlinkClick r:id="rId3"/>
              </a:rPr>
              <a:t>www.fueleconomy.gov</a:t>
            </a:r>
            <a:r>
              <a:rPr lang="en-US" dirty="0"/>
              <a:t>.</a:t>
            </a:r>
          </a:p>
          <a:p>
            <a:r>
              <a:rPr lang="en-US" dirty="0"/>
              <a:t>The dataset contains information for 50 new US passenger cars for the 2011 model year.  Our goal is to explain </a:t>
            </a:r>
            <a:r>
              <a:rPr lang="en-US" dirty="0" err="1"/>
              <a:t>Cgphm</a:t>
            </a:r>
            <a:r>
              <a:rPr lang="en-US" dirty="0"/>
              <a:t>(City Gallons per 100 miles) using the following variables:</a:t>
            </a:r>
          </a:p>
          <a:p>
            <a:pPr lvl="1"/>
            <a:r>
              <a:rPr lang="en-US" i="1" dirty="0"/>
              <a:t>Eng</a:t>
            </a:r>
            <a:r>
              <a:rPr lang="en-US" dirty="0"/>
              <a:t> – Engine size (liters)</a:t>
            </a:r>
          </a:p>
          <a:p>
            <a:pPr lvl="1"/>
            <a:r>
              <a:rPr lang="en-US" i="1" dirty="0" err="1"/>
              <a:t>Cyl</a:t>
            </a:r>
            <a:r>
              <a:rPr lang="en-US" dirty="0"/>
              <a:t> – number of cylinders</a:t>
            </a:r>
          </a:p>
          <a:p>
            <a:pPr lvl="1"/>
            <a:r>
              <a:rPr lang="en-US" i="1" dirty="0" err="1"/>
              <a:t>Vol</a:t>
            </a:r>
            <a:r>
              <a:rPr lang="en-US" dirty="0"/>
              <a:t> – interior passenger and cargo volume (hundreds of cubic feet)</a:t>
            </a:r>
          </a:p>
          <a:p>
            <a:pPr lvl="1"/>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4018"/>
            <a:ext cx="10515600" cy="1325563"/>
          </a:xfrm>
        </p:spPr>
        <p:txBody>
          <a:bodyPr/>
          <a:lstStyle/>
          <a:p>
            <a:r>
              <a:rPr lang="en-US" b="1" dirty="0">
                <a:solidFill>
                  <a:schemeClr val="tx2"/>
                </a:solidFill>
              </a:rPr>
              <a:t>Initial model results</a:t>
            </a:r>
            <a:br>
              <a:rPr lang="en-US" b="1" dirty="0">
                <a:solidFill>
                  <a:schemeClr val="tx2"/>
                </a:solidFill>
              </a:rPr>
            </a:br>
            <a:endParaRPr lang="en-US" b="1" dirty="0">
              <a:solidFill>
                <a:schemeClr val="tx2"/>
              </a:solidFill>
            </a:endParaRPr>
          </a:p>
        </p:txBody>
      </p:sp>
      <p:graphicFrame>
        <p:nvGraphicFramePr>
          <p:cNvPr id="147458" name="Object 2"/>
          <p:cNvGraphicFramePr>
            <a:graphicFrameLocks noChangeAspect="1"/>
          </p:cNvGraphicFramePr>
          <p:nvPr>
            <p:extLst>
              <p:ext uri="{D42A27DB-BD31-4B8C-83A1-F6EECF244321}">
                <p14:modId xmlns:p14="http://schemas.microsoft.com/office/powerpoint/2010/main" val="3083295366"/>
              </p:ext>
            </p:extLst>
          </p:nvPr>
        </p:nvGraphicFramePr>
        <p:xfrm>
          <a:off x="914400" y="1729581"/>
          <a:ext cx="11079092" cy="3543301"/>
        </p:xfrm>
        <a:graphic>
          <a:graphicData uri="http://schemas.openxmlformats.org/presentationml/2006/ole">
            <mc:AlternateContent xmlns:mc="http://schemas.openxmlformats.org/markup-compatibility/2006">
              <mc:Choice xmlns:v="urn:schemas-microsoft-com:vml" Requires="v">
                <p:oleObj name="Document" r:id="rId3" imgW="5952018" imgH="1902635" progId="Word.Document.12">
                  <p:embed/>
                </p:oleObj>
              </mc:Choice>
              <mc:Fallback>
                <p:oleObj name="Document" r:id="rId3" imgW="5952018" imgH="1902635" progId="Word.Document.12">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729581"/>
                        <a:ext cx="11079092" cy="3543301"/>
                      </a:xfrm>
                      <a:prstGeom prst="rect">
                        <a:avLst/>
                      </a:prstGeom>
                      <a:noFill/>
                      <a:ln>
                        <a:noFill/>
                      </a:ln>
                      <a:effec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2286000"/>
            <a:ext cx="3740727" cy="3200400"/>
          </a:xfrm>
        </p:spPr>
        <p:txBody>
          <a:bodyPr>
            <a:normAutofit fontScale="90000"/>
          </a:bodyPr>
          <a:lstStyle/>
          <a:p>
            <a:r>
              <a:rPr lang="en-US" sz="2400" dirty="0"/>
              <a:t>There is a clear outlier in the dataset.  With an observed value that is much smaller than what our model would have predicted.</a:t>
            </a:r>
            <a:br>
              <a:rPr lang="en-US" sz="2400" dirty="0"/>
            </a:br>
            <a:br>
              <a:rPr lang="en-US" sz="2400" dirty="0"/>
            </a:br>
            <a:r>
              <a:rPr lang="en-US" sz="2400" dirty="0"/>
              <a:t>When we expect the dataset further, we find out that this vehicle is a hybrid. Thus, it is not surprising that is does not fit the pattern based on the other gasoline powered vehicles.</a:t>
            </a:r>
          </a:p>
        </p:txBody>
      </p:sp>
      <p:pic>
        <p:nvPicPr>
          <p:cNvPr id="148482" name="Picture 2"/>
          <p:cNvPicPr>
            <a:picLocks noChangeAspect="1" noChangeArrowheads="1"/>
          </p:cNvPicPr>
          <p:nvPr/>
        </p:nvPicPr>
        <p:blipFill>
          <a:blip r:embed="rId3" cstate="print"/>
          <a:srcRect/>
          <a:stretch>
            <a:fillRect/>
          </a:stretch>
        </p:blipFill>
        <p:spPr bwMode="auto">
          <a:xfrm>
            <a:off x="4229180" y="0"/>
            <a:ext cx="6438821" cy="6858000"/>
          </a:xfrm>
          <a:prstGeom prst="rect">
            <a:avLst/>
          </a:prstGeom>
          <a:noFill/>
          <a:ln w="9525">
            <a:noFill/>
            <a:miter lim="800000"/>
            <a:headEnd/>
            <a:tailEnd/>
          </a:ln>
        </p:spPr>
      </p:pic>
      <p:cxnSp>
        <p:nvCxnSpPr>
          <p:cNvPr id="6" name="Straight Arrow Connector 5"/>
          <p:cNvCxnSpPr/>
          <p:nvPr/>
        </p:nvCxnSpPr>
        <p:spPr>
          <a:xfrm>
            <a:off x="3962400" y="4267200"/>
            <a:ext cx="41148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Updated results</a:t>
            </a:r>
          </a:p>
        </p:txBody>
      </p:sp>
      <p:graphicFrame>
        <p:nvGraphicFramePr>
          <p:cNvPr id="149506" name="Object 2"/>
          <p:cNvGraphicFramePr>
            <a:graphicFrameLocks noChangeAspect="1"/>
          </p:cNvGraphicFramePr>
          <p:nvPr>
            <p:extLst>
              <p:ext uri="{D42A27DB-BD31-4B8C-83A1-F6EECF244321}">
                <p14:modId xmlns:p14="http://schemas.microsoft.com/office/powerpoint/2010/main" val="3908098082"/>
              </p:ext>
            </p:extLst>
          </p:nvPr>
        </p:nvGraphicFramePr>
        <p:xfrm>
          <a:off x="990600" y="1600200"/>
          <a:ext cx="9372600" cy="4070044"/>
        </p:xfrm>
        <a:graphic>
          <a:graphicData uri="http://schemas.openxmlformats.org/presentationml/2006/ole">
            <mc:AlternateContent xmlns:mc="http://schemas.openxmlformats.org/markup-compatibility/2006">
              <mc:Choice xmlns:v="urn:schemas-microsoft-com:vml" Requires="v">
                <p:oleObj name="Document" r:id="rId3" imgW="5952018" imgH="2585024" progId="Word.Document.12">
                  <p:embed/>
                </p:oleObj>
              </mc:Choice>
              <mc:Fallback>
                <p:oleObj name="Document" r:id="rId3" imgW="5952018" imgH="2585024" progId="Word.Document.12">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600200"/>
                        <a:ext cx="9372600" cy="4070044"/>
                      </a:xfrm>
                      <a:prstGeom prst="rect">
                        <a:avLst/>
                      </a:prstGeom>
                      <a:noFill/>
                      <a:ln>
                        <a:noFill/>
                      </a:ln>
                      <a:effec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10515600" cy="1325563"/>
          </a:xfrm>
        </p:spPr>
        <p:txBody>
          <a:bodyPr>
            <a:normAutofit/>
          </a:bodyPr>
          <a:lstStyle/>
          <a:p>
            <a:r>
              <a:rPr lang="en-US" b="1" dirty="0">
                <a:solidFill>
                  <a:schemeClr val="tx2"/>
                </a:solidFill>
              </a:rPr>
              <a:t>Once we identify a potential outlier…</a:t>
            </a:r>
          </a:p>
        </p:txBody>
      </p:sp>
      <p:sp>
        <p:nvSpPr>
          <p:cNvPr id="3" name="Content Placeholder 2"/>
          <p:cNvSpPr>
            <a:spLocks noGrp="1"/>
          </p:cNvSpPr>
          <p:nvPr>
            <p:ph idx="1"/>
          </p:nvPr>
        </p:nvSpPr>
        <p:spPr>
          <a:xfrm>
            <a:off x="990600" y="1600200"/>
            <a:ext cx="10744200" cy="5029200"/>
          </a:xfrm>
        </p:spPr>
        <p:txBody>
          <a:bodyPr>
            <a:normAutofit/>
          </a:bodyPr>
          <a:lstStyle/>
          <a:p>
            <a:r>
              <a:rPr lang="en-US" dirty="0"/>
              <a:t>Once we identify a potential outlier, we should investigate why the potential outlier has such an unusual response value on Y relative to their predicted values from the model.</a:t>
            </a:r>
          </a:p>
          <a:p>
            <a:r>
              <a:rPr lang="en-US" dirty="0"/>
              <a:t>Some possible reasons:</a:t>
            </a:r>
          </a:p>
          <a:p>
            <a:pPr lvl="1"/>
            <a:r>
              <a:rPr lang="en-US" dirty="0"/>
              <a:t>Data have been incorrectly recorded; data entry error</a:t>
            </a:r>
          </a:p>
          <a:p>
            <a:pPr lvl="1"/>
            <a:r>
              <a:rPr lang="en-US" dirty="0"/>
              <a:t>A key predictor has been omitted from the model</a:t>
            </a:r>
          </a:p>
          <a:p>
            <a:pPr lvl="1"/>
            <a:r>
              <a:rPr lang="en-US" dirty="0"/>
              <a:t>One or more of the regression assumptions have been violated (try some transformations)</a:t>
            </a:r>
          </a:p>
          <a:p>
            <a:pPr lvl="1"/>
            <a:r>
              <a:rPr lang="en-US" dirty="0"/>
              <a:t>Misspecification of missing value codes</a:t>
            </a:r>
          </a:p>
          <a:p>
            <a:pPr lvl="1"/>
            <a:r>
              <a:rPr lang="en-US" dirty="0"/>
              <a:t>Outlier is not a member of intended population</a:t>
            </a:r>
          </a:p>
          <a:p>
            <a:pPr lvl="1"/>
            <a:r>
              <a:rPr lang="en-US" dirty="0"/>
              <a:t>Outlier is from intended population, but its distribution has more extreme values than the normal distribution</a:t>
            </a:r>
          </a:p>
          <a:p>
            <a:pPr lvl="1"/>
            <a:endParaRPr lang="en-US" dirty="0"/>
          </a:p>
          <a:p>
            <a:pPr lvl="1"/>
            <a:endParaRPr lang="en-US" dirty="0"/>
          </a:p>
        </p:txBody>
      </p:sp>
    </p:spTree>
    <p:extLst>
      <p:ext uri="{BB962C8B-B14F-4D97-AF65-F5344CB8AC3E}">
        <p14:creationId xmlns:p14="http://schemas.microsoft.com/office/powerpoint/2010/main" val="1600781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tx2"/>
                </a:solidFill>
              </a:rPr>
              <a:t>MISSING DATA</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967949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Missing Data</a:t>
            </a:r>
          </a:p>
        </p:txBody>
      </p:sp>
      <p:sp>
        <p:nvSpPr>
          <p:cNvPr id="3" name="Content Placeholder 2"/>
          <p:cNvSpPr>
            <a:spLocks noGrp="1"/>
          </p:cNvSpPr>
          <p:nvPr>
            <p:ph idx="1"/>
          </p:nvPr>
        </p:nvSpPr>
        <p:spPr/>
        <p:txBody>
          <a:bodyPr>
            <a:normAutofit/>
          </a:bodyPr>
          <a:lstStyle/>
          <a:p>
            <a:r>
              <a:rPr lang="en-US" dirty="0"/>
              <a:t>One of the most pervasive problems in data analysis</a:t>
            </a:r>
          </a:p>
          <a:p>
            <a:r>
              <a:rPr lang="en-US" dirty="0"/>
              <a:t>The seriousness of missing data depends on the:</a:t>
            </a:r>
          </a:p>
          <a:p>
            <a:pPr lvl="1"/>
            <a:r>
              <a:rPr lang="en-US" dirty="0"/>
              <a:t>Pattern of missing data</a:t>
            </a:r>
          </a:p>
          <a:p>
            <a:pPr lvl="1"/>
            <a:r>
              <a:rPr lang="en-US" dirty="0"/>
              <a:t>How much data is missing</a:t>
            </a:r>
          </a:p>
          <a:p>
            <a:pPr lvl="1"/>
            <a:r>
              <a:rPr lang="en-US" dirty="0"/>
              <a:t>Why the data is missing</a:t>
            </a:r>
          </a:p>
        </p:txBody>
      </p:sp>
    </p:spTree>
    <p:extLst>
      <p:ext uri="{BB962C8B-B14F-4D97-AF65-F5344CB8AC3E}">
        <p14:creationId xmlns:p14="http://schemas.microsoft.com/office/powerpoint/2010/main" val="18518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Remaining coursework</a:t>
            </a:r>
          </a:p>
        </p:txBody>
      </p:sp>
      <p:sp>
        <p:nvSpPr>
          <p:cNvPr id="3" name="Content Placeholder 2"/>
          <p:cNvSpPr>
            <a:spLocks noGrp="1"/>
          </p:cNvSpPr>
          <p:nvPr>
            <p:ph idx="1"/>
          </p:nvPr>
        </p:nvSpPr>
        <p:spPr>
          <a:xfrm>
            <a:off x="914400" y="1600200"/>
            <a:ext cx="10210800" cy="5257800"/>
          </a:xfrm>
        </p:spPr>
        <p:txBody>
          <a:bodyPr>
            <a:normAutofit fontScale="92500" lnSpcReduction="10000"/>
          </a:bodyPr>
          <a:lstStyle/>
          <a:p>
            <a:r>
              <a:rPr lang="en-US" sz="3200" b="1" dirty="0"/>
              <a:t>Week 11 </a:t>
            </a:r>
            <a:r>
              <a:rPr lang="en-US" sz="3200" dirty="0"/>
              <a:t>– Spring Break</a:t>
            </a:r>
          </a:p>
          <a:p>
            <a:r>
              <a:rPr lang="en-US" sz="3200" b="1" dirty="0"/>
              <a:t>Week 12 </a:t>
            </a:r>
            <a:r>
              <a:rPr lang="en-US" sz="3200" dirty="0"/>
              <a:t>– Logistic Regression</a:t>
            </a:r>
          </a:p>
          <a:p>
            <a:r>
              <a:rPr lang="en-US" sz="3200" b="1" dirty="0"/>
              <a:t>Week 13/14 </a:t>
            </a:r>
            <a:r>
              <a:rPr lang="en-US" sz="3200" dirty="0"/>
              <a:t>– Panel Data</a:t>
            </a:r>
          </a:p>
          <a:p>
            <a:r>
              <a:rPr lang="en-US" sz="3200" b="1" dirty="0"/>
              <a:t>Week 15 </a:t>
            </a:r>
            <a:r>
              <a:rPr lang="en-US" sz="3200" dirty="0"/>
              <a:t>– DAGs </a:t>
            </a:r>
          </a:p>
          <a:p>
            <a:r>
              <a:rPr lang="en-US" sz="3200" b="1" dirty="0"/>
              <a:t>Week 16 </a:t>
            </a:r>
            <a:r>
              <a:rPr lang="en-US" sz="3200" dirty="0"/>
              <a:t>– Final Exam (similar format to midterm)</a:t>
            </a:r>
          </a:p>
          <a:p>
            <a:endParaRPr lang="en-US" sz="3200" b="1" dirty="0"/>
          </a:p>
          <a:p>
            <a:r>
              <a:rPr lang="en-US" sz="3200" b="1" dirty="0"/>
              <a:t>Homework 3 (April 12</a:t>
            </a:r>
            <a:r>
              <a:rPr lang="en-US" sz="3200" b="1" baseline="30000" dirty="0"/>
              <a:t>th</a:t>
            </a:r>
            <a:r>
              <a:rPr lang="en-US" sz="3200" b="1" dirty="0"/>
              <a:t>): </a:t>
            </a:r>
            <a:r>
              <a:rPr lang="en-US" sz="3200" dirty="0"/>
              <a:t>Will distribute on March 29</a:t>
            </a:r>
            <a:r>
              <a:rPr lang="en-US" sz="3200" baseline="30000" dirty="0"/>
              <a:t>th</a:t>
            </a:r>
            <a:r>
              <a:rPr lang="en-US" sz="3200" dirty="0"/>
              <a:t>.  Will cover non-linear relationships, logistic regression, and first part of panel data (so weeks 10, 12, and 13.</a:t>
            </a:r>
          </a:p>
          <a:p>
            <a:endParaRPr lang="en-US" sz="3200" b="1" dirty="0"/>
          </a:p>
          <a:p>
            <a:r>
              <a:rPr lang="en-US" sz="3200" b="1" dirty="0"/>
              <a:t>Final Papers (May 5</a:t>
            </a:r>
            <a:r>
              <a:rPr lang="en-US" sz="3200" b="1" baseline="30000" dirty="0"/>
              <a:t>th</a:t>
            </a:r>
            <a:r>
              <a:rPr lang="en-US" sz="3200" b="1" dirty="0"/>
              <a:t>)</a:t>
            </a:r>
            <a:endParaRPr lang="en-US" dirty="0"/>
          </a:p>
        </p:txBody>
      </p:sp>
    </p:spTree>
    <p:extLst>
      <p:ext uri="{BB962C8B-B14F-4D97-AF65-F5344CB8AC3E}">
        <p14:creationId xmlns:p14="http://schemas.microsoft.com/office/powerpoint/2010/main" val="4065622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Missing Data cont…</a:t>
            </a:r>
          </a:p>
        </p:txBody>
      </p:sp>
      <p:sp>
        <p:nvSpPr>
          <p:cNvPr id="3" name="Content Placeholder 2"/>
          <p:cNvSpPr>
            <a:spLocks noGrp="1"/>
          </p:cNvSpPr>
          <p:nvPr>
            <p:ph idx="1"/>
          </p:nvPr>
        </p:nvSpPr>
        <p:spPr/>
        <p:txBody>
          <a:bodyPr>
            <a:normAutofit/>
          </a:bodyPr>
          <a:lstStyle/>
          <a:p>
            <a:r>
              <a:rPr lang="en-US" dirty="0"/>
              <a:t>Missing data are characterized by:</a:t>
            </a:r>
          </a:p>
          <a:p>
            <a:pPr lvl="1"/>
            <a:r>
              <a:rPr lang="en-US" dirty="0"/>
              <a:t>MCAR – missing completely at random</a:t>
            </a:r>
          </a:p>
          <a:p>
            <a:pPr lvl="1"/>
            <a:r>
              <a:rPr lang="en-US" dirty="0"/>
              <a:t>MAR – missing at random (though I don’t like this terminology)</a:t>
            </a:r>
          </a:p>
          <a:p>
            <a:pPr lvl="1"/>
            <a:r>
              <a:rPr lang="en-US" dirty="0"/>
              <a:t>MNAR – missing not at random</a:t>
            </a:r>
          </a:p>
        </p:txBody>
      </p:sp>
    </p:spTree>
    <p:extLst>
      <p:ext uri="{BB962C8B-B14F-4D97-AF65-F5344CB8AC3E}">
        <p14:creationId xmlns:p14="http://schemas.microsoft.com/office/powerpoint/2010/main" val="21385481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Missing completely at random</a:t>
            </a:r>
          </a:p>
        </p:txBody>
      </p:sp>
      <p:sp>
        <p:nvSpPr>
          <p:cNvPr id="3" name="Content Placeholder 2"/>
          <p:cNvSpPr>
            <a:spLocks noGrp="1"/>
          </p:cNvSpPr>
          <p:nvPr>
            <p:ph idx="1"/>
          </p:nvPr>
        </p:nvSpPr>
        <p:spPr/>
        <p:txBody>
          <a:bodyPr>
            <a:normAutofit fontScale="92500" lnSpcReduction="20000"/>
          </a:bodyPr>
          <a:lstStyle/>
          <a:p>
            <a:r>
              <a:rPr lang="en-US" dirty="0"/>
              <a:t>Data are deemed missing completely at random when the probability of an observation, Xi, is missing is unrelated to the value of Xi or to the value of any other variable.</a:t>
            </a:r>
          </a:p>
          <a:p>
            <a:r>
              <a:rPr lang="en-US" dirty="0"/>
              <a:t>Let’s take a question regarding family income:</a:t>
            </a:r>
          </a:p>
          <a:p>
            <a:pPr lvl="1"/>
            <a:r>
              <a:rPr lang="en-US" dirty="0"/>
              <a:t>Missing data on family income would not be considered MCAR if people with low incomes were less likely to report their family income than people with high incomes.</a:t>
            </a:r>
          </a:p>
          <a:p>
            <a:pPr lvl="1"/>
            <a:r>
              <a:rPr lang="en-US" dirty="0"/>
              <a:t>Similarly, if whites were more likely to omit reporting income than African Americans, the missing data would not be MCAR as </a:t>
            </a:r>
            <a:r>
              <a:rPr lang="en-US" dirty="0" err="1"/>
              <a:t>missingness</a:t>
            </a:r>
            <a:r>
              <a:rPr lang="en-US" dirty="0"/>
              <a:t> is correlated with race.</a:t>
            </a:r>
          </a:p>
          <a:p>
            <a:pPr lvl="1"/>
            <a:endParaRPr lang="en-US" dirty="0"/>
          </a:p>
          <a:p>
            <a:r>
              <a:rPr lang="en-US" dirty="0"/>
              <a:t>MCAR means that any piece of data is just as likely to be missing as any other piece of data.</a:t>
            </a:r>
          </a:p>
          <a:p>
            <a:r>
              <a:rPr lang="en-US" dirty="0"/>
              <a:t>When data are MCAR then analysis is unbiased.</a:t>
            </a:r>
          </a:p>
        </p:txBody>
      </p:sp>
    </p:spTree>
    <p:extLst>
      <p:ext uri="{BB962C8B-B14F-4D97-AF65-F5344CB8AC3E}">
        <p14:creationId xmlns:p14="http://schemas.microsoft.com/office/powerpoint/2010/main" val="39618625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Missing at random</a:t>
            </a:r>
          </a:p>
        </p:txBody>
      </p:sp>
      <p:sp>
        <p:nvSpPr>
          <p:cNvPr id="3" name="Content Placeholder 2"/>
          <p:cNvSpPr>
            <a:spLocks noGrp="1"/>
          </p:cNvSpPr>
          <p:nvPr>
            <p:ph idx="1"/>
          </p:nvPr>
        </p:nvSpPr>
        <p:spPr/>
        <p:txBody>
          <a:bodyPr>
            <a:normAutofit fontScale="92500" lnSpcReduction="20000"/>
          </a:bodyPr>
          <a:lstStyle/>
          <a:p>
            <a:r>
              <a:rPr lang="en-US" dirty="0"/>
              <a:t>Data are missing at random if the probability of missing data on a variable is not a function of its own value after controlling for other variables in the design.</a:t>
            </a:r>
          </a:p>
          <a:p>
            <a:r>
              <a:rPr lang="en-US" dirty="0"/>
              <a:t>Allison (2002) gives the following example:</a:t>
            </a:r>
          </a:p>
          <a:p>
            <a:pPr lvl="1"/>
            <a:r>
              <a:rPr lang="en-US" dirty="0"/>
              <a:t>Unmarried couples are less likely to report their income than married ones.  Unmarried couples probably have lower incomes than married ones, and it would at first appear that </a:t>
            </a:r>
            <a:r>
              <a:rPr lang="en-US" dirty="0" err="1"/>
              <a:t>missingness</a:t>
            </a:r>
            <a:r>
              <a:rPr lang="en-US" dirty="0"/>
              <a:t> on income is related to income itself. But the data would still be MAR if the conditional probability of </a:t>
            </a:r>
            <a:r>
              <a:rPr lang="en-US" dirty="0" err="1"/>
              <a:t>missingness</a:t>
            </a:r>
            <a:r>
              <a:rPr lang="en-US" dirty="0"/>
              <a:t> were unrelated to the value of income within each marital category.</a:t>
            </a:r>
          </a:p>
          <a:p>
            <a:pPr lvl="1"/>
            <a:r>
              <a:rPr lang="en-US" dirty="0"/>
              <a:t>For MAR, the real question is whether the value of the variable determines the probability that it will be reported, or whether there is another variable, X, where the probability of </a:t>
            </a:r>
            <a:r>
              <a:rPr lang="en-US" dirty="0" err="1"/>
              <a:t>missingness</a:t>
            </a:r>
            <a:r>
              <a:rPr lang="en-US" dirty="0"/>
              <a:t> on Y is conditional on the levels of X.</a:t>
            </a:r>
          </a:p>
          <a:p>
            <a:pPr lvl="2"/>
            <a:r>
              <a:rPr lang="en-US" dirty="0"/>
              <a:t>To put it more formally, data are MAR if:</a:t>
            </a:r>
          </a:p>
          <a:p>
            <a:pPr lvl="2"/>
            <a:r>
              <a:rPr lang="en-US" dirty="0"/>
              <a:t>p(Y </a:t>
            </a:r>
            <a:r>
              <a:rPr lang="en-US" dirty="0" err="1"/>
              <a:t>missing|Y,X</a:t>
            </a:r>
            <a:r>
              <a:rPr lang="en-US" dirty="0"/>
              <a:t>) = p(Y </a:t>
            </a:r>
            <a:r>
              <a:rPr lang="en-US" dirty="0" err="1"/>
              <a:t>missing|x</a:t>
            </a:r>
            <a:r>
              <a:rPr lang="en-US" dirty="0"/>
              <a:t>)</a:t>
            </a:r>
          </a:p>
        </p:txBody>
      </p:sp>
    </p:spTree>
    <p:extLst>
      <p:ext uri="{BB962C8B-B14F-4D97-AF65-F5344CB8AC3E}">
        <p14:creationId xmlns:p14="http://schemas.microsoft.com/office/powerpoint/2010/main" val="1025885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Missing not at random</a:t>
            </a:r>
          </a:p>
        </p:txBody>
      </p:sp>
      <p:sp>
        <p:nvSpPr>
          <p:cNvPr id="3" name="Content Placeholder 2"/>
          <p:cNvSpPr>
            <a:spLocks noGrp="1"/>
          </p:cNvSpPr>
          <p:nvPr>
            <p:ph idx="1"/>
          </p:nvPr>
        </p:nvSpPr>
        <p:spPr/>
        <p:txBody>
          <a:bodyPr>
            <a:normAutofit/>
          </a:bodyPr>
          <a:lstStyle/>
          <a:p>
            <a:r>
              <a:rPr lang="en-US" dirty="0"/>
              <a:t>If data are neither MCAR or MAR, then they can be classified as ‘missing not at random’ (MNAR).</a:t>
            </a:r>
          </a:p>
          <a:p>
            <a:pPr lvl="1"/>
            <a:r>
              <a:rPr lang="en-US" dirty="0"/>
              <a:t>Ex. People with low incomes are less likely to report their incomes.</a:t>
            </a:r>
          </a:p>
          <a:p>
            <a:r>
              <a:rPr lang="en-US" dirty="0"/>
              <a:t>When data are MNAR we say that the mechanism controlling the </a:t>
            </a:r>
            <a:r>
              <a:rPr lang="en-US" dirty="0" err="1"/>
              <a:t>missingness</a:t>
            </a:r>
            <a:r>
              <a:rPr lang="en-US" dirty="0"/>
              <a:t> is </a:t>
            </a:r>
            <a:r>
              <a:rPr lang="en-US" dirty="0" err="1"/>
              <a:t>nonignorable</a:t>
            </a:r>
            <a:r>
              <a:rPr lang="en-US" dirty="0"/>
              <a:t>. </a:t>
            </a:r>
          </a:p>
          <a:p>
            <a:pPr lvl="1"/>
            <a:r>
              <a:rPr lang="en-US" dirty="0"/>
              <a:t>This means that we cannot sensibly solve whatever model we have unless we are also able to write a model that governs the </a:t>
            </a:r>
            <a:r>
              <a:rPr lang="en-US" dirty="0" err="1"/>
              <a:t>missingness</a:t>
            </a:r>
            <a:r>
              <a:rPr lang="en-US" dirty="0"/>
              <a:t>.</a:t>
            </a:r>
          </a:p>
          <a:p>
            <a:pPr lvl="1"/>
            <a:r>
              <a:rPr lang="en-US" dirty="0"/>
              <a:t>This is extremely difficult to do.</a:t>
            </a:r>
          </a:p>
        </p:txBody>
      </p:sp>
    </p:spTree>
    <p:extLst>
      <p:ext uri="{BB962C8B-B14F-4D97-AF65-F5344CB8AC3E}">
        <p14:creationId xmlns:p14="http://schemas.microsoft.com/office/powerpoint/2010/main" val="20223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solidFill>
              </a:rPr>
              <a:t>Identifying the mechanism </a:t>
            </a:r>
            <a:r>
              <a:rPr lang="en-US" sz="2000" b="1" dirty="0">
                <a:solidFill>
                  <a:schemeClr val="tx2"/>
                </a:solidFill>
              </a:rPr>
              <a:t>(</a:t>
            </a:r>
            <a:r>
              <a:rPr lang="en-US" sz="2000" b="1" dirty="0" err="1">
                <a:solidFill>
                  <a:schemeClr val="tx2"/>
                </a:solidFill>
              </a:rPr>
              <a:t>Baraldi</a:t>
            </a:r>
            <a:r>
              <a:rPr lang="en-US" sz="2000" b="1" dirty="0">
                <a:solidFill>
                  <a:schemeClr val="tx2"/>
                </a:solidFill>
              </a:rPr>
              <a:t> and Enders 2010)</a:t>
            </a:r>
            <a:endParaRPr lang="en-US" b="1" dirty="0">
              <a:solidFill>
                <a:schemeClr val="tx2"/>
              </a:solidFill>
            </a:endParaRPr>
          </a:p>
        </p:txBody>
      </p:sp>
      <p:sp>
        <p:nvSpPr>
          <p:cNvPr id="3" name="Content Placeholder 2"/>
          <p:cNvSpPr>
            <a:spLocks noGrp="1"/>
          </p:cNvSpPr>
          <p:nvPr>
            <p:ph idx="1"/>
          </p:nvPr>
        </p:nvSpPr>
        <p:spPr>
          <a:xfrm>
            <a:off x="1066800" y="1690688"/>
            <a:ext cx="10515600" cy="4710112"/>
          </a:xfrm>
        </p:spPr>
        <p:txBody>
          <a:bodyPr>
            <a:normAutofit fontScale="92500" lnSpcReduction="20000"/>
          </a:bodyPr>
          <a:lstStyle/>
          <a:p>
            <a:r>
              <a:rPr lang="en-US" dirty="0"/>
              <a:t>Of the three missing data mechanisms, it is only possible to empirically test the MCAR mechanism.</a:t>
            </a:r>
          </a:p>
          <a:p>
            <a:pPr lvl="1"/>
            <a:r>
              <a:rPr lang="en-US" dirty="0"/>
              <a:t>Methodologists have proposed a number of tests, though they tend to have low power and do a poor job detecting deviations from a purely random process (</a:t>
            </a:r>
            <a:r>
              <a:rPr lang="en-US" dirty="0" err="1"/>
              <a:t>Thoemmes</a:t>
            </a:r>
            <a:r>
              <a:rPr lang="en-US" dirty="0"/>
              <a:t> and Enders 2007)</a:t>
            </a:r>
          </a:p>
          <a:p>
            <a:pPr lvl="1"/>
            <a:r>
              <a:rPr lang="en-US" dirty="0"/>
              <a:t>See Little’s MCAR test.</a:t>
            </a:r>
          </a:p>
          <a:p>
            <a:r>
              <a:rPr lang="en-US" dirty="0"/>
              <a:t>MAR and MNAR mechanisms are impossible to verify because they depend on unobserved data.</a:t>
            </a:r>
          </a:p>
          <a:p>
            <a:pPr lvl="1"/>
            <a:r>
              <a:rPr lang="en-US" dirty="0"/>
              <a:t>Demonstrating a relationship, or lack thereof, between the probability of </a:t>
            </a:r>
            <a:r>
              <a:rPr lang="en-US" dirty="0" err="1"/>
              <a:t>missingness</a:t>
            </a:r>
            <a:r>
              <a:rPr lang="en-US" dirty="0"/>
              <a:t> and the would be values of the incomplete variable requires knowledge of the missing values.</a:t>
            </a:r>
          </a:p>
          <a:p>
            <a:pPr lvl="1"/>
            <a:r>
              <a:rPr lang="en-US" dirty="0"/>
              <a:t>Thus, the MAR assumption that underlies the more advanced methods we will discuss is an untreatable assumption.</a:t>
            </a:r>
          </a:p>
          <a:p>
            <a:r>
              <a:rPr lang="en-US" dirty="0"/>
              <a:t>Note, that the missing data mechanisms are not characteristics of the entire dataset, but they are assumptions that apply to specific analyses.</a:t>
            </a:r>
          </a:p>
        </p:txBody>
      </p:sp>
    </p:spTree>
    <p:extLst>
      <p:ext uri="{BB962C8B-B14F-4D97-AF65-F5344CB8AC3E}">
        <p14:creationId xmlns:p14="http://schemas.microsoft.com/office/powerpoint/2010/main" val="1502703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solidFill>
              </a:rPr>
              <a:t>An intuitive MCAR test (Allison 2001)</a:t>
            </a:r>
          </a:p>
        </p:txBody>
      </p:sp>
      <p:sp>
        <p:nvSpPr>
          <p:cNvPr id="3" name="Content Placeholder 2"/>
          <p:cNvSpPr>
            <a:spLocks noGrp="1"/>
          </p:cNvSpPr>
          <p:nvPr>
            <p:ph idx="1"/>
          </p:nvPr>
        </p:nvSpPr>
        <p:spPr/>
        <p:txBody>
          <a:bodyPr>
            <a:normAutofit fontScale="92500" lnSpcReduction="10000"/>
          </a:bodyPr>
          <a:lstStyle/>
          <a:p>
            <a:r>
              <a:rPr lang="en-US" sz="3200" dirty="0"/>
              <a:t>Create a dummy variable to indicate </a:t>
            </a:r>
            <a:r>
              <a:rPr lang="en-US" sz="3200" dirty="0" err="1"/>
              <a:t>missingness</a:t>
            </a:r>
            <a:r>
              <a:rPr lang="en-US" sz="3200" dirty="0"/>
              <a:t> on a particular variable.  Regress the other variables in the data on the dummy indicator.  </a:t>
            </a:r>
          </a:p>
          <a:p>
            <a:r>
              <a:rPr lang="en-US" sz="3200" dirty="0"/>
              <a:t>If there are, in fact, no systematic differences on the fully observed variables between those with data present and those with missing data, then we may say that the data are </a:t>
            </a:r>
            <a:r>
              <a:rPr lang="en-US" sz="3200" i="1" dirty="0"/>
              <a:t>observed at random.</a:t>
            </a:r>
          </a:p>
          <a:p>
            <a:r>
              <a:rPr lang="en-US" sz="3200" i="1" dirty="0"/>
              <a:t>On the other hand, just because the data pass this test </a:t>
            </a:r>
            <a:r>
              <a:rPr lang="en-US" sz="3200" dirty="0"/>
              <a:t>doesn’t mean that the MCAR assumption is satisfied. </a:t>
            </a:r>
          </a:p>
          <a:p>
            <a:pPr lvl="1"/>
            <a:r>
              <a:rPr lang="en-US" dirty="0"/>
              <a:t>There must still be no relationship between </a:t>
            </a:r>
            <a:r>
              <a:rPr lang="en-US" dirty="0" err="1"/>
              <a:t>missingness</a:t>
            </a:r>
            <a:r>
              <a:rPr lang="en-US" dirty="0"/>
              <a:t> on a particular variable and the values of that variable.</a:t>
            </a:r>
          </a:p>
        </p:txBody>
      </p:sp>
    </p:spTree>
    <p:extLst>
      <p:ext uri="{BB962C8B-B14F-4D97-AF65-F5344CB8AC3E}">
        <p14:creationId xmlns:p14="http://schemas.microsoft.com/office/powerpoint/2010/main" val="16005818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solidFill>
              </a:rPr>
              <a:t>Approaches to correct for missing data</a:t>
            </a:r>
          </a:p>
        </p:txBody>
      </p:sp>
      <p:sp>
        <p:nvSpPr>
          <p:cNvPr id="3" name="Content Placeholder 2"/>
          <p:cNvSpPr>
            <a:spLocks noGrp="1"/>
          </p:cNvSpPr>
          <p:nvPr>
            <p:ph idx="1"/>
          </p:nvPr>
        </p:nvSpPr>
        <p:spPr/>
        <p:txBody>
          <a:bodyPr/>
          <a:lstStyle/>
          <a:p>
            <a:r>
              <a:rPr lang="en-US" dirty="0" err="1"/>
              <a:t>Listwise</a:t>
            </a:r>
            <a:r>
              <a:rPr lang="en-US" dirty="0"/>
              <a:t> and pairwise deletion</a:t>
            </a:r>
          </a:p>
          <a:p>
            <a:r>
              <a:rPr lang="en-US" dirty="0"/>
              <a:t>Mean/median substitution</a:t>
            </a:r>
          </a:p>
          <a:p>
            <a:r>
              <a:rPr lang="en-US" dirty="0"/>
              <a:t>Regression substitution</a:t>
            </a:r>
          </a:p>
          <a:p>
            <a:r>
              <a:rPr lang="en-US" dirty="0"/>
              <a:t>Expectation maximization</a:t>
            </a:r>
          </a:p>
          <a:p>
            <a:r>
              <a:rPr lang="en-US" dirty="0"/>
              <a:t>Multiple imputation</a:t>
            </a:r>
          </a:p>
        </p:txBody>
      </p:sp>
    </p:spTree>
    <p:extLst>
      <p:ext uri="{BB962C8B-B14F-4D97-AF65-F5344CB8AC3E}">
        <p14:creationId xmlns:p14="http://schemas.microsoft.com/office/powerpoint/2010/main" val="12497334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only a few data points are missing (less and 5%) and the pattern is random then missing values do not pose a serious problem to your analysis.</a:t>
            </a:r>
          </a:p>
          <a:p>
            <a:r>
              <a:rPr lang="en-US" dirty="0"/>
              <a:t>No firm guidelines for how much missing data can be tolerated for a particular sample size.</a:t>
            </a:r>
          </a:p>
          <a:p>
            <a:endParaRPr lang="en-US" dirty="0"/>
          </a:p>
        </p:txBody>
      </p:sp>
    </p:spTree>
    <p:extLst>
      <p:ext uri="{BB962C8B-B14F-4D97-AF65-F5344CB8AC3E}">
        <p14:creationId xmlns:p14="http://schemas.microsoft.com/office/powerpoint/2010/main" val="20904616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001"/>
            <a:ext cx="10515600" cy="1325563"/>
          </a:xfrm>
        </p:spPr>
        <p:txBody>
          <a:bodyPr/>
          <a:lstStyle/>
          <a:p>
            <a:r>
              <a:rPr lang="en-US" b="1" dirty="0">
                <a:solidFill>
                  <a:schemeClr val="tx2"/>
                </a:solidFill>
              </a:rPr>
              <a:t>Deletion Methods</a:t>
            </a:r>
          </a:p>
        </p:txBody>
      </p:sp>
      <p:sp>
        <p:nvSpPr>
          <p:cNvPr id="3" name="Content Placeholder 2"/>
          <p:cNvSpPr>
            <a:spLocks noGrp="1"/>
          </p:cNvSpPr>
          <p:nvPr>
            <p:ph idx="1"/>
          </p:nvPr>
        </p:nvSpPr>
        <p:spPr>
          <a:xfrm>
            <a:off x="990600" y="1600200"/>
            <a:ext cx="10439400" cy="4953000"/>
          </a:xfrm>
        </p:spPr>
        <p:txBody>
          <a:bodyPr>
            <a:normAutofit lnSpcReduction="10000"/>
          </a:bodyPr>
          <a:lstStyle/>
          <a:p>
            <a:r>
              <a:rPr lang="en-US" dirty="0"/>
              <a:t>In the presence of missing data, most statistical packages use </a:t>
            </a:r>
            <a:r>
              <a:rPr lang="en-US" b="1" dirty="0" err="1"/>
              <a:t>listwise</a:t>
            </a:r>
            <a:r>
              <a:rPr lang="en-US" b="1" dirty="0"/>
              <a:t> </a:t>
            </a:r>
            <a:r>
              <a:rPr lang="en-US" dirty="0"/>
              <a:t>deletion which removes any row that contains a missing value from the analysis.</a:t>
            </a:r>
          </a:p>
          <a:p>
            <a:pPr lvl="1"/>
            <a:r>
              <a:rPr lang="en-US" dirty="0"/>
              <a:t>By default, R engages in </a:t>
            </a:r>
            <a:r>
              <a:rPr lang="en-US" dirty="0" err="1"/>
              <a:t>Listwise</a:t>
            </a:r>
            <a:r>
              <a:rPr lang="en-US" dirty="0"/>
              <a:t> deletion.</a:t>
            </a:r>
          </a:p>
          <a:p>
            <a:r>
              <a:rPr lang="en-US" b="1" dirty="0" err="1"/>
              <a:t>Pairwise</a:t>
            </a:r>
            <a:r>
              <a:rPr lang="en-US" dirty="0"/>
              <a:t> deletion, is another alternative that many have labeled as ‘</a:t>
            </a:r>
            <a:r>
              <a:rPr lang="en-US" i="1" dirty="0"/>
              <a:t>unwise deletion</a:t>
            </a:r>
            <a:r>
              <a:rPr lang="en-US" dirty="0"/>
              <a:t>’.</a:t>
            </a:r>
          </a:p>
          <a:p>
            <a:pPr lvl="1"/>
            <a:r>
              <a:rPr lang="en-US" dirty="0"/>
              <a:t>Allison (2001) states, the idea of pairwise deletion is to compute each of the necessary summary statistics using all the cases that are available. For example, to compute the covariance between two variables X and Z, we use all the cases that have data present for both X and Z. Once the summary measures have been computed, these can be used to calculate the parameters of interest, for example, regression coefficients.</a:t>
            </a:r>
          </a:p>
          <a:p>
            <a:pPr lvl="1"/>
            <a:r>
              <a:rPr lang="en-US" dirty="0"/>
              <a:t>The big problem with </a:t>
            </a:r>
            <a:r>
              <a:rPr lang="en-US" dirty="0" err="1"/>
              <a:t>pairwise</a:t>
            </a:r>
            <a:r>
              <a:rPr lang="en-US" dirty="0"/>
              <a:t> deletion is that the estimated standard errors and test statistics produced by conventional software are biased. </a:t>
            </a:r>
          </a:p>
          <a:p>
            <a:pPr lvl="1"/>
            <a:endParaRPr lang="en-US" dirty="0"/>
          </a:p>
        </p:txBody>
      </p:sp>
    </p:spTree>
    <p:extLst>
      <p:ext uri="{BB962C8B-B14F-4D97-AF65-F5344CB8AC3E}">
        <p14:creationId xmlns:p14="http://schemas.microsoft.com/office/powerpoint/2010/main" val="3392415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10515600" cy="1325563"/>
          </a:xfrm>
        </p:spPr>
        <p:txBody>
          <a:bodyPr/>
          <a:lstStyle/>
          <a:p>
            <a:r>
              <a:rPr lang="en-US" b="1" dirty="0">
                <a:solidFill>
                  <a:schemeClr val="tx2"/>
                </a:solidFill>
              </a:rPr>
              <a:t>Example</a:t>
            </a:r>
          </a:p>
        </p:txBody>
      </p:sp>
      <p:sp>
        <p:nvSpPr>
          <p:cNvPr id="3" name="Content Placeholder 2"/>
          <p:cNvSpPr>
            <a:spLocks noGrp="1"/>
          </p:cNvSpPr>
          <p:nvPr>
            <p:ph idx="1"/>
          </p:nvPr>
        </p:nvSpPr>
        <p:spPr>
          <a:xfrm>
            <a:off x="838200" y="1825625"/>
            <a:ext cx="10515600" cy="1450975"/>
          </a:xfrm>
        </p:spPr>
        <p:txBody>
          <a:bodyPr/>
          <a:lstStyle/>
          <a:p>
            <a:r>
              <a:rPr lang="en-US" dirty="0"/>
              <a:t>Using data from Cohen et al. (2003) we will look at predicted the salary of professors based on a number of variables.  Only one variable in this dataset, CITM, has missing data.</a:t>
            </a:r>
          </a:p>
          <a:p>
            <a:endParaRPr lang="en-US" dirty="0"/>
          </a:p>
        </p:txBody>
      </p:sp>
      <p:graphicFrame>
        <p:nvGraphicFramePr>
          <p:cNvPr id="4099" name="Object 3"/>
          <p:cNvGraphicFramePr>
            <a:graphicFrameLocks noChangeAspect="1"/>
          </p:cNvGraphicFramePr>
          <p:nvPr>
            <p:extLst>
              <p:ext uri="{D42A27DB-BD31-4B8C-83A1-F6EECF244321}">
                <p14:modId xmlns:p14="http://schemas.microsoft.com/office/powerpoint/2010/main" val="1083860907"/>
              </p:ext>
            </p:extLst>
          </p:nvPr>
        </p:nvGraphicFramePr>
        <p:xfrm>
          <a:off x="1219200" y="4315084"/>
          <a:ext cx="11242969" cy="1676400"/>
        </p:xfrm>
        <a:graphic>
          <a:graphicData uri="http://schemas.openxmlformats.org/presentationml/2006/ole">
            <mc:AlternateContent xmlns:mc="http://schemas.openxmlformats.org/markup-compatibility/2006">
              <mc:Choice xmlns:v="urn:schemas-microsoft-com:vml" Requires="v">
                <p:oleObj name="Document" r:id="rId3" imgW="5952018" imgH="887681" progId="Word.Document.12">
                  <p:embed/>
                </p:oleObj>
              </mc:Choice>
              <mc:Fallback>
                <p:oleObj name="Document" r:id="rId3" imgW="5952018" imgH="887681" progId="Word.Document.12">
                  <p:embed/>
                  <p:pic>
                    <p:nvPicPr>
                      <p:cNvPr id="40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315084"/>
                        <a:ext cx="11242969" cy="1676400"/>
                      </a:xfrm>
                      <a:prstGeom prst="rect">
                        <a:avLst/>
                      </a:prstGeom>
                      <a:noFill/>
                      <a:ln>
                        <a:noFill/>
                      </a:ln>
                      <a:effectLst/>
                    </p:spPr>
                  </p:pic>
                </p:oleObj>
              </mc:Fallback>
            </mc:AlternateContent>
          </a:graphicData>
        </a:graphic>
      </p:graphicFrame>
      <p:sp>
        <p:nvSpPr>
          <p:cNvPr id="4100" name="Rectangle 4"/>
          <p:cNvSpPr>
            <a:spLocks noChangeArrowheads="1"/>
          </p:cNvSpPr>
          <p:nvPr/>
        </p:nvSpPr>
        <p:spPr bwMode="auto">
          <a:xfrm>
            <a:off x="1219200" y="3542693"/>
            <a:ext cx="9144000" cy="492443"/>
          </a:xfrm>
          <a:prstGeom prst="rect">
            <a:avLst/>
          </a:prstGeom>
          <a:solidFill>
            <a:srgbClr val="E1E2E5"/>
          </a:solidFill>
          <a:ln w="9525">
            <a:noFill/>
            <a:miter lim="800000"/>
            <a:headEnd/>
            <a:tailEnd/>
          </a:ln>
          <a:effectLst/>
        </p:spPr>
        <p:txBody>
          <a:bodyPr vert="horz" wrap="square" lIns="0" tIns="0" rIns="0" bIns="0" numCol="1" anchor="ctr" anchorCtr="0" compatLnSpc="1">
            <a:prstTxWarp prst="textNoShape">
              <a:avLst/>
            </a:prstTxWarp>
            <a:spAutoFit/>
          </a:bodyPr>
          <a:lstStyle/>
          <a:p>
            <a:pPr fontAlgn="base">
              <a:spcBef>
                <a:spcPct val="0"/>
              </a:spcBef>
              <a:spcAft>
                <a:spcPct val="0"/>
              </a:spcAft>
              <a:buFont typeface="Wingdings" pitchFamily="2" charset="2"/>
              <a:buChar char="Ø"/>
            </a:pPr>
            <a:r>
              <a:rPr lang="en-US" sz="1600" dirty="0">
                <a:solidFill>
                  <a:srgbClr val="0000FF"/>
                </a:solidFill>
                <a:latin typeface="Lucida Console" pitchFamily="49" charset="0"/>
                <a:cs typeface="Arial" pitchFamily="34" charset="0"/>
              </a:rPr>
              <a:t>cite = </a:t>
            </a:r>
            <a:r>
              <a:rPr lang="en-US" sz="1600" dirty="0" err="1">
                <a:solidFill>
                  <a:srgbClr val="0000FF"/>
                </a:solidFill>
                <a:latin typeface="Lucida Console" pitchFamily="49" charset="0"/>
                <a:cs typeface="Arial" pitchFamily="34" charset="0"/>
              </a:rPr>
              <a:t>read.table</a:t>
            </a:r>
            <a:r>
              <a:rPr lang="en-US" sz="1600" dirty="0">
                <a:solidFill>
                  <a:srgbClr val="0000FF"/>
                </a:solidFill>
                <a:latin typeface="Lucida Console" pitchFamily="49" charset="0"/>
                <a:cs typeface="Arial" pitchFamily="34" charset="0"/>
              </a:rPr>
              <a:t>("Cohen_ch11_data.txt", header=T, </a:t>
            </a:r>
            <a:r>
              <a:rPr lang="en-US" sz="1600" dirty="0" err="1">
                <a:solidFill>
                  <a:srgbClr val="0000FF"/>
                </a:solidFill>
                <a:latin typeface="Lucida Console" pitchFamily="49" charset="0"/>
                <a:cs typeface="Arial" pitchFamily="34" charset="0"/>
              </a:rPr>
              <a:t>na.strings</a:t>
            </a:r>
            <a:r>
              <a:rPr lang="en-US" sz="1600" dirty="0">
                <a:solidFill>
                  <a:srgbClr val="0000FF"/>
                </a:solidFill>
                <a:latin typeface="Lucida Console" pitchFamily="49" charset="0"/>
                <a:cs typeface="Arial" pitchFamily="34" charset="0"/>
              </a:rPr>
              <a:t>="NA")</a:t>
            </a:r>
          </a:p>
          <a:p>
            <a:pPr fontAlgn="base">
              <a:spcBef>
                <a:spcPct val="0"/>
              </a:spcBef>
              <a:spcAft>
                <a:spcPct val="0"/>
              </a:spcAft>
              <a:buFont typeface="Wingdings" pitchFamily="2" charset="2"/>
              <a:buChar char="Ø"/>
            </a:pPr>
            <a:r>
              <a:rPr lang="en-US" sz="1600" dirty="0">
                <a:solidFill>
                  <a:srgbClr val="0000FF"/>
                </a:solidFill>
                <a:latin typeface="Lucida Console" pitchFamily="49" charset="0"/>
                <a:cs typeface="Arial" pitchFamily="34" charset="0"/>
              </a:rPr>
              <a:t>head(cite)</a:t>
            </a:r>
            <a:endParaRPr lang="en-US" sz="3600" dirty="0">
              <a:latin typeface="Arial" pitchFamily="34" charset="0"/>
              <a:cs typeface="Arial" pitchFamily="34" charset="0"/>
            </a:endParaRPr>
          </a:p>
        </p:txBody>
      </p:sp>
    </p:spTree>
    <p:extLst>
      <p:ext uri="{BB962C8B-B14F-4D97-AF65-F5344CB8AC3E}">
        <p14:creationId xmlns:p14="http://schemas.microsoft.com/office/powerpoint/2010/main" val="977707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6600" b="1" dirty="0">
                <a:solidFill>
                  <a:schemeClr val="tx2"/>
                </a:solidFill>
              </a:rPr>
              <a:t>LOG MODELS</a:t>
            </a:r>
          </a:p>
        </p:txBody>
      </p:sp>
      <p:sp>
        <p:nvSpPr>
          <p:cNvPr id="2" name="Text Placeholder 1"/>
          <p:cNvSpPr>
            <a:spLocks noGrp="1"/>
          </p:cNvSpPr>
          <p:nvPr>
            <p:ph type="body" idx="1"/>
          </p:nvPr>
        </p:nvSpPr>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78" name="Object 2"/>
          <p:cNvGraphicFramePr>
            <a:graphicFrameLocks noChangeAspect="1"/>
          </p:cNvGraphicFramePr>
          <p:nvPr>
            <p:extLst>
              <p:ext uri="{D42A27DB-BD31-4B8C-83A1-F6EECF244321}">
                <p14:modId xmlns:p14="http://schemas.microsoft.com/office/powerpoint/2010/main" val="1601346257"/>
              </p:ext>
            </p:extLst>
          </p:nvPr>
        </p:nvGraphicFramePr>
        <p:xfrm>
          <a:off x="1336964" y="381000"/>
          <a:ext cx="10515600" cy="5825793"/>
        </p:xfrm>
        <a:graphic>
          <a:graphicData uri="http://schemas.openxmlformats.org/presentationml/2006/ole">
            <mc:AlternateContent xmlns:mc="http://schemas.openxmlformats.org/markup-compatibility/2006">
              <mc:Choice xmlns:v="urn:schemas-microsoft-com:vml" Requires="v">
                <p:oleObj name="Document" r:id="rId3" imgW="5952018" imgH="3297614" progId="Word.Document.12">
                  <p:embed/>
                </p:oleObj>
              </mc:Choice>
              <mc:Fallback>
                <p:oleObj name="Document" r:id="rId3" imgW="5952018" imgH="3297614" progId="Word.Document.12">
                  <p:embed/>
                  <p:pic>
                    <p:nvPicPr>
                      <p:cNvPr id="1013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964" y="381000"/>
                        <a:ext cx="10515600" cy="5825793"/>
                      </a:xfrm>
                      <a:prstGeom prst="rect">
                        <a:avLst/>
                      </a:prstGeom>
                      <a:noFill/>
                      <a:ln>
                        <a:noFill/>
                      </a:ln>
                      <a:effectLst/>
                    </p:spPr>
                  </p:pic>
                </p:oleObj>
              </mc:Fallback>
            </mc:AlternateContent>
          </a:graphicData>
        </a:graphic>
      </p:graphicFrame>
      <p:sp>
        <p:nvSpPr>
          <p:cNvPr id="2" name="Title 1"/>
          <p:cNvSpPr>
            <a:spLocks noGrp="1"/>
          </p:cNvSpPr>
          <p:nvPr>
            <p:ph type="title"/>
          </p:nvPr>
        </p:nvSpPr>
        <p:spPr>
          <a:xfrm>
            <a:off x="5638800" y="2743200"/>
            <a:ext cx="3429000" cy="3063875"/>
          </a:xfrm>
        </p:spPr>
        <p:txBody>
          <a:bodyPr/>
          <a:lstStyle/>
          <a:p>
            <a:r>
              <a:rPr lang="en-US" b="1" dirty="0">
                <a:solidFill>
                  <a:schemeClr val="tx2"/>
                </a:solidFill>
              </a:rPr>
              <a:t>A Quick look at missing data</a:t>
            </a:r>
          </a:p>
        </p:txBody>
      </p:sp>
    </p:spTree>
    <p:extLst>
      <p:ext uri="{BB962C8B-B14F-4D97-AF65-F5344CB8AC3E}">
        <p14:creationId xmlns:p14="http://schemas.microsoft.com/office/powerpoint/2010/main" val="39591674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results with listwise deletion</a:t>
            </a:r>
          </a:p>
        </p:txBody>
      </p:sp>
      <p:graphicFrame>
        <p:nvGraphicFramePr>
          <p:cNvPr id="98306" name="Object 2"/>
          <p:cNvGraphicFramePr>
            <a:graphicFrameLocks noChangeAspect="1"/>
          </p:cNvGraphicFramePr>
          <p:nvPr>
            <p:extLst>
              <p:ext uri="{D42A27DB-BD31-4B8C-83A1-F6EECF244321}">
                <p14:modId xmlns:p14="http://schemas.microsoft.com/office/powerpoint/2010/main" val="3567005241"/>
              </p:ext>
            </p:extLst>
          </p:nvPr>
        </p:nvGraphicFramePr>
        <p:xfrm>
          <a:off x="914400" y="2057400"/>
          <a:ext cx="12151259" cy="3886200"/>
        </p:xfrm>
        <a:graphic>
          <a:graphicData uri="http://schemas.openxmlformats.org/presentationml/2006/ole">
            <mc:AlternateContent xmlns:mc="http://schemas.openxmlformats.org/markup-compatibility/2006">
              <mc:Choice xmlns:v="urn:schemas-microsoft-com:vml" Requires="v">
                <p:oleObj name="Document" r:id="rId3" imgW="5952018" imgH="1902635" progId="Word.Document.12">
                  <p:embed/>
                </p:oleObj>
              </mc:Choice>
              <mc:Fallback>
                <p:oleObj name="Document" r:id="rId3" imgW="5952018" imgH="1902635" progId="Word.Document.12">
                  <p:embed/>
                  <p:pic>
                    <p:nvPicPr>
                      <p:cNvPr id="983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57400"/>
                        <a:ext cx="12151259" cy="38862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426656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Mean Substitution </a:t>
            </a:r>
          </a:p>
        </p:txBody>
      </p:sp>
      <p:sp>
        <p:nvSpPr>
          <p:cNvPr id="3" name="Content Placeholder 2"/>
          <p:cNvSpPr>
            <a:spLocks noGrp="1"/>
          </p:cNvSpPr>
          <p:nvPr>
            <p:ph idx="1"/>
          </p:nvPr>
        </p:nvSpPr>
        <p:spPr/>
        <p:txBody>
          <a:bodyPr>
            <a:normAutofit/>
          </a:bodyPr>
          <a:lstStyle/>
          <a:p>
            <a:r>
              <a:rPr lang="en-US" dirty="0"/>
              <a:t>This is an old procedure that is still in use today despite its known biases and limitations.</a:t>
            </a:r>
          </a:p>
          <a:p>
            <a:r>
              <a:rPr lang="en-US" dirty="0"/>
              <a:t>With this approach you simply replace any missing values for a variable with the observed mean (or median) for that variable.</a:t>
            </a:r>
          </a:p>
          <a:p>
            <a:r>
              <a:rPr lang="en-US" dirty="0"/>
              <a:t>There are several problems with this approach:</a:t>
            </a:r>
          </a:p>
          <a:p>
            <a:pPr lvl="1"/>
            <a:r>
              <a:rPr lang="en-US" dirty="0"/>
              <a:t>It adds no new information as the overall mean with or without the missing data is identical.</a:t>
            </a:r>
          </a:p>
          <a:p>
            <a:pPr lvl="1"/>
            <a:r>
              <a:rPr lang="en-US" dirty="0"/>
              <a:t>However, the standard error of a regression coefficient will be smaller.</a:t>
            </a:r>
          </a:p>
        </p:txBody>
      </p:sp>
    </p:spTree>
    <p:extLst>
      <p:ext uri="{BB962C8B-B14F-4D97-AF65-F5344CB8AC3E}">
        <p14:creationId xmlns:p14="http://schemas.microsoft.com/office/powerpoint/2010/main" val="28763059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905000"/>
            <a:ext cx="4191000" cy="2149475"/>
          </a:xfrm>
        </p:spPr>
        <p:txBody>
          <a:bodyPr>
            <a:normAutofit fontScale="90000"/>
          </a:bodyPr>
          <a:lstStyle/>
          <a:p>
            <a:r>
              <a:rPr lang="en-US" b="1" dirty="0" err="1">
                <a:solidFill>
                  <a:schemeClr val="tx2"/>
                </a:solidFill>
              </a:rPr>
              <a:t>Scatterplot</a:t>
            </a:r>
            <a:r>
              <a:rPr lang="en-US" b="1" dirty="0">
                <a:solidFill>
                  <a:schemeClr val="tx2"/>
                </a:solidFill>
              </a:rPr>
              <a:t> with updated data based on mean substitution</a:t>
            </a:r>
          </a:p>
        </p:txBody>
      </p:sp>
      <p:pic>
        <p:nvPicPr>
          <p:cNvPr id="2050" name="Picture 2"/>
          <p:cNvPicPr>
            <a:picLocks noGrp="1" noChangeAspect="1" noChangeArrowheads="1"/>
          </p:cNvPicPr>
          <p:nvPr>
            <p:ph idx="1"/>
          </p:nvPr>
        </p:nvPicPr>
        <p:blipFill>
          <a:blip r:embed="rId3" cstate="print"/>
          <a:srcRect/>
          <a:stretch>
            <a:fillRect/>
          </a:stretch>
        </p:blipFill>
        <p:spPr bwMode="auto">
          <a:xfrm>
            <a:off x="5839037" y="91531"/>
            <a:ext cx="6352963" cy="6766469"/>
          </a:xfrm>
          <a:prstGeom prst="rect">
            <a:avLst/>
          </a:prstGeom>
          <a:noFill/>
          <a:ln w="9525">
            <a:noFill/>
            <a:miter lim="800000"/>
            <a:headEnd/>
            <a:tailEnd/>
          </a:ln>
        </p:spPr>
      </p:pic>
    </p:spTree>
    <p:extLst>
      <p:ext uri="{BB962C8B-B14F-4D97-AF65-F5344CB8AC3E}">
        <p14:creationId xmlns:p14="http://schemas.microsoft.com/office/powerpoint/2010/main" val="38752982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Regression results with mean substitution:</a:t>
            </a:r>
            <a:br>
              <a:rPr lang="en-US" b="1" dirty="0">
                <a:solidFill>
                  <a:schemeClr val="tx2"/>
                </a:solidFill>
              </a:rPr>
            </a:br>
            <a:endParaRPr lang="en-US" b="1" dirty="0">
              <a:solidFill>
                <a:schemeClr val="tx2"/>
              </a:solidFill>
            </a:endParaRPr>
          </a:p>
        </p:txBody>
      </p:sp>
      <p:graphicFrame>
        <p:nvGraphicFramePr>
          <p:cNvPr id="99330" name="Object 2"/>
          <p:cNvGraphicFramePr>
            <a:graphicFrameLocks noChangeAspect="1"/>
          </p:cNvGraphicFramePr>
          <p:nvPr>
            <p:extLst>
              <p:ext uri="{D42A27DB-BD31-4B8C-83A1-F6EECF244321}">
                <p14:modId xmlns:p14="http://schemas.microsoft.com/office/powerpoint/2010/main" val="1487086236"/>
              </p:ext>
            </p:extLst>
          </p:nvPr>
        </p:nvGraphicFramePr>
        <p:xfrm>
          <a:off x="990600" y="1524000"/>
          <a:ext cx="11743512" cy="3505200"/>
        </p:xfrm>
        <a:graphic>
          <a:graphicData uri="http://schemas.openxmlformats.org/presentationml/2006/ole">
            <mc:AlternateContent xmlns:mc="http://schemas.openxmlformats.org/markup-compatibility/2006">
              <mc:Choice xmlns:v="urn:schemas-microsoft-com:vml" Requires="v">
                <p:oleObj name="Document" r:id="rId3" imgW="5952018" imgH="1775721" progId="Word.Document.12">
                  <p:embed/>
                </p:oleObj>
              </mc:Choice>
              <mc:Fallback>
                <p:oleObj name="Document" r:id="rId3" imgW="5952018" imgH="1775721" progId="Word.Document.12">
                  <p:embed/>
                  <p:pic>
                    <p:nvPicPr>
                      <p:cNvPr id="993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524000"/>
                        <a:ext cx="11743512" cy="3505200"/>
                      </a:xfrm>
                      <a:prstGeom prst="rect">
                        <a:avLst/>
                      </a:prstGeom>
                      <a:noFill/>
                      <a:ln>
                        <a:noFill/>
                      </a:ln>
                      <a:effectLst/>
                    </p:spPr>
                  </p:pic>
                </p:oleObj>
              </mc:Fallback>
            </mc:AlternateContent>
          </a:graphicData>
        </a:graphic>
      </p:graphicFrame>
      <p:sp>
        <p:nvSpPr>
          <p:cNvPr id="5" name="TextBox 4"/>
          <p:cNvSpPr txBox="1"/>
          <p:nvPr/>
        </p:nvSpPr>
        <p:spPr>
          <a:xfrm>
            <a:off x="990600" y="5867400"/>
            <a:ext cx="7776103" cy="461665"/>
          </a:xfrm>
          <a:prstGeom prst="rect">
            <a:avLst/>
          </a:prstGeom>
          <a:noFill/>
        </p:spPr>
        <p:txBody>
          <a:bodyPr wrap="none" rtlCol="0">
            <a:spAutoFit/>
          </a:bodyPr>
          <a:lstStyle/>
          <a:p>
            <a:r>
              <a:rPr lang="en-US" sz="2400" dirty="0"/>
              <a:t>Note: we see a drop in the standard error for both predictors.</a:t>
            </a:r>
          </a:p>
        </p:txBody>
      </p:sp>
    </p:spTree>
    <p:extLst>
      <p:ext uri="{BB962C8B-B14F-4D97-AF65-F5344CB8AC3E}">
        <p14:creationId xmlns:p14="http://schemas.microsoft.com/office/powerpoint/2010/main" val="1766935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Regression Substitution </a:t>
            </a:r>
          </a:p>
        </p:txBody>
      </p:sp>
      <p:sp>
        <p:nvSpPr>
          <p:cNvPr id="3" name="Content Placeholder 2"/>
          <p:cNvSpPr>
            <a:spLocks noGrp="1"/>
          </p:cNvSpPr>
          <p:nvPr>
            <p:ph idx="1"/>
          </p:nvPr>
        </p:nvSpPr>
        <p:spPr/>
        <p:txBody>
          <a:bodyPr>
            <a:normAutofit fontScale="92500" lnSpcReduction="20000"/>
          </a:bodyPr>
          <a:lstStyle/>
          <a:p>
            <a:r>
              <a:rPr lang="en-US" dirty="0"/>
              <a:t>Another simple, though still problematic approach, is to use information on the other variables to predict the value of missing observations.</a:t>
            </a:r>
          </a:p>
          <a:p>
            <a:pPr lvl="1"/>
            <a:r>
              <a:rPr lang="en-US" dirty="0"/>
              <a:t>Suppose we are estimating a multiple regression model with several independent variables. One of those variables, X, has missing data for some of the cases. </a:t>
            </a:r>
          </a:p>
          <a:p>
            <a:pPr lvl="1"/>
            <a:r>
              <a:rPr lang="en-US" dirty="0"/>
              <a:t>For those cases with complete data, we regress X on all the other variables. Using the estimated equation, we generate predicted values for the cases with missing data on X. </a:t>
            </a:r>
          </a:p>
          <a:p>
            <a:pPr lvl="1"/>
            <a:r>
              <a:rPr lang="en-US" dirty="0"/>
              <a:t>These are substituted for the missing data, and the analysis proceeds as if there were no missing data.</a:t>
            </a:r>
          </a:p>
          <a:p>
            <a:r>
              <a:rPr lang="en-US" dirty="0"/>
              <a:t>This method increases the correlation among the IVs (as some items have been calculated as a linear function of the others) and thus the regression coefficients are affected.</a:t>
            </a:r>
          </a:p>
          <a:p>
            <a:r>
              <a:rPr lang="en-US" dirty="0"/>
              <a:t>Furthermore, this process likely underestimates the standard error as well by underestimating the variance of the imputed variable.</a:t>
            </a:r>
          </a:p>
          <a:p>
            <a:endParaRPr lang="en-US" dirty="0"/>
          </a:p>
          <a:p>
            <a:endParaRPr lang="en-US" dirty="0"/>
          </a:p>
          <a:p>
            <a:endParaRPr lang="en-US" dirty="0"/>
          </a:p>
        </p:txBody>
      </p:sp>
    </p:spTree>
    <p:extLst>
      <p:ext uri="{BB962C8B-B14F-4D97-AF65-F5344CB8AC3E}">
        <p14:creationId xmlns:p14="http://schemas.microsoft.com/office/powerpoint/2010/main" val="40868092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39962"/>
            <a:ext cx="5029200" cy="2378075"/>
          </a:xfrm>
        </p:spPr>
        <p:txBody>
          <a:bodyPr>
            <a:normAutofit fontScale="90000"/>
          </a:bodyPr>
          <a:lstStyle/>
          <a:p>
            <a:r>
              <a:rPr lang="en-US" b="1" dirty="0" err="1">
                <a:solidFill>
                  <a:schemeClr val="tx2"/>
                </a:solidFill>
              </a:rPr>
              <a:t>Scatterplot</a:t>
            </a:r>
            <a:r>
              <a:rPr lang="en-US" b="1" dirty="0">
                <a:solidFill>
                  <a:schemeClr val="tx2"/>
                </a:solidFill>
              </a:rPr>
              <a:t> with updated data based on regression substitution</a:t>
            </a:r>
          </a:p>
        </p:txBody>
      </p:sp>
      <p:pic>
        <p:nvPicPr>
          <p:cNvPr id="1027" name="Picture 3"/>
          <p:cNvPicPr>
            <a:picLocks noChangeAspect="1" noChangeArrowheads="1"/>
          </p:cNvPicPr>
          <p:nvPr/>
        </p:nvPicPr>
        <p:blipFill>
          <a:blip r:embed="rId3" cstate="print"/>
          <a:srcRect/>
          <a:stretch>
            <a:fillRect/>
          </a:stretch>
        </p:blipFill>
        <p:spPr bwMode="auto">
          <a:xfrm>
            <a:off x="5562600" y="0"/>
            <a:ext cx="6477000" cy="6898664"/>
          </a:xfrm>
          <a:prstGeom prst="rect">
            <a:avLst/>
          </a:prstGeom>
          <a:noFill/>
          <a:ln w="9525">
            <a:noFill/>
            <a:miter lim="800000"/>
            <a:headEnd/>
            <a:tailEnd/>
          </a:ln>
        </p:spPr>
      </p:pic>
    </p:spTree>
    <p:extLst>
      <p:ext uri="{BB962C8B-B14F-4D97-AF65-F5344CB8AC3E}">
        <p14:creationId xmlns:p14="http://schemas.microsoft.com/office/powerpoint/2010/main" val="37943493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76200" y="152400"/>
            <a:ext cx="8153400" cy="685800"/>
          </a:xfrm>
        </p:spPr>
        <p:txBody>
          <a:bodyPr>
            <a:normAutofit/>
          </a:bodyPr>
          <a:lstStyle/>
          <a:p>
            <a:pPr marL="0" indent="0">
              <a:buNone/>
            </a:pPr>
            <a:r>
              <a:rPr lang="en-US" sz="3600" b="1" dirty="0">
                <a:solidFill>
                  <a:schemeClr val="tx2"/>
                </a:solidFill>
              </a:rPr>
              <a:t>Results with regression substitution:</a:t>
            </a:r>
          </a:p>
        </p:txBody>
      </p:sp>
      <p:graphicFrame>
        <p:nvGraphicFramePr>
          <p:cNvPr id="100354" name="Object 2"/>
          <p:cNvGraphicFramePr>
            <a:graphicFrameLocks noChangeAspect="1"/>
          </p:cNvGraphicFramePr>
          <p:nvPr>
            <p:extLst>
              <p:ext uri="{D42A27DB-BD31-4B8C-83A1-F6EECF244321}">
                <p14:modId xmlns:p14="http://schemas.microsoft.com/office/powerpoint/2010/main" val="1860207343"/>
              </p:ext>
            </p:extLst>
          </p:nvPr>
        </p:nvGraphicFramePr>
        <p:xfrm>
          <a:off x="304800" y="911539"/>
          <a:ext cx="10058400" cy="5787134"/>
        </p:xfrm>
        <a:graphic>
          <a:graphicData uri="http://schemas.openxmlformats.org/presentationml/2006/ole">
            <mc:AlternateContent xmlns:mc="http://schemas.openxmlformats.org/markup-compatibility/2006">
              <mc:Choice xmlns:v="urn:schemas-microsoft-com:vml" Requires="v">
                <p:oleObj name="Document" r:id="rId3" imgW="5952018" imgH="3424528" progId="Word.Document.12">
                  <p:embed/>
                </p:oleObj>
              </mc:Choice>
              <mc:Fallback>
                <p:oleObj name="Document" r:id="rId3" imgW="5952018" imgH="3424528" progId="Word.Document.12">
                  <p:embed/>
                  <p:pic>
                    <p:nvPicPr>
                      <p:cNvPr id="1003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11539"/>
                        <a:ext cx="10058400" cy="57871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25504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EM approach to missing data</a:t>
            </a:r>
          </a:p>
        </p:txBody>
      </p:sp>
      <p:sp>
        <p:nvSpPr>
          <p:cNvPr id="3" name="Content Placeholder 2"/>
          <p:cNvSpPr>
            <a:spLocks noGrp="1"/>
          </p:cNvSpPr>
          <p:nvPr>
            <p:ph idx="1"/>
          </p:nvPr>
        </p:nvSpPr>
        <p:spPr/>
        <p:txBody>
          <a:bodyPr>
            <a:normAutofit/>
          </a:bodyPr>
          <a:lstStyle/>
          <a:p>
            <a:r>
              <a:rPr lang="en-US" dirty="0"/>
              <a:t>EM is an algorithm that obtains maximum likelihood estimators for parameters in statistical models.</a:t>
            </a:r>
          </a:p>
          <a:p>
            <a:pPr lvl="1"/>
            <a:r>
              <a:rPr lang="en-US" dirty="0"/>
              <a:t>We will discuss maximum likelihood when we cover logistic regression.  For now I will simply cover the basic idea of this missing data method.</a:t>
            </a:r>
          </a:p>
          <a:p>
            <a:r>
              <a:rPr lang="en-US" dirty="0"/>
              <a:t>Schafer (1999) phrased the problem well when he noted "If we knew the missing values, then estimating the model parameters would be straightforward. Similarly, if we knew the parameters of the data model, then it would be possible to obtained unbiased predictions for the missing values." </a:t>
            </a:r>
          </a:p>
          <a:p>
            <a:r>
              <a:rPr lang="en-US" dirty="0"/>
              <a:t>Here we are going to do both.</a:t>
            </a:r>
          </a:p>
          <a:p>
            <a:endParaRPr lang="en-US" dirty="0"/>
          </a:p>
        </p:txBody>
      </p:sp>
    </p:spTree>
    <p:extLst>
      <p:ext uri="{BB962C8B-B14F-4D97-AF65-F5344CB8AC3E}">
        <p14:creationId xmlns:p14="http://schemas.microsoft.com/office/powerpoint/2010/main" val="21515423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9328"/>
            <a:ext cx="10515600" cy="1325563"/>
          </a:xfrm>
        </p:spPr>
        <p:txBody>
          <a:bodyPr/>
          <a:lstStyle/>
          <a:p>
            <a:r>
              <a:rPr lang="en-US" b="1" dirty="0">
                <a:solidFill>
                  <a:schemeClr val="tx2"/>
                </a:solidFill>
              </a:rPr>
              <a:t>EM cont…(Allison 2001)</a:t>
            </a:r>
          </a:p>
        </p:txBody>
      </p:sp>
      <p:sp>
        <p:nvSpPr>
          <p:cNvPr id="3" name="Content Placeholder 2"/>
          <p:cNvSpPr>
            <a:spLocks noGrp="1"/>
          </p:cNvSpPr>
          <p:nvPr>
            <p:ph idx="1"/>
          </p:nvPr>
        </p:nvSpPr>
        <p:spPr>
          <a:xfrm>
            <a:off x="990600" y="1752600"/>
            <a:ext cx="10744200" cy="5105400"/>
          </a:xfrm>
        </p:spPr>
        <p:txBody>
          <a:bodyPr>
            <a:normAutofit fontScale="77500" lnSpcReduction="20000"/>
          </a:bodyPr>
          <a:lstStyle/>
          <a:p>
            <a:r>
              <a:rPr lang="en-US" sz="3200" dirty="0"/>
              <a:t>It’s called EM because it consists of two steps: an </a:t>
            </a:r>
            <a:r>
              <a:rPr lang="en-US" sz="3200" i="1" dirty="0"/>
              <a:t>Expectation step and a Maximization step. These two steps </a:t>
            </a:r>
            <a:r>
              <a:rPr lang="en-US" sz="3200" dirty="0"/>
              <a:t>are repeated multiple times in an iterative process that eventually converges to the ML estimates.</a:t>
            </a:r>
          </a:p>
          <a:p>
            <a:r>
              <a:rPr lang="en-US" sz="3200" dirty="0"/>
              <a:t>The E-step essentially reduces to regression imputation of the missing values.</a:t>
            </a:r>
          </a:p>
          <a:p>
            <a:r>
              <a:rPr lang="en-US" sz="3200" dirty="0"/>
              <a:t>Let’s suppose our data set contains four variables, </a:t>
            </a:r>
            <a:r>
              <a:rPr lang="en-US" sz="3200" i="1" dirty="0"/>
              <a:t>X1 through X4, and there is some missing data on each variable, in no particular pattern.</a:t>
            </a:r>
          </a:p>
          <a:p>
            <a:pPr lvl="1"/>
            <a:r>
              <a:rPr lang="en-US" dirty="0"/>
              <a:t>EM begins by choosing staring values for the unknown parameters, that is the means and covariance matrix using standard formulas.</a:t>
            </a:r>
          </a:p>
          <a:p>
            <a:pPr lvl="1"/>
            <a:r>
              <a:rPr lang="en-US" dirty="0"/>
              <a:t>Based on the starting values of the parameters, we compute the coefficients for the regression of any one of the X’s on any subset of the other three. We then use the regression coefficients to generate the imputed values.</a:t>
            </a:r>
          </a:p>
          <a:p>
            <a:pPr lvl="1"/>
            <a:r>
              <a:rPr lang="en-US" dirty="0"/>
              <a:t>After the missing data have been imputed, the M-step consists of calculating new values for the means and covariance matrix, using the imputed data along with the </a:t>
            </a:r>
            <a:r>
              <a:rPr lang="en-US" dirty="0" err="1"/>
              <a:t>nonmissing</a:t>
            </a:r>
            <a:r>
              <a:rPr lang="en-US" dirty="0"/>
              <a:t> data.</a:t>
            </a:r>
          </a:p>
          <a:p>
            <a:pPr lvl="2"/>
            <a:r>
              <a:rPr lang="en-US" dirty="0"/>
              <a:t>Here, means are based on the usual formula, but the variances and </a:t>
            </a:r>
            <a:r>
              <a:rPr lang="en-US" dirty="0" err="1"/>
              <a:t>covariances</a:t>
            </a:r>
            <a:r>
              <a:rPr lang="en-US" dirty="0"/>
              <a:t> are modified based on the residuals of the regression equations used in the imputation process.</a:t>
            </a:r>
          </a:p>
          <a:p>
            <a:pPr lvl="1"/>
            <a:r>
              <a:rPr lang="en-US" dirty="0"/>
              <a:t>Once we have new estimates for the mean and </a:t>
            </a:r>
            <a:r>
              <a:rPr lang="en-US" dirty="0" err="1"/>
              <a:t>covariances</a:t>
            </a:r>
            <a:r>
              <a:rPr lang="en-US" dirty="0"/>
              <a:t>, we start over with the E-step.  That is, we use the new estimates to produce new regression imputations for the missing values.</a:t>
            </a:r>
          </a:p>
          <a:p>
            <a:pPr lvl="1"/>
            <a:r>
              <a:rPr lang="en-US" dirty="0"/>
              <a:t>E-steps and M-steps are cycled through until the estimate converges, meaning there is very little change in the estimates from one iteration to the next.</a:t>
            </a:r>
          </a:p>
          <a:p>
            <a:endParaRPr lang="en-US" sz="3200" dirty="0"/>
          </a:p>
          <a:p>
            <a:endParaRPr lang="en-US" dirty="0"/>
          </a:p>
        </p:txBody>
      </p:sp>
    </p:spTree>
    <p:extLst>
      <p:ext uri="{BB962C8B-B14F-4D97-AF65-F5344CB8AC3E}">
        <p14:creationId xmlns:p14="http://schemas.microsoft.com/office/powerpoint/2010/main" val="279790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0"/>
            <a:ext cx="9144000" cy="1143000"/>
          </a:xfrm>
        </p:spPr>
        <p:txBody>
          <a:bodyPr/>
          <a:lstStyle/>
          <a:p>
            <a:r>
              <a:rPr lang="en-US" b="1" dirty="0">
                <a:solidFill>
                  <a:schemeClr val="tx2"/>
                </a:solidFill>
              </a:rPr>
              <a:t>The Natural Logarithm</a:t>
            </a:r>
          </a:p>
        </p:txBody>
      </p:sp>
      <p:sp>
        <p:nvSpPr>
          <p:cNvPr id="5" name="Content Placeholder 4"/>
          <p:cNvSpPr>
            <a:spLocks noGrp="1"/>
          </p:cNvSpPr>
          <p:nvPr>
            <p:ph idx="1"/>
          </p:nvPr>
        </p:nvSpPr>
        <p:spPr>
          <a:xfrm>
            <a:off x="800100" y="1143000"/>
            <a:ext cx="10591800" cy="5105400"/>
          </a:xfrm>
        </p:spPr>
        <p:txBody>
          <a:bodyPr>
            <a:normAutofit/>
          </a:bodyPr>
          <a:lstStyle/>
          <a:p>
            <a:r>
              <a:rPr lang="en-US" dirty="0"/>
              <a:t>The nonlinear function that plays the most important role in econometric analysis is the natural logarithm (Wooldridge, 2003 p. 685).</a:t>
            </a:r>
          </a:p>
          <a:p>
            <a:r>
              <a:rPr lang="en-US" dirty="0"/>
              <a:t>In many instances econometrics texts will simply use Log and/or </a:t>
            </a:r>
            <a:r>
              <a:rPr lang="en-US" dirty="0" err="1"/>
              <a:t>ln</a:t>
            </a:r>
            <a:r>
              <a:rPr lang="en-US" dirty="0"/>
              <a:t> to denote natural log (I will also use them both to refer to the natural log).</a:t>
            </a:r>
          </a:p>
          <a:p>
            <a:r>
              <a:rPr lang="en-US" dirty="0"/>
              <a:t>When y = log(x), the relationship between y and x indicates diminishing marginal returns.  </a:t>
            </a:r>
          </a:p>
          <a:p>
            <a:pPr lvl="1"/>
            <a:r>
              <a:rPr lang="en-US" dirty="0"/>
              <a:t>However, this is different from the quadratic function we discussed earlier because when using a log function, the effect of x on y never becomes negative.   In other words, the slope of the function asymptotically approaches zero as x gets larger, but it never quite reaches zero.</a:t>
            </a:r>
          </a:p>
        </p:txBody>
      </p:sp>
    </p:spTree>
    <p:extLst>
      <p:ext uri="{BB962C8B-B14F-4D97-AF65-F5344CB8AC3E}">
        <p14:creationId xmlns:p14="http://schemas.microsoft.com/office/powerpoint/2010/main" val="28266798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58962"/>
            <a:ext cx="4572000" cy="3140075"/>
          </a:xfrm>
        </p:spPr>
        <p:txBody>
          <a:bodyPr>
            <a:normAutofit/>
          </a:bodyPr>
          <a:lstStyle/>
          <a:p>
            <a:r>
              <a:rPr lang="en-US" b="1" dirty="0" err="1">
                <a:solidFill>
                  <a:schemeClr val="tx2"/>
                </a:solidFill>
              </a:rPr>
              <a:t>Scatterplot</a:t>
            </a:r>
            <a:r>
              <a:rPr lang="en-US" b="1" dirty="0">
                <a:solidFill>
                  <a:schemeClr val="tx2"/>
                </a:solidFill>
              </a:rPr>
              <a:t> with updated data based on EM</a:t>
            </a:r>
          </a:p>
        </p:txBody>
      </p:sp>
      <p:pic>
        <p:nvPicPr>
          <p:cNvPr id="102402" name="Picture 2"/>
          <p:cNvPicPr>
            <a:picLocks noChangeAspect="1" noChangeArrowheads="1"/>
          </p:cNvPicPr>
          <p:nvPr/>
        </p:nvPicPr>
        <p:blipFill>
          <a:blip r:embed="rId3" cstate="print"/>
          <a:srcRect/>
          <a:stretch>
            <a:fillRect/>
          </a:stretch>
        </p:blipFill>
        <p:spPr bwMode="auto">
          <a:xfrm>
            <a:off x="5638800" y="14288"/>
            <a:ext cx="6400799" cy="6817503"/>
          </a:xfrm>
          <a:prstGeom prst="rect">
            <a:avLst/>
          </a:prstGeom>
          <a:noFill/>
          <a:ln w="9525">
            <a:noFill/>
            <a:miter lim="800000"/>
            <a:headEnd/>
            <a:tailEnd/>
          </a:ln>
        </p:spPr>
      </p:pic>
    </p:spTree>
    <p:extLst>
      <p:ext uri="{BB962C8B-B14F-4D97-AF65-F5344CB8AC3E}">
        <p14:creationId xmlns:p14="http://schemas.microsoft.com/office/powerpoint/2010/main" val="25508263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228600"/>
            <a:ext cx="8153400" cy="609600"/>
          </a:xfrm>
        </p:spPr>
        <p:txBody>
          <a:bodyPr/>
          <a:lstStyle/>
          <a:p>
            <a:pPr marL="0" indent="0">
              <a:buNone/>
            </a:pPr>
            <a:r>
              <a:rPr lang="en-US" b="1" dirty="0">
                <a:solidFill>
                  <a:schemeClr val="tx2"/>
                </a:solidFill>
              </a:rPr>
              <a:t>Results with EM approach using the ‘norm’ package</a:t>
            </a:r>
          </a:p>
        </p:txBody>
      </p:sp>
      <p:graphicFrame>
        <p:nvGraphicFramePr>
          <p:cNvPr id="109570" name="Object 2"/>
          <p:cNvGraphicFramePr>
            <a:graphicFrameLocks noChangeAspect="1"/>
          </p:cNvGraphicFramePr>
          <p:nvPr>
            <p:extLst>
              <p:ext uri="{D42A27DB-BD31-4B8C-83A1-F6EECF244321}">
                <p14:modId xmlns:p14="http://schemas.microsoft.com/office/powerpoint/2010/main" val="2269092674"/>
              </p:ext>
            </p:extLst>
          </p:nvPr>
        </p:nvGraphicFramePr>
        <p:xfrm>
          <a:off x="609600" y="990600"/>
          <a:ext cx="8756687" cy="5791200"/>
        </p:xfrm>
        <a:graphic>
          <a:graphicData uri="http://schemas.openxmlformats.org/presentationml/2006/ole">
            <mc:AlternateContent xmlns:mc="http://schemas.openxmlformats.org/markup-compatibility/2006">
              <mc:Choice xmlns:v="urn:schemas-microsoft-com:vml" Requires="v">
                <p:oleObj name="Document" r:id="rId3" imgW="5961278" imgH="3940911" progId="Word.Document.12">
                  <p:embed/>
                </p:oleObj>
              </mc:Choice>
              <mc:Fallback>
                <p:oleObj name="Document" r:id="rId3" imgW="5961278" imgH="3940911" progId="Word.Document.12">
                  <p:embed/>
                  <p:pic>
                    <p:nvPicPr>
                      <p:cNvPr id="1095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990600"/>
                        <a:ext cx="8756687" cy="57912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007934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Multiple Imputation</a:t>
            </a:r>
          </a:p>
        </p:txBody>
      </p:sp>
      <p:sp>
        <p:nvSpPr>
          <p:cNvPr id="3" name="Content Placeholder 2"/>
          <p:cNvSpPr>
            <a:spLocks noGrp="1"/>
          </p:cNvSpPr>
          <p:nvPr>
            <p:ph idx="1"/>
          </p:nvPr>
        </p:nvSpPr>
        <p:spPr/>
        <p:txBody>
          <a:bodyPr>
            <a:normAutofit/>
          </a:bodyPr>
          <a:lstStyle/>
          <a:p>
            <a:r>
              <a:rPr lang="en-US" dirty="0"/>
              <a:t>Multiple refers to the fact that we impute multiple complete datasets and run our analysis on each one.  We then combine the results across the multiple analyses (Rubin 1987).</a:t>
            </a:r>
          </a:p>
          <a:p>
            <a:r>
              <a:rPr lang="en-US" dirty="0"/>
              <a:t>This approach was not used for many years due to a lack of good algorithms to carry it out and lack of software.</a:t>
            </a:r>
          </a:p>
          <a:p>
            <a:r>
              <a:rPr lang="en-US" dirty="0"/>
              <a:t>Simulation methods known as </a:t>
            </a:r>
            <a:r>
              <a:rPr lang="en-US" dirty="0" err="1"/>
              <a:t>Marcov</a:t>
            </a:r>
            <a:r>
              <a:rPr lang="en-US" dirty="0"/>
              <a:t> Chain Monte Carlo (MCMC) have simplified the task considerable.</a:t>
            </a:r>
          </a:p>
          <a:p>
            <a:r>
              <a:rPr lang="en-US" dirty="0"/>
              <a:t>The ‘Amelia’ package in R provides simple approach for conducting these methods.</a:t>
            </a:r>
          </a:p>
        </p:txBody>
      </p:sp>
    </p:spTree>
    <p:extLst>
      <p:ext uri="{BB962C8B-B14F-4D97-AF65-F5344CB8AC3E}">
        <p14:creationId xmlns:p14="http://schemas.microsoft.com/office/powerpoint/2010/main" val="3351112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8527"/>
            <a:ext cx="4191000" cy="2835275"/>
          </a:xfrm>
        </p:spPr>
        <p:txBody>
          <a:bodyPr>
            <a:normAutofit/>
          </a:bodyPr>
          <a:lstStyle/>
          <a:p>
            <a:r>
              <a:rPr lang="en-US" b="1" dirty="0">
                <a:solidFill>
                  <a:schemeClr val="tx2"/>
                </a:solidFill>
              </a:rPr>
              <a:t>Scatterplot with updated data based on multiple imputation</a:t>
            </a:r>
          </a:p>
        </p:txBody>
      </p:sp>
      <p:sp>
        <p:nvSpPr>
          <p:cNvPr id="3" name="Content Placeholder 2"/>
          <p:cNvSpPr>
            <a:spLocks noGrp="1"/>
          </p:cNvSpPr>
          <p:nvPr>
            <p:ph idx="1"/>
          </p:nvPr>
        </p:nvSpPr>
        <p:spPr>
          <a:xfrm>
            <a:off x="304800" y="4671002"/>
            <a:ext cx="5181600" cy="1828800"/>
          </a:xfrm>
        </p:spPr>
        <p:txBody>
          <a:bodyPr>
            <a:normAutofit/>
          </a:bodyPr>
          <a:lstStyle/>
          <a:p>
            <a:r>
              <a:rPr lang="en-US" dirty="0"/>
              <a:t>Note, this is just one of several imputed datasets used to estimate the model.</a:t>
            </a:r>
          </a:p>
        </p:txBody>
      </p:sp>
      <p:pic>
        <p:nvPicPr>
          <p:cNvPr id="103426" name="Picture 2"/>
          <p:cNvPicPr>
            <a:picLocks noChangeAspect="1" noChangeArrowheads="1"/>
          </p:cNvPicPr>
          <p:nvPr/>
        </p:nvPicPr>
        <p:blipFill>
          <a:blip r:embed="rId3" cstate="print"/>
          <a:srcRect/>
          <a:stretch>
            <a:fillRect/>
          </a:stretch>
        </p:blipFill>
        <p:spPr bwMode="auto">
          <a:xfrm>
            <a:off x="5715000" y="40497"/>
            <a:ext cx="6400800" cy="6817503"/>
          </a:xfrm>
          <a:prstGeom prst="rect">
            <a:avLst/>
          </a:prstGeom>
          <a:noFill/>
          <a:ln w="9525">
            <a:noFill/>
            <a:miter lim="800000"/>
            <a:headEnd/>
            <a:tailEnd/>
          </a:ln>
        </p:spPr>
      </p:pic>
    </p:spTree>
    <p:extLst>
      <p:ext uri="{BB962C8B-B14F-4D97-AF65-F5344CB8AC3E}">
        <p14:creationId xmlns:p14="http://schemas.microsoft.com/office/powerpoint/2010/main" val="27058607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10058400" cy="685800"/>
          </a:xfrm>
        </p:spPr>
        <p:txBody>
          <a:bodyPr>
            <a:normAutofit fontScale="92500"/>
          </a:bodyPr>
          <a:lstStyle/>
          <a:p>
            <a:pPr marL="0" indent="0">
              <a:buNone/>
            </a:pPr>
            <a:r>
              <a:rPr lang="en-US" sz="3200" b="1" dirty="0">
                <a:solidFill>
                  <a:schemeClr val="tx2"/>
                </a:solidFill>
              </a:rPr>
              <a:t>Results with multiple imputation using the ‘Amelia’ package</a:t>
            </a:r>
          </a:p>
        </p:txBody>
      </p:sp>
      <p:graphicFrame>
        <p:nvGraphicFramePr>
          <p:cNvPr id="110594" name="Object 2"/>
          <p:cNvGraphicFramePr>
            <a:graphicFrameLocks noChangeAspect="1"/>
          </p:cNvGraphicFramePr>
          <p:nvPr>
            <p:extLst>
              <p:ext uri="{D42A27DB-BD31-4B8C-83A1-F6EECF244321}">
                <p14:modId xmlns:p14="http://schemas.microsoft.com/office/powerpoint/2010/main" val="3623282902"/>
              </p:ext>
            </p:extLst>
          </p:nvPr>
        </p:nvGraphicFramePr>
        <p:xfrm>
          <a:off x="762000" y="1524000"/>
          <a:ext cx="12044216" cy="4876800"/>
        </p:xfrm>
        <a:graphic>
          <a:graphicData uri="http://schemas.openxmlformats.org/presentationml/2006/ole">
            <mc:AlternateContent xmlns:mc="http://schemas.openxmlformats.org/markup-compatibility/2006">
              <mc:Choice xmlns:v="urn:schemas-microsoft-com:vml" Requires="v">
                <p:oleObj name="Document" r:id="rId3" imgW="5952018" imgH="2409933" progId="Word.Document.12">
                  <p:embed/>
                </p:oleObj>
              </mc:Choice>
              <mc:Fallback>
                <p:oleObj name="Document" r:id="rId3" imgW="5952018" imgH="2409933" progId="Word.Document.12">
                  <p:embed/>
                  <p:pic>
                    <p:nvPicPr>
                      <p:cNvPr id="11059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524000"/>
                        <a:ext cx="12044216" cy="48768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677639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3279650" cy="4876800"/>
          </a:xfrm>
        </p:spPr>
        <p:txBody>
          <a:bodyPr>
            <a:normAutofit fontScale="92500" lnSpcReduction="10000"/>
          </a:bodyPr>
          <a:lstStyle/>
          <a:p>
            <a:r>
              <a:rPr lang="en-US" dirty="0"/>
              <a:t>One cool function in Amelia: </a:t>
            </a:r>
            <a:r>
              <a:rPr lang="en-US" dirty="0" err="1"/>
              <a:t>missmap</a:t>
            </a:r>
            <a:r>
              <a:rPr lang="en-US" dirty="0"/>
              <a:t>.</a:t>
            </a:r>
          </a:p>
          <a:p>
            <a:r>
              <a:rPr lang="en-US" dirty="0"/>
              <a:t>Here it is no that interesting since we only have one variable with missing data.</a:t>
            </a:r>
          </a:p>
          <a:p>
            <a:r>
              <a:rPr lang="en-US" dirty="0"/>
              <a:t>This is a flexible function and you can also compare missing patterns by group and/or time periods.</a:t>
            </a:r>
          </a:p>
        </p:txBody>
      </p:sp>
      <p:pic>
        <p:nvPicPr>
          <p:cNvPr id="4" name="Picture 3">
            <a:extLst>
              <a:ext uri="{FF2B5EF4-FFF2-40B4-BE49-F238E27FC236}">
                <a16:creationId xmlns:a16="http://schemas.microsoft.com/office/drawing/2014/main" id="{A1A7DA15-F51F-49F9-A539-87CA7325F67E}"/>
              </a:ext>
            </a:extLst>
          </p:cNvPr>
          <p:cNvPicPr>
            <a:picLocks noChangeAspect="1"/>
          </p:cNvPicPr>
          <p:nvPr/>
        </p:nvPicPr>
        <p:blipFill rotWithShape="1">
          <a:blip r:embed="rId3"/>
          <a:srcRect l="4967" r="7534"/>
          <a:stretch/>
        </p:blipFill>
        <p:spPr>
          <a:xfrm>
            <a:off x="3955925" y="0"/>
            <a:ext cx="8001000" cy="6858000"/>
          </a:xfrm>
          <a:prstGeom prst="rect">
            <a:avLst/>
          </a:prstGeom>
        </p:spPr>
      </p:pic>
    </p:spTree>
    <p:extLst>
      <p:ext uri="{BB962C8B-B14F-4D97-AF65-F5344CB8AC3E}">
        <p14:creationId xmlns:p14="http://schemas.microsoft.com/office/powerpoint/2010/main" val="24029626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515600" cy="1325563"/>
          </a:xfrm>
        </p:spPr>
        <p:txBody>
          <a:bodyPr/>
          <a:lstStyle/>
          <a:p>
            <a:r>
              <a:rPr lang="en-US" b="1" dirty="0">
                <a:solidFill>
                  <a:schemeClr val="tx2"/>
                </a:solidFill>
              </a:rPr>
              <a:t>Comparing Results</a:t>
            </a:r>
          </a:p>
        </p:txBody>
      </p:sp>
      <p:sp>
        <p:nvSpPr>
          <p:cNvPr id="3" name="Content Placeholder 2"/>
          <p:cNvSpPr>
            <a:spLocks noGrp="1"/>
          </p:cNvSpPr>
          <p:nvPr>
            <p:ph idx="1"/>
          </p:nvPr>
        </p:nvSpPr>
        <p:spPr>
          <a:xfrm>
            <a:off x="685800" y="5756564"/>
            <a:ext cx="10972800" cy="914400"/>
          </a:xfrm>
        </p:spPr>
        <p:txBody>
          <a:bodyPr/>
          <a:lstStyle/>
          <a:p>
            <a:r>
              <a:rPr lang="en-US" dirty="0"/>
              <a:t>Note, I didn’t list multiple imputation as it is based on 20 different datasets and hence, 20 different regression models.</a:t>
            </a:r>
          </a:p>
        </p:txBody>
      </p:sp>
      <p:graphicFrame>
        <p:nvGraphicFramePr>
          <p:cNvPr id="5" name="Table 4"/>
          <p:cNvGraphicFramePr>
            <a:graphicFrameLocks noGrp="1"/>
          </p:cNvGraphicFramePr>
          <p:nvPr>
            <p:extLst>
              <p:ext uri="{D42A27DB-BD31-4B8C-83A1-F6EECF244321}">
                <p14:modId xmlns:p14="http://schemas.microsoft.com/office/powerpoint/2010/main" val="3327841354"/>
              </p:ext>
            </p:extLst>
          </p:nvPr>
        </p:nvGraphicFramePr>
        <p:xfrm>
          <a:off x="838200" y="1457181"/>
          <a:ext cx="10363200" cy="4084553"/>
        </p:xfrm>
        <a:graphic>
          <a:graphicData uri="http://schemas.openxmlformats.org/drawingml/2006/table">
            <a:tbl>
              <a:tblPr/>
              <a:tblGrid>
                <a:gridCol w="2072640">
                  <a:extLst>
                    <a:ext uri="{9D8B030D-6E8A-4147-A177-3AD203B41FA5}">
                      <a16:colId xmlns:a16="http://schemas.microsoft.com/office/drawing/2014/main" val="20000"/>
                    </a:ext>
                  </a:extLst>
                </a:gridCol>
                <a:gridCol w="2072640">
                  <a:extLst>
                    <a:ext uri="{9D8B030D-6E8A-4147-A177-3AD203B41FA5}">
                      <a16:colId xmlns:a16="http://schemas.microsoft.com/office/drawing/2014/main" val="20001"/>
                    </a:ext>
                  </a:extLst>
                </a:gridCol>
                <a:gridCol w="2072640">
                  <a:extLst>
                    <a:ext uri="{9D8B030D-6E8A-4147-A177-3AD203B41FA5}">
                      <a16:colId xmlns:a16="http://schemas.microsoft.com/office/drawing/2014/main" val="20002"/>
                    </a:ext>
                  </a:extLst>
                </a:gridCol>
                <a:gridCol w="2072640">
                  <a:extLst>
                    <a:ext uri="{9D8B030D-6E8A-4147-A177-3AD203B41FA5}">
                      <a16:colId xmlns:a16="http://schemas.microsoft.com/office/drawing/2014/main" val="20003"/>
                    </a:ext>
                  </a:extLst>
                </a:gridCol>
                <a:gridCol w="2072640">
                  <a:extLst>
                    <a:ext uri="{9D8B030D-6E8A-4147-A177-3AD203B41FA5}">
                      <a16:colId xmlns:a16="http://schemas.microsoft.com/office/drawing/2014/main" val="20004"/>
                    </a:ext>
                  </a:extLst>
                </a:gridCol>
              </a:tblGrid>
              <a:tr h="361882">
                <a:tc>
                  <a:txBody>
                    <a:bodyPr/>
                    <a:lstStyle/>
                    <a:p>
                      <a:endParaRPr lang="en-US" sz="2000" dirty="0">
                        <a:latin typeface="Calibri"/>
                        <a:ea typeface="Times New Roman"/>
                        <a:cs typeface="Times New Roman"/>
                      </a:endParaRPr>
                    </a:p>
                  </a:txBody>
                  <a:tcPr marL="9525" marR="114300" marT="9525" marB="9525"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b="1">
                          <a:latin typeface="Times New Roman"/>
                          <a:ea typeface="Times New Roman"/>
                          <a:cs typeface="Times New Roman"/>
                        </a:rPr>
                        <a:t>Listwise</a:t>
                      </a:r>
                      <a:endParaRPr lang="en-US" sz="2400">
                        <a:latin typeface="Times New Roman"/>
                        <a:ea typeface="Times New Roman"/>
                        <a:cs typeface="Times New Roman"/>
                      </a:endParaRPr>
                    </a:p>
                  </a:txBody>
                  <a:tcPr marL="9525" marR="114300" marT="9525" marB="9525"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b="1">
                          <a:latin typeface="Times New Roman"/>
                          <a:ea typeface="Times New Roman"/>
                          <a:cs typeface="Times New Roman"/>
                        </a:rPr>
                        <a:t>Mean</a:t>
                      </a:r>
                      <a:endParaRPr lang="en-US" sz="2400">
                        <a:latin typeface="Times New Roman"/>
                        <a:ea typeface="Times New Roman"/>
                        <a:cs typeface="Times New Roman"/>
                      </a:endParaRPr>
                    </a:p>
                  </a:txBody>
                  <a:tcPr marL="9525" marR="114300" marT="9525" marB="9525"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b="1">
                          <a:latin typeface="Times New Roman"/>
                          <a:ea typeface="Times New Roman"/>
                          <a:cs typeface="Times New Roman"/>
                        </a:rPr>
                        <a:t>Regression</a:t>
                      </a:r>
                      <a:endParaRPr lang="en-US" sz="2400">
                        <a:latin typeface="Times New Roman"/>
                        <a:ea typeface="Times New Roman"/>
                        <a:cs typeface="Times New Roman"/>
                      </a:endParaRPr>
                    </a:p>
                  </a:txBody>
                  <a:tcPr marL="9525" marR="114300" marT="9525" marB="9525"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b="1">
                          <a:latin typeface="Times New Roman"/>
                          <a:ea typeface="Times New Roman"/>
                          <a:cs typeface="Times New Roman"/>
                        </a:rPr>
                        <a:t>EM</a:t>
                      </a:r>
                      <a:endParaRPr lang="en-US" sz="2400">
                        <a:latin typeface="Times New Roman"/>
                        <a:ea typeface="Times New Roman"/>
                        <a:cs typeface="Times New Roman"/>
                      </a:endParaRPr>
                    </a:p>
                  </a:txBody>
                  <a:tcPr marL="9525" marR="114300" marT="9525" marB="9525"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89623">
                <a:tc>
                  <a:txBody>
                    <a:bodyPr/>
                    <a:lstStyle/>
                    <a:p>
                      <a:pPr marL="0" marR="0">
                        <a:spcBef>
                          <a:spcPts val="0"/>
                        </a:spcBef>
                        <a:spcAft>
                          <a:spcPts val="0"/>
                        </a:spcAft>
                      </a:pPr>
                      <a:r>
                        <a:rPr lang="en-US" sz="2400">
                          <a:latin typeface="Times New Roman"/>
                          <a:ea typeface="Times New Roman"/>
                          <a:cs typeface="Times New Roman"/>
                        </a:rPr>
                        <a:t>(Intercept)</a:t>
                      </a:r>
                    </a:p>
                  </a:txBody>
                  <a:tcPr marL="9525" marR="114300"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400">
                          <a:latin typeface="Times New Roman"/>
                          <a:ea typeface="Times New Roman"/>
                          <a:cs typeface="Times New Roman"/>
                        </a:rPr>
                        <a:t>40492.971 (2505.394)</a:t>
                      </a:r>
                      <a:r>
                        <a:rPr lang="en-US" sz="2400" baseline="30000">
                          <a:latin typeface="Times New Roman"/>
                          <a:ea typeface="Times New Roman"/>
                          <a:cs typeface="Times New Roman"/>
                        </a:rPr>
                        <a:t>***</a:t>
                      </a:r>
                      <a:endParaRPr lang="en-US" sz="2400">
                        <a:latin typeface="Times New Roman"/>
                        <a:ea typeface="Times New Roman"/>
                        <a:cs typeface="Times New Roman"/>
                      </a:endParaRPr>
                    </a:p>
                  </a:txBody>
                  <a:tcPr marL="9525" marR="114300"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400">
                          <a:latin typeface="Times New Roman"/>
                          <a:ea typeface="Times New Roman"/>
                          <a:cs typeface="Times New Roman"/>
                        </a:rPr>
                        <a:t>40969.180 (2417.339)</a:t>
                      </a:r>
                      <a:r>
                        <a:rPr lang="en-US" sz="2400" baseline="30000">
                          <a:latin typeface="Times New Roman"/>
                          <a:ea typeface="Times New Roman"/>
                          <a:cs typeface="Times New Roman"/>
                        </a:rPr>
                        <a:t>***</a:t>
                      </a:r>
                      <a:endParaRPr lang="en-US" sz="2400">
                        <a:latin typeface="Times New Roman"/>
                        <a:ea typeface="Times New Roman"/>
                        <a:cs typeface="Times New Roman"/>
                      </a:endParaRPr>
                    </a:p>
                  </a:txBody>
                  <a:tcPr marL="9525" marR="114300"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400">
                          <a:latin typeface="Times New Roman"/>
                          <a:ea typeface="Times New Roman"/>
                          <a:cs typeface="Times New Roman"/>
                        </a:rPr>
                        <a:t>41039.104 (2401.362)</a:t>
                      </a:r>
                      <a:r>
                        <a:rPr lang="en-US" sz="2400" baseline="30000">
                          <a:latin typeface="Times New Roman"/>
                          <a:ea typeface="Times New Roman"/>
                          <a:cs typeface="Times New Roman"/>
                        </a:rPr>
                        <a:t>***</a:t>
                      </a:r>
                      <a:endParaRPr lang="en-US" sz="2400">
                        <a:latin typeface="Times New Roman"/>
                        <a:ea typeface="Times New Roman"/>
                        <a:cs typeface="Times New Roman"/>
                      </a:endParaRPr>
                    </a:p>
                  </a:txBody>
                  <a:tcPr marL="9525" marR="114300"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400">
                          <a:latin typeface="Times New Roman"/>
                          <a:ea typeface="Times New Roman"/>
                          <a:cs typeface="Times New Roman"/>
                        </a:rPr>
                        <a:t>41152.131 (2331.985)</a:t>
                      </a:r>
                      <a:r>
                        <a:rPr lang="en-US" sz="2400" baseline="30000">
                          <a:latin typeface="Times New Roman"/>
                          <a:ea typeface="Times New Roman"/>
                          <a:cs typeface="Times New Roman"/>
                        </a:rPr>
                        <a:t>***</a:t>
                      </a:r>
                      <a:endParaRPr lang="en-US" sz="2400">
                        <a:latin typeface="Times New Roman"/>
                        <a:ea typeface="Times New Roman"/>
                        <a:cs typeface="Times New Roman"/>
                      </a:endParaRPr>
                    </a:p>
                  </a:txBody>
                  <a:tcPr marL="9525" marR="114300" marT="9525" marB="9525"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689623">
                <a:tc>
                  <a:txBody>
                    <a:bodyPr/>
                    <a:lstStyle/>
                    <a:p>
                      <a:pPr marL="0" marR="0">
                        <a:spcBef>
                          <a:spcPts val="0"/>
                        </a:spcBef>
                        <a:spcAft>
                          <a:spcPts val="0"/>
                        </a:spcAft>
                      </a:pPr>
                      <a:r>
                        <a:rPr lang="en-US" sz="2400">
                          <a:latin typeface="Times New Roman"/>
                          <a:ea typeface="Times New Roman"/>
                          <a:cs typeface="Times New Roman"/>
                        </a:rPr>
                        <a:t>PUB</a:t>
                      </a:r>
                    </a:p>
                  </a:txBody>
                  <a:tcPr marL="9525" marR="114300" marT="9525" marB="9525" anchor="ctr">
                    <a:lnL>
                      <a:noFill/>
                    </a:lnL>
                    <a:lnR>
                      <a:noFill/>
                    </a:lnR>
                    <a:lnT>
                      <a:noFill/>
                    </a:lnT>
                    <a:lnB>
                      <a:noFill/>
                    </a:lnB>
                  </a:tcPr>
                </a:tc>
                <a:tc>
                  <a:txBody>
                    <a:bodyPr/>
                    <a:lstStyle/>
                    <a:p>
                      <a:pPr marL="0" marR="0">
                        <a:spcBef>
                          <a:spcPts val="0"/>
                        </a:spcBef>
                        <a:spcAft>
                          <a:spcPts val="0"/>
                        </a:spcAft>
                      </a:pPr>
                      <a:r>
                        <a:rPr lang="en-US" sz="2400">
                          <a:latin typeface="Times New Roman"/>
                          <a:ea typeface="Times New Roman"/>
                          <a:cs typeface="Times New Roman"/>
                        </a:rPr>
                        <a:t>251.750 (72.919)</a:t>
                      </a:r>
                      <a:r>
                        <a:rPr lang="en-US" sz="2400" baseline="30000">
                          <a:latin typeface="Times New Roman"/>
                          <a:ea typeface="Times New Roman"/>
                          <a:cs typeface="Times New Roman"/>
                        </a:rPr>
                        <a:t>**</a:t>
                      </a:r>
                      <a:endParaRPr lang="en-US" sz="2400">
                        <a:latin typeface="Times New Roman"/>
                        <a:ea typeface="Times New Roman"/>
                        <a:cs typeface="Times New Roman"/>
                      </a:endParaRPr>
                    </a:p>
                  </a:txBody>
                  <a:tcPr marL="9525" marR="114300" marT="9525" marB="9525" anchor="ctr">
                    <a:lnL>
                      <a:noFill/>
                    </a:lnL>
                    <a:lnR>
                      <a:noFill/>
                    </a:lnR>
                    <a:lnT>
                      <a:noFill/>
                    </a:lnT>
                    <a:lnB>
                      <a:noFill/>
                    </a:lnB>
                  </a:tcPr>
                </a:tc>
                <a:tc>
                  <a:txBody>
                    <a:bodyPr/>
                    <a:lstStyle/>
                    <a:p>
                      <a:pPr marL="0" marR="0">
                        <a:spcBef>
                          <a:spcPts val="0"/>
                        </a:spcBef>
                        <a:spcAft>
                          <a:spcPts val="0"/>
                        </a:spcAft>
                      </a:pPr>
                      <a:r>
                        <a:rPr lang="en-US" sz="2400">
                          <a:latin typeface="Times New Roman"/>
                          <a:ea typeface="Times New Roman"/>
                          <a:cs typeface="Times New Roman"/>
                        </a:rPr>
                        <a:t>255.458 (69.172)</a:t>
                      </a:r>
                      <a:r>
                        <a:rPr lang="en-US" sz="2400" baseline="30000">
                          <a:latin typeface="Times New Roman"/>
                          <a:ea typeface="Times New Roman"/>
                          <a:cs typeface="Times New Roman"/>
                        </a:rPr>
                        <a:t>***</a:t>
                      </a:r>
                      <a:endParaRPr lang="en-US" sz="2400">
                        <a:latin typeface="Times New Roman"/>
                        <a:ea typeface="Times New Roman"/>
                        <a:cs typeface="Times New Roman"/>
                      </a:endParaRPr>
                    </a:p>
                  </a:txBody>
                  <a:tcPr marL="9525" marR="114300" marT="9525" marB="9525" anchor="ctr">
                    <a:lnL>
                      <a:noFill/>
                    </a:lnL>
                    <a:lnR>
                      <a:noFill/>
                    </a:lnR>
                    <a:lnT>
                      <a:noFill/>
                    </a:lnT>
                    <a:lnB>
                      <a:noFill/>
                    </a:lnB>
                  </a:tcPr>
                </a:tc>
                <a:tc>
                  <a:txBody>
                    <a:bodyPr/>
                    <a:lstStyle/>
                    <a:p>
                      <a:pPr marL="0" marR="0">
                        <a:spcBef>
                          <a:spcPts val="0"/>
                        </a:spcBef>
                        <a:spcAft>
                          <a:spcPts val="0"/>
                        </a:spcAft>
                      </a:pPr>
                      <a:r>
                        <a:rPr lang="en-US" sz="2400">
                          <a:latin typeface="Times New Roman"/>
                          <a:ea typeface="Times New Roman"/>
                          <a:cs typeface="Times New Roman"/>
                        </a:rPr>
                        <a:t>250.448 (69.539)</a:t>
                      </a:r>
                      <a:r>
                        <a:rPr lang="en-US" sz="2400" baseline="30000">
                          <a:latin typeface="Times New Roman"/>
                          <a:ea typeface="Times New Roman"/>
                          <a:cs typeface="Times New Roman"/>
                        </a:rPr>
                        <a:t>***</a:t>
                      </a:r>
                      <a:endParaRPr lang="en-US" sz="2400">
                        <a:latin typeface="Times New Roman"/>
                        <a:ea typeface="Times New Roman"/>
                        <a:cs typeface="Times New Roman"/>
                      </a:endParaRPr>
                    </a:p>
                  </a:txBody>
                  <a:tcPr marL="9525" marR="114300" marT="9525" marB="9525" anchor="ctr">
                    <a:lnL>
                      <a:noFill/>
                    </a:lnL>
                    <a:lnR>
                      <a:noFill/>
                    </a:lnR>
                    <a:lnT>
                      <a:noFill/>
                    </a:lnT>
                    <a:lnB>
                      <a:noFill/>
                    </a:lnB>
                  </a:tcPr>
                </a:tc>
                <a:tc>
                  <a:txBody>
                    <a:bodyPr/>
                    <a:lstStyle/>
                    <a:p>
                      <a:pPr marL="0" marR="0">
                        <a:spcBef>
                          <a:spcPts val="0"/>
                        </a:spcBef>
                        <a:spcAft>
                          <a:spcPts val="0"/>
                        </a:spcAft>
                      </a:pPr>
                      <a:r>
                        <a:rPr lang="en-US" sz="2400">
                          <a:latin typeface="Times New Roman"/>
                          <a:ea typeface="Times New Roman"/>
                          <a:cs typeface="Times New Roman"/>
                        </a:rPr>
                        <a:t>245.171 (69.341)</a:t>
                      </a:r>
                      <a:r>
                        <a:rPr lang="en-US" sz="2400" baseline="30000">
                          <a:latin typeface="Times New Roman"/>
                          <a:ea typeface="Times New Roman"/>
                          <a:cs typeface="Times New Roman"/>
                        </a:rPr>
                        <a:t>***</a:t>
                      </a:r>
                      <a:endParaRPr lang="en-US" sz="2400">
                        <a:latin typeface="Times New Roman"/>
                        <a:ea typeface="Times New Roman"/>
                        <a:cs typeface="Times New Roman"/>
                      </a:endParaRPr>
                    </a:p>
                  </a:txBody>
                  <a:tcPr marL="9525" marR="114300" marT="9525" marB="9525" anchor="ctr">
                    <a:lnL>
                      <a:noFill/>
                    </a:lnL>
                    <a:lnR>
                      <a:noFill/>
                    </a:lnR>
                    <a:lnT>
                      <a:noFill/>
                    </a:lnT>
                    <a:lnB>
                      <a:noFill/>
                    </a:lnB>
                  </a:tcPr>
                </a:tc>
                <a:extLst>
                  <a:ext uri="{0D108BD9-81ED-4DB2-BD59-A6C34878D82A}">
                    <a16:rowId xmlns:a16="http://schemas.microsoft.com/office/drawing/2014/main" val="10002"/>
                  </a:ext>
                </a:extLst>
              </a:tr>
              <a:tr h="689623">
                <a:tc>
                  <a:txBody>
                    <a:bodyPr/>
                    <a:lstStyle/>
                    <a:p>
                      <a:pPr marL="0" marR="0">
                        <a:spcBef>
                          <a:spcPts val="0"/>
                        </a:spcBef>
                        <a:spcAft>
                          <a:spcPts val="0"/>
                        </a:spcAft>
                      </a:pPr>
                      <a:r>
                        <a:rPr lang="en-US" sz="2400">
                          <a:latin typeface="Times New Roman"/>
                          <a:ea typeface="Times New Roman"/>
                          <a:cs typeface="Times New Roman"/>
                        </a:rPr>
                        <a:t>CITM</a:t>
                      </a:r>
                    </a:p>
                  </a:txBody>
                  <a:tcPr marL="9525" marR="114300"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a:latin typeface="Times New Roman"/>
                          <a:ea typeface="Times New Roman"/>
                          <a:cs typeface="Times New Roman"/>
                        </a:rPr>
                        <a:t>242.298 (59.468)</a:t>
                      </a:r>
                      <a:r>
                        <a:rPr lang="en-US" sz="2400" baseline="30000">
                          <a:latin typeface="Times New Roman"/>
                          <a:ea typeface="Times New Roman"/>
                          <a:cs typeface="Times New Roman"/>
                        </a:rPr>
                        <a:t>***</a:t>
                      </a:r>
                      <a:endParaRPr lang="en-US" sz="2400">
                        <a:latin typeface="Times New Roman"/>
                        <a:ea typeface="Times New Roman"/>
                        <a:cs typeface="Times New Roman"/>
                      </a:endParaRPr>
                    </a:p>
                  </a:txBody>
                  <a:tcPr marL="9525" marR="114300"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a:latin typeface="Times New Roman"/>
                          <a:ea typeface="Times New Roman"/>
                          <a:cs typeface="Times New Roman"/>
                        </a:rPr>
                        <a:t>241.289 (57.775)</a:t>
                      </a:r>
                      <a:r>
                        <a:rPr lang="en-US" sz="2400" baseline="30000">
                          <a:latin typeface="Times New Roman"/>
                          <a:ea typeface="Times New Roman"/>
                          <a:cs typeface="Times New Roman"/>
                        </a:rPr>
                        <a:t>***</a:t>
                      </a:r>
                      <a:endParaRPr lang="en-US" sz="2400">
                        <a:latin typeface="Times New Roman"/>
                        <a:ea typeface="Times New Roman"/>
                        <a:cs typeface="Times New Roman"/>
                      </a:endParaRPr>
                    </a:p>
                  </a:txBody>
                  <a:tcPr marL="9525" marR="114300"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a:latin typeface="Times New Roman"/>
                          <a:ea typeface="Times New Roman"/>
                          <a:cs typeface="Times New Roman"/>
                        </a:rPr>
                        <a:t>242.298 (57.924)</a:t>
                      </a:r>
                      <a:r>
                        <a:rPr lang="en-US" sz="2400" baseline="30000">
                          <a:latin typeface="Times New Roman"/>
                          <a:ea typeface="Times New Roman"/>
                          <a:cs typeface="Times New Roman"/>
                        </a:rPr>
                        <a:t>***</a:t>
                      </a:r>
                      <a:endParaRPr lang="en-US" sz="2400">
                        <a:latin typeface="Times New Roman"/>
                        <a:ea typeface="Times New Roman"/>
                        <a:cs typeface="Times New Roman"/>
                      </a:endParaRPr>
                    </a:p>
                  </a:txBody>
                  <a:tcPr marL="9525" marR="114300"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a:latin typeface="Times New Roman"/>
                          <a:ea typeface="Times New Roman"/>
                          <a:cs typeface="Times New Roman"/>
                        </a:rPr>
                        <a:t>237.506 (55.140)</a:t>
                      </a:r>
                      <a:r>
                        <a:rPr lang="en-US" sz="2400" baseline="30000">
                          <a:latin typeface="Times New Roman"/>
                          <a:ea typeface="Times New Roman"/>
                          <a:cs typeface="Times New Roman"/>
                        </a:rPr>
                        <a:t>***</a:t>
                      </a:r>
                      <a:endParaRPr lang="en-US" sz="2400">
                        <a:latin typeface="Times New Roman"/>
                        <a:ea typeface="Times New Roman"/>
                        <a:cs typeface="Times New Roman"/>
                      </a:endParaRPr>
                    </a:p>
                  </a:txBody>
                  <a:tcPr marL="9525" marR="114300" marT="9525" marB="9525"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1882">
                <a:tc>
                  <a:txBody>
                    <a:bodyPr/>
                    <a:lstStyle/>
                    <a:p>
                      <a:pPr marL="0" marR="0">
                        <a:spcBef>
                          <a:spcPts val="0"/>
                        </a:spcBef>
                        <a:spcAft>
                          <a:spcPts val="0"/>
                        </a:spcAft>
                      </a:pPr>
                      <a:r>
                        <a:rPr lang="en-US" sz="2400">
                          <a:latin typeface="Times New Roman"/>
                          <a:ea typeface="Times New Roman"/>
                          <a:cs typeface="Times New Roman"/>
                        </a:rPr>
                        <a:t>R</a:t>
                      </a:r>
                      <a:r>
                        <a:rPr lang="en-US" sz="2400" baseline="30000">
                          <a:latin typeface="Times New Roman"/>
                          <a:ea typeface="Times New Roman"/>
                          <a:cs typeface="Times New Roman"/>
                        </a:rPr>
                        <a:t>2</a:t>
                      </a:r>
                      <a:endParaRPr lang="en-US" sz="2400">
                        <a:latin typeface="Times New Roman"/>
                        <a:ea typeface="Times New Roman"/>
                        <a:cs typeface="Times New Roman"/>
                      </a:endParaRPr>
                    </a:p>
                  </a:txBody>
                  <a:tcPr marL="9525" marR="114300"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400">
                          <a:latin typeface="Times New Roman"/>
                          <a:ea typeface="Times New Roman"/>
                          <a:cs typeface="Times New Roman"/>
                        </a:rPr>
                        <a:t>0.420</a:t>
                      </a:r>
                    </a:p>
                  </a:txBody>
                  <a:tcPr marL="9525" marR="114300"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400">
                          <a:latin typeface="Times New Roman"/>
                          <a:ea typeface="Times New Roman"/>
                          <a:cs typeface="Times New Roman"/>
                        </a:rPr>
                        <a:t>0.411</a:t>
                      </a:r>
                    </a:p>
                  </a:txBody>
                  <a:tcPr marL="9525" marR="114300"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400">
                          <a:latin typeface="Times New Roman"/>
                          <a:ea typeface="Times New Roman"/>
                          <a:cs typeface="Times New Roman"/>
                        </a:rPr>
                        <a:t>0.411</a:t>
                      </a:r>
                    </a:p>
                  </a:txBody>
                  <a:tcPr marL="9525" marR="114300"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400">
                          <a:latin typeface="Times New Roman"/>
                          <a:ea typeface="Times New Roman"/>
                          <a:cs typeface="Times New Roman"/>
                        </a:rPr>
                        <a:t>0.418</a:t>
                      </a:r>
                    </a:p>
                  </a:txBody>
                  <a:tcPr marL="9525" marR="114300" marT="9525" marB="9525"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r h="361882">
                <a:tc>
                  <a:txBody>
                    <a:bodyPr/>
                    <a:lstStyle/>
                    <a:p>
                      <a:pPr marL="0" marR="0">
                        <a:spcBef>
                          <a:spcPts val="0"/>
                        </a:spcBef>
                        <a:spcAft>
                          <a:spcPts val="0"/>
                        </a:spcAft>
                      </a:pPr>
                      <a:r>
                        <a:rPr lang="en-US" sz="2400">
                          <a:latin typeface="Times New Roman"/>
                          <a:ea typeface="Times New Roman"/>
                          <a:cs typeface="Times New Roman"/>
                        </a:rPr>
                        <a:t>Adj. R</a:t>
                      </a:r>
                      <a:r>
                        <a:rPr lang="en-US" sz="2400" baseline="30000">
                          <a:latin typeface="Times New Roman"/>
                          <a:ea typeface="Times New Roman"/>
                          <a:cs typeface="Times New Roman"/>
                        </a:rPr>
                        <a:t>2</a:t>
                      </a:r>
                      <a:endParaRPr lang="en-US" sz="2400">
                        <a:latin typeface="Times New Roman"/>
                        <a:ea typeface="Times New Roman"/>
                        <a:cs typeface="Times New Roman"/>
                      </a:endParaRPr>
                    </a:p>
                  </a:txBody>
                  <a:tcPr marL="9525" marR="114300" marT="9525" marB="9525" anchor="ctr">
                    <a:lnL>
                      <a:noFill/>
                    </a:lnL>
                    <a:lnR>
                      <a:noFill/>
                    </a:lnR>
                    <a:lnT>
                      <a:noFill/>
                    </a:lnT>
                    <a:lnB>
                      <a:noFill/>
                    </a:lnB>
                  </a:tcPr>
                </a:tc>
                <a:tc>
                  <a:txBody>
                    <a:bodyPr/>
                    <a:lstStyle/>
                    <a:p>
                      <a:pPr marL="0" marR="0">
                        <a:spcBef>
                          <a:spcPts val="0"/>
                        </a:spcBef>
                        <a:spcAft>
                          <a:spcPts val="0"/>
                        </a:spcAft>
                      </a:pPr>
                      <a:r>
                        <a:rPr lang="en-US" sz="2400">
                          <a:latin typeface="Times New Roman"/>
                          <a:ea typeface="Times New Roman"/>
                          <a:cs typeface="Times New Roman"/>
                        </a:rPr>
                        <a:t>0.400</a:t>
                      </a:r>
                    </a:p>
                  </a:txBody>
                  <a:tcPr marL="9525" marR="114300" marT="9525" marB="9525" anchor="ctr">
                    <a:lnL>
                      <a:noFill/>
                    </a:lnL>
                    <a:lnR>
                      <a:noFill/>
                    </a:lnR>
                    <a:lnT>
                      <a:noFill/>
                    </a:lnT>
                    <a:lnB>
                      <a:noFill/>
                    </a:lnB>
                  </a:tcPr>
                </a:tc>
                <a:tc>
                  <a:txBody>
                    <a:bodyPr/>
                    <a:lstStyle/>
                    <a:p>
                      <a:pPr marL="0" marR="0">
                        <a:spcBef>
                          <a:spcPts val="0"/>
                        </a:spcBef>
                        <a:spcAft>
                          <a:spcPts val="0"/>
                        </a:spcAft>
                      </a:pPr>
                      <a:r>
                        <a:rPr lang="en-US" sz="2400">
                          <a:latin typeface="Times New Roman"/>
                          <a:ea typeface="Times New Roman"/>
                          <a:cs typeface="Times New Roman"/>
                        </a:rPr>
                        <a:t>0.393</a:t>
                      </a:r>
                    </a:p>
                  </a:txBody>
                  <a:tcPr marL="9525" marR="114300" marT="9525" marB="9525" anchor="ctr">
                    <a:lnL>
                      <a:noFill/>
                    </a:lnL>
                    <a:lnR>
                      <a:noFill/>
                    </a:lnR>
                    <a:lnT>
                      <a:noFill/>
                    </a:lnT>
                    <a:lnB>
                      <a:noFill/>
                    </a:lnB>
                  </a:tcPr>
                </a:tc>
                <a:tc>
                  <a:txBody>
                    <a:bodyPr/>
                    <a:lstStyle/>
                    <a:p>
                      <a:pPr marL="0" marR="0">
                        <a:spcBef>
                          <a:spcPts val="0"/>
                        </a:spcBef>
                        <a:spcAft>
                          <a:spcPts val="0"/>
                        </a:spcAft>
                      </a:pPr>
                      <a:r>
                        <a:rPr lang="en-US" sz="2400">
                          <a:latin typeface="Times New Roman"/>
                          <a:ea typeface="Times New Roman"/>
                          <a:cs typeface="Times New Roman"/>
                        </a:rPr>
                        <a:t>0.393</a:t>
                      </a:r>
                    </a:p>
                  </a:txBody>
                  <a:tcPr marL="9525" marR="114300" marT="9525" marB="9525" anchor="ctr">
                    <a:lnL>
                      <a:noFill/>
                    </a:lnL>
                    <a:lnR>
                      <a:noFill/>
                    </a:lnR>
                    <a:lnT>
                      <a:noFill/>
                    </a:lnT>
                    <a:lnB>
                      <a:noFill/>
                    </a:lnB>
                  </a:tcPr>
                </a:tc>
                <a:tc>
                  <a:txBody>
                    <a:bodyPr/>
                    <a:lstStyle/>
                    <a:p>
                      <a:pPr marL="0" marR="0">
                        <a:spcBef>
                          <a:spcPts val="0"/>
                        </a:spcBef>
                        <a:spcAft>
                          <a:spcPts val="0"/>
                        </a:spcAft>
                      </a:pPr>
                      <a:r>
                        <a:rPr lang="en-US" sz="2400">
                          <a:latin typeface="Times New Roman"/>
                          <a:ea typeface="Times New Roman"/>
                          <a:cs typeface="Times New Roman"/>
                        </a:rPr>
                        <a:t>0.401</a:t>
                      </a:r>
                    </a:p>
                  </a:txBody>
                  <a:tcPr marL="9525" marR="114300" marT="9525" marB="9525" anchor="ctr">
                    <a:lnL>
                      <a:noFill/>
                    </a:lnL>
                    <a:lnR>
                      <a:noFill/>
                    </a:lnR>
                    <a:lnT>
                      <a:noFill/>
                    </a:lnT>
                    <a:lnB>
                      <a:noFill/>
                    </a:lnB>
                  </a:tcPr>
                </a:tc>
                <a:extLst>
                  <a:ext uri="{0D108BD9-81ED-4DB2-BD59-A6C34878D82A}">
                    <a16:rowId xmlns:a16="http://schemas.microsoft.com/office/drawing/2014/main" val="10005"/>
                  </a:ext>
                </a:extLst>
              </a:tr>
              <a:tr h="361882">
                <a:tc>
                  <a:txBody>
                    <a:bodyPr/>
                    <a:lstStyle/>
                    <a:p>
                      <a:pPr marL="0" marR="0">
                        <a:spcBef>
                          <a:spcPts val="0"/>
                        </a:spcBef>
                        <a:spcAft>
                          <a:spcPts val="0"/>
                        </a:spcAft>
                      </a:pPr>
                      <a:r>
                        <a:rPr lang="en-US" sz="2400">
                          <a:latin typeface="Times New Roman"/>
                          <a:ea typeface="Times New Roman"/>
                          <a:cs typeface="Times New Roman"/>
                        </a:rPr>
                        <a:t>Num. obs.</a:t>
                      </a:r>
                    </a:p>
                  </a:txBody>
                  <a:tcPr marL="9525" marR="114300" marT="9525" marB="9525"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a:latin typeface="Times New Roman"/>
                          <a:ea typeface="Times New Roman"/>
                          <a:cs typeface="Times New Roman"/>
                        </a:rPr>
                        <a:t>62</a:t>
                      </a:r>
                    </a:p>
                  </a:txBody>
                  <a:tcPr marL="9525" marR="114300" marT="9525" marB="9525"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a:latin typeface="Times New Roman"/>
                          <a:ea typeface="Times New Roman"/>
                          <a:cs typeface="Times New Roman"/>
                        </a:rPr>
                        <a:t>69</a:t>
                      </a:r>
                    </a:p>
                  </a:txBody>
                  <a:tcPr marL="9525" marR="114300" marT="9525" marB="9525"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a:latin typeface="Times New Roman"/>
                          <a:ea typeface="Times New Roman"/>
                          <a:cs typeface="Times New Roman"/>
                        </a:rPr>
                        <a:t>69</a:t>
                      </a:r>
                    </a:p>
                  </a:txBody>
                  <a:tcPr marL="9525" marR="114300" marT="9525" marB="9525"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a:latin typeface="Times New Roman"/>
                          <a:ea typeface="Times New Roman"/>
                          <a:cs typeface="Times New Roman"/>
                        </a:rPr>
                        <a:t>69</a:t>
                      </a:r>
                    </a:p>
                  </a:txBody>
                  <a:tcPr marL="9525" marR="114300" marT="9525" marB="9525"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3603">
                <a:tc gridSpan="5">
                  <a:txBody>
                    <a:bodyPr/>
                    <a:lstStyle/>
                    <a:p>
                      <a:pPr marL="0" marR="0">
                        <a:spcBef>
                          <a:spcPts val="0"/>
                        </a:spcBef>
                        <a:spcAft>
                          <a:spcPts val="0"/>
                        </a:spcAft>
                      </a:pPr>
                      <a:r>
                        <a:rPr lang="en-US" sz="1400" baseline="30000" dirty="0">
                          <a:latin typeface="Times New Roman"/>
                          <a:ea typeface="Times New Roman"/>
                          <a:cs typeface="Times New Roman"/>
                        </a:rPr>
                        <a:t>***</a:t>
                      </a:r>
                      <a:r>
                        <a:rPr lang="en-US" sz="1400" dirty="0">
                          <a:latin typeface="Times New Roman"/>
                          <a:ea typeface="Times New Roman"/>
                          <a:cs typeface="Times New Roman"/>
                        </a:rPr>
                        <a:t>p &lt; 0.001, </a:t>
                      </a:r>
                      <a:r>
                        <a:rPr lang="en-US" sz="1400" baseline="30000" dirty="0">
                          <a:latin typeface="Times New Roman"/>
                          <a:ea typeface="Times New Roman"/>
                          <a:cs typeface="Times New Roman"/>
                        </a:rPr>
                        <a:t>**</a:t>
                      </a:r>
                      <a:r>
                        <a:rPr lang="en-US" sz="1400" dirty="0">
                          <a:latin typeface="Times New Roman"/>
                          <a:ea typeface="Times New Roman"/>
                          <a:cs typeface="Times New Roman"/>
                        </a:rPr>
                        <a:t>p &lt; 0.01, </a:t>
                      </a:r>
                      <a:r>
                        <a:rPr lang="en-US" sz="1400" baseline="30000" dirty="0">
                          <a:latin typeface="Times New Roman"/>
                          <a:ea typeface="Times New Roman"/>
                          <a:cs typeface="Times New Roman"/>
                        </a:rPr>
                        <a:t>*</a:t>
                      </a:r>
                      <a:r>
                        <a:rPr lang="en-US" sz="1400" dirty="0">
                          <a:latin typeface="Times New Roman"/>
                          <a:ea typeface="Times New Roman"/>
                          <a:cs typeface="Times New Roman"/>
                        </a:rPr>
                        <a:t>p &lt; 0.05, </a:t>
                      </a:r>
                      <a:r>
                        <a:rPr lang="en-US" sz="1400" baseline="30000" dirty="0">
                          <a:latin typeface="Times New Roman"/>
                          <a:ea typeface="Times New Roman"/>
                          <a:cs typeface="Times New Roman"/>
                        </a:rPr>
                        <a:t>·</a:t>
                      </a:r>
                      <a:r>
                        <a:rPr lang="en-US" sz="1400" dirty="0">
                          <a:latin typeface="Times New Roman"/>
                          <a:ea typeface="Times New Roman"/>
                          <a:cs typeface="Times New Roman"/>
                        </a:rPr>
                        <a:t>p &lt; 0.1</a:t>
                      </a:r>
                      <a:endParaRPr lang="en-US" sz="2400" dirty="0">
                        <a:latin typeface="Times New Roman"/>
                        <a:ea typeface="Times New Roman"/>
                        <a:cs typeface="Times New Roman"/>
                      </a:endParaRPr>
                    </a:p>
                  </a:txBody>
                  <a:tcPr marL="9525" marR="114300" marT="9525" marB="9525" anchor="ctr">
                    <a:lnL>
                      <a:noFill/>
                    </a:lnL>
                    <a:lnR>
                      <a:noFill/>
                    </a:lnR>
                    <a:lnT w="190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0404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04129" name="Rectangle 1"/>
          <p:cNvSpPr>
            <a:spLocks noChangeArrowheads="1"/>
          </p:cNvSpPr>
          <p:nvPr/>
        </p:nvSpPr>
        <p:spPr bwMode="auto">
          <a:xfrm>
            <a:off x="381000" y="2570295"/>
            <a:ext cx="4926349"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a:solidFill>
                  <a:srgbClr val="0000FF"/>
                </a:solidFill>
                <a:latin typeface="Lucida Console" pitchFamily="49" charset="0"/>
                <a:ea typeface="Times New Roman" pitchFamily="18" charset="0"/>
                <a:cs typeface="Courier New" pitchFamily="49" charset="0"/>
              </a:rPr>
              <a:t>&gt; x=</a:t>
            </a:r>
            <a:r>
              <a:rPr lang="en-US" dirty="0" err="1">
                <a:solidFill>
                  <a:srgbClr val="0000FF"/>
                </a:solidFill>
                <a:latin typeface="Lucida Console" pitchFamily="49" charset="0"/>
                <a:ea typeface="Times New Roman" pitchFamily="18" charset="0"/>
                <a:cs typeface="Courier New" pitchFamily="49" charset="0"/>
              </a:rPr>
              <a:t>seq</a:t>
            </a:r>
            <a:r>
              <a:rPr lang="en-US" dirty="0">
                <a:solidFill>
                  <a:srgbClr val="0000FF"/>
                </a:solidFill>
                <a:latin typeface="Lucida Console" pitchFamily="49" charset="0"/>
                <a:ea typeface="Times New Roman" pitchFamily="18" charset="0"/>
                <a:cs typeface="Courier New" pitchFamily="49" charset="0"/>
              </a:rPr>
              <a:t>(from =1, to = 10000, by=1)</a:t>
            </a:r>
            <a:endParaRPr lang="en-US" sz="1600" dirty="0">
              <a:latin typeface="Arial" pitchFamily="34" charset="0"/>
              <a:cs typeface="Arial" pitchFamily="34" charset="0"/>
            </a:endParaRPr>
          </a:p>
          <a:p>
            <a: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a:solidFill>
                  <a:srgbClr val="0000FF"/>
                </a:solidFill>
                <a:latin typeface="Lucida Console" pitchFamily="49" charset="0"/>
                <a:ea typeface="Times New Roman" pitchFamily="18" charset="0"/>
                <a:cs typeface="Courier New" pitchFamily="49" charset="0"/>
              </a:rPr>
              <a:t>&gt; y=log(x)</a:t>
            </a:r>
            <a:endParaRPr lang="en-US" sz="1600" dirty="0">
              <a:latin typeface="Arial" pitchFamily="34" charset="0"/>
              <a:cs typeface="Arial" pitchFamily="34" charset="0"/>
            </a:endParaRPr>
          </a:p>
          <a:p>
            <a: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a:solidFill>
                  <a:srgbClr val="0000FF"/>
                </a:solidFill>
                <a:latin typeface="Lucida Console" pitchFamily="49" charset="0"/>
                <a:ea typeface="Times New Roman" pitchFamily="18" charset="0"/>
                <a:cs typeface="Courier New" pitchFamily="49" charset="0"/>
              </a:rPr>
              <a:t>&gt; plot(</a:t>
            </a:r>
            <a:r>
              <a:rPr lang="en-US" dirty="0" err="1">
                <a:solidFill>
                  <a:srgbClr val="0000FF"/>
                </a:solidFill>
                <a:latin typeface="Lucida Console" pitchFamily="49" charset="0"/>
                <a:ea typeface="Times New Roman" pitchFamily="18" charset="0"/>
                <a:cs typeface="Courier New" pitchFamily="49" charset="0"/>
              </a:rPr>
              <a:t>x,y</a:t>
            </a:r>
            <a:r>
              <a:rPr lang="en-US" dirty="0">
                <a:solidFill>
                  <a:srgbClr val="0000FF"/>
                </a:solidFill>
                <a:latin typeface="Lucida Console" pitchFamily="49" charset="0"/>
                <a:ea typeface="Times New Roman" pitchFamily="18" charset="0"/>
                <a:cs typeface="Courier New" pitchFamily="49" charset="0"/>
              </a:rPr>
              <a:t>)</a:t>
            </a:r>
            <a:endParaRPr lang="en-US" sz="4000" dirty="0">
              <a:latin typeface="Arial" pitchFamily="34" charset="0"/>
              <a:cs typeface="Arial" pitchFamily="34" charset="0"/>
            </a:endParaRPr>
          </a:p>
        </p:txBody>
      </p:sp>
      <p:pic>
        <p:nvPicPr>
          <p:cNvPr id="304130" name="Picture 2"/>
          <p:cNvPicPr>
            <a:picLocks noChangeAspect="1" noChangeArrowheads="1"/>
          </p:cNvPicPr>
          <p:nvPr/>
        </p:nvPicPr>
        <p:blipFill>
          <a:blip r:embed="rId3" cstate="print"/>
          <a:srcRect/>
          <a:stretch>
            <a:fillRect/>
          </a:stretch>
        </p:blipFill>
        <p:spPr bwMode="auto">
          <a:xfrm>
            <a:off x="5320050" y="25637"/>
            <a:ext cx="6414752" cy="6832363"/>
          </a:xfrm>
          <a:prstGeom prst="rect">
            <a:avLst/>
          </a:prstGeom>
          <a:noFill/>
          <a:ln w="9525">
            <a:noFill/>
            <a:miter lim="800000"/>
            <a:headEnd/>
            <a:tailEnd/>
          </a:ln>
        </p:spPr>
      </p:pic>
      <p:sp>
        <p:nvSpPr>
          <p:cNvPr id="3" name="TextBox 2"/>
          <p:cNvSpPr txBox="1"/>
          <p:nvPr/>
        </p:nvSpPr>
        <p:spPr>
          <a:xfrm>
            <a:off x="457199" y="3810000"/>
            <a:ext cx="4495801" cy="1200329"/>
          </a:xfrm>
          <a:prstGeom prst="rect">
            <a:avLst/>
          </a:prstGeom>
          <a:noFill/>
        </p:spPr>
        <p:txBody>
          <a:bodyPr wrap="square" rtlCol="0">
            <a:spAutoFit/>
          </a:bodyPr>
          <a:lstStyle/>
          <a:p>
            <a:r>
              <a:rPr lang="en-US" sz="2400" dirty="0"/>
              <a:t>Note the log() function in R computes the natural logarithm by default.</a:t>
            </a:r>
          </a:p>
        </p:txBody>
      </p:sp>
    </p:spTree>
    <p:extLst>
      <p:ext uri="{BB962C8B-B14F-4D97-AF65-F5344CB8AC3E}">
        <p14:creationId xmlns:p14="http://schemas.microsoft.com/office/powerpoint/2010/main" val="335716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use logged variables not only for their ability to capture non-linear relationships, but because they allow us to interpret the effects in percentage terms.</a:t>
            </a:r>
          </a:p>
          <a:p>
            <a:pPr lvl="1"/>
            <a:r>
              <a:rPr lang="en-US" dirty="0"/>
              <a:t>I will demonstrate this below.</a:t>
            </a:r>
          </a:p>
        </p:txBody>
      </p:sp>
    </p:spTree>
    <p:extLst>
      <p:ext uri="{BB962C8B-B14F-4D97-AF65-F5344CB8AC3E}">
        <p14:creationId xmlns:p14="http://schemas.microsoft.com/office/powerpoint/2010/main" val="2404494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10724</TotalTime>
  <Words>5211</Words>
  <Application>Microsoft Office PowerPoint</Application>
  <PresentationFormat>Widescreen</PresentationFormat>
  <Paragraphs>445</Paragraphs>
  <Slides>76</Slides>
  <Notes>74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76</vt:i4>
      </vt:variant>
    </vt:vector>
  </HeadingPairs>
  <TitlesOfParts>
    <vt:vector size="85" baseType="lpstr">
      <vt:lpstr>Arial</vt:lpstr>
      <vt:lpstr>Calibri</vt:lpstr>
      <vt:lpstr>Calibri Light</vt:lpstr>
      <vt:lpstr>Lucida Console</vt:lpstr>
      <vt:lpstr>Times New Roman</vt:lpstr>
      <vt:lpstr>Wingdings</vt:lpstr>
      <vt:lpstr>Office Theme</vt:lpstr>
      <vt:lpstr>1_Office Theme</vt:lpstr>
      <vt:lpstr>Document</vt:lpstr>
      <vt:lpstr>PowerPoint Presentation</vt:lpstr>
      <vt:lpstr>Today’s Lecture</vt:lpstr>
      <vt:lpstr>Homework 2 Results</vt:lpstr>
      <vt:lpstr>Optional Lab</vt:lpstr>
      <vt:lpstr>Remaining coursework</vt:lpstr>
      <vt:lpstr>LOG MODELS</vt:lpstr>
      <vt:lpstr>The Natural Logarithm</vt:lpstr>
      <vt:lpstr>PowerPoint Presentation</vt:lpstr>
      <vt:lpstr>PowerPoint Presentation</vt:lpstr>
      <vt:lpstr>Two Types of Log Transformations</vt:lpstr>
      <vt:lpstr>Log models: a typology</vt:lpstr>
      <vt:lpstr>Log-Log Model</vt:lpstr>
      <vt:lpstr>Log-Log Model cont…</vt:lpstr>
      <vt:lpstr>Log-Log Model cont…</vt:lpstr>
      <vt:lpstr>Log-Log Models cont…</vt:lpstr>
      <vt:lpstr>Log-Log Models cont…</vt:lpstr>
      <vt:lpstr>Log-Log Models cont…</vt:lpstr>
      <vt:lpstr>Log-Log Model Example</vt:lpstr>
      <vt:lpstr>Log-Log Model Example Output</vt:lpstr>
      <vt:lpstr>Log-Log exact calculation of percentage change</vt:lpstr>
      <vt:lpstr>Semi-log Models</vt:lpstr>
      <vt:lpstr>Log-Lin Model</vt:lpstr>
      <vt:lpstr>Log-Lin Model Example</vt:lpstr>
      <vt:lpstr>Log-Lin Model Example cont…</vt:lpstr>
      <vt:lpstr>PowerPoint Presentation</vt:lpstr>
      <vt:lpstr>Log-Lin Model cont…</vt:lpstr>
      <vt:lpstr>Another log-lin example</vt:lpstr>
      <vt:lpstr>Log-Linear model: Exact calculation of percentage change</vt:lpstr>
      <vt:lpstr>Lin-Log Model</vt:lpstr>
      <vt:lpstr>Lin-Log Model cont…</vt:lpstr>
      <vt:lpstr>Lin-Log exact calculation of change</vt:lpstr>
      <vt:lpstr>Approximate Interpretations</vt:lpstr>
      <vt:lpstr>PowerPoint Presentation</vt:lpstr>
      <vt:lpstr>But which model is best? Let’s Think Through an Example</vt:lpstr>
      <vt:lpstr>OUTLIERS</vt:lpstr>
      <vt:lpstr>Outliers</vt:lpstr>
      <vt:lpstr>PowerPoint Presentation</vt:lpstr>
      <vt:lpstr>Let’s look at an example</vt:lpstr>
      <vt:lpstr>Wooldridge Example</vt:lpstr>
      <vt:lpstr>PowerPoint Presentation</vt:lpstr>
      <vt:lpstr>Take  look at the studentized residuals </vt:lpstr>
      <vt:lpstr>Rerun our model</vt:lpstr>
      <vt:lpstr>Another outlier example…</vt:lpstr>
      <vt:lpstr>Initial model results </vt:lpstr>
      <vt:lpstr>There is a clear outlier in the dataset.  With an observed value that is much smaller than what our model would have predicted.  When we expect the dataset further, we find out that this vehicle is a hybrid. Thus, it is not surprising that is does not fit the pattern based on the other gasoline powered vehicles.</vt:lpstr>
      <vt:lpstr>Updated results</vt:lpstr>
      <vt:lpstr>Once we identify a potential outlier…</vt:lpstr>
      <vt:lpstr>MISSING DATA</vt:lpstr>
      <vt:lpstr>Missing Data</vt:lpstr>
      <vt:lpstr>Missing Data cont…</vt:lpstr>
      <vt:lpstr>Missing completely at random</vt:lpstr>
      <vt:lpstr>Missing at random</vt:lpstr>
      <vt:lpstr>Missing not at random</vt:lpstr>
      <vt:lpstr>Identifying the mechanism (Baraldi and Enders 2010)</vt:lpstr>
      <vt:lpstr>An intuitive MCAR test (Allison 2001)</vt:lpstr>
      <vt:lpstr>Approaches to correct for missing data</vt:lpstr>
      <vt:lpstr>PowerPoint Presentation</vt:lpstr>
      <vt:lpstr>Deletion Methods</vt:lpstr>
      <vt:lpstr>Example</vt:lpstr>
      <vt:lpstr>A Quick look at missing data</vt:lpstr>
      <vt:lpstr>Regression results with listwise deletion</vt:lpstr>
      <vt:lpstr>Mean Substitution </vt:lpstr>
      <vt:lpstr>Scatterplot with updated data based on mean substitution</vt:lpstr>
      <vt:lpstr>Regression results with mean substitution: </vt:lpstr>
      <vt:lpstr>Regression Substitution </vt:lpstr>
      <vt:lpstr>Scatterplot with updated data based on regression substitution</vt:lpstr>
      <vt:lpstr>PowerPoint Presentation</vt:lpstr>
      <vt:lpstr>EM approach to missing data</vt:lpstr>
      <vt:lpstr>EM cont…(Allison 2001)</vt:lpstr>
      <vt:lpstr>Scatterplot with updated data based on EM</vt:lpstr>
      <vt:lpstr>PowerPoint Presentation</vt:lpstr>
      <vt:lpstr>Multiple Imputation</vt:lpstr>
      <vt:lpstr>Scatterplot with updated data based on multiple imputation</vt:lpstr>
      <vt:lpstr>PowerPoint Presentation</vt:lpstr>
      <vt:lpstr>PowerPoint Presentation</vt:lpstr>
      <vt:lpstr>Comparing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Qualitative Predictors</dc:title>
  <dc:creator>MDS</dc:creator>
  <cp:lastModifiedBy>Michael Siciliano</cp:lastModifiedBy>
  <cp:revision>392</cp:revision>
  <cp:lastPrinted>2014-03-11T18:56:26Z</cp:lastPrinted>
  <dcterms:created xsi:type="dcterms:W3CDTF">2014-01-07T19:20:31Z</dcterms:created>
  <dcterms:modified xsi:type="dcterms:W3CDTF">2021-03-15T19:14:24Z</dcterms:modified>
</cp:coreProperties>
</file>