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sldIdLst>
    <p:sldId id="484" r:id="rId2"/>
    <p:sldId id="355" r:id="rId3"/>
    <p:sldId id="369" r:id="rId4"/>
    <p:sldId id="370"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404" r:id="rId22"/>
    <p:sldId id="282" r:id="rId23"/>
    <p:sldId id="403"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8" r:id="rId39"/>
    <p:sldId id="299" r:id="rId40"/>
    <p:sldId id="405" r:id="rId41"/>
    <p:sldId id="300" r:id="rId42"/>
    <p:sldId id="343" r:id="rId43"/>
    <p:sldId id="301" r:id="rId44"/>
    <p:sldId id="344" r:id="rId45"/>
    <p:sldId id="345" r:id="rId46"/>
    <p:sldId id="346" r:id="rId47"/>
    <p:sldId id="485" r:id="rId48"/>
    <p:sldId id="486" r:id="rId49"/>
    <p:sldId id="487" r:id="rId50"/>
    <p:sldId id="342" r:id="rId51"/>
    <p:sldId id="309" r:id="rId52"/>
    <p:sldId id="310" r:id="rId53"/>
    <p:sldId id="312" r:id="rId54"/>
    <p:sldId id="313" r:id="rId55"/>
    <p:sldId id="314" r:id="rId56"/>
    <p:sldId id="364" r:id="rId57"/>
    <p:sldId id="315" r:id="rId58"/>
    <p:sldId id="380" r:id="rId59"/>
    <p:sldId id="320" r:id="rId60"/>
    <p:sldId id="321" r:id="rId6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4524" autoAdjust="0"/>
  </p:normalViewPr>
  <p:slideViewPr>
    <p:cSldViewPr>
      <p:cViewPr varScale="1">
        <p:scale>
          <a:sx n="62" d="100"/>
          <a:sy n="62" d="100"/>
        </p:scale>
        <p:origin x="2436" y="6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62AF76FE-FAF1-44D2-AA3E-4099087962B4}" type="datetimeFigureOut">
              <a:rPr lang="en-US" smtClean="0"/>
              <a:pPr/>
              <a:t>3/29/2021</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B9EA161D-47E4-46EE-9737-B8BDB066BADF}" type="slidenum">
              <a:rPr lang="en-US" smtClean="0"/>
              <a:pPr/>
              <a:t>‹#›</a:t>
            </a:fld>
            <a:endParaRPr lang="en-US"/>
          </a:p>
        </p:txBody>
      </p:sp>
    </p:spTree>
    <p:extLst>
      <p:ext uri="{BB962C8B-B14F-4D97-AF65-F5344CB8AC3E}">
        <p14:creationId xmlns:p14="http://schemas.microsoft.com/office/powerpoint/2010/main" val="177780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6EB63F-EADB-439F-9219-7451A1F5B5F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685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53FB159-18F4-4620-B9D3-1DED74660864}"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53FB159-18F4-4620-B9D3-1DED74660864}"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53FB159-18F4-4620-B9D3-1DED74660864}"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53FB159-18F4-4620-B9D3-1DED74660864}"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53FB159-18F4-4620-B9D3-1DED74660864}"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EA161D-47E4-46EE-9737-B8BDB066BADF}" type="slidenum">
              <a:rPr lang="en-US" smtClean="0"/>
              <a:pPr/>
              <a:t>2</a:t>
            </a:fld>
            <a:endParaRPr lang="en-US"/>
          </a:p>
        </p:txBody>
      </p:sp>
    </p:spTree>
    <p:extLst>
      <p:ext uri="{BB962C8B-B14F-4D97-AF65-F5344CB8AC3E}">
        <p14:creationId xmlns:p14="http://schemas.microsoft.com/office/powerpoint/2010/main" val="2102673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700088"/>
            <a:ext cx="6203950" cy="34909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700088"/>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EE5BB0-F6AA-40A3-9686-1DEF31DAD23C}" type="slidenum">
              <a:rPr lang="en-US" smtClean="0"/>
              <a:pPr/>
              <a:t>23</a:t>
            </a:fld>
            <a:endParaRPr lang="en-US"/>
          </a:p>
        </p:txBody>
      </p:sp>
    </p:spTree>
    <p:extLst>
      <p:ext uri="{BB962C8B-B14F-4D97-AF65-F5344CB8AC3E}">
        <p14:creationId xmlns:p14="http://schemas.microsoft.com/office/powerpoint/2010/main" val="3024630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B9EA161D-47E4-46EE-9737-B8BDB066BADF}" type="slidenum">
              <a:rPr lang="en-US" smtClean="0"/>
              <a:pPr/>
              <a:t>3</a:t>
            </a:fld>
            <a:endParaRPr lang="en-US"/>
          </a:p>
        </p:txBody>
      </p:sp>
    </p:spTree>
    <p:extLst>
      <p:ext uri="{BB962C8B-B14F-4D97-AF65-F5344CB8AC3E}">
        <p14:creationId xmlns:p14="http://schemas.microsoft.com/office/powerpoint/2010/main" val="2719962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53FB159-18F4-4620-B9D3-1DED74660864}"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53FB159-18F4-4620-B9D3-1DED74660864}" type="slidenum">
              <a:rPr lang="en-US" smtClean="0"/>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53FB159-18F4-4620-B9D3-1DED74660864}"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E28124-D930-454D-8CAB-E638B1E12E80}"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700088"/>
            <a:ext cx="6203950" cy="34909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53FB159-18F4-4620-B9D3-1DED74660864}"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EA161D-47E4-46EE-9737-B8BDB066BADF}" type="slidenum">
              <a:rPr lang="en-US" smtClean="0"/>
              <a:pPr/>
              <a:t>5</a:t>
            </a:fld>
            <a:endParaRPr lang="en-US"/>
          </a:p>
        </p:txBody>
      </p:sp>
    </p:spTree>
    <p:extLst>
      <p:ext uri="{BB962C8B-B14F-4D97-AF65-F5344CB8AC3E}">
        <p14:creationId xmlns:p14="http://schemas.microsoft.com/office/powerpoint/2010/main" val="18684544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EA161D-47E4-46EE-9737-B8BDB066BADF}" type="slidenum">
              <a:rPr lang="en-US" smtClean="0"/>
              <a:pPr/>
              <a:t>42</a:t>
            </a:fld>
            <a:endParaRPr lang="en-US"/>
          </a:p>
        </p:txBody>
      </p:sp>
    </p:spTree>
    <p:extLst>
      <p:ext uri="{BB962C8B-B14F-4D97-AF65-F5344CB8AC3E}">
        <p14:creationId xmlns:p14="http://schemas.microsoft.com/office/powerpoint/2010/main" val="5093890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53FB159-18F4-4620-B9D3-1DED74660864}" type="slidenum">
              <a:rPr lang="en-US" smtClean="0"/>
              <a:pPr/>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EA161D-47E4-46EE-9737-B8BDB066BADF}" type="slidenum">
              <a:rPr lang="en-US" smtClean="0"/>
              <a:pPr/>
              <a:t>47</a:t>
            </a:fld>
            <a:endParaRPr lang="en-US"/>
          </a:p>
        </p:txBody>
      </p:sp>
    </p:spTree>
    <p:extLst>
      <p:ext uri="{BB962C8B-B14F-4D97-AF65-F5344CB8AC3E}">
        <p14:creationId xmlns:p14="http://schemas.microsoft.com/office/powerpoint/2010/main" val="96268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EA161D-47E4-46EE-9737-B8BDB066BADF}" type="slidenum">
              <a:rPr lang="en-US" smtClean="0"/>
              <a:pPr/>
              <a:t>50</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51</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52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EA161D-47E4-46EE-9737-B8BDB066BADF}" type="slidenum">
              <a:rPr lang="en-US" smtClean="0"/>
              <a:pPr/>
              <a:t>6</a:t>
            </a:fld>
            <a:endParaRPr lang="en-US"/>
          </a:p>
        </p:txBody>
      </p:sp>
    </p:spTree>
    <p:extLst>
      <p:ext uri="{BB962C8B-B14F-4D97-AF65-F5344CB8AC3E}">
        <p14:creationId xmlns:p14="http://schemas.microsoft.com/office/powerpoint/2010/main" val="34620530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53</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54</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55</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pPr defTabSz="934833">
              <a:defRPr/>
            </a:pPr>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56</a:t>
            </a:fld>
            <a:endParaRPr lang="en-US"/>
          </a:p>
        </p:txBody>
      </p:sp>
    </p:spTree>
    <p:extLst>
      <p:ext uri="{BB962C8B-B14F-4D97-AF65-F5344CB8AC3E}">
        <p14:creationId xmlns:p14="http://schemas.microsoft.com/office/powerpoint/2010/main" val="2219151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3FB159-18F4-4620-B9D3-1DED74660864}" type="slidenum">
              <a:rPr lang="en-US" smtClean="0"/>
              <a:pPr/>
              <a:t>57</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700088"/>
            <a:ext cx="6203950" cy="34909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EE5BB0-F6AA-40A3-9686-1DEF31DAD23C}" type="slidenum">
              <a:rPr lang="en-US" smtClean="0"/>
              <a:pPr/>
              <a:t>58</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EA161D-47E4-46EE-9737-B8BDB066BADF}" type="slidenum">
              <a:rPr lang="en-US" smtClean="0"/>
              <a:pPr/>
              <a:t>59</a:t>
            </a:fld>
            <a:endParaRPr lang="en-US"/>
          </a:p>
        </p:txBody>
      </p:sp>
    </p:spTree>
    <p:extLst>
      <p:ext uri="{BB962C8B-B14F-4D97-AF65-F5344CB8AC3E}">
        <p14:creationId xmlns:p14="http://schemas.microsoft.com/office/powerpoint/2010/main" val="18924270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EE5BB0-F6AA-40A3-9686-1DEF31DAD23C}" type="slidenum">
              <a:rPr lang="en-US" smtClean="0"/>
              <a:pPr/>
              <a:t>60</a:t>
            </a:fld>
            <a:endParaRPr lang="en-US"/>
          </a:p>
        </p:txBody>
      </p:sp>
    </p:spTree>
    <p:extLst>
      <p:ext uri="{BB962C8B-B14F-4D97-AF65-F5344CB8AC3E}">
        <p14:creationId xmlns:p14="http://schemas.microsoft.com/office/powerpoint/2010/main" val="4251252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EE5BB0-F6AA-40A3-9686-1DEF31DAD23C}"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EE5BB0-F6AA-40A3-9686-1DEF31DAD23C}"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EE5BB0-F6AA-40A3-9686-1DEF31DAD23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EE5BB0-F6AA-40A3-9686-1DEF31DAD23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1DE716-AAE1-4FA9-B3E5-01AA4AF87828}"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2607378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DE716-AAE1-4FA9-B3E5-01AA4AF87828}"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197394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DE716-AAE1-4FA9-B3E5-01AA4AF87828}"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1061216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DE716-AAE1-4FA9-B3E5-01AA4AF87828}"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392124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DE716-AAE1-4FA9-B3E5-01AA4AF87828}"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684122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1DE716-AAE1-4FA9-B3E5-01AA4AF87828}" type="datetimeFigureOut">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73460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1DE716-AAE1-4FA9-B3E5-01AA4AF87828}" type="datetimeFigureOut">
              <a:rPr lang="en-US" smtClean="0"/>
              <a:t>3/29/2021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934175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1DE716-AAE1-4FA9-B3E5-01AA4AF87828}" type="datetimeFigureOut">
              <a:rPr lang="en-US" smtClean="0"/>
              <a:t>3/29/2021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264635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DE716-AAE1-4FA9-B3E5-01AA4AF87828}" type="datetimeFigureOut">
              <a:rPr lang="en-US" smtClean="0"/>
              <a:t>3/29/2021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1366091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DE716-AAE1-4FA9-B3E5-01AA4AF87828}" type="datetimeFigureOut">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209819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DE716-AAE1-4FA9-B3E5-01AA4AF87828}" type="datetimeFigureOut">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2868352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DE716-AAE1-4FA9-B3E5-01AA4AF87828}" type="datetimeFigureOut">
              <a:rPr lang="en-US" smtClean="0"/>
              <a:t>3/29/2021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650B51-4412-45C9-980C-5E6EA45A6F23}" type="slidenum">
              <a:rPr lang="en-US" smtClean="0"/>
              <a:t>‹#›</a:t>
            </a:fld>
            <a:endParaRPr lang="en-US"/>
          </a:p>
        </p:txBody>
      </p:sp>
    </p:spTree>
    <p:extLst>
      <p:ext uri="{BB962C8B-B14F-4D97-AF65-F5344CB8AC3E}">
        <p14:creationId xmlns:p14="http://schemas.microsoft.com/office/powerpoint/2010/main" val="42913110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package" Target="../embeddings/Microsoft_Word_Document.docx"/></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6.emf"/><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package" Target="../embeddings/Microsoft_Word_Document3.docx"/><Relationship Id="rId5" Type="http://schemas.openxmlformats.org/officeDocument/2006/relationships/image" Target="../media/image25.emf"/><Relationship Id="rId4" Type="http://schemas.openxmlformats.org/officeDocument/2006/relationships/package" Target="../embeddings/Microsoft_Word_Document2.docx"/></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Word_Document6.docx"/><Relationship Id="rId7"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package" Target="../embeddings/Microsoft_Word_Document7.docx"/><Relationship Id="rId4" Type="http://schemas.openxmlformats.org/officeDocument/2006/relationships/image" Target="../media/image29.emf"/></Relationships>
</file>

<file path=ppt/slides/_rels/slide44.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package" Target="../embeddings/Microsoft_Word_Document9.docx"/><Relationship Id="rId4" Type="http://schemas.openxmlformats.org/officeDocument/2006/relationships/image" Target="../media/image29.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package" Target="../embeddings/Microsoft_Word_Document10.docx"/><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Word_Document12.docx"/><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5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1697-E668-4EA3-BD31-567E53FF832C}"/>
              </a:ext>
            </a:extLst>
          </p:cNvPr>
          <p:cNvSpPr txBox="1">
            <a:spLocks/>
          </p:cNvSpPr>
          <p:nvPr/>
        </p:nvSpPr>
        <p:spPr>
          <a:xfrm>
            <a:off x="457200" y="1066800"/>
            <a:ext cx="11277599" cy="1470025"/>
          </a:xfrm>
          <a:prstGeom prst="rect">
            <a:avLst/>
          </a:prstGeom>
        </p:spPr>
        <p:txBody>
          <a:bodyP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1" i="0" u="none" strike="noStrike" kern="1200" cap="none" spc="0" normalizeH="0" baseline="0" noProof="0" dirty="0">
                <a:ln>
                  <a:noFill/>
                </a:ln>
                <a:solidFill>
                  <a:srgbClr val="4472C4">
                    <a:lumMod val="50000"/>
                  </a:srgbClr>
                </a:solidFill>
                <a:effectLst/>
                <a:uLnTx/>
                <a:uFillTx/>
                <a:latin typeface="Calibri Light" panose="020F0302020204030204"/>
                <a:ea typeface="+mj-ea"/>
                <a:cs typeface="+mj-cs"/>
              </a:rPr>
              <a:t>Advanced Data Analysis I </a:t>
            </a:r>
            <a:br>
              <a:rPr kumimoji="0" lang="en-US" sz="7200" b="1" i="0" u="none" strike="noStrike" kern="1200" cap="none" spc="0" normalizeH="0" baseline="0" noProof="0" dirty="0">
                <a:ln>
                  <a:noFill/>
                </a:ln>
                <a:solidFill>
                  <a:srgbClr val="4472C4">
                    <a:lumMod val="50000"/>
                  </a:srgbClr>
                </a:solidFill>
                <a:effectLst/>
                <a:uLnTx/>
                <a:uFillTx/>
                <a:latin typeface="Calibri Light" panose="020F0302020204030204"/>
                <a:ea typeface="+mj-ea"/>
                <a:cs typeface="+mj-cs"/>
              </a:rPr>
            </a:br>
            <a:r>
              <a:rPr kumimoji="0" lang="en-US" sz="4400" b="1" i="0" u="none" strike="noStrike" kern="1200" cap="none" spc="0" normalizeH="0" baseline="0" noProof="0" dirty="0">
                <a:ln>
                  <a:noFill/>
                </a:ln>
                <a:solidFill>
                  <a:srgbClr val="1F497D"/>
                </a:solidFill>
                <a:effectLst/>
                <a:uLnTx/>
                <a:uFillTx/>
                <a:latin typeface="Calibri Light" panose="020F0302020204030204"/>
                <a:ea typeface="+mj-ea"/>
                <a:cs typeface="+mj-cs"/>
              </a:rPr>
              <a:t>Generalized Linear Models and Logistic Regression</a:t>
            </a:r>
            <a:endParaRPr kumimoji="0" lang="en-US" sz="7200" b="1" i="0" u="none" strike="noStrike" kern="1200" cap="none" spc="0" normalizeH="0" baseline="0" noProof="0" dirty="0">
              <a:ln>
                <a:noFill/>
              </a:ln>
              <a:solidFill>
                <a:srgbClr val="1F497D"/>
              </a:solidFill>
              <a:effectLst/>
              <a:uLnTx/>
              <a:uFillTx/>
              <a:latin typeface="Calibri Light" panose="020F0302020204030204"/>
              <a:ea typeface="+mj-ea"/>
              <a:cs typeface="+mj-cs"/>
            </a:endParaRPr>
          </a:p>
        </p:txBody>
      </p:sp>
      <p:sp>
        <p:nvSpPr>
          <p:cNvPr id="5" name="Subtitle 2">
            <a:extLst>
              <a:ext uri="{FF2B5EF4-FFF2-40B4-BE49-F238E27FC236}">
                <a16:creationId xmlns:a16="http://schemas.microsoft.com/office/drawing/2014/main" id="{2783BD1F-55FD-4077-8CD8-D8AA3605EC19}"/>
              </a:ext>
            </a:extLst>
          </p:cNvPr>
          <p:cNvSpPr txBox="1">
            <a:spLocks/>
          </p:cNvSpPr>
          <p:nvPr/>
        </p:nvSpPr>
        <p:spPr>
          <a:xfrm>
            <a:off x="1523999" y="3657600"/>
            <a:ext cx="9144000" cy="22958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sng" strike="noStrike" kern="1200" cap="none" spc="0" normalizeH="0" baseline="0" noProof="0" dirty="0">
                <a:ln>
                  <a:noFill/>
                </a:ln>
                <a:solidFill>
                  <a:sysClr val="windowText" lastClr="000000"/>
                </a:solidFill>
                <a:effectLst/>
                <a:uLnTx/>
                <a:uFillTx/>
                <a:latin typeface="Calibri" panose="020F0502020204030204"/>
                <a:ea typeface="+mn-ea"/>
                <a:cs typeface="+mn-cs"/>
              </a:rPr>
              <a:t>PA 541 Week 12</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Michael D. Siciliano</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Department of Public Administration</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College of Urban Planning and Public Affairs</a:t>
            </a:r>
          </a:p>
        </p:txBody>
      </p:sp>
    </p:spTree>
    <p:extLst>
      <p:ext uri="{BB962C8B-B14F-4D97-AF65-F5344CB8AC3E}">
        <p14:creationId xmlns:p14="http://schemas.microsoft.com/office/powerpoint/2010/main" val="119703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Again, in linear regression, the transformation is the identify (that is, g(u) = u) and the data distribution is normal, with standard deviation </a:t>
            </a:r>
            <a:r>
              <a:rPr lang="el-GR" dirty="0"/>
              <a:t>σ</a:t>
            </a:r>
            <a:r>
              <a:rPr lang="en-US" dirty="0"/>
              <a:t>, estimated from the data.</a:t>
            </a:r>
          </a:p>
          <a:p>
            <a:r>
              <a:rPr lang="en-US" dirty="0"/>
              <a:t>In logistic regression, the transformation is the </a:t>
            </a:r>
            <a:r>
              <a:rPr lang="en-US" dirty="0" err="1"/>
              <a:t>logit</a:t>
            </a:r>
            <a:r>
              <a:rPr lang="en-US" dirty="0"/>
              <a:t> link, g(u) = log[u/(1-u)] and models the log odds.  It is appropriate when the data distribution is defined by the probability for binary data and thus bounded between 0 and 1.</a:t>
            </a:r>
          </a:p>
        </p:txBody>
      </p:sp>
    </p:spTree>
    <p:extLst>
      <p:ext uri="{BB962C8B-B14F-4D97-AF65-F5344CB8AC3E}">
        <p14:creationId xmlns:p14="http://schemas.microsoft.com/office/powerpoint/2010/main" val="3529864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2">
                    <a:lumMod val="50000"/>
                  </a:schemeClr>
                </a:solidFill>
              </a:rPr>
              <a:t>Linear probability and logistic regression models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820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chemeClr val="tx2"/>
                </a:solidFill>
              </a:rPr>
              <a:t>Linear Probability and Logistic Regression Models</a:t>
            </a:r>
          </a:p>
        </p:txBody>
      </p:sp>
      <p:sp>
        <p:nvSpPr>
          <p:cNvPr id="3" name="Content Placeholder 2"/>
          <p:cNvSpPr>
            <a:spLocks noGrp="1"/>
          </p:cNvSpPr>
          <p:nvPr>
            <p:ph idx="1"/>
          </p:nvPr>
        </p:nvSpPr>
        <p:spPr>
          <a:xfrm>
            <a:off x="1143000" y="1600200"/>
            <a:ext cx="10134600" cy="4800600"/>
          </a:xfrm>
        </p:spPr>
        <p:txBody>
          <a:bodyPr>
            <a:normAutofit fontScale="62500" lnSpcReduction="20000"/>
          </a:bodyPr>
          <a:lstStyle/>
          <a:p>
            <a:r>
              <a:rPr lang="en-US" dirty="0"/>
              <a:t>These models can be used to predict membership in a group or category of outcome for individual cases:</a:t>
            </a:r>
          </a:p>
          <a:p>
            <a:pPr lvl="1"/>
            <a:r>
              <a:rPr lang="en-US" dirty="0"/>
              <a:t>Disease or no disease</a:t>
            </a:r>
          </a:p>
          <a:p>
            <a:pPr lvl="1"/>
            <a:r>
              <a:rPr lang="en-US" dirty="0"/>
              <a:t>Graduate or drop out</a:t>
            </a:r>
          </a:p>
          <a:p>
            <a:pPr lvl="1"/>
            <a:r>
              <a:rPr lang="en-US" dirty="0"/>
              <a:t>Married or single</a:t>
            </a:r>
          </a:p>
          <a:p>
            <a:pPr lvl="1"/>
            <a:r>
              <a:rPr lang="en-US" dirty="0"/>
              <a:t>Drug use or no drug use</a:t>
            </a:r>
          </a:p>
          <a:p>
            <a:pPr lvl="1"/>
            <a:r>
              <a:rPr lang="en-US" dirty="0"/>
              <a:t>Took public transit today or did not</a:t>
            </a:r>
          </a:p>
          <a:p>
            <a:pPr lvl="1"/>
            <a:r>
              <a:rPr lang="en-US" dirty="0"/>
              <a:t>Company closed or open</a:t>
            </a:r>
          </a:p>
          <a:p>
            <a:pPr lvl="1"/>
            <a:r>
              <a:rPr lang="en-US" dirty="0"/>
              <a:t>Profits or no profits</a:t>
            </a:r>
          </a:p>
          <a:p>
            <a:pPr lvl="1"/>
            <a:r>
              <a:rPr lang="en-US" dirty="0"/>
              <a:t>War or no war</a:t>
            </a:r>
          </a:p>
          <a:p>
            <a:pPr lvl="1"/>
            <a:r>
              <a:rPr lang="en-US" dirty="0"/>
              <a:t>Employed  or unemployed</a:t>
            </a:r>
          </a:p>
          <a:p>
            <a:pPr lvl="1"/>
            <a:endParaRPr lang="en-US" dirty="0"/>
          </a:p>
          <a:p>
            <a:r>
              <a:rPr lang="en-US" dirty="0"/>
              <a:t>Two Questions we will look at today: </a:t>
            </a:r>
          </a:p>
          <a:p>
            <a:pPr lvl="1"/>
            <a:r>
              <a:rPr lang="en-US" dirty="0"/>
              <a:t>What is the probability of falling during a ski run based on the difficulty of the run and the season.</a:t>
            </a:r>
          </a:p>
          <a:p>
            <a:pPr lvl="1"/>
            <a:r>
              <a:rPr lang="en-US" dirty="0"/>
              <a:t>What is the likelihood of being rejected for a loan based on race, bankruptcy status, and loan amount? </a:t>
            </a:r>
          </a:p>
          <a:p>
            <a:endParaRPr lang="en-US" dirty="0"/>
          </a:p>
        </p:txBody>
      </p:sp>
    </p:spTree>
    <p:extLst>
      <p:ext uri="{BB962C8B-B14F-4D97-AF65-F5344CB8AC3E}">
        <p14:creationId xmlns:p14="http://schemas.microsoft.com/office/powerpoint/2010/main" val="1739979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Linear Probability Model</a:t>
            </a:r>
          </a:p>
        </p:txBody>
      </p:sp>
      <p:sp>
        <p:nvSpPr>
          <p:cNvPr id="3" name="Content Placeholder 2"/>
          <p:cNvSpPr>
            <a:spLocks noGrp="1"/>
          </p:cNvSpPr>
          <p:nvPr>
            <p:ph idx="1"/>
          </p:nvPr>
        </p:nvSpPr>
        <p:spPr/>
        <p:txBody>
          <a:bodyPr>
            <a:normAutofit fontScale="92500"/>
          </a:bodyPr>
          <a:lstStyle/>
          <a:p>
            <a:r>
              <a:rPr lang="en-US" dirty="0"/>
              <a:t>The OLS regression model places </a:t>
            </a:r>
            <a:r>
              <a:rPr lang="en-US" b="1" dirty="0"/>
              <a:t>no restriction on the values of the </a:t>
            </a:r>
            <a:r>
              <a:rPr lang="en-US" b="1" dirty="0">
                <a:solidFill>
                  <a:schemeClr val="tx2"/>
                </a:solidFill>
              </a:rPr>
              <a:t>independent variables</a:t>
            </a:r>
            <a:r>
              <a:rPr lang="en-US" b="1" dirty="0"/>
              <a:t> </a:t>
            </a:r>
            <a:r>
              <a:rPr lang="en-US" dirty="0"/>
              <a:t>– we can use continuous, dichotomous, categorical, squared variables, etc…</a:t>
            </a:r>
          </a:p>
          <a:p>
            <a:r>
              <a:rPr lang="en-US" dirty="0"/>
              <a:t>The </a:t>
            </a:r>
            <a:r>
              <a:rPr lang="en-US" b="1" dirty="0">
                <a:solidFill>
                  <a:schemeClr val="tx2"/>
                </a:solidFill>
              </a:rPr>
              <a:t>dependent variable</a:t>
            </a:r>
            <a:r>
              <a:rPr lang="en-US" b="1" dirty="0"/>
              <a:t>, however, is assumed to be continuous</a:t>
            </a:r>
            <a:r>
              <a:rPr lang="en-US" dirty="0"/>
              <a:t>.  Because our independent variables contain no restrictions on their values, Y is presumably free to vary between ± infinity.</a:t>
            </a:r>
          </a:p>
          <a:p>
            <a:r>
              <a:rPr lang="en-US" dirty="0"/>
              <a:t>When our dependent variable is restricted to two values (zero or one) then the violation of this assumption warrants special attention.   Which we will give it…but not just yet.</a:t>
            </a:r>
          </a:p>
        </p:txBody>
      </p:sp>
    </p:spTree>
    <p:extLst>
      <p:ext uri="{BB962C8B-B14F-4D97-AF65-F5344CB8AC3E}">
        <p14:creationId xmlns:p14="http://schemas.microsoft.com/office/powerpoint/2010/main" val="3997324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Linear Probability Model</a:t>
            </a:r>
          </a:p>
        </p:txBody>
      </p:sp>
      <p:sp>
        <p:nvSpPr>
          <p:cNvPr id="3" name="Content Placeholder 2"/>
          <p:cNvSpPr>
            <a:spLocks noGrp="1"/>
          </p:cNvSpPr>
          <p:nvPr>
            <p:ph idx="1"/>
          </p:nvPr>
        </p:nvSpPr>
        <p:spPr/>
        <p:txBody>
          <a:bodyPr/>
          <a:lstStyle/>
          <a:p>
            <a:r>
              <a:rPr lang="en-US" dirty="0"/>
              <a:t>Typically, when we have a continuous dependent variable, we interpret </a:t>
            </a:r>
            <a:r>
              <a:rPr lang="el-GR" dirty="0"/>
              <a:t>β</a:t>
            </a:r>
            <a:r>
              <a:rPr lang="en-US" baseline="-25000" dirty="0"/>
              <a:t>j</a:t>
            </a:r>
            <a:r>
              <a:rPr lang="en-US" dirty="0"/>
              <a:t> as the impact of a one unit change of </a:t>
            </a:r>
            <a:r>
              <a:rPr lang="en-US" dirty="0" err="1"/>
              <a:t>x</a:t>
            </a:r>
            <a:r>
              <a:rPr lang="en-US" baseline="-25000" dirty="0" err="1"/>
              <a:t>j</a:t>
            </a:r>
            <a:r>
              <a:rPr lang="en-US" dirty="0"/>
              <a:t> on y (holding everything else constant).</a:t>
            </a:r>
          </a:p>
          <a:p>
            <a:r>
              <a:rPr lang="en-US" dirty="0"/>
              <a:t>What happens to our interpretation when the dependent variable is binary as y only changes from zero to one or from one to zero?</a:t>
            </a:r>
          </a:p>
          <a:p>
            <a:endParaRPr lang="en-US" dirty="0"/>
          </a:p>
        </p:txBody>
      </p:sp>
    </p:spTree>
    <p:extLst>
      <p:ext uri="{BB962C8B-B14F-4D97-AF65-F5344CB8AC3E}">
        <p14:creationId xmlns:p14="http://schemas.microsoft.com/office/powerpoint/2010/main" val="3179180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Linear Probability Model cont…</a:t>
            </a:r>
          </a:p>
        </p:txBody>
      </p:sp>
      <p:sp>
        <p:nvSpPr>
          <p:cNvPr id="3" name="Content Placeholder 2"/>
          <p:cNvSpPr>
            <a:spLocks noGrp="1"/>
          </p:cNvSpPr>
          <p:nvPr>
            <p:ph idx="1"/>
          </p:nvPr>
        </p:nvSpPr>
        <p:spPr>
          <a:xfrm>
            <a:off x="609600" y="1524000"/>
            <a:ext cx="11658600" cy="4800600"/>
          </a:xfrm>
        </p:spPr>
        <p:txBody>
          <a:bodyPr>
            <a:normAutofit/>
          </a:bodyPr>
          <a:lstStyle/>
          <a:p>
            <a:r>
              <a:rPr lang="en-US" dirty="0"/>
              <a:t>In previous classes, we discussed conditional expectation and denoted it as:</a:t>
            </a:r>
          </a:p>
          <a:p>
            <a:pPr>
              <a:buNone/>
            </a:pPr>
            <a:endParaRPr lang="en-US" dirty="0"/>
          </a:p>
          <a:p>
            <a:r>
              <a:rPr lang="en-US" dirty="0"/>
              <a:t>When we have a binary dependent variable expectation changes to probability:</a:t>
            </a:r>
          </a:p>
          <a:p>
            <a:endParaRPr lang="en-US" dirty="0"/>
          </a:p>
          <a:p>
            <a:r>
              <a:rPr lang="en-US" dirty="0"/>
              <a:t>Thus, </a:t>
            </a:r>
            <a:r>
              <a:rPr lang="en-US" dirty="0" err="1"/>
              <a:t>Prob</a:t>
            </a:r>
            <a:r>
              <a:rPr lang="en-US" dirty="0"/>
              <a:t>[</a:t>
            </a:r>
            <a:r>
              <a:rPr lang="en-US" dirty="0" err="1"/>
              <a:t>y</a:t>
            </a:r>
            <a:r>
              <a:rPr lang="en-US" baseline="-25000" dirty="0" err="1"/>
              <a:t>i</a:t>
            </a:r>
            <a:r>
              <a:rPr lang="en-US" dirty="0"/>
              <a:t>=1|x</a:t>
            </a:r>
            <a:r>
              <a:rPr lang="en-US" baseline="-25000" dirty="0"/>
              <a:t>1</a:t>
            </a:r>
            <a:r>
              <a:rPr lang="en-US" dirty="0"/>
              <a:t>,x</a:t>
            </a:r>
            <a:r>
              <a:rPr lang="en-US" baseline="-25000" dirty="0"/>
              <a:t>2</a:t>
            </a:r>
            <a:r>
              <a:rPr lang="en-US" dirty="0"/>
              <a:t>,…</a:t>
            </a:r>
            <a:r>
              <a:rPr lang="en-US" dirty="0" err="1"/>
              <a:t>x</a:t>
            </a:r>
            <a:r>
              <a:rPr lang="en-US" baseline="-25000" dirty="0" err="1"/>
              <a:t>k</a:t>
            </a:r>
            <a:r>
              <a:rPr lang="en-US" dirty="0"/>
              <a:t>] is the conditional probability of success. (We typically denote 1 as success and 0 as failure)</a:t>
            </a:r>
          </a:p>
          <a:p>
            <a:endParaRPr lang="en-US" dirty="0"/>
          </a:p>
          <a:p>
            <a:endParaRPr lang="en-US" dirty="0"/>
          </a:p>
        </p:txBody>
      </p:sp>
      <p:sp>
        <p:nvSpPr>
          <p:cNvPr id="2050"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3"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49867" y="4425897"/>
            <a:ext cx="7378065" cy="406505"/>
          </a:xfrm>
          <a:prstGeom prst="rect">
            <a:avLst/>
          </a:prstGeom>
          <a:noFill/>
        </p:spPr>
      </p:pic>
      <p:sp>
        <p:nvSpPr>
          <p:cNvPr id="2056" name="Rectangle 8"/>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5"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768010" y="2733887"/>
            <a:ext cx="6254115" cy="399624"/>
          </a:xfrm>
          <a:prstGeom prst="rect">
            <a:avLst/>
          </a:prstGeom>
          <a:noFill/>
        </p:spPr>
      </p:pic>
    </p:spTree>
    <p:extLst>
      <p:ext uri="{BB962C8B-B14F-4D97-AF65-F5344CB8AC3E}">
        <p14:creationId xmlns:p14="http://schemas.microsoft.com/office/powerpoint/2010/main" val="1236561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Linear Probability Model cont…</a:t>
            </a:r>
          </a:p>
        </p:txBody>
      </p:sp>
      <p:sp>
        <p:nvSpPr>
          <p:cNvPr id="3" name="Content Placeholder 2"/>
          <p:cNvSpPr>
            <a:spLocks noGrp="1"/>
          </p:cNvSpPr>
          <p:nvPr>
            <p:ph idx="1"/>
          </p:nvPr>
        </p:nvSpPr>
        <p:spPr>
          <a:xfrm>
            <a:off x="838200" y="2286001"/>
            <a:ext cx="10744200" cy="3840163"/>
          </a:xfrm>
        </p:spPr>
        <p:txBody>
          <a:bodyPr>
            <a:normAutofit/>
          </a:bodyPr>
          <a:lstStyle/>
          <a:p>
            <a:r>
              <a:rPr lang="en-US" dirty="0"/>
              <a:t>Based on the previous slide, </a:t>
            </a:r>
            <a:r>
              <a:rPr lang="el-GR" dirty="0"/>
              <a:t>β</a:t>
            </a:r>
            <a:r>
              <a:rPr lang="en-US" baseline="-25000" dirty="0"/>
              <a:t>j</a:t>
            </a:r>
            <a:r>
              <a:rPr lang="en-US" dirty="0"/>
              <a:t> can be interpreted as the impact of a one unit change in </a:t>
            </a:r>
            <a:r>
              <a:rPr lang="en-US" dirty="0" err="1"/>
              <a:t>x</a:t>
            </a:r>
            <a:r>
              <a:rPr lang="en-US" baseline="-25000" dirty="0" err="1"/>
              <a:t>j</a:t>
            </a:r>
            <a:r>
              <a:rPr lang="en-US" dirty="0"/>
              <a:t> on the probability that y equals one (holding all else constant).</a:t>
            </a:r>
          </a:p>
          <a:p>
            <a:r>
              <a:rPr lang="en-US" dirty="0"/>
              <a:t>Given this definition, we are still able to apply the OLS regression models we have been using when we have binary dependent variables (though as we will see there are some problems with this).</a:t>
            </a:r>
          </a:p>
        </p:txBody>
      </p:sp>
      <p:pic>
        <p:nvPicPr>
          <p:cNvPr id="4"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286001" y="1733550"/>
            <a:ext cx="7606665" cy="419100"/>
          </a:xfrm>
          <a:prstGeom prst="rect">
            <a:avLst/>
          </a:prstGeom>
          <a:noFill/>
        </p:spPr>
      </p:pic>
    </p:spTree>
    <p:extLst>
      <p:ext uri="{BB962C8B-B14F-4D97-AF65-F5344CB8AC3E}">
        <p14:creationId xmlns:p14="http://schemas.microsoft.com/office/powerpoint/2010/main" val="2750324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Linear Probability Example</a:t>
            </a:r>
          </a:p>
        </p:txBody>
      </p:sp>
      <p:sp>
        <p:nvSpPr>
          <p:cNvPr id="3" name="Content Placeholder 2"/>
          <p:cNvSpPr>
            <a:spLocks noGrp="1"/>
          </p:cNvSpPr>
          <p:nvPr>
            <p:ph idx="1"/>
          </p:nvPr>
        </p:nvSpPr>
        <p:spPr>
          <a:xfrm>
            <a:off x="609600" y="1600200"/>
            <a:ext cx="10896600" cy="4876800"/>
          </a:xfrm>
        </p:spPr>
        <p:txBody>
          <a:bodyPr>
            <a:normAutofit fontScale="92500"/>
          </a:bodyPr>
          <a:lstStyle/>
          <a:p>
            <a:r>
              <a:rPr lang="en-US" dirty="0"/>
              <a:t>Suppose we are interested in predicting loan rejections by banks.  I run the following model:</a:t>
            </a:r>
          </a:p>
          <a:p>
            <a:endParaRPr lang="en-US" dirty="0"/>
          </a:p>
          <a:p>
            <a:r>
              <a:rPr lang="en-US" dirty="0"/>
              <a:t>Where</a:t>
            </a:r>
          </a:p>
          <a:p>
            <a:pPr lvl="1"/>
            <a:r>
              <a:rPr lang="en-US" b="1" dirty="0">
                <a:solidFill>
                  <a:schemeClr val="accent1"/>
                </a:solidFill>
              </a:rPr>
              <a:t>Reject</a:t>
            </a:r>
            <a:r>
              <a:rPr lang="en-US" dirty="0"/>
              <a:t> = 1 if loan was rejected</a:t>
            </a:r>
          </a:p>
          <a:p>
            <a:pPr lvl="1"/>
            <a:r>
              <a:rPr lang="en-US" b="1" dirty="0" err="1">
                <a:solidFill>
                  <a:schemeClr val="accent1"/>
                </a:solidFill>
              </a:rPr>
              <a:t>Pubrec</a:t>
            </a:r>
            <a:r>
              <a:rPr lang="en-US" dirty="0"/>
              <a:t> = 1 if person had previously filed for bankruptcy</a:t>
            </a:r>
          </a:p>
          <a:p>
            <a:pPr lvl="1"/>
            <a:r>
              <a:rPr lang="en-US" b="1" dirty="0">
                <a:solidFill>
                  <a:schemeClr val="accent1"/>
                </a:solidFill>
              </a:rPr>
              <a:t>Black</a:t>
            </a:r>
            <a:r>
              <a:rPr lang="en-US" dirty="0"/>
              <a:t> = 1 if person is black</a:t>
            </a:r>
          </a:p>
          <a:p>
            <a:pPr lvl="1"/>
            <a:r>
              <a:rPr lang="en-US" b="1" dirty="0" err="1">
                <a:solidFill>
                  <a:schemeClr val="accent1"/>
                </a:solidFill>
              </a:rPr>
              <a:t>Hisp</a:t>
            </a:r>
            <a:r>
              <a:rPr lang="en-US" dirty="0"/>
              <a:t> = 1 if person is Hispanic</a:t>
            </a:r>
          </a:p>
          <a:p>
            <a:pPr lvl="1"/>
            <a:r>
              <a:rPr lang="en-US" b="1" dirty="0" err="1">
                <a:solidFill>
                  <a:schemeClr val="accent1"/>
                </a:solidFill>
              </a:rPr>
              <a:t>Loanprc</a:t>
            </a:r>
            <a:r>
              <a:rPr lang="en-US" dirty="0"/>
              <a:t> = is the amount of the loan divided by the price of the house </a:t>
            </a:r>
          </a:p>
          <a:p>
            <a:pPr lvl="2"/>
            <a:r>
              <a:rPr lang="en-US" sz="1700" i="1" dirty="0"/>
              <a:t>(typically ranges between 0 and 1, where 1 means you are asking for a loan equivalent to the full price of the house)</a:t>
            </a:r>
          </a:p>
        </p:txBody>
      </p:sp>
      <p:sp>
        <p:nvSpPr>
          <p:cNvPr id="64514"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451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19400" y="2743200"/>
            <a:ext cx="7063740" cy="342900"/>
          </a:xfrm>
          <a:prstGeom prst="rect">
            <a:avLst/>
          </a:prstGeom>
          <a:noFill/>
        </p:spPr>
      </p:pic>
    </p:spTree>
    <p:extLst>
      <p:ext uri="{BB962C8B-B14F-4D97-AF65-F5344CB8AC3E}">
        <p14:creationId xmlns:p14="http://schemas.microsoft.com/office/powerpoint/2010/main" val="2632585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Example cont…</a:t>
            </a:r>
          </a:p>
        </p:txBody>
      </p:sp>
      <p:sp>
        <p:nvSpPr>
          <p:cNvPr id="3" name="Content Placeholder 2"/>
          <p:cNvSpPr>
            <a:spLocks noGrp="1"/>
          </p:cNvSpPr>
          <p:nvPr>
            <p:ph idx="1"/>
          </p:nvPr>
        </p:nvSpPr>
        <p:spPr>
          <a:xfrm>
            <a:off x="674370" y="5569086"/>
            <a:ext cx="11125200" cy="1097289"/>
          </a:xfrm>
        </p:spPr>
        <p:txBody>
          <a:bodyPr>
            <a:normAutofit fontScale="77500" lnSpcReduction="20000"/>
          </a:bodyPr>
          <a:lstStyle/>
          <a:p>
            <a:r>
              <a:rPr lang="en-US" dirty="0"/>
              <a:t>How do we interpret each parameter estimate?</a:t>
            </a:r>
          </a:p>
          <a:p>
            <a:r>
              <a:rPr lang="en-US" dirty="0"/>
              <a:t>For bankruptcy, the results indicate that someone who has filed for bankruptcy in the past has an increase in the probability of being rejected for a loan of .298.</a:t>
            </a:r>
          </a:p>
        </p:txBody>
      </p:sp>
      <p:sp>
        <p:nvSpPr>
          <p:cNvPr id="68610"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860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38400" y="1389810"/>
            <a:ext cx="7947660" cy="385809"/>
          </a:xfrm>
          <a:prstGeom prst="rect">
            <a:avLst/>
          </a:prstGeom>
          <a:noFill/>
        </p:spPr>
      </p:pic>
      <p:graphicFrame>
        <p:nvGraphicFramePr>
          <p:cNvPr id="198657" name="Object 1"/>
          <p:cNvGraphicFramePr>
            <a:graphicFrameLocks noChangeAspect="1"/>
          </p:cNvGraphicFramePr>
          <p:nvPr>
            <p:extLst>
              <p:ext uri="{D42A27DB-BD31-4B8C-83A1-F6EECF244321}">
                <p14:modId xmlns:p14="http://schemas.microsoft.com/office/powerpoint/2010/main" val="3461295594"/>
              </p:ext>
            </p:extLst>
          </p:nvPr>
        </p:nvGraphicFramePr>
        <p:xfrm>
          <a:off x="1505858" y="1775619"/>
          <a:ext cx="8704942" cy="3710456"/>
        </p:xfrm>
        <a:graphic>
          <a:graphicData uri="http://schemas.openxmlformats.org/presentationml/2006/ole">
            <mc:AlternateContent xmlns:mc="http://schemas.openxmlformats.org/markup-compatibility/2006">
              <mc:Choice xmlns:v="urn:schemas-microsoft-com:vml" Requires="v">
                <p:oleObj name="Document" r:id="rId4" imgW="5952018" imgH="2536847" progId="Word.Document.12">
                  <p:embed/>
                </p:oleObj>
              </mc:Choice>
              <mc:Fallback>
                <p:oleObj name="Document" r:id="rId4" imgW="5952018" imgH="2536847" progId="Word.Document.12">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5858" y="1775619"/>
                        <a:ext cx="8704942" cy="371045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25210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9067800" cy="838200"/>
          </a:xfrm>
        </p:spPr>
        <p:txBody>
          <a:bodyPr/>
          <a:lstStyle/>
          <a:p>
            <a:pPr algn="l"/>
            <a:r>
              <a:rPr lang="en-US" b="1" dirty="0">
                <a:solidFill>
                  <a:schemeClr val="tx2"/>
                </a:solidFill>
              </a:rPr>
              <a:t>Example cont…</a:t>
            </a:r>
          </a:p>
        </p:txBody>
      </p:sp>
      <p:sp>
        <p:nvSpPr>
          <p:cNvPr id="3" name="Content Placeholder 2"/>
          <p:cNvSpPr>
            <a:spLocks noGrp="1"/>
          </p:cNvSpPr>
          <p:nvPr>
            <p:ph idx="1"/>
          </p:nvPr>
        </p:nvSpPr>
        <p:spPr>
          <a:xfrm>
            <a:off x="609600" y="4572000"/>
            <a:ext cx="10972800" cy="2209800"/>
          </a:xfrm>
        </p:spPr>
        <p:txBody>
          <a:bodyPr>
            <a:normAutofit fontScale="77500" lnSpcReduction="20000"/>
          </a:bodyPr>
          <a:lstStyle/>
          <a:p>
            <a:r>
              <a:rPr lang="en-US" dirty="0"/>
              <a:t>Since the coefficients are estimates of the impact of a one unit change in the </a:t>
            </a:r>
            <a:r>
              <a:rPr lang="en-US" dirty="0" err="1"/>
              <a:t>regressors</a:t>
            </a:r>
            <a:r>
              <a:rPr lang="en-US" dirty="0"/>
              <a:t> on the probability that y equals one, we can interpret the predicted outcome as the predicted probability that outcome equals one for the individual.</a:t>
            </a:r>
          </a:p>
          <a:p>
            <a:r>
              <a:rPr lang="en-US" dirty="0"/>
              <a:t>What is the probability that a person who is (</a:t>
            </a:r>
            <a:r>
              <a:rPr lang="en-US" dirty="0" err="1"/>
              <a:t>i</a:t>
            </a:r>
            <a:r>
              <a:rPr lang="en-US" dirty="0"/>
              <a:t>) black, (ii) never filed for bankruptcy, and (ii) is asking for a loan amount that is twice the amount of the house, will be rejected?</a:t>
            </a:r>
          </a:p>
          <a:p>
            <a:endParaRPr lang="en-US" dirty="0"/>
          </a:p>
        </p:txBody>
      </p:sp>
      <p:graphicFrame>
        <p:nvGraphicFramePr>
          <p:cNvPr id="196609" name="Object 1"/>
          <p:cNvGraphicFramePr>
            <a:graphicFrameLocks noChangeAspect="1"/>
          </p:cNvGraphicFramePr>
          <p:nvPr>
            <p:extLst>
              <p:ext uri="{D42A27DB-BD31-4B8C-83A1-F6EECF244321}">
                <p14:modId xmlns:p14="http://schemas.microsoft.com/office/powerpoint/2010/main" val="2636609579"/>
              </p:ext>
            </p:extLst>
          </p:nvPr>
        </p:nvGraphicFramePr>
        <p:xfrm>
          <a:off x="1172029" y="815026"/>
          <a:ext cx="8763000" cy="3735203"/>
        </p:xfrm>
        <a:graphic>
          <a:graphicData uri="http://schemas.openxmlformats.org/presentationml/2006/ole">
            <mc:AlternateContent xmlns:mc="http://schemas.openxmlformats.org/markup-compatibility/2006">
              <mc:Choice xmlns:v="urn:schemas-microsoft-com:vml" Requires="v">
                <p:oleObj name="Document" r:id="rId3" imgW="5952018" imgH="2536847" progId="Word.Document.12">
                  <p:embed/>
                </p:oleObj>
              </mc:Choice>
              <mc:Fallback>
                <p:oleObj name="Document" r:id="rId3" imgW="5952018" imgH="2536847" progId="Word.Document.12">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2029" y="815026"/>
                        <a:ext cx="8763000" cy="373520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66701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Admin Stuff</a:t>
            </a:r>
          </a:p>
        </p:txBody>
      </p:sp>
      <p:sp>
        <p:nvSpPr>
          <p:cNvPr id="3" name="Content Placeholder 2"/>
          <p:cNvSpPr>
            <a:spLocks noGrp="1"/>
          </p:cNvSpPr>
          <p:nvPr>
            <p:ph idx="1"/>
          </p:nvPr>
        </p:nvSpPr>
        <p:spPr>
          <a:xfrm>
            <a:off x="816864" y="1600200"/>
            <a:ext cx="9473184" cy="4800600"/>
          </a:xfrm>
        </p:spPr>
        <p:txBody>
          <a:bodyPr>
            <a:normAutofit/>
          </a:bodyPr>
          <a:lstStyle/>
          <a:p>
            <a:r>
              <a:rPr lang="en-US" dirty="0"/>
              <a:t>HW 3 will be available tonight.  Will not be due for two weeks (April 12</a:t>
            </a:r>
            <a:r>
              <a:rPr lang="en-US" baseline="30000" dirty="0"/>
              <a:t>th</a:t>
            </a:r>
            <a:r>
              <a:rPr lang="en-US" dirty="0"/>
              <a:t>). </a:t>
            </a:r>
          </a:p>
          <a:p>
            <a:endParaRPr lang="en-US" dirty="0"/>
          </a:p>
          <a:p>
            <a:r>
              <a:rPr lang="en-US" dirty="0"/>
              <a:t>Remember, all labs are also recorded if you are unable to attend.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52401"/>
            <a:ext cx="8229600" cy="609600"/>
          </a:xfrm>
        </p:spPr>
        <p:txBody>
          <a:bodyPr>
            <a:normAutofit fontScale="90000"/>
          </a:bodyPr>
          <a:lstStyle/>
          <a:p>
            <a:r>
              <a:rPr lang="en-US" b="1" dirty="0">
                <a:solidFill>
                  <a:schemeClr val="tx2"/>
                </a:solidFill>
              </a:rPr>
              <a:t>Predicted Probabilities</a:t>
            </a:r>
          </a:p>
        </p:txBody>
      </p:sp>
      <p:sp>
        <p:nvSpPr>
          <p:cNvPr id="3" name="Content Placeholder 2"/>
          <p:cNvSpPr>
            <a:spLocks noGrp="1"/>
          </p:cNvSpPr>
          <p:nvPr>
            <p:ph idx="1"/>
          </p:nvPr>
        </p:nvSpPr>
        <p:spPr>
          <a:xfrm>
            <a:off x="304800" y="2590800"/>
            <a:ext cx="3124201" cy="2057400"/>
          </a:xfrm>
        </p:spPr>
        <p:txBody>
          <a:bodyPr>
            <a:normAutofit/>
          </a:bodyPr>
          <a:lstStyle/>
          <a:p>
            <a:pPr marL="0" indent="0">
              <a:buNone/>
            </a:pPr>
            <a:r>
              <a:rPr lang="en-US" sz="2400" dirty="0"/>
              <a:t>Here is a histogram of our models predicted probability for each individual.</a:t>
            </a:r>
          </a:p>
        </p:txBody>
      </p:sp>
      <p:pic>
        <p:nvPicPr>
          <p:cNvPr id="194561" name="Picture 1"/>
          <p:cNvPicPr>
            <a:picLocks noChangeAspect="1" noChangeArrowheads="1"/>
          </p:cNvPicPr>
          <p:nvPr/>
        </p:nvPicPr>
        <p:blipFill>
          <a:blip r:embed="rId3" cstate="print"/>
          <a:srcRect/>
          <a:stretch>
            <a:fillRect/>
          </a:stretch>
        </p:blipFill>
        <p:spPr bwMode="auto">
          <a:xfrm>
            <a:off x="3429000" y="762001"/>
            <a:ext cx="7239000" cy="6096000"/>
          </a:xfrm>
          <a:prstGeom prst="rect">
            <a:avLst/>
          </a:prstGeom>
          <a:noFill/>
          <a:ln w="9525">
            <a:noFill/>
            <a:miter lim="800000"/>
            <a:headEnd/>
            <a:tailEnd/>
          </a:ln>
        </p:spPr>
      </p:pic>
    </p:spTree>
    <p:extLst>
      <p:ext uri="{BB962C8B-B14F-4D97-AF65-F5344CB8AC3E}">
        <p14:creationId xmlns:p14="http://schemas.microsoft.com/office/powerpoint/2010/main" val="2867365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chemeClr val="tx2"/>
                </a:solidFill>
              </a:rPr>
              <a:t>Issues with Linear Probability Models</a:t>
            </a:r>
          </a:p>
        </p:txBody>
      </p:sp>
      <p:sp>
        <p:nvSpPr>
          <p:cNvPr id="3" name="Content Placeholder 2"/>
          <p:cNvSpPr>
            <a:spLocks noGrp="1"/>
          </p:cNvSpPr>
          <p:nvPr>
            <p:ph idx="1"/>
          </p:nvPr>
        </p:nvSpPr>
        <p:spPr/>
        <p:txBody>
          <a:bodyPr>
            <a:normAutofit lnSpcReduction="10000"/>
          </a:bodyPr>
          <a:lstStyle/>
          <a:p>
            <a:r>
              <a:rPr lang="en-US" dirty="0"/>
              <a:t>Generally speaking, linear probability models do not constrain our predicted probabilities between zero and one.</a:t>
            </a:r>
          </a:p>
          <a:p>
            <a:r>
              <a:rPr lang="en-US" dirty="0"/>
              <a:t>This aspect of linear probability models raises concern for some researchers.  Hence, we will look at logistic regression models.  </a:t>
            </a:r>
          </a:p>
          <a:p>
            <a:pPr lvl="1"/>
            <a:r>
              <a:rPr lang="en-US" dirty="0"/>
              <a:t>However, the linear probability model is still used by many researchers due to its simplicity and ease of interpretation.</a:t>
            </a:r>
          </a:p>
          <a:p>
            <a:r>
              <a:rPr lang="en-US" dirty="0"/>
              <a:t>There are other statistical issues related with the linear probability model that we will discuss as well.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50000"/>
                  </a:schemeClr>
                </a:solidFill>
              </a:rPr>
              <a:t>Why Logistic Regression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04049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lnSpcReduction="10000"/>
          </a:bodyPr>
          <a:lstStyle/>
          <a:p>
            <a:r>
              <a:rPr lang="en-US" dirty="0"/>
              <a:t>First, it is important to note that there are other approaches to modeling binary data.</a:t>
            </a:r>
          </a:p>
          <a:p>
            <a:r>
              <a:rPr lang="en-US" dirty="0"/>
              <a:t>These include:</a:t>
            </a:r>
          </a:p>
          <a:p>
            <a:pPr lvl="1"/>
            <a:r>
              <a:rPr lang="en-US" dirty="0" err="1"/>
              <a:t>Probit</a:t>
            </a:r>
            <a:r>
              <a:rPr lang="en-US" dirty="0"/>
              <a:t> – link is based on the normal cumulative distribution function</a:t>
            </a:r>
          </a:p>
          <a:p>
            <a:pPr lvl="1"/>
            <a:r>
              <a:rPr lang="en-US" dirty="0"/>
              <a:t>Complementary log-log – whose link is log(-log(1-p))</a:t>
            </a:r>
          </a:p>
          <a:p>
            <a:r>
              <a:rPr lang="en-US" dirty="0"/>
              <a:t>However, as argued by Faraway (2014), </a:t>
            </a:r>
            <a:r>
              <a:rPr lang="en-US" dirty="0" err="1"/>
              <a:t>Hilbe</a:t>
            </a:r>
            <a:r>
              <a:rPr lang="en-US" dirty="0"/>
              <a:t> (2016) and others, the logit link offers several advantages:</a:t>
            </a:r>
          </a:p>
          <a:p>
            <a:pPr lvl="1"/>
            <a:r>
              <a:rPr lang="en-US" dirty="0"/>
              <a:t>The mathematics are simpler</a:t>
            </a:r>
          </a:p>
          <a:p>
            <a:pPr lvl="1"/>
            <a:r>
              <a:rPr lang="en-US" dirty="0"/>
              <a:t>It is easier to interpret</a:t>
            </a:r>
          </a:p>
        </p:txBody>
      </p:sp>
    </p:spTree>
    <p:extLst>
      <p:ext uri="{BB962C8B-B14F-4D97-AF65-F5344CB8AC3E}">
        <p14:creationId xmlns:p14="http://schemas.microsoft.com/office/powerpoint/2010/main" val="3123727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370" y="0"/>
            <a:ext cx="9673430" cy="1143000"/>
          </a:xfrm>
        </p:spPr>
        <p:txBody>
          <a:bodyPr/>
          <a:lstStyle/>
          <a:p>
            <a:pPr algn="l"/>
            <a:r>
              <a:rPr lang="en-US" b="1" dirty="0">
                <a:solidFill>
                  <a:schemeClr val="tx2"/>
                </a:solidFill>
              </a:rPr>
              <a:t>Logistic Regression</a:t>
            </a:r>
          </a:p>
        </p:txBody>
      </p:sp>
      <p:sp>
        <p:nvSpPr>
          <p:cNvPr id="3" name="Content Placeholder 2"/>
          <p:cNvSpPr>
            <a:spLocks noGrp="1"/>
          </p:cNvSpPr>
          <p:nvPr>
            <p:ph idx="1"/>
          </p:nvPr>
        </p:nvSpPr>
        <p:spPr>
          <a:xfrm>
            <a:off x="537370" y="1310264"/>
            <a:ext cx="11117260" cy="2054224"/>
          </a:xfrm>
        </p:spPr>
        <p:txBody>
          <a:bodyPr>
            <a:normAutofit fontScale="85000" lnSpcReduction="20000"/>
          </a:bodyPr>
          <a:lstStyle/>
          <a:p>
            <a:r>
              <a:rPr lang="en-US" dirty="0"/>
              <a:t>Problems with linear probability models </a:t>
            </a:r>
            <a:r>
              <a:rPr lang="en-US" sz="1900" dirty="0"/>
              <a:t>(Following slides draw from </a:t>
            </a:r>
            <a:r>
              <a:rPr lang="en-US" sz="1900" dirty="0" err="1"/>
              <a:t>Pampel</a:t>
            </a:r>
            <a:r>
              <a:rPr lang="en-US" sz="1900" dirty="0"/>
              <a:t> 2000)</a:t>
            </a:r>
          </a:p>
          <a:p>
            <a:pPr lvl="1"/>
            <a:r>
              <a:rPr lang="en-US" dirty="0"/>
              <a:t>As we just saw, it does not restrict predicted values to fall between zero and one.  This is a boundary problem.</a:t>
            </a:r>
          </a:p>
          <a:p>
            <a:pPr lvl="1"/>
            <a:r>
              <a:rPr lang="en-US" dirty="0"/>
              <a:t>Assumption of linearity: with a floor and ceiling, it seems logical that a one unit change in an IV on predicted probability of success would be smaller near the floor or ceiling</a:t>
            </a:r>
          </a:p>
        </p:txBody>
      </p:sp>
      <p:pic>
        <p:nvPicPr>
          <p:cNvPr id="1026" name="Picture 2"/>
          <p:cNvPicPr>
            <a:picLocks noChangeAspect="1" noChangeArrowheads="1"/>
          </p:cNvPicPr>
          <p:nvPr/>
        </p:nvPicPr>
        <p:blipFill>
          <a:blip r:embed="rId3" cstate="print"/>
          <a:srcRect/>
          <a:stretch>
            <a:fillRect/>
          </a:stretch>
        </p:blipFill>
        <p:spPr bwMode="auto">
          <a:xfrm>
            <a:off x="5791200" y="4038600"/>
            <a:ext cx="3482788" cy="2819400"/>
          </a:xfrm>
          <a:prstGeom prst="rect">
            <a:avLst/>
          </a:prstGeom>
          <a:noFill/>
          <a:ln w="9525">
            <a:noFill/>
            <a:miter lim="800000"/>
            <a:headEnd/>
            <a:tailEnd/>
          </a:ln>
          <a:effectLst/>
        </p:spPr>
      </p:pic>
      <p:cxnSp>
        <p:nvCxnSpPr>
          <p:cNvPr id="6" name="Straight Connector 5"/>
          <p:cNvCxnSpPr/>
          <p:nvPr/>
        </p:nvCxnSpPr>
        <p:spPr>
          <a:xfrm rot="5400000">
            <a:off x="1181100" y="54483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09800" y="6477000"/>
            <a:ext cx="2895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2133600" y="4343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105400" y="6477000"/>
            <a:ext cx="76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438400" y="62484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2857500" y="5143500"/>
            <a:ext cx="14478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962400" y="4800600"/>
            <a:ext cx="838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38400" y="4191001"/>
            <a:ext cx="2590800" cy="584775"/>
          </a:xfrm>
          <a:prstGeom prst="rect">
            <a:avLst/>
          </a:prstGeom>
          <a:noFill/>
        </p:spPr>
        <p:txBody>
          <a:bodyPr wrap="square" rtlCol="0">
            <a:spAutoFit/>
          </a:bodyPr>
          <a:lstStyle/>
          <a:p>
            <a:r>
              <a:rPr lang="en-US" sz="1600" dirty="0"/>
              <a:t>One solution is to truncate the range</a:t>
            </a:r>
          </a:p>
        </p:txBody>
      </p:sp>
      <p:sp>
        <p:nvSpPr>
          <p:cNvPr id="15" name="TextBox 14"/>
          <p:cNvSpPr txBox="1"/>
          <p:nvPr/>
        </p:nvSpPr>
        <p:spPr>
          <a:xfrm>
            <a:off x="7924800" y="4648201"/>
            <a:ext cx="2743200" cy="830997"/>
          </a:xfrm>
          <a:prstGeom prst="rect">
            <a:avLst/>
          </a:prstGeom>
          <a:noFill/>
        </p:spPr>
        <p:txBody>
          <a:bodyPr wrap="square" rtlCol="0">
            <a:spAutoFit/>
          </a:bodyPr>
          <a:lstStyle/>
          <a:p>
            <a:r>
              <a:rPr lang="en-US" sz="1600" dirty="0"/>
              <a:t>What are some examples where this form makes more sense?</a:t>
            </a:r>
          </a:p>
        </p:txBody>
      </p:sp>
    </p:spTree>
    <p:extLst>
      <p:ext uri="{BB962C8B-B14F-4D97-AF65-F5344CB8AC3E}">
        <p14:creationId xmlns:p14="http://schemas.microsoft.com/office/powerpoint/2010/main" val="2067169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Logistic Regression</a:t>
            </a:r>
          </a:p>
        </p:txBody>
      </p:sp>
      <p:sp>
        <p:nvSpPr>
          <p:cNvPr id="3" name="Content Placeholder 2"/>
          <p:cNvSpPr>
            <a:spLocks noGrp="1"/>
          </p:cNvSpPr>
          <p:nvPr>
            <p:ph idx="1"/>
          </p:nvPr>
        </p:nvSpPr>
        <p:spPr>
          <a:xfrm>
            <a:off x="762000" y="1524000"/>
            <a:ext cx="10744200" cy="5105400"/>
          </a:xfrm>
        </p:spPr>
        <p:txBody>
          <a:bodyPr>
            <a:normAutofit fontScale="92500" lnSpcReduction="10000"/>
          </a:bodyPr>
          <a:lstStyle/>
          <a:p>
            <a:r>
              <a:rPr lang="en-US" dirty="0"/>
              <a:t>Problems with linear probability models cont…</a:t>
            </a:r>
          </a:p>
          <a:p>
            <a:pPr lvl="1"/>
            <a:r>
              <a:rPr lang="en-US" u="sng" dirty="0"/>
              <a:t>Violation of the assumption of normality</a:t>
            </a:r>
            <a:r>
              <a:rPr lang="en-US" dirty="0"/>
              <a:t>: Linear regression assumes a normal distribution of the error term around  the predicted Y values associated with each X value.  Because Y can only take on two values, the residual can only take on two values.  To illustrate, the residuals take the value of:</a:t>
            </a:r>
          </a:p>
          <a:p>
            <a:pPr lvl="1"/>
            <a:endParaRPr lang="en-US" dirty="0"/>
          </a:p>
          <a:p>
            <a:pPr lvl="2"/>
            <a:r>
              <a:rPr lang="en-US" dirty="0"/>
              <a:t>1-(</a:t>
            </a:r>
            <a:r>
              <a:rPr lang="el-GR" dirty="0"/>
              <a:t>β</a:t>
            </a:r>
            <a:r>
              <a:rPr lang="en-US" baseline="-25000" dirty="0"/>
              <a:t>0</a:t>
            </a:r>
            <a:r>
              <a:rPr lang="en-US" dirty="0"/>
              <a:t> + </a:t>
            </a:r>
            <a:r>
              <a:rPr lang="el-GR" dirty="0"/>
              <a:t>β</a:t>
            </a:r>
            <a:r>
              <a:rPr lang="en-US" baseline="-25000" dirty="0"/>
              <a:t>1</a:t>
            </a:r>
            <a:r>
              <a:rPr lang="en-US" dirty="0"/>
              <a:t>X</a:t>
            </a:r>
            <a:r>
              <a:rPr lang="en-US" baseline="-25000" dirty="0"/>
              <a:t>i</a:t>
            </a:r>
            <a:r>
              <a:rPr lang="en-US" dirty="0"/>
              <a:t>) when Y</a:t>
            </a:r>
            <a:r>
              <a:rPr lang="en-US" baseline="-25000" dirty="0"/>
              <a:t>i </a:t>
            </a:r>
            <a:r>
              <a:rPr lang="en-US" dirty="0"/>
              <a:t>equals 1,     and</a:t>
            </a:r>
          </a:p>
          <a:p>
            <a:pPr lvl="2"/>
            <a:r>
              <a:rPr lang="en-US" dirty="0"/>
              <a:t>0 - (</a:t>
            </a:r>
            <a:r>
              <a:rPr lang="el-GR" dirty="0"/>
              <a:t>β</a:t>
            </a:r>
            <a:r>
              <a:rPr lang="en-US" baseline="-25000" dirty="0"/>
              <a:t>0</a:t>
            </a:r>
            <a:r>
              <a:rPr lang="en-US" dirty="0"/>
              <a:t> + </a:t>
            </a:r>
            <a:r>
              <a:rPr lang="el-GR" dirty="0"/>
              <a:t>β</a:t>
            </a:r>
            <a:r>
              <a:rPr lang="en-US" baseline="-25000" dirty="0"/>
              <a:t>1</a:t>
            </a:r>
            <a:r>
              <a:rPr lang="en-US" dirty="0"/>
              <a:t>X</a:t>
            </a:r>
            <a:r>
              <a:rPr lang="en-US" baseline="-25000" dirty="0"/>
              <a:t>i</a:t>
            </a:r>
            <a:r>
              <a:rPr lang="en-US" dirty="0"/>
              <a:t>) when Y</a:t>
            </a:r>
            <a:r>
              <a:rPr lang="en-US" baseline="-25000" dirty="0"/>
              <a:t>i</a:t>
            </a:r>
            <a:r>
              <a:rPr lang="en-US" dirty="0"/>
              <a:t> equals 0</a:t>
            </a:r>
          </a:p>
          <a:p>
            <a:pPr lvl="2"/>
            <a:endParaRPr lang="en-US" dirty="0"/>
          </a:p>
          <a:p>
            <a:pPr lvl="1"/>
            <a:r>
              <a:rPr lang="en-US" dirty="0"/>
              <a:t>Even in the population, the distribution of errors for any X value cannot be normal when a distribution has only 2 potential values.</a:t>
            </a:r>
          </a:p>
        </p:txBody>
      </p:sp>
    </p:spTree>
    <p:extLst>
      <p:ext uri="{BB962C8B-B14F-4D97-AF65-F5344CB8AC3E}">
        <p14:creationId xmlns:p14="http://schemas.microsoft.com/office/powerpoint/2010/main" val="2535994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Logistic Regression</a:t>
            </a:r>
          </a:p>
        </p:txBody>
      </p:sp>
      <p:sp>
        <p:nvSpPr>
          <p:cNvPr id="3" name="Content Placeholder 2"/>
          <p:cNvSpPr>
            <a:spLocks noGrp="1"/>
          </p:cNvSpPr>
          <p:nvPr>
            <p:ph idx="1"/>
          </p:nvPr>
        </p:nvSpPr>
        <p:spPr>
          <a:xfrm>
            <a:off x="609600" y="1417638"/>
            <a:ext cx="11045824" cy="1763758"/>
          </a:xfrm>
        </p:spPr>
        <p:txBody>
          <a:bodyPr>
            <a:normAutofit lnSpcReduction="10000"/>
          </a:bodyPr>
          <a:lstStyle/>
          <a:p>
            <a:r>
              <a:rPr lang="en-US" dirty="0"/>
              <a:t>Problems with linear probability models cont…</a:t>
            </a:r>
          </a:p>
          <a:p>
            <a:pPr lvl="1"/>
            <a:r>
              <a:rPr lang="en-US" u="sng" dirty="0"/>
              <a:t>Violation of the assumption of homoskedasticity</a:t>
            </a:r>
          </a:p>
          <a:p>
            <a:pPr lvl="2"/>
            <a:r>
              <a:rPr lang="en-US" dirty="0"/>
              <a:t>Variances are not equal across all levels of the IV.  The regression error term varies as a function of X.  </a:t>
            </a:r>
          </a:p>
          <a:p>
            <a:endParaRPr lang="en-US" dirty="0"/>
          </a:p>
        </p:txBody>
      </p:sp>
      <p:cxnSp>
        <p:nvCxnSpPr>
          <p:cNvPr id="5" name="Straight Arrow Connector 4"/>
          <p:cNvCxnSpPr/>
          <p:nvPr/>
        </p:nvCxnSpPr>
        <p:spPr>
          <a:xfrm rot="5400000" flipH="1" flipV="1">
            <a:off x="913606" y="5029200"/>
            <a:ext cx="32011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514600" y="6629400"/>
            <a:ext cx="419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Flowchart: Connector 7"/>
          <p:cNvSpPr/>
          <p:nvPr/>
        </p:nvSpPr>
        <p:spPr>
          <a:xfrm>
            <a:off x="3581400" y="39624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4800600" y="39624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4495800" y="39624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4419600" y="39624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4724400" y="39624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029200" y="39624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4267200" y="39624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5334000" y="39624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3352800" y="64008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3505200" y="64008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3276600" y="64008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3048000" y="64008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p:cNvSpPr/>
          <p:nvPr/>
        </p:nvSpPr>
        <p:spPr>
          <a:xfrm>
            <a:off x="2819400" y="64008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p:cNvSpPr/>
          <p:nvPr/>
        </p:nvSpPr>
        <p:spPr>
          <a:xfrm>
            <a:off x="3733800" y="64008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a:off x="3657600" y="64008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p:cNvSpPr/>
          <p:nvPr/>
        </p:nvSpPr>
        <p:spPr>
          <a:xfrm>
            <a:off x="3886200" y="64008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p:cNvSpPr/>
          <p:nvPr/>
        </p:nvSpPr>
        <p:spPr>
          <a:xfrm>
            <a:off x="4038600" y="64008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p:cNvSpPr/>
          <p:nvPr/>
        </p:nvSpPr>
        <p:spPr>
          <a:xfrm>
            <a:off x="3200400" y="64008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p:cNvSpPr/>
          <p:nvPr/>
        </p:nvSpPr>
        <p:spPr>
          <a:xfrm>
            <a:off x="4953000" y="39624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5105400" y="3962400"/>
            <a:ext cx="76200" cy="76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19" idx="7"/>
            <a:endCxn id="26" idx="7"/>
          </p:cNvCxnSpPr>
          <p:nvPr/>
        </p:nvCxnSpPr>
        <p:spPr>
          <a:xfrm rot="5400000" flipH="1" flipV="1">
            <a:off x="2846341" y="4240259"/>
            <a:ext cx="2438400" cy="1905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343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chemeClr val="tx2"/>
                </a:solidFill>
              </a:rPr>
              <a:t>Transforming Probabilities into Logits </a:t>
            </a:r>
            <a:r>
              <a:rPr lang="en-US" sz="3200" b="1" dirty="0">
                <a:solidFill>
                  <a:schemeClr val="tx2"/>
                </a:solidFill>
              </a:rPr>
              <a:t>(</a:t>
            </a:r>
            <a:r>
              <a:rPr lang="en-US" sz="3200" b="1" dirty="0" err="1">
                <a:solidFill>
                  <a:schemeClr val="tx2"/>
                </a:solidFill>
              </a:rPr>
              <a:t>Pampel</a:t>
            </a:r>
            <a:r>
              <a:rPr lang="en-US" sz="3200" b="1" dirty="0">
                <a:solidFill>
                  <a:schemeClr val="tx2"/>
                </a:solidFill>
              </a:rPr>
              <a:t> 2000)</a:t>
            </a:r>
          </a:p>
        </p:txBody>
      </p:sp>
      <p:sp>
        <p:nvSpPr>
          <p:cNvPr id="3" name="Content Placeholder 2"/>
          <p:cNvSpPr>
            <a:spLocks noGrp="1"/>
          </p:cNvSpPr>
          <p:nvPr>
            <p:ph idx="1"/>
          </p:nvPr>
        </p:nvSpPr>
        <p:spPr/>
        <p:txBody>
          <a:bodyPr>
            <a:normAutofit/>
          </a:bodyPr>
          <a:lstStyle/>
          <a:p>
            <a:r>
              <a:rPr lang="en-US" dirty="0"/>
              <a:t>Given the floor and ceiling problem of linear regression on binary dependent variables we need a transformation (i.e. a link function) to allow for </a:t>
            </a:r>
            <a:r>
              <a:rPr lang="en-US" b="1" dirty="0"/>
              <a:t>decreasing effects of X on Y </a:t>
            </a:r>
            <a:r>
              <a:rPr lang="en-US" dirty="0"/>
              <a:t>as the predicted value of Y approaches the floor or ceiling.</a:t>
            </a:r>
          </a:p>
          <a:p>
            <a:r>
              <a:rPr lang="en-US" dirty="0"/>
              <a:t>There are many non-linear functions that could represent such a relationship – the logistic or logit transformation is used because of its desirable properties and relative simplicity.</a:t>
            </a:r>
          </a:p>
        </p:txBody>
      </p:sp>
    </p:spTree>
    <p:extLst>
      <p:ext uri="{BB962C8B-B14F-4D97-AF65-F5344CB8AC3E}">
        <p14:creationId xmlns:p14="http://schemas.microsoft.com/office/powerpoint/2010/main" val="507384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chemeClr val="tx2"/>
                </a:solidFill>
              </a:rPr>
              <a:t>Transforming Probabilities into Logits</a:t>
            </a:r>
          </a:p>
        </p:txBody>
      </p:sp>
      <p:sp>
        <p:nvSpPr>
          <p:cNvPr id="3" name="Content Placeholder 2"/>
          <p:cNvSpPr>
            <a:spLocks noGrp="1"/>
          </p:cNvSpPr>
          <p:nvPr>
            <p:ph idx="1"/>
          </p:nvPr>
        </p:nvSpPr>
        <p:spPr>
          <a:xfrm>
            <a:off x="609600" y="1600200"/>
            <a:ext cx="11049000" cy="4800600"/>
          </a:xfrm>
        </p:spPr>
        <p:txBody>
          <a:bodyPr>
            <a:normAutofit fontScale="92500"/>
          </a:bodyPr>
          <a:lstStyle/>
          <a:p>
            <a:r>
              <a:rPr lang="en-US" dirty="0"/>
              <a:t>Each observation has a probability of experiencing some event defined as P</a:t>
            </a:r>
            <a:r>
              <a:rPr lang="en-US" baseline="-25000" dirty="0"/>
              <a:t>i</a:t>
            </a:r>
            <a:r>
              <a:rPr lang="en-US" dirty="0"/>
              <a:t>.  Since, we only observe the outcome as either 1 or 0, P</a:t>
            </a:r>
            <a:r>
              <a:rPr lang="en-US" baseline="-25000" dirty="0"/>
              <a:t>i</a:t>
            </a:r>
            <a:r>
              <a:rPr lang="en-US" dirty="0"/>
              <a:t> is never actually observed and therefore must be estimated.</a:t>
            </a:r>
          </a:p>
          <a:p>
            <a:r>
              <a:rPr lang="en-US" dirty="0"/>
              <a:t>Given this probability, the logit transformation involves two steps:</a:t>
            </a:r>
          </a:p>
          <a:p>
            <a:pPr lvl="1"/>
            <a:r>
              <a:rPr lang="en-US" dirty="0"/>
              <a:t>Take the ratio of P</a:t>
            </a:r>
            <a:r>
              <a:rPr lang="en-US" baseline="-25000" dirty="0"/>
              <a:t>i</a:t>
            </a:r>
            <a:r>
              <a:rPr lang="en-US" dirty="0"/>
              <a:t> to 1-P</a:t>
            </a:r>
            <a:r>
              <a:rPr lang="en-US" baseline="-25000" dirty="0"/>
              <a:t>i</a:t>
            </a:r>
            <a:r>
              <a:rPr lang="en-US" dirty="0"/>
              <a:t>; which is the odds of experiencing the event.</a:t>
            </a:r>
          </a:p>
          <a:p>
            <a:pPr lvl="1"/>
            <a:r>
              <a:rPr lang="en-US" dirty="0"/>
              <a:t>Take the natural logarithm of the odds.</a:t>
            </a:r>
          </a:p>
          <a:p>
            <a:pPr lvl="1"/>
            <a:endParaRPr lang="en-US" dirty="0"/>
          </a:p>
          <a:p>
            <a:pPr lvl="1">
              <a:buNone/>
            </a:pPr>
            <a:r>
              <a:rPr lang="en-US" dirty="0"/>
              <a:t>		 L</a:t>
            </a:r>
            <a:r>
              <a:rPr lang="en-US" baseline="-25000" dirty="0"/>
              <a:t>i</a:t>
            </a:r>
            <a:r>
              <a:rPr lang="en-US" dirty="0"/>
              <a:t> = </a:t>
            </a:r>
            <a:r>
              <a:rPr lang="en-US" dirty="0" err="1"/>
              <a:t>ln</a:t>
            </a:r>
            <a:r>
              <a:rPr lang="en-US" dirty="0"/>
              <a:t>[P</a:t>
            </a:r>
            <a:r>
              <a:rPr lang="en-US" baseline="-25000" dirty="0"/>
              <a:t>i</a:t>
            </a:r>
            <a:r>
              <a:rPr lang="en-US" dirty="0"/>
              <a:t>/(1-P</a:t>
            </a:r>
            <a:r>
              <a:rPr lang="en-US" baseline="-25000" dirty="0"/>
              <a:t>i</a:t>
            </a:r>
            <a:r>
              <a:rPr lang="en-US" dirty="0"/>
              <a:t>)]     this is the logged odds or logit</a:t>
            </a:r>
          </a:p>
        </p:txBody>
      </p:sp>
    </p:spTree>
    <p:extLst>
      <p:ext uri="{BB962C8B-B14F-4D97-AF65-F5344CB8AC3E}">
        <p14:creationId xmlns:p14="http://schemas.microsoft.com/office/powerpoint/2010/main" val="3172741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chemeClr val="tx2"/>
                </a:solidFill>
              </a:rPr>
              <a:t>Why the Logit Transformation is Useful</a:t>
            </a:r>
          </a:p>
        </p:txBody>
      </p:sp>
      <p:sp>
        <p:nvSpPr>
          <p:cNvPr id="3" name="Content Placeholder 2"/>
          <p:cNvSpPr>
            <a:spLocks noGrp="1"/>
          </p:cNvSpPr>
          <p:nvPr>
            <p:ph idx="1"/>
          </p:nvPr>
        </p:nvSpPr>
        <p:spPr>
          <a:xfrm>
            <a:off x="838200" y="1600201"/>
            <a:ext cx="10972800" cy="2590799"/>
          </a:xfrm>
        </p:spPr>
        <p:txBody>
          <a:bodyPr>
            <a:normAutofit fontScale="92500"/>
          </a:bodyPr>
          <a:lstStyle/>
          <a:p>
            <a:r>
              <a:rPr lang="en-US" dirty="0"/>
              <a:t>Odds express the likelihood of an occurrence relative to the likelihood of </a:t>
            </a:r>
            <a:r>
              <a:rPr lang="en-US" dirty="0" err="1"/>
              <a:t>nonoccurence</a:t>
            </a:r>
            <a:r>
              <a:rPr lang="en-US" dirty="0"/>
              <a:t>.  Thus, like probabilities it has a lower limit of zero, but </a:t>
            </a:r>
            <a:r>
              <a:rPr lang="en-US" b="1" u="sng" dirty="0">
                <a:solidFill>
                  <a:srgbClr val="00B050"/>
                </a:solidFill>
              </a:rPr>
              <a:t>has no upper bound or ceiling</a:t>
            </a:r>
            <a:r>
              <a:rPr lang="en-US" dirty="0"/>
              <a:t>.  As the probability gets closer to 1, the odds become an increasingly large number. To illustrate the relationship between probabilities and odds: </a:t>
            </a:r>
          </a:p>
        </p:txBody>
      </p:sp>
      <p:graphicFrame>
        <p:nvGraphicFramePr>
          <p:cNvPr id="4" name="Table 3"/>
          <p:cNvGraphicFramePr>
            <a:graphicFrameLocks noGrp="1"/>
          </p:cNvGraphicFramePr>
          <p:nvPr>
            <p:extLst>
              <p:ext uri="{D42A27DB-BD31-4B8C-83A1-F6EECF244321}">
                <p14:modId xmlns:p14="http://schemas.microsoft.com/office/powerpoint/2010/main" val="2737475137"/>
              </p:ext>
            </p:extLst>
          </p:nvPr>
        </p:nvGraphicFramePr>
        <p:xfrm>
          <a:off x="863600" y="4194628"/>
          <a:ext cx="10413999" cy="2388732"/>
        </p:xfrm>
        <a:graphic>
          <a:graphicData uri="http://schemas.openxmlformats.org/drawingml/2006/table">
            <a:tbl>
              <a:tblPr/>
              <a:tblGrid>
                <a:gridCol w="1090471">
                  <a:extLst>
                    <a:ext uri="{9D8B030D-6E8A-4147-A177-3AD203B41FA5}">
                      <a16:colId xmlns:a16="http://schemas.microsoft.com/office/drawing/2014/main" val="20000"/>
                    </a:ext>
                  </a:extLst>
                </a:gridCol>
                <a:gridCol w="934689">
                  <a:extLst>
                    <a:ext uri="{9D8B030D-6E8A-4147-A177-3AD203B41FA5}">
                      <a16:colId xmlns:a16="http://schemas.microsoft.com/office/drawing/2014/main" val="20001"/>
                    </a:ext>
                  </a:extLst>
                </a:gridCol>
                <a:gridCol w="810063">
                  <a:extLst>
                    <a:ext uri="{9D8B030D-6E8A-4147-A177-3AD203B41FA5}">
                      <a16:colId xmlns:a16="http://schemas.microsoft.com/office/drawing/2014/main" val="20002"/>
                    </a:ext>
                  </a:extLst>
                </a:gridCol>
                <a:gridCol w="872377">
                  <a:extLst>
                    <a:ext uri="{9D8B030D-6E8A-4147-A177-3AD203B41FA5}">
                      <a16:colId xmlns:a16="http://schemas.microsoft.com/office/drawing/2014/main" val="20003"/>
                    </a:ext>
                  </a:extLst>
                </a:gridCol>
                <a:gridCol w="810063">
                  <a:extLst>
                    <a:ext uri="{9D8B030D-6E8A-4147-A177-3AD203B41FA5}">
                      <a16:colId xmlns:a16="http://schemas.microsoft.com/office/drawing/2014/main" val="20004"/>
                    </a:ext>
                  </a:extLst>
                </a:gridCol>
                <a:gridCol w="841222">
                  <a:extLst>
                    <a:ext uri="{9D8B030D-6E8A-4147-A177-3AD203B41FA5}">
                      <a16:colId xmlns:a16="http://schemas.microsoft.com/office/drawing/2014/main" val="20005"/>
                    </a:ext>
                  </a:extLst>
                </a:gridCol>
                <a:gridCol w="778908">
                  <a:extLst>
                    <a:ext uri="{9D8B030D-6E8A-4147-A177-3AD203B41FA5}">
                      <a16:colId xmlns:a16="http://schemas.microsoft.com/office/drawing/2014/main" val="20006"/>
                    </a:ext>
                  </a:extLst>
                </a:gridCol>
                <a:gridCol w="872377">
                  <a:extLst>
                    <a:ext uri="{9D8B030D-6E8A-4147-A177-3AD203B41FA5}">
                      <a16:colId xmlns:a16="http://schemas.microsoft.com/office/drawing/2014/main" val="20007"/>
                    </a:ext>
                  </a:extLst>
                </a:gridCol>
                <a:gridCol w="841222">
                  <a:extLst>
                    <a:ext uri="{9D8B030D-6E8A-4147-A177-3AD203B41FA5}">
                      <a16:colId xmlns:a16="http://schemas.microsoft.com/office/drawing/2014/main" val="20008"/>
                    </a:ext>
                  </a:extLst>
                </a:gridCol>
                <a:gridCol w="810063">
                  <a:extLst>
                    <a:ext uri="{9D8B030D-6E8A-4147-A177-3AD203B41FA5}">
                      <a16:colId xmlns:a16="http://schemas.microsoft.com/office/drawing/2014/main" val="20009"/>
                    </a:ext>
                  </a:extLst>
                </a:gridCol>
                <a:gridCol w="765952">
                  <a:extLst>
                    <a:ext uri="{9D8B030D-6E8A-4147-A177-3AD203B41FA5}">
                      <a16:colId xmlns:a16="http://schemas.microsoft.com/office/drawing/2014/main" val="20010"/>
                    </a:ext>
                  </a:extLst>
                </a:gridCol>
                <a:gridCol w="986592">
                  <a:extLst>
                    <a:ext uri="{9D8B030D-6E8A-4147-A177-3AD203B41FA5}">
                      <a16:colId xmlns:a16="http://schemas.microsoft.com/office/drawing/2014/main" val="20011"/>
                    </a:ext>
                  </a:extLst>
                </a:gridCol>
              </a:tblGrid>
              <a:tr h="796244">
                <a:tc>
                  <a:txBody>
                    <a:bodyPr/>
                    <a:lstStyle/>
                    <a:p>
                      <a:pPr algn="l" fontAlgn="b"/>
                      <a:r>
                        <a:rPr lang="en-US" sz="2800" b="1" i="0" u="none" strike="noStrike" dirty="0">
                          <a:solidFill>
                            <a:srgbClr val="000000"/>
                          </a:solidFill>
                          <a:latin typeface="Calibri"/>
                        </a:rPr>
                        <a:t>P</a:t>
                      </a:r>
                      <a:r>
                        <a:rPr lang="en-US" sz="2800" b="1" i="0" u="none" strike="noStrike" baseline="-25000" dirty="0">
                          <a:solidFill>
                            <a:srgbClr val="000000"/>
                          </a:solidFill>
                          <a:latin typeface="Calibri"/>
                        </a:rPr>
                        <a:t>i</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0.01</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0.1</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0.2</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0.3</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0.4</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FF0000"/>
                          </a:solidFill>
                          <a:latin typeface="Calibri"/>
                        </a:rPr>
                        <a:t>0.5</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0.6</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0.7</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0.8</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0.9</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0.99</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0"/>
                  </a:ext>
                </a:extLst>
              </a:tr>
              <a:tr h="796244">
                <a:tc>
                  <a:txBody>
                    <a:bodyPr/>
                    <a:lstStyle/>
                    <a:p>
                      <a:pPr algn="l" fontAlgn="b"/>
                      <a:r>
                        <a:rPr lang="en-US" sz="2800" b="1" i="0" u="none" strike="noStrike" dirty="0">
                          <a:solidFill>
                            <a:srgbClr val="000000"/>
                          </a:solidFill>
                          <a:latin typeface="Calibri"/>
                        </a:rPr>
                        <a:t>1-P</a:t>
                      </a:r>
                      <a:r>
                        <a:rPr lang="en-US" sz="2800" b="1" i="0" u="none" strike="noStrike" baseline="-25000" dirty="0">
                          <a:solidFill>
                            <a:srgbClr val="000000"/>
                          </a:solidFill>
                          <a:latin typeface="Calibri"/>
                        </a:rPr>
                        <a:t>i</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0.99</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0.9</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0.8</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0.7</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0.6</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FF0000"/>
                          </a:solidFill>
                          <a:latin typeface="Calibri"/>
                        </a:rPr>
                        <a:t>0.5</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0.4</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0.3</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0.2</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0.1</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0.01</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1"/>
                  </a:ext>
                </a:extLst>
              </a:tr>
              <a:tr h="796244">
                <a:tc>
                  <a:txBody>
                    <a:bodyPr/>
                    <a:lstStyle/>
                    <a:p>
                      <a:pPr algn="l" fontAlgn="b"/>
                      <a:r>
                        <a:rPr lang="en-US" sz="2800" b="1" i="0" u="none" strike="noStrike">
                          <a:solidFill>
                            <a:srgbClr val="000000"/>
                          </a:solidFill>
                          <a:latin typeface="Calibri"/>
                        </a:rPr>
                        <a:t>Odds</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0.01</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0.11</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0.25</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0.43</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0.67</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FF0000"/>
                          </a:solidFill>
                          <a:latin typeface="Calibri"/>
                        </a:rPr>
                        <a:t>1.00</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1.50</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2.33</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4.00</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9.00</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99.00</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5825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64F1-F400-4C7C-8701-3E19D0A0C0DE}"/>
              </a:ext>
            </a:extLst>
          </p:cNvPr>
          <p:cNvSpPr>
            <a:spLocks noGrp="1"/>
          </p:cNvSpPr>
          <p:nvPr>
            <p:ph type="title" idx="4294967295"/>
          </p:nvPr>
        </p:nvSpPr>
        <p:spPr>
          <a:xfrm>
            <a:off x="9677400" y="9525"/>
            <a:ext cx="2514600" cy="1371600"/>
          </a:xfrm>
        </p:spPr>
        <p:txBody>
          <a:bodyPr>
            <a:normAutofit fontScale="90000"/>
          </a:bodyPr>
          <a:lstStyle/>
          <a:p>
            <a:r>
              <a:rPr lang="en-US" b="1" dirty="0">
                <a:solidFill>
                  <a:schemeClr val="tx2"/>
                </a:solidFill>
              </a:rPr>
              <a:t>Starter Question</a:t>
            </a:r>
          </a:p>
        </p:txBody>
      </p:sp>
      <p:pic>
        <p:nvPicPr>
          <p:cNvPr id="4" name="Content Placeholder 3">
            <a:extLst>
              <a:ext uri="{FF2B5EF4-FFF2-40B4-BE49-F238E27FC236}">
                <a16:creationId xmlns:a16="http://schemas.microsoft.com/office/drawing/2014/main" id="{499D87A3-228F-4812-ABC7-B8E46E3FE0D0}"/>
              </a:ext>
            </a:extLst>
          </p:cNvPr>
          <p:cNvPicPr>
            <a:picLocks noGrp="1" noChangeAspect="1"/>
          </p:cNvPicPr>
          <p:nvPr>
            <p:ph sz="quarter" idx="4294967295"/>
          </p:nvPr>
        </p:nvPicPr>
        <p:blipFill>
          <a:blip r:embed="rId3"/>
          <a:stretch>
            <a:fillRect/>
          </a:stretch>
        </p:blipFill>
        <p:spPr>
          <a:xfrm>
            <a:off x="304800" y="35718"/>
            <a:ext cx="8382000" cy="6786563"/>
          </a:xfrm>
          <a:prstGeom prst="rect">
            <a:avLst/>
          </a:prstGeom>
        </p:spPr>
      </p:pic>
    </p:spTree>
    <p:extLst>
      <p:ext uri="{BB962C8B-B14F-4D97-AF65-F5344CB8AC3E}">
        <p14:creationId xmlns:p14="http://schemas.microsoft.com/office/powerpoint/2010/main" val="431617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b="1" dirty="0">
                <a:solidFill>
                  <a:schemeClr val="tx2"/>
                </a:solidFill>
              </a:rPr>
              <a:t>Why the Logit Transformation is Useful  cont…</a:t>
            </a:r>
          </a:p>
        </p:txBody>
      </p:sp>
      <p:sp>
        <p:nvSpPr>
          <p:cNvPr id="3" name="Content Placeholder 2"/>
          <p:cNvSpPr>
            <a:spLocks noGrp="1"/>
          </p:cNvSpPr>
          <p:nvPr>
            <p:ph idx="1"/>
          </p:nvPr>
        </p:nvSpPr>
        <p:spPr>
          <a:xfrm>
            <a:off x="609600" y="1418405"/>
            <a:ext cx="10972800" cy="2514599"/>
          </a:xfrm>
        </p:spPr>
        <p:txBody>
          <a:bodyPr>
            <a:normAutofit fontScale="92500" lnSpcReduction="20000"/>
          </a:bodyPr>
          <a:lstStyle/>
          <a:p>
            <a:r>
              <a:rPr lang="en-US" b="1" u="sng" dirty="0">
                <a:solidFill>
                  <a:srgbClr val="00B050"/>
                </a:solidFill>
              </a:rPr>
              <a:t>Taking the natural log of the odds eliminates the floor</a:t>
            </a:r>
            <a:r>
              <a:rPr lang="en-US" dirty="0"/>
              <a:t> (just as transforming probabilities into odds eliminating the ceiling).  When using the natural log:</a:t>
            </a:r>
          </a:p>
          <a:p>
            <a:pPr lvl="1"/>
            <a:r>
              <a:rPr lang="en-US" dirty="0"/>
              <a:t>Odds above 0, but below 1, produce negative numbers</a:t>
            </a:r>
          </a:p>
          <a:p>
            <a:pPr lvl="1"/>
            <a:r>
              <a:rPr lang="en-US" dirty="0"/>
              <a:t>Odds equal to 1 produces 0; and </a:t>
            </a:r>
          </a:p>
          <a:p>
            <a:pPr lvl="1"/>
            <a:r>
              <a:rPr lang="en-US" dirty="0"/>
              <a:t>Odds above 1 produces positive numbers</a:t>
            </a:r>
          </a:p>
          <a:p>
            <a:endParaRPr lang="en-US" dirty="0"/>
          </a:p>
        </p:txBody>
      </p:sp>
      <p:pic>
        <p:nvPicPr>
          <p:cNvPr id="2" name="Picture 1"/>
          <p:cNvPicPr>
            <a:picLocks noChangeAspect="1"/>
          </p:cNvPicPr>
          <p:nvPr/>
        </p:nvPicPr>
        <p:blipFill>
          <a:blip r:embed="rId3"/>
          <a:stretch>
            <a:fillRect/>
          </a:stretch>
        </p:blipFill>
        <p:spPr>
          <a:xfrm>
            <a:off x="914400" y="3933004"/>
            <a:ext cx="10820400" cy="2908524"/>
          </a:xfrm>
          <a:prstGeom prst="rect">
            <a:avLst/>
          </a:prstGeom>
        </p:spPr>
      </p:pic>
    </p:spTree>
    <p:extLst>
      <p:ext uri="{BB962C8B-B14F-4D97-AF65-F5344CB8AC3E}">
        <p14:creationId xmlns:p14="http://schemas.microsoft.com/office/powerpoint/2010/main" val="3316359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11734800" cy="3581400"/>
          </a:xfrm>
        </p:spPr>
        <p:txBody>
          <a:bodyPr>
            <a:normAutofit fontScale="77500" lnSpcReduction="20000"/>
          </a:bodyPr>
          <a:lstStyle/>
          <a:p>
            <a:r>
              <a:rPr lang="en-US" dirty="0"/>
              <a:t>Properties of Logits:</a:t>
            </a:r>
          </a:p>
          <a:p>
            <a:pPr lvl="1"/>
            <a:r>
              <a:rPr lang="en-US" dirty="0"/>
              <a:t>No upper or lower boundary – </a:t>
            </a:r>
            <a:r>
              <a:rPr lang="en-US" dirty="0">
                <a:solidFill>
                  <a:srgbClr val="00B050"/>
                </a:solidFill>
              </a:rPr>
              <a:t>the odds eliminate the upper boundary </a:t>
            </a:r>
            <a:r>
              <a:rPr lang="en-US" dirty="0"/>
              <a:t>of probabilities, and </a:t>
            </a:r>
            <a:r>
              <a:rPr lang="en-US" dirty="0">
                <a:solidFill>
                  <a:srgbClr val="FF0000"/>
                </a:solidFill>
              </a:rPr>
              <a:t>logged odds eliminates the lower boundary</a:t>
            </a:r>
            <a:r>
              <a:rPr lang="en-US" dirty="0"/>
              <a:t> of probabilities</a:t>
            </a:r>
          </a:p>
          <a:p>
            <a:pPr lvl="1"/>
            <a:endParaRPr lang="en-US" dirty="0"/>
          </a:p>
          <a:p>
            <a:pPr lvl="1"/>
            <a:r>
              <a:rPr lang="en-US" dirty="0"/>
              <a:t>The logit transformation is symmetric around the midpoint of probability of .5.  The logit when P</a:t>
            </a:r>
            <a:r>
              <a:rPr lang="en-US" baseline="-25000" dirty="0"/>
              <a:t>i</a:t>
            </a:r>
            <a:r>
              <a:rPr lang="en-US" dirty="0"/>
              <a:t> = .5 is zero.  Probabilities below .5 produce negative logits (because the odds are less than one) and probabilities above .5 produce positive logits (because the odds exceed one)</a:t>
            </a:r>
          </a:p>
          <a:p>
            <a:pPr lvl="1"/>
            <a:endParaRPr lang="en-US" dirty="0"/>
          </a:p>
          <a:p>
            <a:pPr lvl="1"/>
            <a:r>
              <a:rPr lang="en-US" dirty="0"/>
              <a:t>The same change in probability results in different changes in logits.  Thus, as P</a:t>
            </a:r>
            <a:r>
              <a:rPr lang="en-US" baseline="-25000" dirty="0"/>
              <a:t>i </a:t>
            </a:r>
            <a:r>
              <a:rPr lang="en-US" dirty="0"/>
              <a:t>approaches 0 or 1, the same change in probability translates into greater change in the logged odds.</a:t>
            </a:r>
          </a:p>
        </p:txBody>
      </p:sp>
      <p:graphicFrame>
        <p:nvGraphicFramePr>
          <p:cNvPr id="6" name="Table 5"/>
          <p:cNvGraphicFramePr>
            <a:graphicFrameLocks noGrp="1"/>
          </p:cNvGraphicFramePr>
          <p:nvPr>
            <p:extLst>
              <p:ext uri="{D42A27DB-BD31-4B8C-83A1-F6EECF244321}">
                <p14:modId xmlns:p14="http://schemas.microsoft.com/office/powerpoint/2010/main" val="785790826"/>
              </p:ext>
            </p:extLst>
          </p:nvPr>
        </p:nvGraphicFramePr>
        <p:xfrm>
          <a:off x="457200" y="3657600"/>
          <a:ext cx="11277599" cy="3048000"/>
        </p:xfrm>
        <a:graphic>
          <a:graphicData uri="http://schemas.openxmlformats.org/drawingml/2006/table">
            <a:tbl>
              <a:tblPr/>
              <a:tblGrid>
                <a:gridCol w="1198834">
                  <a:extLst>
                    <a:ext uri="{9D8B030D-6E8A-4147-A177-3AD203B41FA5}">
                      <a16:colId xmlns:a16="http://schemas.microsoft.com/office/drawing/2014/main" val="20000"/>
                    </a:ext>
                  </a:extLst>
                </a:gridCol>
                <a:gridCol w="1370095">
                  <a:extLst>
                    <a:ext uri="{9D8B030D-6E8A-4147-A177-3AD203B41FA5}">
                      <a16:colId xmlns:a16="http://schemas.microsoft.com/office/drawing/2014/main" val="20001"/>
                    </a:ext>
                  </a:extLst>
                </a:gridCol>
                <a:gridCol w="1104642">
                  <a:extLst>
                    <a:ext uri="{9D8B030D-6E8A-4147-A177-3AD203B41FA5}">
                      <a16:colId xmlns:a16="http://schemas.microsoft.com/office/drawing/2014/main" val="20002"/>
                    </a:ext>
                  </a:extLst>
                </a:gridCol>
                <a:gridCol w="1164582">
                  <a:extLst>
                    <a:ext uri="{9D8B030D-6E8A-4147-A177-3AD203B41FA5}">
                      <a16:colId xmlns:a16="http://schemas.microsoft.com/office/drawing/2014/main" val="20003"/>
                    </a:ext>
                  </a:extLst>
                </a:gridCol>
                <a:gridCol w="1096073">
                  <a:extLst>
                    <a:ext uri="{9D8B030D-6E8A-4147-A177-3AD203B41FA5}">
                      <a16:colId xmlns:a16="http://schemas.microsoft.com/office/drawing/2014/main" val="20004"/>
                    </a:ext>
                  </a:extLst>
                </a:gridCol>
                <a:gridCol w="1027571">
                  <a:extLst>
                    <a:ext uri="{9D8B030D-6E8A-4147-A177-3AD203B41FA5}">
                      <a16:colId xmlns:a16="http://schemas.microsoft.com/office/drawing/2014/main" val="20005"/>
                    </a:ext>
                  </a:extLst>
                </a:gridCol>
                <a:gridCol w="932524">
                  <a:extLst>
                    <a:ext uri="{9D8B030D-6E8A-4147-A177-3AD203B41FA5}">
                      <a16:colId xmlns:a16="http://schemas.microsoft.com/office/drawing/2014/main" val="20006"/>
                    </a:ext>
                  </a:extLst>
                </a:gridCol>
                <a:gridCol w="1054114">
                  <a:extLst>
                    <a:ext uri="{9D8B030D-6E8A-4147-A177-3AD203B41FA5}">
                      <a16:colId xmlns:a16="http://schemas.microsoft.com/office/drawing/2014/main" val="20007"/>
                    </a:ext>
                  </a:extLst>
                </a:gridCol>
                <a:gridCol w="1164582">
                  <a:extLst>
                    <a:ext uri="{9D8B030D-6E8A-4147-A177-3AD203B41FA5}">
                      <a16:colId xmlns:a16="http://schemas.microsoft.com/office/drawing/2014/main" val="20008"/>
                    </a:ext>
                  </a:extLst>
                </a:gridCol>
                <a:gridCol w="1164582">
                  <a:extLst>
                    <a:ext uri="{9D8B030D-6E8A-4147-A177-3AD203B41FA5}">
                      <a16:colId xmlns:a16="http://schemas.microsoft.com/office/drawing/2014/main" val="20009"/>
                    </a:ext>
                  </a:extLst>
                </a:gridCol>
              </a:tblGrid>
              <a:tr h="762000">
                <a:tc>
                  <a:txBody>
                    <a:bodyPr/>
                    <a:lstStyle/>
                    <a:p>
                      <a:pPr algn="l" fontAlgn="b"/>
                      <a:r>
                        <a:rPr lang="en-US" sz="2800" b="1" i="0" u="none" strike="noStrike" dirty="0">
                          <a:solidFill>
                            <a:srgbClr val="000000"/>
                          </a:solidFill>
                          <a:latin typeface="Calibri"/>
                        </a:rPr>
                        <a:t>Pi</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0.1</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0.2</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0.3</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0.4</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1" i="0" u="none" strike="noStrike" dirty="0">
                          <a:solidFill>
                            <a:schemeClr val="accent2"/>
                          </a:solidFill>
                          <a:latin typeface="Calibri"/>
                        </a:rPr>
                        <a:t>0.5</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0.6</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0.7</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0.8</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0.9</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0"/>
                  </a:ext>
                </a:extLst>
              </a:tr>
              <a:tr h="762000">
                <a:tc>
                  <a:txBody>
                    <a:bodyPr/>
                    <a:lstStyle/>
                    <a:p>
                      <a:pPr algn="l" fontAlgn="b"/>
                      <a:r>
                        <a:rPr lang="en-US" sz="2800" b="1" i="0" u="none" strike="noStrike">
                          <a:solidFill>
                            <a:srgbClr val="000000"/>
                          </a:solidFill>
                          <a:latin typeface="Calibri"/>
                        </a:rPr>
                        <a:t>1-Pi</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0.9</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0.8</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0.7</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0.6</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1" i="0" u="none" strike="noStrike" dirty="0">
                          <a:solidFill>
                            <a:schemeClr val="accent2"/>
                          </a:solidFill>
                          <a:latin typeface="Calibri"/>
                        </a:rPr>
                        <a:t>0.5</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0.4</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0.3</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0.2</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0.1</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1"/>
                  </a:ext>
                </a:extLst>
              </a:tr>
              <a:tr h="762000">
                <a:tc>
                  <a:txBody>
                    <a:bodyPr/>
                    <a:lstStyle/>
                    <a:p>
                      <a:pPr algn="l" fontAlgn="b"/>
                      <a:r>
                        <a:rPr lang="en-US" sz="2800" b="1" i="0" u="none" strike="noStrike">
                          <a:solidFill>
                            <a:srgbClr val="000000"/>
                          </a:solidFill>
                          <a:latin typeface="Calibri"/>
                        </a:rPr>
                        <a:t>Odds</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0.11</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0.25</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0.43</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0.67</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1" i="0" u="none" strike="noStrike" dirty="0">
                          <a:solidFill>
                            <a:schemeClr val="accent2"/>
                          </a:solidFill>
                          <a:latin typeface="Calibri"/>
                        </a:rPr>
                        <a:t>1.00</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1.50</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2.33</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4.00</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9.00</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2"/>
                  </a:ext>
                </a:extLst>
              </a:tr>
              <a:tr h="762000">
                <a:tc>
                  <a:txBody>
                    <a:bodyPr/>
                    <a:lstStyle/>
                    <a:p>
                      <a:pPr algn="l" fontAlgn="b"/>
                      <a:r>
                        <a:rPr lang="en-US" sz="2800" b="1" i="0" u="none" strike="noStrike">
                          <a:solidFill>
                            <a:srgbClr val="000000"/>
                          </a:solidFill>
                          <a:latin typeface="Calibri"/>
                        </a:rPr>
                        <a:t>Logit</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-2.197</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-1.386</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-0.847</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-0.405</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1" i="0" u="none" strike="noStrike" dirty="0">
                          <a:solidFill>
                            <a:schemeClr val="accent2"/>
                          </a:solidFill>
                          <a:latin typeface="Calibri"/>
                        </a:rPr>
                        <a:t>0.000</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0.405</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a:solidFill>
                            <a:srgbClr val="000000"/>
                          </a:solidFill>
                          <a:latin typeface="Calibri"/>
                        </a:rPr>
                        <a:t>0.847</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1.386</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800" b="0" i="0" u="none" strike="noStrike" dirty="0">
                          <a:solidFill>
                            <a:srgbClr val="000000"/>
                          </a:solidFill>
                          <a:latin typeface="Calibri"/>
                        </a:rPr>
                        <a:t>2.197</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44777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06" y="381000"/>
            <a:ext cx="6386593" cy="3810000"/>
          </a:xfrm>
        </p:spPr>
        <p:txBody>
          <a:bodyPr>
            <a:normAutofit fontScale="92500" lnSpcReduction="10000"/>
          </a:bodyPr>
          <a:lstStyle/>
          <a:p>
            <a:r>
              <a:rPr lang="en-US" dirty="0"/>
              <a:t>Thus…the linear relationship between X and the logit implies a nonlinear relationship between X and the original probability.</a:t>
            </a:r>
          </a:p>
          <a:p>
            <a:r>
              <a:rPr lang="en-US" dirty="0"/>
              <a:t>Such that a one unit change in the logit results in smaller differences in probabilities at high and low levels than at levels in the middle.</a:t>
            </a:r>
          </a:p>
        </p:txBody>
      </p:sp>
      <p:graphicFrame>
        <p:nvGraphicFramePr>
          <p:cNvPr id="5" name="Table 4"/>
          <p:cNvGraphicFramePr>
            <a:graphicFrameLocks noGrp="1"/>
          </p:cNvGraphicFramePr>
          <p:nvPr>
            <p:extLst>
              <p:ext uri="{D42A27DB-BD31-4B8C-83A1-F6EECF244321}">
                <p14:modId xmlns:p14="http://schemas.microsoft.com/office/powerpoint/2010/main" val="2404741105"/>
              </p:ext>
            </p:extLst>
          </p:nvPr>
        </p:nvGraphicFramePr>
        <p:xfrm>
          <a:off x="1333499" y="4462680"/>
          <a:ext cx="9525001" cy="2120682"/>
        </p:xfrm>
        <a:graphic>
          <a:graphicData uri="http://schemas.openxmlformats.org/drawingml/2006/table">
            <a:tbl>
              <a:tblPr/>
              <a:tblGrid>
                <a:gridCol w="1074724">
                  <a:extLst>
                    <a:ext uri="{9D8B030D-6E8A-4147-A177-3AD203B41FA5}">
                      <a16:colId xmlns:a16="http://schemas.microsoft.com/office/drawing/2014/main" val="20000"/>
                    </a:ext>
                  </a:extLst>
                </a:gridCol>
                <a:gridCol w="990431">
                  <a:extLst>
                    <a:ext uri="{9D8B030D-6E8A-4147-A177-3AD203B41FA5}">
                      <a16:colId xmlns:a16="http://schemas.microsoft.com/office/drawing/2014/main" val="20001"/>
                    </a:ext>
                  </a:extLst>
                </a:gridCol>
                <a:gridCol w="1264380">
                  <a:extLst>
                    <a:ext uri="{9D8B030D-6E8A-4147-A177-3AD203B41FA5}">
                      <a16:colId xmlns:a16="http://schemas.microsoft.com/office/drawing/2014/main" val="20002"/>
                    </a:ext>
                  </a:extLst>
                </a:gridCol>
                <a:gridCol w="1411891">
                  <a:extLst>
                    <a:ext uri="{9D8B030D-6E8A-4147-A177-3AD203B41FA5}">
                      <a16:colId xmlns:a16="http://schemas.microsoft.com/office/drawing/2014/main" val="20003"/>
                    </a:ext>
                  </a:extLst>
                </a:gridCol>
                <a:gridCol w="1236285">
                  <a:extLst>
                    <a:ext uri="{9D8B030D-6E8A-4147-A177-3AD203B41FA5}">
                      <a16:colId xmlns:a16="http://schemas.microsoft.com/office/drawing/2014/main" val="20004"/>
                    </a:ext>
                  </a:extLst>
                </a:gridCol>
                <a:gridCol w="1208186">
                  <a:extLst>
                    <a:ext uri="{9D8B030D-6E8A-4147-A177-3AD203B41FA5}">
                      <a16:colId xmlns:a16="http://schemas.microsoft.com/office/drawing/2014/main" val="20005"/>
                    </a:ext>
                  </a:extLst>
                </a:gridCol>
                <a:gridCol w="1095797">
                  <a:extLst>
                    <a:ext uri="{9D8B030D-6E8A-4147-A177-3AD203B41FA5}">
                      <a16:colId xmlns:a16="http://schemas.microsoft.com/office/drawing/2014/main" val="20006"/>
                    </a:ext>
                  </a:extLst>
                </a:gridCol>
                <a:gridCol w="1243307">
                  <a:extLst>
                    <a:ext uri="{9D8B030D-6E8A-4147-A177-3AD203B41FA5}">
                      <a16:colId xmlns:a16="http://schemas.microsoft.com/office/drawing/2014/main" val="20007"/>
                    </a:ext>
                  </a:extLst>
                </a:gridCol>
              </a:tblGrid>
              <a:tr h="706894">
                <a:tc>
                  <a:txBody>
                    <a:bodyPr/>
                    <a:lstStyle/>
                    <a:p>
                      <a:pPr algn="r" fontAlgn="b"/>
                      <a:r>
                        <a:rPr lang="en-US" sz="2400" b="1" i="0" u="none" strike="noStrike" dirty="0">
                          <a:solidFill>
                            <a:srgbClr val="000000"/>
                          </a:solidFill>
                          <a:latin typeface="Calibri"/>
                        </a:rPr>
                        <a:t>Logit</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400" b="0" i="0" u="none" strike="noStrike" dirty="0">
                          <a:solidFill>
                            <a:srgbClr val="000000"/>
                          </a:solidFill>
                          <a:latin typeface="Calibri"/>
                        </a:rPr>
                        <a:t>-3</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400" b="0" i="0" u="none" strike="noStrike" dirty="0">
                          <a:solidFill>
                            <a:srgbClr val="000000"/>
                          </a:solidFill>
                          <a:latin typeface="Calibri"/>
                        </a:rPr>
                        <a:t>-2</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400" b="0" i="0" u="none" strike="noStrike" dirty="0">
                          <a:solidFill>
                            <a:srgbClr val="000000"/>
                          </a:solidFill>
                          <a:latin typeface="Calibri"/>
                        </a:rPr>
                        <a:t>-1</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400" b="0" i="0" u="none" strike="noStrike">
                          <a:solidFill>
                            <a:srgbClr val="000000"/>
                          </a:solidFill>
                          <a:latin typeface="Calibri"/>
                        </a:rPr>
                        <a:t>0</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400" b="0" i="0" u="none" strike="noStrike">
                          <a:solidFill>
                            <a:srgbClr val="000000"/>
                          </a:solidFill>
                          <a:latin typeface="Calibri"/>
                        </a:rPr>
                        <a:t>1</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400" b="0" i="0" u="none" strike="noStrike">
                          <a:solidFill>
                            <a:srgbClr val="000000"/>
                          </a:solidFill>
                          <a:latin typeface="Calibri"/>
                        </a:rPr>
                        <a:t>2</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400" b="0" i="0" u="none" strike="noStrike">
                          <a:solidFill>
                            <a:srgbClr val="000000"/>
                          </a:solidFill>
                          <a:latin typeface="Calibri"/>
                        </a:rPr>
                        <a:t>3</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0"/>
                  </a:ext>
                </a:extLst>
              </a:tr>
              <a:tr h="706894">
                <a:tc>
                  <a:txBody>
                    <a:bodyPr/>
                    <a:lstStyle/>
                    <a:p>
                      <a:pPr algn="r" fontAlgn="b"/>
                      <a:r>
                        <a:rPr lang="en-US" sz="2400" b="1" i="0" u="none" strike="noStrike" dirty="0">
                          <a:solidFill>
                            <a:srgbClr val="000000"/>
                          </a:solidFill>
                          <a:latin typeface="Calibri"/>
                        </a:rPr>
                        <a:t>Pi</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400" b="0" i="0" u="none" strike="noStrike">
                          <a:solidFill>
                            <a:srgbClr val="000000"/>
                          </a:solidFill>
                          <a:latin typeface="Calibri"/>
                        </a:rPr>
                        <a:t>0.047</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400" b="0" i="0" u="none" strike="noStrike">
                          <a:solidFill>
                            <a:srgbClr val="000000"/>
                          </a:solidFill>
                          <a:latin typeface="Calibri"/>
                        </a:rPr>
                        <a:t>0.119</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400" b="0" i="0" u="none" strike="noStrike" dirty="0">
                          <a:solidFill>
                            <a:srgbClr val="000000"/>
                          </a:solidFill>
                          <a:latin typeface="Calibri"/>
                        </a:rPr>
                        <a:t>0.269</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400" b="0" i="0" u="none" strike="noStrike" dirty="0">
                          <a:solidFill>
                            <a:srgbClr val="000000"/>
                          </a:solidFill>
                          <a:latin typeface="Calibri"/>
                        </a:rPr>
                        <a:t>0.5</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400" b="0" i="0" u="none" strike="noStrike" dirty="0">
                          <a:solidFill>
                            <a:srgbClr val="000000"/>
                          </a:solidFill>
                          <a:latin typeface="Calibri"/>
                        </a:rPr>
                        <a:t>0.731</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400" b="0" i="0" u="none" strike="noStrike" dirty="0">
                          <a:solidFill>
                            <a:srgbClr val="000000"/>
                          </a:solidFill>
                          <a:latin typeface="Calibri"/>
                        </a:rPr>
                        <a:t>0.881</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400" b="0" i="0" u="none" strike="noStrike" dirty="0">
                          <a:solidFill>
                            <a:srgbClr val="000000"/>
                          </a:solidFill>
                          <a:latin typeface="Calibri"/>
                        </a:rPr>
                        <a:t>0.953</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1"/>
                  </a:ext>
                </a:extLst>
              </a:tr>
              <a:tr h="706894">
                <a:tc>
                  <a:txBody>
                    <a:bodyPr/>
                    <a:lstStyle/>
                    <a:p>
                      <a:pPr algn="r" fontAlgn="b"/>
                      <a:r>
                        <a:rPr lang="en-US" sz="2400" b="1" i="0" u="none" strike="noStrike">
                          <a:solidFill>
                            <a:srgbClr val="000000"/>
                          </a:solidFill>
                          <a:latin typeface="Calibri"/>
                        </a:rPr>
                        <a:t>Change</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fontAlgn="b"/>
                      <a:r>
                        <a:rPr lang="en-US" sz="2400" b="0" i="0" u="none" strike="noStrike" dirty="0">
                          <a:solidFill>
                            <a:srgbClr val="000000"/>
                          </a:solidFill>
                          <a:latin typeface="Calibri"/>
                        </a:rPr>
                        <a:t>---</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400" b="0" i="0" u="none" strike="noStrike" dirty="0">
                          <a:solidFill>
                            <a:srgbClr val="000000"/>
                          </a:solidFill>
                          <a:latin typeface="Calibri"/>
                        </a:rPr>
                        <a:t>0.0720</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400" b="0" i="0" u="none" strike="noStrike">
                          <a:solidFill>
                            <a:srgbClr val="000000"/>
                          </a:solidFill>
                          <a:latin typeface="Calibri"/>
                        </a:rPr>
                        <a:t>0.1500</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400" b="0" i="0" u="none" strike="noStrike">
                          <a:solidFill>
                            <a:srgbClr val="000000"/>
                          </a:solidFill>
                          <a:latin typeface="Calibri"/>
                        </a:rPr>
                        <a:t>0.2310</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400" b="0" i="0" u="none" strike="noStrike">
                          <a:solidFill>
                            <a:srgbClr val="000000"/>
                          </a:solidFill>
                          <a:latin typeface="Calibri"/>
                        </a:rPr>
                        <a:t>0.2310</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400" b="0" i="0" u="none" strike="noStrike">
                          <a:solidFill>
                            <a:srgbClr val="000000"/>
                          </a:solidFill>
                          <a:latin typeface="Calibri"/>
                        </a:rPr>
                        <a:t>0.1500</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r" fontAlgn="b"/>
                      <a:r>
                        <a:rPr lang="en-US" sz="2400" b="0" i="0" u="none" strike="noStrike" dirty="0">
                          <a:solidFill>
                            <a:srgbClr val="000000"/>
                          </a:solidFill>
                          <a:latin typeface="Calibri"/>
                        </a:rPr>
                        <a:t>0.0720</a:t>
                      </a:r>
                    </a:p>
                  </a:txBody>
                  <a:tcPr marL="9525" marR="9525" marT="9525" marB="0" anchor="b">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2"/>
                  </a:ext>
                </a:extLst>
              </a:tr>
            </a:tbl>
          </a:graphicData>
        </a:graphic>
      </p:graphicFrame>
      <p:pic>
        <p:nvPicPr>
          <p:cNvPr id="4" name="Picture 3">
            <a:extLst>
              <a:ext uri="{FF2B5EF4-FFF2-40B4-BE49-F238E27FC236}">
                <a16:creationId xmlns:a16="http://schemas.microsoft.com/office/drawing/2014/main" id="{8F78BD49-BF9B-47B8-A100-FABA72B0E82E}"/>
              </a:ext>
            </a:extLst>
          </p:cNvPr>
          <p:cNvPicPr>
            <a:picLocks noChangeAspect="1"/>
          </p:cNvPicPr>
          <p:nvPr/>
        </p:nvPicPr>
        <p:blipFill>
          <a:blip r:embed="rId3"/>
          <a:stretch>
            <a:fillRect/>
          </a:stretch>
        </p:blipFill>
        <p:spPr>
          <a:xfrm>
            <a:off x="7120081" y="457200"/>
            <a:ext cx="4614719" cy="3733800"/>
          </a:xfrm>
          <a:prstGeom prst="rect">
            <a:avLst/>
          </a:prstGeom>
        </p:spPr>
      </p:pic>
    </p:spTree>
    <p:extLst>
      <p:ext uri="{BB962C8B-B14F-4D97-AF65-F5344CB8AC3E}">
        <p14:creationId xmlns:p14="http://schemas.microsoft.com/office/powerpoint/2010/main" val="2973703866"/>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The Logistic Regression Equation</a:t>
            </a:r>
          </a:p>
        </p:txBody>
      </p:sp>
      <p:sp>
        <p:nvSpPr>
          <p:cNvPr id="3" name="Content Placeholder 2"/>
          <p:cNvSpPr>
            <a:spLocks noGrp="1"/>
          </p:cNvSpPr>
          <p:nvPr>
            <p:ph idx="1"/>
          </p:nvPr>
        </p:nvSpPr>
        <p:spPr>
          <a:xfrm>
            <a:off x="838200" y="1600201"/>
            <a:ext cx="10972800" cy="4953000"/>
          </a:xfrm>
        </p:spPr>
        <p:txBody>
          <a:bodyPr>
            <a:normAutofit fontScale="92500"/>
          </a:bodyPr>
          <a:lstStyle/>
          <a:p>
            <a:r>
              <a:rPr lang="en-US" dirty="0"/>
              <a:t>The linear relationship between the predictors and the logit of the outcome implies non-linear relationships with the probabilities.</a:t>
            </a:r>
          </a:p>
          <a:p>
            <a:r>
              <a:rPr lang="en-US" dirty="0"/>
              <a:t>The linear relationship between the predictors and the logit is defined as:</a:t>
            </a:r>
          </a:p>
          <a:p>
            <a:endParaRPr lang="en-US" dirty="0"/>
          </a:p>
          <a:p>
            <a:endParaRPr lang="en-US" dirty="0"/>
          </a:p>
          <a:p>
            <a:endParaRPr lang="en-US" dirty="0"/>
          </a:p>
          <a:p>
            <a:r>
              <a:rPr lang="en-US" dirty="0"/>
              <a:t>Where P</a:t>
            </a:r>
            <a:r>
              <a:rPr lang="en-US" baseline="-25000" dirty="0"/>
              <a:t>i</a:t>
            </a:r>
            <a:r>
              <a:rPr lang="en-US" dirty="0"/>
              <a:t> is just the predicted probability.  Thus, this is the logged odds.</a:t>
            </a:r>
          </a:p>
        </p:txBody>
      </p:sp>
      <p:sp>
        <p:nvSpPr>
          <p:cNvPr id="19558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5588"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5590" name="Rectangle 6"/>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5592" name="Rectangle 8"/>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5591"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733800" y="4191000"/>
            <a:ext cx="3810000" cy="853966"/>
          </a:xfrm>
          <a:prstGeom prst="rect">
            <a:avLst/>
          </a:prstGeom>
          <a:noFill/>
        </p:spPr>
      </p:pic>
    </p:spTree>
    <p:extLst>
      <p:ext uri="{BB962C8B-B14F-4D97-AF65-F5344CB8AC3E}">
        <p14:creationId xmlns:p14="http://schemas.microsoft.com/office/powerpoint/2010/main" val="1621841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Obtaining Probability from Logits</a:t>
            </a:r>
          </a:p>
        </p:txBody>
      </p:sp>
      <p:sp>
        <p:nvSpPr>
          <p:cNvPr id="3" name="Content Placeholder 2"/>
          <p:cNvSpPr>
            <a:spLocks noGrp="1"/>
          </p:cNvSpPr>
          <p:nvPr>
            <p:ph idx="1"/>
          </p:nvPr>
        </p:nvSpPr>
        <p:spPr>
          <a:xfrm>
            <a:off x="762000" y="1447800"/>
            <a:ext cx="10972800" cy="5105400"/>
          </a:xfrm>
        </p:spPr>
        <p:txBody>
          <a:bodyPr>
            <a:normAutofit/>
          </a:bodyPr>
          <a:lstStyle/>
          <a:p>
            <a:r>
              <a:rPr lang="en-US" dirty="0"/>
              <a:t>To express the probabilities rather than the logit as a function of X, first take the exponent of each side of the equation.   Note that the logarithm of a number as an exponent equals the number itself: Exp (</a:t>
            </a:r>
            <a:r>
              <a:rPr lang="en-US" dirty="0" err="1"/>
              <a:t>ln</a:t>
            </a:r>
            <a:r>
              <a:rPr lang="en-US" dirty="0"/>
              <a:t>(X)) = X </a:t>
            </a:r>
          </a:p>
          <a:p>
            <a:endParaRPr lang="en-US" dirty="0"/>
          </a:p>
          <a:p>
            <a:pPr>
              <a:buNone/>
            </a:pPr>
            <a:endParaRPr lang="en-US" dirty="0"/>
          </a:p>
          <a:p>
            <a:r>
              <a:rPr lang="en-US" dirty="0"/>
              <a:t>Solving for Pi gives the following formula:</a:t>
            </a:r>
          </a:p>
        </p:txBody>
      </p:sp>
      <p:sp>
        <p:nvSpPr>
          <p:cNvPr id="197634"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763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940493" y="3764779"/>
            <a:ext cx="2514600" cy="754380"/>
          </a:xfrm>
          <a:prstGeom prst="rect">
            <a:avLst/>
          </a:prstGeom>
          <a:noFill/>
        </p:spPr>
      </p:pic>
      <p:pic>
        <p:nvPicPr>
          <p:cNvPr id="6"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02710" y="3717745"/>
            <a:ext cx="3575538" cy="801414"/>
          </a:xfrm>
          <a:prstGeom prst="rect">
            <a:avLst/>
          </a:prstGeom>
          <a:noFill/>
        </p:spPr>
      </p:pic>
      <p:cxnSp>
        <p:nvCxnSpPr>
          <p:cNvPr id="8" name="Straight Arrow Connector 7"/>
          <p:cNvCxnSpPr/>
          <p:nvPr/>
        </p:nvCxnSpPr>
        <p:spPr>
          <a:xfrm>
            <a:off x="5962310" y="4116864"/>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7636"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7635"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784952" y="5562600"/>
            <a:ext cx="2622096" cy="781050"/>
          </a:xfrm>
          <a:prstGeom prst="rect">
            <a:avLst/>
          </a:prstGeom>
          <a:noFill/>
        </p:spPr>
      </p:pic>
    </p:spTree>
    <p:extLst>
      <p:ext uri="{BB962C8B-B14F-4D97-AF65-F5344CB8AC3E}">
        <p14:creationId xmlns:p14="http://schemas.microsoft.com/office/powerpoint/2010/main" val="1444944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chemeClr val="tx2"/>
                </a:solidFill>
              </a:rPr>
              <a:t>Side Note</a:t>
            </a:r>
          </a:p>
        </p:txBody>
      </p:sp>
      <p:sp>
        <p:nvSpPr>
          <p:cNvPr id="3" name="Content Placeholder 2"/>
          <p:cNvSpPr>
            <a:spLocks noGrp="1"/>
          </p:cNvSpPr>
          <p:nvPr>
            <p:ph idx="1"/>
          </p:nvPr>
        </p:nvSpPr>
        <p:spPr/>
        <p:txBody>
          <a:bodyPr/>
          <a:lstStyle/>
          <a:p>
            <a:r>
              <a:rPr lang="en-US" dirty="0"/>
              <a:t>The equation on the previous slide:</a:t>
            </a:r>
          </a:p>
          <a:p>
            <a:endParaRPr lang="en-US" dirty="0"/>
          </a:p>
          <a:p>
            <a:endParaRPr lang="en-US" dirty="0"/>
          </a:p>
          <a:p>
            <a:endParaRPr lang="en-US" dirty="0"/>
          </a:p>
          <a:p>
            <a:r>
              <a:rPr lang="en-US" dirty="0"/>
              <a:t>Is often shown in the equivalent form of:</a:t>
            </a:r>
          </a:p>
        </p:txBody>
      </p:sp>
      <p:pic>
        <p:nvPicPr>
          <p:cNvPr id="4"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38600" y="2544990"/>
            <a:ext cx="3133724" cy="933450"/>
          </a:xfrm>
          <a:prstGeom prst="rect">
            <a:avLst/>
          </a:prstGeom>
          <a:noFill/>
        </p:spPr>
      </p:pic>
      <p:sp>
        <p:nvSpPr>
          <p:cNvPr id="20070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0708"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070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269957" y="4810124"/>
            <a:ext cx="3652086" cy="895350"/>
          </a:xfrm>
          <a:prstGeom prst="rect">
            <a:avLst/>
          </a:prstGeom>
          <a:noFill/>
        </p:spPr>
      </p:pic>
    </p:spTree>
    <p:extLst>
      <p:ext uri="{BB962C8B-B14F-4D97-AF65-F5344CB8AC3E}">
        <p14:creationId xmlns:p14="http://schemas.microsoft.com/office/powerpoint/2010/main" val="3651371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Logistic Transformation</a:t>
            </a:r>
          </a:p>
        </p:txBody>
      </p:sp>
      <p:graphicFrame>
        <p:nvGraphicFramePr>
          <p:cNvPr id="198658" name="Object 2"/>
          <p:cNvGraphicFramePr>
            <a:graphicFrameLocks noGrp="1" noChangeAspect="1"/>
          </p:cNvGraphicFramePr>
          <p:nvPr>
            <p:ph idx="1"/>
          </p:nvPr>
        </p:nvGraphicFramePr>
        <p:xfrm>
          <a:off x="2057400" y="1762125"/>
          <a:ext cx="8001000" cy="3560763"/>
        </p:xfrm>
        <a:graphic>
          <a:graphicData uri="http://schemas.openxmlformats.org/presentationml/2006/ole">
            <mc:AlternateContent xmlns:mc="http://schemas.openxmlformats.org/markup-compatibility/2006">
              <mc:Choice xmlns:v="urn:schemas-microsoft-com:vml" Requires="v">
                <p:oleObj name="Document" r:id="rId3" imgW="5247132" imgH="2334768" progId="Word.Document.8">
                  <p:embed/>
                </p:oleObj>
              </mc:Choice>
              <mc:Fallback>
                <p:oleObj name="Document" r:id="rId3" imgW="5247132" imgH="2334768" progId="Word.Document.8">
                  <p:embed/>
                  <p:pic>
                    <p:nvPicPr>
                      <p:cNvPr id="0" name="Picture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762125"/>
                        <a:ext cx="8001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0" y="6577238"/>
            <a:ext cx="9144000" cy="261610"/>
          </a:xfrm>
          <a:prstGeom prst="rect">
            <a:avLst/>
          </a:prstGeom>
          <a:noFill/>
        </p:spPr>
        <p:txBody>
          <a:bodyPr wrap="square" rtlCol="0">
            <a:spAutoFit/>
          </a:bodyPr>
          <a:lstStyle/>
          <a:p>
            <a:r>
              <a:rPr lang="en-US" sz="1050" dirty="0">
                <a:solidFill>
                  <a:schemeClr val="bg1">
                    <a:lumMod val="50000"/>
                  </a:schemeClr>
                </a:solidFill>
              </a:rPr>
              <a:t>Image from: </a:t>
            </a:r>
            <a:r>
              <a:rPr lang="en-US" sz="1050" i="1" dirty="0">
                <a:solidFill>
                  <a:schemeClr val="bg1">
                    <a:lumMod val="50000"/>
                  </a:schemeClr>
                </a:solidFill>
              </a:rPr>
              <a:t>www-personal.umich.edu/~</a:t>
            </a:r>
            <a:r>
              <a:rPr lang="en-US" sz="1050" i="1" dirty="0" err="1">
                <a:solidFill>
                  <a:schemeClr val="bg1">
                    <a:lumMod val="50000"/>
                  </a:schemeClr>
                </a:solidFill>
              </a:rPr>
              <a:t>kwelch</a:t>
            </a:r>
            <a:r>
              <a:rPr lang="en-US" sz="1050" i="1" dirty="0">
                <a:solidFill>
                  <a:schemeClr val="bg1">
                    <a:lumMod val="50000"/>
                  </a:schemeClr>
                </a:solidFill>
              </a:rPr>
              <a:t>/510/2007/handouts/LogisticRegression.ppt  </a:t>
            </a:r>
            <a:endParaRPr lang="en-US" sz="1050" dirty="0">
              <a:solidFill>
                <a:schemeClr val="bg1">
                  <a:lumMod val="50000"/>
                </a:schemeClr>
              </a:solidFill>
            </a:endParaRPr>
          </a:p>
        </p:txBody>
      </p:sp>
    </p:spTree>
    <p:extLst>
      <p:ext uri="{BB962C8B-B14F-4D97-AF65-F5344CB8AC3E}">
        <p14:creationId xmlns:p14="http://schemas.microsoft.com/office/powerpoint/2010/main" val="4249073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Logistic Regression Equation</a:t>
            </a:r>
          </a:p>
        </p:txBody>
      </p:sp>
      <p:sp>
        <p:nvSpPr>
          <p:cNvPr id="3" name="Content Placeholder 2"/>
          <p:cNvSpPr>
            <a:spLocks noGrp="1"/>
          </p:cNvSpPr>
          <p:nvPr>
            <p:ph idx="1"/>
          </p:nvPr>
        </p:nvSpPr>
        <p:spPr>
          <a:xfrm>
            <a:off x="838200" y="3200400"/>
            <a:ext cx="10591800" cy="3352800"/>
          </a:xfrm>
        </p:spPr>
        <p:txBody>
          <a:bodyPr>
            <a:normAutofit fontScale="70000" lnSpcReduction="20000"/>
          </a:bodyPr>
          <a:lstStyle/>
          <a:p>
            <a:r>
              <a:rPr lang="en-US" dirty="0"/>
              <a:t>The linear regression equation is the logit or log of the odds.  </a:t>
            </a:r>
          </a:p>
          <a:p>
            <a:r>
              <a:rPr lang="en-US" dirty="0"/>
              <a:t>The dependent variable is the natural log of the probability of being in one group divided by the probability of being in another.</a:t>
            </a:r>
          </a:p>
          <a:p>
            <a:r>
              <a:rPr lang="en-US" dirty="0"/>
              <a:t>The procedure used for estimating the coefficients is </a:t>
            </a:r>
            <a:r>
              <a:rPr lang="en-US" b="1" dirty="0"/>
              <a:t>maximum likelihood</a:t>
            </a:r>
            <a:r>
              <a:rPr lang="en-US" dirty="0"/>
              <a:t>; the goal of this procedure is to find the best linear combination of predictors to maximize the likelihood of obtaining the observed frequencies.</a:t>
            </a:r>
          </a:p>
          <a:p>
            <a:r>
              <a:rPr lang="en-US" dirty="0"/>
              <a:t>Stated differently, “maximum likelihood estimates are those parameter estimates that maximize the probability of finding the sample data that actually have been found” (</a:t>
            </a:r>
            <a:r>
              <a:rPr lang="en-US" dirty="0" err="1"/>
              <a:t>Hox</a:t>
            </a:r>
            <a:r>
              <a:rPr lang="en-US" dirty="0"/>
              <a:t>, 2002).</a:t>
            </a:r>
          </a:p>
          <a:p>
            <a:r>
              <a:rPr lang="en-US" dirty="0"/>
              <a:t>I will have a brief discussion on MLE to start next week…</a:t>
            </a:r>
          </a:p>
        </p:txBody>
      </p:sp>
      <p:sp>
        <p:nvSpPr>
          <p:cNvPr id="2050"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43200" y="1565868"/>
            <a:ext cx="4572000" cy="720132"/>
          </a:xfrm>
          <a:prstGeom prst="rect">
            <a:avLst/>
          </a:prstGeom>
          <a:noFill/>
        </p:spPr>
      </p:pic>
      <p:sp>
        <p:nvSpPr>
          <p:cNvPr id="2052"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209801" y="2438401"/>
            <a:ext cx="1295401" cy="614485"/>
          </a:xfrm>
          <a:prstGeom prst="rect">
            <a:avLst/>
          </a:prstGeom>
          <a:noFill/>
        </p:spPr>
      </p:pic>
      <p:sp>
        <p:nvSpPr>
          <p:cNvPr id="2054" name="Rectangle 6"/>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3"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063014" y="2574192"/>
            <a:ext cx="4457700" cy="342900"/>
          </a:xfrm>
          <a:prstGeom prst="rect">
            <a:avLst/>
          </a:prstGeom>
          <a:noFill/>
        </p:spPr>
      </p:pic>
    </p:spTree>
    <p:extLst>
      <p:ext uri="{BB962C8B-B14F-4D97-AF65-F5344CB8AC3E}">
        <p14:creationId xmlns:p14="http://schemas.microsoft.com/office/powerpoint/2010/main" val="763585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chemeClr val="tx2"/>
                </a:solidFill>
              </a:rPr>
              <a:t>Let’s walk through a simple example</a:t>
            </a:r>
          </a:p>
        </p:txBody>
      </p:sp>
      <p:sp>
        <p:nvSpPr>
          <p:cNvPr id="3" name="Content Placeholder 2"/>
          <p:cNvSpPr>
            <a:spLocks noGrp="1"/>
          </p:cNvSpPr>
          <p:nvPr>
            <p:ph idx="1"/>
          </p:nvPr>
        </p:nvSpPr>
        <p:spPr/>
        <p:txBody>
          <a:bodyPr/>
          <a:lstStyle/>
          <a:p>
            <a:r>
              <a:rPr lang="en-US" dirty="0"/>
              <a:t>Assume we want to predict the probability of </a:t>
            </a:r>
            <a:r>
              <a:rPr lang="en-US" b="1" dirty="0">
                <a:solidFill>
                  <a:schemeClr val="accent1"/>
                </a:solidFill>
              </a:rPr>
              <a:t>falling</a:t>
            </a:r>
            <a:r>
              <a:rPr lang="en-US" dirty="0"/>
              <a:t> on a ski run (0=not falling, 1=falling).  The predictors in the equation will be </a:t>
            </a:r>
            <a:r>
              <a:rPr lang="en-US" b="1" dirty="0">
                <a:solidFill>
                  <a:schemeClr val="accent1"/>
                </a:solidFill>
              </a:rPr>
              <a:t>difficulty</a:t>
            </a:r>
            <a:r>
              <a:rPr lang="en-US" dirty="0"/>
              <a:t> of the run (ordered from 1 to 5 and will be treated as continuous) and a categorical variable for </a:t>
            </a:r>
            <a:r>
              <a:rPr lang="en-US" b="1" dirty="0">
                <a:solidFill>
                  <a:schemeClr val="accent1"/>
                </a:solidFill>
              </a:rPr>
              <a:t>season</a:t>
            </a:r>
            <a:r>
              <a:rPr lang="en-US" dirty="0"/>
              <a:t> (1=winter, and 0 for other).</a:t>
            </a:r>
          </a:p>
          <a:p>
            <a:endParaRPr lang="en-US" dirty="0"/>
          </a:p>
        </p:txBody>
      </p:sp>
    </p:spTree>
    <p:extLst>
      <p:ext uri="{BB962C8B-B14F-4D97-AF65-F5344CB8AC3E}">
        <p14:creationId xmlns:p14="http://schemas.microsoft.com/office/powerpoint/2010/main" val="2165086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chemeClr val="tx2"/>
                </a:solidFill>
              </a:rPr>
              <a:t>But first…back to our definition of a statistical model</a:t>
            </a:r>
          </a:p>
        </p:txBody>
      </p:sp>
      <p:sp>
        <p:nvSpPr>
          <p:cNvPr id="3" name="Content Placeholder 2"/>
          <p:cNvSpPr>
            <a:spLocks noGrp="1"/>
          </p:cNvSpPr>
          <p:nvPr>
            <p:ph idx="1"/>
          </p:nvPr>
        </p:nvSpPr>
        <p:spPr>
          <a:xfrm>
            <a:off x="645886" y="2119829"/>
            <a:ext cx="11277600" cy="3352800"/>
          </a:xfrm>
        </p:spPr>
        <p:txBody>
          <a:bodyPr>
            <a:normAutofit fontScale="92500" lnSpcReduction="10000"/>
          </a:bodyPr>
          <a:lstStyle/>
          <a:p>
            <a:r>
              <a:rPr lang="en-US" dirty="0"/>
              <a:t>A statistical model is a formal representation of the process by which a social system produces output.</a:t>
            </a:r>
          </a:p>
          <a:p>
            <a:endParaRPr lang="en-US" dirty="0"/>
          </a:p>
          <a:p>
            <a:endParaRPr lang="en-US" dirty="0"/>
          </a:p>
          <a:p>
            <a:endParaRPr lang="en-US" dirty="0"/>
          </a:p>
          <a:p>
            <a:r>
              <a:rPr lang="en-US" dirty="0"/>
              <a:t>Here we observe people falling or not falling on a ski run.  We represent this process by a </a:t>
            </a:r>
            <a:r>
              <a:rPr lang="en-US" dirty="0" err="1"/>
              <a:t>bernoulli</a:t>
            </a:r>
            <a:r>
              <a:rPr lang="en-US" dirty="0"/>
              <a:t> distribution.</a:t>
            </a:r>
          </a:p>
          <a:p>
            <a:endParaRPr lang="en-US" dirty="0"/>
          </a:p>
          <a:p>
            <a:endParaRPr lang="en-US" dirty="0"/>
          </a:p>
          <a:p>
            <a:endParaRPr lang="en-US" dirty="0"/>
          </a:p>
          <a:p>
            <a:endParaRPr lang="en-US" dirty="0"/>
          </a:p>
          <a:p>
            <a:endParaRPr lang="en-US" dirty="0"/>
          </a:p>
        </p:txBody>
      </p:sp>
      <p:pic>
        <p:nvPicPr>
          <p:cNvPr id="1027" name="Picture 3"/>
          <p:cNvPicPr>
            <a:picLocks noChangeAspect="1" noChangeArrowheads="1"/>
          </p:cNvPicPr>
          <p:nvPr/>
        </p:nvPicPr>
        <p:blipFill>
          <a:blip r:embed="rId3" cstate="print"/>
          <a:srcRect l="21750" t="51563" r="14250" b="30937"/>
          <a:stretch>
            <a:fillRect/>
          </a:stretch>
        </p:blipFill>
        <p:spPr bwMode="auto">
          <a:xfrm>
            <a:off x="3276600" y="3124200"/>
            <a:ext cx="5259921" cy="1165267"/>
          </a:xfrm>
          <a:prstGeom prst="rect">
            <a:avLst/>
          </a:prstGeom>
          <a:noFill/>
          <a:ln w="9525">
            <a:noFill/>
            <a:miter lim="800000"/>
            <a:headEnd/>
            <a:tailEnd/>
          </a:ln>
        </p:spPr>
      </p:pic>
      <p:sp>
        <p:nvSpPr>
          <p:cNvPr id="230402"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30405" name="Object 5"/>
          <p:cNvGraphicFramePr>
            <a:graphicFrameLocks noChangeAspect="1"/>
          </p:cNvGraphicFramePr>
          <p:nvPr>
            <p:extLst>
              <p:ext uri="{D42A27DB-BD31-4B8C-83A1-F6EECF244321}">
                <p14:modId xmlns:p14="http://schemas.microsoft.com/office/powerpoint/2010/main" val="1939945162"/>
              </p:ext>
            </p:extLst>
          </p:nvPr>
        </p:nvGraphicFramePr>
        <p:xfrm>
          <a:off x="884689" y="5640547"/>
          <a:ext cx="11038797" cy="587046"/>
        </p:xfrm>
        <a:graphic>
          <a:graphicData uri="http://schemas.openxmlformats.org/presentationml/2006/ole">
            <mc:AlternateContent xmlns:mc="http://schemas.openxmlformats.org/markup-compatibility/2006">
              <mc:Choice xmlns:v="urn:schemas-microsoft-com:vml" Requires="v">
                <p:oleObj name="Document" r:id="rId4" imgW="5940848" imgH="315812" progId="Word.Document.12">
                  <p:embed/>
                </p:oleObj>
              </mc:Choice>
              <mc:Fallback>
                <p:oleObj name="Document" r:id="rId4" imgW="5940848" imgH="315812" progId="Word.Document.12">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689" y="5640547"/>
                        <a:ext cx="11038797" cy="587046"/>
                      </a:xfrm>
                      <a:prstGeom prst="rect">
                        <a:avLst/>
                      </a:prstGeom>
                      <a:noFill/>
                      <a:ln>
                        <a:noFill/>
                      </a:ln>
                      <a:effectLst/>
                    </p:spPr>
                  </p:pic>
                </p:oleObj>
              </mc:Fallback>
            </mc:AlternateContent>
          </a:graphicData>
        </a:graphic>
      </p:graphicFrame>
      <p:graphicFrame>
        <p:nvGraphicFramePr>
          <p:cNvPr id="230406" name="Object 6"/>
          <p:cNvGraphicFramePr>
            <a:graphicFrameLocks noChangeAspect="1"/>
          </p:cNvGraphicFramePr>
          <p:nvPr>
            <p:extLst>
              <p:ext uri="{D42A27DB-BD31-4B8C-83A1-F6EECF244321}">
                <p14:modId xmlns:p14="http://schemas.microsoft.com/office/powerpoint/2010/main" val="4076347401"/>
              </p:ext>
            </p:extLst>
          </p:nvPr>
        </p:nvGraphicFramePr>
        <p:xfrm>
          <a:off x="762000" y="6227593"/>
          <a:ext cx="11038826" cy="587047"/>
        </p:xfrm>
        <a:graphic>
          <a:graphicData uri="http://schemas.openxmlformats.org/presentationml/2006/ole">
            <mc:AlternateContent xmlns:mc="http://schemas.openxmlformats.org/markup-compatibility/2006">
              <mc:Choice xmlns:v="urn:schemas-microsoft-com:vml" Requires="v">
                <p:oleObj name="Document" r:id="rId6" imgW="5940848" imgH="315812" progId="Word.Document.12">
                  <p:embed/>
                </p:oleObj>
              </mc:Choice>
              <mc:Fallback>
                <p:oleObj name="Document" r:id="rId6" imgW="5940848" imgH="315812" progId="Word.Document.12">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6227593"/>
                        <a:ext cx="11038826" cy="58704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9303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B7A955-43E7-400B-B9C5-70FCB5E44CB3}"/>
              </a:ext>
            </a:extLst>
          </p:cNvPr>
          <p:cNvPicPr>
            <a:picLocks noChangeAspect="1"/>
          </p:cNvPicPr>
          <p:nvPr/>
        </p:nvPicPr>
        <p:blipFill>
          <a:blip r:embed="rId2"/>
          <a:stretch>
            <a:fillRect/>
          </a:stretch>
        </p:blipFill>
        <p:spPr>
          <a:xfrm>
            <a:off x="457200" y="152400"/>
            <a:ext cx="10972800" cy="6591809"/>
          </a:xfrm>
          <a:prstGeom prst="rect">
            <a:avLst/>
          </a:prstGeom>
        </p:spPr>
      </p:pic>
    </p:spTree>
    <p:extLst>
      <p:ext uri="{BB962C8B-B14F-4D97-AF65-F5344CB8AC3E}">
        <p14:creationId xmlns:p14="http://schemas.microsoft.com/office/powerpoint/2010/main" val="19119804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chemeClr val="tx2"/>
                </a:solidFill>
              </a:rPr>
              <a:t>Logistic Regression in R</a:t>
            </a:r>
          </a:p>
        </p:txBody>
      </p:sp>
      <p:sp>
        <p:nvSpPr>
          <p:cNvPr id="4" name="Content Placeholder 3"/>
          <p:cNvSpPr>
            <a:spLocks noGrp="1"/>
          </p:cNvSpPr>
          <p:nvPr>
            <p:ph idx="1"/>
          </p:nvPr>
        </p:nvSpPr>
        <p:spPr>
          <a:xfrm>
            <a:off x="609600" y="1417638"/>
            <a:ext cx="11201400" cy="2239961"/>
          </a:xfrm>
        </p:spPr>
        <p:txBody>
          <a:bodyPr>
            <a:normAutofit fontScale="85000" lnSpcReduction="20000"/>
          </a:bodyPr>
          <a:lstStyle/>
          <a:p>
            <a:r>
              <a:rPr lang="en-US" dirty="0"/>
              <a:t>Logistic regression, as mentioned above, is a type of generalized linear model.  These models are usually fit through the </a:t>
            </a:r>
            <a:r>
              <a:rPr lang="en-US" dirty="0" err="1"/>
              <a:t>glm</a:t>
            </a:r>
            <a:r>
              <a:rPr lang="en-US" dirty="0"/>
              <a:t>() function in R.</a:t>
            </a:r>
          </a:p>
          <a:p>
            <a:r>
              <a:rPr lang="en-US" dirty="0"/>
              <a:t>The function follows a similar format to our lm() calls from last week:</a:t>
            </a:r>
          </a:p>
          <a:p>
            <a:pPr lvl="1"/>
            <a:r>
              <a:rPr lang="en-US" dirty="0" err="1"/>
              <a:t>glm</a:t>
            </a:r>
            <a:r>
              <a:rPr lang="en-US" dirty="0"/>
              <a:t>(formula, family=family(link=function), data=), where the probability distribution (family) and corresponding default link function (function) are as follows:</a:t>
            </a:r>
          </a:p>
        </p:txBody>
      </p:sp>
      <p:graphicFrame>
        <p:nvGraphicFramePr>
          <p:cNvPr id="5" name="Table 4"/>
          <p:cNvGraphicFramePr>
            <a:graphicFrameLocks noGrp="1"/>
          </p:cNvGraphicFramePr>
          <p:nvPr>
            <p:extLst>
              <p:ext uri="{D42A27DB-BD31-4B8C-83A1-F6EECF244321}">
                <p14:modId xmlns:p14="http://schemas.microsoft.com/office/powerpoint/2010/main" val="1205262680"/>
              </p:ext>
            </p:extLst>
          </p:nvPr>
        </p:nvGraphicFramePr>
        <p:xfrm>
          <a:off x="2514600" y="3738434"/>
          <a:ext cx="6781800" cy="3040380"/>
        </p:xfrm>
        <a:graphic>
          <a:graphicData uri="http://schemas.openxmlformats.org/drawingml/2006/table">
            <a:tbl>
              <a:tblPr firstRow="1" bandRow="1">
                <a:tableStyleId>{5C22544A-7EE6-4342-B048-85BDC9FD1C3A}</a:tableStyleId>
              </a:tblPr>
              <a:tblGrid>
                <a:gridCol w="3390900">
                  <a:extLst>
                    <a:ext uri="{9D8B030D-6E8A-4147-A177-3AD203B41FA5}">
                      <a16:colId xmlns:a16="http://schemas.microsoft.com/office/drawing/2014/main" val="20000"/>
                    </a:ext>
                  </a:extLst>
                </a:gridCol>
                <a:gridCol w="3390900">
                  <a:extLst>
                    <a:ext uri="{9D8B030D-6E8A-4147-A177-3AD203B41FA5}">
                      <a16:colId xmlns:a16="http://schemas.microsoft.com/office/drawing/2014/main" val="20001"/>
                    </a:ext>
                  </a:extLst>
                </a:gridCol>
              </a:tblGrid>
              <a:tr h="423486">
                <a:tc>
                  <a:txBody>
                    <a:bodyPr/>
                    <a:lstStyle/>
                    <a:p>
                      <a:r>
                        <a:rPr lang="en-US" sz="2400" dirty="0"/>
                        <a:t>Family</a:t>
                      </a:r>
                    </a:p>
                  </a:txBody>
                  <a:tcPr marL="68580" marR="68580" marT="34290" marB="34290"/>
                </a:tc>
                <a:tc>
                  <a:txBody>
                    <a:bodyPr/>
                    <a:lstStyle/>
                    <a:p>
                      <a:r>
                        <a:rPr lang="en-US" sz="2400" dirty="0"/>
                        <a:t>Default Link Function</a:t>
                      </a:r>
                    </a:p>
                  </a:txBody>
                  <a:tcPr marL="68580" marR="68580" marT="34290" marB="34290"/>
                </a:tc>
                <a:extLst>
                  <a:ext uri="{0D108BD9-81ED-4DB2-BD59-A6C34878D82A}">
                    <a16:rowId xmlns:a16="http://schemas.microsoft.com/office/drawing/2014/main" val="10000"/>
                  </a:ext>
                </a:extLst>
              </a:tr>
              <a:tr h="403574">
                <a:tc>
                  <a:txBody>
                    <a:bodyPr/>
                    <a:lstStyle/>
                    <a:p>
                      <a:r>
                        <a:rPr lang="en-US" sz="2400" dirty="0"/>
                        <a:t>Binomial</a:t>
                      </a:r>
                    </a:p>
                  </a:txBody>
                  <a:tcPr marL="68580" marR="68580" marT="34290" marB="34290"/>
                </a:tc>
                <a:tc>
                  <a:txBody>
                    <a:bodyPr/>
                    <a:lstStyle/>
                    <a:p>
                      <a:r>
                        <a:rPr lang="en-US" sz="2400" dirty="0"/>
                        <a:t>(link = “logit”)</a:t>
                      </a:r>
                    </a:p>
                  </a:txBody>
                  <a:tcPr marL="68580" marR="68580" marT="34290" marB="34290"/>
                </a:tc>
                <a:extLst>
                  <a:ext uri="{0D108BD9-81ED-4DB2-BD59-A6C34878D82A}">
                    <a16:rowId xmlns:a16="http://schemas.microsoft.com/office/drawing/2014/main" val="10001"/>
                  </a:ext>
                </a:extLst>
              </a:tr>
              <a:tr h="403574">
                <a:tc>
                  <a:txBody>
                    <a:bodyPr/>
                    <a:lstStyle/>
                    <a:p>
                      <a:r>
                        <a:rPr lang="en-US" sz="2400" dirty="0"/>
                        <a:t>Gaussian</a:t>
                      </a:r>
                    </a:p>
                  </a:txBody>
                  <a:tcPr marL="68580" marR="68580" marT="34290" marB="34290"/>
                </a:tc>
                <a:tc>
                  <a:txBody>
                    <a:bodyPr/>
                    <a:lstStyle/>
                    <a:p>
                      <a:r>
                        <a:rPr lang="en-US" sz="2400" dirty="0"/>
                        <a:t>(link =</a:t>
                      </a:r>
                      <a:r>
                        <a:rPr lang="en-US" sz="2400" baseline="0" dirty="0"/>
                        <a:t> “identity”)</a:t>
                      </a:r>
                    </a:p>
                  </a:txBody>
                  <a:tcPr marL="68580" marR="68580" marT="34290" marB="34290"/>
                </a:tc>
                <a:extLst>
                  <a:ext uri="{0D108BD9-81ED-4DB2-BD59-A6C34878D82A}">
                    <a16:rowId xmlns:a16="http://schemas.microsoft.com/office/drawing/2014/main" val="10002"/>
                  </a:ext>
                </a:extLst>
              </a:tr>
              <a:tr h="403574">
                <a:tc>
                  <a:txBody>
                    <a:bodyPr/>
                    <a:lstStyle/>
                    <a:p>
                      <a:r>
                        <a:rPr lang="en-US" sz="2400" dirty="0"/>
                        <a:t>Gamma</a:t>
                      </a:r>
                    </a:p>
                  </a:txBody>
                  <a:tcPr marL="68580" marR="68580" marT="34290" marB="34290"/>
                </a:tc>
                <a:tc>
                  <a:txBody>
                    <a:bodyPr/>
                    <a:lstStyle/>
                    <a:p>
                      <a:r>
                        <a:rPr lang="en-US" sz="2400" dirty="0"/>
                        <a:t>(link</a:t>
                      </a:r>
                      <a:r>
                        <a:rPr lang="en-US" sz="2400" baseline="0" dirty="0"/>
                        <a:t> = “inverse”)</a:t>
                      </a:r>
                      <a:endParaRPr lang="en-US" sz="2400" dirty="0"/>
                    </a:p>
                  </a:txBody>
                  <a:tcPr marL="68580" marR="68580" marT="34290" marB="34290"/>
                </a:tc>
                <a:extLst>
                  <a:ext uri="{0D108BD9-81ED-4DB2-BD59-A6C34878D82A}">
                    <a16:rowId xmlns:a16="http://schemas.microsoft.com/office/drawing/2014/main" val="10003"/>
                  </a:ext>
                </a:extLst>
              </a:tr>
              <a:tr h="403574">
                <a:tc>
                  <a:txBody>
                    <a:bodyPr/>
                    <a:lstStyle/>
                    <a:p>
                      <a:r>
                        <a:rPr lang="en-US" sz="2400" dirty="0"/>
                        <a:t>Poisson</a:t>
                      </a:r>
                    </a:p>
                  </a:txBody>
                  <a:tcPr marL="68580" marR="68580" marT="34290" marB="34290"/>
                </a:tc>
                <a:tc>
                  <a:txBody>
                    <a:bodyPr/>
                    <a:lstStyle/>
                    <a:p>
                      <a:r>
                        <a:rPr lang="en-US" sz="2400" dirty="0"/>
                        <a:t>(link</a:t>
                      </a:r>
                      <a:r>
                        <a:rPr lang="en-US" sz="2400" baseline="0" dirty="0"/>
                        <a:t> = “log”)</a:t>
                      </a:r>
                      <a:endParaRPr lang="en-US" sz="2400" dirty="0"/>
                    </a:p>
                  </a:txBody>
                  <a:tcPr marL="68580" marR="68580" marT="34290" marB="34290"/>
                </a:tc>
                <a:extLst>
                  <a:ext uri="{0D108BD9-81ED-4DB2-BD59-A6C34878D82A}">
                    <a16:rowId xmlns:a16="http://schemas.microsoft.com/office/drawing/2014/main" val="10004"/>
                  </a:ext>
                </a:extLst>
              </a:tr>
              <a:tr h="403574">
                <a:tc>
                  <a:txBody>
                    <a:bodyPr/>
                    <a:lstStyle/>
                    <a:p>
                      <a:r>
                        <a:rPr lang="en-US" sz="2400" dirty="0" err="1"/>
                        <a:t>Quasipoisson</a:t>
                      </a:r>
                      <a:endParaRPr lang="en-US" sz="2400" dirty="0"/>
                    </a:p>
                  </a:txBody>
                  <a:tcPr marL="68580" marR="68580" marT="34290" marB="34290"/>
                </a:tc>
                <a:tc>
                  <a:txBody>
                    <a:bodyPr/>
                    <a:lstStyle/>
                    <a:p>
                      <a:r>
                        <a:rPr lang="en-US" sz="2400" dirty="0"/>
                        <a:t>(link = “log”)</a:t>
                      </a:r>
                    </a:p>
                  </a:txBody>
                  <a:tcPr marL="68580" marR="68580" marT="34290" marB="34290"/>
                </a:tc>
                <a:extLst>
                  <a:ext uri="{0D108BD9-81ED-4DB2-BD59-A6C34878D82A}">
                    <a16:rowId xmlns:a16="http://schemas.microsoft.com/office/drawing/2014/main" val="10005"/>
                  </a:ext>
                </a:extLst>
              </a:tr>
              <a:tr h="403574">
                <a:tc>
                  <a:txBody>
                    <a:bodyPr/>
                    <a:lstStyle/>
                    <a:p>
                      <a:r>
                        <a:rPr lang="en-US" sz="2400" dirty="0"/>
                        <a:t>…and several</a:t>
                      </a:r>
                      <a:r>
                        <a:rPr lang="en-US" sz="2400" baseline="0" dirty="0"/>
                        <a:t> others</a:t>
                      </a:r>
                      <a:endParaRPr lang="en-US" sz="2400" dirty="0"/>
                    </a:p>
                  </a:txBody>
                  <a:tcPr marL="68580" marR="68580" marT="34290" marB="34290"/>
                </a:tc>
                <a:tc>
                  <a:txBody>
                    <a:bodyPr/>
                    <a:lstStyle/>
                    <a:p>
                      <a:endParaRPr lang="en-US" sz="2400" dirty="0"/>
                    </a:p>
                  </a:txBody>
                  <a:tcPr marL="68580" marR="68580" marT="34290" marB="34290"/>
                </a:tc>
                <a:extLst>
                  <a:ext uri="{0D108BD9-81ED-4DB2-BD59-A6C34878D82A}">
                    <a16:rowId xmlns:a16="http://schemas.microsoft.com/office/drawing/2014/main" val="10006"/>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7629"/>
            <a:ext cx="8229600" cy="639762"/>
          </a:xfrm>
        </p:spPr>
        <p:txBody>
          <a:bodyPr>
            <a:normAutofit fontScale="90000"/>
          </a:bodyPr>
          <a:lstStyle/>
          <a:p>
            <a:pPr algn="l"/>
            <a:r>
              <a:rPr lang="en-US" b="1" dirty="0">
                <a:solidFill>
                  <a:schemeClr val="tx2"/>
                </a:solidFill>
              </a:rPr>
              <a:t>Our Model of Falling While Skiing</a:t>
            </a:r>
          </a:p>
        </p:txBody>
      </p:sp>
      <p:graphicFrame>
        <p:nvGraphicFramePr>
          <p:cNvPr id="306177" name="Object 1"/>
          <p:cNvGraphicFramePr>
            <a:graphicFrameLocks noChangeAspect="1"/>
          </p:cNvGraphicFramePr>
          <p:nvPr>
            <p:extLst>
              <p:ext uri="{D42A27DB-BD31-4B8C-83A1-F6EECF244321}">
                <p14:modId xmlns:p14="http://schemas.microsoft.com/office/powerpoint/2010/main" val="4076382057"/>
              </p:ext>
            </p:extLst>
          </p:nvPr>
        </p:nvGraphicFramePr>
        <p:xfrm>
          <a:off x="838200" y="990599"/>
          <a:ext cx="9601200" cy="5728963"/>
        </p:xfrm>
        <a:graphic>
          <a:graphicData uri="http://schemas.openxmlformats.org/presentationml/2006/ole">
            <mc:AlternateContent xmlns:mc="http://schemas.openxmlformats.org/markup-compatibility/2006">
              <mc:Choice xmlns:v="urn:schemas-microsoft-com:vml" Requires="v">
                <p:oleObj name="Document" r:id="rId3" imgW="5952018" imgH="3551442" progId="Word.Document.12">
                  <p:embed/>
                </p:oleObj>
              </mc:Choice>
              <mc:Fallback>
                <p:oleObj name="Document" r:id="rId3" imgW="5952018" imgH="3551442" progId="Word.Document.12">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990599"/>
                        <a:ext cx="9601200" cy="572896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9506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chemeClr val="tx2"/>
                </a:solidFill>
              </a:rPr>
              <a:t>Interpreting the coefficients – Logged Odds</a:t>
            </a:r>
          </a:p>
        </p:txBody>
      </p:sp>
      <p:sp>
        <p:nvSpPr>
          <p:cNvPr id="4" name="Content Placeholder 2"/>
          <p:cNvSpPr>
            <a:spLocks noGrp="1"/>
          </p:cNvSpPr>
          <p:nvPr>
            <p:ph idx="1"/>
          </p:nvPr>
        </p:nvSpPr>
        <p:spPr>
          <a:xfrm>
            <a:off x="762000" y="3276600"/>
            <a:ext cx="10820400" cy="3352800"/>
          </a:xfrm>
        </p:spPr>
        <p:txBody>
          <a:bodyPr>
            <a:normAutofit fontScale="70000" lnSpcReduction="20000"/>
          </a:bodyPr>
          <a:lstStyle/>
          <a:p>
            <a:r>
              <a:rPr lang="en-US" dirty="0"/>
              <a:t>The logistic coefficients, </a:t>
            </a:r>
            <a:r>
              <a:rPr lang="el-GR" dirty="0"/>
              <a:t>β</a:t>
            </a:r>
            <a:r>
              <a:rPr lang="en-US" dirty="0"/>
              <a:t>, for the predictors correspond to our OLS regression coefficients.  They are often termed logistic regression coefficients, log odds-ratios, or logit coefficients.  These coefficients can be used to construct prediction equations and hence generate predicted values (which we will do in the larger example below).</a:t>
            </a:r>
            <a:endParaRPr lang="en-US" baseline="30000" dirty="0"/>
          </a:p>
          <a:p>
            <a:r>
              <a:rPr lang="en-US" dirty="0"/>
              <a:t>We can say then, that a one unit increase on the predictor variable increases the log odds (or logit) of the dependent variable by </a:t>
            </a:r>
            <a:r>
              <a:rPr lang="el-GR" dirty="0"/>
              <a:t>β</a:t>
            </a:r>
            <a:r>
              <a:rPr lang="en-US" dirty="0"/>
              <a:t>.</a:t>
            </a:r>
            <a:endParaRPr lang="en-US" baseline="30000" dirty="0"/>
          </a:p>
          <a:p>
            <a:r>
              <a:rPr lang="en-US" dirty="0"/>
              <a:t>For example, based on the output for our simple skiing data, increasing the difficulty of the ski run from 1 to 2 increases the log odds of falling by 1.569.</a:t>
            </a:r>
          </a:p>
          <a:p>
            <a:r>
              <a:rPr lang="en-US" dirty="0"/>
              <a:t>The beta coefficients can vary between plus and minus infinity.  A value of zero indicates that the given explanatory variable does not affect the logit.</a:t>
            </a:r>
          </a:p>
        </p:txBody>
      </p:sp>
      <p:graphicFrame>
        <p:nvGraphicFramePr>
          <p:cNvPr id="311298" name="Object 2"/>
          <p:cNvGraphicFramePr>
            <a:graphicFrameLocks noChangeAspect="1"/>
          </p:cNvGraphicFramePr>
          <p:nvPr>
            <p:extLst>
              <p:ext uri="{D42A27DB-BD31-4B8C-83A1-F6EECF244321}">
                <p14:modId xmlns:p14="http://schemas.microsoft.com/office/powerpoint/2010/main" val="813821830"/>
              </p:ext>
            </p:extLst>
          </p:nvPr>
        </p:nvGraphicFramePr>
        <p:xfrm>
          <a:off x="762000" y="1219200"/>
          <a:ext cx="11243796" cy="1676400"/>
        </p:xfrm>
        <a:graphic>
          <a:graphicData uri="http://schemas.openxmlformats.org/presentationml/2006/ole">
            <mc:AlternateContent xmlns:mc="http://schemas.openxmlformats.org/markup-compatibility/2006">
              <mc:Choice xmlns:v="urn:schemas-microsoft-com:vml" Requires="v">
                <p:oleObj name="Document" r:id="rId3" imgW="5952018" imgH="887681" progId="Word.Document.12">
                  <p:embed/>
                </p:oleObj>
              </mc:Choice>
              <mc:Fallback>
                <p:oleObj name="Document" r:id="rId3" imgW="5952018" imgH="887681" progId="Word.Document.12">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19200"/>
                        <a:ext cx="11243796" cy="1676400"/>
                      </a:xfrm>
                      <a:prstGeom prst="rect">
                        <a:avLst/>
                      </a:prstGeom>
                      <a:noFill/>
                      <a:ln>
                        <a:noFill/>
                      </a:ln>
                      <a:effec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4130" name="Object 2"/>
          <p:cNvGraphicFramePr>
            <a:graphicFrameLocks noChangeAspect="1"/>
          </p:cNvGraphicFramePr>
          <p:nvPr>
            <p:extLst>
              <p:ext uri="{D42A27DB-BD31-4B8C-83A1-F6EECF244321}">
                <p14:modId xmlns:p14="http://schemas.microsoft.com/office/powerpoint/2010/main" val="471487049"/>
              </p:ext>
            </p:extLst>
          </p:nvPr>
        </p:nvGraphicFramePr>
        <p:xfrm>
          <a:off x="688605" y="4951407"/>
          <a:ext cx="10242825" cy="871536"/>
        </p:xfrm>
        <a:graphic>
          <a:graphicData uri="http://schemas.openxmlformats.org/presentationml/2006/ole">
            <mc:AlternateContent xmlns:mc="http://schemas.openxmlformats.org/markup-compatibility/2006">
              <mc:Choice xmlns:v="urn:schemas-microsoft-com:vml" Requires="v">
                <p:oleObj name="Document" r:id="rId3" imgW="5952018" imgH="507298" progId="Word.Document.12">
                  <p:embed/>
                </p:oleObj>
              </mc:Choice>
              <mc:Fallback>
                <p:oleObj name="Document" r:id="rId3" imgW="5952018" imgH="507298" progId="Word.Document.12">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05" y="4951407"/>
                        <a:ext cx="10242825" cy="871536"/>
                      </a:xfrm>
                      <a:prstGeom prst="rect">
                        <a:avLst/>
                      </a:prstGeom>
                      <a:noFill/>
                      <a:ln>
                        <a:noFill/>
                      </a:ln>
                      <a:effectLst/>
                    </p:spPr>
                  </p:pic>
                </p:oleObj>
              </mc:Fallback>
            </mc:AlternateContent>
          </a:graphicData>
        </a:graphic>
      </p:graphicFrame>
      <p:graphicFrame>
        <p:nvGraphicFramePr>
          <p:cNvPr id="304134" name="Object 6"/>
          <p:cNvGraphicFramePr>
            <a:graphicFrameLocks noChangeAspect="1"/>
          </p:cNvGraphicFramePr>
          <p:nvPr>
            <p:extLst>
              <p:ext uri="{D42A27DB-BD31-4B8C-83A1-F6EECF244321}">
                <p14:modId xmlns:p14="http://schemas.microsoft.com/office/powerpoint/2010/main" val="3311757624"/>
              </p:ext>
            </p:extLst>
          </p:nvPr>
        </p:nvGraphicFramePr>
        <p:xfrm>
          <a:off x="659577" y="337156"/>
          <a:ext cx="10872845" cy="1621212"/>
        </p:xfrm>
        <a:graphic>
          <a:graphicData uri="http://schemas.openxmlformats.org/presentationml/2006/ole">
            <mc:AlternateContent xmlns:mc="http://schemas.openxmlformats.org/markup-compatibility/2006">
              <mc:Choice xmlns:v="urn:schemas-microsoft-com:vml" Requires="v">
                <p:oleObj name="Document" r:id="rId5" imgW="5952018" imgH="887681" progId="Word.Document.12">
                  <p:embed/>
                </p:oleObj>
              </mc:Choice>
              <mc:Fallback>
                <p:oleObj name="Document" r:id="rId5" imgW="5952018" imgH="887681" progId="Word.Document.12">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577" y="337156"/>
                        <a:ext cx="10872845" cy="1621212"/>
                      </a:xfrm>
                      <a:prstGeom prst="rect">
                        <a:avLst/>
                      </a:prstGeom>
                      <a:noFill/>
                      <a:ln>
                        <a:noFill/>
                      </a:ln>
                      <a:effectLst/>
                    </p:spPr>
                  </p:pic>
                </p:oleObj>
              </mc:Fallback>
            </mc:AlternateContent>
          </a:graphicData>
        </a:graphic>
      </p:graphicFrame>
      <p:sp>
        <p:nvSpPr>
          <p:cNvPr id="12" name="TextBox 11"/>
          <p:cNvSpPr txBox="1"/>
          <p:nvPr/>
        </p:nvSpPr>
        <p:spPr>
          <a:xfrm>
            <a:off x="659576" y="2340428"/>
            <a:ext cx="10389423" cy="1066800"/>
          </a:xfrm>
          <a:prstGeom prst="rect">
            <a:avLst/>
          </a:prstGeom>
          <a:noFill/>
        </p:spPr>
        <p:txBody>
          <a:bodyPr wrap="square" rtlCol="0">
            <a:spAutoFit/>
          </a:bodyPr>
          <a:lstStyle/>
          <a:p>
            <a:r>
              <a:rPr lang="en-US" sz="3200" dirty="0"/>
              <a:t>To help improve the interpretability of our results, we can </a:t>
            </a:r>
            <a:r>
              <a:rPr lang="en-US" sz="3200" dirty="0" err="1"/>
              <a:t>exponentiate</a:t>
            </a:r>
            <a:r>
              <a:rPr lang="en-US" sz="3200" dirty="0"/>
              <a:t> the coefficients.</a:t>
            </a:r>
          </a:p>
        </p:txBody>
      </p:sp>
      <p:pic>
        <p:nvPicPr>
          <p:cNvPr id="304145" name="Picture 1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28801" y="3664060"/>
            <a:ext cx="74676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652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8991600" cy="990600"/>
          </a:xfrm>
        </p:spPr>
        <p:txBody>
          <a:bodyPr>
            <a:normAutofit/>
          </a:bodyPr>
          <a:lstStyle/>
          <a:p>
            <a:pPr algn="l"/>
            <a:r>
              <a:rPr lang="en-US" b="1" dirty="0">
                <a:solidFill>
                  <a:schemeClr val="tx2"/>
                </a:solidFill>
              </a:rPr>
              <a:t>Interpreting the Coefficients - Odds</a:t>
            </a:r>
          </a:p>
        </p:txBody>
      </p:sp>
      <p:sp>
        <p:nvSpPr>
          <p:cNvPr id="3" name="Content Placeholder 2"/>
          <p:cNvSpPr>
            <a:spLocks noGrp="1"/>
          </p:cNvSpPr>
          <p:nvPr>
            <p:ph idx="1"/>
          </p:nvPr>
        </p:nvSpPr>
        <p:spPr>
          <a:xfrm>
            <a:off x="838200" y="3657600"/>
            <a:ext cx="10972800" cy="3200399"/>
          </a:xfrm>
        </p:spPr>
        <p:txBody>
          <a:bodyPr>
            <a:normAutofit fontScale="77500" lnSpcReduction="20000"/>
          </a:bodyPr>
          <a:lstStyle/>
          <a:p>
            <a:r>
              <a:rPr lang="en-US" dirty="0"/>
              <a:t>The odds ratio, Exp(B) has a more straightforward interpretation.  This value is simply the ratio of the odds for two groups where one group has a value on one of the predictor variables that is one unit larger than the other group. </a:t>
            </a:r>
          </a:p>
          <a:p>
            <a:r>
              <a:rPr lang="en-US" dirty="0"/>
              <a:t>For example, </a:t>
            </a:r>
            <a:r>
              <a:rPr lang="el-GR" dirty="0"/>
              <a:t>β</a:t>
            </a:r>
            <a:r>
              <a:rPr lang="en-US" dirty="0"/>
              <a:t> is 1.569 in our example, then the corresponding odds ratio (e</a:t>
            </a:r>
            <a:r>
              <a:rPr lang="el-GR" baseline="30000" dirty="0"/>
              <a:t>β</a:t>
            </a:r>
            <a:r>
              <a:rPr lang="en-US" dirty="0"/>
              <a:t>) is 4.801.  Hence, we can say that when the difficulty of the ski run increases by one unit, </a:t>
            </a:r>
            <a:r>
              <a:rPr lang="en-US" b="1" u="sng" dirty="0">
                <a:solidFill>
                  <a:srgbClr val="00B050"/>
                </a:solidFill>
              </a:rPr>
              <a:t>the odds of falling are 4.8 times greater.</a:t>
            </a:r>
          </a:p>
          <a:p>
            <a:r>
              <a:rPr lang="en-US" dirty="0"/>
              <a:t>odds ratio = exp(</a:t>
            </a:r>
            <a:r>
              <a:rPr lang="el-GR" dirty="0"/>
              <a:t>β</a:t>
            </a:r>
            <a:r>
              <a:rPr lang="en-US" dirty="0"/>
              <a:t>)        so   4.801 = exp(1.569)</a:t>
            </a:r>
            <a:br>
              <a:rPr lang="en-US" dirty="0"/>
            </a:br>
            <a:r>
              <a:rPr lang="el-GR" dirty="0"/>
              <a:t> β</a:t>
            </a:r>
            <a:r>
              <a:rPr lang="en-US" dirty="0"/>
              <a:t> = </a:t>
            </a:r>
            <a:r>
              <a:rPr lang="en-US" dirty="0" err="1"/>
              <a:t>ln</a:t>
            </a:r>
            <a:r>
              <a:rPr lang="en-US" dirty="0"/>
              <a:t>(odds ratio)            so 1.569  = </a:t>
            </a:r>
            <a:r>
              <a:rPr lang="en-US" dirty="0" err="1"/>
              <a:t>ln</a:t>
            </a:r>
            <a:r>
              <a:rPr lang="en-US" dirty="0"/>
              <a:t>(4.801)</a:t>
            </a:r>
          </a:p>
          <a:p>
            <a:endParaRPr lang="en-US" dirty="0"/>
          </a:p>
        </p:txBody>
      </p:sp>
      <p:graphicFrame>
        <p:nvGraphicFramePr>
          <p:cNvPr id="312322" name="Object 2"/>
          <p:cNvGraphicFramePr>
            <a:graphicFrameLocks noChangeAspect="1"/>
          </p:cNvGraphicFramePr>
          <p:nvPr>
            <p:extLst>
              <p:ext uri="{D42A27DB-BD31-4B8C-83A1-F6EECF244321}">
                <p14:modId xmlns:p14="http://schemas.microsoft.com/office/powerpoint/2010/main" val="3517755551"/>
              </p:ext>
            </p:extLst>
          </p:nvPr>
        </p:nvGraphicFramePr>
        <p:xfrm>
          <a:off x="965873" y="2486467"/>
          <a:ext cx="11077226" cy="942533"/>
        </p:xfrm>
        <a:graphic>
          <a:graphicData uri="http://schemas.openxmlformats.org/presentationml/2006/ole">
            <mc:AlternateContent xmlns:mc="http://schemas.openxmlformats.org/markup-compatibility/2006">
              <mc:Choice xmlns:v="urn:schemas-microsoft-com:vml" Requires="v">
                <p:oleObj name="Document" r:id="rId3" imgW="5952018" imgH="507298" progId="Word.Document.12">
                  <p:embed/>
                </p:oleObj>
              </mc:Choice>
              <mc:Fallback>
                <p:oleObj name="Document" r:id="rId3" imgW="5952018" imgH="507298" progId="Word.Document.12">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873" y="2486467"/>
                        <a:ext cx="11077226" cy="942533"/>
                      </a:xfrm>
                      <a:prstGeom prst="rect">
                        <a:avLst/>
                      </a:prstGeom>
                      <a:noFill/>
                      <a:ln>
                        <a:noFill/>
                      </a:ln>
                      <a:effectLst/>
                    </p:spPr>
                  </p:pic>
                </p:oleObj>
              </mc:Fallback>
            </mc:AlternateContent>
          </a:graphicData>
        </a:graphic>
      </p:graphicFrame>
      <p:graphicFrame>
        <p:nvGraphicFramePr>
          <p:cNvPr id="312323" name="Object 3"/>
          <p:cNvGraphicFramePr>
            <a:graphicFrameLocks noChangeAspect="1"/>
          </p:cNvGraphicFramePr>
          <p:nvPr>
            <p:extLst>
              <p:ext uri="{D42A27DB-BD31-4B8C-83A1-F6EECF244321}">
                <p14:modId xmlns:p14="http://schemas.microsoft.com/office/powerpoint/2010/main" val="2453811445"/>
              </p:ext>
            </p:extLst>
          </p:nvPr>
        </p:nvGraphicFramePr>
        <p:xfrm>
          <a:off x="965873" y="874865"/>
          <a:ext cx="10269497" cy="1531136"/>
        </p:xfrm>
        <a:graphic>
          <a:graphicData uri="http://schemas.openxmlformats.org/presentationml/2006/ole">
            <mc:AlternateContent xmlns:mc="http://schemas.openxmlformats.org/markup-compatibility/2006">
              <mc:Choice xmlns:v="urn:schemas-microsoft-com:vml" Requires="v">
                <p:oleObj name="Document" r:id="rId5" imgW="5952018" imgH="887681" progId="Word.Document.12">
                  <p:embed/>
                </p:oleObj>
              </mc:Choice>
              <mc:Fallback>
                <p:oleObj name="Document" r:id="rId5" imgW="5952018" imgH="887681" progId="Word.Document.12">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5873" y="874865"/>
                        <a:ext cx="10269497" cy="153113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153896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b="1" dirty="0">
                <a:solidFill>
                  <a:schemeClr val="tx2"/>
                </a:solidFill>
              </a:rPr>
              <a:t>More on the Odds Ratio</a:t>
            </a:r>
          </a:p>
        </p:txBody>
      </p:sp>
      <p:sp>
        <p:nvSpPr>
          <p:cNvPr id="5" name="Content Placeholder 4"/>
          <p:cNvSpPr>
            <a:spLocks noGrp="1"/>
          </p:cNvSpPr>
          <p:nvPr>
            <p:ph idx="1"/>
          </p:nvPr>
        </p:nvSpPr>
        <p:spPr/>
        <p:txBody>
          <a:bodyPr/>
          <a:lstStyle/>
          <a:p>
            <a:r>
              <a:rPr lang="en-US" dirty="0"/>
              <a:t>What is an odds ratio?</a:t>
            </a:r>
          </a:p>
          <a:p>
            <a:pPr lvl="1"/>
            <a:r>
              <a:rPr lang="en-US" dirty="0"/>
              <a:t>From </a:t>
            </a:r>
            <a:r>
              <a:rPr lang="en-US" dirty="0" err="1"/>
              <a:t>Tabachnick</a:t>
            </a:r>
            <a:r>
              <a:rPr lang="en-US" dirty="0"/>
              <a:t> and </a:t>
            </a:r>
            <a:r>
              <a:rPr lang="en-US" dirty="0" err="1"/>
              <a:t>Fidell</a:t>
            </a:r>
            <a:r>
              <a:rPr lang="en-US" dirty="0"/>
              <a:t> p. 462: An odds ratio has a very clear intuitive understanding in a 2X2 table; it is the odds of an outcome for cases in a particular category of a predictor divided by the odds of that outcome for the other category of the predictor.</a:t>
            </a:r>
          </a:p>
          <a:p>
            <a:pPr lvl="1">
              <a:buNone/>
            </a:pPr>
            <a:endParaRPr lang="en-US" dirty="0"/>
          </a:p>
        </p:txBody>
      </p:sp>
    </p:spTree>
    <p:extLst>
      <p:ext uri="{BB962C8B-B14F-4D97-AF65-F5344CB8AC3E}">
        <p14:creationId xmlns:p14="http://schemas.microsoft.com/office/powerpoint/2010/main" val="34840546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9220200" cy="1143000"/>
          </a:xfrm>
        </p:spPr>
        <p:txBody>
          <a:bodyPr/>
          <a:lstStyle/>
          <a:p>
            <a:pPr algn="l"/>
            <a:r>
              <a:rPr lang="en-US" b="1" dirty="0">
                <a:solidFill>
                  <a:schemeClr val="tx2"/>
                </a:solidFill>
              </a:rPr>
              <a:t>Odds Ratio Example</a:t>
            </a:r>
          </a:p>
        </p:txBody>
      </p:sp>
      <p:sp>
        <p:nvSpPr>
          <p:cNvPr id="3" name="Content Placeholder 2"/>
          <p:cNvSpPr>
            <a:spLocks noGrp="1"/>
          </p:cNvSpPr>
          <p:nvPr>
            <p:ph idx="1"/>
          </p:nvPr>
        </p:nvSpPr>
        <p:spPr>
          <a:xfrm>
            <a:off x="990600" y="1371600"/>
            <a:ext cx="10668000" cy="3581400"/>
          </a:xfrm>
        </p:spPr>
        <p:txBody>
          <a:bodyPr>
            <a:normAutofit fontScale="70000" lnSpcReduction="20000"/>
          </a:bodyPr>
          <a:lstStyle/>
          <a:p>
            <a:r>
              <a:rPr lang="en-US" dirty="0"/>
              <a:t>Suppose that the outcome is hyperactivity in a child and the predictor is familial history of hyperactivity.</a:t>
            </a:r>
          </a:p>
          <a:p>
            <a:r>
              <a:rPr lang="en-US" dirty="0"/>
              <a:t>Odds are 15:5 or  3:1 for hyperactivity in a child with familial history; odds are 9:150 (or 3:50) for a child without familial history.   The odds ratio is just the ratio of these odds. </a:t>
            </a:r>
          </a:p>
          <a:p>
            <a:r>
              <a:rPr lang="en-US" dirty="0"/>
              <a:t>Odds ratio is (15/5) / (9/150) = 50</a:t>
            </a:r>
          </a:p>
          <a:p>
            <a:r>
              <a:rPr lang="en-US" dirty="0"/>
              <a:t>Thus, children with a familial history of hyperactivity are 50 times more likely to be hyperactive than those without a familial history. </a:t>
            </a:r>
          </a:p>
          <a:p>
            <a:r>
              <a:rPr lang="en-US" dirty="0"/>
              <a:t>If we think of child hyperactivity as the DV, and familial history as the IV, going from no familial history (0) to familial history (1) increases the odds of hyperactivity in the child by 50 times.</a:t>
            </a:r>
          </a:p>
          <a:p>
            <a:endParaRPr lang="en-US" dirty="0"/>
          </a:p>
        </p:txBody>
      </p:sp>
      <p:graphicFrame>
        <p:nvGraphicFramePr>
          <p:cNvPr id="4" name="Table 3"/>
          <p:cNvGraphicFramePr>
            <a:graphicFrameLocks noGrp="1"/>
          </p:cNvGraphicFramePr>
          <p:nvPr/>
        </p:nvGraphicFramePr>
        <p:xfrm>
          <a:off x="3276600" y="5029200"/>
          <a:ext cx="4495800" cy="1524000"/>
        </p:xfrm>
        <a:graphic>
          <a:graphicData uri="http://schemas.openxmlformats.org/drawingml/2006/table">
            <a:tbl>
              <a:tblPr/>
              <a:tblGrid>
                <a:gridCol w="899160">
                  <a:extLst>
                    <a:ext uri="{9D8B030D-6E8A-4147-A177-3AD203B41FA5}">
                      <a16:colId xmlns:a16="http://schemas.microsoft.com/office/drawing/2014/main" val="20000"/>
                    </a:ext>
                  </a:extLst>
                </a:gridCol>
                <a:gridCol w="899160">
                  <a:extLst>
                    <a:ext uri="{9D8B030D-6E8A-4147-A177-3AD203B41FA5}">
                      <a16:colId xmlns:a16="http://schemas.microsoft.com/office/drawing/2014/main" val="20001"/>
                    </a:ext>
                  </a:extLst>
                </a:gridCol>
                <a:gridCol w="899160">
                  <a:extLst>
                    <a:ext uri="{9D8B030D-6E8A-4147-A177-3AD203B41FA5}">
                      <a16:colId xmlns:a16="http://schemas.microsoft.com/office/drawing/2014/main" val="20002"/>
                    </a:ext>
                  </a:extLst>
                </a:gridCol>
                <a:gridCol w="899160">
                  <a:extLst>
                    <a:ext uri="{9D8B030D-6E8A-4147-A177-3AD203B41FA5}">
                      <a16:colId xmlns:a16="http://schemas.microsoft.com/office/drawing/2014/main" val="20003"/>
                    </a:ext>
                  </a:extLst>
                </a:gridCol>
                <a:gridCol w="899160">
                  <a:extLst>
                    <a:ext uri="{9D8B030D-6E8A-4147-A177-3AD203B41FA5}">
                      <a16:colId xmlns:a16="http://schemas.microsoft.com/office/drawing/2014/main" val="20004"/>
                    </a:ext>
                  </a:extLst>
                </a:gridCol>
              </a:tblGrid>
              <a:tr h="381000">
                <a:tc>
                  <a:txBody>
                    <a:bodyPr/>
                    <a:lstStyle/>
                    <a:p>
                      <a:pPr algn="l" fontAlgn="b"/>
                      <a:endParaRPr lang="en-US" sz="20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0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000" b="0" i="0" u="none" strike="noStrike">
                        <a:solidFill>
                          <a:srgbClr val="000000"/>
                        </a:solidFill>
                        <a:latin typeface="Calibri"/>
                      </a:endParaRPr>
                    </a:p>
                  </a:txBody>
                  <a:tcPr marL="9525" marR="9525" marT="9525" marB="0" anchor="b">
                    <a:lnL>
                      <a:noFill/>
                    </a:lnL>
                    <a:lnR>
                      <a:noFill/>
                    </a:lnR>
                    <a:lnT>
                      <a:noFill/>
                    </a:lnT>
                    <a:lnB>
                      <a:noFill/>
                    </a:lnB>
                  </a:tcPr>
                </a:tc>
                <a:tc gridSpan="2">
                  <a:txBody>
                    <a:bodyPr/>
                    <a:lstStyle/>
                    <a:p>
                      <a:pPr algn="l" fontAlgn="b"/>
                      <a:r>
                        <a:rPr lang="en-US" sz="2000" b="1" i="0" u="none" strike="noStrike">
                          <a:solidFill>
                            <a:srgbClr val="000000"/>
                          </a:solidFill>
                          <a:latin typeface="Calibri"/>
                        </a:rPr>
                        <a:t>Familial History</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algn="l" fontAlgn="b"/>
                      <a:endParaRPr lang="en-US" sz="20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2000" b="0" i="0" u="none" strike="noStrike" dirty="0">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latin typeface="Calibri"/>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000" b="0" i="1" u="none" strike="noStrike">
                          <a:solidFill>
                            <a:srgbClr val="000000"/>
                          </a:solidFill>
                          <a:latin typeface="Calibri"/>
                        </a:rPr>
                        <a:t>yes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1" u="none" strike="noStrike">
                          <a:solidFill>
                            <a:srgbClr val="000000"/>
                          </a:solidFill>
                          <a:latin typeface="Calibri"/>
                        </a:rPr>
                        <a:t>no</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algn="l" fontAlgn="b"/>
                      <a:r>
                        <a:rPr lang="en-US" sz="2000" b="1" i="0" u="none" strike="noStrike">
                          <a:solidFill>
                            <a:srgbClr val="000000"/>
                          </a:solidFill>
                          <a:latin typeface="Calibri"/>
                        </a:rPr>
                        <a:t>Child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2000" b="0" i="0" u="none" strike="noStrike">
                          <a:solidFill>
                            <a:srgbClr val="000000"/>
                          </a:solidFill>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2000" b="0" i="1" u="none" strike="noStrike" dirty="0">
                          <a:solidFill>
                            <a:srgbClr val="000000"/>
                          </a:solidFill>
                          <a:latin typeface="Calibri"/>
                        </a:rPr>
                        <a:t>yes</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2000" b="0" i="0" u="none" strike="noStrike" dirty="0">
                          <a:solidFill>
                            <a:srgbClr val="000000"/>
                          </a:solidFill>
                          <a:latin typeface="Calibri"/>
                        </a:rPr>
                        <a:t>15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2000" b="0" i="0" u="none" strike="noStrike">
                          <a:solidFill>
                            <a:srgbClr val="000000"/>
                          </a:solidFill>
                          <a:latin typeface="Calibri"/>
                        </a:rPr>
                        <a:t>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81000">
                <a:tc gridSpan="2">
                  <a:txBody>
                    <a:bodyPr/>
                    <a:lstStyle/>
                    <a:p>
                      <a:pPr algn="l" fontAlgn="b"/>
                      <a:r>
                        <a:rPr lang="en-US" sz="2000" b="1" i="0" u="none" strike="noStrike">
                          <a:solidFill>
                            <a:srgbClr val="000000"/>
                          </a:solidFill>
                          <a:latin typeface="Calibri"/>
                        </a:rPr>
                        <a:t>Hyperactivity</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2000" b="0" i="1" u="none" strike="noStrike">
                          <a:solidFill>
                            <a:srgbClr val="000000"/>
                          </a:solidFill>
                          <a:latin typeface="Calibri"/>
                        </a:rPr>
                        <a:t>no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150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594529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6DAC5-8C52-465A-BD34-4E2209DA2286}"/>
              </a:ext>
            </a:extLst>
          </p:cNvPr>
          <p:cNvSpPr>
            <a:spLocks noGrp="1"/>
          </p:cNvSpPr>
          <p:nvPr>
            <p:ph type="title"/>
          </p:nvPr>
        </p:nvSpPr>
        <p:spPr/>
        <p:txBody>
          <a:bodyPr/>
          <a:lstStyle/>
          <a:p>
            <a:pPr algn="l"/>
            <a:r>
              <a:rPr lang="en-US" b="1" dirty="0">
                <a:solidFill>
                  <a:schemeClr val="tx2"/>
                </a:solidFill>
              </a:rPr>
              <a:t>Probability interpretation</a:t>
            </a:r>
          </a:p>
        </p:txBody>
      </p:sp>
      <p:sp>
        <p:nvSpPr>
          <p:cNvPr id="3" name="Content Placeholder 2">
            <a:extLst>
              <a:ext uri="{FF2B5EF4-FFF2-40B4-BE49-F238E27FC236}">
                <a16:creationId xmlns:a16="http://schemas.microsoft.com/office/drawing/2014/main" id="{5C57EECD-7F0C-47C0-83C0-BBADBCCEC9B3}"/>
              </a:ext>
            </a:extLst>
          </p:cNvPr>
          <p:cNvSpPr>
            <a:spLocks noGrp="1"/>
          </p:cNvSpPr>
          <p:nvPr>
            <p:ph idx="1"/>
          </p:nvPr>
        </p:nvSpPr>
        <p:spPr>
          <a:xfrm>
            <a:off x="609600" y="1600201"/>
            <a:ext cx="6553200" cy="4525963"/>
          </a:xfrm>
        </p:spPr>
        <p:txBody>
          <a:bodyPr>
            <a:normAutofit fontScale="92500" lnSpcReduction="20000"/>
          </a:bodyPr>
          <a:lstStyle/>
          <a:p>
            <a:r>
              <a:rPr lang="en-US" dirty="0"/>
              <a:t>We will talk more about this in our next example, but let me show you one option for linking a unit change to a change in probability. [Note, this relationship is nonlinear and so only holds at particular values of X]</a:t>
            </a:r>
          </a:p>
          <a:p>
            <a:r>
              <a:rPr lang="en-US" dirty="0"/>
              <a:t>One approach for interpretability is to hold all other predictors at the mean and calculate and the change in probability if the variable of interest moves by 1. </a:t>
            </a:r>
          </a:p>
          <a:p>
            <a:endParaRPr lang="en-US" dirty="0"/>
          </a:p>
        </p:txBody>
      </p:sp>
      <p:pic>
        <p:nvPicPr>
          <p:cNvPr id="4" name="Picture 3">
            <a:extLst>
              <a:ext uri="{FF2B5EF4-FFF2-40B4-BE49-F238E27FC236}">
                <a16:creationId xmlns:a16="http://schemas.microsoft.com/office/drawing/2014/main" id="{DD971932-8C2F-418F-9573-A264AD1BCC2B}"/>
              </a:ext>
            </a:extLst>
          </p:cNvPr>
          <p:cNvPicPr>
            <a:picLocks noChangeAspect="1"/>
          </p:cNvPicPr>
          <p:nvPr/>
        </p:nvPicPr>
        <p:blipFill>
          <a:blip r:embed="rId3"/>
          <a:stretch>
            <a:fillRect/>
          </a:stretch>
        </p:blipFill>
        <p:spPr>
          <a:xfrm>
            <a:off x="7315200" y="846138"/>
            <a:ext cx="4733333" cy="5466667"/>
          </a:xfrm>
          <a:prstGeom prst="rect">
            <a:avLst/>
          </a:prstGeom>
        </p:spPr>
      </p:pic>
    </p:spTree>
    <p:extLst>
      <p:ext uri="{BB962C8B-B14F-4D97-AF65-F5344CB8AC3E}">
        <p14:creationId xmlns:p14="http://schemas.microsoft.com/office/powerpoint/2010/main" val="30280403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0480-5AD4-434E-9C62-943620823233}"/>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D59191AD-CE1A-4081-A067-B4A176AD93CB}"/>
              </a:ext>
            </a:extLst>
          </p:cNvPr>
          <p:cNvSpPr>
            <a:spLocks noGrp="1"/>
          </p:cNvSpPr>
          <p:nvPr>
            <p:ph idx="1"/>
          </p:nvPr>
        </p:nvSpPr>
        <p:spPr>
          <a:xfrm>
            <a:off x="645886" y="4191000"/>
            <a:ext cx="10972800" cy="2392362"/>
          </a:xfrm>
        </p:spPr>
        <p:txBody>
          <a:bodyPr/>
          <a:lstStyle/>
          <a:p>
            <a:r>
              <a:rPr lang="en-US" dirty="0"/>
              <a:t>prob.2 – prob.1 = .184</a:t>
            </a:r>
          </a:p>
          <a:p>
            <a:endParaRPr lang="en-US" dirty="0"/>
          </a:p>
          <a:p>
            <a:r>
              <a:rPr lang="en-US" dirty="0"/>
              <a:t>prob.3 – prob.2 = .365</a:t>
            </a:r>
          </a:p>
        </p:txBody>
      </p:sp>
      <p:pic>
        <p:nvPicPr>
          <p:cNvPr id="8" name="Picture 7">
            <a:extLst>
              <a:ext uri="{FF2B5EF4-FFF2-40B4-BE49-F238E27FC236}">
                <a16:creationId xmlns:a16="http://schemas.microsoft.com/office/drawing/2014/main" id="{16AEDBE9-60C6-4F5F-B7A5-756402BA8DD6}"/>
              </a:ext>
            </a:extLst>
          </p:cNvPr>
          <p:cNvPicPr>
            <a:picLocks noChangeAspect="1"/>
          </p:cNvPicPr>
          <p:nvPr/>
        </p:nvPicPr>
        <p:blipFill>
          <a:blip r:embed="rId2"/>
          <a:stretch>
            <a:fillRect/>
          </a:stretch>
        </p:blipFill>
        <p:spPr>
          <a:xfrm>
            <a:off x="-3629" y="274638"/>
            <a:ext cx="12192000" cy="3719593"/>
          </a:xfrm>
          <a:prstGeom prst="rect">
            <a:avLst/>
          </a:prstGeom>
        </p:spPr>
      </p:pic>
    </p:spTree>
    <p:extLst>
      <p:ext uri="{BB962C8B-B14F-4D97-AF65-F5344CB8AC3E}">
        <p14:creationId xmlns:p14="http://schemas.microsoft.com/office/powerpoint/2010/main" val="3201907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2E3BC5-A795-40DE-BAAB-F7342072A59A}"/>
              </a:ext>
            </a:extLst>
          </p:cNvPr>
          <p:cNvPicPr>
            <a:picLocks noGrp="1" noChangeAspect="1"/>
          </p:cNvPicPr>
          <p:nvPr>
            <p:ph idx="1"/>
          </p:nvPr>
        </p:nvPicPr>
        <p:blipFill>
          <a:blip r:embed="rId2"/>
          <a:stretch>
            <a:fillRect/>
          </a:stretch>
        </p:blipFill>
        <p:spPr>
          <a:xfrm>
            <a:off x="32657" y="10886"/>
            <a:ext cx="11448315" cy="6847114"/>
          </a:xfrm>
        </p:spPr>
      </p:pic>
      <p:sp>
        <p:nvSpPr>
          <p:cNvPr id="2" name="Title 1">
            <a:extLst>
              <a:ext uri="{FF2B5EF4-FFF2-40B4-BE49-F238E27FC236}">
                <a16:creationId xmlns:a16="http://schemas.microsoft.com/office/drawing/2014/main" id="{9564279B-6672-4CE3-BA44-173D339560C1}"/>
              </a:ext>
            </a:extLst>
          </p:cNvPr>
          <p:cNvSpPr>
            <a:spLocks noGrp="1"/>
          </p:cNvSpPr>
          <p:nvPr>
            <p:ph type="title"/>
          </p:nvPr>
        </p:nvSpPr>
        <p:spPr>
          <a:xfrm>
            <a:off x="5029200" y="2133600"/>
            <a:ext cx="6248400" cy="2667000"/>
          </a:xfrm>
        </p:spPr>
        <p:txBody>
          <a:bodyPr>
            <a:noAutofit/>
          </a:bodyPr>
          <a:lstStyle/>
          <a:p>
            <a:r>
              <a:rPr lang="en-US" sz="3600" dirty="0">
                <a:solidFill>
                  <a:schemeClr val="bg1"/>
                </a:solidFill>
              </a:rPr>
              <a:t>The </a:t>
            </a:r>
            <a:r>
              <a:rPr lang="en-US" sz="3600" dirty="0" err="1">
                <a:solidFill>
                  <a:schemeClr val="bg1"/>
                </a:solidFill>
              </a:rPr>
              <a:t>ggefects</a:t>
            </a:r>
            <a:r>
              <a:rPr lang="en-US" sz="3600" dirty="0">
                <a:solidFill>
                  <a:schemeClr val="bg1"/>
                </a:solidFill>
              </a:rPr>
              <a:t> package automates this idea and provides predicted probability at different levels of your independent variables</a:t>
            </a:r>
          </a:p>
        </p:txBody>
      </p:sp>
    </p:spTree>
    <p:extLst>
      <p:ext uri="{BB962C8B-B14F-4D97-AF65-F5344CB8AC3E}">
        <p14:creationId xmlns:p14="http://schemas.microsoft.com/office/powerpoint/2010/main" val="984401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50000"/>
                  </a:schemeClr>
                </a:solidFill>
              </a:rPr>
              <a:t>Generalized Linear Models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70923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0"/>
            <a:ext cx="8153400" cy="990600"/>
          </a:xfrm>
        </p:spPr>
        <p:txBody>
          <a:bodyPr/>
          <a:lstStyle/>
          <a:p>
            <a:r>
              <a:rPr lang="en-US" dirty="0"/>
              <a:t>A few visualizations</a:t>
            </a:r>
          </a:p>
        </p:txBody>
      </p:sp>
      <p:graphicFrame>
        <p:nvGraphicFramePr>
          <p:cNvPr id="313350" name="Object 6"/>
          <p:cNvGraphicFramePr>
            <a:graphicFrameLocks noChangeAspect="1"/>
          </p:cNvGraphicFramePr>
          <p:nvPr>
            <p:extLst>
              <p:ext uri="{D42A27DB-BD31-4B8C-83A1-F6EECF244321}">
                <p14:modId xmlns:p14="http://schemas.microsoft.com/office/powerpoint/2010/main" val="1852942680"/>
              </p:ext>
            </p:extLst>
          </p:nvPr>
        </p:nvGraphicFramePr>
        <p:xfrm>
          <a:off x="445878" y="990600"/>
          <a:ext cx="11669052" cy="1245031"/>
        </p:xfrm>
        <a:graphic>
          <a:graphicData uri="http://schemas.openxmlformats.org/presentationml/2006/ole">
            <mc:AlternateContent xmlns:mc="http://schemas.openxmlformats.org/markup-compatibility/2006">
              <mc:Choice xmlns:v="urn:schemas-microsoft-com:vml" Requires="v">
                <p:oleObj name="Document" r:id="rId3" imgW="5952018" imgH="634212" progId="Word.Document.12">
                  <p:embed/>
                </p:oleObj>
              </mc:Choice>
              <mc:Fallback>
                <p:oleObj name="Document" r:id="rId3" imgW="5952018" imgH="634212" progId="Word.Document.12">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878" y="990600"/>
                        <a:ext cx="11669052" cy="1245031"/>
                      </a:xfrm>
                      <a:prstGeom prst="rect">
                        <a:avLst/>
                      </a:prstGeom>
                      <a:noFill/>
                      <a:ln>
                        <a:noFill/>
                      </a:ln>
                      <a:effectLst/>
                    </p:spPr>
                  </p:pic>
                </p:oleObj>
              </mc:Fallback>
            </mc:AlternateContent>
          </a:graphicData>
        </a:graphic>
      </p:graphicFrame>
      <p:pic>
        <p:nvPicPr>
          <p:cNvPr id="313351" name="Picture 7"/>
          <p:cNvPicPr>
            <a:picLocks noChangeAspect="1" noChangeArrowheads="1"/>
          </p:cNvPicPr>
          <p:nvPr/>
        </p:nvPicPr>
        <p:blipFill>
          <a:blip r:embed="rId5" cstate="print"/>
          <a:srcRect/>
          <a:stretch>
            <a:fillRect/>
          </a:stretch>
        </p:blipFill>
        <p:spPr bwMode="auto">
          <a:xfrm>
            <a:off x="6280404" y="2514601"/>
            <a:ext cx="4387596" cy="4075113"/>
          </a:xfrm>
          <a:prstGeom prst="rect">
            <a:avLst/>
          </a:prstGeom>
          <a:noFill/>
          <a:ln w="9525">
            <a:noFill/>
            <a:miter lim="800000"/>
            <a:headEnd/>
            <a:tailEnd/>
          </a:ln>
        </p:spPr>
      </p:pic>
      <p:pic>
        <p:nvPicPr>
          <p:cNvPr id="313352" name="Picture 8"/>
          <p:cNvPicPr>
            <a:picLocks noChangeAspect="1" noChangeArrowheads="1"/>
          </p:cNvPicPr>
          <p:nvPr/>
        </p:nvPicPr>
        <p:blipFill>
          <a:blip r:embed="rId6" cstate="print"/>
          <a:srcRect/>
          <a:stretch>
            <a:fillRect/>
          </a:stretch>
        </p:blipFill>
        <p:spPr bwMode="auto">
          <a:xfrm>
            <a:off x="1524000" y="2514601"/>
            <a:ext cx="4419600" cy="4104837"/>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2">
                    <a:lumMod val="50000"/>
                  </a:schemeClr>
                </a:solidFill>
              </a:rPr>
              <a:t>Another example of Logistic Regression </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909888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chemeClr val="tx2"/>
                </a:solidFill>
              </a:rPr>
              <a:t>Logistic Regression Example II</a:t>
            </a:r>
          </a:p>
        </p:txBody>
      </p:sp>
      <p:sp>
        <p:nvSpPr>
          <p:cNvPr id="4" name="Content Placeholder 2"/>
          <p:cNvSpPr txBox="1">
            <a:spLocks/>
          </p:cNvSpPr>
          <p:nvPr/>
        </p:nvSpPr>
        <p:spPr>
          <a:xfrm>
            <a:off x="711200" y="1479550"/>
            <a:ext cx="10896600" cy="4602163"/>
          </a:xfrm>
          <a:prstGeom prst="rect">
            <a:avLst/>
          </a:prstGeom>
        </p:spPr>
        <p:txBody>
          <a:bodyPr vert="horz" lIns="91440" tIns="45720" rIns="91440" bIns="45720" rtlCol="0">
            <a:normAutofit fontScale="92500" lnSpcReduction="20000"/>
          </a:bodyPr>
          <a:lstStyle/>
          <a:p>
            <a:pPr marL="342900" indent="-342900">
              <a:spcBef>
                <a:spcPct val="20000"/>
              </a:spcBef>
              <a:buFont typeface="Arial" pitchFamily="34" charset="0"/>
              <a:buChar char="•"/>
              <a:defRPr/>
            </a:pPr>
            <a:r>
              <a:rPr lang="en-US" sz="3200" dirty="0"/>
              <a:t>Return to our loan example, where we were interested in predicting loan rejections by banks via the following model:</a:t>
            </a:r>
          </a:p>
          <a:p>
            <a:pPr marL="342900" indent="-342900">
              <a:spcBef>
                <a:spcPct val="20000"/>
              </a:spcBef>
              <a:buFont typeface="Arial" pitchFamily="34" charset="0"/>
              <a:buChar char="•"/>
              <a:defRPr/>
            </a:pPr>
            <a:endParaRPr lang="en-US" sz="3200" dirty="0"/>
          </a:p>
          <a:p>
            <a:pPr marL="342900" indent="-342900">
              <a:spcBef>
                <a:spcPct val="20000"/>
              </a:spcBef>
              <a:buFont typeface="Arial" pitchFamily="34" charset="0"/>
              <a:buChar char="•"/>
              <a:defRPr/>
            </a:pPr>
            <a:r>
              <a:rPr lang="en-US" sz="3200" dirty="0"/>
              <a:t>Where</a:t>
            </a:r>
          </a:p>
          <a:p>
            <a:pPr marL="742950" lvl="1" indent="-285750">
              <a:spcBef>
                <a:spcPct val="20000"/>
              </a:spcBef>
              <a:buFont typeface="Arial" pitchFamily="34" charset="0"/>
              <a:buChar char="–"/>
              <a:defRPr/>
            </a:pPr>
            <a:r>
              <a:rPr lang="en-US" sz="2800" b="1" dirty="0">
                <a:solidFill>
                  <a:schemeClr val="accent1"/>
                </a:solidFill>
              </a:rPr>
              <a:t>Reject</a:t>
            </a:r>
            <a:r>
              <a:rPr lang="en-US" sz="2800" dirty="0"/>
              <a:t> = 1 if loan was rejected</a:t>
            </a:r>
          </a:p>
          <a:p>
            <a:pPr marL="742950" lvl="1" indent="-285750">
              <a:spcBef>
                <a:spcPct val="20000"/>
              </a:spcBef>
              <a:buFont typeface="Arial" pitchFamily="34" charset="0"/>
              <a:buChar char="–"/>
              <a:defRPr/>
            </a:pPr>
            <a:r>
              <a:rPr lang="en-US" sz="2800" b="1" dirty="0" err="1">
                <a:solidFill>
                  <a:schemeClr val="accent1"/>
                </a:solidFill>
              </a:rPr>
              <a:t>Pubrec</a:t>
            </a:r>
            <a:r>
              <a:rPr lang="en-US" sz="2800" dirty="0"/>
              <a:t> = 1 if person had previously filed for bankruptcy</a:t>
            </a:r>
          </a:p>
          <a:p>
            <a:pPr marL="742950" lvl="1" indent="-285750">
              <a:spcBef>
                <a:spcPct val="20000"/>
              </a:spcBef>
              <a:buFont typeface="Arial" pitchFamily="34" charset="0"/>
              <a:buChar char="–"/>
              <a:defRPr/>
            </a:pPr>
            <a:r>
              <a:rPr lang="en-US" sz="2800" b="1" dirty="0">
                <a:solidFill>
                  <a:schemeClr val="accent1"/>
                </a:solidFill>
              </a:rPr>
              <a:t>Black</a:t>
            </a:r>
            <a:r>
              <a:rPr lang="en-US" sz="2800" dirty="0"/>
              <a:t> = 1 if person is black</a:t>
            </a:r>
          </a:p>
          <a:p>
            <a:pPr marL="742950" lvl="1" indent="-285750">
              <a:spcBef>
                <a:spcPct val="20000"/>
              </a:spcBef>
              <a:buFont typeface="Arial" pitchFamily="34" charset="0"/>
              <a:buChar char="–"/>
              <a:defRPr/>
            </a:pPr>
            <a:r>
              <a:rPr lang="en-US" sz="2800" b="1" dirty="0" err="1">
                <a:solidFill>
                  <a:schemeClr val="accent1"/>
                </a:solidFill>
              </a:rPr>
              <a:t>Hisp</a:t>
            </a:r>
            <a:r>
              <a:rPr lang="en-US" sz="2800" dirty="0"/>
              <a:t> = 1 if person is Hispanic</a:t>
            </a:r>
          </a:p>
          <a:p>
            <a:pPr marL="742950" lvl="1" indent="-285750">
              <a:spcBef>
                <a:spcPct val="20000"/>
              </a:spcBef>
              <a:buFont typeface="Arial" pitchFamily="34" charset="0"/>
              <a:buChar char="–"/>
              <a:defRPr/>
            </a:pPr>
            <a:r>
              <a:rPr lang="en-US" sz="2800" b="1" dirty="0" err="1">
                <a:solidFill>
                  <a:schemeClr val="accent1"/>
                </a:solidFill>
              </a:rPr>
              <a:t>Loanprc</a:t>
            </a:r>
            <a:r>
              <a:rPr lang="en-US" sz="2800" dirty="0"/>
              <a:t> = is the amount of the loan divided by the price of the house</a:t>
            </a:r>
          </a:p>
          <a:p>
            <a:pPr marL="285750" indent="-285750">
              <a:spcBef>
                <a:spcPct val="20000"/>
              </a:spcBef>
              <a:buFont typeface="Arial" pitchFamily="34" charset="0"/>
              <a:buChar char="–"/>
            </a:pPr>
            <a:r>
              <a:rPr lang="en-US" sz="2800" dirty="0"/>
              <a:t>However, we are no longer running a linear probability model, and so we would write our logistic regression model as:</a:t>
            </a:r>
          </a:p>
        </p:txBody>
      </p:sp>
      <p:pic>
        <p:nvPicPr>
          <p:cNvPr id="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30484" y="2590800"/>
            <a:ext cx="7063740" cy="342900"/>
          </a:xfrm>
          <a:prstGeom prst="rect">
            <a:avLst/>
          </a:prstGeom>
          <a:noFill/>
        </p:spPr>
      </p:pic>
      <p:sp>
        <p:nvSpPr>
          <p:cNvPr id="71682"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1684"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93A3DB9D-941A-4831-9B70-412E26F43C5C}"/>
              </a:ext>
            </a:extLst>
          </p:cNvPr>
          <p:cNvPicPr>
            <a:picLocks noChangeAspect="1"/>
          </p:cNvPicPr>
          <p:nvPr/>
        </p:nvPicPr>
        <p:blipFill>
          <a:blip r:embed="rId4"/>
          <a:stretch>
            <a:fillRect/>
          </a:stretch>
        </p:blipFill>
        <p:spPr>
          <a:xfrm>
            <a:off x="2822795" y="6081713"/>
            <a:ext cx="6937849" cy="682811"/>
          </a:xfrm>
          <a:prstGeom prst="rect">
            <a:avLst/>
          </a:prstGeom>
        </p:spPr>
      </p:pic>
    </p:spTree>
    <p:extLst>
      <p:ext uri="{BB962C8B-B14F-4D97-AF65-F5344CB8AC3E}">
        <p14:creationId xmlns:p14="http://schemas.microsoft.com/office/powerpoint/2010/main" val="4534471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9372600" cy="1143000"/>
          </a:xfrm>
        </p:spPr>
        <p:txBody>
          <a:bodyPr>
            <a:normAutofit fontScale="90000"/>
          </a:bodyPr>
          <a:lstStyle/>
          <a:p>
            <a:pPr algn="l"/>
            <a:r>
              <a:rPr lang="en-US" b="1" dirty="0">
                <a:solidFill>
                  <a:schemeClr val="tx2"/>
                </a:solidFill>
              </a:rPr>
              <a:t>Interpreting the Coefficients – Logged Odds</a:t>
            </a:r>
          </a:p>
        </p:txBody>
      </p:sp>
      <p:sp>
        <p:nvSpPr>
          <p:cNvPr id="3" name="Content Placeholder 2"/>
          <p:cNvSpPr>
            <a:spLocks noGrp="1"/>
          </p:cNvSpPr>
          <p:nvPr>
            <p:ph idx="1"/>
          </p:nvPr>
        </p:nvSpPr>
        <p:spPr>
          <a:xfrm>
            <a:off x="990598" y="4724400"/>
            <a:ext cx="10591802" cy="1828800"/>
          </a:xfrm>
        </p:spPr>
        <p:txBody>
          <a:bodyPr>
            <a:normAutofit fontScale="85000" lnSpcReduction="20000"/>
          </a:bodyPr>
          <a:lstStyle/>
          <a:p>
            <a:r>
              <a:rPr lang="en-US" dirty="0"/>
              <a:t>Logged Odds: Again, these coefficients have the exact same interpretation as in OLS regression except that the units of the DV are now in logged odds.</a:t>
            </a:r>
          </a:p>
          <a:p>
            <a:r>
              <a:rPr lang="en-US" dirty="0"/>
              <a:t>Note that these Betas can be negative – but in our example all predicators are positively related with the DV, loan rejection.</a:t>
            </a:r>
          </a:p>
        </p:txBody>
      </p:sp>
      <p:graphicFrame>
        <p:nvGraphicFramePr>
          <p:cNvPr id="281602" name="Object 2"/>
          <p:cNvGraphicFramePr>
            <a:graphicFrameLocks noChangeAspect="1"/>
          </p:cNvGraphicFramePr>
          <p:nvPr>
            <p:extLst>
              <p:ext uri="{D42A27DB-BD31-4B8C-83A1-F6EECF244321}">
                <p14:modId xmlns:p14="http://schemas.microsoft.com/office/powerpoint/2010/main" val="2896540793"/>
              </p:ext>
            </p:extLst>
          </p:nvPr>
        </p:nvGraphicFramePr>
        <p:xfrm>
          <a:off x="990599" y="990600"/>
          <a:ext cx="9372599" cy="3395036"/>
        </p:xfrm>
        <a:graphic>
          <a:graphicData uri="http://schemas.openxmlformats.org/presentationml/2006/ole">
            <mc:AlternateContent xmlns:mc="http://schemas.openxmlformats.org/markup-compatibility/2006">
              <mc:Choice xmlns:v="urn:schemas-microsoft-com:vml" Requires="v">
                <p:oleObj name="Document" r:id="rId3" imgW="5952018" imgH="2156104" progId="Word.Document.12">
                  <p:embed/>
                </p:oleObj>
              </mc:Choice>
              <mc:Fallback>
                <p:oleObj name="Document" r:id="rId3" imgW="5952018" imgH="2156104" progId="Word.Document.12">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599" y="990600"/>
                        <a:ext cx="9372599" cy="339503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417478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9296400" cy="1143000"/>
          </a:xfrm>
        </p:spPr>
        <p:txBody>
          <a:bodyPr>
            <a:normAutofit/>
          </a:bodyPr>
          <a:lstStyle/>
          <a:p>
            <a:pPr algn="l"/>
            <a:r>
              <a:rPr lang="en-US" b="1" dirty="0">
                <a:solidFill>
                  <a:schemeClr val="tx2"/>
                </a:solidFill>
              </a:rPr>
              <a:t>Interpreting the Coefficients - Odds</a:t>
            </a:r>
          </a:p>
        </p:txBody>
      </p:sp>
      <p:sp>
        <p:nvSpPr>
          <p:cNvPr id="3" name="Content Placeholder 2"/>
          <p:cNvSpPr>
            <a:spLocks noGrp="1"/>
          </p:cNvSpPr>
          <p:nvPr>
            <p:ph idx="1"/>
          </p:nvPr>
        </p:nvSpPr>
        <p:spPr>
          <a:xfrm>
            <a:off x="1066800" y="4343400"/>
            <a:ext cx="10363200" cy="2438400"/>
          </a:xfrm>
        </p:spPr>
        <p:txBody>
          <a:bodyPr>
            <a:normAutofit fontScale="70000" lnSpcReduction="20000"/>
          </a:bodyPr>
          <a:lstStyle/>
          <a:p>
            <a:r>
              <a:rPr lang="en-US" dirty="0"/>
              <a:t>Odds:  As stated before, a coefficient of 1 leaves the odds unchanged (i.e. it has no effect).  A coefficient greater than 1 increases the odds of occurrence and a coefficient less then 1 decreases the odds of occurrence.   The greater the distance from one in either direction, the greater the impact of the predictor variable. </a:t>
            </a:r>
          </a:p>
          <a:p>
            <a:endParaRPr lang="en-US" dirty="0"/>
          </a:p>
          <a:p>
            <a:r>
              <a:rPr lang="en-US" dirty="0"/>
              <a:t>So for </a:t>
            </a:r>
            <a:r>
              <a:rPr lang="en-US" dirty="0" err="1"/>
              <a:t>pubrec</a:t>
            </a:r>
            <a:r>
              <a:rPr lang="en-US" dirty="0"/>
              <a:t>, compared to an individual who never filed for bankruptcy, an individual with at least one filing has an increase in odds of loan rejection by 5.6 times.  </a:t>
            </a:r>
          </a:p>
        </p:txBody>
      </p:sp>
      <p:graphicFrame>
        <p:nvGraphicFramePr>
          <p:cNvPr id="279554" name="Object 2"/>
          <p:cNvGraphicFramePr>
            <a:graphicFrameLocks noChangeAspect="1"/>
          </p:cNvGraphicFramePr>
          <p:nvPr>
            <p:extLst>
              <p:ext uri="{D42A27DB-BD31-4B8C-83A1-F6EECF244321}">
                <p14:modId xmlns:p14="http://schemas.microsoft.com/office/powerpoint/2010/main" val="2938194905"/>
              </p:ext>
            </p:extLst>
          </p:nvPr>
        </p:nvGraphicFramePr>
        <p:xfrm>
          <a:off x="1066800" y="1084942"/>
          <a:ext cx="9053876" cy="2895599"/>
        </p:xfrm>
        <a:graphic>
          <a:graphicData uri="http://schemas.openxmlformats.org/presentationml/2006/ole">
            <mc:AlternateContent xmlns:mc="http://schemas.openxmlformats.org/markup-compatibility/2006">
              <mc:Choice xmlns:v="urn:schemas-microsoft-com:vml" Requires="v">
                <p:oleObj name="Document" r:id="rId3" imgW="5952018" imgH="1902635" progId="Word.Document.12">
                  <p:embed/>
                </p:oleObj>
              </mc:Choice>
              <mc:Fallback>
                <p:oleObj name="Document" r:id="rId3" imgW="5952018" imgH="1902635" progId="Word.Document.12">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084942"/>
                        <a:ext cx="9053876" cy="289559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502227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613026" cy="838200"/>
          </a:xfrm>
        </p:spPr>
        <p:txBody>
          <a:bodyPr>
            <a:noAutofit/>
          </a:bodyPr>
          <a:lstStyle/>
          <a:p>
            <a:pPr algn="l"/>
            <a:r>
              <a:rPr lang="en-US" b="1" dirty="0">
                <a:solidFill>
                  <a:schemeClr val="tx2"/>
                </a:solidFill>
              </a:rPr>
              <a:t>Interpreting the Coefficients – Odds cont…</a:t>
            </a:r>
          </a:p>
        </p:txBody>
      </p:sp>
      <p:sp>
        <p:nvSpPr>
          <p:cNvPr id="3" name="Content Placeholder 2"/>
          <p:cNvSpPr>
            <a:spLocks noGrp="1"/>
          </p:cNvSpPr>
          <p:nvPr>
            <p:ph idx="1"/>
          </p:nvPr>
        </p:nvSpPr>
        <p:spPr>
          <a:xfrm>
            <a:off x="914400" y="2667000"/>
            <a:ext cx="10613026" cy="4038600"/>
          </a:xfrm>
        </p:spPr>
        <p:txBody>
          <a:bodyPr>
            <a:noAutofit/>
          </a:bodyPr>
          <a:lstStyle/>
          <a:p>
            <a:r>
              <a:rPr lang="en-US" sz="2100" dirty="0"/>
              <a:t>It is important to remember that the odds have a multiplicative effect.  Lets assume a white person’s odds of rejection based on a set of predictors is 3:1.  Thus, if we took those same predictors for a black person, the odds of rejection would be 3*3.471 = 10.413:1.</a:t>
            </a:r>
          </a:p>
          <a:p>
            <a:endParaRPr lang="en-US" sz="2100" dirty="0"/>
          </a:p>
          <a:p>
            <a:r>
              <a:rPr lang="en-US" sz="2100" dirty="0"/>
              <a:t>Based on this, when we divide the odds of someone who is white by someone who is black (as long as the other predictors are the same) then the result is just Exp(B).  More specifically, 10.413/3 = 3.471.  Thus, the coefficient shows the ratio of odds for a one unit increase in the independent variable.</a:t>
            </a:r>
          </a:p>
          <a:p>
            <a:endParaRPr lang="en-US" sz="2100" dirty="0"/>
          </a:p>
          <a:p>
            <a:r>
              <a:rPr lang="en-US" sz="2100" dirty="0"/>
              <a:t>So, if you wanted to calculate the change in odds for increasing </a:t>
            </a:r>
            <a:r>
              <a:rPr lang="en-US" sz="2100" dirty="0" err="1"/>
              <a:t>loanprc</a:t>
            </a:r>
            <a:r>
              <a:rPr lang="en-US" sz="2100" dirty="0"/>
              <a:t> by one and going from 0 to 1 on </a:t>
            </a:r>
            <a:r>
              <a:rPr lang="en-US" sz="2100" dirty="0" err="1"/>
              <a:t>pubrec</a:t>
            </a:r>
            <a:r>
              <a:rPr lang="en-US" sz="2100" dirty="0"/>
              <a:t>, you need to multiply 8.499*5.639.  So the odds increase by 47.9.</a:t>
            </a:r>
          </a:p>
        </p:txBody>
      </p:sp>
      <p:pic>
        <p:nvPicPr>
          <p:cNvPr id="5" name="Picture 4"/>
          <p:cNvPicPr>
            <a:picLocks noChangeAspect="1"/>
          </p:cNvPicPr>
          <p:nvPr/>
        </p:nvPicPr>
        <p:blipFill>
          <a:blip r:embed="rId3"/>
          <a:stretch>
            <a:fillRect/>
          </a:stretch>
        </p:blipFill>
        <p:spPr>
          <a:xfrm>
            <a:off x="1066799" y="1143000"/>
            <a:ext cx="10061903" cy="1295400"/>
          </a:xfrm>
          <a:prstGeom prst="rect">
            <a:avLst/>
          </a:prstGeom>
        </p:spPr>
      </p:pic>
    </p:spTree>
    <p:extLst>
      <p:ext uri="{BB962C8B-B14F-4D97-AF65-F5344CB8AC3E}">
        <p14:creationId xmlns:p14="http://schemas.microsoft.com/office/powerpoint/2010/main" val="18212820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896600" cy="838200"/>
          </a:xfrm>
        </p:spPr>
        <p:txBody>
          <a:bodyPr>
            <a:noAutofit/>
          </a:bodyPr>
          <a:lstStyle/>
          <a:p>
            <a:pPr algn="l"/>
            <a:r>
              <a:rPr lang="en-US" sz="4800" b="1" dirty="0">
                <a:solidFill>
                  <a:schemeClr val="tx2"/>
                </a:solidFill>
              </a:rPr>
              <a:t>Interpreting the Coefficients – Odds cont…</a:t>
            </a:r>
          </a:p>
        </p:txBody>
      </p:sp>
      <p:sp>
        <p:nvSpPr>
          <p:cNvPr id="3" name="Content Placeholder 2"/>
          <p:cNvSpPr>
            <a:spLocks noGrp="1"/>
          </p:cNvSpPr>
          <p:nvPr>
            <p:ph idx="1"/>
          </p:nvPr>
        </p:nvSpPr>
        <p:spPr>
          <a:xfrm>
            <a:off x="914400" y="2743200"/>
            <a:ext cx="11049000" cy="2133600"/>
          </a:xfrm>
        </p:spPr>
        <p:txBody>
          <a:bodyPr>
            <a:normAutofit lnSpcReduction="10000"/>
          </a:bodyPr>
          <a:lstStyle/>
          <a:p>
            <a:r>
              <a:rPr lang="en-US" dirty="0"/>
              <a:t>Let’s look at this one other way.</a:t>
            </a:r>
          </a:p>
          <a:p>
            <a:r>
              <a:rPr lang="en-US" dirty="0"/>
              <a:t>Assume we have two people:</a:t>
            </a:r>
          </a:p>
          <a:p>
            <a:pPr lvl="1"/>
            <a:r>
              <a:rPr lang="en-US" dirty="0"/>
              <a:t>Person A: </a:t>
            </a:r>
            <a:r>
              <a:rPr lang="en-US" dirty="0">
                <a:solidFill>
                  <a:srgbClr val="FF0000"/>
                </a:solidFill>
              </a:rPr>
              <a:t>No public record</a:t>
            </a:r>
            <a:r>
              <a:rPr lang="en-US" dirty="0"/>
              <a:t>, white, and asking for a loan of 75%.</a:t>
            </a:r>
          </a:p>
          <a:p>
            <a:pPr lvl="1"/>
            <a:r>
              <a:rPr lang="en-US" dirty="0"/>
              <a:t>Person B: </a:t>
            </a:r>
            <a:r>
              <a:rPr lang="en-US" dirty="0">
                <a:solidFill>
                  <a:srgbClr val="FF0000"/>
                </a:solidFill>
              </a:rPr>
              <a:t>Public record</a:t>
            </a:r>
            <a:r>
              <a:rPr lang="en-US" dirty="0"/>
              <a:t>, white, and asking for a loan of 75%.</a:t>
            </a:r>
          </a:p>
          <a:p>
            <a:endParaRPr lang="en-US" dirty="0"/>
          </a:p>
        </p:txBody>
      </p:sp>
      <p:pic>
        <p:nvPicPr>
          <p:cNvPr id="2416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188103"/>
            <a:ext cx="11734801" cy="10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Rectangle 3"/>
              <p:cNvSpPr/>
              <p:nvPr/>
            </p:nvSpPr>
            <p:spPr>
              <a:xfrm>
                <a:off x="1485900" y="5105400"/>
                <a:ext cx="9220200" cy="88652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a:ea typeface="Times New Roman"/>
                                  <a:cs typeface="Times New Roman"/>
                                </a:rPr>
                                <m:t>𝑂𝑑𝑑𝑠</m:t>
                              </m:r>
                            </m:e>
                            <m:sub>
                              <m:r>
                                <a:rPr lang="en-US" sz="2400" i="1">
                                  <a:latin typeface="Cambria Math"/>
                                  <a:ea typeface="Times New Roman"/>
                                  <a:cs typeface="Times New Roman"/>
                                </a:rPr>
                                <m:t>𝑥</m:t>
                              </m:r>
                              <m:r>
                                <a:rPr lang="en-US" sz="2400" i="1">
                                  <a:latin typeface="Cambria Math"/>
                                  <a:ea typeface="Times New Roman"/>
                                  <a:cs typeface="Times New Roman"/>
                                </a:rPr>
                                <m:t>1=1, </m:t>
                              </m:r>
                              <m:r>
                                <a:rPr lang="en-US" sz="2400" i="1">
                                  <a:latin typeface="Cambria Math"/>
                                  <a:ea typeface="Times New Roman"/>
                                  <a:cs typeface="Times New Roman"/>
                                </a:rPr>
                                <m:t>𝑥</m:t>
                              </m:r>
                              <m:r>
                                <a:rPr lang="en-US" sz="2400" i="1">
                                  <a:latin typeface="Cambria Math"/>
                                  <a:ea typeface="Times New Roman"/>
                                  <a:cs typeface="Times New Roman"/>
                                </a:rPr>
                                <m:t>2=0, </m:t>
                              </m:r>
                              <m:r>
                                <a:rPr lang="en-US" sz="2400" i="1">
                                  <a:latin typeface="Cambria Math"/>
                                  <a:ea typeface="Times New Roman"/>
                                  <a:cs typeface="Times New Roman"/>
                                </a:rPr>
                                <m:t>𝑥</m:t>
                              </m:r>
                              <m:r>
                                <a:rPr lang="en-US" sz="2400" i="1">
                                  <a:latin typeface="Cambria Math"/>
                                  <a:ea typeface="Times New Roman"/>
                                  <a:cs typeface="Times New Roman"/>
                                </a:rPr>
                                <m:t>3=0, </m:t>
                              </m:r>
                              <m:r>
                                <a:rPr lang="en-US" sz="2400" i="1">
                                  <a:latin typeface="Cambria Math"/>
                                  <a:ea typeface="Times New Roman"/>
                                  <a:cs typeface="Times New Roman"/>
                                </a:rPr>
                                <m:t>𝑥</m:t>
                              </m:r>
                              <m:r>
                                <a:rPr lang="en-US" sz="2400" i="1">
                                  <a:latin typeface="Cambria Math"/>
                                  <a:ea typeface="Times New Roman"/>
                                  <a:cs typeface="Times New Roman"/>
                                </a:rPr>
                                <m:t>4=.75</m:t>
                              </m:r>
                            </m:sub>
                          </m:sSub>
                        </m:num>
                        <m:den>
                          <m:sSub>
                            <m:sSubPr>
                              <m:ctrlPr>
                                <a:rPr lang="en-US" sz="2400" i="1">
                                  <a:latin typeface="Cambria Math" panose="02040503050406030204" pitchFamily="18" charset="0"/>
                                </a:rPr>
                              </m:ctrlPr>
                            </m:sSubPr>
                            <m:e>
                              <m:r>
                                <a:rPr lang="en-US" sz="2400" i="1">
                                  <a:latin typeface="Cambria Math"/>
                                  <a:ea typeface="Times New Roman"/>
                                  <a:cs typeface="Times New Roman"/>
                                </a:rPr>
                                <m:t>𝑂𝑑𝑑𝑠</m:t>
                              </m:r>
                            </m:e>
                            <m:sub>
                              <m:r>
                                <a:rPr lang="en-US" sz="2400" i="1">
                                  <a:latin typeface="Cambria Math"/>
                                  <a:ea typeface="Times New Roman"/>
                                  <a:cs typeface="Times New Roman"/>
                                </a:rPr>
                                <m:t>𝑥</m:t>
                              </m:r>
                              <m:r>
                                <a:rPr lang="en-US" sz="2400" i="1">
                                  <a:latin typeface="Cambria Math"/>
                                  <a:ea typeface="Times New Roman"/>
                                  <a:cs typeface="Times New Roman"/>
                                </a:rPr>
                                <m:t>1=0, </m:t>
                              </m:r>
                              <m:r>
                                <a:rPr lang="en-US" sz="2400" i="1">
                                  <a:latin typeface="Cambria Math"/>
                                  <a:ea typeface="Times New Roman"/>
                                  <a:cs typeface="Times New Roman"/>
                                </a:rPr>
                                <m:t>𝑥</m:t>
                              </m:r>
                              <m:r>
                                <a:rPr lang="en-US" sz="2400" i="1">
                                  <a:latin typeface="Cambria Math"/>
                                  <a:ea typeface="Times New Roman"/>
                                  <a:cs typeface="Times New Roman"/>
                                </a:rPr>
                                <m:t>2=0, </m:t>
                              </m:r>
                              <m:r>
                                <a:rPr lang="en-US" sz="2400" i="1">
                                  <a:latin typeface="Cambria Math"/>
                                  <a:ea typeface="Times New Roman"/>
                                  <a:cs typeface="Times New Roman"/>
                                </a:rPr>
                                <m:t>𝑥</m:t>
                              </m:r>
                              <m:r>
                                <a:rPr lang="en-US" sz="2400" i="1">
                                  <a:latin typeface="Cambria Math"/>
                                  <a:ea typeface="Times New Roman"/>
                                  <a:cs typeface="Times New Roman"/>
                                </a:rPr>
                                <m:t>3=0, </m:t>
                              </m:r>
                              <m:r>
                                <a:rPr lang="en-US" sz="2400" i="1">
                                  <a:latin typeface="Cambria Math"/>
                                  <a:ea typeface="Times New Roman"/>
                                  <a:cs typeface="Times New Roman"/>
                                </a:rPr>
                                <m:t>𝑥</m:t>
                              </m:r>
                              <m:r>
                                <a:rPr lang="en-US" sz="2400" i="1">
                                  <a:latin typeface="Cambria Math"/>
                                  <a:ea typeface="Times New Roman"/>
                                  <a:cs typeface="Times New Roman"/>
                                </a:rPr>
                                <m:t>4=.75</m:t>
                              </m:r>
                            </m:sub>
                          </m:sSub>
                        </m:den>
                      </m:f>
                      <m:r>
                        <a:rPr lang="en-US" sz="2400" i="1">
                          <a:latin typeface="Cambria Math"/>
                          <a:ea typeface="Times New Roman"/>
                          <a:cs typeface="Times New Roman"/>
                        </a:rPr>
                        <m:t>=</m:t>
                      </m:r>
                      <m:f>
                        <m:fPr>
                          <m:ctrlPr>
                            <a:rPr lang="en-US" sz="2400" i="1">
                              <a:latin typeface="Cambria Math" panose="02040503050406030204" pitchFamily="18" charset="0"/>
                            </a:rPr>
                          </m:ctrlPr>
                        </m:fPr>
                        <m:num>
                          <m:r>
                            <m:rPr>
                              <m:sty m:val="p"/>
                            </m:rPr>
                            <a:rPr lang="en-US" sz="2400">
                              <a:latin typeface="Cambria Math"/>
                              <a:ea typeface="Times New Roman"/>
                              <a:cs typeface="Times New Roman"/>
                            </a:rPr>
                            <m:t>exp</m:t>
                          </m:r>
                          <m:r>
                            <a:rPr lang="en-US" sz="2400">
                              <a:latin typeface="Cambria Math"/>
                              <a:ea typeface="Times New Roman"/>
                              <a:cs typeface="Times New Roman"/>
                            </a:rPr>
                            <m:t>⁡</m:t>
                          </m:r>
                          <m:r>
                            <a:rPr lang="en-US" sz="2400" i="1">
                              <a:latin typeface="Cambria Math"/>
                              <a:ea typeface="Times New Roman"/>
                              <a:cs typeface="Times New Roman"/>
                            </a:rPr>
                            <m:t>(</m:t>
                          </m:r>
                          <m:sSub>
                            <m:sSubPr>
                              <m:ctrlPr>
                                <a:rPr lang="en-US" sz="2400" i="1">
                                  <a:latin typeface="Cambria Math" panose="02040503050406030204" pitchFamily="18" charset="0"/>
                                </a:rPr>
                              </m:ctrlPr>
                            </m:sSubPr>
                            <m:e>
                              <m:r>
                                <a:rPr lang="en-US" sz="2400" i="1">
                                  <a:latin typeface="Cambria Math"/>
                                  <a:ea typeface="Times New Roman"/>
                                  <a:cs typeface="Times New Roman"/>
                                </a:rPr>
                                <m:t>𝛽</m:t>
                              </m:r>
                            </m:e>
                            <m:sub>
                              <m:r>
                                <a:rPr lang="en-US" sz="2400" i="1">
                                  <a:latin typeface="Cambria Math"/>
                                  <a:ea typeface="Times New Roman"/>
                                  <a:cs typeface="Times New Roman"/>
                                </a:rPr>
                                <m:t>0</m:t>
                              </m:r>
                            </m:sub>
                          </m:sSub>
                          <m:r>
                            <a:rPr lang="en-US" sz="2400" i="1">
                              <a:latin typeface="Cambria Math"/>
                              <a:ea typeface="Times New Roman"/>
                              <a:cs typeface="Times New Roman"/>
                            </a:rPr>
                            <m:t>+ </m:t>
                          </m:r>
                          <m:sSub>
                            <m:sSubPr>
                              <m:ctrlPr>
                                <a:rPr lang="en-US" sz="2400" i="1">
                                  <a:latin typeface="Cambria Math" panose="02040503050406030204" pitchFamily="18" charset="0"/>
                                </a:rPr>
                              </m:ctrlPr>
                            </m:sSubPr>
                            <m:e>
                              <m:r>
                                <a:rPr lang="en-US" sz="2400" i="1">
                                  <a:latin typeface="Cambria Math"/>
                                  <a:ea typeface="Times New Roman"/>
                                  <a:cs typeface="Times New Roman"/>
                                </a:rPr>
                                <m:t>𝛽</m:t>
                              </m:r>
                            </m:e>
                            <m:sub>
                              <m:r>
                                <a:rPr lang="en-US" sz="2400" i="1">
                                  <a:latin typeface="Cambria Math"/>
                                  <a:ea typeface="Times New Roman"/>
                                  <a:cs typeface="Times New Roman"/>
                                </a:rPr>
                                <m:t>1</m:t>
                              </m:r>
                            </m:sub>
                          </m:sSub>
                          <m:r>
                            <a:rPr lang="en-US" sz="2400" i="1">
                              <a:latin typeface="Cambria Math"/>
                              <a:ea typeface="Times New Roman"/>
                              <a:cs typeface="Times New Roman"/>
                            </a:rPr>
                            <m:t>+ </m:t>
                          </m:r>
                          <m:sSub>
                            <m:sSubPr>
                              <m:ctrlPr>
                                <a:rPr lang="en-US" sz="2400" i="1">
                                  <a:latin typeface="Cambria Math" panose="02040503050406030204" pitchFamily="18" charset="0"/>
                                </a:rPr>
                              </m:ctrlPr>
                            </m:sSubPr>
                            <m:e>
                              <m:r>
                                <a:rPr lang="en-US" sz="2400" i="1">
                                  <a:latin typeface="Cambria Math"/>
                                  <a:ea typeface="Times New Roman"/>
                                  <a:cs typeface="Times New Roman"/>
                                </a:rPr>
                                <m:t>𝛽</m:t>
                              </m:r>
                            </m:e>
                            <m:sub>
                              <m:r>
                                <a:rPr lang="en-US" sz="2400" i="1">
                                  <a:latin typeface="Cambria Math"/>
                                  <a:ea typeface="Times New Roman"/>
                                  <a:cs typeface="Times New Roman"/>
                                </a:rPr>
                                <m:t>4</m:t>
                              </m:r>
                            </m:sub>
                          </m:sSub>
                          <m:r>
                            <a:rPr lang="en-US" sz="2400" i="1">
                              <a:latin typeface="Cambria Math"/>
                              <a:ea typeface="Times New Roman"/>
                              <a:cs typeface="Times New Roman"/>
                            </a:rPr>
                            <m:t>∗.75)</m:t>
                          </m:r>
                        </m:num>
                        <m:den>
                          <m:r>
                            <m:rPr>
                              <m:sty m:val="p"/>
                            </m:rPr>
                            <a:rPr lang="en-US" sz="2400">
                              <a:latin typeface="Cambria Math"/>
                              <a:ea typeface="Times New Roman"/>
                              <a:cs typeface="Times New Roman"/>
                            </a:rPr>
                            <m:t>exp</m:t>
                          </m:r>
                          <m:r>
                            <a:rPr lang="en-US" sz="2400">
                              <a:latin typeface="Cambria Math"/>
                              <a:ea typeface="Times New Roman"/>
                              <a:cs typeface="Times New Roman"/>
                            </a:rPr>
                            <m:t>⁡</m:t>
                          </m:r>
                          <m:r>
                            <a:rPr lang="en-US" sz="2400" i="1">
                              <a:latin typeface="Cambria Math"/>
                              <a:ea typeface="Times New Roman"/>
                              <a:cs typeface="Times New Roman"/>
                            </a:rPr>
                            <m:t>(</m:t>
                          </m:r>
                          <m:sSub>
                            <m:sSubPr>
                              <m:ctrlPr>
                                <a:rPr lang="en-US" sz="2400" i="1">
                                  <a:latin typeface="Cambria Math" panose="02040503050406030204" pitchFamily="18" charset="0"/>
                                </a:rPr>
                              </m:ctrlPr>
                            </m:sSubPr>
                            <m:e>
                              <m:r>
                                <a:rPr lang="en-US" sz="2400" i="1">
                                  <a:latin typeface="Cambria Math"/>
                                  <a:ea typeface="Times New Roman"/>
                                  <a:cs typeface="Times New Roman"/>
                                </a:rPr>
                                <m:t>𝛽</m:t>
                              </m:r>
                            </m:e>
                            <m:sub>
                              <m:r>
                                <a:rPr lang="en-US" sz="2400" i="1">
                                  <a:latin typeface="Cambria Math"/>
                                  <a:ea typeface="Times New Roman"/>
                                  <a:cs typeface="Times New Roman"/>
                                </a:rPr>
                                <m:t>0</m:t>
                              </m:r>
                            </m:sub>
                          </m:sSub>
                          <m:r>
                            <a:rPr lang="en-US" sz="2400" i="1">
                              <a:latin typeface="Cambria Math"/>
                              <a:ea typeface="Times New Roman"/>
                              <a:cs typeface="Times New Roman"/>
                            </a:rPr>
                            <m:t>+ </m:t>
                          </m:r>
                          <m:sSub>
                            <m:sSubPr>
                              <m:ctrlPr>
                                <a:rPr lang="en-US" sz="2400" i="1">
                                  <a:latin typeface="Cambria Math" panose="02040503050406030204" pitchFamily="18" charset="0"/>
                                </a:rPr>
                              </m:ctrlPr>
                            </m:sSubPr>
                            <m:e>
                              <m:r>
                                <a:rPr lang="en-US" sz="2400" i="1">
                                  <a:latin typeface="Cambria Math"/>
                                  <a:ea typeface="Times New Roman"/>
                                  <a:cs typeface="Times New Roman"/>
                                </a:rPr>
                                <m:t>𝛽</m:t>
                              </m:r>
                            </m:e>
                            <m:sub>
                              <m:r>
                                <a:rPr lang="en-US" sz="2400" i="1">
                                  <a:latin typeface="Cambria Math"/>
                                  <a:ea typeface="Times New Roman"/>
                                  <a:cs typeface="Times New Roman"/>
                                </a:rPr>
                                <m:t>4</m:t>
                              </m:r>
                            </m:sub>
                          </m:sSub>
                          <m:r>
                            <a:rPr lang="en-US" sz="2400" i="1">
                              <a:latin typeface="Cambria Math"/>
                              <a:ea typeface="Times New Roman"/>
                              <a:cs typeface="Times New Roman"/>
                            </a:rPr>
                            <m:t>∗.75)</m:t>
                          </m:r>
                        </m:den>
                      </m:f>
                      <m:r>
                        <a:rPr lang="en-US" sz="2400" i="1">
                          <a:latin typeface="Cambria Math"/>
                          <a:ea typeface="Times New Roman"/>
                          <a:cs typeface="Times New Roman"/>
                        </a:rPr>
                        <m:t>=</m:t>
                      </m:r>
                      <m:r>
                        <m:rPr>
                          <m:sty m:val="p"/>
                        </m:rPr>
                        <a:rPr lang="en-US" sz="2400">
                          <a:latin typeface="Cambria Math"/>
                          <a:ea typeface="Times New Roman"/>
                          <a:cs typeface="Times New Roman"/>
                        </a:rPr>
                        <m:t>exp</m:t>
                      </m:r>
                      <m:r>
                        <a:rPr lang="en-US" sz="2400">
                          <a:latin typeface="Cambria Math"/>
                          <a:ea typeface="Times New Roman"/>
                          <a:cs typeface="Times New Roman"/>
                        </a:rPr>
                        <m:t>⁡</m:t>
                      </m:r>
                      <m:r>
                        <a:rPr lang="en-US" sz="2400" i="1">
                          <a:latin typeface="Cambria Math"/>
                          <a:ea typeface="Times New Roman"/>
                          <a:cs typeface="Times New Roman"/>
                        </a:rPr>
                        <m:t>(</m:t>
                      </m:r>
                      <m:sSub>
                        <m:sSubPr>
                          <m:ctrlPr>
                            <a:rPr lang="en-US" sz="2400" i="1">
                              <a:latin typeface="Cambria Math" panose="02040503050406030204" pitchFamily="18" charset="0"/>
                            </a:rPr>
                          </m:ctrlPr>
                        </m:sSubPr>
                        <m:e>
                          <m:r>
                            <a:rPr lang="en-US" sz="2400" i="1">
                              <a:latin typeface="Cambria Math"/>
                              <a:ea typeface="Times New Roman"/>
                              <a:cs typeface="Times New Roman"/>
                            </a:rPr>
                            <m:t>𝛽</m:t>
                          </m:r>
                        </m:e>
                        <m:sub>
                          <m:r>
                            <a:rPr lang="en-US" sz="2400" i="1">
                              <a:latin typeface="Cambria Math"/>
                              <a:ea typeface="Times New Roman"/>
                              <a:cs typeface="Times New Roman"/>
                            </a:rPr>
                            <m:t>1</m:t>
                          </m:r>
                        </m:sub>
                      </m:sSub>
                      <m:r>
                        <a:rPr lang="en-US" sz="2400" i="1">
                          <a:latin typeface="Cambria Math"/>
                          <a:ea typeface="Times New Roman"/>
                          <a:cs typeface="Times New Roman"/>
                        </a:rPr>
                        <m:t>)</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1485900" y="5105400"/>
                <a:ext cx="9220200" cy="88652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779975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Probability Interpretations</a:t>
            </a:r>
          </a:p>
        </p:txBody>
      </p:sp>
      <p:sp>
        <p:nvSpPr>
          <p:cNvPr id="3" name="Content Placeholder 2"/>
          <p:cNvSpPr>
            <a:spLocks noGrp="1"/>
          </p:cNvSpPr>
          <p:nvPr>
            <p:ph idx="1"/>
          </p:nvPr>
        </p:nvSpPr>
        <p:spPr>
          <a:xfrm>
            <a:off x="762000" y="1600200"/>
            <a:ext cx="10363200" cy="4724400"/>
          </a:xfrm>
        </p:spPr>
        <p:txBody>
          <a:bodyPr>
            <a:normAutofit fontScale="92500" lnSpcReduction="20000"/>
          </a:bodyPr>
          <a:lstStyle/>
          <a:p>
            <a:r>
              <a:rPr lang="en-US" dirty="0"/>
              <a:t>Logistic coefficients are most often interpreted in terms of odds (as we have been doing).</a:t>
            </a:r>
          </a:p>
          <a:p>
            <a:r>
              <a:rPr lang="en-US" dirty="0"/>
              <a:t>However, it is possible to convert logits back to probabilities.  We can calculate the predicted probability for any observation using the output.</a:t>
            </a:r>
          </a:p>
          <a:p>
            <a:r>
              <a:rPr lang="en-US" dirty="0"/>
              <a:t>To do so, think back to the equations used to transform probabilities into logged odds.  We now need to take the inverse to get probabilities again.  [recall our discussion on GLMs]</a:t>
            </a:r>
          </a:p>
          <a:p>
            <a:endParaRPr lang="en-US" dirty="0"/>
          </a:p>
          <a:p>
            <a:r>
              <a:rPr lang="en-US" b="1" dirty="0">
                <a:solidFill>
                  <a:schemeClr val="tx2"/>
                </a:solidFill>
              </a:rPr>
              <a:t>Take a look at the to excel file on Blackboard!!</a:t>
            </a:r>
          </a:p>
        </p:txBody>
      </p:sp>
    </p:spTree>
    <p:extLst>
      <p:ext uri="{BB962C8B-B14F-4D97-AF65-F5344CB8AC3E}">
        <p14:creationId xmlns:p14="http://schemas.microsoft.com/office/powerpoint/2010/main" val="33501615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4267200" cy="2087562"/>
          </a:xfrm>
        </p:spPr>
        <p:txBody>
          <a:bodyPr>
            <a:normAutofit fontScale="90000"/>
          </a:bodyPr>
          <a:lstStyle/>
          <a:p>
            <a:pPr algn="l"/>
            <a:r>
              <a:rPr lang="en-US" b="1" dirty="0">
                <a:solidFill>
                  <a:schemeClr val="tx2"/>
                </a:solidFill>
              </a:rPr>
              <a:t>A helpful tool for interpretation/</a:t>
            </a:r>
            <a:br>
              <a:rPr lang="en-US" b="1" dirty="0">
                <a:solidFill>
                  <a:schemeClr val="tx2"/>
                </a:solidFill>
              </a:rPr>
            </a:br>
            <a:r>
              <a:rPr lang="en-US" b="1" dirty="0">
                <a:solidFill>
                  <a:schemeClr val="tx2"/>
                </a:solidFill>
              </a:rPr>
              <a:t>presentation of results</a:t>
            </a:r>
          </a:p>
        </p:txBody>
      </p:sp>
      <p:sp>
        <p:nvSpPr>
          <p:cNvPr id="3" name="Content Placeholder 2"/>
          <p:cNvSpPr>
            <a:spLocks noGrp="1"/>
          </p:cNvSpPr>
          <p:nvPr>
            <p:ph idx="1"/>
          </p:nvPr>
        </p:nvSpPr>
        <p:spPr>
          <a:xfrm>
            <a:off x="6892770" y="4722756"/>
            <a:ext cx="4800600" cy="1815703"/>
          </a:xfrm>
        </p:spPr>
        <p:txBody>
          <a:bodyPr>
            <a:normAutofit fontScale="70000" lnSpcReduction="20000"/>
          </a:bodyPr>
          <a:lstStyle/>
          <a:p>
            <a:r>
              <a:rPr lang="en-US" dirty="0"/>
              <a:t>Create a new dataset and only vary one of the variables of interest, say loan amount.  Use that dataset to produce new predicted values and then plot those predicted values against the predictor you varied.</a:t>
            </a:r>
          </a:p>
          <a:p>
            <a:endParaRPr lang="en-US" dirty="0"/>
          </a:p>
        </p:txBody>
      </p:sp>
      <p:pic>
        <p:nvPicPr>
          <p:cNvPr id="2447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3185" y="0"/>
            <a:ext cx="6248400" cy="4397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474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4141"/>
          <a:stretch/>
        </p:blipFill>
        <p:spPr bwMode="auto">
          <a:xfrm>
            <a:off x="160415" y="3810685"/>
            <a:ext cx="6437683" cy="2868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2">
                    <a:lumMod val="50000"/>
                  </a:schemeClr>
                </a:solidFill>
              </a:rPr>
              <a:t>In class exercise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848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How do we model data when…</a:t>
            </a:r>
          </a:p>
        </p:txBody>
      </p:sp>
      <p:sp>
        <p:nvSpPr>
          <p:cNvPr id="3" name="Content Placeholder 2"/>
          <p:cNvSpPr>
            <a:spLocks noGrp="1"/>
          </p:cNvSpPr>
          <p:nvPr>
            <p:ph idx="1"/>
          </p:nvPr>
        </p:nvSpPr>
        <p:spPr/>
        <p:txBody>
          <a:bodyPr>
            <a:normAutofit fontScale="92500" lnSpcReduction="10000"/>
          </a:bodyPr>
          <a:lstStyle/>
          <a:p>
            <a:r>
              <a:rPr lang="en-US" dirty="0"/>
              <a:t>The response variable is:</a:t>
            </a:r>
          </a:p>
          <a:p>
            <a:pPr lvl="1"/>
            <a:r>
              <a:rPr lang="en-US" dirty="0"/>
              <a:t>Count data expressed as proportions</a:t>
            </a:r>
          </a:p>
          <a:p>
            <a:pPr lvl="1"/>
            <a:r>
              <a:rPr lang="en-US" dirty="0"/>
              <a:t>Binary data indicating success/failure</a:t>
            </a:r>
          </a:p>
          <a:p>
            <a:pPr lvl="1"/>
            <a:r>
              <a:rPr lang="en-US" dirty="0"/>
              <a:t>Data on time to arrival or number of occurrences </a:t>
            </a:r>
          </a:p>
          <a:p>
            <a:r>
              <a:rPr lang="en-US" dirty="0"/>
              <a:t>The error structure is:</a:t>
            </a:r>
          </a:p>
          <a:p>
            <a:pPr lvl="1"/>
            <a:r>
              <a:rPr lang="en-US" dirty="0"/>
              <a:t>Strictly bounded (as in proportions)</a:t>
            </a:r>
          </a:p>
          <a:p>
            <a:pPr lvl="1"/>
            <a:r>
              <a:rPr lang="en-US" dirty="0"/>
              <a:t>Unable to lead to negative fitted values (as with counts)</a:t>
            </a:r>
          </a:p>
          <a:p>
            <a:pPr lvl="1"/>
            <a:endParaRPr lang="en-US" dirty="0"/>
          </a:p>
          <a:p>
            <a:pPr marL="365760" lvl="1" indent="0">
              <a:buNone/>
            </a:pPr>
            <a:r>
              <a:rPr lang="en-US" dirty="0"/>
              <a:t>We will use a large class of statistical models known as generalized linear models (GLMs).</a:t>
            </a:r>
          </a:p>
          <a:p>
            <a:pPr lvl="1"/>
            <a:endParaRPr lang="en-US" dirty="0"/>
          </a:p>
          <a:p>
            <a:pPr lvl="1"/>
            <a:endParaRPr lang="en-US" dirty="0"/>
          </a:p>
        </p:txBody>
      </p:sp>
      <p:sp>
        <p:nvSpPr>
          <p:cNvPr id="4" name="Rectangle 3"/>
          <p:cNvSpPr/>
          <p:nvPr/>
        </p:nvSpPr>
        <p:spPr>
          <a:xfrm>
            <a:off x="914400" y="5029200"/>
            <a:ext cx="10134600" cy="1066800"/>
          </a:xfrm>
          <a:prstGeom prst="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29920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In class exercise</a:t>
            </a:r>
          </a:p>
        </p:txBody>
      </p:sp>
      <p:sp>
        <p:nvSpPr>
          <p:cNvPr id="3" name="Content Placeholder 2"/>
          <p:cNvSpPr>
            <a:spLocks noGrp="1"/>
          </p:cNvSpPr>
          <p:nvPr>
            <p:ph idx="1"/>
          </p:nvPr>
        </p:nvSpPr>
        <p:spPr>
          <a:xfrm>
            <a:off x="685800" y="1600200"/>
            <a:ext cx="10972800" cy="4724400"/>
          </a:xfrm>
        </p:spPr>
        <p:txBody>
          <a:bodyPr>
            <a:normAutofit fontScale="92500" lnSpcReduction="10000"/>
          </a:bodyPr>
          <a:lstStyle/>
          <a:p>
            <a:r>
              <a:rPr lang="en-US" dirty="0"/>
              <a:t>Load the ski data from blackboard</a:t>
            </a:r>
          </a:p>
          <a:p>
            <a:r>
              <a:rPr lang="en-US" dirty="0"/>
              <a:t>Run a logistic regression predicting falling based on difficulty and season.  (Note, consider difficulty as a continuous variable).  </a:t>
            </a:r>
          </a:p>
          <a:p>
            <a:r>
              <a:rPr lang="en-US" dirty="0"/>
              <a:t>Answer the following:</a:t>
            </a:r>
          </a:p>
          <a:p>
            <a:pPr lvl="1"/>
            <a:r>
              <a:rPr lang="en-US" dirty="0"/>
              <a:t>Calculate the increase in </a:t>
            </a:r>
            <a:r>
              <a:rPr lang="en-US" b="1" dirty="0"/>
              <a:t>odds</a:t>
            </a:r>
            <a:r>
              <a:rPr lang="en-US" dirty="0"/>
              <a:t> for falling on a slope in winter of difficulty 1 versus difficulty 2.</a:t>
            </a:r>
          </a:p>
          <a:p>
            <a:pPr lvl="1"/>
            <a:r>
              <a:rPr lang="en-US" dirty="0"/>
              <a:t>Calculate the increase in </a:t>
            </a:r>
            <a:r>
              <a:rPr lang="en-US" b="1" dirty="0"/>
              <a:t>odds</a:t>
            </a:r>
            <a:r>
              <a:rPr lang="en-US" dirty="0"/>
              <a:t> for falling on a slope in winter of difficulty 1 versus difficulty 3.  Calculate the increase in odds for falling in a season other than winter of difficulty 1 versus difficulty 3.</a:t>
            </a:r>
          </a:p>
          <a:p>
            <a:pPr lvl="1"/>
            <a:r>
              <a:rPr lang="en-US" dirty="0"/>
              <a:t>Calculate the </a:t>
            </a:r>
            <a:r>
              <a:rPr lang="en-US" b="1" dirty="0"/>
              <a:t>predicted probability </a:t>
            </a:r>
            <a:r>
              <a:rPr lang="en-US" dirty="0"/>
              <a:t>for falling in winter on a slope of difficulty 2 and difficulty 5.</a:t>
            </a:r>
          </a:p>
        </p:txBody>
      </p:sp>
    </p:spTree>
    <p:extLst>
      <p:ext uri="{BB962C8B-B14F-4D97-AF65-F5344CB8AC3E}">
        <p14:creationId xmlns:p14="http://schemas.microsoft.com/office/powerpoint/2010/main" val="135589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9296400" cy="1143000"/>
          </a:xfrm>
        </p:spPr>
        <p:txBody>
          <a:bodyPr>
            <a:normAutofit/>
          </a:bodyPr>
          <a:lstStyle/>
          <a:p>
            <a:pPr algn="l"/>
            <a:r>
              <a:rPr lang="en-US" b="1" dirty="0">
                <a:solidFill>
                  <a:schemeClr val="tx2"/>
                </a:solidFill>
              </a:rPr>
              <a:t>Generalized Linear Models</a:t>
            </a:r>
          </a:p>
        </p:txBody>
      </p:sp>
      <p:sp>
        <p:nvSpPr>
          <p:cNvPr id="3" name="Content Placeholder 2"/>
          <p:cNvSpPr>
            <a:spLocks noGrp="1"/>
          </p:cNvSpPr>
          <p:nvPr>
            <p:ph idx="1"/>
          </p:nvPr>
        </p:nvSpPr>
        <p:spPr/>
        <p:txBody>
          <a:bodyPr>
            <a:normAutofit lnSpcReduction="10000"/>
          </a:bodyPr>
          <a:lstStyle/>
          <a:p>
            <a:r>
              <a:rPr lang="en-US" dirty="0"/>
              <a:t>All linear models are comprised of three components</a:t>
            </a:r>
          </a:p>
          <a:p>
            <a:pPr lvl="1"/>
            <a:r>
              <a:rPr lang="en-US" b="1" dirty="0"/>
              <a:t>A random or stochastic component </a:t>
            </a:r>
            <a:r>
              <a:rPr lang="en-US" dirty="0"/>
              <a:t>that specifies the conditional distribution of the response variable, y, given the predictors (up until now we have assumed a normal distribution for y).</a:t>
            </a:r>
          </a:p>
          <a:p>
            <a:pPr lvl="1"/>
            <a:r>
              <a:rPr lang="en-US" b="1" dirty="0"/>
              <a:t>A systematic component</a:t>
            </a:r>
            <a:r>
              <a:rPr lang="en-US" dirty="0"/>
              <a:t>; a linear function of the </a:t>
            </a:r>
            <a:r>
              <a:rPr lang="en-US" dirty="0" err="1"/>
              <a:t>regressors</a:t>
            </a:r>
            <a:r>
              <a:rPr lang="en-US" dirty="0"/>
              <a:t>, called the linear predictor.</a:t>
            </a:r>
          </a:p>
          <a:p>
            <a:pPr lvl="1"/>
            <a:endParaRPr lang="en-US" dirty="0"/>
          </a:p>
          <a:p>
            <a:pPr lvl="1"/>
            <a:r>
              <a:rPr lang="en-US" dirty="0"/>
              <a:t>And </a:t>
            </a:r>
            <a:r>
              <a:rPr lang="en-US" b="1" dirty="0"/>
              <a:t>a link function (g) </a:t>
            </a:r>
            <a:r>
              <a:rPr lang="en-US" dirty="0"/>
              <a:t>that translates from the scale of the response variable to the scale of the linear predictor.   So that the conditional mean is equal to the linear combination of the </a:t>
            </a:r>
            <a:r>
              <a:rPr lang="en-US" dirty="0" err="1"/>
              <a:t>regressors</a:t>
            </a:r>
            <a:r>
              <a:rPr lang="en-US" dirty="0"/>
              <a:t>.</a:t>
            </a:r>
          </a:p>
        </p:txBody>
      </p:sp>
      <p:sp>
        <p:nvSpPr>
          <p:cNvPr id="3074"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495800" y="4267200"/>
            <a:ext cx="3307080" cy="266700"/>
          </a:xfrm>
          <a:prstGeom prst="rect">
            <a:avLst/>
          </a:prstGeom>
          <a:noFill/>
        </p:spPr>
      </p:pic>
      <p:sp>
        <p:nvSpPr>
          <p:cNvPr id="3076"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9394"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9393"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267200" y="6096000"/>
            <a:ext cx="4267200" cy="266700"/>
          </a:xfrm>
          <a:prstGeom prst="rect">
            <a:avLst/>
          </a:prstGeom>
          <a:noFill/>
        </p:spPr>
      </p:pic>
    </p:spTree>
    <p:extLst>
      <p:ext uri="{BB962C8B-B14F-4D97-AF65-F5344CB8AC3E}">
        <p14:creationId xmlns:p14="http://schemas.microsoft.com/office/powerpoint/2010/main" val="122586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More on the link function</a:t>
            </a:r>
          </a:p>
        </p:txBody>
      </p:sp>
      <p:sp>
        <p:nvSpPr>
          <p:cNvPr id="3" name="Content Placeholder 2"/>
          <p:cNvSpPr>
            <a:spLocks noGrp="1"/>
          </p:cNvSpPr>
          <p:nvPr>
            <p:ph idx="1"/>
          </p:nvPr>
        </p:nvSpPr>
        <p:spPr/>
        <p:txBody>
          <a:bodyPr>
            <a:normAutofit fontScale="92500" lnSpcReduction="20000"/>
          </a:bodyPr>
          <a:lstStyle/>
          <a:p>
            <a:r>
              <a:rPr lang="en-US" dirty="0"/>
              <a:t>For the OLS models, the link function is direct (and is referred to as the </a:t>
            </a:r>
            <a:r>
              <a:rPr lang="en-US" i="1" dirty="0"/>
              <a:t>identity</a:t>
            </a:r>
            <a:r>
              <a:rPr lang="en-US" dirty="0"/>
              <a:t> function). </a:t>
            </a:r>
          </a:p>
          <a:p>
            <a:endParaRPr lang="en-US" dirty="0"/>
          </a:p>
          <a:p>
            <a:endParaRPr lang="en-US" dirty="0"/>
          </a:p>
          <a:p>
            <a:r>
              <a:rPr lang="en-US" dirty="0"/>
              <a:t>Because the </a:t>
            </a:r>
            <a:r>
              <a:rPr lang="en-US" dirty="0">
                <a:solidFill>
                  <a:schemeClr val="tx2"/>
                </a:solidFill>
              </a:rPr>
              <a:t>direct link </a:t>
            </a:r>
            <a:r>
              <a:rPr lang="en-US" dirty="0"/>
              <a:t>assumes that the expected value can take on </a:t>
            </a:r>
            <a:r>
              <a:rPr lang="en-US" dirty="0">
                <a:solidFill>
                  <a:schemeClr val="tx2"/>
                </a:solidFill>
              </a:rPr>
              <a:t>any value from positive to negative infinity </a:t>
            </a:r>
            <a:r>
              <a:rPr lang="en-US" dirty="0"/>
              <a:t>it is not appropriate for all models. </a:t>
            </a:r>
          </a:p>
          <a:p>
            <a:r>
              <a:rPr lang="en-US" dirty="0"/>
              <a:t>For example, the mean of a binary outcome variable must be between 0 and 1.  Therefore, we </a:t>
            </a:r>
            <a:r>
              <a:rPr lang="en-US" b="1" dirty="0"/>
              <a:t>need a link function</a:t>
            </a:r>
            <a:r>
              <a:rPr lang="en-US" dirty="0"/>
              <a:t> that allows us to translate from the scale of the response to the scale of the linear predictor.</a:t>
            </a:r>
          </a:p>
          <a:p>
            <a:endParaRPr lang="en-US" dirty="0"/>
          </a:p>
        </p:txBody>
      </p:sp>
      <p:sp>
        <p:nvSpPr>
          <p:cNvPr id="573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4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352800" y="2667000"/>
            <a:ext cx="5143500" cy="342900"/>
          </a:xfrm>
          <a:prstGeom prst="rect">
            <a:avLst/>
          </a:prstGeom>
          <a:noFill/>
        </p:spPr>
      </p:pic>
    </p:spTree>
    <p:extLst>
      <p:ext uri="{BB962C8B-B14F-4D97-AF65-F5344CB8AC3E}">
        <p14:creationId xmlns:p14="http://schemas.microsoft.com/office/powerpoint/2010/main" val="4009724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9220200" cy="1143000"/>
          </a:xfrm>
        </p:spPr>
        <p:txBody>
          <a:bodyPr/>
          <a:lstStyle/>
          <a:p>
            <a:pPr algn="l"/>
            <a:r>
              <a:rPr lang="en-US" b="1" dirty="0">
                <a:solidFill>
                  <a:schemeClr val="tx2"/>
                </a:solidFill>
              </a:rPr>
              <a:t>Link function cont…</a:t>
            </a:r>
          </a:p>
        </p:txBody>
      </p:sp>
      <p:sp>
        <p:nvSpPr>
          <p:cNvPr id="3" name="Content Placeholder 2"/>
          <p:cNvSpPr>
            <a:spLocks noGrp="1"/>
          </p:cNvSpPr>
          <p:nvPr>
            <p:ph idx="1"/>
          </p:nvPr>
        </p:nvSpPr>
        <p:spPr>
          <a:xfrm>
            <a:off x="685800" y="1327667"/>
            <a:ext cx="10591800" cy="4783416"/>
          </a:xfrm>
        </p:spPr>
        <p:txBody>
          <a:bodyPr>
            <a:normAutofit/>
          </a:bodyPr>
          <a:lstStyle/>
          <a:p>
            <a:r>
              <a:rPr lang="en-US" dirty="0"/>
              <a:t>For GLMs we apply a function (g) to the conditional mean of the response so the outcome can be modeled as a linear combination of the </a:t>
            </a:r>
            <a:r>
              <a:rPr lang="en-US" dirty="0" err="1"/>
              <a:t>regressors</a:t>
            </a:r>
            <a:r>
              <a:rPr lang="en-US" dirty="0"/>
              <a:t>.</a:t>
            </a:r>
          </a:p>
          <a:p>
            <a:endParaRPr lang="en-US" dirty="0"/>
          </a:p>
          <a:p>
            <a:endParaRPr lang="en-US" dirty="0"/>
          </a:p>
          <a:p>
            <a:r>
              <a:rPr lang="en-US" dirty="0"/>
              <a:t>Reversing this relationship produces the inverse-link function and returns the outcome on the scale of the original response variable:</a:t>
            </a:r>
          </a:p>
        </p:txBody>
      </p:sp>
      <p:sp>
        <p:nvSpPr>
          <p:cNvPr id="19458"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0"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2" name="Rectangle 6"/>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4" name="Rectangle 8"/>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6" name="Rectangle 10"/>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465"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257801" y="3581400"/>
            <a:ext cx="1293495" cy="266700"/>
          </a:xfrm>
          <a:prstGeom prst="rect">
            <a:avLst/>
          </a:prstGeom>
          <a:noFill/>
        </p:spPr>
      </p:pic>
      <p:sp>
        <p:nvSpPr>
          <p:cNvPr id="19468" name="Rectangle 1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467" name="Picture 1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29201" y="5562600"/>
            <a:ext cx="1480185" cy="266700"/>
          </a:xfrm>
          <a:prstGeom prst="rect">
            <a:avLst/>
          </a:prstGeom>
          <a:noFill/>
        </p:spPr>
      </p:pic>
      <p:pic>
        <p:nvPicPr>
          <p:cNvPr id="13"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419600" y="3124200"/>
            <a:ext cx="3307080" cy="266700"/>
          </a:xfrm>
          <a:prstGeom prst="rect">
            <a:avLst/>
          </a:prstGeom>
          <a:noFill/>
        </p:spPr>
      </p:pic>
    </p:spTree>
    <p:extLst>
      <p:ext uri="{BB962C8B-B14F-4D97-AF65-F5344CB8AC3E}">
        <p14:creationId xmlns:p14="http://schemas.microsoft.com/office/powerpoint/2010/main" val="1298906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6114</TotalTime>
  <Words>4071</Words>
  <Application>Microsoft Office PowerPoint</Application>
  <PresentationFormat>Widescreen</PresentationFormat>
  <Paragraphs>446</Paragraphs>
  <Slides>60</Slides>
  <Notes>57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6" baseType="lpstr">
      <vt:lpstr>Arial</vt:lpstr>
      <vt:lpstr>Calibri</vt:lpstr>
      <vt:lpstr>Calibri Light</vt:lpstr>
      <vt:lpstr>Cambria Math</vt:lpstr>
      <vt:lpstr>Office Theme</vt:lpstr>
      <vt:lpstr>Document</vt:lpstr>
      <vt:lpstr>PowerPoint Presentation</vt:lpstr>
      <vt:lpstr>Admin Stuff</vt:lpstr>
      <vt:lpstr>Starter Question</vt:lpstr>
      <vt:lpstr>PowerPoint Presentation</vt:lpstr>
      <vt:lpstr>Generalized Linear Models</vt:lpstr>
      <vt:lpstr>How do we model data when…</vt:lpstr>
      <vt:lpstr>Generalized Linear Models</vt:lpstr>
      <vt:lpstr>More on the link function</vt:lpstr>
      <vt:lpstr>Link function cont…</vt:lpstr>
      <vt:lpstr>PowerPoint Presentation</vt:lpstr>
      <vt:lpstr>Linear probability and logistic regression models</vt:lpstr>
      <vt:lpstr>Linear Probability and Logistic Regression Models</vt:lpstr>
      <vt:lpstr>Linear Probability Model</vt:lpstr>
      <vt:lpstr>Linear Probability Model</vt:lpstr>
      <vt:lpstr>Linear Probability Model cont…</vt:lpstr>
      <vt:lpstr>Linear Probability Model cont…</vt:lpstr>
      <vt:lpstr>Linear Probability Example</vt:lpstr>
      <vt:lpstr>Example cont…</vt:lpstr>
      <vt:lpstr>Example cont…</vt:lpstr>
      <vt:lpstr>Predicted Probabilities</vt:lpstr>
      <vt:lpstr>Issues with Linear Probability Models</vt:lpstr>
      <vt:lpstr>Why Logistic Regression</vt:lpstr>
      <vt:lpstr>PowerPoint Presentation</vt:lpstr>
      <vt:lpstr>Logistic Regression</vt:lpstr>
      <vt:lpstr>Logistic Regression</vt:lpstr>
      <vt:lpstr>Logistic Regression</vt:lpstr>
      <vt:lpstr>Transforming Probabilities into Logits (Pampel 2000)</vt:lpstr>
      <vt:lpstr>Transforming Probabilities into Logits</vt:lpstr>
      <vt:lpstr>Why the Logit Transformation is Useful</vt:lpstr>
      <vt:lpstr>Why the Logit Transformation is Useful  cont…</vt:lpstr>
      <vt:lpstr>PowerPoint Presentation</vt:lpstr>
      <vt:lpstr>PowerPoint Presentation</vt:lpstr>
      <vt:lpstr>The Logistic Regression Equation</vt:lpstr>
      <vt:lpstr>Obtaining Probability from Logits</vt:lpstr>
      <vt:lpstr>Side Note</vt:lpstr>
      <vt:lpstr>Logistic Transformation</vt:lpstr>
      <vt:lpstr>Logistic Regression Equation</vt:lpstr>
      <vt:lpstr>Let’s walk through a simple example</vt:lpstr>
      <vt:lpstr>But first…back to our definition of a statistical model</vt:lpstr>
      <vt:lpstr>Logistic Regression in R</vt:lpstr>
      <vt:lpstr>Our Model of Falling While Skiing</vt:lpstr>
      <vt:lpstr>Interpreting the coefficients – Logged Odds</vt:lpstr>
      <vt:lpstr>PowerPoint Presentation</vt:lpstr>
      <vt:lpstr>Interpreting the Coefficients - Odds</vt:lpstr>
      <vt:lpstr>More on the Odds Ratio</vt:lpstr>
      <vt:lpstr>Odds Ratio Example</vt:lpstr>
      <vt:lpstr>Probability interpretation</vt:lpstr>
      <vt:lpstr>###</vt:lpstr>
      <vt:lpstr>The ggefects package automates this idea and provides predicted probability at different levels of your independent variables</vt:lpstr>
      <vt:lpstr>A few visualizations</vt:lpstr>
      <vt:lpstr>Another example of Logistic Regression </vt:lpstr>
      <vt:lpstr>Logistic Regression Example II</vt:lpstr>
      <vt:lpstr>Interpreting the Coefficients – Logged Odds</vt:lpstr>
      <vt:lpstr>Interpreting the Coefficients - Odds</vt:lpstr>
      <vt:lpstr>Interpreting the Coefficients – Odds cont…</vt:lpstr>
      <vt:lpstr>Interpreting the Coefficients – Odds cont…</vt:lpstr>
      <vt:lpstr>Probability Interpretations</vt:lpstr>
      <vt:lpstr>A helpful tool for interpretation/ presentation of results</vt:lpstr>
      <vt:lpstr>In class exercise</vt:lpstr>
      <vt:lpstr>In class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Qualitative Predictors</dc:title>
  <dc:creator>MDS</dc:creator>
  <cp:lastModifiedBy>Michael Siciliano</cp:lastModifiedBy>
  <cp:revision>197</cp:revision>
  <cp:lastPrinted>2014-04-01T18:30:05Z</cp:lastPrinted>
  <dcterms:created xsi:type="dcterms:W3CDTF">2014-01-07T19:20:31Z</dcterms:created>
  <dcterms:modified xsi:type="dcterms:W3CDTF">2021-03-29T18:08:41Z</dcterms:modified>
</cp:coreProperties>
</file>