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54.xml" ContentType="application/vnd.openxmlformats-officedocument.presentationml.notesSlide+xml"/>
  <Override PartName="/ppt/notesSlides/notesSlide2.xml" ContentType="application/vnd.openxmlformats-officedocument.presentationml.notesSlide+xml"/>
  <Override PartName="/ppt/notesSlides/notesSlide55.xml" ContentType="application/vnd.openxmlformats-officedocument.presentationml.notesSlide+xml"/>
  <Override PartName="/ppt/notesSlides/notesSlide3.xml" ContentType="application/vnd.openxmlformats-officedocument.presentationml.notesSlide+xml"/>
  <Override PartName="/ppt/notesSlides/notesSlide5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58.xml" ContentType="application/vnd.openxmlformats-officedocument.presentationml.notesSlide+xml"/>
  <Override PartName="/ppt/notesSlides/notesSlide7.xml" ContentType="application/vnd.openxmlformats-officedocument.presentationml.notesSlide+xml"/>
  <Override PartName="/ppt/notesSlides/notesSlide5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62.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53.xml.rels" ContentType="application/vnd.openxmlformats-package.relationships+xml"/>
  <Override PartName="/ppt/notesSlides/_rels/notesSlide54.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55.xml.rels" ContentType="application/vnd.openxmlformats-package.relationships+xml"/>
  <Override PartName="/ppt/notesSlides/_rels/notesSlide3.xml.rels" ContentType="application/vnd.openxmlformats-package.relationships+xml"/>
  <Override PartName="/ppt/notesSlides/_rels/notesSlide56.xml.rels" ContentType="application/vnd.openxmlformats-package.relationships+xml"/>
  <Override PartName="/ppt/notesSlides/_rels/notesSlide4.xml.rels" ContentType="application/vnd.openxmlformats-package.relationships+xml"/>
  <Override PartName="/ppt/notesSlides/_rels/notesSlide47.xml.rels" ContentType="application/vnd.openxmlformats-package.relationships+xml"/>
  <Override PartName="/ppt/notesSlides/_rels/notesSlide5.xml.rels" ContentType="application/vnd.openxmlformats-package.relationships+xml"/>
  <Override PartName="/ppt/notesSlides/_rels/notesSlide48.xml.rels" ContentType="application/vnd.openxmlformats-package.relationships+xml"/>
  <Override PartName="/ppt/notesSlides/_rels/notesSlide58.xml.rels" ContentType="application/vnd.openxmlformats-package.relationships+xml"/>
  <Override PartName="/ppt/notesSlides/_rels/notesSlide6.xml.rels" ContentType="application/vnd.openxmlformats-package.relationships+xml"/>
  <Override PartName="/ppt/notesSlides/_rels/notesSlide49.xml.rels" ContentType="application/vnd.openxmlformats-package.relationships+xml"/>
  <Override PartName="/ppt/notesSlides/_rels/notesSlide59.xml.rels" ContentType="application/vnd.openxmlformats-package.relationships+xml"/>
  <Override PartName="/ppt/notesSlides/_rels/notesSlide7.xml.rels" ContentType="application/vnd.openxmlformats-package.relationships+xml"/>
  <Override PartName="/ppt/notesSlides/_rels/notesSlide60.xml.rels" ContentType="application/vnd.openxmlformats-package.relationships+xml"/>
  <Override PartName="/ppt/notesSlides/_rels/notesSlide8.xml.rels" ContentType="application/vnd.openxmlformats-package.relationships+xml"/>
  <Override PartName="/ppt/notesSlides/_rels/notesSlide61.xml.rels" ContentType="application/vnd.openxmlformats-package.relationships+xml"/>
  <Override PartName="/ppt/notesSlides/_rels/notesSlide10.xml.rels" ContentType="application/vnd.openxmlformats-package.relationships+xml"/>
  <Override PartName="/ppt/notesSlides/_rels/notesSlide68.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63.xml.rels" ContentType="application/vnd.openxmlformats-package.relationships+xml"/>
  <Override PartName="/ppt/notesSlides/_rels/notesSlide64.xml.rels" ContentType="application/vnd.openxmlformats-package.relationships+xml"/>
  <Override PartName="/ppt/notesSlides/_rels/notesSlide65.xml.rels" ContentType="application/vnd.openxmlformats-package.relationships+xml"/>
  <Override PartName="/ppt/notesSlides/_rels/notesSlide66.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media/image1.png" ContentType="image/png"/>
  <Override PartName="/ppt/media/image8.wmf" ContentType="image/x-wmf"/>
  <Override PartName="/ppt/media/image9.png" ContentType="image/png"/>
  <Override PartName="/ppt/media/image2.wmf" ContentType="image/x-wmf"/>
  <Override PartName="/ppt/media/image3.wmf" ContentType="image/x-wmf"/>
  <Override PartName="/ppt/media/image4.png" ContentType="image/png"/>
  <Override PartName="/ppt/media/image5.png" ContentType="image/png"/>
  <Override PartName="/ppt/media/image6.png" ContentType="image/png"/>
  <Override PartName="/ppt/media/image7.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40.wmf" ContentType="image/x-wmf"/>
  <Override PartName="/ppt/media/image19.png" ContentType="image/png"/>
  <Override PartName="/ppt/media/image41.wmf" ContentType="image/x-wmf"/>
  <Override PartName="/ppt/media/image20.png" ContentType="image/png"/>
  <Override PartName="/ppt/media/image32.wmf" ContentType="image/x-wmf"/>
  <Override PartName="/ppt/media/image21.png" ContentType="image/png"/>
  <Override PartName="/ppt/media/image33.wmf" ContentType="image/x-wmf"/>
  <Override PartName="/ppt/media/image22.png" ContentType="image/png"/>
  <Override PartName="/ppt/media/image34.wmf" ContentType="image/x-wmf"/>
  <Override PartName="/ppt/media/image23.png" ContentType="image/png"/>
  <Override PartName="/ppt/media/image35.wmf" ContentType="image/x-wmf"/>
  <Override PartName="/ppt/media/image24.png" ContentType="image/png"/>
  <Override PartName="/ppt/media/image36.wmf" ContentType="image/x-wmf"/>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7.png" ContentType="image/png"/>
  <Override PartName="/ppt/media/image38.png" ContentType="image/png"/>
  <Override PartName="/ppt/media/image39.png" ContentType="image/png"/>
  <Override PartName="/ppt/media/image42.png" ContentType="image/png"/>
  <Override PartName="/ppt/media/image43.png" ContentType="image/png"/>
  <Override PartName="/ppt/media/image44.png" ContentType="image/png"/>
  <Override PartName="/ppt/media/image4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81EC93C-807A-4348-ACE9-CD374A241D8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380880" y="685800"/>
            <a:ext cx="6095520" cy="3428640"/>
          </a:xfrm>
          <a:prstGeom prst="rect">
            <a:avLst/>
          </a:prstGeom>
        </p:spPr>
      </p:sp>
      <p:sp>
        <p:nvSpPr>
          <p:cNvPr id="32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2FEFE37-B4F5-4DC9-B2C2-45414FBF9B54}" type="slidenum">
              <a:rPr b="0" lang="en-US"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457200" y="719280"/>
            <a:ext cx="6400440" cy="3600000"/>
          </a:xfrm>
          <a:prstGeom prst="rect">
            <a:avLst/>
          </a:prstGeom>
        </p:spPr>
      </p:sp>
      <p:sp>
        <p:nvSpPr>
          <p:cNvPr id="35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3CD2C7B-5E50-4C76-A589-EABB7461A708}" type="slidenum">
              <a:rPr b="0" lang="en-US" sz="1300" spc="-1" strike="noStrike">
                <a:solidFill>
                  <a:srgbClr val="000000"/>
                </a:solidFill>
                <a:latin typeface="Calibri"/>
                <a:ea typeface="+mn-ea"/>
              </a:rPr>
              <a:t>&lt;number&gt;</a:t>
            </a:fld>
            <a:endParaRPr b="0" lang="en-US" sz="13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380880" y="685800"/>
            <a:ext cx="6095520" cy="3428640"/>
          </a:xfrm>
          <a:prstGeom prst="rect">
            <a:avLst/>
          </a:prstGeom>
        </p:spPr>
      </p:sp>
      <p:sp>
        <p:nvSpPr>
          <p:cNvPr id="35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3536DAC-47F7-4576-ADB5-B830A099968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457200" y="719280"/>
            <a:ext cx="6400440" cy="3600000"/>
          </a:xfrm>
          <a:prstGeom prst="rect">
            <a:avLst/>
          </a:prstGeom>
        </p:spPr>
      </p:sp>
      <p:sp>
        <p:nvSpPr>
          <p:cNvPr id="35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A2B0771-B29B-480F-8B7A-140EA649F940}" type="slidenum">
              <a:rPr b="0" lang="en-US" sz="1300" spc="-1" strike="noStrike">
                <a:solidFill>
                  <a:srgbClr val="000000"/>
                </a:solidFill>
                <a:latin typeface="Calibri"/>
                <a:ea typeface="+mn-ea"/>
              </a:rPr>
              <a:t>&lt;number&gt;</a:t>
            </a:fld>
            <a:endParaRPr b="0" lang="en-US" sz="13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425520" y="700200"/>
            <a:ext cx="6203520" cy="3490560"/>
          </a:xfrm>
          <a:prstGeom prst="rect">
            <a:avLst/>
          </a:prstGeom>
        </p:spPr>
      </p:sp>
      <p:sp>
        <p:nvSpPr>
          <p:cNvPr id="35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6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C0E87F2-29A8-49F7-AC8B-497135374EE5}" type="slidenum">
              <a:rPr b="0" lang="en-US" sz="1300" spc="-1" strike="noStrike">
                <a:solidFill>
                  <a:srgbClr val="000000"/>
                </a:solidFill>
                <a:latin typeface="Calibri"/>
                <a:ea typeface="+mn-ea"/>
              </a:rPr>
              <a:t>&lt;number&gt;</a:t>
            </a:fld>
            <a:endParaRPr b="0" lang="en-US" sz="13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380880" y="685800"/>
            <a:ext cx="6095520" cy="3428640"/>
          </a:xfrm>
          <a:prstGeom prst="rect">
            <a:avLst/>
          </a:prstGeom>
        </p:spPr>
      </p:sp>
      <p:sp>
        <p:nvSpPr>
          <p:cNvPr id="36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6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BC37B47-5617-4814-8BC0-C7D34833629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380880" y="685800"/>
            <a:ext cx="6095520" cy="3428640"/>
          </a:xfrm>
          <a:prstGeom prst="rect">
            <a:avLst/>
          </a:prstGeom>
        </p:spPr>
      </p:sp>
      <p:sp>
        <p:nvSpPr>
          <p:cNvPr id="36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6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CC33141-0984-4AD1-BE7C-00F4881E908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380880" y="685800"/>
            <a:ext cx="6095520" cy="3428640"/>
          </a:xfrm>
          <a:prstGeom prst="rect">
            <a:avLst/>
          </a:prstGeom>
        </p:spPr>
      </p:sp>
      <p:sp>
        <p:nvSpPr>
          <p:cNvPr id="36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6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006F7EC-17C0-422E-981A-88B2C2FD8C2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380880" y="685800"/>
            <a:ext cx="6095520" cy="3428640"/>
          </a:xfrm>
          <a:prstGeom prst="rect">
            <a:avLst/>
          </a:prstGeom>
        </p:spPr>
      </p:sp>
      <p:sp>
        <p:nvSpPr>
          <p:cNvPr id="37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7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3CFB651-D386-4904-BB37-00B89BCBFE9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380880" y="685800"/>
            <a:ext cx="6095520" cy="3428640"/>
          </a:xfrm>
          <a:prstGeom prst="rect">
            <a:avLst/>
          </a:prstGeom>
        </p:spPr>
      </p:sp>
      <p:sp>
        <p:nvSpPr>
          <p:cNvPr id="37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7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3EFC2FF-98EC-497D-83C9-DB5B25F8CCF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457200" y="719280"/>
            <a:ext cx="6400440" cy="360000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2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B09CEAA-8F67-47CD-97BB-5C1AC3460E5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380880" y="685800"/>
            <a:ext cx="6095520" cy="3428640"/>
          </a:xfrm>
          <a:prstGeom prst="rect">
            <a:avLst/>
          </a:prstGeom>
        </p:spPr>
      </p:sp>
      <p:sp>
        <p:nvSpPr>
          <p:cNvPr id="37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7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332A917-AC23-44E5-9451-8332F35BC4F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380880" y="685800"/>
            <a:ext cx="6095520" cy="3428640"/>
          </a:xfrm>
          <a:prstGeom prst="rect">
            <a:avLst/>
          </a:prstGeom>
        </p:spPr>
      </p:sp>
      <p:sp>
        <p:nvSpPr>
          <p:cNvPr id="38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8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34AB3A2-8280-4CB5-85B7-C62CC368AF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380880" y="685800"/>
            <a:ext cx="6095520" cy="3428640"/>
          </a:xfrm>
          <a:prstGeom prst="rect">
            <a:avLst/>
          </a:prstGeom>
        </p:spPr>
      </p:sp>
      <p:sp>
        <p:nvSpPr>
          <p:cNvPr id="38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8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21E3B64-05EA-4836-B2A5-EB08F06A654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380880" y="685800"/>
            <a:ext cx="6095520" cy="3428640"/>
          </a:xfrm>
          <a:prstGeom prst="rect">
            <a:avLst/>
          </a:prstGeom>
        </p:spPr>
      </p:sp>
      <p:sp>
        <p:nvSpPr>
          <p:cNvPr id="38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8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0051499-373E-4BF1-831A-89F2EEDB0E2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380880" y="685800"/>
            <a:ext cx="6095520" cy="3428640"/>
          </a:xfrm>
          <a:prstGeom prst="rect">
            <a:avLst/>
          </a:prstGeom>
        </p:spPr>
      </p:sp>
      <p:sp>
        <p:nvSpPr>
          <p:cNvPr id="38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9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21E2F42-D269-4C29-8152-E13E56E88CF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380880" y="685800"/>
            <a:ext cx="6095520" cy="3428640"/>
          </a:xfrm>
          <a:prstGeom prst="rect">
            <a:avLst/>
          </a:prstGeom>
        </p:spPr>
      </p:sp>
      <p:sp>
        <p:nvSpPr>
          <p:cNvPr id="39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9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D1AC202-9390-4FA7-9004-D287F523FEE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380880" y="685800"/>
            <a:ext cx="6095520" cy="3428640"/>
          </a:xfrm>
          <a:prstGeom prst="rect">
            <a:avLst/>
          </a:prstGeom>
        </p:spPr>
      </p:sp>
      <p:sp>
        <p:nvSpPr>
          <p:cNvPr id="39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9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40DA066-15CE-4827-BE86-BD57B9F5108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380880" y="685800"/>
            <a:ext cx="6095520" cy="3428640"/>
          </a:xfrm>
          <a:prstGeom prst="rect">
            <a:avLst/>
          </a:prstGeom>
        </p:spPr>
      </p:sp>
      <p:sp>
        <p:nvSpPr>
          <p:cNvPr id="39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9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07A6175-21A4-4934-86A3-29FEC2A2355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380880" y="685800"/>
            <a:ext cx="6095520" cy="3428640"/>
          </a:xfrm>
          <a:prstGeom prst="rect">
            <a:avLst/>
          </a:prstGeom>
        </p:spPr>
      </p:sp>
      <p:sp>
        <p:nvSpPr>
          <p:cNvPr id="32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3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F3478CA-4826-4C09-A703-B5469D2BD2C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380880" y="685800"/>
            <a:ext cx="6095520" cy="3428640"/>
          </a:xfrm>
          <a:prstGeom prst="rect">
            <a:avLst/>
          </a:prstGeom>
        </p:spPr>
      </p:sp>
      <p:sp>
        <p:nvSpPr>
          <p:cNvPr id="40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0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34CD6B2-4F70-4985-9BF0-5838ECD2B12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380880" y="685800"/>
            <a:ext cx="6095520" cy="3428640"/>
          </a:xfrm>
          <a:prstGeom prst="rect">
            <a:avLst/>
          </a:prstGeom>
        </p:spPr>
      </p:sp>
      <p:sp>
        <p:nvSpPr>
          <p:cNvPr id="40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0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F5D41D8-CA23-4C60-B44B-146017DE137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380880" y="685800"/>
            <a:ext cx="6095520" cy="3428640"/>
          </a:xfrm>
          <a:prstGeom prst="rect">
            <a:avLst/>
          </a:prstGeom>
        </p:spPr>
      </p:sp>
      <p:sp>
        <p:nvSpPr>
          <p:cNvPr id="40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0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F55F556-211A-4D80-A35B-7F8AC5D5EE4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380880" y="685800"/>
            <a:ext cx="6095520" cy="3428640"/>
          </a:xfrm>
          <a:prstGeom prst="rect">
            <a:avLst/>
          </a:prstGeom>
        </p:spPr>
      </p:sp>
      <p:sp>
        <p:nvSpPr>
          <p:cNvPr id="41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1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76E36AC-9AC2-4B3D-A60F-EB43E17460C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380880" y="685800"/>
            <a:ext cx="6095520" cy="3428640"/>
          </a:xfrm>
          <a:prstGeom prst="rect">
            <a:avLst/>
          </a:prstGeom>
        </p:spPr>
      </p:sp>
      <p:sp>
        <p:nvSpPr>
          <p:cNvPr id="41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1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181731E-3764-4AD5-B3A8-E58B83471FE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380880" y="685800"/>
            <a:ext cx="6095520" cy="3428640"/>
          </a:xfrm>
          <a:prstGeom prst="rect">
            <a:avLst/>
          </a:prstGeom>
        </p:spPr>
      </p:sp>
      <p:sp>
        <p:nvSpPr>
          <p:cNvPr id="41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1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E09BD34-A485-495E-9DF9-D758CB495DB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380880" y="685800"/>
            <a:ext cx="6095520" cy="3428640"/>
          </a:xfrm>
          <a:prstGeom prst="rect">
            <a:avLst/>
          </a:prstGeom>
        </p:spPr>
      </p:sp>
      <p:sp>
        <p:nvSpPr>
          <p:cNvPr id="41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2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C1A09E7-425F-44C6-B13C-27454794186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380880" y="685800"/>
            <a:ext cx="6095520" cy="3428640"/>
          </a:xfrm>
          <a:prstGeom prst="rect">
            <a:avLst/>
          </a:prstGeom>
        </p:spPr>
      </p:sp>
      <p:sp>
        <p:nvSpPr>
          <p:cNvPr id="42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2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31BD5B7-2363-45B9-9288-C7160125435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380880" y="685800"/>
            <a:ext cx="6095520" cy="3428640"/>
          </a:xfrm>
          <a:prstGeom prst="rect">
            <a:avLst/>
          </a:prstGeom>
        </p:spPr>
      </p:sp>
      <p:sp>
        <p:nvSpPr>
          <p:cNvPr id="42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2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D964941-7004-41C3-9348-CEAED8208FF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380880" y="685800"/>
            <a:ext cx="6095520" cy="3428640"/>
          </a:xfrm>
          <a:prstGeom prst="rect">
            <a:avLst/>
          </a:prstGeom>
        </p:spPr>
      </p:sp>
      <p:sp>
        <p:nvSpPr>
          <p:cNvPr id="33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3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CAAF000-82B9-4AA0-B739-EF1B973A1B5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380880" y="685800"/>
            <a:ext cx="6095520" cy="3428640"/>
          </a:xfrm>
          <a:prstGeom prst="rect">
            <a:avLst/>
          </a:prstGeom>
        </p:spPr>
      </p:sp>
      <p:sp>
        <p:nvSpPr>
          <p:cNvPr id="42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2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40CA159-7A62-4973-9A47-9FB11924198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3884760" y="8685360"/>
            <a:ext cx="2971440" cy="456840"/>
          </a:xfrm>
          <a:prstGeom prst="rect">
            <a:avLst/>
          </a:prstGeom>
          <a:noFill/>
          <a:ln>
            <a:noFill/>
          </a:ln>
        </p:spPr>
        <p:txBody>
          <a:bodyPr anchor="b">
            <a:noAutofit/>
          </a:bodyPr>
          <a:p>
            <a:pPr algn="r">
              <a:lnSpc>
                <a:spcPct val="100000"/>
              </a:lnSpc>
            </a:pPr>
            <a:fld id="{0822DAED-873F-4599-B6DB-37480CDC19DA}" type="slidenum">
              <a:rPr b="0" lang="en-US" sz="1200" spc="-1" strike="noStrike">
                <a:solidFill>
                  <a:srgbClr val="000000"/>
                </a:solidFill>
                <a:latin typeface="Times New Roman"/>
              </a:rPr>
              <a:t>&lt;number&gt;</a:t>
            </a:fld>
            <a:endParaRPr b="0" lang="en-US" sz="1200" spc="-1" strike="noStrike">
              <a:latin typeface="Times New Roman"/>
            </a:endParaRPr>
          </a:p>
        </p:txBody>
      </p:sp>
      <p:sp>
        <p:nvSpPr>
          <p:cNvPr id="431" name="PlaceHolder 2"/>
          <p:cNvSpPr>
            <a:spLocks noGrp="1"/>
          </p:cNvSpPr>
          <p:nvPr>
            <p:ph type="sldImg"/>
          </p:nvPr>
        </p:nvSpPr>
        <p:spPr>
          <a:xfrm>
            <a:off x="406440" y="698400"/>
            <a:ext cx="6197400" cy="3485880"/>
          </a:xfrm>
          <a:prstGeom prst="rect">
            <a:avLst/>
          </a:prstGeom>
        </p:spPr>
      </p:sp>
      <p:sp>
        <p:nvSpPr>
          <p:cNvPr id="432"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380880" y="685800"/>
            <a:ext cx="6095520" cy="3428640"/>
          </a:xfrm>
          <a:prstGeom prst="rect">
            <a:avLst/>
          </a:prstGeom>
        </p:spPr>
      </p:sp>
      <p:sp>
        <p:nvSpPr>
          <p:cNvPr id="43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3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C449218-6E02-4639-88A3-AB472BCCE93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380880" y="685800"/>
            <a:ext cx="6095520" cy="3428640"/>
          </a:xfrm>
          <a:prstGeom prst="rect">
            <a:avLst/>
          </a:prstGeom>
        </p:spPr>
      </p:sp>
      <p:sp>
        <p:nvSpPr>
          <p:cNvPr id="43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3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098187F-26D5-4AD8-9D61-B395E0530A8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380880" y="685800"/>
            <a:ext cx="6095520" cy="3428640"/>
          </a:xfrm>
          <a:prstGeom prst="rect">
            <a:avLst/>
          </a:prstGeom>
        </p:spPr>
      </p:sp>
      <p:sp>
        <p:nvSpPr>
          <p:cNvPr id="44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4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35DD6F3-8905-498C-8D0F-F8BE841D882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406440" y="698400"/>
            <a:ext cx="6197400" cy="3485880"/>
          </a:xfrm>
          <a:prstGeom prst="rect">
            <a:avLst/>
          </a:prstGeom>
        </p:spPr>
      </p:sp>
      <p:sp>
        <p:nvSpPr>
          <p:cNvPr id="44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4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9A0B74C-98D4-4561-91C7-F37329990A6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406440" y="698400"/>
            <a:ext cx="6197400" cy="3485880"/>
          </a:xfrm>
          <a:prstGeom prst="rect">
            <a:avLst/>
          </a:prstGeom>
        </p:spPr>
      </p:sp>
      <p:sp>
        <p:nvSpPr>
          <p:cNvPr id="446"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4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2D36B04-EB85-4469-99CD-C3E3DEFDD94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406440" y="698400"/>
            <a:ext cx="6197400" cy="3485880"/>
          </a:xfrm>
          <a:prstGeom prst="rect">
            <a:avLst/>
          </a:prstGeom>
        </p:spPr>
      </p:sp>
      <p:sp>
        <p:nvSpPr>
          <p:cNvPr id="449"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5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1F68DBA-BDFE-415A-82AB-97095933E38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380880" y="685800"/>
            <a:ext cx="6095520" cy="3428640"/>
          </a:xfrm>
          <a:prstGeom prst="rect">
            <a:avLst/>
          </a:prstGeom>
        </p:spPr>
      </p:sp>
      <p:sp>
        <p:nvSpPr>
          <p:cNvPr id="33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3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5A7EF8A-3D24-461E-AFAC-4C9171D0664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406440" y="698400"/>
            <a:ext cx="6197400" cy="3485880"/>
          </a:xfrm>
          <a:prstGeom prst="rect">
            <a:avLst/>
          </a:prstGeom>
        </p:spPr>
      </p:sp>
      <p:sp>
        <p:nvSpPr>
          <p:cNvPr id="452"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5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0EE6368-35D1-4AB7-8DA9-36876C145D6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406440" y="698400"/>
            <a:ext cx="6197400" cy="3485880"/>
          </a:xfrm>
          <a:prstGeom prst="rect">
            <a:avLst/>
          </a:prstGeom>
        </p:spPr>
      </p:sp>
      <p:sp>
        <p:nvSpPr>
          <p:cNvPr id="45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5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8696AA7-6B80-431C-8456-6039F003C7F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406440" y="698400"/>
            <a:ext cx="6197400" cy="3485880"/>
          </a:xfrm>
          <a:prstGeom prst="rect">
            <a:avLst/>
          </a:prstGeom>
        </p:spPr>
      </p:sp>
      <p:sp>
        <p:nvSpPr>
          <p:cNvPr id="45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5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8E7ED74-70B9-4042-9C6C-966AB6A9FE2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406440" y="698400"/>
            <a:ext cx="6197400" cy="3485880"/>
          </a:xfrm>
          <a:prstGeom prst="rect">
            <a:avLst/>
          </a:prstGeom>
        </p:spPr>
      </p:sp>
      <p:sp>
        <p:nvSpPr>
          <p:cNvPr id="46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6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620115D-4BCE-4ED6-9030-D816A244D52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380880" y="685800"/>
            <a:ext cx="6095520" cy="3428640"/>
          </a:xfrm>
          <a:prstGeom prst="rect">
            <a:avLst/>
          </a:prstGeom>
        </p:spPr>
      </p:sp>
      <p:sp>
        <p:nvSpPr>
          <p:cNvPr id="46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6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1708A78-1DB2-4A5D-B7F1-96DCC48E55B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380880" y="685800"/>
            <a:ext cx="6095520" cy="3428640"/>
          </a:xfrm>
          <a:prstGeom prst="rect">
            <a:avLst/>
          </a:prstGeom>
        </p:spPr>
      </p:sp>
      <p:sp>
        <p:nvSpPr>
          <p:cNvPr id="46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6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5A8C0385-EB6C-4AC4-9DD5-3BFA35BDAFF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380880" y="685800"/>
            <a:ext cx="6095520" cy="3428640"/>
          </a:xfrm>
          <a:prstGeom prst="rect">
            <a:avLst/>
          </a:prstGeom>
        </p:spPr>
      </p:sp>
      <p:sp>
        <p:nvSpPr>
          <p:cNvPr id="47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7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B2E263F-A66F-40B6-BC07-5FA6639B56B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sldImg"/>
          </p:nvPr>
        </p:nvSpPr>
        <p:spPr>
          <a:xfrm>
            <a:off x="380880" y="685800"/>
            <a:ext cx="6095520" cy="3428640"/>
          </a:xfrm>
          <a:prstGeom prst="rect">
            <a:avLst/>
          </a:prstGeom>
        </p:spPr>
      </p:sp>
      <p:sp>
        <p:nvSpPr>
          <p:cNvPr id="47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7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BE5CB07-3CBF-479C-90B7-716EF0F15E0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380880" y="685800"/>
            <a:ext cx="6095520" cy="3428640"/>
          </a:xfrm>
          <a:prstGeom prst="rect">
            <a:avLst/>
          </a:prstGeom>
        </p:spPr>
      </p:sp>
      <p:sp>
        <p:nvSpPr>
          <p:cNvPr id="47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7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5837539-B600-4DFA-BCC9-8674EB5207D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380880" y="685800"/>
            <a:ext cx="6095520" cy="342864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26ED587-B281-49B1-A42B-B1996DEE374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380880" y="685800"/>
            <a:ext cx="6095520" cy="3428640"/>
          </a:xfrm>
          <a:prstGeom prst="rect">
            <a:avLst/>
          </a:prstGeom>
        </p:spPr>
      </p:sp>
      <p:sp>
        <p:nvSpPr>
          <p:cNvPr id="479"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8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901BB08-ED12-420B-A038-9D42A047B70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380880" y="685800"/>
            <a:ext cx="6095520" cy="3428640"/>
          </a:xfrm>
          <a:prstGeom prst="rect">
            <a:avLst/>
          </a:prstGeom>
        </p:spPr>
      </p:sp>
      <p:sp>
        <p:nvSpPr>
          <p:cNvPr id="48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48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DC98250-C86A-4871-9953-2E5B8B34F11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380880" y="685800"/>
            <a:ext cx="6095520" cy="3428640"/>
          </a:xfrm>
          <a:prstGeom prst="rect">
            <a:avLst/>
          </a:prstGeom>
        </p:spPr>
      </p:sp>
      <p:sp>
        <p:nvSpPr>
          <p:cNvPr id="485"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8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BE1F3D6-62B8-4C88-9C4F-B14A4918B6B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380880" y="685800"/>
            <a:ext cx="6095520" cy="3428640"/>
          </a:xfrm>
          <a:prstGeom prst="rect">
            <a:avLst/>
          </a:prstGeom>
        </p:spPr>
      </p:sp>
      <p:sp>
        <p:nvSpPr>
          <p:cNvPr id="488"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8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5AE18DE-687E-4CDF-89AC-3465A183F02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380880" y="685800"/>
            <a:ext cx="6095520" cy="3428640"/>
          </a:xfrm>
          <a:prstGeom prst="rect">
            <a:avLst/>
          </a:prstGeom>
        </p:spPr>
      </p:sp>
      <p:sp>
        <p:nvSpPr>
          <p:cNvPr id="49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9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DA7B385-B983-4901-9D35-E649C4BFCDB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380880" y="685800"/>
            <a:ext cx="6095520" cy="3428640"/>
          </a:xfrm>
          <a:prstGeom prst="rect">
            <a:avLst/>
          </a:prstGeom>
        </p:spPr>
      </p:sp>
      <p:sp>
        <p:nvSpPr>
          <p:cNvPr id="49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9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9EDC1AE-D680-4AFF-A41E-F97CC74C304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380880" y="685800"/>
            <a:ext cx="6095520" cy="3428640"/>
          </a:xfrm>
          <a:prstGeom prst="rect">
            <a:avLst/>
          </a:prstGeom>
        </p:spPr>
      </p:sp>
      <p:sp>
        <p:nvSpPr>
          <p:cNvPr id="49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49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9E17274-9496-427C-87C7-D09F78F618C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380880" y="685800"/>
            <a:ext cx="6095520" cy="3428640"/>
          </a:xfrm>
          <a:prstGeom prst="rect">
            <a:avLst/>
          </a:prstGeom>
        </p:spPr>
      </p:sp>
      <p:sp>
        <p:nvSpPr>
          <p:cNvPr id="50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50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A2C9C52-D805-4BFE-A90C-3EAB1B6A29D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457200" y="719280"/>
            <a:ext cx="6400440" cy="3600000"/>
          </a:xfrm>
          <a:prstGeom prst="rect">
            <a:avLst/>
          </a:prstGeom>
        </p:spPr>
      </p:sp>
      <p:sp>
        <p:nvSpPr>
          <p:cNvPr id="341"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453F129-8BC9-41A6-95FA-8BEA07DB58D1}" type="slidenum">
              <a:rPr b="0" lang="en-US" sz="1300" spc="-1" strike="noStrike">
                <a:solidFill>
                  <a:srgbClr val="000000"/>
                </a:solidFill>
                <a:latin typeface="Calibri"/>
                <a:ea typeface="+mn-ea"/>
              </a:rPr>
              <a:t>&lt;number&gt;</a:t>
            </a:fld>
            <a:endParaRPr b="0" lang="en-US" sz="13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457200" y="719280"/>
            <a:ext cx="6400440" cy="360000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4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F3E620D-5B1F-46CC-BABA-38FD2F320756}" type="slidenum">
              <a:rPr b="0" lang="en-US" sz="1300" spc="-1" strike="noStrike">
                <a:solidFill>
                  <a:srgbClr val="000000"/>
                </a:solidFill>
                <a:latin typeface="Calibri"/>
                <a:ea typeface="+mn-ea"/>
              </a:rPr>
              <a:t>&lt;number&gt;</a:t>
            </a:fld>
            <a:endParaRPr b="0" lang="en-US" sz="13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457200" y="719280"/>
            <a:ext cx="6400440" cy="3600000"/>
          </a:xfrm>
          <a:prstGeom prst="rect">
            <a:avLst/>
          </a:prstGeom>
        </p:spPr>
      </p:sp>
      <p:sp>
        <p:nvSpPr>
          <p:cNvPr id="347"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4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EF42491-A2B5-4A9B-8401-03468978CA2C}" type="slidenum">
              <a:rPr b="0" lang="en-US" sz="1300" spc="-1" strike="noStrike">
                <a:solidFill>
                  <a:srgbClr val="000000"/>
                </a:solidFill>
                <a:latin typeface="Calibri"/>
                <a:ea typeface="+mn-ea"/>
              </a:rPr>
              <a:t>&lt;number&gt;</a:t>
            </a:fld>
            <a:endParaRPr b="0" lang="en-US"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020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609480" y="396432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60948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623196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431964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802980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60948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431964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802980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0200"/>
            <a:ext cx="10972440" cy="452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0200"/>
            <a:ext cx="109724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623196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4680"/>
            <a:ext cx="1097244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623196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60948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0200"/>
            <a:ext cx="10972440" cy="452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623196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609480" y="396432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020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609480" y="396432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60948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623196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431964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802980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60948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431964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802980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0200"/>
            <a:ext cx="10972440" cy="4525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0200"/>
            <a:ext cx="109724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623196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0200"/>
            <a:ext cx="109724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4680"/>
            <a:ext cx="1097244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623196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60948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623196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609480" y="396432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020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609480" y="396432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60948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623196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431964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8029800" y="160020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60948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431964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8029800" y="3964320"/>
            <a:ext cx="35330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623196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244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623196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60948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0200"/>
            <a:ext cx="535428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6231960" y="396432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2440" cy="114264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6231960" y="1600200"/>
            <a:ext cx="535428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609480" y="3964320"/>
            <a:ext cx="109724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609480" y="6356520"/>
            <a:ext cx="2844360" cy="364680"/>
          </a:xfrm>
          <a:prstGeom prst="rect">
            <a:avLst/>
          </a:prstGeom>
        </p:spPr>
        <p:txBody>
          <a:bodyPr anchor="ctr">
            <a:noAutofit/>
          </a:bodyPr>
          <a:p>
            <a:pPr>
              <a:lnSpc>
                <a:spcPct val="100000"/>
              </a:lnSpc>
            </a:pPr>
            <a:fld id="{69803662-E691-4EAE-95BB-DC2E90D4846B}" type="datetime">
              <a:rPr b="0" lang="en-US" sz="1200" spc="-1" strike="noStrike">
                <a:solidFill>
                  <a:srgbClr val="8b8b8b"/>
                </a:solidFill>
                <a:latin typeface="Calibri"/>
              </a:rPr>
              <a:t>4/12/21</a:t>
            </a:fld>
            <a:endParaRPr b="0" lang="en-US" sz="1200" spc="-1" strike="noStrike">
              <a:latin typeface="Times New Roman"/>
            </a:endParaRPr>
          </a:p>
        </p:txBody>
      </p:sp>
      <p:sp>
        <p:nvSpPr>
          <p:cNvPr id="1" name="PlaceHolder 2"/>
          <p:cNvSpPr>
            <a:spLocks noGrp="1"/>
          </p:cNvSpPr>
          <p:nvPr>
            <p:ph type="ftr"/>
          </p:nvPr>
        </p:nvSpPr>
        <p:spPr>
          <a:xfrm>
            <a:off x="4165560" y="6356520"/>
            <a:ext cx="386028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sldNum"/>
          </p:nvPr>
        </p:nvSpPr>
        <p:spPr>
          <a:xfrm>
            <a:off x="8737560" y="6356520"/>
            <a:ext cx="2844360" cy="364680"/>
          </a:xfrm>
          <a:prstGeom prst="rect">
            <a:avLst/>
          </a:prstGeom>
        </p:spPr>
        <p:txBody>
          <a:bodyPr anchor="ctr">
            <a:noAutofit/>
          </a:bodyPr>
          <a:p>
            <a:pPr algn="r">
              <a:lnSpc>
                <a:spcPct val="100000"/>
              </a:lnSpc>
            </a:pPr>
            <a:fld id="{E9D27ED4-8E7E-45A9-A576-E65C5491D895}"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4680"/>
            <a:ext cx="109724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609480" y="1600200"/>
            <a:ext cx="109724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609480" y="6356520"/>
            <a:ext cx="2844360" cy="364680"/>
          </a:xfrm>
          <a:prstGeom prst="rect">
            <a:avLst/>
          </a:prstGeom>
        </p:spPr>
        <p:txBody>
          <a:bodyPr anchor="ctr">
            <a:noAutofit/>
          </a:bodyPr>
          <a:p>
            <a:pPr>
              <a:lnSpc>
                <a:spcPct val="100000"/>
              </a:lnSpc>
            </a:pPr>
            <a:fld id="{0C00BAB7-ECE1-4A0B-806D-A0C54F0112ED}" type="datetime">
              <a:rPr b="0" lang="en-US" sz="1200" spc="-1" strike="noStrike">
                <a:solidFill>
                  <a:srgbClr val="8b8b8b"/>
                </a:solidFill>
                <a:latin typeface="Calibri"/>
              </a:rPr>
              <a:t>4/12/21</a:t>
            </a:fld>
            <a:endParaRPr b="0" lang="en-US" sz="1200" spc="-1" strike="noStrike">
              <a:latin typeface="Times New Roman"/>
            </a:endParaRPr>
          </a:p>
        </p:txBody>
      </p:sp>
      <p:sp>
        <p:nvSpPr>
          <p:cNvPr id="44" name="PlaceHolder 4"/>
          <p:cNvSpPr>
            <a:spLocks noGrp="1"/>
          </p:cNvSpPr>
          <p:nvPr>
            <p:ph type="ftr"/>
          </p:nvPr>
        </p:nvSpPr>
        <p:spPr>
          <a:xfrm>
            <a:off x="4165560" y="6356520"/>
            <a:ext cx="386028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737560" y="6356520"/>
            <a:ext cx="2844360" cy="364680"/>
          </a:xfrm>
          <a:prstGeom prst="rect">
            <a:avLst/>
          </a:prstGeom>
        </p:spPr>
        <p:txBody>
          <a:bodyPr anchor="ctr">
            <a:noAutofit/>
          </a:bodyPr>
          <a:p>
            <a:pPr algn="r">
              <a:lnSpc>
                <a:spcPct val="100000"/>
              </a:lnSpc>
            </a:pPr>
            <a:fld id="{D0E95C5F-2964-43BC-8781-6CB7DB2B0006}"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963000" y="4406760"/>
            <a:ext cx="10362960" cy="1361880"/>
          </a:xfrm>
          <a:prstGeom prst="rect">
            <a:avLst/>
          </a:prstGeom>
        </p:spPr>
        <p:txBody>
          <a:bodyPr>
            <a:noAutofit/>
          </a:bodyPr>
          <a:p>
            <a:pPr>
              <a:lnSpc>
                <a:spcPct val="100000"/>
              </a:lnSpc>
            </a:pPr>
            <a:r>
              <a:rPr b="1" lang="en-US" sz="4000" spc="-1" strike="noStrike" cap="all">
                <a:solidFill>
                  <a:srgbClr val="000000"/>
                </a:solidFill>
                <a:latin typeface="Calibri"/>
              </a:rPr>
              <a:t>Click to edit Master title style</a:t>
            </a:r>
            <a:endParaRPr b="0" lang="en-US" sz="4000" spc="-1" strike="noStrike">
              <a:solidFill>
                <a:srgbClr val="000000"/>
              </a:solidFill>
              <a:latin typeface="Calibri"/>
            </a:endParaRPr>
          </a:p>
        </p:txBody>
      </p:sp>
      <p:sp>
        <p:nvSpPr>
          <p:cNvPr id="83" name="PlaceHolder 2"/>
          <p:cNvSpPr>
            <a:spLocks noGrp="1"/>
          </p:cNvSpPr>
          <p:nvPr>
            <p:ph type="body"/>
          </p:nvPr>
        </p:nvSpPr>
        <p:spPr>
          <a:xfrm>
            <a:off x="963000" y="2906640"/>
            <a:ext cx="10362960" cy="1499760"/>
          </a:xfrm>
          <a:prstGeom prst="rect">
            <a:avLst/>
          </a:prstGeom>
        </p:spPr>
        <p:txBody>
          <a:bodyPr anchor="b">
            <a:noAutofit/>
          </a:bodyPr>
          <a:p>
            <a:pPr>
              <a:lnSpc>
                <a:spcPct val="100000"/>
              </a:lnSpc>
              <a:spcBef>
                <a:spcPts val="400"/>
              </a:spcBef>
            </a:pPr>
            <a:r>
              <a:rPr b="0" lang="en-US" sz="2000" spc="-1" strike="noStrike">
                <a:solidFill>
                  <a:srgbClr val="8b8b8b"/>
                </a:solidFill>
                <a:latin typeface="Calibri"/>
              </a:rPr>
              <a:t>Click to edit Master text styles</a:t>
            </a:r>
            <a:endParaRPr b="0" lang="en-US" sz="2000" spc="-1" strike="noStrike">
              <a:solidFill>
                <a:srgbClr val="000000"/>
              </a:solidFill>
              <a:latin typeface="Calibri"/>
            </a:endParaRPr>
          </a:p>
        </p:txBody>
      </p:sp>
      <p:sp>
        <p:nvSpPr>
          <p:cNvPr id="84" name="PlaceHolder 3"/>
          <p:cNvSpPr>
            <a:spLocks noGrp="1"/>
          </p:cNvSpPr>
          <p:nvPr>
            <p:ph type="dt"/>
          </p:nvPr>
        </p:nvSpPr>
        <p:spPr>
          <a:xfrm>
            <a:off x="609480" y="6356520"/>
            <a:ext cx="2844360" cy="364680"/>
          </a:xfrm>
          <a:prstGeom prst="rect">
            <a:avLst/>
          </a:prstGeom>
        </p:spPr>
        <p:txBody>
          <a:bodyPr anchor="ctr">
            <a:noAutofit/>
          </a:bodyPr>
          <a:p>
            <a:pPr>
              <a:lnSpc>
                <a:spcPct val="100000"/>
              </a:lnSpc>
            </a:pPr>
            <a:fld id="{7019F2F7-E25C-46D8-B247-ABEB18B03419}" type="datetime">
              <a:rPr b="0" lang="en-US" sz="1200" spc="-1" strike="noStrike">
                <a:solidFill>
                  <a:srgbClr val="8b8b8b"/>
                </a:solidFill>
                <a:latin typeface="Calibri"/>
              </a:rPr>
              <a:t>4/12/21</a:t>
            </a:fld>
            <a:endParaRPr b="0" lang="en-US" sz="1200" spc="-1" strike="noStrike">
              <a:latin typeface="Times New Roman"/>
            </a:endParaRPr>
          </a:p>
        </p:txBody>
      </p:sp>
      <p:sp>
        <p:nvSpPr>
          <p:cNvPr id="85" name="PlaceHolder 4"/>
          <p:cNvSpPr>
            <a:spLocks noGrp="1"/>
          </p:cNvSpPr>
          <p:nvPr>
            <p:ph type="ftr"/>
          </p:nvPr>
        </p:nvSpPr>
        <p:spPr>
          <a:xfrm>
            <a:off x="4165560" y="6356520"/>
            <a:ext cx="386028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sldNum"/>
          </p:nvPr>
        </p:nvSpPr>
        <p:spPr>
          <a:xfrm>
            <a:off x="8737560" y="6356520"/>
            <a:ext cx="2844360" cy="364680"/>
          </a:xfrm>
          <a:prstGeom prst="rect">
            <a:avLst/>
          </a:prstGeom>
        </p:spPr>
        <p:txBody>
          <a:bodyPr anchor="ctr">
            <a:noAutofit/>
          </a:bodyPr>
          <a:p>
            <a:pPr algn="r">
              <a:lnSpc>
                <a:spcPct val="100000"/>
              </a:lnSpc>
            </a:pPr>
            <a:fld id="{D5690CAF-E6AD-4DC0-836D-64587566C397}"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wmf"/><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Relationship Id="rId4"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slideLayout" Target="../slideLayouts/slideLayout13.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3.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1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35.wmf"/><Relationship Id="rId2" Type="http://schemas.openxmlformats.org/officeDocument/2006/relationships/slideLayout" Target="../slideLayouts/slideLayout1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wmf"/><Relationship Id="rId4" Type="http://schemas.openxmlformats.org/officeDocument/2006/relationships/slideLayout" Target="../slideLayouts/slideLayout13.xml"/><Relationship Id="rId5"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41.wmf"/><Relationship Id="rId2" Type="http://schemas.openxmlformats.org/officeDocument/2006/relationships/slideLayout" Target="../slideLayouts/slideLayout13.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1066680"/>
            <a:ext cx="11277360" cy="14695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7200" spc="-1" strike="noStrike">
                <a:solidFill>
                  <a:srgbClr val="203864"/>
                </a:solidFill>
                <a:latin typeface="Calibri Light"/>
              </a:rPr>
              <a:t>Advanced Data Analysis I </a:t>
            </a:r>
            <a:br/>
            <a:r>
              <a:rPr b="1" lang="en-US" sz="4400" spc="-1" strike="noStrike">
                <a:solidFill>
                  <a:srgbClr val="1f497d"/>
                </a:solidFill>
                <a:latin typeface="Calibri Light"/>
              </a:rPr>
              <a:t>Panel Data Part 1</a:t>
            </a:r>
            <a:endParaRPr b="0" lang="en-US" sz="4400" spc="-1" strike="noStrike">
              <a:latin typeface="Arial"/>
            </a:endParaRPr>
          </a:p>
        </p:txBody>
      </p:sp>
      <p:sp>
        <p:nvSpPr>
          <p:cNvPr id="130" name="CustomShape 2"/>
          <p:cNvSpPr/>
          <p:nvPr/>
        </p:nvSpPr>
        <p:spPr>
          <a:xfrm>
            <a:off x="1523880" y="3657600"/>
            <a:ext cx="9143640" cy="2295360"/>
          </a:xfrm>
          <a:prstGeom prst="rect">
            <a:avLst/>
          </a:prstGeom>
          <a:noFill/>
          <a:ln>
            <a:noFill/>
          </a:ln>
        </p:spPr>
        <p:style>
          <a:lnRef idx="0"/>
          <a:fillRef idx="0"/>
          <a:effectRef idx="0"/>
          <a:fontRef idx="minor"/>
        </p:style>
        <p:txBody>
          <a:bodyPr>
            <a:noAutofit/>
          </a:bodyPr>
          <a:p>
            <a:pPr algn="ctr">
              <a:lnSpc>
                <a:spcPct val="90000"/>
              </a:lnSpc>
              <a:spcBef>
                <a:spcPts val="1001"/>
              </a:spcBef>
            </a:pPr>
            <a:r>
              <a:rPr b="1" lang="en-US" sz="2800" spc="-1" strike="noStrike" u="sng">
                <a:solidFill>
                  <a:srgbClr val="000000"/>
                </a:solidFill>
                <a:uFillTx/>
                <a:latin typeface="Calibri"/>
              </a:rPr>
              <a:t>PA 541 Week 13</a:t>
            </a:r>
            <a:endParaRPr b="0" lang="en-US" sz="2800" spc="-1" strike="noStrike">
              <a:latin typeface="Arial"/>
            </a:endParaRPr>
          </a:p>
          <a:p>
            <a:pPr algn="ctr">
              <a:lnSpc>
                <a:spcPct val="90000"/>
              </a:lnSpc>
              <a:spcBef>
                <a:spcPts val="1001"/>
              </a:spcBef>
            </a:pP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Michael D. Siciliano</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Department of Public Administration</a:t>
            </a:r>
            <a:endParaRPr b="0" lang="en-US" sz="2800" spc="-1" strike="noStrike">
              <a:latin typeface="Arial"/>
            </a:endParaRPr>
          </a:p>
          <a:p>
            <a:pPr algn="ctr">
              <a:lnSpc>
                <a:spcPct val="90000"/>
              </a:lnSpc>
              <a:spcBef>
                <a:spcPts val="1001"/>
              </a:spcBef>
            </a:pPr>
            <a:r>
              <a:rPr b="0" lang="en-US" sz="2800" spc="-1" strike="noStrike">
                <a:solidFill>
                  <a:srgbClr val="000000"/>
                </a:solidFill>
                <a:latin typeface="Calibri"/>
              </a:rPr>
              <a:t>College of Urban Planning and Public Affairs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914400" y="152280"/>
            <a:ext cx="10896120" cy="837720"/>
          </a:xfrm>
          <a:prstGeom prst="rect">
            <a:avLst/>
          </a:prstGeom>
          <a:noFill/>
          <a:ln>
            <a:noFill/>
          </a:ln>
        </p:spPr>
        <p:txBody>
          <a:bodyPr anchor="ctr">
            <a:noAutofit/>
          </a:bodyPr>
          <a:p>
            <a:pPr>
              <a:lnSpc>
                <a:spcPct val="100000"/>
              </a:lnSpc>
            </a:pPr>
            <a:r>
              <a:rPr b="1" lang="en-US" sz="4800" spc="-1" strike="noStrike">
                <a:solidFill>
                  <a:srgbClr val="1f497d"/>
                </a:solidFill>
                <a:latin typeface="Calibri"/>
              </a:rPr>
              <a:t>Interpreting the Coefficients – Odds cont…</a:t>
            </a:r>
            <a:endParaRPr b="0" lang="en-US" sz="4800" spc="-1" strike="noStrike">
              <a:solidFill>
                <a:srgbClr val="000000"/>
              </a:solidFill>
              <a:latin typeface="Calibri"/>
            </a:endParaRPr>
          </a:p>
        </p:txBody>
      </p:sp>
      <p:sp>
        <p:nvSpPr>
          <p:cNvPr id="155" name="TextShape 2"/>
          <p:cNvSpPr txBox="1"/>
          <p:nvPr/>
        </p:nvSpPr>
        <p:spPr>
          <a:xfrm>
            <a:off x="914400" y="2743200"/>
            <a:ext cx="11048760" cy="21333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look at this one other way.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Assume we have two people: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Person A: </a:t>
            </a:r>
            <a:r>
              <a:rPr b="0" lang="en-US" sz="2800" spc="-1" strike="noStrike">
                <a:solidFill>
                  <a:srgbClr val="ff0000"/>
                </a:solidFill>
                <a:latin typeface="Calibri"/>
              </a:rPr>
              <a:t>No public record</a:t>
            </a:r>
            <a:r>
              <a:rPr b="0" lang="en-US" sz="2800" spc="-1" strike="noStrike">
                <a:solidFill>
                  <a:srgbClr val="000000"/>
                </a:solidFill>
                <a:latin typeface="Calibri"/>
              </a:rPr>
              <a:t>, white, and asking for a loan of 75%.</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Person B: </a:t>
            </a:r>
            <a:r>
              <a:rPr b="0" lang="en-US" sz="2800" spc="-1" strike="noStrike">
                <a:solidFill>
                  <a:srgbClr val="ff0000"/>
                </a:solidFill>
                <a:latin typeface="Calibri"/>
              </a:rPr>
              <a:t>Public record</a:t>
            </a:r>
            <a:r>
              <a:rPr b="0" lang="en-US" sz="2800" spc="-1" strike="noStrike">
                <a:solidFill>
                  <a:srgbClr val="000000"/>
                </a:solidFill>
                <a:latin typeface="Calibri"/>
              </a:rPr>
              <a:t>, white, and asking for a loan of 75%.</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pic>
        <p:nvPicPr>
          <p:cNvPr id="156" name="Picture 2" descr=""/>
          <p:cNvPicPr/>
          <p:nvPr/>
        </p:nvPicPr>
        <p:blipFill>
          <a:blip r:embed="rId1"/>
          <a:stretch/>
        </p:blipFill>
        <p:spPr>
          <a:xfrm>
            <a:off x="1066680" y="1188000"/>
            <a:ext cx="11734560" cy="1001160"/>
          </a:xfrm>
          <a:prstGeom prst="rect">
            <a:avLst/>
          </a:prstGeom>
          <a:ln>
            <a:noFill/>
          </a:ln>
        </p:spPr>
      </p:pic>
      <mc:AlternateContent>
        <mc:Choice xmlns:a14="http://schemas.microsoft.com/office/drawing/2010/main" Requires="a14">
          <p:sp>
            <p:nvSpPr>
              <p:cNvPr id="157" name="Formula 3"/>
              <p:cNvSpPr txBox="1"/>
              <p:nvPr/>
            </p:nvSpPr>
            <p:spPr>
              <a:xfrm>
                <a:off x="1486080" y="5105520"/>
                <a:ext cx="9219960" cy="886320"/>
              </a:xfrm>
              <a:prstGeom prst="rect">
                <a:avLst/>
              </a:prstGeom>
            </p:spPr>
            <p:txBody>
              <a:bodyPr/>
              <a:p>
                <a14:m>
                  <m:oMath xmlns:m="http://schemas.openxmlformats.org/officeDocument/2006/math">
                    <m:f>
                      <m:num>
                        <m:sSub>
                          <m:e>
                            <m:r>
                              <m:t xml:space="preserve">𝑂𝑑𝑑𝑠</m:t>
                            </m:r>
                          </m:e>
                          <m:sub>
                            <m:r>
                              <m:t xml:space="preserve">𝑥</m:t>
                            </m:r>
                            <m:r>
                              <m:t xml:space="preserve">1</m:t>
                            </m:r>
                            <m:r>
                              <m:t xml:space="preserve">=</m:t>
                            </m:r>
                            <m:r>
                              <m:t xml:space="preserve">1</m:t>
                            </m:r>
                            <m:r>
                              <m:t xml:space="preserve">,</m:t>
                            </m:r>
                            <m:r>
                              <m:t xml:space="preserve">𝑥</m:t>
                            </m:r>
                            <m:r>
                              <m:t xml:space="preserve">2</m:t>
                            </m:r>
                            <m:r>
                              <m:t xml:space="preserve">=</m:t>
                            </m:r>
                            <m:r>
                              <m:t xml:space="preserve">0</m:t>
                            </m:r>
                            <m:r>
                              <m:t xml:space="preserve">,</m:t>
                            </m:r>
                            <m:r>
                              <m:t xml:space="preserve">𝑥</m:t>
                            </m:r>
                            <m:r>
                              <m:t xml:space="preserve">3</m:t>
                            </m:r>
                            <m:r>
                              <m:t xml:space="preserve">=</m:t>
                            </m:r>
                            <m:r>
                              <m:t xml:space="preserve">0</m:t>
                            </m:r>
                            <m:r>
                              <m:t xml:space="preserve">,</m:t>
                            </m:r>
                            <m:r>
                              <m:t xml:space="preserve">𝑥</m:t>
                            </m:r>
                            <m:r>
                              <m:t xml:space="preserve">4</m:t>
                            </m:r>
                            <m:r>
                              <m:t xml:space="preserve">=</m:t>
                            </m:r>
                            <m:r>
                              <m:t xml:space="preserve">.75</m:t>
                            </m:r>
                          </m:sub>
                        </m:sSub>
                      </m:num>
                      <m:den>
                        <m:sSub>
                          <m:e>
                            <m:r>
                              <m:t xml:space="preserve">𝑂𝑑𝑑𝑠</m:t>
                            </m:r>
                          </m:e>
                          <m:sub>
                            <m:r>
                              <m:t xml:space="preserve">𝑥</m:t>
                            </m:r>
                            <m:r>
                              <m:t xml:space="preserve">1</m:t>
                            </m:r>
                            <m:r>
                              <m:t xml:space="preserve">=</m:t>
                            </m:r>
                            <m:r>
                              <m:t xml:space="preserve">0</m:t>
                            </m:r>
                            <m:r>
                              <m:t xml:space="preserve">,</m:t>
                            </m:r>
                            <m:r>
                              <m:t xml:space="preserve">𝑥</m:t>
                            </m:r>
                            <m:r>
                              <m:t xml:space="preserve">2</m:t>
                            </m:r>
                            <m:r>
                              <m:t xml:space="preserve">=</m:t>
                            </m:r>
                            <m:r>
                              <m:t xml:space="preserve">0</m:t>
                            </m:r>
                            <m:r>
                              <m:t xml:space="preserve">,</m:t>
                            </m:r>
                            <m:r>
                              <m:t xml:space="preserve">𝑥</m:t>
                            </m:r>
                            <m:r>
                              <m:t xml:space="preserve">3</m:t>
                            </m:r>
                            <m:r>
                              <m:t xml:space="preserve">=</m:t>
                            </m:r>
                            <m:r>
                              <m:t xml:space="preserve">0</m:t>
                            </m:r>
                            <m:r>
                              <m:t xml:space="preserve">,</m:t>
                            </m:r>
                            <m:r>
                              <m:t xml:space="preserve">𝑥</m:t>
                            </m:r>
                            <m:r>
                              <m:t xml:space="preserve">4</m:t>
                            </m:r>
                            <m:r>
                              <m:t xml:space="preserve">=</m:t>
                            </m:r>
                            <m:r>
                              <m:t xml:space="preserve">.75</m:t>
                            </m:r>
                          </m:sub>
                        </m:sSub>
                      </m:den>
                    </m:f>
                    <m:r>
                      <m:t xml:space="preserve">=</m:t>
                    </m:r>
                    <m:f>
                      <m:num>
                        <m:r>
                          <m:t xml:space="preserve">exp</m:t>
                        </m:r>
                        <m:r>
                          <m:t xml:space="preserve">⁡</m:t>
                        </m:r>
                        <m:d>
                          <m:dPr>
                            <m:begChr m:val="("/>
                            <m:endChr m:val=")"/>
                          </m:dPr>
                          <m:e>
                            <m:sSub>
                              <m:e>
                                <m:r>
                                  <m:t xml:space="preserve">𝛽</m:t>
                                </m:r>
                              </m:e>
                              <m:sub>
                                <m:r>
                                  <m:t xml:space="preserve">0</m:t>
                                </m:r>
                              </m:sub>
                            </m:sSub>
                            <m:r>
                              <m:t xml:space="preserve">+</m:t>
                            </m:r>
                            <m:sSub>
                              <m:e>
                                <m:r>
                                  <m:t xml:space="preserve">𝛽</m:t>
                                </m:r>
                              </m:e>
                              <m:sub>
                                <m:r>
                                  <m:t xml:space="preserve">1</m:t>
                                </m:r>
                              </m:sub>
                            </m:sSub>
                            <m:r>
                              <m:t xml:space="preserve">+</m:t>
                            </m:r>
                            <m:sSub>
                              <m:e>
                                <m:r>
                                  <m:t xml:space="preserve">𝛽</m:t>
                                </m:r>
                              </m:e>
                              <m:sub>
                                <m:r>
                                  <m:t xml:space="preserve">4</m:t>
                                </m:r>
                              </m:sub>
                            </m:sSub>
                            <m:r>
                              <m:t xml:space="preserve">∗</m:t>
                            </m:r>
                            <m:r>
                              <m:t xml:space="preserve">.75</m:t>
                            </m:r>
                          </m:e>
                        </m:d>
                      </m:num>
                      <m:den>
                        <m:r>
                          <m:t xml:space="preserve">exp</m:t>
                        </m:r>
                        <m:r>
                          <m:t xml:space="preserve">⁡</m:t>
                        </m:r>
                        <m:d>
                          <m:dPr>
                            <m:begChr m:val="("/>
                            <m:endChr m:val=")"/>
                          </m:dPr>
                          <m:e>
                            <m:sSub>
                              <m:e>
                                <m:r>
                                  <m:t xml:space="preserve">𝛽</m:t>
                                </m:r>
                              </m:e>
                              <m:sub>
                                <m:r>
                                  <m:t xml:space="preserve">0</m:t>
                                </m:r>
                              </m:sub>
                            </m:sSub>
                            <m:r>
                              <m:t xml:space="preserve">+</m:t>
                            </m:r>
                            <m:sSub>
                              <m:e>
                                <m:r>
                                  <m:t xml:space="preserve">𝛽</m:t>
                                </m:r>
                              </m:e>
                              <m:sub>
                                <m:r>
                                  <m:t xml:space="preserve">4</m:t>
                                </m:r>
                              </m:sub>
                            </m:sSub>
                            <m:r>
                              <m:t xml:space="preserve">∗</m:t>
                            </m:r>
                            <m:r>
                              <m:t xml:space="preserve">.75</m:t>
                            </m:r>
                          </m:e>
                        </m:d>
                      </m:den>
                    </m:f>
                    <m:r>
                      <m:t xml:space="preserve">=</m:t>
                    </m:r>
                    <m:r>
                      <m:t xml:space="preserve">exp</m:t>
                    </m:r>
                    <m:r>
                      <m:t xml:space="preserve">⁡</m:t>
                    </m:r>
                    <m:d>
                      <m:dPr>
                        <m:begChr m:val="("/>
                        <m:endChr m:val=")"/>
                      </m:dPr>
                      <m:e>
                        <m:sSub>
                          <m:e>
                            <m:r>
                              <m:t xml:space="preserve">𝛽</m:t>
                            </m:r>
                          </m:e>
                          <m:sub>
                            <m:r>
                              <m:t xml:space="preserve">1</m:t>
                            </m:r>
                          </m:sub>
                        </m:sSub>
                      </m:e>
                    </m:d>
                  </m:oMath>
                </a14:m>
              </a:p>
            </p:txBody>
          </p:sp>
        </mc:Choice>
        <mc:Fallback/>
      </mc:AlternateContent>
      <p:sp>
        <p:nvSpPr>
          <p:cNvPr id="158" name="CustomShape 4"/>
          <p:cNvSpPr/>
          <p:nvPr/>
        </p:nvSpPr>
        <p:spPr>
          <a:xfrm>
            <a:off x="1486080" y="5105520"/>
            <a:ext cx="9219960" cy="886320"/>
          </a:xfrm>
          <a:prstGeom prst="rect">
            <a:avLst/>
          </a:prstGeom>
          <a:blipFill rotWithShape="0">
            <a:blip r:embed="rId2"/>
            <a:stretch>
              <a:fillRect/>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Calibri"/>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3200" spc="-1" strike="noStrike">
                <a:solidFill>
                  <a:srgbClr val="1f497d"/>
                </a:solidFill>
                <a:latin typeface="Calibri"/>
              </a:rPr>
              <a:t>Why effects (with regard to odds) are multiplicative in logistic regression</a:t>
            </a:r>
            <a:endParaRPr b="0" lang="en-US" sz="3200" spc="-1" strike="noStrike">
              <a:solidFill>
                <a:srgbClr val="000000"/>
              </a:solidFill>
              <a:latin typeface="Calibri"/>
            </a:endParaRPr>
          </a:p>
        </p:txBody>
      </p:sp>
      <p:sp>
        <p:nvSpPr>
          <p:cNvPr id="160" name="TextShape 2"/>
          <p:cNvSpPr txBox="1"/>
          <p:nvPr/>
        </p:nvSpPr>
        <p:spPr>
          <a:xfrm>
            <a:off x="914400" y="3352680"/>
            <a:ext cx="10591560" cy="3276360"/>
          </a:xfrm>
          <a:prstGeom prst="rect">
            <a:avLst/>
          </a:prstGeom>
          <a:noFill/>
          <a:ln>
            <a:noFill/>
          </a:ln>
        </p:spPr>
        <p:txBody>
          <a:bodyPr>
            <a:normAutofit fontScale="85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Note that exp(2+3) = exp(2) * exp(3)</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if the coefficient on x1 is 1.2.  Then, we can say a 1 unit increase in x1 increases the logit by 1.2.</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 also say the a 1 unit increases multiplies the odds by 3.3.  As exp(1.2) = 3.3.</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if the odds of success were 10:1 before.  The one unit increase results in 33:1 odds.  Hence, much more likely to occur.</a:t>
            </a:r>
            <a:endParaRPr b="0" lang="en-US" sz="3200" spc="-1" strike="noStrike">
              <a:solidFill>
                <a:srgbClr val="000000"/>
              </a:solidFill>
              <a:latin typeface="Calibri"/>
            </a:endParaRPr>
          </a:p>
        </p:txBody>
      </p:sp>
      <p:pic>
        <p:nvPicPr>
          <p:cNvPr id="161" name="Picture 2" descr=""/>
          <p:cNvPicPr/>
          <p:nvPr/>
        </p:nvPicPr>
        <p:blipFill>
          <a:blip r:embed="rId1"/>
          <a:stretch/>
        </p:blipFill>
        <p:spPr>
          <a:xfrm>
            <a:off x="2209680" y="2133720"/>
            <a:ext cx="3571560" cy="798120"/>
          </a:xfrm>
          <a:prstGeom prst="rect">
            <a:avLst/>
          </a:prstGeom>
          <a:ln>
            <a:noFill/>
          </a:ln>
        </p:spPr>
      </p:pic>
      <p:pic>
        <p:nvPicPr>
          <p:cNvPr id="162" name="Picture 3" descr=""/>
          <p:cNvPicPr/>
          <p:nvPr/>
        </p:nvPicPr>
        <p:blipFill>
          <a:blip r:embed="rId2"/>
          <a:stretch/>
        </p:blipFill>
        <p:spPr>
          <a:xfrm>
            <a:off x="6934320" y="2182680"/>
            <a:ext cx="2517480" cy="748800"/>
          </a:xfrm>
          <a:prstGeom prst="rect">
            <a:avLst/>
          </a:prstGeom>
          <a:ln>
            <a:noFill/>
          </a:ln>
        </p:spPr>
      </p:pic>
      <p:sp>
        <p:nvSpPr>
          <p:cNvPr id="163" name="CustomShape 3"/>
          <p:cNvSpPr/>
          <p:nvPr/>
        </p:nvSpPr>
        <p:spPr>
          <a:xfrm>
            <a:off x="6046560" y="2532960"/>
            <a:ext cx="609120" cy="3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Probability Interpretations</a:t>
            </a:r>
            <a:endParaRPr b="0" lang="en-US" sz="4400" spc="-1" strike="noStrike">
              <a:solidFill>
                <a:srgbClr val="000000"/>
              </a:solidFill>
              <a:latin typeface="Calibri"/>
            </a:endParaRPr>
          </a:p>
        </p:txBody>
      </p:sp>
      <p:sp>
        <p:nvSpPr>
          <p:cNvPr id="165" name="TextShape 2"/>
          <p:cNvSpPr txBox="1"/>
          <p:nvPr/>
        </p:nvSpPr>
        <p:spPr>
          <a:xfrm>
            <a:off x="762120" y="1600200"/>
            <a:ext cx="10362960" cy="4723920"/>
          </a:xfrm>
          <a:prstGeom prst="rect">
            <a:avLst/>
          </a:prstGeom>
          <a:noFill/>
          <a:ln>
            <a:noFill/>
          </a:ln>
        </p:spPr>
        <p:txBody>
          <a:bodyPr>
            <a:normAutofit fontScale="94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Logistic coefficients are most often interpreted in terms of odds (as we have been doing).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However, it is possible to convert logits back to probabilities.  We can calculate the predicted probability for any observation using the output.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do so, think back to the equations used to transform probabilities into logged odds.  We now need to take the inverse to get probabilities again.  [recall our discussion on GLMs]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1f497d"/>
              </a:buClr>
              <a:buFont typeface="Arial"/>
              <a:buChar char="•"/>
            </a:pPr>
            <a:r>
              <a:rPr b="1" lang="en-US" sz="3200" spc="-1" strike="noStrike">
                <a:solidFill>
                  <a:srgbClr val="1f497d"/>
                </a:solidFill>
                <a:latin typeface="Calibri"/>
              </a:rPr>
              <a:t>Take a look at the to excel file on Blackboard!!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33520" y="685800"/>
            <a:ext cx="4266720" cy="2087280"/>
          </a:xfrm>
          <a:prstGeom prst="rect">
            <a:avLst/>
          </a:prstGeom>
          <a:noFill/>
          <a:ln>
            <a:noFill/>
          </a:ln>
        </p:spPr>
        <p:txBody>
          <a:bodyPr anchor="ctr">
            <a:normAutofit fontScale="83000"/>
          </a:bodyPr>
          <a:p>
            <a:pPr>
              <a:lnSpc>
                <a:spcPct val="100000"/>
              </a:lnSpc>
            </a:pPr>
            <a:r>
              <a:rPr b="1" lang="en-US" sz="4400" spc="-1" strike="noStrike">
                <a:solidFill>
                  <a:srgbClr val="1f497d"/>
                </a:solidFill>
                <a:latin typeface="Calibri"/>
              </a:rPr>
              <a:t>A helpful tool for interpretation/</a:t>
            </a:r>
            <a:br/>
            <a:r>
              <a:rPr b="1" lang="en-US" sz="4400" spc="-1" strike="noStrike">
                <a:solidFill>
                  <a:srgbClr val="1f497d"/>
                </a:solidFill>
                <a:latin typeface="Calibri"/>
              </a:rPr>
              <a:t>presentation of results</a:t>
            </a:r>
            <a:endParaRPr b="0" lang="en-US" sz="4400" spc="-1" strike="noStrike">
              <a:solidFill>
                <a:srgbClr val="000000"/>
              </a:solidFill>
              <a:latin typeface="Calibri"/>
            </a:endParaRPr>
          </a:p>
        </p:txBody>
      </p:sp>
      <p:sp>
        <p:nvSpPr>
          <p:cNvPr id="167" name="TextShape 2"/>
          <p:cNvSpPr txBox="1"/>
          <p:nvPr/>
        </p:nvSpPr>
        <p:spPr>
          <a:xfrm>
            <a:off x="6892920" y="4722840"/>
            <a:ext cx="4800240" cy="1815480"/>
          </a:xfrm>
          <a:prstGeom prst="rect">
            <a:avLst/>
          </a:prstGeom>
          <a:noFill/>
          <a:ln>
            <a:noFill/>
          </a:ln>
        </p:spPr>
        <p:txBody>
          <a:bodyPr>
            <a:normAutofit fontScale="3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Create a new dataset and only vary one of the variables of interest, say loan amount.  Use that dataset to produce new predicted values and then plot those predicted values against the predictor you varied.</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68" name="Picture 2" descr=""/>
          <p:cNvPicPr/>
          <p:nvPr/>
        </p:nvPicPr>
        <p:blipFill>
          <a:blip r:embed="rId1"/>
          <a:stretch/>
        </p:blipFill>
        <p:spPr>
          <a:xfrm>
            <a:off x="5783040" y="0"/>
            <a:ext cx="6248160" cy="4397400"/>
          </a:xfrm>
          <a:prstGeom prst="rect">
            <a:avLst/>
          </a:prstGeom>
          <a:ln>
            <a:noFill/>
          </a:ln>
        </p:spPr>
      </p:pic>
      <p:pic>
        <p:nvPicPr>
          <p:cNvPr id="169" name="Picture 4" descr=""/>
          <p:cNvPicPr/>
          <p:nvPr/>
        </p:nvPicPr>
        <p:blipFill>
          <a:blip r:embed="rId2"/>
          <a:stretch/>
        </p:blipFill>
        <p:spPr>
          <a:xfrm>
            <a:off x="160560" y="3810600"/>
            <a:ext cx="6437160" cy="2867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5800" y="274680"/>
            <a:ext cx="11048760" cy="867960"/>
          </a:xfrm>
          <a:prstGeom prst="rect">
            <a:avLst/>
          </a:prstGeom>
          <a:noFill/>
          <a:ln>
            <a:noFill/>
          </a:ln>
        </p:spPr>
        <p:txBody>
          <a:bodyPr anchor="ctr">
            <a:normAutofit fontScale="56000"/>
          </a:bodyPr>
          <a:p>
            <a:pPr>
              <a:lnSpc>
                <a:spcPct val="100000"/>
              </a:lnSpc>
            </a:pPr>
            <a:r>
              <a:rPr b="1" lang="en-US" sz="4400" spc="-1" strike="noStrike">
                <a:solidFill>
                  <a:srgbClr val="254061"/>
                </a:solidFill>
                <a:latin typeface="Calibri"/>
              </a:rPr>
              <a:t>Starter Question</a:t>
            </a:r>
            <a:r>
              <a:rPr b="0" lang="en-US" sz="4400" spc="-1" strike="noStrike">
                <a:solidFill>
                  <a:srgbClr val="254061"/>
                </a:solidFill>
                <a:latin typeface="Calibri"/>
              </a:rPr>
              <a:t>: Interpreting Odds with Interaction Terms</a:t>
            </a:r>
            <a:endParaRPr b="0" lang="en-US" sz="4400" spc="-1" strike="noStrike">
              <a:solidFill>
                <a:srgbClr val="000000"/>
              </a:solidFill>
              <a:latin typeface="Calibri"/>
            </a:endParaRPr>
          </a:p>
        </p:txBody>
      </p:sp>
      <p:sp>
        <p:nvSpPr>
          <p:cNvPr id="171" name="TextShape 2"/>
          <p:cNvSpPr txBox="1"/>
          <p:nvPr/>
        </p:nvSpPr>
        <p:spPr>
          <a:xfrm>
            <a:off x="914400" y="4532400"/>
            <a:ext cx="10515240" cy="16761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Using the same loan dataset, I created an interaction between black and loanprc.  How do we interpret this interaction term?</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914400" y="228600"/>
            <a:ext cx="8610120" cy="867960"/>
          </a:xfrm>
          <a:prstGeom prst="rect">
            <a:avLst/>
          </a:prstGeom>
          <a:noFill/>
          <a:ln>
            <a:noFill/>
          </a:ln>
        </p:spPr>
        <p:txBody>
          <a:bodyPr anchor="ctr">
            <a:normAutofit fontScale="56000"/>
          </a:bodyPr>
          <a:p>
            <a:pPr algn="ctr">
              <a:lnSpc>
                <a:spcPct val="100000"/>
              </a:lnSpc>
            </a:pPr>
            <a:r>
              <a:rPr b="0" lang="en-US" sz="4400" spc="-1" strike="noStrike">
                <a:solidFill>
                  <a:srgbClr val="254061"/>
                </a:solidFill>
                <a:latin typeface="Calibri"/>
              </a:rPr>
              <a:t>Interpreting Odds with Interaction Terms</a:t>
            </a:r>
            <a:endParaRPr b="0" lang="en-US" sz="4400" spc="-1" strike="noStrike">
              <a:solidFill>
                <a:srgbClr val="000000"/>
              </a:solidFill>
              <a:latin typeface="Calibri"/>
            </a:endParaRPr>
          </a:p>
        </p:txBody>
      </p:sp>
      <p:sp>
        <p:nvSpPr>
          <p:cNvPr id="173" name="TextShape 2"/>
          <p:cNvSpPr txBox="1"/>
          <p:nvPr/>
        </p:nvSpPr>
        <p:spPr>
          <a:xfrm>
            <a:off x="1143000" y="4038480"/>
            <a:ext cx="10286640" cy="2590560"/>
          </a:xfrm>
          <a:prstGeom prst="rect">
            <a:avLst/>
          </a:prstGeom>
          <a:noFill/>
          <a:ln>
            <a:noFill/>
          </a:ln>
        </p:spPr>
        <p:txBody>
          <a:bodyPr>
            <a:normAutofit fontScale="6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do we interpret this interaction term?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we include interactions, the Beta coefficient must be adjusted to include the interaction term.  So for black individuals loanprc = 2.568 + -2.197 and for all others loanprc = 2.568.  To calculate the odds ratio we need to exponentiate these values.  Exp (2.568 – 2.197) = 1.449 and the Exp (2.568) = 13.040.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do these results tell us?</a:t>
            </a:r>
            <a:endParaRPr b="0" lang="en-US" sz="3200" spc="-1" strike="noStrike">
              <a:solidFill>
                <a:srgbClr val="000000"/>
              </a:solidFill>
              <a:latin typeface="Calibri"/>
            </a:endParaRPr>
          </a:p>
        </p:txBody>
      </p:sp>
      <p:pic>
        <p:nvPicPr>
          <p:cNvPr id="174" name="Picture 2" descr=""/>
          <p:cNvPicPr/>
          <p:nvPr/>
        </p:nvPicPr>
        <p:blipFill>
          <a:blip r:embed="rId1"/>
          <a:stretch/>
        </p:blipFill>
        <p:spPr>
          <a:xfrm>
            <a:off x="1143000" y="1354680"/>
            <a:ext cx="9720720" cy="20739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609480" y="274680"/>
            <a:ext cx="10972440" cy="114264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76" name="Picture 5" descr=""/>
          <p:cNvPicPr/>
          <p:nvPr/>
        </p:nvPicPr>
        <p:blipFill>
          <a:blip r:embed="rId1"/>
          <a:stretch/>
        </p:blipFill>
        <p:spPr>
          <a:xfrm>
            <a:off x="1752480" y="77760"/>
            <a:ext cx="8915040" cy="66862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In class exercise</a:t>
            </a:r>
            <a:endParaRPr b="0" lang="en-US" sz="4400" spc="-1" strike="noStrike">
              <a:solidFill>
                <a:srgbClr val="000000"/>
              </a:solidFill>
              <a:latin typeface="Calibri"/>
            </a:endParaRPr>
          </a:p>
        </p:txBody>
      </p:sp>
      <p:sp>
        <p:nvSpPr>
          <p:cNvPr id="178" name="TextShape 2"/>
          <p:cNvSpPr txBox="1"/>
          <p:nvPr/>
        </p:nvSpPr>
        <p:spPr>
          <a:xfrm>
            <a:off x="762120" y="1600200"/>
            <a:ext cx="10820160" cy="4723920"/>
          </a:xfrm>
          <a:prstGeom prst="rect">
            <a:avLst/>
          </a:prstGeom>
          <a:noFill/>
          <a:ln>
            <a:noFill/>
          </a:ln>
        </p:spPr>
        <p:txBody>
          <a:bodyPr>
            <a:normAutofit fontScale="9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Load the ski data from blackboard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Run a logistic regression predicting falling based on difficulty and season.  (Note, consider difficulty as a continuous variable).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Answer the following:</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Calculate the increase in </a:t>
            </a:r>
            <a:r>
              <a:rPr b="1" lang="en-US" sz="2800" spc="-1" strike="noStrike">
                <a:solidFill>
                  <a:srgbClr val="000000"/>
                </a:solidFill>
                <a:latin typeface="Calibri"/>
              </a:rPr>
              <a:t>odds</a:t>
            </a:r>
            <a:r>
              <a:rPr b="0" lang="en-US" sz="2800" spc="-1" strike="noStrike">
                <a:solidFill>
                  <a:srgbClr val="000000"/>
                </a:solidFill>
                <a:latin typeface="Calibri"/>
              </a:rPr>
              <a:t> for falling on a slope in winter of difficulty 1 versus difficulty 2.</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Calculate the increase in </a:t>
            </a:r>
            <a:r>
              <a:rPr b="1" lang="en-US" sz="2800" spc="-1" strike="noStrike">
                <a:solidFill>
                  <a:srgbClr val="000000"/>
                </a:solidFill>
                <a:latin typeface="Calibri"/>
              </a:rPr>
              <a:t>odds</a:t>
            </a:r>
            <a:r>
              <a:rPr b="0" lang="en-US" sz="2800" spc="-1" strike="noStrike">
                <a:solidFill>
                  <a:srgbClr val="000000"/>
                </a:solidFill>
                <a:latin typeface="Calibri"/>
              </a:rPr>
              <a:t> for falling on a slope in winter of difficulty 1 versus difficulty 3.  Calculate the increase in odds for falling in a season other than winter of difficulty 1 versus difficulty 3.</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Calculate the </a:t>
            </a:r>
            <a:r>
              <a:rPr b="1" lang="en-US" sz="2800" spc="-1" strike="noStrike">
                <a:solidFill>
                  <a:srgbClr val="000000"/>
                </a:solidFill>
                <a:latin typeface="Calibri"/>
              </a:rPr>
              <a:t>predicted probability </a:t>
            </a:r>
            <a:r>
              <a:rPr b="0" lang="en-US" sz="2800" spc="-1" strike="noStrike">
                <a:solidFill>
                  <a:srgbClr val="000000"/>
                </a:solidFill>
                <a:latin typeface="Calibri"/>
              </a:rPr>
              <a:t>for falling in winter on a slope of difficulty 2 and difficulty 5.</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963000" y="3733920"/>
            <a:ext cx="10362960" cy="2034720"/>
          </a:xfrm>
          <a:prstGeom prst="rect">
            <a:avLst/>
          </a:prstGeom>
          <a:noFill/>
          <a:ln>
            <a:noFill/>
          </a:ln>
        </p:spPr>
        <p:txBody>
          <a:bodyPr>
            <a:normAutofit/>
          </a:bodyPr>
          <a:p>
            <a:pPr>
              <a:lnSpc>
                <a:spcPct val="100000"/>
              </a:lnSpc>
            </a:pPr>
            <a:r>
              <a:rPr b="1" lang="en-US" sz="4800" spc="-1" strike="noStrike" cap="all">
                <a:solidFill>
                  <a:srgbClr val="632523"/>
                </a:solidFill>
                <a:latin typeface="Calibri"/>
              </a:rPr>
              <a:t>A quick look at maximum likelihood estimation</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Probability and Statistics</a:t>
            </a:r>
            <a:endParaRPr b="0" lang="en-US" sz="4400" spc="-1" strike="noStrike">
              <a:solidFill>
                <a:srgbClr val="000000"/>
              </a:solidFill>
              <a:latin typeface="Calibri"/>
            </a:endParaRPr>
          </a:p>
        </p:txBody>
      </p:sp>
      <p:sp>
        <p:nvSpPr>
          <p:cNvPr id="181" name="TextShape 2"/>
          <p:cNvSpPr txBox="1"/>
          <p:nvPr/>
        </p:nvSpPr>
        <p:spPr>
          <a:xfrm>
            <a:off x="609480" y="1600200"/>
            <a:ext cx="109724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probability the parameters are known and they control the behavior of a random variable via a model.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We use the known parameters to estimate the probability of certain future events occurring.</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statistics (probability in reverse) the random variables (or the data) are known, and they are used to estimate the unknown parameters that gave rise to them via a model.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1" lang="en-US" sz="4400" spc="-1" strike="noStrike">
                <a:solidFill>
                  <a:srgbClr val="1f497d"/>
                </a:solidFill>
                <a:latin typeface="Calibri"/>
              </a:rPr>
              <a:t>Remaining coursework</a:t>
            </a:r>
            <a:endParaRPr b="0" lang="en-US" sz="4400" spc="-1" strike="noStrike">
              <a:solidFill>
                <a:srgbClr val="000000"/>
              </a:solidFill>
              <a:latin typeface="Calibri"/>
            </a:endParaRPr>
          </a:p>
        </p:txBody>
      </p:sp>
      <p:sp>
        <p:nvSpPr>
          <p:cNvPr id="132" name="TextShape 2"/>
          <p:cNvSpPr txBox="1"/>
          <p:nvPr/>
        </p:nvSpPr>
        <p:spPr>
          <a:xfrm>
            <a:off x="914400" y="1600200"/>
            <a:ext cx="10210320" cy="52574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Week 13/14 </a:t>
            </a:r>
            <a:r>
              <a:rPr b="0" lang="en-US" sz="3200" spc="-1" strike="noStrike">
                <a:solidFill>
                  <a:srgbClr val="000000"/>
                </a:solidFill>
                <a:latin typeface="Calibri"/>
              </a:rPr>
              <a:t>– Panel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Week 15 </a:t>
            </a:r>
            <a:r>
              <a:rPr b="0" lang="en-US" sz="3200" spc="-1" strike="noStrike">
                <a:solidFill>
                  <a:srgbClr val="000000"/>
                </a:solidFill>
                <a:latin typeface="Calibri"/>
              </a:rPr>
              <a:t>– Intro to DAGs &amp; Review for Final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Week 16 </a:t>
            </a:r>
            <a:r>
              <a:rPr b="0" lang="en-US" sz="3200" spc="-1" strike="noStrike">
                <a:solidFill>
                  <a:srgbClr val="000000"/>
                </a:solidFill>
                <a:latin typeface="Calibri"/>
              </a:rPr>
              <a:t>– Final Exam (similar format to midterm)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Homework 3 is due April 12</a:t>
            </a:r>
            <a:r>
              <a:rPr b="1" lang="en-US" sz="3200" spc="-1" strike="noStrike" baseline="30000">
                <a:solidFill>
                  <a:srgbClr val="000000"/>
                </a:solidFill>
                <a:latin typeface="Calibri"/>
              </a:rPr>
              <a:t>th</a:t>
            </a:r>
            <a:r>
              <a:rPr b="1" lang="en-US" sz="3200" spc="-1" strike="noStrike">
                <a:solidFill>
                  <a:srgbClr val="000000"/>
                </a:solidFill>
                <a:latin typeface="Calibri"/>
              </a:rPr>
              <a:t>: </a:t>
            </a:r>
            <a:r>
              <a:rPr b="0" lang="en-US" sz="3200" spc="-1" strike="noStrike">
                <a:solidFill>
                  <a:srgbClr val="000000"/>
                </a:solidFill>
                <a:latin typeface="Calibri"/>
              </a:rPr>
              <a:t>Covers non-linear relationships, logistic regression, and first part start of today’s lecture.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Final Papers are due May 5</a:t>
            </a:r>
            <a:r>
              <a:rPr b="1" lang="en-US" sz="3200" spc="-1" strike="noStrike" baseline="30000">
                <a:solidFill>
                  <a:srgbClr val="000000"/>
                </a:solidFill>
                <a:latin typeface="Calibri"/>
              </a:rPr>
              <a:t>th</a:t>
            </a:r>
            <a:r>
              <a:rPr b="1" lang="en-US" sz="3200" spc="-1" strike="noStrike">
                <a:solidFill>
                  <a:srgbClr val="000000"/>
                </a:solidFill>
                <a:latin typeface="Calibri"/>
              </a:rPr>
              <a:t> (for those who have chosen to submit)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What are statistical models?</a:t>
            </a:r>
            <a:endParaRPr b="0" lang="en-US" sz="4400" spc="-1" strike="noStrike">
              <a:solidFill>
                <a:srgbClr val="000000"/>
              </a:solidFill>
              <a:latin typeface="Calibri"/>
            </a:endParaRPr>
          </a:p>
        </p:txBody>
      </p:sp>
      <p:sp>
        <p:nvSpPr>
          <p:cNvPr id="183"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statistical model is a formal representation of the process by which a social system produces output.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Equivalent notation (King 1998)</a:t>
            </a:r>
            <a:endParaRPr b="0" lang="en-US" sz="3200" spc="-1" strike="noStrike">
              <a:solidFill>
                <a:srgbClr val="000000"/>
              </a:solidFill>
              <a:latin typeface="Calibri"/>
            </a:endParaRPr>
          </a:p>
        </p:txBody>
      </p:sp>
      <p:pic>
        <p:nvPicPr>
          <p:cNvPr id="184" name="Picture 3" descr=""/>
          <p:cNvPicPr/>
          <p:nvPr/>
        </p:nvPicPr>
        <p:blipFill>
          <a:blip r:embed="rId1"/>
          <a:srcRect l="21751" t="34692" r="14253" b="30938"/>
          <a:stretch/>
        </p:blipFill>
        <p:spPr>
          <a:xfrm>
            <a:off x="2438280" y="3581280"/>
            <a:ext cx="6400440" cy="2750760"/>
          </a:xfrm>
          <a:prstGeom prst="rect">
            <a:avLst/>
          </a:prstGeom>
          <a:ln w="936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Maximum Likelihood Estimation</a:t>
            </a:r>
            <a:endParaRPr b="0" lang="en-US" sz="4400" spc="-1" strike="noStrike">
              <a:solidFill>
                <a:srgbClr val="000000"/>
              </a:solidFill>
              <a:latin typeface="Calibri"/>
            </a:endParaRPr>
          </a:p>
        </p:txBody>
      </p:sp>
      <p:sp>
        <p:nvSpPr>
          <p:cNvPr id="186"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Maximum likelihood estimation (MLE) finds estimates of model parameters that are most likely to give rise to the pattern of observations in the sample data.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will look at the mechanics of how this is done.  This is simply to help you gain a more intuitive sense of what is happening when you run generalized linear models in R and where the MLE comes from.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Looking at possible distributions</a:t>
            </a:r>
            <a:endParaRPr b="0" lang="en-US" sz="4400" spc="-1" strike="noStrike">
              <a:solidFill>
                <a:srgbClr val="000000"/>
              </a:solidFill>
              <a:latin typeface="Calibri"/>
            </a:endParaRPr>
          </a:p>
        </p:txBody>
      </p:sp>
      <p:sp>
        <p:nvSpPr>
          <p:cNvPr id="188" name="TextShape 2"/>
          <p:cNvSpPr txBox="1"/>
          <p:nvPr/>
        </p:nvSpPr>
        <p:spPr>
          <a:xfrm>
            <a:off x="609480" y="1673280"/>
            <a:ext cx="10972440" cy="1599840"/>
          </a:xfrm>
          <a:prstGeom prst="rect">
            <a:avLst/>
          </a:prstGeom>
          <a:noFill/>
          <a:ln>
            <a:noFill/>
          </a:ln>
        </p:spPr>
        <p:txBody>
          <a:bodyPr>
            <a:normAutofit fontScale="8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Say we are interested in the prevalence of bullying across different sixth grade classrooms. Because any given classroom can have bullying or not, we can consider a binomial probability distribution.</a:t>
            </a:r>
            <a:endParaRPr b="0" lang="en-US" sz="3200" spc="-1" strike="noStrike">
              <a:solidFill>
                <a:srgbClr val="000000"/>
              </a:solidFill>
              <a:latin typeface="Calibri"/>
            </a:endParaRPr>
          </a:p>
        </p:txBody>
      </p:sp>
      <p:pic>
        <p:nvPicPr>
          <p:cNvPr id="189" name="Picture 5" descr=""/>
          <p:cNvPicPr/>
          <p:nvPr/>
        </p:nvPicPr>
        <p:blipFill>
          <a:blip r:embed="rId1"/>
          <a:stretch/>
        </p:blipFill>
        <p:spPr>
          <a:xfrm>
            <a:off x="609480" y="3581280"/>
            <a:ext cx="11162520" cy="16030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3" descr=""/>
          <p:cNvPicPr/>
          <p:nvPr/>
        </p:nvPicPr>
        <p:blipFill>
          <a:blip r:embed="rId1"/>
          <a:stretch/>
        </p:blipFill>
        <p:spPr>
          <a:xfrm>
            <a:off x="514800" y="875880"/>
            <a:ext cx="11162520" cy="1603080"/>
          </a:xfrm>
          <a:prstGeom prst="rect">
            <a:avLst/>
          </a:prstGeom>
          <a:ln>
            <a:noFill/>
          </a:ln>
        </p:spPr>
      </p:pic>
      <p:pic>
        <p:nvPicPr>
          <p:cNvPr id="191" name="Picture 4" descr=""/>
          <p:cNvPicPr/>
          <p:nvPr/>
        </p:nvPicPr>
        <p:blipFill>
          <a:blip r:embed="rId2"/>
          <a:stretch/>
        </p:blipFill>
        <p:spPr>
          <a:xfrm>
            <a:off x="152280" y="3124080"/>
            <a:ext cx="3937680" cy="2402640"/>
          </a:xfrm>
          <a:prstGeom prst="rect">
            <a:avLst/>
          </a:prstGeom>
          <a:ln>
            <a:noFill/>
          </a:ln>
        </p:spPr>
      </p:pic>
      <p:pic>
        <p:nvPicPr>
          <p:cNvPr id="192" name="Picture 5" descr=""/>
          <p:cNvPicPr/>
          <p:nvPr/>
        </p:nvPicPr>
        <p:blipFill>
          <a:blip r:embed="rId3"/>
          <a:stretch/>
        </p:blipFill>
        <p:spPr>
          <a:xfrm>
            <a:off x="4171320" y="3124080"/>
            <a:ext cx="3937680" cy="2402640"/>
          </a:xfrm>
          <a:prstGeom prst="rect">
            <a:avLst/>
          </a:prstGeom>
          <a:ln>
            <a:noFill/>
          </a:ln>
        </p:spPr>
      </p:pic>
      <p:pic>
        <p:nvPicPr>
          <p:cNvPr id="193" name="Picture 6" descr=""/>
          <p:cNvPicPr/>
          <p:nvPr/>
        </p:nvPicPr>
        <p:blipFill>
          <a:blip r:embed="rId4"/>
          <a:stretch/>
        </p:blipFill>
        <p:spPr>
          <a:xfrm>
            <a:off x="8254080" y="3124080"/>
            <a:ext cx="3937680" cy="2402640"/>
          </a:xfrm>
          <a:prstGeom prst="rect">
            <a:avLst/>
          </a:prstGeom>
          <a:ln>
            <a:noFill/>
          </a:ln>
        </p:spPr>
      </p:pic>
      <p:sp>
        <p:nvSpPr>
          <p:cNvPr id="194" name="CustomShape 1"/>
          <p:cNvSpPr/>
          <p:nvPr/>
        </p:nvSpPr>
        <p:spPr>
          <a:xfrm>
            <a:off x="3021840" y="5527440"/>
            <a:ext cx="650124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400" spc="-1" strike="noStrike">
                <a:solidFill>
                  <a:srgbClr val="000000"/>
                </a:solidFill>
                <a:latin typeface="Calibri"/>
              </a:rPr>
              <a:t>p = .25</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p = .50</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p = .75</a:t>
            </a:r>
            <a:endParaRPr b="0" lang="en-US" sz="2400" spc="-1" strike="noStrike">
              <a:latin typeface="Arial"/>
            </a:endParaRPr>
          </a:p>
        </p:txBody>
      </p:sp>
      <p:sp>
        <p:nvSpPr>
          <p:cNvPr id="195" name="CustomShape 2"/>
          <p:cNvSpPr/>
          <p:nvPr/>
        </p:nvSpPr>
        <p:spPr>
          <a:xfrm>
            <a:off x="948600" y="6324480"/>
            <a:ext cx="10783440" cy="364680"/>
          </a:xfrm>
          <a:prstGeom prst="rect">
            <a:avLst/>
          </a:prstGeom>
          <a:solidFill>
            <a:schemeClr val="tx2">
              <a:lumMod val="60000"/>
              <a:lumOff val="40000"/>
            </a:schemeClr>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The plots tell us the probability of observing any given count of bullying for each of three probability distributions.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Go get some data</a:t>
            </a:r>
            <a:endParaRPr b="0" lang="en-US" sz="4400" spc="-1" strike="noStrike">
              <a:solidFill>
                <a:srgbClr val="000000"/>
              </a:solidFill>
              <a:latin typeface="Calibri"/>
            </a:endParaRPr>
          </a:p>
        </p:txBody>
      </p:sp>
      <p:sp>
        <p:nvSpPr>
          <p:cNvPr id="197" name="TextShape 2"/>
          <p:cNvSpPr txBox="1"/>
          <p:nvPr/>
        </p:nvSpPr>
        <p:spPr>
          <a:xfrm>
            <a:off x="609480" y="1600200"/>
            <a:ext cx="4647960" cy="4525560"/>
          </a:xfrm>
          <a:prstGeom prst="rect">
            <a:avLst/>
          </a:prstGeom>
          <a:noFill/>
          <a:ln>
            <a:noFill/>
          </a:ln>
        </p:spPr>
        <p:txBody>
          <a:bodyPr>
            <a:normAutofit fontScale="9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go to five classrooms and observe if bullying is present or not.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Say we observe the following - Y: {1,0,0,1,1}</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Which distribution (out of the three we looked at) gives us the highest probability of observing this data?</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98" name="Picture 4" descr=""/>
          <p:cNvPicPr/>
          <p:nvPr/>
        </p:nvPicPr>
        <p:blipFill>
          <a:blip r:embed="rId1"/>
          <a:stretch/>
        </p:blipFill>
        <p:spPr>
          <a:xfrm>
            <a:off x="5715000" y="2362320"/>
            <a:ext cx="6305040" cy="26474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609480" y="457200"/>
            <a:ext cx="10972440" cy="13712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know the binomial distribution with a parameter of .5 is better than the other two, but what about other possible values for the parameter?</a:t>
            </a:r>
            <a:endParaRPr b="0" lang="en-US" sz="3200" spc="-1" strike="noStrike">
              <a:solidFill>
                <a:srgbClr val="000000"/>
              </a:solidFill>
              <a:latin typeface="Calibri"/>
            </a:endParaRPr>
          </a:p>
        </p:txBody>
      </p:sp>
      <p:pic>
        <p:nvPicPr>
          <p:cNvPr id="200" name="Picture 4" descr=""/>
          <p:cNvPicPr/>
          <p:nvPr/>
        </p:nvPicPr>
        <p:blipFill>
          <a:blip r:embed="rId1"/>
          <a:stretch/>
        </p:blipFill>
        <p:spPr>
          <a:xfrm>
            <a:off x="0" y="2057400"/>
            <a:ext cx="12191760" cy="151272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6720" y="762120"/>
            <a:ext cx="4306320" cy="5638320"/>
          </a:xfrm>
          <a:prstGeom prst="rect">
            <a:avLst/>
          </a:prstGeom>
          <a:noFill/>
          <a:ln>
            <a:noFill/>
          </a:ln>
        </p:spPr>
        <p:txBody>
          <a:bodyPr>
            <a:normAutofit fontScale="72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plot now shows us the probability of finding 3 classrooms with bullying out of 5 observations for 10 different values of the parameter.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is the essence of maximum likelihood.</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632523"/>
              </a:buClr>
              <a:buFont typeface="Arial"/>
              <a:buChar char="•"/>
            </a:pPr>
            <a:r>
              <a:rPr b="1" lang="en-US" sz="3200" spc="-1" strike="noStrike">
                <a:solidFill>
                  <a:srgbClr val="632523"/>
                </a:solidFill>
                <a:latin typeface="Calibri"/>
              </a:rPr>
              <a:t>Likelihood</a:t>
            </a:r>
            <a:r>
              <a:rPr b="0" lang="en-US" sz="3200" spc="-1" strike="noStrike">
                <a:solidFill>
                  <a:srgbClr val="000000"/>
                </a:solidFill>
                <a:latin typeface="Calibri"/>
              </a:rPr>
              <a:t> is simply the extent to which a sample provides support for a given parameter value. </a:t>
            </a:r>
            <a:endParaRPr b="0" lang="en-US" sz="3200" spc="-1" strike="noStrike">
              <a:solidFill>
                <a:srgbClr val="000000"/>
              </a:solidFill>
              <a:latin typeface="Calibri"/>
            </a:endParaRPr>
          </a:p>
        </p:txBody>
      </p:sp>
      <p:pic>
        <p:nvPicPr>
          <p:cNvPr id="202" name="Picture 3" descr=""/>
          <p:cNvPicPr/>
          <p:nvPr/>
        </p:nvPicPr>
        <p:blipFill>
          <a:blip r:embed="rId1"/>
          <a:stretch/>
        </p:blipFill>
        <p:spPr>
          <a:xfrm>
            <a:off x="4648320" y="990720"/>
            <a:ext cx="7346520" cy="46962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The Likelihood Function</a:t>
            </a:r>
            <a:endParaRPr b="0" lang="en-US" sz="4400" spc="-1" strike="noStrike">
              <a:solidFill>
                <a:srgbClr val="000000"/>
              </a:solidFill>
              <a:latin typeface="Calibri"/>
            </a:endParaRPr>
          </a:p>
        </p:txBody>
      </p:sp>
      <p:sp>
        <p:nvSpPr>
          <p:cNvPr id="204"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suppose again that we have the following data on a binary outcome Y: {1,0,0,1,1}</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assume that Y is distributed Bernoulli with a constant probability across our observations.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model we propose is: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09480" y="274680"/>
            <a:ext cx="10972440" cy="114264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06"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know that: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the joint distribution of our data Y: {1,0,0,1,1} is:</a:t>
            </a:r>
            <a:endParaRPr b="0" lang="en-US" sz="3200" spc="-1" strike="noStrike">
              <a:solidFill>
                <a:srgbClr val="000000"/>
              </a:solidFill>
              <a:latin typeface="Calibri"/>
            </a:endParaRPr>
          </a:p>
        </p:txBody>
      </p:sp>
      <p:pic>
        <p:nvPicPr>
          <p:cNvPr id="207" name="Picture 6" descr=""/>
          <p:cNvPicPr/>
          <p:nvPr/>
        </p:nvPicPr>
        <p:blipFill>
          <a:blip r:embed="rId1"/>
          <a:srcRect l="35251" t="45001" r="24750" b="41252"/>
          <a:stretch/>
        </p:blipFill>
        <p:spPr>
          <a:xfrm>
            <a:off x="3276720" y="4114800"/>
            <a:ext cx="5638320" cy="1980720"/>
          </a:xfrm>
          <a:prstGeom prst="rect">
            <a:avLst/>
          </a:prstGeom>
          <a:ln w="936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09480" y="274680"/>
            <a:ext cx="10972440" cy="114264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09"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According to the theory of likelihood:</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take the log of the equation for computational purposes and get: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Today’s lecture</a:t>
            </a:r>
            <a:endParaRPr b="0" lang="en-US" sz="4400" spc="-1" strike="noStrike">
              <a:solidFill>
                <a:srgbClr val="000000"/>
              </a:solidFill>
              <a:latin typeface="Calibri"/>
            </a:endParaRPr>
          </a:p>
        </p:txBody>
      </p:sp>
      <p:sp>
        <p:nvSpPr>
          <p:cNvPr id="134" name="TextShape 2"/>
          <p:cNvSpPr txBox="1"/>
          <p:nvPr/>
        </p:nvSpPr>
        <p:spPr>
          <a:xfrm>
            <a:off x="609480" y="1600200"/>
            <a:ext cx="109724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Review logistic regression; go over in-class exercise from last week</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Overview of MLE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Pooled Cross-Sectional Analysis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Basic Difference in Difference Models</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Maximizing the Function</a:t>
            </a:r>
            <a:endParaRPr b="0" lang="en-US" sz="4400" spc="-1" strike="noStrike">
              <a:solidFill>
                <a:srgbClr val="000000"/>
              </a:solidFill>
              <a:latin typeface="Calibri"/>
            </a:endParaRPr>
          </a:p>
        </p:txBody>
      </p:sp>
      <p:sp>
        <p:nvSpPr>
          <p:cNvPr id="211" name="TextShape 2"/>
          <p:cNvSpPr txBox="1"/>
          <p:nvPr/>
        </p:nvSpPr>
        <p:spPr>
          <a:xfrm>
            <a:off x="821520" y="2182320"/>
            <a:ext cx="4266720" cy="37634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want to find the point when the above function is maximized.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212" name="Picture 4" descr=""/>
          <p:cNvPicPr/>
          <p:nvPr/>
        </p:nvPicPr>
        <p:blipFill>
          <a:blip r:embed="rId1"/>
          <a:stretch/>
        </p:blipFill>
        <p:spPr>
          <a:xfrm>
            <a:off x="5879520" y="1151640"/>
            <a:ext cx="5980680" cy="54568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80880" y="1981080"/>
            <a:ext cx="3962160" cy="2468160"/>
          </a:xfrm>
          <a:prstGeom prst="rect">
            <a:avLst/>
          </a:prstGeom>
          <a:noFill/>
          <a:ln>
            <a:noFill/>
          </a:ln>
        </p:spPr>
        <p:txBody>
          <a:bodyPr anchor="ctr">
            <a:noAutofit/>
          </a:bodyPr>
          <a:p>
            <a:pPr algn="ctr">
              <a:lnSpc>
                <a:spcPct val="100000"/>
              </a:lnSpc>
            </a:pPr>
            <a:r>
              <a:rPr b="1" lang="en-US" sz="4400" spc="-1" strike="noStrike">
                <a:solidFill>
                  <a:srgbClr val="1f497d"/>
                </a:solidFill>
                <a:latin typeface="Calibri"/>
              </a:rPr>
              <a:t>Run a logistic regression model</a:t>
            </a:r>
            <a:endParaRPr b="0" lang="en-US" sz="4400" spc="-1" strike="noStrike">
              <a:solidFill>
                <a:srgbClr val="000000"/>
              </a:solidFill>
              <a:latin typeface="Calibri"/>
            </a:endParaRPr>
          </a:p>
        </p:txBody>
      </p:sp>
      <p:pic>
        <p:nvPicPr>
          <p:cNvPr id="214" name="Picture 8" descr=""/>
          <p:cNvPicPr/>
          <p:nvPr/>
        </p:nvPicPr>
        <p:blipFill>
          <a:blip r:embed="rId1"/>
          <a:stretch/>
        </p:blipFill>
        <p:spPr>
          <a:xfrm>
            <a:off x="5029200" y="0"/>
            <a:ext cx="7030440" cy="6857640"/>
          </a:xfrm>
          <a:prstGeom prst="rect">
            <a:avLst/>
          </a:prstGeom>
          <a:ln>
            <a:noFill/>
          </a:ln>
        </p:spPr>
      </p:pic>
      <p:sp>
        <p:nvSpPr>
          <p:cNvPr id="215" name="CustomShape 2"/>
          <p:cNvSpPr/>
          <p:nvPr/>
        </p:nvSpPr>
        <p:spPr>
          <a:xfrm>
            <a:off x="132120" y="5334120"/>
            <a:ext cx="455400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We will examine this is below, but note the residual deviance is 6.73. This value is simply</a:t>
            </a:r>
            <a:br/>
            <a:r>
              <a:rPr b="1" lang="en-US" sz="1800" spc="-1" strike="noStrike">
                <a:solidFill>
                  <a:srgbClr val="000000"/>
                </a:solidFill>
                <a:latin typeface="Calibri"/>
              </a:rPr>
              <a:t> -2 times the loglikelihood.</a:t>
            </a:r>
            <a:br/>
            <a:endParaRPr b="0" lang="en-US" sz="1800" spc="-1" strike="noStrike">
              <a:latin typeface="Arial"/>
            </a:endParaRPr>
          </a:p>
          <a:p>
            <a:pPr>
              <a:lnSpc>
                <a:spcPct val="100000"/>
              </a:lnSpc>
            </a:pPr>
            <a:r>
              <a:rPr b="1" lang="en-US" sz="1800" spc="-1" strike="noStrike">
                <a:solidFill>
                  <a:srgbClr val="632523"/>
                </a:solidFill>
                <a:latin typeface="Calibri"/>
              </a:rPr>
              <a:t>-2 * (3*log(.6) + 2*log(1-.6)) = 6.37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85800" y="380880"/>
            <a:ext cx="10438920" cy="12189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Let’s look at an example using our Ski data from last week.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sp>
        <p:nvSpPr>
          <p:cNvPr id="217" name="CustomShape 2"/>
          <p:cNvSpPr/>
          <p:nvPr/>
        </p:nvSpPr>
        <p:spPr>
          <a:xfrm>
            <a:off x="914400" y="1295280"/>
            <a:ext cx="9448560" cy="3740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ourier New"/>
              </a:rPr>
              <a:t>Coefficients:</a:t>
            </a: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Estimate Std. Error z value Pr(&gt;|z|)    </a:t>
            </a:r>
            <a:endParaRPr b="0" lang="en-US" sz="1600" spc="-1" strike="noStrike">
              <a:latin typeface="Arial"/>
            </a:endParaRPr>
          </a:p>
          <a:p>
            <a:pPr>
              <a:lnSpc>
                <a:spcPct val="100000"/>
              </a:lnSpc>
            </a:pPr>
            <a:r>
              <a:rPr b="0" lang="en-US" sz="1600" spc="-1" strike="noStrike">
                <a:solidFill>
                  <a:srgbClr val="000000"/>
                </a:solidFill>
                <a:latin typeface="Courier New"/>
              </a:rPr>
              <a:t>(Intercept)   -4.4990     1.5300  -2.941 0.003276 ** </a:t>
            </a:r>
            <a:endParaRPr b="0" lang="en-US" sz="1600" spc="-1" strike="noStrike">
              <a:latin typeface="Arial"/>
            </a:endParaRPr>
          </a:p>
          <a:p>
            <a:pPr>
              <a:lnSpc>
                <a:spcPct val="100000"/>
              </a:lnSpc>
            </a:pPr>
            <a:r>
              <a:rPr b="0" lang="en-US" sz="1600" spc="-1" strike="noStrike">
                <a:solidFill>
                  <a:srgbClr val="000000"/>
                </a:solidFill>
                <a:latin typeface="Courier New"/>
              </a:rPr>
              <a:t>Difficulty     1.5688     0.4761   3.295 0.000984 ***</a:t>
            </a:r>
            <a:endParaRPr b="0" lang="en-US" sz="1600" spc="-1" strike="noStrike">
              <a:latin typeface="Arial"/>
            </a:endParaRPr>
          </a:p>
          <a:p>
            <a:pPr>
              <a:lnSpc>
                <a:spcPct val="100000"/>
              </a:lnSpc>
            </a:pPr>
            <a:r>
              <a:rPr b="0" lang="en-US" sz="1600" spc="-1" strike="noStrike">
                <a:solidFill>
                  <a:srgbClr val="000000"/>
                </a:solidFill>
                <a:latin typeface="Courier New"/>
              </a:rPr>
              <a:t>Seasonwinter   0.4773     1.0141   0.471 0.637861    </a:t>
            </a:r>
            <a:endParaRPr b="0" lang="en-US" sz="1600" spc="-1" strike="noStrike">
              <a:latin typeface="Arial"/>
            </a:endParaRPr>
          </a:p>
          <a:p>
            <a:pPr>
              <a:lnSpc>
                <a:spcPct val="100000"/>
              </a:lnSpc>
            </a:pPr>
            <a:r>
              <a:rPr b="0" lang="en-US" sz="1600" spc="-1" strike="noStrike">
                <a:solidFill>
                  <a:srgbClr val="000000"/>
                </a:solidFill>
                <a:latin typeface="Courier New"/>
              </a:rPr>
              <a:t>---</a:t>
            </a:r>
            <a:endParaRPr b="0" lang="en-US" sz="1600" spc="-1" strike="noStrike">
              <a:latin typeface="Arial"/>
            </a:endParaRPr>
          </a:p>
          <a:p>
            <a:pPr>
              <a:lnSpc>
                <a:spcPct val="100000"/>
              </a:lnSpc>
            </a:pPr>
            <a:r>
              <a:rPr b="0" lang="en-US" sz="1600" spc="-1" strike="noStrike">
                <a:solidFill>
                  <a:srgbClr val="000000"/>
                </a:solidFill>
                <a:latin typeface="Courier New"/>
              </a:rPr>
              <a:t>Signif. codes:  0 ‘***’ 0.001 ‘**’ 0.01 ‘*’ 0.05 ‘.’ 0.1 ‘ ’ 1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rPr>
              <a:t>(Dispersion parameter for binomial family taken to be 1)</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rPr>
              <a:t>    </a:t>
            </a:r>
            <a:r>
              <a:rPr b="0" lang="en-US" sz="1600" spc="-1" strike="noStrike">
                <a:solidFill>
                  <a:srgbClr val="000000"/>
                </a:solidFill>
                <a:latin typeface="Courier New"/>
              </a:rPr>
              <a:t>Null deviance: 48.263  on 34  degrees of freedom</a:t>
            </a:r>
            <a:endParaRPr b="0" lang="en-US" sz="1600" spc="-1" strike="noStrike">
              <a:latin typeface="Arial"/>
            </a:endParaRPr>
          </a:p>
          <a:p>
            <a:pPr>
              <a:lnSpc>
                <a:spcPct val="100000"/>
              </a:lnSpc>
            </a:pPr>
            <a:r>
              <a:rPr b="0" lang="en-US" sz="1600" spc="-1" strike="noStrike">
                <a:solidFill>
                  <a:srgbClr val="000000"/>
                </a:solidFill>
                <a:latin typeface="Courier New"/>
              </a:rPr>
              <a:t>Residual deviance: </a:t>
            </a:r>
            <a:r>
              <a:rPr b="1" lang="en-US" sz="1600" spc="-1" strike="noStrike">
                <a:solidFill>
                  <a:srgbClr val="ff0000"/>
                </a:solidFill>
                <a:latin typeface="Courier New"/>
              </a:rPr>
              <a:t>26.470</a:t>
            </a:r>
            <a:r>
              <a:rPr b="0" lang="en-US" sz="1600" spc="-1" strike="noStrike">
                <a:solidFill>
                  <a:srgbClr val="000000"/>
                </a:solidFill>
                <a:latin typeface="Courier New"/>
              </a:rPr>
              <a:t>  on 32  degrees of freedom</a:t>
            </a:r>
            <a:endParaRPr b="0" lang="en-US" sz="1600" spc="-1" strike="noStrike">
              <a:latin typeface="Arial"/>
            </a:endParaRPr>
          </a:p>
          <a:p>
            <a:pPr>
              <a:lnSpc>
                <a:spcPct val="100000"/>
              </a:lnSpc>
            </a:pPr>
            <a:r>
              <a:rPr b="0" lang="en-US" sz="1600" spc="-1" strike="noStrike">
                <a:solidFill>
                  <a:srgbClr val="000000"/>
                </a:solidFill>
                <a:latin typeface="Courier New"/>
              </a:rPr>
              <a:t>AIC: 32.47</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Courier New"/>
              </a:rPr>
              <a:t>Number of Fisher Scoring iterations: 5</a:t>
            </a:r>
            <a:endParaRPr b="0" lang="en-US" sz="1600" spc="-1" strike="noStrike">
              <a:latin typeface="Arial"/>
            </a:endParaRPr>
          </a:p>
        </p:txBody>
      </p:sp>
      <p:sp>
        <p:nvSpPr>
          <p:cNvPr id="218" name="CustomShape 3"/>
          <p:cNvSpPr/>
          <p:nvPr/>
        </p:nvSpPr>
        <p:spPr>
          <a:xfrm>
            <a:off x="942120" y="3962520"/>
            <a:ext cx="3276360" cy="304560"/>
          </a:xfrm>
          <a:prstGeom prst="rect">
            <a:avLst/>
          </a:prstGeom>
          <a:solidFill>
            <a:schemeClr val="accent1">
              <a:alpha val="18000"/>
            </a:schemeClr>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609480" y="274680"/>
            <a:ext cx="10972440" cy="1142640"/>
          </a:xfrm>
          <a:prstGeom prst="rect">
            <a:avLst/>
          </a:prstGeom>
          <a:noFill/>
          <a:ln>
            <a:noFill/>
          </a:ln>
        </p:spPr>
        <p:txBody>
          <a:bodyPr anchor="ctr">
            <a:normAutofit/>
          </a:bodyPr>
          <a:p>
            <a:pPr>
              <a:lnSpc>
                <a:spcPct val="100000"/>
              </a:lnSpc>
            </a:pPr>
            <a:r>
              <a:rPr b="1" lang="en-US" sz="4400" spc="-1" strike="noStrike">
                <a:solidFill>
                  <a:srgbClr val="1f497d"/>
                </a:solidFill>
                <a:latin typeface="Calibri"/>
              </a:rPr>
              <a:t>Log-Likelihood</a:t>
            </a:r>
            <a:r>
              <a:rPr b="0" lang="en-US" sz="4400" spc="-1" strike="noStrike">
                <a:solidFill>
                  <a:srgbClr val="000000"/>
                </a:solidFill>
                <a:latin typeface="Calibri"/>
              </a:rPr>
              <a:t> </a:t>
            </a:r>
            <a:r>
              <a:rPr b="0" lang="en-US" sz="4400" spc="-1" strike="noStrike">
                <a:solidFill>
                  <a:srgbClr val="1f497d"/>
                </a:solidFill>
                <a:latin typeface="Calibri"/>
              </a:rPr>
              <a:t>– Assessing the Model</a:t>
            </a:r>
            <a:endParaRPr b="0" lang="en-US" sz="4400" spc="-1" strike="noStrike">
              <a:solidFill>
                <a:srgbClr val="000000"/>
              </a:solidFill>
              <a:latin typeface="Calibri"/>
            </a:endParaRPr>
          </a:p>
        </p:txBody>
      </p:sp>
      <p:sp>
        <p:nvSpPr>
          <p:cNvPr id="220" name="TextShape 2"/>
          <p:cNvSpPr txBox="1"/>
          <p:nvPr/>
        </p:nvSpPr>
        <p:spPr>
          <a:xfrm>
            <a:off x="762120" y="2743200"/>
            <a:ext cx="10667520" cy="3733560"/>
          </a:xfrm>
          <a:prstGeom prst="rect">
            <a:avLst/>
          </a:prstGeom>
          <a:noFill/>
          <a:ln>
            <a:noFill/>
          </a:ln>
        </p:spPr>
        <p:txBody>
          <a:bodyPr>
            <a:normAutofit fontScale="42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log-likelihood is therefore based on summing the likelihood associated with the observed outcomes.  It is akin to the residual sum of squares in multiple regression as it is an indicator of how much unexplained information there is after the model has been fitted.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Large values of the log-likelihood indicate poorly fitted models.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Recall that the ln(1) = 0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Log-likelihood allows us to compare two models by computing the difference in their log-likelihoods.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 model summary output for some software you will see -2 log likelihood or deviance, thus it is simply the formula above multiplied by -2.   This is done because it allows us to compare models based on the chi-square statistic.  In R it is just called the deviance.</a:t>
            </a:r>
            <a:endParaRPr b="0" lang="en-US" sz="3200" spc="-1" strike="noStrike">
              <a:solidFill>
                <a:srgbClr val="000000"/>
              </a:solidFill>
              <a:latin typeface="Calibri"/>
            </a:endParaRPr>
          </a:p>
        </p:txBody>
      </p:sp>
      <p:sp>
        <p:nvSpPr>
          <p:cNvPr id="221" name="CustomShape 3"/>
          <p:cNvSpPr/>
          <p:nvPr/>
        </p:nvSpPr>
        <p:spPr>
          <a:xfrm>
            <a:off x="1523880" y="-184680"/>
            <a:ext cx="184320" cy="369000"/>
          </a:xfrm>
          <a:prstGeom prst="rect">
            <a:avLst/>
          </a:prstGeom>
          <a:noFill/>
          <a:ln w="9360">
            <a:noFill/>
          </a:ln>
        </p:spPr>
        <p:style>
          <a:lnRef idx="0"/>
          <a:fillRef idx="0"/>
          <a:effectRef idx="0"/>
          <a:fontRef idx="minor"/>
        </p:style>
      </p:sp>
      <p:sp>
        <p:nvSpPr>
          <p:cNvPr id="222" name="CustomShape 4"/>
          <p:cNvSpPr/>
          <p:nvPr/>
        </p:nvSpPr>
        <p:spPr>
          <a:xfrm>
            <a:off x="1523880" y="-184680"/>
            <a:ext cx="184320" cy="369000"/>
          </a:xfrm>
          <a:prstGeom prst="rect">
            <a:avLst/>
          </a:prstGeom>
          <a:noFill/>
          <a:ln w="9360">
            <a:noFill/>
          </a:ln>
        </p:spPr>
        <p:style>
          <a:lnRef idx="0"/>
          <a:fillRef idx="0"/>
          <a:effectRef idx="0"/>
          <a:fontRef idx="minor"/>
        </p:style>
      </p:sp>
      <p:pic>
        <p:nvPicPr>
          <p:cNvPr id="223" name="Picture 3" descr=""/>
          <p:cNvPicPr/>
          <p:nvPr/>
        </p:nvPicPr>
        <p:blipFill>
          <a:blip r:embed="rId1"/>
          <a:stretch/>
        </p:blipFill>
        <p:spPr>
          <a:xfrm>
            <a:off x="2438280" y="1523880"/>
            <a:ext cx="7009920" cy="9417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Picture 2" descr=""/>
          <p:cNvPicPr/>
          <p:nvPr/>
        </p:nvPicPr>
        <p:blipFill>
          <a:blip r:embed="rId1"/>
          <a:srcRect l="0" t="14400" r="42001" b="13202"/>
          <a:stretch/>
        </p:blipFill>
        <p:spPr>
          <a:xfrm>
            <a:off x="1523880" y="838080"/>
            <a:ext cx="9143640" cy="6019560"/>
          </a:xfrm>
          <a:prstGeom prst="rect">
            <a:avLst/>
          </a:prstGeom>
          <a:ln w="9360">
            <a:noFill/>
          </a:ln>
        </p:spPr>
      </p:pic>
      <p:sp>
        <p:nvSpPr>
          <p:cNvPr id="225" name="CustomShape 1"/>
          <p:cNvSpPr/>
          <p:nvPr/>
        </p:nvSpPr>
        <p:spPr>
          <a:xfrm>
            <a:off x="1542960" y="114480"/>
            <a:ext cx="403812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1f497d"/>
                </a:solidFill>
                <a:latin typeface="Calibri"/>
              </a:rPr>
              <a:t>Calculating -2LL by Hand</a:t>
            </a:r>
            <a:endParaRPr b="0" lang="en-US" sz="2800" spc="-1" strike="noStrike">
              <a:latin typeface="Arial"/>
            </a:endParaRPr>
          </a:p>
        </p:txBody>
      </p:sp>
      <p:pic>
        <p:nvPicPr>
          <p:cNvPr id="226" name="Picture 3" descr=""/>
          <p:cNvPicPr/>
          <p:nvPr/>
        </p:nvPicPr>
        <p:blipFill>
          <a:blip r:embed="rId2"/>
          <a:stretch/>
        </p:blipFill>
        <p:spPr>
          <a:xfrm>
            <a:off x="5372280" y="57240"/>
            <a:ext cx="4952520" cy="66528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09480" y="274680"/>
            <a:ext cx="10972440" cy="1142640"/>
          </a:xfrm>
          <a:prstGeom prst="rect">
            <a:avLst/>
          </a:prstGeom>
          <a:noFill/>
          <a:ln>
            <a:noFill/>
          </a:ln>
        </p:spPr>
        <p:txBody>
          <a:bodyPr anchor="ctr">
            <a:normAutofit fontScale="90000"/>
          </a:bodyPr>
          <a:p>
            <a:pPr>
              <a:lnSpc>
                <a:spcPct val="100000"/>
              </a:lnSpc>
            </a:pPr>
            <a:r>
              <a:rPr b="1" lang="en-US" sz="4400" spc="-1" strike="noStrike">
                <a:solidFill>
                  <a:srgbClr val="1f497d"/>
                </a:solidFill>
                <a:latin typeface="Calibri"/>
              </a:rPr>
              <a:t>Comparing Models Using Log-Likelihood (likelihood ratio test)</a:t>
            </a:r>
            <a:endParaRPr b="0" lang="en-US" sz="4400" spc="-1" strike="noStrike">
              <a:solidFill>
                <a:srgbClr val="000000"/>
              </a:solidFill>
              <a:latin typeface="Calibri"/>
            </a:endParaRPr>
          </a:p>
        </p:txBody>
      </p:sp>
      <p:sp>
        <p:nvSpPr>
          <p:cNvPr id="228" name="TextShape 2"/>
          <p:cNvSpPr txBox="1"/>
          <p:nvPr/>
        </p:nvSpPr>
        <p:spPr>
          <a:xfrm>
            <a:off x="609480" y="1600200"/>
            <a:ext cx="10972440" cy="4525560"/>
          </a:xfrm>
          <a:prstGeom prst="rect">
            <a:avLst/>
          </a:prstGeom>
          <a:noFill/>
          <a:ln>
            <a:noFill/>
          </a:ln>
        </p:spPr>
        <p:txBody>
          <a:bodyPr>
            <a:normAutofit fontScale="69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Models must be nested to be compared.  This means that all of the predictors in the smaller (restricted) model must also be in the bigger (unrestricted) model.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Taking the difference in the -2LL (or deviance) for the models (</a:t>
            </a:r>
            <a:r>
              <a:rPr b="0" lang="en-US" sz="3200" spc="-1" strike="noStrike">
                <a:solidFill>
                  <a:srgbClr val="1f497d"/>
                </a:solidFill>
                <a:latin typeface="Calibri"/>
              </a:rPr>
              <a:t>smaller model</a:t>
            </a:r>
            <a:r>
              <a:rPr b="0" lang="en-US" sz="3200" spc="-1" strike="noStrike">
                <a:solidFill>
                  <a:srgbClr val="000000"/>
                </a:solidFill>
                <a:latin typeface="Calibri"/>
              </a:rPr>
              <a:t> (restricted model) </a:t>
            </a:r>
            <a:r>
              <a:rPr b="0" lang="en-US" sz="3200" spc="-1" strike="noStrike">
                <a:solidFill>
                  <a:srgbClr val="1f497d"/>
                </a:solidFill>
                <a:latin typeface="Calibri"/>
              </a:rPr>
              <a:t>–</a:t>
            </a:r>
            <a:r>
              <a:rPr b="0" lang="en-US" sz="3200" spc="-1" strike="noStrike">
                <a:solidFill>
                  <a:srgbClr val="000000"/>
                </a:solidFill>
                <a:latin typeface="Calibri"/>
              </a:rPr>
              <a:t> </a:t>
            </a:r>
            <a:r>
              <a:rPr b="0" lang="en-US" sz="3200" spc="-1" strike="noStrike">
                <a:solidFill>
                  <a:srgbClr val="1f497d"/>
                </a:solidFill>
                <a:latin typeface="Calibri"/>
              </a:rPr>
              <a:t>bigger model</a:t>
            </a:r>
            <a:r>
              <a:rPr b="0" lang="en-US" sz="3200" spc="-1" strike="noStrike">
                <a:solidFill>
                  <a:srgbClr val="000000"/>
                </a:solidFill>
                <a:latin typeface="Calibri"/>
              </a:rPr>
              <a:t>(unrestricted model)) produces a test statistic that is distributed as a chi-square with df equal to the difference in the number of predictors.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For example, in our dataset for falling when skiing if we ran a model with just the constant and difficulty as a predictor we would get a -2LL of 26.692 then: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29" name="CustomShape 3"/>
          <p:cNvSpPr/>
          <p:nvPr/>
        </p:nvSpPr>
        <p:spPr>
          <a:xfrm>
            <a:off x="1523880" y="-184680"/>
            <a:ext cx="184320" cy="369000"/>
          </a:xfrm>
          <a:prstGeom prst="rect">
            <a:avLst/>
          </a:prstGeom>
          <a:noFill/>
          <a:ln w="9360">
            <a:noFill/>
          </a:ln>
        </p:spPr>
        <p:style>
          <a:lnRef idx="0"/>
          <a:fillRef idx="0"/>
          <a:effectRef idx="0"/>
          <a:fontRef idx="minor"/>
        </p:style>
      </p:sp>
      <p:sp>
        <p:nvSpPr>
          <p:cNvPr id="230" name="CustomShape 4"/>
          <p:cNvSpPr/>
          <p:nvPr/>
        </p:nvSpPr>
        <p:spPr>
          <a:xfrm>
            <a:off x="1523880" y="-184680"/>
            <a:ext cx="184320" cy="369000"/>
          </a:xfrm>
          <a:prstGeom prst="rect">
            <a:avLst/>
          </a:prstGeom>
          <a:noFill/>
          <a:ln w="9360">
            <a:noFill/>
          </a:ln>
        </p:spPr>
        <p:style>
          <a:lnRef idx="0"/>
          <a:fillRef idx="0"/>
          <a:effectRef idx="0"/>
          <a:fontRef idx="minor"/>
        </p:style>
      </p:sp>
      <p:sp>
        <p:nvSpPr>
          <p:cNvPr id="231" name="CustomShape 5"/>
          <p:cNvSpPr/>
          <p:nvPr/>
        </p:nvSpPr>
        <p:spPr>
          <a:xfrm>
            <a:off x="1523880" y="-184680"/>
            <a:ext cx="184320" cy="369000"/>
          </a:xfrm>
          <a:prstGeom prst="rect">
            <a:avLst/>
          </a:prstGeom>
          <a:noFill/>
          <a:ln w="9360">
            <a:noFill/>
          </a:ln>
        </p:spPr>
        <p:style>
          <a:lnRef idx="0"/>
          <a:fillRef idx="0"/>
          <a:effectRef idx="0"/>
          <a:fontRef idx="minor"/>
        </p:style>
      </p:sp>
      <p:pic>
        <p:nvPicPr>
          <p:cNvPr id="232" name="Picture 1" descr=""/>
          <p:cNvPicPr/>
          <p:nvPr/>
        </p:nvPicPr>
        <p:blipFill>
          <a:blip r:embed="rId1"/>
          <a:stretch/>
        </p:blipFill>
        <p:spPr>
          <a:xfrm>
            <a:off x="2362320" y="4191120"/>
            <a:ext cx="7354800" cy="418680"/>
          </a:xfrm>
          <a:prstGeom prst="rect">
            <a:avLst/>
          </a:prstGeom>
          <a:ln>
            <a:noFill/>
          </a:ln>
        </p:spPr>
      </p:pic>
      <p:sp>
        <p:nvSpPr>
          <p:cNvPr id="233" name="CustomShape 6"/>
          <p:cNvSpPr/>
          <p:nvPr/>
        </p:nvSpPr>
        <p:spPr>
          <a:xfrm>
            <a:off x="1523880" y="-184680"/>
            <a:ext cx="184320" cy="369000"/>
          </a:xfrm>
          <a:prstGeom prst="rect">
            <a:avLst/>
          </a:prstGeom>
          <a:noFill/>
          <a:ln w="9360">
            <a:noFill/>
          </a:ln>
        </p:spPr>
        <p:style>
          <a:lnRef idx="0"/>
          <a:fillRef idx="0"/>
          <a:effectRef idx="0"/>
          <a:fontRef idx="minor"/>
        </p:style>
      </p:sp>
      <p:sp>
        <p:nvSpPr>
          <p:cNvPr id="234" name="CustomShape 7"/>
          <p:cNvSpPr/>
          <p:nvPr/>
        </p:nvSpPr>
        <p:spPr>
          <a:xfrm>
            <a:off x="1523880" y="-184680"/>
            <a:ext cx="184320" cy="369000"/>
          </a:xfrm>
          <a:prstGeom prst="rect">
            <a:avLst/>
          </a:prstGeom>
          <a:noFill/>
          <a:ln w="9360">
            <a:noFill/>
          </a:ln>
        </p:spPr>
        <p:style>
          <a:lnRef idx="0"/>
          <a:fillRef idx="0"/>
          <a:effectRef idx="0"/>
          <a:fontRef idx="minor"/>
        </p:style>
      </p:sp>
      <p:pic>
        <p:nvPicPr>
          <p:cNvPr id="235" name="Picture 5" descr=""/>
          <p:cNvPicPr/>
          <p:nvPr/>
        </p:nvPicPr>
        <p:blipFill>
          <a:blip r:embed="rId2"/>
          <a:stretch/>
        </p:blipFill>
        <p:spPr>
          <a:xfrm>
            <a:off x="3749040" y="5889600"/>
            <a:ext cx="4693680" cy="4186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533520" y="0"/>
            <a:ext cx="9524520" cy="990360"/>
          </a:xfrm>
          <a:prstGeom prst="rect">
            <a:avLst/>
          </a:prstGeom>
          <a:noFill/>
          <a:ln>
            <a:noFill/>
          </a:ln>
        </p:spPr>
        <p:txBody>
          <a:bodyPr anchor="ctr">
            <a:normAutofit/>
          </a:bodyPr>
          <a:p>
            <a:pPr>
              <a:lnSpc>
                <a:spcPct val="100000"/>
              </a:lnSpc>
            </a:pPr>
            <a:r>
              <a:rPr b="1" lang="en-US" sz="4400" spc="-1" strike="noStrike">
                <a:solidFill>
                  <a:srgbClr val="1f497d"/>
                </a:solidFill>
                <a:latin typeface="Calibri"/>
              </a:rPr>
              <a:t>Comparing Models Using Log-Likelihood</a:t>
            </a:r>
            <a:endParaRPr b="0" lang="en-US" sz="4400" spc="-1" strike="noStrike">
              <a:solidFill>
                <a:srgbClr val="000000"/>
              </a:solidFill>
              <a:latin typeface="Calibri"/>
            </a:endParaRPr>
          </a:p>
        </p:txBody>
      </p:sp>
      <p:sp>
        <p:nvSpPr>
          <p:cNvPr id="237" name="TextShape 2"/>
          <p:cNvSpPr txBox="1"/>
          <p:nvPr/>
        </p:nvSpPr>
        <p:spPr>
          <a:xfrm>
            <a:off x="457200" y="2057400"/>
            <a:ext cx="11277360" cy="4800240"/>
          </a:xfrm>
          <a:prstGeom prst="rect">
            <a:avLst/>
          </a:prstGeom>
          <a:noFill/>
          <a:ln>
            <a:noFill/>
          </a:ln>
        </p:spPr>
        <p:txBody>
          <a:bodyPr>
            <a:normAutofit fontScale="49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basically, we are testing whether or not season added to our ability to predict falling. (While not the most interesting example, it can be easily extending to include multiple predictors as we did in the baseball example using the F-test and the residual sum of squares between the restricted and unrestricted models.  Thus, you can think of this chi-square test as comparing the reduction in the sum of the residuals when moving from a restricted model (smaller model) to an unrestricted model (larger model).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Degrees of freedom for the χ</a:t>
            </a:r>
            <a:r>
              <a:rPr b="1" lang="en-US" sz="3200" spc="-1" strike="noStrike" baseline="30000">
                <a:solidFill>
                  <a:srgbClr val="000000"/>
                </a:solidFill>
                <a:latin typeface="Calibri"/>
              </a:rPr>
              <a:t>2</a:t>
            </a:r>
            <a:r>
              <a:rPr b="1" lang="en-US" sz="3200" spc="-1" strike="noStrike">
                <a:solidFill>
                  <a:srgbClr val="000000"/>
                </a:solidFill>
                <a:latin typeface="Calibri"/>
              </a:rPr>
              <a:t> critical value is determined by the difference in in degrees of freedom between the big and small model.  </a:t>
            </a:r>
            <a:r>
              <a:rPr b="0" lang="en-US" sz="3200" spc="-1" strike="noStrike">
                <a:solidFill>
                  <a:srgbClr val="000000"/>
                </a:solidFill>
                <a:latin typeface="Calibri"/>
              </a:rPr>
              <a:t>Thus, in our case the degrees of freedom for the big model is 3 (1 for each predictor and the constant) and the small model has 2 df (the constant and only 1 predictor).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critical value at α = .05, with 1 df is 3.84 and so we fail to reject the null and conclude that the model will all of the independent variables does not predict better than the one with only difficulty as the independent variable.  An expected result given the lack of statistical significance for season.</a:t>
            </a:r>
            <a:endParaRPr b="0" lang="en-US" sz="3200" spc="-1" strike="noStrike">
              <a:solidFill>
                <a:srgbClr val="000000"/>
              </a:solidFill>
              <a:latin typeface="Calibri"/>
            </a:endParaRPr>
          </a:p>
        </p:txBody>
      </p:sp>
      <p:sp>
        <p:nvSpPr>
          <p:cNvPr id="238" name="CustomShape 3"/>
          <p:cNvSpPr/>
          <p:nvPr/>
        </p:nvSpPr>
        <p:spPr>
          <a:xfrm>
            <a:off x="1523880" y="-184680"/>
            <a:ext cx="184320" cy="369000"/>
          </a:xfrm>
          <a:prstGeom prst="rect">
            <a:avLst/>
          </a:prstGeom>
          <a:noFill/>
          <a:ln w="9360">
            <a:noFill/>
          </a:ln>
        </p:spPr>
        <p:style>
          <a:lnRef idx="0"/>
          <a:fillRef idx="0"/>
          <a:effectRef idx="0"/>
          <a:fontRef idx="minor"/>
        </p:style>
      </p:sp>
      <p:pic>
        <p:nvPicPr>
          <p:cNvPr id="239" name="Picture 1" descr=""/>
          <p:cNvPicPr/>
          <p:nvPr/>
        </p:nvPicPr>
        <p:blipFill>
          <a:blip r:embed="rId1"/>
          <a:stretch/>
        </p:blipFill>
        <p:spPr>
          <a:xfrm>
            <a:off x="914400" y="1344600"/>
            <a:ext cx="4693680" cy="418680"/>
          </a:xfrm>
          <a:prstGeom prst="rect">
            <a:avLst/>
          </a:prstGeom>
          <a:ln>
            <a:noFill/>
          </a:ln>
        </p:spPr>
      </p:pic>
      <p:pic>
        <p:nvPicPr>
          <p:cNvPr id="240" name="Picture 1" descr=""/>
          <p:cNvPicPr/>
          <p:nvPr/>
        </p:nvPicPr>
        <p:blipFill>
          <a:blip r:embed="rId2"/>
          <a:stretch/>
        </p:blipFill>
        <p:spPr>
          <a:xfrm>
            <a:off x="9029880" y="925200"/>
            <a:ext cx="2057040" cy="514080"/>
          </a:xfrm>
          <a:prstGeom prst="rect">
            <a:avLst/>
          </a:prstGeom>
          <a:ln>
            <a:noFill/>
          </a:ln>
        </p:spPr>
      </p:pic>
      <p:sp>
        <p:nvSpPr>
          <p:cNvPr id="241" name="CustomShape 4"/>
          <p:cNvSpPr/>
          <p:nvPr/>
        </p:nvSpPr>
        <p:spPr>
          <a:xfrm flipV="1">
            <a:off x="3733920" y="1218960"/>
            <a:ext cx="5181120" cy="1676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09480" y="274680"/>
            <a:ext cx="10972440" cy="1142640"/>
          </a:xfrm>
          <a:prstGeom prst="rect">
            <a:avLst/>
          </a:prstGeom>
          <a:noFill/>
          <a:ln>
            <a:noFill/>
          </a:ln>
        </p:spPr>
        <p:txBody>
          <a:bodyPr anchor="ctr">
            <a:normAutofit fontScale="90000"/>
          </a:bodyPr>
          <a:p>
            <a:pPr>
              <a:lnSpc>
                <a:spcPct val="100000"/>
              </a:lnSpc>
            </a:pPr>
            <a:r>
              <a:rPr b="1" lang="en-US" sz="4400" spc="-1" strike="noStrike">
                <a:solidFill>
                  <a:srgbClr val="1f497d"/>
                </a:solidFill>
                <a:latin typeface="Calibri"/>
              </a:rPr>
              <a:t>Let’s look at another example of the likelihood ratio test</a:t>
            </a:r>
            <a:endParaRPr b="0" lang="en-US" sz="4400" spc="-1" strike="noStrike">
              <a:solidFill>
                <a:srgbClr val="000000"/>
              </a:solidFill>
              <a:latin typeface="Calibri"/>
            </a:endParaRPr>
          </a:p>
        </p:txBody>
      </p:sp>
      <p:sp>
        <p:nvSpPr>
          <p:cNvPr id="243" name="TextShape 2"/>
          <p:cNvSpPr txBox="1"/>
          <p:nvPr/>
        </p:nvSpPr>
        <p:spPr>
          <a:xfrm>
            <a:off x="609480" y="1600200"/>
            <a:ext cx="10972440" cy="4525560"/>
          </a:xfrm>
          <a:prstGeom prst="rect">
            <a:avLst/>
          </a:prstGeom>
          <a:noFill/>
          <a:ln>
            <a:noFill/>
          </a:ln>
        </p:spPr>
        <p:txBody>
          <a:bodyPr>
            <a:normAutofit fontScale="8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 use the likelihood ratio test to compare nested models and also single predictors.  When sample sizes are small, the likelihood ratio test is often preferred to the Wald statistic or the z-test.  Let’s take a look at how the likelihood ratio test works.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will examine the significance of the interaction term from our model predicting loan rejections.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Thus we need to run two models: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One model with the interaction (larger, or unrestricted model)</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Another model without the interaction (smaller, or restricted model)</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087960" y="1371600"/>
            <a:ext cx="386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Unrestricted model with the interaction</a:t>
            </a:r>
            <a:endParaRPr b="0" lang="en-US" sz="1800" spc="-1" strike="noStrike">
              <a:latin typeface="Arial"/>
            </a:endParaRPr>
          </a:p>
        </p:txBody>
      </p:sp>
      <p:sp>
        <p:nvSpPr>
          <p:cNvPr id="245" name="CustomShape 2"/>
          <p:cNvSpPr/>
          <p:nvPr/>
        </p:nvSpPr>
        <p:spPr>
          <a:xfrm>
            <a:off x="6403320" y="4876920"/>
            <a:ext cx="3570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Restricted model with no interaction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09480" y="274680"/>
            <a:ext cx="10972440" cy="1142640"/>
          </a:xfrm>
          <a:prstGeom prst="rect">
            <a:avLst/>
          </a:prstGeom>
          <a:noFill/>
          <a:ln>
            <a:noFill/>
          </a:ln>
        </p:spPr>
        <p:txBody>
          <a:bodyPr anchor="ctr">
            <a:noAutofit/>
          </a:bodyPr>
          <a:p>
            <a:pPr algn="ctr">
              <a:lnSpc>
                <a:spcPct val="100000"/>
              </a:lnSpc>
            </a:pPr>
            <a:r>
              <a:rPr b="1" lang="en-US" sz="4400" spc="-1" strike="noStrike">
                <a:solidFill>
                  <a:srgbClr val="632523"/>
                </a:solidFill>
                <a:latin typeface="Calibri"/>
              </a:rPr>
              <a:t>A look back</a:t>
            </a:r>
            <a:endParaRPr b="0" lang="en-US" sz="4400" spc="-1" strike="noStrike">
              <a:solidFill>
                <a:srgbClr val="000000"/>
              </a:solidFill>
              <a:latin typeface="Calibri"/>
            </a:endParaRPr>
          </a:p>
        </p:txBody>
      </p:sp>
      <p:pic>
        <p:nvPicPr>
          <p:cNvPr id="136" name="Content Placeholder 3" descr=""/>
          <p:cNvPicPr/>
          <p:nvPr/>
        </p:nvPicPr>
        <p:blipFill>
          <a:blip r:embed="rId1"/>
          <a:stretch/>
        </p:blipFill>
        <p:spPr>
          <a:xfrm>
            <a:off x="1523880" y="1905120"/>
            <a:ext cx="9143640" cy="319068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963000" y="4406760"/>
            <a:ext cx="10362960" cy="1361880"/>
          </a:xfrm>
          <a:prstGeom prst="rect">
            <a:avLst/>
          </a:prstGeom>
          <a:noFill/>
          <a:ln>
            <a:noFill/>
          </a:ln>
        </p:spPr>
        <p:txBody>
          <a:bodyPr>
            <a:normAutofit/>
          </a:bodyPr>
          <a:p>
            <a:pPr>
              <a:lnSpc>
                <a:spcPct val="100000"/>
              </a:lnSpc>
            </a:pPr>
            <a:r>
              <a:rPr b="1" lang="en-US" sz="4800" spc="-1" strike="noStrike" cap="all">
                <a:solidFill>
                  <a:srgbClr val="632523"/>
                </a:solidFill>
                <a:latin typeface="Calibri"/>
              </a:rPr>
              <a:t>Pooled cross sectional data</a:t>
            </a:r>
            <a:endParaRPr b="0" lang="en-US" sz="4800" spc="-1" strike="noStrike">
              <a:solidFill>
                <a:srgbClr val="000000"/>
              </a:solidFill>
              <a:latin typeface="Calibri"/>
            </a:endParaRPr>
          </a:p>
        </p:txBody>
      </p:sp>
      <p:sp>
        <p:nvSpPr>
          <p:cNvPr id="247" name="TextShape 2"/>
          <p:cNvSpPr txBox="1"/>
          <p:nvPr/>
        </p:nvSpPr>
        <p:spPr>
          <a:xfrm>
            <a:off x="963000" y="2906640"/>
            <a:ext cx="1036296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609480" y="274680"/>
            <a:ext cx="10972440" cy="1142640"/>
          </a:xfrm>
          <a:prstGeom prst="rect">
            <a:avLst/>
          </a:prstGeom>
          <a:noFill/>
          <a:ln>
            <a:noFill/>
          </a:ln>
        </p:spPr>
        <p:txBody>
          <a:bodyPr anchor="ctr">
            <a:normAutofit/>
          </a:bodyPr>
          <a:p>
            <a:pPr>
              <a:lnSpc>
                <a:spcPct val="100000"/>
              </a:lnSpc>
            </a:pPr>
            <a:r>
              <a:rPr b="1" lang="en-US" sz="4400" spc="-1" strike="noStrike">
                <a:solidFill>
                  <a:srgbClr val="1f497d"/>
                </a:solidFill>
                <a:latin typeface="Calibri"/>
              </a:rPr>
              <a:t>Independently pooled cross section</a:t>
            </a:r>
            <a:endParaRPr b="0" lang="en-US" sz="4400" spc="-1" strike="noStrike">
              <a:solidFill>
                <a:srgbClr val="000000"/>
              </a:solidFill>
              <a:latin typeface="Calibri"/>
            </a:endParaRPr>
          </a:p>
        </p:txBody>
      </p:sp>
      <p:sp>
        <p:nvSpPr>
          <p:cNvPr id="249" name="TextShape 2"/>
          <p:cNvSpPr txBox="1"/>
          <p:nvPr/>
        </p:nvSpPr>
        <p:spPr>
          <a:xfrm>
            <a:off x="609480" y="1600200"/>
            <a:ext cx="109724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Surveys like the General Social Survey (GSS) or the Current Population Survey (CPS) are repeated at regular intervals with a random sample of individuals each year.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Pooling multiple years together gives us an independently pooled cross section.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152280" y="244080"/>
            <a:ext cx="8608680" cy="4587480"/>
          </a:xfrm>
          <a:prstGeom prst="rect">
            <a:avLst/>
          </a:prstGeom>
          <a:noFill/>
          <a:ln>
            <a:noFill/>
          </a:ln>
        </p:spPr>
        <p:txBody>
          <a:bodyPr>
            <a:normAutofit/>
          </a:bodyPr>
          <a:p>
            <a:pPr>
              <a:lnSpc>
                <a:spcPts val="2701"/>
              </a:lnSpc>
              <a:spcBef>
                <a:spcPts val="720"/>
              </a:spcBef>
            </a:pPr>
            <a:r>
              <a:rPr b="1" lang="en-US" sz="3600" spc="-1" strike="noStrike">
                <a:solidFill>
                  <a:srgbClr val="1f497d"/>
                </a:solidFill>
                <a:latin typeface="Calibri"/>
              </a:rPr>
              <a:t>Pooled cross sections on housing prices</a:t>
            </a:r>
            <a:endParaRPr b="0" lang="en-US" sz="3600" spc="-1" strike="noStrike">
              <a:solidFill>
                <a:srgbClr val="000000"/>
              </a:solidFill>
              <a:latin typeface="Calibri"/>
            </a:endParaRPr>
          </a:p>
          <a:p>
            <a:endParaRPr b="0" lang="en-US" sz="3600" spc="-1" strike="noStrike">
              <a:solidFill>
                <a:srgbClr val="000000"/>
              </a:solidFill>
              <a:latin typeface="Calibri"/>
            </a:endParaRPr>
          </a:p>
        </p:txBody>
      </p:sp>
      <p:pic>
        <p:nvPicPr>
          <p:cNvPr id="251" name="Picture 1" descr=""/>
          <p:cNvPicPr/>
          <p:nvPr/>
        </p:nvPicPr>
        <p:blipFill>
          <a:blip r:embed="rId1"/>
          <a:stretch/>
        </p:blipFill>
        <p:spPr>
          <a:xfrm>
            <a:off x="152280" y="573480"/>
            <a:ext cx="12057120" cy="601956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09480" y="274680"/>
            <a:ext cx="10972440" cy="1142640"/>
          </a:xfrm>
          <a:prstGeom prst="rect">
            <a:avLst/>
          </a:prstGeom>
          <a:noFill/>
          <a:ln>
            <a:noFill/>
          </a:ln>
        </p:spPr>
        <p:txBody>
          <a:bodyPr anchor="ctr">
            <a:normAutofit/>
          </a:bodyPr>
          <a:p>
            <a:pPr>
              <a:lnSpc>
                <a:spcPct val="100000"/>
              </a:lnSpc>
            </a:pPr>
            <a:r>
              <a:rPr b="1" lang="en-US" sz="4400" spc="-1" strike="noStrike">
                <a:solidFill>
                  <a:srgbClr val="1f497d"/>
                </a:solidFill>
                <a:latin typeface="Calibri"/>
              </a:rPr>
              <a:t>Advantages of pooling cross-sectional data</a:t>
            </a:r>
            <a:endParaRPr b="0" lang="en-US" sz="4400" spc="-1" strike="noStrike">
              <a:solidFill>
                <a:srgbClr val="000000"/>
              </a:solidFill>
              <a:latin typeface="Calibri"/>
            </a:endParaRPr>
          </a:p>
        </p:txBody>
      </p:sp>
      <p:sp>
        <p:nvSpPr>
          <p:cNvPr id="253" name="TextShape 2"/>
          <p:cNvSpPr txBox="1"/>
          <p:nvPr/>
        </p:nvSpPr>
        <p:spPr>
          <a:xfrm>
            <a:off x="609480" y="1600200"/>
            <a:ext cx="109724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Researchers can generate more precise parameter estimates by including more observations.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Pooling is beneficial:</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When the sample size in any given year is small.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The effect being examined is too small to discern using a sample from a single year, but additional data will produce a statistically significant result.</a:t>
            </a:r>
            <a:endParaRPr b="0" lang="en-US" sz="24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When researchers want to assess if outcomes change over time or if the coefficients in the model change over time.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Statistical issues with pooling</a:t>
            </a:r>
            <a:endParaRPr b="0" lang="en-US" sz="4400" spc="-1" strike="noStrike">
              <a:solidFill>
                <a:srgbClr val="000000"/>
              </a:solidFill>
              <a:latin typeface="Calibri"/>
            </a:endParaRPr>
          </a:p>
        </p:txBody>
      </p:sp>
      <p:sp>
        <p:nvSpPr>
          <p:cNvPr id="255" name="TextShape 2"/>
          <p:cNvSpPr txBox="1"/>
          <p:nvPr/>
        </p:nvSpPr>
        <p:spPr>
          <a:xfrm>
            <a:off x="609480" y="1600200"/>
            <a:ext cx="109724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Only minor statistical issues are raised:</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Populations may have different distributions in different years.</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We can allow the intercept to vary across different time periods by including dummy variables for years [just as we have done for gender or race].</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These year dummy variables may be of substantive interest to the researcher.</a:t>
            </a:r>
            <a:endParaRPr b="0" lang="en-US" sz="24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Error variance may change over time</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We already know how to deal with this  - use robust standard errors.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609480" y="274680"/>
            <a:ext cx="10972440" cy="1142640"/>
          </a:xfrm>
          <a:prstGeom prst="rect">
            <a:avLst/>
          </a:prstGeom>
          <a:noFill/>
          <a:ln>
            <a:noFill/>
          </a:ln>
        </p:spPr>
        <p:txBody>
          <a:bodyPr anchor="ctr">
            <a:normAutofit/>
          </a:bodyPr>
          <a:p>
            <a:pPr>
              <a:lnSpc>
                <a:spcPct val="100000"/>
              </a:lnSpc>
            </a:pPr>
            <a:r>
              <a:rPr b="1" lang="en-US" sz="4400" spc="-1" strike="noStrike">
                <a:solidFill>
                  <a:srgbClr val="1f497d"/>
                </a:solidFill>
                <a:latin typeface="Calibri"/>
              </a:rPr>
              <a:t>An example from Wooldridge</a:t>
            </a:r>
            <a:endParaRPr b="0" lang="en-US" sz="4400" spc="-1" strike="noStrike">
              <a:solidFill>
                <a:srgbClr val="000000"/>
              </a:solidFill>
              <a:latin typeface="Calibri"/>
            </a:endParaRPr>
          </a:p>
        </p:txBody>
      </p:sp>
      <p:sp>
        <p:nvSpPr>
          <p:cNvPr id="257" name="TextShape 2"/>
          <p:cNvSpPr txBox="1"/>
          <p:nvPr/>
        </p:nvSpPr>
        <p:spPr>
          <a:xfrm>
            <a:off x="762120" y="1600200"/>
            <a:ext cx="10362960" cy="32763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Using GSS data from 1972-1984 we will estimate the number of kids being born.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Question of interest: after controlling for other observable factors, what has happened to fertility rates overtime?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228600" y="2362320"/>
            <a:ext cx="4038120" cy="1828440"/>
          </a:xfrm>
          <a:prstGeom prst="rect">
            <a:avLst/>
          </a:prstGeom>
          <a:noFill/>
          <a:ln>
            <a:noFill/>
          </a:ln>
        </p:spPr>
        <p:txBody>
          <a:bodyPr anchor="ctr">
            <a:noAutofit/>
          </a:bodyPr>
          <a:p>
            <a:pPr>
              <a:lnSpc>
                <a:spcPct val="100000"/>
              </a:lnSpc>
            </a:pPr>
            <a:r>
              <a:rPr b="1" lang="en-US" sz="5400" spc="-1" strike="noStrike">
                <a:solidFill>
                  <a:srgbClr val="1f497d"/>
                </a:solidFill>
                <a:latin typeface="Calibri"/>
              </a:rPr>
              <a:t>The data on Number of Kids Born</a:t>
            </a:r>
            <a:endParaRPr b="0" lang="en-US" sz="5400" spc="-1" strike="noStrike">
              <a:solidFill>
                <a:srgbClr val="000000"/>
              </a:solidFill>
              <a:latin typeface="Calibri"/>
            </a:endParaRPr>
          </a:p>
        </p:txBody>
      </p:sp>
      <p:sp>
        <p:nvSpPr>
          <p:cNvPr id="259" name="TextShape 2"/>
          <p:cNvSpPr txBox="1"/>
          <p:nvPr/>
        </p:nvSpPr>
        <p:spPr>
          <a:xfrm>
            <a:off x="4533840" y="76320"/>
            <a:ext cx="6629040" cy="6705360"/>
          </a:xfrm>
          <a:prstGeom prst="rect">
            <a:avLst/>
          </a:prstGeom>
          <a:noFill/>
          <a:ln>
            <a:noFill/>
          </a:ln>
        </p:spPr>
        <p:txBody>
          <a:bodyPr>
            <a:noAutofit/>
          </a:bodyPr>
          <a:p>
            <a:pPr>
              <a:lnSpc>
                <a:spcPct val="100000"/>
              </a:lnSpc>
            </a:pPr>
            <a:r>
              <a:rPr b="1" lang="en-US" sz="2000" spc="-1" strike="noStrike">
                <a:solidFill>
                  <a:srgbClr val="632523"/>
                </a:solidFill>
                <a:latin typeface="Calibri"/>
              </a:rPr>
              <a:t>Obs:  1129</a:t>
            </a:r>
            <a:endParaRPr b="0" lang="en-US" sz="2000" spc="-1" strike="noStrike">
              <a:solidFill>
                <a:srgbClr val="000000"/>
              </a:solidFill>
              <a:latin typeface="Calibri"/>
            </a:endParaRPr>
          </a:p>
          <a:p>
            <a:pPr>
              <a:lnSpc>
                <a:spcPct val="100000"/>
              </a:lnSpc>
            </a:pPr>
            <a:endParaRPr b="0" lang="en-US" sz="2000" spc="-1" strike="noStrike">
              <a:solidFill>
                <a:srgbClr val="000000"/>
              </a:solidFill>
              <a:latin typeface="Calibri"/>
            </a:endParaRPr>
          </a:p>
          <a:p>
            <a:pPr>
              <a:lnSpc>
                <a:spcPct val="100000"/>
              </a:lnSpc>
            </a:pPr>
            <a:r>
              <a:rPr b="0" lang="en-US" sz="1800" spc="-1" strike="noStrike">
                <a:solidFill>
                  <a:srgbClr val="000000"/>
                </a:solidFill>
                <a:latin typeface="Calibri"/>
              </a:rPr>
              <a:t>  </a:t>
            </a:r>
            <a:r>
              <a:rPr b="1" lang="en-US" sz="1800" spc="-1" strike="noStrike">
                <a:solidFill>
                  <a:srgbClr val="17375e"/>
                </a:solidFill>
                <a:latin typeface="Calibri"/>
              </a:rPr>
              <a:t>1. year                     72 to 84, even</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2. educ                     years of schooling</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3. meduc                  mother's education</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4. feduc                    father's education</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5. age                        in years</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6. kids                       # children ever born</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7. black                    = 1 if black</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8. east                     = 1 if lived in east at 16</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9. northcen            = 1 if lived in nc at 16</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10. west                   = 1 if lived in west at 16</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11. farm                   = 1 if on farm at 16</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12. othrural             = 1 if other rural at 16</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13. town                   = 1 if lived in town at 16</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14. smcity                 = 1 if in small city at 16</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15. y74                      = 1 if year = 74</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16. y76                      </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17. y78                      </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18. y80                      </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19. y82                      </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20. y84                      </a:t>
            </a:r>
            <a:endParaRPr b="0" lang="en-US" sz="1800" spc="-1" strike="noStrike">
              <a:solidFill>
                <a:srgbClr val="000000"/>
              </a:solidFill>
              <a:latin typeface="Calibri"/>
            </a:endParaRPr>
          </a:p>
          <a:p>
            <a:pPr>
              <a:lnSpc>
                <a:spcPct val="100000"/>
              </a:lnSpc>
            </a:pPr>
            <a:r>
              <a:rPr b="1" lang="en-US" sz="1800" spc="-1" strike="noStrike">
                <a:solidFill>
                  <a:srgbClr val="17375e"/>
                </a:solidFill>
                <a:latin typeface="Calibri"/>
              </a:rPr>
              <a:t> </a:t>
            </a:r>
            <a:r>
              <a:rPr b="1" lang="en-US" sz="1800" spc="-1" strike="noStrike">
                <a:solidFill>
                  <a:srgbClr val="17375e"/>
                </a:solidFill>
                <a:latin typeface="Calibri"/>
              </a:rPr>
              <a:t>21. agesq                    age^2</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7375e"/>
                </a:solidFill>
                <a:latin typeface="Calibri"/>
              </a:rPr>
              <a:t>Data structure</a:t>
            </a:r>
            <a:endParaRPr b="0" lang="en-US" sz="4400" spc="-1" strike="noStrike">
              <a:solidFill>
                <a:srgbClr val="000000"/>
              </a:solidFill>
              <a:latin typeface="Calibri"/>
            </a:endParaRPr>
          </a:p>
        </p:txBody>
      </p:sp>
      <p:pic>
        <p:nvPicPr>
          <p:cNvPr id="261" name="Picture 2" descr=""/>
          <p:cNvPicPr/>
          <p:nvPr/>
        </p:nvPicPr>
        <p:blipFill>
          <a:blip r:embed="rId1"/>
          <a:srcRect l="0" t="-1257" r="0" b="0"/>
          <a:stretch/>
        </p:blipFill>
        <p:spPr>
          <a:xfrm>
            <a:off x="304920" y="1600200"/>
            <a:ext cx="11678040" cy="495252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545400" y="-27720"/>
            <a:ext cx="10870920" cy="990360"/>
          </a:xfrm>
          <a:prstGeom prst="rect">
            <a:avLst/>
          </a:prstGeom>
          <a:noFill/>
          <a:ln>
            <a:noFill/>
          </a:ln>
        </p:spPr>
        <p:txBody>
          <a:bodyPr anchor="ctr">
            <a:noAutofit/>
          </a:bodyPr>
          <a:p>
            <a:pPr>
              <a:lnSpc>
                <a:spcPct val="100000"/>
              </a:lnSpc>
            </a:pPr>
            <a:r>
              <a:rPr b="1" lang="en-US" sz="4400" spc="-1" strike="noStrike">
                <a:solidFill>
                  <a:srgbClr val="17375e"/>
                </a:solidFill>
                <a:latin typeface="Calibri"/>
              </a:rPr>
              <a:t>Key variables by year</a:t>
            </a:r>
            <a:endParaRPr b="0" lang="en-US" sz="4400" spc="-1" strike="noStrike">
              <a:solidFill>
                <a:srgbClr val="000000"/>
              </a:solidFill>
              <a:latin typeface="Calibri"/>
            </a:endParaRPr>
          </a:p>
        </p:txBody>
      </p:sp>
      <p:sp>
        <p:nvSpPr>
          <p:cNvPr id="263" name="TextShape 2"/>
          <p:cNvSpPr txBox="1"/>
          <p:nvPr/>
        </p:nvSpPr>
        <p:spPr>
          <a:xfrm>
            <a:off x="789480" y="4541760"/>
            <a:ext cx="10612800" cy="2087280"/>
          </a:xfrm>
          <a:prstGeom prst="rect">
            <a:avLst/>
          </a:prstGeom>
          <a:noFill/>
          <a:ln>
            <a:noFill/>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Therefore, one reason fertility may have declined may not simply be due to behavioral changes but rather changes in population characteristics that are associated with fertility.</a:t>
            </a:r>
            <a:endParaRPr b="0" lang="en-US" sz="3200" spc="-1" strike="noStrike">
              <a:solidFill>
                <a:srgbClr val="000000"/>
              </a:solidFill>
              <a:latin typeface="Calibri"/>
            </a:endParaRPr>
          </a:p>
        </p:txBody>
      </p:sp>
      <p:pic>
        <p:nvPicPr>
          <p:cNvPr id="264" name="Picture 3" descr=""/>
          <p:cNvPicPr/>
          <p:nvPr/>
        </p:nvPicPr>
        <p:blipFill>
          <a:blip r:embed="rId1"/>
          <a:stretch/>
        </p:blipFill>
        <p:spPr>
          <a:xfrm>
            <a:off x="28800" y="1219320"/>
            <a:ext cx="12134160" cy="351000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781680" y="304920"/>
            <a:ext cx="5866920" cy="639360"/>
          </a:xfrm>
          <a:prstGeom prst="rect">
            <a:avLst/>
          </a:prstGeom>
          <a:noFill/>
          <a:ln>
            <a:noFill/>
          </a:ln>
        </p:spPr>
        <p:txBody>
          <a:bodyPr anchor="ctr">
            <a:normAutofit fontScale="96000"/>
          </a:bodyPr>
          <a:p>
            <a:pPr algn="ctr">
              <a:lnSpc>
                <a:spcPct val="100000"/>
              </a:lnSpc>
            </a:pPr>
            <a:r>
              <a:rPr b="1" lang="en-US" sz="4400" spc="-1" strike="noStrike">
                <a:solidFill>
                  <a:srgbClr val="17375e"/>
                </a:solidFill>
                <a:latin typeface="Calibri"/>
              </a:rPr>
              <a:t>Model Output</a:t>
            </a:r>
            <a:endParaRPr b="0" lang="en-US" sz="4400" spc="-1" strike="noStrike">
              <a:solidFill>
                <a:srgbClr val="000000"/>
              </a:solidFill>
              <a:latin typeface="Calibri"/>
            </a:endParaRPr>
          </a:p>
        </p:txBody>
      </p:sp>
      <p:sp>
        <p:nvSpPr>
          <p:cNvPr id="266" name="TextShape 2"/>
          <p:cNvSpPr txBox="1"/>
          <p:nvPr/>
        </p:nvSpPr>
        <p:spPr>
          <a:xfrm>
            <a:off x="6781680" y="4419720"/>
            <a:ext cx="5333760" cy="1834560"/>
          </a:xfrm>
          <a:prstGeom prst="rect">
            <a:avLst/>
          </a:prstGeom>
          <a:noFill/>
          <a:ln>
            <a:solidFill>
              <a:srgbClr val="632523"/>
            </a:solidFill>
          </a:ln>
        </p:spPr>
        <p:txBody>
          <a:bodyPr>
            <a:normAutofit fontScale="37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can we say about fertility rates overtime?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about education – what is the difference in average number of children between a high school educated and a college educated mother?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67" name="CustomShape 3"/>
          <p:cNvSpPr/>
          <p:nvPr/>
        </p:nvSpPr>
        <p:spPr>
          <a:xfrm>
            <a:off x="6781680" y="1371600"/>
            <a:ext cx="5333760" cy="2101320"/>
          </a:xfrm>
          <a:prstGeom prst="rect">
            <a:avLst/>
          </a:prstGeom>
          <a:noFill/>
          <a:ln>
            <a:solidFill>
              <a:schemeClr val="accent2">
                <a:lumMod val="50000"/>
              </a:schemeClr>
            </a:solid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en-US" sz="2200" spc="-1" strike="noStrike">
                <a:solidFill>
                  <a:srgbClr val="000000"/>
                </a:solidFill>
                <a:latin typeface="Calibri"/>
              </a:rPr>
              <a:t>Here we examine whether fertility decisions have changed over time after controlling for other factors that affect fertility.</a:t>
            </a:r>
            <a:endParaRPr b="0" lang="en-US" sz="2200" spc="-1" strike="noStrike">
              <a:latin typeface="Arial"/>
            </a:endParaRPr>
          </a:p>
          <a:p>
            <a:pPr marL="343080" indent="-342720">
              <a:lnSpc>
                <a:spcPct val="100000"/>
              </a:lnSpc>
              <a:buClr>
                <a:srgbClr val="000000"/>
              </a:buClr>
              <a:buFont typeface="Arial"/>
              <a:buChar char="•"/>
            </a:pPr>
            <a:r>
              <a:rPr b="0" lang="en-US" sz="2200" spc="-1" strike="noStrike">
                <a:solidFill>
                  <a:srgbClr val="000000"/>
                </a:solidFill>
                <a:latin typeface="Calibri"/>
              </a:rPr>
              <a:t>Year dummy variables are included to capture time effects of fertility. </a:t>
            </a:r>
            <a:endParaRPr b="0" lang="en-US" sz="2200" spc="-1" strike="noStrike">
              <a:latin typeface="Arial"/>
            </a:endParaRPr>
          </a:p>
        </p:txBody>
      </p:sp>
      <p:pic>
        <p:nvPicPr>
          <p:cNvPr id="268" name="Picture 2" descr=""/>
          <p:cNvPicPr/>
          <p:nvPr/>
        </p:nvPicPr>
        <p:blipFill>
          <a:blip r:embed="rId1"/>
          <a:stretch/>
        </p:blipFill>
        <p:spPr>
          <a:xfrm>
            <a:off x="76320" y="38520"/>
            <a:ext cx="6629040" cy="6794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617560" y="728280"/>
            <a:ext cx="6957000" cy="53478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500" spc="-1" strike="noStrike">
                <a:solidFill>
                  <a:srgbClr val="4f6228"/>
                </a:solidFill>
                <a:latin typeface="Britannic Bold"/>
              </a:rPr>
              <a:t>Let’s </a:t>
            </a:r>
            <a:endParaRPr b="0" lang="en-US" sz="11500" spc="-1" strike="noStrike">
              <a:latin typeface="Arial"/>
            </a:endParaRPr>
          </a:p>
          <a:p>
            <a:pPr algn="ctr">
              <a:lnSpc>
                <a:spcPct val="100000"/>
              </a:lnSpc>
            </a:pPr>
            <a:r>
              <a:rPr b="0" lang="en-US" sz="11500" spc="-1" strike="noStrike">
                <a:solidFill>
                  <a:srgbClr val="4f6228"/>
                </a:solidFill>
                <a:latin typeface="Britannic Bold"/>
              </a:rPr>
              <a:t>REVIEW</a:t>
            </a:r>
            <a:endParaRPr b="0" lang="en-US" sz="11500" spc="-1" strike="noStrike">
              <a:latin typeface="Arial"/>
            </a:endParaRPr>
          </a:p>
          <a:p>
            <a:pPr algn="ctr">
              <a:lnSpc>
                <a:spcPct val="100000"/>
              </a:lnSpc>
            </a:pPr>
            <a:r>
              <a:rPr b="0" lang="en-US" sz="11500" spc="-1" strike="noStrike">
                <a:solidFill>
                  <a:srgbClr val="4f6228"/>
                </a:solidFill>
                <a:latin typeface="Britannic Bold"/>
              </a:rPr>
              <a:t>Week 12</a:t>
            </a:r>
            <a:endParaRPr b="0" lang="en-US" sz="11500" spc="-1" strike="noStrike">
              <a:latin typeface="Arial"/>
            </a:endParaRPr>
          </a:p>
        </p:txBody>
      </p:sp>
      <p:sp>
        <p:nvSpPr>
          <p:cNvPr id="138" name="CustomShape 2"/>
          <p:cNvSpPr/>
          <p:nvPr/>
        </p:nvSpPr>
        <p:spPr>
          <a:xfrm>
            <a:off x="6716520" y="328320"/>
            <a:ext cx="20145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c3d69b"/>
                </a:solidFill>
                <a:latin typeface="Calibri"/>
              </a:rPr>
              <a:t>	</a:t>
            </a:r>
            <a:r>
              <a:rPr b="0" lang="en-US" sz="2000" spc="-1" strike="noStrike">
                <a:solidFill>
                  <a:srgbClr val="c3d69b"/>
                </a:solidFill>
                <a:latin typeface="Calibri"/>
              </a:rPr>
              <a:t>Link Function</a:t>
            </a:r>
            <a:endParaRPr b="0" lang="en-US" sz="2000" spc="-1" strike="noStrike">
              <a:latin typeface="Arial"/>
            </a:endParaRPr>
          </a:p>
        </p:txBody>
      </p:sp>
      <p:sp>
        <p:nvSpPr>
          <p:cNvPr id="139" name="CustomShape 3"/>
          <p:cNvSpPr/>
          <p:nvPr/>
        </p:nvSpPr>
        <p:spPr>
          <a:xfrm>
            <a:off x="1832040" y="3973320"/>
            <a:ext cx="122184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c3d69b"/>
                </a:solidFill>
                <a:latin typeface="Calibri"/>
              </a:rPr>
              <a:t>	</a:t>
            </a:r>
            <a:r>
              <a:rPr b="0" lang="en-US" sz="2000" spc="-1" strike="noStrike">
                <a:solidFill>
                  <a:srgbClr val="c3d69b"/>
                </a:solidFill>
                <a:latin typeface="Calibri"/>
              </a:rPr>
              <a:t>GLMs</a:t>
            </a:r>
            <a:endParaRPr b="0" lang="en-US" sz="2000" spc="-1" strike="noStrike">
              <a:latin typeface="Arial"/>
            </a:endParaRPr>
          </a:p>
        </p:txBody>
      </p:sp>
      <p:sp>
        <p:nvSpPr>
          <p:cNvPr id="140" name="CustomShape 4"/>
          <p:cNvSpPr/>
          <p:nvPr/>
        </p:nvSpPr>
        <p:spPr>
          <a:xfrm>
            <a:off x="8233560" y="2286000"/>
            <a:ext cx="192924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c3d69b"/>
                </a:solidFill>
                <a:latin typeface="Calibri"/>
              </a:rPr>
              <a:t>	</a:t>
            </a:r>
            <a:r>
              <a:rPr b="0" lang="en-US" sz="2000" spc="-1" strike="noStrike">
                <a:solidFill>
                  <a:srgbClr val="c3d69b"/>
                </a:solidFill>
                <a:latin typeface="Calibri"/>
              </a:rPr>
              <a:t>Endogeneity</a:t>
            </a:r>
            <a:endParaRPr b="0" lang="en-US" sz="2000" spc="-1" strike="noStrike">
              <a:latin typeface="Arial"/>
            </a:endParaRPr>
          </a:p>
        </p:txBody>
      </p:sp>
      <p:sp>
        <p:nvSpPr>
          <p:cNvPr id="141" name="CustomShape 5"/>
          <p:cNvSpPr/>
          <p:nvPr/>
        </p:nvSpPr>
        <p:spPr>
          <a:xfrm>
            <a:off x="5812920" y="2417400"/>
            <a:ext cx="114264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c3d69b"/>
                </a:solidFill>
                <a:latin typeface="Calibri"/>
              </a:rPr>
              <a:t>	</a:t>
            </a:r>
            <a:r>
              <a:rPr b="0" lang="en-US" sz="2000" spc="-1" strike="noStrike">
                <a:solidFill>
                  <a:srgbClr val="c3d69b"/>
                </a:solidFill>
                <a:latin typeface="Calibri"/>
              </a:rPr>
              <a:t>Logit</a:t>
            </a:r>
            <a:endParaRPr b="0" lang="en-US" sz="2000" spc="-1" strike="noStrike">
              <a:latin typeface="Arial"/>
            </a:endParaRPr>
          </a:p>
        </p:txBody>
      </p:sp>
      <p:sp>
        <p:nvSpPr>
          <p:cNvPr id="142" name="CustomShape 6"/>
          <p:cNvSpPr/>
          <p:nvPr/>
        </p:nvSpPr>
        <p:spPr>
          <a:xfrm>
            <a:off x="2095920" y="6131520"/>
            <a:ext cx="28162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c3d69b"/>
                </a:solidFill>
                <a:latin typeface="Calibri"/>
              </a:rPr>
              <a:t>Linear Probability Models</a:t>
            </a:r>
            <a:endParaRPr b="0" lang="en-US" sz="2000" spc="-1" strike="noStrike">
              <a:latin typeface="Arial"/>
            </a:endParaRPr>
          </a:p>
        </p:txBody>
      </p:sp>
      <p:sp>
        <p:nvSpPr>
          <p:cNvPr id="143" name="CustomShape 7"/>
          <p:cNvSpPr/>
          <p:nvPr/>
        </p:nvSpPr>
        <p:spPr>
          <a:xfrm>
            <a:off x="1734480" y="358920"/>
            <a:ext cx="17661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c3d69b"/>
                </a:solidFill>
                <a:latin typeface="Calibri"/>
              </a:rPr>
              <a:t>	</a:t>
            </a:r>
            <a:r>
              <a:rPr b="0" lang="en-US" sz="2000" spc="-1" strike="noStrike">
                <a:solidFill>
                  <a:srgbClr val="c3d69b"/>
                </a:solidFill>
                <a:latin typeface="Calibri"/>
              </a:rPr>
              <a:t>Odds Ratio</a:t>
            </a:r>
            <a:endParaRPr b="0" lang="en-US" sz="2000" spc="-1" strike="noStrike">
              <a:latin typeface="Arial"/>
            </a:endParaRPr>
          </a:p>
        </p:txBody>
      </p:sp>
      <p:sp>
        <p:nvSpPr>
          <p:cNvPr id="144" name="CustomShape 8"/>
          <p:cNvSpPr/>
          <p:nvPr/>
        </p:nvSpPr>
        <p:spPr>
          <a:xfrm>
            <a:off x="7126560" y="6080760"/>
            <a:ext cx="337248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c3d69b"/>
                </a:solidFill>
                <a:latin typeface="Calibri"/>
              </a:rPr>
              <a:t>	</a:t>
            </a:r>
            <a:r>
              <a:rPr b="0" lang="en-US" sz="2000" spc="-1" strike="noStrike">
                <a:solidFill>
                  <a:srgbClr val="c3d69b"/>
                </a:solidFill>
                <a:latin typeface="Calibri"/>
              </a:rPr>
              <a:t>Exponentiated coefficients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7375e"/>
                </a:solidFill>
                <a:latin typeface="Calibri"/>
              </a:rPr>
              <a:t>Some things to consider</a:t>
            </a:r>
            <a:endParaRPr b="0" lang="en-US" sz="4400" spc="-1" strike="noStrike">
              <a:solidFill>
                <a:srgbClr val="000000"/>
              </a:solidFill>
              <a:latin typeface="Calibri"/>
            </a:endParaRPr>
          </a:p>
        </p:txBody>
      </p:sp>
      <p:sp>
        <p:nvSpPr>
          <p:cNvPr id="270" name="TextShape 2"/>
          <p:cNvSpPr txBox="1"/>
          <p:nvPr/>
        </p:nvSpPr>
        <p:spPr>
          <a:xfrm>
            <a:off x="609480" y="1600200"/>
            <a:ext cx="10972440" cy="4525560"/>
          </a:xfrm>
          <a:prstGeom prst="rect">
            <a:avLst/>
          </a:prstGeom>
          <a:noFill/>
          <a:ln>
            <a:noFill/>
          </a:ln>
        </p:spPr>
        <p:txBody>
          <a:bodyPr>
            <a:normAutofit fontScale="97000"/>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ONE</a:t>
            </a:r>
            <a:r>
              <a:rPr b="0" lang="en-US" sz="3200" spc="-1" strike="noStrike">
                <a:solidFill>
                  <a:srgbClr val="000000"/>
                </a:solidFill>
                <a:latin typeface="Calibri"/>
              </a:rPr>
              <a:t>: There may be heteroskedasticity in the error term underlying the estimated equation.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We can test for this using the Breush-Pagan test.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Using robust standard errors to correct for heteroskedasticity is generally a good approach when pooling cross sectional data.</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TWO</a:t>
            </a:r>
            <a:r>
              <a:rPr b="0" lang="en-US" sz="3200" spc="-1" strike="noStrike">
                <a:solidFill>
                  <a:srgbClr val="000000"/>
                </a:solidFill>
                <a:latin typeface="Calibri"/>
              </a:rPr>
              <a:t>: The model assumes that the effect of the explanatory variable has remained constant.  This may not be true and may be of substantive interest to the researcher.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This is another reason to pool cross-sectional data.  It allows us to determine whether or not the coefficients in the model have changed over time.</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0" y="1828800"/>
            <a:ext cx="4155840" cy="2666520"/>
          </a:xfrm>
          <a:prstGeom prst="rect">
            <a:avLst/>
          </a:prstGeom>
          <a:noFill/>
          <a:ln>
            <a:noFill/>
          </a:ln>
        </p:spPr>
        <p:txBody>
          <a:bodyPr anchor="ctr">
            <a:normAutofit/>
          </a:bodyPr>
          <a:p>
            <a:pPr algn="ctr">
              <a:lnSpc>
                <a:spcPct val="100000"/>
              </a:lnSpc>
            </a:pPr>
            <a:r>
              <a:rPr b="1" lang="en-US" sz="3600" spc="-1" strike="noStrike">
                <a:solidFill>
                  <a:srgbClr val="17375e"/>
                </a:solidFill>
                <a:latin typeface="Calibri"/>
              </a:rPr>
              <a:t>ONE: Let’s test and deal with heteroskedasticity</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609480" y="274680"/>
            <a:ext cx="10972440" cy="1142640"/>
          </a:xfrm>
          <a:prstGeom prst="rect">
            <a:avLst/>
          </a:prstGeom>
          <a:noFill/>
          <a:ln>
            <a:noFill/>
          </a:ln>
        </p:spPr>
        <p:txBody>
          <a:bodyPr anchor="ctr">
            <a:normAutofit/>
          </a:bodyPr>
          <a:p>
            <a:pPr>
              <a:lnSpc>
                <a:spcPct val="100000"/>
              </a:lnSpc>
            </a:pPr>
            <a:r>
              <a:rPr b="1" lang="en-US" sz="3600" spc="-1" strike="noStrike">
                <a:solidFill>
                  <a:srgbClr val="17375e"/>
                </a:solidFill>
                <a:latin typeface="Calibri"/>
              </a:rPr>
              <a:t>TWO: Let’s deal with non-constant effects</a:t>
            </a:r>
            <a:endParaRPr b="0" lang="en-US" sz="3600" spc="-1" strike="noStrike">
              <a:solidFill>
                <a:srgbClr val="000000"/>
              </a:solidFill>
              <a:latin typeface="Calibri"/>
            </a:endParaRPr>
          </a:p>
        </p:txBody>
      </p:sp>
      <p:sp>
        <p:nvSpPr>
          <p:cNvPr id="273" name="TextShape 2"/>
          <p:cNvSpPr txBox="1"/>
          <p:nvPr/>
        </p:nvSpPr>
        <p:spPr>
          <a:xfrm>
            <a:off x="609480" y="1600200"/>
            <a:ext cx="109724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Education’s impact on the number of children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Does the impact of education change overtime?</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In our previous model, the effect of education was constant across time.  Why? – Because we modeled it that way.</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If we are interested in the changes in education’s impact:</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What are we asking specifically?</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How can we test for this?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7543800" y="2438280"/>
            <a:ext cx="4495320" cy="1370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17375e"/>
                </a:solidFill>
                <a:latin typeface="Calibri"/>
              </a:rPr>
              <a:t>What is the difference in the effect of education between year 1972 and 1984?</a:t>
            </a:r>
            <a:endParaRPr b="0" lang="en-US" sz="2800" spc="-1" strike="noStrike">
              <a:latin typeface="Arial"/>
            </a:endParaRPr>
          </a:p>
        </p:txBody>
      </p:sp>
      <p:pic>
        <p:nvPicPr>
          <p:cNvPr id="275" name="Picture 2" descr=""/>
          <p:cNvPicPr/>
          <p:nvPr/>
        </p:nvPicPr>
        <p:blipFill>
          <a:blip r:embed="rId1"/>
          <a:stretch/>
        </p:blipFill>
        <p:spPr>
          <a:xfrm>
            <a:off x="1752480" y="-47160"/>
            <a:ext cx="6705360" cy="688968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963000" y="4406760"/>
            <a:ext cx="10362960" cy="1361880"/>
          </a:xfrm>
          <a:prstGeom prst="rect">
            <a:avLst/>
          </a:prstGeom>
          <a:noFill/>
          <a:ln>
            <a:noFill/>
          </a:ln>
        </p:spPr>
        <p:txBody>
          <a:bodyPr>
            <a:normAutofit/>
          </a:bodyPr>
          <a:p>
            <a:pPr>
              <a:lnSpc>
                <a:spcPct val="100000"/>
              </a:lnSpc>
            </a:pPr>
            <a:r>
              <a:rPr b="1" lang="en-US" sz="4800" spc="-1" strike="noStrike" cap="all">
                <a:solidFill>
                  <a:srgbClr val="632523"/>
                </a:solidFill>
                <a:latin typeface="Calibri"/>
              </a:rPr>
              <a:t>Policy analysis with pooled Cross sections - Difference-in-Difference</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09480" y="274680"/>
            <a:ext cx="10972440" cy="1142640"/>
          </a:xfrm>
          <a:prstGeom prst="rect">
            <a:avLst/>
          </a:prstGeom>
          <a:noFill/>
          <a:ln>
            <a:noFill/>
          </a:ln>
        </p:spPr>
        <p:txBody>
          <a:bodyPr anchor="ctr">
            <a:normAutofit/>
          </a:bodyPr>
          <a:p>
            <a:pPr>
              <a:lnSpc>
                <a:spcPct val="100000"/>
              </a:lnSpc>
            </a:pPr>
            <a:r>
              <a:rPr b="1" lang="en-US" sz="4400" spc="-1" strike="noStrike">
                <a:solidFill>
                  <a:srgbClr val="1f497d"/>
                </a:solidFill>
                <a:latin typeface="Calibri"/>
              </a:rPr>
              <a:t>Policy Analysis with Pooled Cross Sections</a:t>
            </a:r>
            <a:endParaRPr b="0" lang="en-US" sz="4400" spc="-1" strike="noStrike">
              <a:solidFill>
                <a:srgbClr val="000000"/>
              </a:solidFill>
              <a:latin typeface="Calibri"/>
            </a:endParaRPr>
          </a:p>
        </p:txBody>
      </p:sp>
      <p:sp>
        <p:nvSpPr>
          <p:cNvPr id="278" name="TextShape 2"/>
          <p:cNvSpPr txBox="1"/>
          <p:nvPr/>
        </p:nvSpPr>
        <p:spPr>
          <a:xfrm>
            <a:off x="609480" y="1600200"/>
            <a:ext cx="109724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 use this type of analysis to analyze the impact of policy changes on outcomes of interest.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empirical example from Wooldridge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Discussion of building a garbage incinerator in North Andover began in 1978 and construction began in 1981.  Residents were concerned for the effect of the incinerator on housing prices.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We will look at data on the price of houses sold in 1978 versus 1981.  The hypothesis is that the price of houses located near the incinerator would fall relative to the price of more distant houses.</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Two main variables: rprice - housing price in 1978 dollars and near – a dummy variable indicating if the house is within three miles of the incinerator.</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Begin with a Naïve analysis</a:t>
            </a:r>
            <a:endParaRPr b="0" lang="en-US" sz="4400" spc="-1" strike="noStrike">
              <a:solidFill>
                <a:srgbClr val="000000"/>
              </a:solidFill>
              <a:latin typeface="Calibri"/>
            </a:endParaRPr>
          </a:p>
        </p:txBody>
      </p:sp>
      <p:sp>
        <p:nvSpPr>
          <p:cNvPr id="280" name="TextShape 2"/>
          <p:cNvSpPr txBox="1"/>
          <p:nvPr/>
        </p:nvSpPr>
        <p:spPr>
          <a:xfrm>
            <a:off x="595800" y="1417680"/>
            <a:ext cx="10972440" cy="12949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 simply use the 1981 data and regress the housing price on near.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281" name="Picture 2" descr=""/>
          <p:cNvPicPr/>
          <p:nvPr/>
        </p:nvPicPr>
        <p:blipFill>
          <a:blip r:embed="rId1"/>
          <a:stretch/>
        </p:blipFill>
        <p:spPr>
          <a:xfrm>
            <a:off x="1001520" y="2895480"/>
            <a:ext cx="11190240" cy="1433160"/>
          </a:xfrm>
          <a:prstGeom prst="rect">
            <a:avLst/>
          </a:prstGeom>
          <a:ln>
            <a:noFill/>
          </a:ln>
        </p:spPr>
      </p:pic>
      <p:sp>
        <p:nvSpPr>
          <p:cNvPr id="282" name="CustomShape 3"/>
          <p:cNvSpPr/>
          <p:nvPr/>
        </p:nvSpPr>
        <p:spPr>
          <a:xfrm>
            <a:off x="876240" y="4723560"/>
            <a:ext cx="10438920" cy="1433160"/>
          </a:xfrm>
          <a:prstGeom prst="rect">
            <a:avLst/>
          </a:prstGeom>
          <a:noFill/>
          <a:ln>
            <a:noFill/>
          </a:ln>
        </p:spPr>
        <p:style>
          <a:lnRef idx="0"/>
          <a:fillRef idx="0"/>
          <a:effectRef idx="0"/>
          <a:fontRef idx="minor"/>
        </p:style>
        <p:txBody>
          <a:bodyPr>
            <a:normAutofit fontScale="46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do we interpret the intercept?  The coefficient on nearinc?</a:t>
            </a:r>
            <a:endParaRPr b="0" lang="en-US" sz="3200" spc="-1" strike="noStrike">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Does this imply that the incinerator is causing lower home prices?</a:t>
            </a:r>
            <a:endParaRPr b="0" lang="en-US" sz="3200" spc="-1" strike="noStrike">
              <a:latin typeface="Arial"/>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else could be going on?</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Using the 1978 data</a:t>
            </a:r>
            <a:endParaRPr b="0" lang="en-US" sz="4400" spc="-1" strike="noStrike">
              <a:solidFill>
                <a:srgbClr val="000000"/>
              </a:solidFill>
              <a:latin typeface="Calibri"/>
            </a:endParaRPr>
          </a:p>
        </p:txBody>
      </p:sp>
      <p:sp>
        <p:nvSpPr>
          <p:cNvPr id="284" name="TextShape 2"/>
          <p:cNvSpPr txBox="1"/>
          <p:nvPr/>
        </p:nvSpPr>
        <p:spPr>
          <a:xfrm>
            <a:off x="762120" y="1600200"/>
            <a:ext cx="10820160" cy="16761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we run the same model with just the 1978 data we find a similar effect.  Thus, even before there was talk of an incinerator the home values near the site were less.</a:t>
            </a:r>
            <a:endParaRPr b="0" lang="en-US" sz="3200" spc="-1" strike="noStrike">
              <a:solidFill>
                <a:srgbClr val="000000"/>
              </a:solidFill>
              <a:latin typeface="Calibri"/>
            </a:endParaRPr>
          </a:p>
        </p:txBody>
      </p:sp>
      <p:pic>
        <p:nvPicPr>
          <p:cNvPr id="285" name="Picture 2" descr=""/>
          <p:cNvPicPr/>
          <p:nvPr/>
        </p:nvPicPr>
        <p:blipFill>
          <a:blip r:embed="rId1"/>
          <a:stretch/>
        </p:blipFill>
        <p:spPr>
          <a:xfrm>
            <a:off x="1039680" y="3676320"/>
            <a:ext cx="11155320" cy="142848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So what now?</a:t>
            </a:r>
            <a:endParaRPr b="0" lang="en-US" sz="4400" spc="-1" strike="noStrike">
              <a:solidFill>
                <a:srgbClr val="000000"/>
              </a:solidFill>
              <a:latin typeface="Calibri"/>
            </a:endParaRPr>
          </a:p>
        </p:txBody>
      </p:sp>
      <p:sp>
        <p:nvSpPr>
          <p:cNvPr id="287" name="TextShape 2"/>
          <p:cNvSpPr txBox="1"/>
          <p:nvPr/>
        </p:nvSpPr>
        <p:spPr>
          <a:xfrm>
            <a:off x="762120" y="1447920"/>
            <a:ext cx="1112472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can we tell if the incinerator is actually depressing housing values.  The key is to look at how the coefficient on nearinc changed between 1978 and 1981.</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effect of nearinc was much larger in 1981</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30,688  –  18,824 = 11,864</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value often referred to as the </a:t>
            </a:r>
            <a:r>
              <a:rPr b="1" lang="en-US" sz="3200" spc="-1" strike="noStrike">
                <a:solidFill>
                  <a:srgbClr val="000000"/>
                </a:solidFill>
                <a:latin typeface="Calibri"/>
              </a:rPr>
              <a:t>difference-in-differences </a:t>
            </a:r>
            <a:r>
              <a:rPr b="0" lang="en-US" sz="3200" spc="-1" strike="noStrike">
                <a:solidFill>
                  <a:srgbClr val="000000"/>
                </a:solidFill>
                <a:latin typeface="Calibri"/>
              </a:rPr>
              <a:t>estimator.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 test if this is significant by running the following model pooling the data over both years:</a:t>
            </a:r>
            <a:endParaRPr b="0" lang="en-US" sz="3200" spc="-1" strike="noStrike">
              <a:solidFill>
                <a:srgbClr val="000000"/>
              </a:solidFill>
              <a:latin typeface="Calibri"/>
            </a:endParaRPr>
          </a:p>
        </p:txBody>
      </p:sp>
      <p:sp>
        <p:nvSpPr>
          <p:cNvPr id="288" name="CustomShape 3"/>
          <p:cNvSpPr/>
          <p:nvPr/>
        </p:nvSpPr>
        <p:spPr>
          <a:xfrm>
            <a:off x="1981080" y="6121800"/>
            <a:ext cx="8457840" cy="461160"/>
          </a:xfrm>
          <a:prstGeom prst="rect">
            <a:avLst/>
          </a:prstGeom>
          <a:blipFill rotWithShape="0">
            <a:blip r:embed="rId1"/>
            <a:stretch>
              <a:fillRect l="0" t="0" r="0" b="-17053"/>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Calibri"/>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258920" y="3549960"/>
            <a:ext cx="10210320" cy="2906280"/>
          </a:xfrm>
          <a:prstGeom prst="rect">
            <a:avLst/>
          </a:prstGeom>
          <a:noFill/>
          <a:ln>
            <a:noFill/>
          </a:ln>
        </p:spPr>
        <p:txBody>
          <a:bodyPr>
            <a:normAutofit fontScale="35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intercept, , is the average price of a home not near the incinerator in 1978.</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parameter, , captures the changes in all housing values in North Andover between 1978 and 1981.</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coefficient on </a:t>
            </a:r>
            <a:r>
              <a:rPr b="0" i="1" lang="en-US" sz="3200" spc="-1" strike="noStrike">
                <a:solidFill>
                  <a:srgbClr val="000000"/>
                </a:solidFill>
                <a:latin typeface="Calibri"/>
              </a:rPr>
              <a:t>nearinc</a:t>
            </a:r>
            <a:r>
              <a:rPr b="0" lang="en-US" sz="3200" spc="-1" strike="noStrike">
                <a:solidFill>
                  <a:srgbClr val="000000"/>
                </a:solidFill>
                <a:latin typeface="Calibri"/>
              </a:rPr>
              <a:t>, measures the location effect that is not due to the presence of the incinerator , i.e. it is the effect we saw in the 1978 regression(before there was any discussion of the incinerator).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parameter of interest is the interaction between </a:t>
            </a:r>
            <a:r>
              <a:rPr b="0" i="1" lang="en-US" sz="3200" spc="-1" strike="noStrike">
                <a:solidFill>
                  <a:srgbClr val="000000"/>
                </a:solidFill>
                <a:latin typeface="Calibri"/>
              </a:rPr>
              <a:t>y81</a:t>
            </a:r>
            <a:r>
              <a:rPr b="0" lang="en-US" sz="3200" spc="-1" strike="noStrike">
                <a:solidFill>
                  <a:srgbClr val="000000"/>
                </a:solidFill>
                <a:latin typeface="Calibri"/>
              </a:rPr>
              <a:t> and </a:t>
            </a:r>
            <a:r>
              <a:rPr b="0" i="1" lang="en-US" sz="3200" spc="-1" strike="noStrike">
                <a:solidFill>
                  <a:srgbClr val="000000"/>
                </a:solidFill>
                <a:latin typeface="Calibri"/>
              </a:rPr>
              <a:t>nearinc</a:t>
            </a:r>
            <a:r>
              <a:rPr b="0" lang="en-US" sz="3200" spc="-1" strike="noStrike">
                <a:solidFill>
                  <a:srgbClr val="000000"/>
                </a:solidFill>
                <a:latin typeface="Calibri"/>
              </a:rPr>
              <a:t>.  It measures the decline in housing values due to the new incinerator (assuming there are not other reasons that could account for the decline during those years).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90" name="TextShape 2"/>
          <p:cNvSpPr txBox="1"/>
          <p:nvPr/>
        </p:nvSpPr>
        <p:spPr>
          <a:xfrm>
            <a:off x="1258920" y="3549960"/>
            <a:ext cx="10210320" cy="2906280"/>
          </a:xfrm>
          <a:prstGeom prst="rect">
            <a:avLst/>
          </a:prstGeom>
          <a:blipFill rotWithShape="0">
            <a:blip r:embed="rId1"/>
            <a:stretch>
              <a:fillRect/>
            </a:stretch>
          </a:blipFill>
          <a:ln>
            <a:noFill/>
          </a:ln>
        </p:spPr>
        <p:txBody>
          <a:bodyPr>
            <a:noAutofit/>
          </a:bodyPr>
          <a:p>
            <a:pPr marL="343080" indent="-342720">
              <a:lnSpc>
                <a:spcPct val="100000"/>
              </a:lnSpc>
              <a:spcBef>
                <a:spcPts val="641"/>
              </a:spcBef>
              <a:buClr>
                <a:srgbClr val="000000"/>
              </a:buClr>
              <a:buFont typeface="Arial"/>
              <a:buChar char="•"/>
            </a:pPr>
            <a:r>
              <a:rPr b="0" lang="en-US" sz="3200" spc="-1" strike="noStrike">
                <a:latin typeface="Calibri"/>
              </a:rPr>
              <a:t> </a:t>
            </a:r>
            <a:endParaRPr b="0" lang="en-US" sz="3200" spc="-1" strike="noStrike">
              <a:solidFill>
                <a:srgbClr val="000000"/>
              </a:solidFill>
              <a:latin typeface="Calibri"/>
            </a:endParaRPr>
          </a:p>
        </p:txBody>
      </p:sp>
      <mc:AlternateContent>
        <mc:Choice xmlns:a14="http://schemas.microsoft.com/office/drawing/2010/main" Requires="a14">
          <p:sp>
            <p:nvSpPr>
              <p:cNvPr id="291" name="Formula 3"/>
              <p:cNvSpPr txBox="1"/>
              <p:nvPr/>
            </p:nvSpPr>
            <p:spPr>
              <a:xfrm>
                <a:off x="914400" y="401760"/>
                <a:ext cx="9600840" cy="522720"/>
              </a:xfrm>
              <a:prstGeom prst="rect">
                <a:avLst/>
              </a:prstGeom>
            </p:spPr>
            <p:txBody>
              <a:bodyPr/>
              <a:p>
                <a14:m>
                  <m:oMath xmlns:m="http://schemas.openxmlformats.org/officeDocument/2006/math">
                    <m:r>
                      <m:t xml:space="preserve">𝑟𝑝𝑟𝑖𝑐𝑒</m:t>
                    </m:r>
                    <m:r>
                      <m:t xml:space="preserve">=</m:t>
                    </m:r>
                    <m:sSub>
                      <m:e>
                        <m:r>
                          <m:t xml:space="preserve">𝛽</m:t>
                        </m:r>
                      </m:e>
                      <m:sub>
                        <m:r>
                          <m:t xml:space="preserve">0</m:t>
                        </m:r>
                      </m:sub>
                    </m:sSub>
                    <m:r>
                      <m:t xml:space="preserve">+</m:t>
                    </m:r>
                    <m:sSub>
                      <m:e>
                        <m:r>
                          <m:t xml:space="preserve">𝛿</m:t>
                        </m:r>
                      </m:e>
                      <m:sub>
                        <m:r>
                          <m:t xml:space="preserve">0</m:t>
                        </m:r>
                      </m:sub>
                    </m:sSub>
                    <m:r>
                      <m:t xml:space="preserve">𝑦</m:t>
                    </m:r>
                    <m:r>
                      <m:t xml:space="preserve">81</m:t>
                    </m:r>
                    <m:r>
                      <m:t xml:space="preserve">+</m:t>
                    </m:r>
                    <m:sSub>
                      <m:e>
                        <m:r>
                          <m:t xml:space="preserve">𝛽</m:t>
                        </m:r>
                      </m:e>
                      <m:sub>
                        <m:r>
                          <m:t xml:space="preserve">1</m:t>
                        </m:r>
                      </m:sub>
                    </m:sSub>
                    <m:r>
                      <m:t xml:space="preserve">𝑛𝑒𝑎𝑟𝑖𝑛𝑐</m:t>
                    </m:r>
                    <m:r>
                      <m:t xml:space="preserve">+</m:t>
                    </m:r>
                    <m:sSub>
                      <m:e>
                        <m:r>
                          <m:t xml:space="preserve">𝛿</m:t>
                        </m:r>
                      </m:e>
                      <m:sub>
                        <m:r>
                          <m:t xml:space="preserve">1</m:t>
                        </m:r>
                      </m:sub>
                    </m:sSub>
                    <m:r>
                      <m:t xml:space="preserve">𝑦</m:t>
                    </m:r>
                    <m:r>
                      <m:t xml:space="preserve">81</m:t>
                    </m:r>
                    <m:r>
                      <m:t xml:space="preserve">∗</m:t>
                    </m:r>
                    <m:r>
                      <m:t xml:space="preserve">𝑛𝑒𝑎𝑟𝑖𝑛𝑐</m:t>
                    </m:r>
                    <m:r>
                      <m:t xml:space="preserve">+</m:t>
                    </m:r>
                    <m:r>
                      <m:t xml:space="preserve">𝑢</m:t>
                    </m:r>
                  </m:oMath>
                </a14:m>
              </a:p>
            </p:txBody>
          </p:sp>
        </mc:Choice>
        <mc:Fallback/>
      </mc:AlternateContent>
      <p:sp>
        <p:nvSpPr>
          <p:cNvPr id="292" name="CustomShape 4"/>
          <p:cNvSpPr/>
          <p:nvPr/>
        </p:nvSpPr>
        <p:spPr>
          <a:xfrm>
            <a:off x="914400" y="401760"/>
            <a:ext cx="9600840" cy="522720"/>
          </a:xfrm>
          <a:prstGeom prst="rect">
            <a:avLst/>
          </a:prstGeom>
          <a:blipFill rotWithShape="0">
            <a:blip r:embed="rId2"/>
            <a:stretch>
              <a:fillRect/>
            </a:stretch>
          </a:blip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Calibri"/>
              </a:rPr>
              <a:t> </a:t>
            </a:r>
            <a:endParaRPr b="0" lang="en-US" sz="1800" spc="-1" strike="noStrike">
              <a:latin typeface="Arial"/>
            </a:endParaRPr>
          </a:p>
        </p:txBody>
      </p:sp>
      <p:pic>
        <p:nvPicPr>
          <p:cNvPr id="293" name="Picture 2" descr=""/>
          <p:cNvPicPr/>
          <p:nvPr/>
        </p:nvPicPr>
        <p:blipFill>
          <a:blip r:embed="rId3"/>
          <a:stretch/>
        </p:blipFill>
        <p:spPr>
          <a:xfrm>
            <a:off x="1295280" y="1219320"/>
            <a:ext cx="9820080" cy="16761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963000" y="4406760"/>
            <a:ext cx="10362960" cy="1361880"/>
          </a:xfrm>
          <a:prstGeom prst="rect">
            <a:avLst/>
          </a:prstGeom>
          <a:noFill/>
          <a:ln>
            <a:noFill/>
          </a:ln>
        </p:spPr>
        <p:txBody>
          <a:bodyPr>
            <a:noAutofit/>
          </a:bodyPr>
          <a:p>
            <a:pPr>
              <a:lnSpc>
                <a:spcPct val="100000"/>
              </a:lnSpc>
            </a:pPr>
            <a:r>
              <a:rPr b="1" lang="en-US" sz="4000" spc="-1" strike="noStrike" cap="all">
                <a:solidFill>
                  <a:srgbClr val="632523"/>
                </a:solidFill>
                <a:latin typeface="Calibri"/>
              </a:rPr>
              <a:t>Review Logistic Regression</a:t>
            </a:r>
            <a:endParaRPr b="0" lang="en-US" sz="4000" spc="-1" strike="noStrike">
              <a:solidFill>
                <a:srgbClr val="000000"/>
              </a:solidFill>
              <a:latin typeface="Calibri"/>
            </a:endParaRPr>
          </a:p>
        </p:txBody>
      </p:sp>
      <p:sp>
        <p:nvSpPr>
          <p:cNvPr id="146" name="TextShape 2"/>
          <p:cNvSpPr txBox="1"/>
          <p:nvPr/>
        </p:nvSpPr>
        <p:spPr>
          <a:xfrm>
            <a:off x="963000" y="2906640"/>
            <a:ext cx="1036296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838080" y="478080"/>
            <a:ext cx="10667520" cy="1387440"/>
          </a:xfrm>
          <a:prstGeom prst="rect">
            <a:avLst/>
          </a:prstGeom>
          <a:noFill/>
          <a:ln>
            <a:noFill/>
          </a:ln>
        </p:spPr>
        <p:txBody>
          <a:bodyPr>
            <a:normAutofit fontScale="5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actually do not find that the incinerator was significant, however, if we add controls to the model, such as the age of the house, number of rooms, size of the plot etc… the effect is significant.  Again, we always need proper model specification.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295" name="Picture 2" descr=""/>
          <p:cNvPicPr/>
          <p:nvPr/>
        </p:nvPicPr>
        <p:blipFill>
          <a:blip r:embed="rId1"/>
          <a:stretch/>
        </p:blipFill>
        <p:spPr>
          <a:xfrm>
            <a:off x="1295280" y="2057040"/>
            <a:ext cx="10721880" cy="3429000"/>
          </a:xfrm>
          <a:prstGeom prst="rect">
            <a:avLst/>
          </a:prstGeom>
          <a:ln>
            <a:noFill/>
          </a:ln>
        </p:spPr>
      </p:pic>
      <p:sp>
        <p:nvSpPr>
          <p:cNvPr id="296" name="CustomShape 2"/>
          <p:cNvSpPr/>
          <p:nvPr/>
        </p:nvSpPr>
        <p:spPr>
          <a:xfrm>
            <a:off x="1219320" y="4759920"/>
            <a:ext cx="7543440" cy="304560"/>
          </a:xfrm>
          <a:prstGeom prst="rect">
            <a:avLst/>
          </a:prstGeom>
          <a:solidFill>
            <a:srgbClr val="ffff00">
              <a:alpha val="22000"/>
            </a:srgbClr>
          </a:solidFill>
          <a:ln>
            <a:solidFill>
              <a:srgbClr val="ffff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609480" y="274680"/>
            <a:ext cx="10972440" cy="1142640"/>
          </a:xfrm>
          <a:prstGeom prst="rect">
            <a:avLst/>
          </a:prstGeom>
          <a:noFill/>
          <a:ln>
            <a:noFill/>
          </a:ln>
        </p:spPr>
        <p:txBody>
          <a:bodyPr anchor="ctr">
            <a:normAutofit fontScale="90000"/>
          </a:bodyPr>
          <a:p>
            <a:pPr>
              <a:lnSpc>
                <a:spcPct val="100000"/>
              </a:lnSpc>
            </a:pPr>
            <a:r>
              <a:rPr b="1" lang="en-US" sz="4400" spc="-1" strike="noStrike">
                <a:solidFill>
                  <a:srgbClr val="1f497d"/>
                </a:solidFill>
                <a:latin typeface="Calibri"/>
              </a:rPr>
              <a:t>Why the difference in difference estimator works</a:t>
            </a:r>
            <a:endParaRPr b="0" lang="en-US" sz="4400" spc="-1" strike="noStrike">
              <a:solidFill>
                <a:srgbClr val="000000"/>
              </a:solidFill>
              <a:latin typeface="Calibri"/>
            </a:endParaRPr>
          </a:p>
        </p:txBody>
      </p:sp>
      <p:sp>
        <p:nvSpPr>
          <p:cNvPr id="298"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operates as a natural experiment.  An exogenous event that changes the way the entities being studied operate.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such experiments, there is a control group that is not affected by the policy change and a treatment group that is.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Note, because assignment was not random, we need data at two time points (one prior and one after the policy change) to assess impact.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Difference in Differences cont…</a:t>
            </a:r>
            <a:endParaRPr b="0" lang="en-US" sz="4400" spc="-1" strike="noStrike">
              <a:solidFill>
                <a:srgbClr val="000000"/>
              </a:solidFill>
              <a:latin typeface="Calibri"/>
            </a:endParaRPr>
          </a:p>
        </p:txBody>
      </p:sp>
      <p:sp>
        <p:nvSpPr>
          <p:cNvPr id="300" name="TextShape 2"/>
          <p:cNvSpPr txBox="1"/>
          <p:nvPr/>
        </p:nvSpPr>
        <p:spPr>
          <a:xfrm>
            <a:off x="609480" y="1600200"/>
            <a:ext cx="10972440" cy="4525560"/>
          </a:xfrm>
          <a:prstGeom prst="rect">
            <a:avLst/>
          </a:prstGeom>
          <a:noFill/>
          <a:ln>
            <a:noFill/>
          </a:ln>
        </p:spPr>
        <p:txBody>
          <a:bodyPr>
            <a:normAutofit fontScale="77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regression model for the difference in differences estimator is the same as the categorical interaction model we discussed the other week.</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 above interaction model, we had four separate groups, white men, white women, non-white men and non-white women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 D-in-D model we still have four groups: control group before policy change, control group after policy change, experimental group before policy change and experimental group after policy change.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301" name="Picture 1" descr=""/>
          <p:cNvPicPr/>
          <p:nvPr/>
        </p:nvPicPr>
        <p:blipFill>
          <a:blip r:embed="rId1"/>
          <a:stretch/>
        </p:blipFill>
        <p:spPr>
          <a:xfrm>
            <a:off x="2400480" y="2931120"/>
            <a:ext cx="7391160" cy="497520"/>
          </a:xfrm>
          <a:prstGeom prst="rect">
            <a:avLst/>
          </a:prstGeom>
          <a:ln>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Another Example</a:t>
            </a:r>
            <a:endParaRPr b="0" lang="en-US" sz="4400" spc="-1" strike="noStrike">
              <a:solidFill>
                <a:srgbClr val="000000"/>
              </a:solidFill>
              <a:latin typeface="Calibri"/>
            </a:endParaRPr>
          </a:p>
        </p:txBody>
      </p:sp>
      <p:sp>
        <p:nvSpPr>
          <p:cNvPr id="303" name="TextShape 2"/>
          <p:cNvSpPr txBox="1"/>
          <p:nvPr/>
        </p:nvSpPr>
        <p:spPr>
          <a:xfrm>
            <a:off x="762120" y="1600200"/>
            <a:ext cx="10820160" cy="5028840"/>
          </a:xfrm>
          <a:prstGeom prst="rect">
            <a:avLst/>
          </a:prstGeom>
          <a:noFill/>
          <a:ln>
            <a:noFill/>
          </a:ln>
        </p:spPr>
        <p:txBody>
          <a:bodyPr>
            <a:normAutofit fontScale="6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Assume we are interested in whether an AIDS prevention program in Pennsylvania was effective and we had data on a random sample of residents at two time points (one before and one after the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Simply looking at the before and after rates of HIV/AIDS in Pennsylvania will not work if all US states were experiencing decreases in AIDS cases.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overcome this issue, suppose you have second state (say New Jersey) with data on AIDS from corresponding time points that is arguably very similar except it was not exposed to the same policy program.  But obviously, this state was still exposed to the changes in the economic and social conditions of the northeast US.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differences in changes between these two groups, the differences in differences, can be more confidently related back to the policy change.</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Difference in Differences cont…</a:t>
            </a:r>
            <a:endParaRPr b="0" lang="en-US" sz="4400" spc="-1" strike="noStrike">
              <a:solidFill>
                <a:srgbClr val="000000"/>
              </a:solidFill>
              <a:latin typeface="Calibri"/>
            </a:endParaRPr>
          </a:p>
        </p:txBody>
      </p:sp>
      <p:sp>
        <p:nvSpPr>
          <p:cNvPr id="305" name="TextShape 2"/>
          <p:cNvSpPr txBox="1"/>
          <p:nvPr/>
        </p:nvSpPr>
        <p:spPr>
          <a:xfrm>
            <a:off x="609480" y="1600200"/>
            <a:ext cx="109724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regression model can be written as follows: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Where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Y</a:t>
            </a:r>
            <a:r>
              <a:rPr b="0" lang="en-US" sz="2800" spc="-1" strike="noStrike" baseline="-25000">
                <a:solidFill>
                  <a:srgbClr val="000000"/>
                </a:solidFill>
                <a:latin typeface="Calibri"/>
              </a:rPr>
              <a:t>i</a:t>
            </a:r>
            <a:r>
              <a:rPr b="0" lang="en-US" sz="2800" spc="-1" strike="noStrike">
                <a:solidFill>
                  <a:srgbClr val="000000"/>
                </a:solidFill>
                <a:latin typeface="Calibri"/>
              </a:rPr>
              <a:t> = outcome of interest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a:t>
            </a:r>
            <a:r>
              <a:rPr b="0" lang="en-US" sz="2800" spc="-1" strike="noStrike" baseline="-25000">
                <a:solidFill>
                  <a:srgbClr val="000000"/>
                </a:solidFill>
                <a:latin typeface="Calibri"/>
              </a:rPr>
              <a:t>i </a:t>
            </a:r>
            <a:r>
              <a:rPr b="0" lang="en-US" sz="2800" spc="-1" strike="noStrike">
                <a:solidFill>
                  <a:srgbClr val="000000"/>
                </a:solidFill>
                <a:latin typeface="Calibri"/>
              </a:rPr>
              <a:t>= 1 if in the treatment group, 0 otherwise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After</a:t>
            </a:r>
            <a:r>
              <a:rPr b="0" lang="en-US" sz="2800" spc="-1" strike="noStrike" baseline="-25000">
                <a:solidFill>
                  <a:srgbClr val="000000"/>
                </a:solidFill>
                <a:latin typeface="Calibri"/>
              </a:rPr>
              <a:t>i</a:t>
            </a:r>
            <a:r>
              <a:rPr b="0" lang="en-US" sz="2800" spc="-1" strike="noStrike">
                <a:solidFill>
                  <a:srgbClr val="000000"/>
                </a:solidFill>
                <a:latin typeface="Calibri"/>
              </a:rPr>
              <a:t> = 1 if after the policy change, 0 otherwise</a:t>
            </a:r>
            <a:endParaRPr b="0" lang="en-US" sz="2800" spc="-1" strike="noStrike">
              <a:solidFill>
                <a:srgbClr val="000000"/>
              </a:solidFill>
              <a:latin typeface="Calibri"/>
            </a:endParaRPr>
          </a:p>
        </p:txBody>
      </p:sp>
      <p:sp>
        <p:nvSpPr>
          <p:cNvPr id="306" name="CustomShape 3"/>
          <p:cNvSpPr/>
          <p:nvPr/>
        </p:nvSpPr>
        <p:spPr>
          <a:xfrm>
            <a:off x="1523880" y="-184680"/>
            <a:ext cx="184320" cy="369000"/>
          </a:xfrm>
          <a:prstGeom prst="rect">
            <a:avLst/>
          </a:prstGeom>
          <a:noFill/>
          <a:ln w="9360">
            <a:noFill/>
          </a:ln>
        </p:spPr>
        <p:style>
          <a:lnRef idx="0"/>
          <a:fillRef idx="0"/>
          <a:effectRef idx="0"/>
          <a:fontRef idx="minor"/>
        </p:style>
      </p:sp>
      <p:pic>
        <p:nvPicPr>
          <p:cNvPr id="307" name="Picture 1" descr=""/>
          <p:cNvPicPr/>
          <p:nvPr/>
        </p:nvPicPr>
        <p:blipFill>
          <a:blip r:embed="rId1"/>
          <a:stretch/>
        </p:blipFill>
        <p:spPr>
          <a:xfrm>
            <a:off x="2680200" y="2514600"/>
            <a:ext cx="6831000" cy="41868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609480" y="27468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Difference in Differences cont…</a:t>
            </a:r>
            <a:endParaRPr b="0" lang="en-US" sz="4400" spc="-1" strike="noStrike">
              <a:solidFill>
                <a:srgbClr val="000000"/>
              </a:solidFill>
              <a:latin typeface="Calibri"/>
            </a:endParaRPr>
          </a:p>
        </p:txBody>
      </p:sp>
      <p:sp>
        <p:nvSpPr>
          <p:cNvPr id="309" name="TextShape 2"/>
          <p:cNvSpPr txBox="1"/>
          <p:nvPr/>
        </p:nvSpPr>
        <p:spPr>
          <a:xfrm>
            <a:off x="762120" y="2286000"/>
            <a:ext cx="10438920" cy="4571640"/>
          </a:xfrm>
          <a:prstGeom prst="rect">
            <a:avLst/>
          </a:prstGeom>
          <a:noFill/>
          <a:ln>
            <a:noFill/>
          </a:ln>
        </p:spPr>
        <p:txBody>
          <a:bodyPr>
            <a:normAutofit fontScale="8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 look at the conditional expectations to understand how we interpret the regression coefficients.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Mean outcome of </a:t>
            </a:r>
            <a:r>
              <a:rPr b="1" lang="en-US" sz="3200" spc="-1" strike="noStrike">
                <a:solidFill>
                  <a:srgbClr val="1f497d"/>
                </a:solidFill>
                <a:latin typeface="Calibri"/>
              </a:rPr>
              <a:t>control group </a:t>
            </a:r>
            <a:r>
              <a:rPr b="1" lang="en-US" sz="3200" spc="-1" strike="noStrike">
                <a:solidFill>
                  <a:srgbClr val="77933c"/>
                </a:solidFill>
                <a:latin typeface="Calibri"/>
              </a:rPr>
              <a:t>before policy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E(y</a:t>
            </a:r>
            <a:r>
              <a:rPr b="0" lang="en-US" sz="2800" spc="-1" strike="noStrike" baseline="-25000">
                <a:solidFill>
                  <a:srgbClr val="000000"/>
                </a:solidFill>
                <a:latin typeface="Calibri"/>
              </a:rPr>
              <a:t>i</a:t>
            </a:r>
            <a:r>
              <a:rPr b="0" lang="en-US" sz="2800" spc="-1" strike="noStrike">
                <a:solidFill>
                  <a:srgbClr val="000000"/>
                </a:solidFill>
                <a:latin typeface="Calibri"/>
              </a:rPr>
              <a:t>|T=0, AFTER=0) = α</a:t>
            </a:r>
            <a:r>
              <a:rPr b="0" lang="en-US" sz="2800" spc="-1" strike="noStrike" baseline="-25000">
                <a:solidFill>
                  <a:srgbClr val="000000"/>
                </a:solidFill>
                <a:latin typeface="Calibri"/>
              </a:rPr>
              <a:t>0</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Mean outcome of </a:t>
            </a:r>
            <a:r>
              <a:rPr b="1" lang="en-US" sz="3200" spc="-1" strike="noStrike">
                <a:solidFill>
                  <a:srgbClr val="1f497d"/>
                </a:solidFill>
                <a:latin typeface="Calibri"/>
              </a:rPr>
              <a:t>control group </a:t>
            </a:r>
            <a:r>
              <a:rPr b="1" lang="en-US" sz="3200" spc="-1" strike="noStrike">
                <a:solidFill>
                  <a:srgbClr val="e46c0a"/>
                </a:solidFill>
                <a:latin typeface="Calibri"/>
              </a:rPr>
              <a:t>after policy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E(y</a:t>
            </a:r>
            <a:r>
              <a:rPr b="0" lang="en-US" sz="2800" spc="-1" strike="noStrike" baseline="-25000">
                <a:solidFill>
                  <a:srgbClr val="000000"/>
                </a:solidFill>
                <a:latin typeface="Calibri"/>
              </a:rPr>
              <a:t>i</a:t>
            </a:r>
            <a:r>
              <a:rPr b="0" lang="en-US" sz="2800" spc="-1" strike="noStrike">
                <a:solidFill>
                  <a:srgbClr val="000000"/>
                </a:solidFill>
                <a:latin typeface="Calibri"/>
              </a:rPr>
              <a:t>|T=0, AFTER=1) = α</a:t>
            </a:r>
            <a:r>
              <a:rPr b="0" lang="en-US" sz="2800" spc="-1" strike="noStrike" baseline="-25000">
                <a:solidFill>
                  <a:srgbClr val="000000"/>
                </a:solidFill>
                <a:latin typeface="Calibri"/>
              </a:rPr>
              <a:t>0</a:t>
            </a:r>
            <a:r>
              <a:rPr b="0" lang="en-US" sz="2800" spc="-1" strike="noStrike">
                <a:solidFill>
                  <a:srgbClr val="000000"/>
                </a:solidFill>
                <a:latin typeface="Calibri"/>
              </a:rPr>
              <a:t> + α</a:t>
            </a:r>
            <a:r>
              <a:rPr b="0" lang="en-US" sz="2800" spc="-1" strike="noStrike" baseline="-25000">
                <a:solidFill>
                  <a:srgbClr val="000000"/>
                </a:solidFill>
                <a:latin typeface="Calibri"/>
              </a:rPr>
              <a:t>A</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Mean outcome of </a:t>
            </a:r>
            <a:r>
              <a:rPr b="1" lang="en-US" sz="3200" spc="-1" strike="noStrike">
                <a:solidFill>
                  <a:srgbClr val="632523"/>
                </a:solidFill>
                <a:latin typeface="Calibri"/>
              </a:rPr>
              <a:t>treatment group </a:t>
            </a:r>
            <a:r>
              <a:rPr b="1" lang="en-US" sz="3200" spc="-1" strike="noStrike">
                <a:solidFill>
                  <a:srgbClr val="77933c"/>
                </a:solidFill>
                <a:latin typeface="Calibri"/>
              </a:rPr>
              <a:t>before policy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E(y</a:t>
            </a:r>
            <a:r>
              <a:rPr b="0" lang="en-US" sz="2800" spc="-1" strike="noStrike" baseline="-25000">
                <a:solidFill>
                  <a:srgbClr val="000000"/>
                </a:solidFill>
                <a:latin typeface="Calibri"/>
              </a:rPr>
              <a:t>i</a:t>
            </a:r>
            <a:r>
              <a:rPr b="0" lang="en-US" sz="2800" spc="-1" strike="noStrike">
                <a:solidFill>
                  <a:srgbClr val="000000"/>
                </a:solidFill>
                <a:latin typeface="Calibri"/>
              </a:rPr>
              <a:t>|T=1, AFTER=0) = α</a:t>
            </a:r>
            <a:r>
              <a:rPr b="0" lang="en-US" sz="2800" spc="-1" strike="noStrike" baseline="-25000">
                <a:solidFill>
                  <a:srgbClr val="000000"/>
                </a:solidFill>
                <a:latin typeface="Calibri"/>
              </a:rPr>
              <a:t>0</a:t>
            </a:r>
            <a:r>
              <a:rPr b="0" lang="en-US" sz="2800" spc="-1" strike="noStrike">
                <a:solidFill>
                  <a:srgbClr val="000000"/>
                </a:solidFill>
                <a:latin typeface="Calibri"/>
              </a:rPr>
              <a:t> + α</a:t>
            </a:r>
            <a:r>
              <a:rPr b="0" lang="en-US" sz="2800" spc="-1" strike="noStrike" baseline="-25000">
                <a:solidFill>
                  <a:srgbClr val="000000"/>
                </a:solidFill>
                <a:latin typeface="Calibri"/>
              </a:rPr>
              <a:t>T</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Mean outcome of </a:t>
            </a:r>
            <a:r>
              <a:rPr b="1" lang="en-US" sz="3200" spc="-1" strike="noStrike">
                <a:solidFill>
                  <a:srgbClr val="632523"/>
                </a:solidFill>
                <a:latin typeface="Calibri"/>
              </a:rPr>
              <a:t>treatment group </a:t>
            </a:r>
            <a:r>
              <a:rPr b="1" lang="en-US" sz="3200" spc="-1" strike="noStrike">
                <a:solidFill>
                  <a:srgbClr val="e46c0a"/>
                </a:solidFill>
                <a:latin typeface="Calibri"/>
              </a:rPr>
              <a:t>after policy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E(y</a:t>
            </a:r>
            <a:r>
              <a:rPr b="0" lang="en-US" sz="2800" spc="-1" strike="noStrike" baseline="-25000">
                <a:solidFill>
                  <a:srgbClr val="000000"/>
                </a:solidFill>
                <a:latin typeface="Calibri"/>
              </a:rPr>
              <a:t>i</a:t>
            </a:r>
            <a:r>
              <a:rPr b="0" lang="en-US" sz="2800" spc="-1" strike="noStrike">
                <a:solidFill>
                  <a:srgbClr val="000000"/>
                </a:solidFill>
                <a:latin typeface="Calibri"/>
              </a:rPr>
              <a:t>|T=1, AFTER=1) = α</a:t>
            </a:r>
            <a:r>
              <a:rPr b="0" lang="en-US" sz="2800" spc="-1" strike="noStrike" baseline="-25000">
                <a:solidFill>
                  <a:srgbClr val="000000"/>
                </a:solidFill>
                <a:latin typeface="Calibri"/>
              </a:rPr>
              <a:t>0</a:t>
            </a:r>
            <a:r>
              <a:rPr b="0" lang="en-US" sz="2800" spc="-1" strike="noStrike">
                <a:solidFill>
                  <a:srgbClr val="000000"/>
                </a:solidFill>
                <a:latin typeface="Calibri"/>
              </a:rPr>
              <a:t> + α</a:t>
            </a:r>
            <a:r>
              <a:rPr b="0" lang="en-US" sz="2800" spc="-1" strike="noStrike" baseline="-25000">
                <a:solidFill>
                  <a:srgbClr val="000000"/>
                </a:solidFill>
                <a:latin typeface="Calibri"/>
              </a:rPr>
              <a:t>T</a:t>
            </a:r>
            <a:r>
              <a:rPr b="0" lang="en-US" sz="2800" spc="-1" strike="noStrike">
                <a:solidFill>
                  <a:srgbClr val="000000"/>
                </a:solidFill>
                <a:latin typeface="Calibri"/>
              </a:rPr>
              <a:t> + α</a:t>
            </a:r>
            <a:r>
              <a:rPr b="0" lang="en-US" sz="2800" spc="-1" strike="noStrike" baseline="-25000">
                <a:solidFill>
                  <a:srgbClr val="000000"/>
                </a:solidFill>
                <a:latin typeface="Calibri"/>
              </a:rPr>
              <a:t>A</a:t>
            </a:r>
            <a:r>
              <a:rPr b="0" lang="en-US" sz="2800" spc="-1" strike="noStrike">
                <a:solidFill>
                  <a:srgbClr val="000000"/>
                </a:solidFill>
                <a:latin typeface="Calibri"/>
              </a:rPr>
              <a:t> + α</a:t>
            </a:r>
            <a:r>
              <a:rPr b="0" lang="en-US" sz="2800" spc="-1" strike="noStrike" baseline="-25000">
                <a:solidFill>
                  <a:srgbClr val="000000"/>
                </a:solidFill>
                <a:latin typeface="Calibri"/>
              </a:rPr>
              <a:t>DD</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endParaRPr b="0" lang="en-US" sz="2800" spc="-1" strike="noStrike">
              <a:solidFill>
                <a:srgbClr val="000000"/>
              </a:solidFill>
              <a:latin typeface="Calibri"/>
            </a:endParaRPr>
          </a:p>
          <a:p>
            <a:endParaRPr b="0" lang="en-US" sz="2800" spc="-1" strike="noStrike">
              <a:solidFill>
                <a:srgbClr val="000000"/>
              </a:solidFill>
              <a:latin typeface="Calibri"/>
            </a:endParaRPr>
          </a:p>
        </p:txBody>
      </p:sp>
      <p:pic>
        <p:nvPicPr>
          <p:cNvPr id="310" name="Picture 1" descr=""/>
          <p:cNvPicPr/>
          <p:nvPr/>
        </p:nvPicPr>
        <p:blipFill>
          <a:blip r:embed="rId1"/>
          <a:stretch/>
        </p:blipFill>
        <p:spPr>
          <a:xfrm>
            <a:off x="2819520" y="1523880"/>
            <a:ext cx="6831000" cy="41868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510480" y="45000"/>
            <a:ext cx="10972440" cy="114264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Difference in Differences cont…</a:t>
            </a:r>
            <a:endParaRPr b="0" lang="en-US" sz="4400" spc="-1" strike="noStrike">
              <a:solidFill>
                <a:srgbClr val="000000"/>
              </a:solidFill>
              <a:latin typeface="Calibri"/>
            </a:endParaRPr>
          </a:p>
        </p:txBody>
      </p:sp>
      <p:sp>
        <p:nvSpPr>
          <p:cNvPr id="312" name="TextShape 2"/>
          <p:cNvSpPr txBox="1"/>
          <p:nvPr/>
        </p:nvSpPr>
        <p:spPr>
          <a:xfrm>
            <a:off x="762120" y="1683360"/>
            <a:ext cx="11048760" cy="3917160"/>
          </a:xfrm>
          <a:prstGeom prst="rect">
            <a:avLst/>
          </a:prstGeom>
          <a:noFill/>
          <a:ln>
            <a:noFill/>
          </a:ln>
        </p:spPr>
        <p:txBody>
          <a:bodyPr>
            <a:normAutofit fontScale="4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do we interpret the coefficient on α</a:t>
            </a:r>
            <a:r>
              <a:rPr b="0" lang="en-US" sz="3200" spc="-1" strike="noStrike" baseline="-25000">
                <a:solidFill>
                  <a:srgbClr val="000000"/>
                </a:solidFill>
                <a:latin typeface="Calibri"/>
              </a:rPr>
              <a:t>DD?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change in the expected value of the outcome for the </a:t>
            </a:r>
            <a:r>
              <a:rPr b="1" lang="en-US" sz="3200" spc="-1" strike="noStrike">
                <a:solidFill>
                  <a:srgbClr val="1f497d"/>
                </a:solidFill>
                <a:latin typeface="Calibri"/>
              </a:rPr>
              <a:t>control group </a:t>
            </a:r>
            <a:r>
              <a:rPr b="0" lang="en-US" sz="3200" spc="-1" strike="noStrike">
                <a:solidFill>
                  <a:srgbClr val="000000"/>
                </a:solidFill>
                <a:latin typeface="Calibri"/>
              </a:rPr>
              <a:t>before and after the policy change is: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E(y</a:t>
            </a:r>
            <a:r>
              <a:rPr b="0" lang="en-US" sz="2800" spc="-1" strike="noStrike" baseline="-25000">
                <a:solidFill>
                  <a:srgbClr val="000000"/>
                </a:solidFill>
                <a:latin typeface="Calibri"/>
              </a:rPr>
              <a:t>i</a:t>
            </a:r>
            <a:r>
              <a:rPr b="0" lang="en-US" sz="2800" spc="-1" strike="noStrike">
                <a:solidFill>
                  <a:srgbClr val="000000"/>
                </a:solidFill>
                <a:latin typeface="Calibri"/>
              </a:rPr>
              <a:t> | T=0, After=1) – E(y</a:t>
            </a:r>
            <a:r>
              <a:rPr b="0" lang="en-US" sz="2800" spc="-1" strike="noStrike" baseline="-25000">
                <a:solidFill>
                  <a:srgbClr val="000000"/>
                </a:solidFill>
                <a:latin typeface="Calibri"/>
              </a:rPr>
              <a:t>i</a:t>
            </a:r>
            <a:r>
              <a:rPr b="0" lang="en-US" sz="2800" spc="-1" strike="noStrike">
                <a:solidFill>
                  <a:srgbClr val="000000"/>
                </a:solidFill>
                <a:latin typeface="Calibri"/>
              </a:rPr>
              <a:t> | T=0, After = 0)</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(α</a:t>
            </a:r>
            <a:r>
              <a:rPr b="0" lang="en-US" sz="2800" spc="-1" strike="noStrike" baseline="-25000">
                <a:solidFill>
                  <a:srgbClr val="000000"/>
                </a:solidFill>
                <a:latin typeface="Calibri"/>
              </a:rPr>
              <a:t>0</a:t>
            </a:r>
            <a:r>
              <a:rPr b="0" lang="en-US" sz="2800" spc="-1" strike="noStrike">
                <a:solidFill>
                  <a:srgbClr val="000000"/>
                </a:solidFill>
                <a:latin typeface="Calibri"/>
              </a:rPr>
              <a:t> + α</a:t>
            </a:r>
            <a:r>
              <a:rPr b="0" lang="en-US" sz="2800" spc="-1" strike="noStrike" baseline="-25000">
                <a:solidFill>
                  <a:srgbClr val="000000"/>
                </a:solidFill>
                <a:latin typeface="Calibri"/>
              </a:rPr>
              <a:t>A</a:t>
            </a:r>
            <a:r>
              <a:rPr b="0" lang="en-US" sz="2800" spc="-1" strike="noStrike">
                <a:solidFill>
                  <a:srgbClr val="000000"/>
                </a:solidFill>
                <a:latin typeface="Calibri"/>
              </a:rPr>
              <a:t>) - α</a:t>
            </a:r>
            <a:r>
              <a:rPr b="0" lang="en-US" sz="2800" spc="-1" strike="noStrike" baseline="-25000">
                <a:solidFill>
                  <a:srgbClr val="000000"/>
                </a:solidFill>
                <a:latin typeface="Calibri"/>
              </a:rPr>
              <a:t>0</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baseline="-25000">
                <a:solidFill>
                  <a:srgbClr val="000000"/>
                </a:solidFill>
                <a:latin typeface="Calibri"/>
              </a:rPr>
              <a:t>	</a:t>
            </a:r>
            <a:r>
              <a:rPr b="0" lang="en-US" sz="2800" spc="-1" strike="noStrike" baseline="-25000">
                <a:solidFill>
                  <a:srgbClr val="000000"/>
                </a:solidFill>
                <a:latin typeface="Calibri"/>
              </a:rPr>
              <a:t>	</a:t>
            </a:r>
            <a:r>
              <a:rPr b="0" lang="en-US" sz="2800" spc="-1" strike="noStrike" baseline="-25000">
                <a:solidFill>
                  <a:srgbClr val="000000"/>
                </a:solidFill>
                <a:latin typeface="Calibri"/>
              </a:rPr>
              <a:t>	</a:t>
            </a:r>
            <a:r>
              <a:rPr b="0" lang="en-US" sz="2800" spc="-1" strike="noStrike">
                <a:solidFill>
                  <a:srgbClr val="000000"/>
                </a:solidFill>
                <a:latin typeface="Calibri"/>
              </a:rPr>
              <a:t>= α</a:t>
            </a:r>
            <a:r>
              <a:rPr b="0" lang="en-US" sz="2800" spc="-1" strike="noStrike" baseline="-25000">
                <a:solidFill>
                  <a:srgbClr val="000000"/>
                </a:solidFill>
                <a:latin typeface="Calibri"/>
              </a:rPr>
              <a:t>A</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change in the expected value of the outcomes for the </a:t>
            </a:r>
            <a:r>
              <a:rPr b="0" lang="en-US" sz="3200" spc="-1" strike="noStrike">
                <a:solidFill>
                  <a:srgbClr val="632523"/>
                </a:solidFill>
                <a:latin typeface="Calibri"/>
              </a:rPr>
              <a:t>treatment group </a:t>
            </a:r>
            <a:r>
              <a:rPr b="0" lang="en-US" sz="3200" spc="-1" strike="noStrike">
                <a:solidFill>
                  <a:srgbClr val="000000"/>
                </a:solidFill>
                <a:latin typeface="Calibri"/>
              </a:rPr>
              <a:t>before and after the policy change is: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E(y</a:t>
            </a:r>
            <a:r>
              <a:rPr b="0" lang="en-US" sz="2800" spc="-1" strike="noStrike" baseline="-25000">
                <a:solidFill>
                  <a:srgbClr val="000000"/>
                </a:solidFill>
                <a:latin typeface="Calibri"/>
              </a:rPr>
              <a:t>i</a:t>
            </a:r>
            <a:r>
              <a:rPr b="0" lang="en-US" sz="2800" spc="-1" strike="noStrike">
                <a:solidFill>
                  <a:srgbClr val="000000"/>
                </a:solidFill>
                <a:latin typeface="Calibri"/>
              </a:rPr>
              <a:t> | T=1, After = 1) – E(y</a:t>
            </a:r>
            <a:r>
              <a:rPr b="0" lang="en-US" sz="2800" spc="-1" strike="noStrike" baseline="-25000">
                <a:solidFill>
                  <a:srgbClr val="000000"/>
                </a:solidFill>
                <a:latin typeface="Calibri"/>
              </a:rPr>
              <a:t>i</a:t>
            </a:r>
            <a:r>
              <a:rPr b="0" lang="en-US" sz="2800" spc="-1" strike="noStrike">
                <a:solidFill>
                  <a:srgbClr val="000000"/>
                </a:solidFill>
                <a:latin typeface="Calibri"/>
              </a:rPr>
              <a:t> | T=1, After = 0)</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(α</a:t>
            </a:r>
            <a:r>
              <a:rPr b="0" lang="en-US" sz="2800" spc="-1" strike="noStrike" baseline="-25000">
                <a:solidFill>
                  <a:srgbClr val="000000"/>
                </a:solidFill>
                <a:latin typeface="Calibri"/>
              </a:rPr>
              <a:t>0</a:t>
            </a:r>
            <a:r>
              <a:rPr b="0" lang="en-US" sz="2800" spc="-1" strike="noStrike">
                <a:solidFill>
                  <a:srgbClr val="000000"/>
                </a:solidFill>
                <a:latin typeface="Calibri"/>
              </a:rPr>
              <a:t> + α</a:t>
            </a:r>
            <a:r>
              <a:rPr b="0" lang="en-US" sz="2800" spc="-1" strike="noStrike" baseline="-25000">
                <a:solidFill>
                  <a:srgbClr val="000000"/>
                </a:solidFill>
                <a:latin typeface="Calibri"/>
              </a:rPr>
              <a:t>T</a:t>
            </a:r>
            <a:r>
              <a:rPr b="0" lang="en-US" sz="2800" spc="-1" strike="noStrike">
                <a:solidFill>
                  <a:srgbClr val="000000"/>
                </a:solidFill>
                <a:latin typeface="Calibri"/>
              </a:rPr>
              <a:t> + α</a:t>
            </a:r>
            <a:r>
              <a:rPr b="0" lang="en-US" sz="2800" spc="-1" strike="noStrike" baseline="-25000">
                <a:solidFill>
                  <a:srgbClr val="000000"/>
                </a:solidFill>
                <a:latin typeface="Calibri"/>
              </a:rPr>
              <a:t>A</a:t>
            </a:r>
            <a:r>
              <a:rPr b="0" lang="en-US" sz="2800" spc="-1" strike="noStrike">
                <a:solidFill>
                  <a:srgbClr val="000000"/>
                </a:solidFill>
                <a:latin typeface="Calibri"/>
              </a:rPr>
              <a:t> + α</a:t>
            </a:r>
            <a:r>
              <a:rPr b="0" lang="en-US" sz="2800" spc="-1" strike="noStrike" baseline="-25000">
                <a:solidFill>
                  <a:srgbClr val="000000"/>
                </a:solidFill>
                <a:latin typeface="Calibri"/>
              </a:rPr>
              <a:t>DD</a:t>
            </a:r>
            <a:r>
              <a:rPr b="0" lang="en-US" sz="2800" spc="-1" strike="noStrike">
                <a:solidFill>
                  <a:srgbClr val="000000"/>
                </a:solidFill>
                <a:latin typeface="Calibri"/>
              </a:rPr>
              <a:t>) – (α</a:t>
            </a:r>
            <a:r>
              <a:rPr b="0" lang="en-US" sz="2800" spc="-1" strike="noStrike" baseline="-25000">
                <a:solidFill>
                  <a:srgbClr val="000000"/>
                </a:solidFill>
                <a:latin typeface="Calibri"/>
              </a:rPr>
              <a:t>0</a:t>
            </a:r>
            <a:r>
              <a:rPr b="0" lang="en-US" sz="2800" spc="-1" strike="noStrike">
                <a:solidFill>
                  <a:srgbClr val="000000"/>
                </a:solidFill>
                <a:latin typeface="Calibri"/>
              </a:rPr>
              <a:t> + α</a:t>
            </a:r>
            <a:r>
              <a:rPr b="0" lang="en-US" sz="2800" spc="-1" strike="noStrike" baseline="-25000">
                <a:solidFill>
                  <a:srgbClr val="000000"/>
                </a:solidFill>
                <a:latin typeface="Calibri"/>
              </a:rPr>
              <a:t>T</a:t>
            </a:r>
            <a:r>
              <a:rPr b="0" lang="en-US" sz="2800" spc="-1" strike="noStrike">
                <a:solidFill>
                  <a:srgbClr val="000000"/>
                </a:solidFill>
                <a:latin typeface="Calibri"/>
              </a:rPr>
              <a:t>)</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α</a:t>
            </a:r>
            <a:r>
              <a:rPr b="0" lang="en-US" sz="2800" spc="-1" strike="noStrike" baseline="-25000">
                <a:solidFill>
                  <a:srgbClr val="000000"/>
                </a:solidFill>
                <a:latin typeface="Calibri"/>
              </a:rPr>
              <a:t>A</a:t>
            </a:r>
            <a:r>
              <a:rPr b="0" lang="en-US" sz="2800" spc="-1" strike="noStrike">
                <a:solidFill>
                  <a:srgbClr val="000000"/>
                </a:solidFill>
                <a:latin typeface="Calibri"/>
              </a:rPr>
              <a:t> + α</a:t>
            </a:r>
            <a:r>
              <a:rPr b="0" lang="en-US" sz="2800" spc="-1" strike="noStrike" baseline="-25000">
                <a:solidFill>
                  <a:srgbClr val="000000"/>
                </a:solidFill>
                <a:latin typeface="Calibri"/>
              </a:rPr>
              <a:t>DD</a:t>
            </a:r>
            <a:endParaRPr b="0" lang="en-US" sz="2800" spc="-1" strike="noStrike">
              <a:solidFill>
                <a:srgbClr val="000000"/>
              </a:solidFill>
              <a:latin typeface="Calibri"/>
            </a:endParaRPr>
          </a:p>
          <a:p>
            <a:pPr marL="343080" indent="-342720">
              <a:lnSpc>
                <a:spcPct val="100000"/>
              </a:lnSpc>
              <a:spcBef>
                <a:spcPts val="641"/>
              </a:spcBef>
            </a:pPr>
            <a:endParaRPr b="0" lang="en-US" sz="28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The difference in difference is simple: (α</a:t>
            </a:r>
            <a:r>
              <a:rPr b="0" lang="en-US" sz="3200" spc="-1" strike="noStrike" baseline="-25000">
                <a:solidFill>
                  <a:srgbClr val="000000"/>
                </a:solidFill>
                <a:latin typeface="Calibri"/>
              </a:rPr>
              <a:t>A</a:t>
            </a:r>
            <a:r>
              <a:rPr b="0" lang="en-US" sz="3200" spc="-1" strike="noStrike">
                <a:solidFill>
                  <a:srgbClr val="000000"/>
                </a:solidFill>
                <a:latin typeface="Calibri"/>
              </a:rPr>
              <a:t> + α</a:t>
            </a:r>
            <a:r>
              <a:rPr b="0" lang="en-US" sz="3200" spc="-1" strike="noStrike" baseline="-25000">
                <a:solidFill>
                  <a:srgbClr val="000000"/>
                </a:solidFill>
                <a:latin typeface="Calibri"/>
              </a:rPr>
              <a:t>DD</a:t>
            </a:r>
            <a:r>
              <a:rPr b="0" lang="en-US" sz="3200" spc="-1" strike="noStrike">
                <a:solidFill>
                  <a:srgbClr val="000000"/>
                </a:solidFill>
                <a:latin typeface="Calibri"/>
              </a:rPr>
              <a:t>) – α</a:t>
            </a:r>
            <a:r>
              <a:rPr b="0" lang="en-US" sz="3200" spc="-1" strike="noStrike" baseline="-25000">
                <a:solidFill>
                  <a:srgbClr val="000000"/>
                </a:solidFill>
                <a:latin typeface="Calibri"/>
              </a:rPr>
              <a:t>A</a:t>
            </a:r>
            <a:r>
              <a:rPr b="0" lang="en-US" sz="3200" spc="-1" strike="noStrike">
                <a:solidFill>
                  <a:srgbClr val="000000"/>
                </a:solidFill>
                <a:latin typeface="Calibri"/>
              </a:rPr>
              <a:t> = α</a:t>
            </a:r>
            <a:r>
              <a:rPr b="0" lang="en-US" sz="3200" spc="-1" strike="noStrike" baseline="-25000">
                <a:solidFill>
                  <a:srgbClr val="000000"/>
                </a:solidFill>
                <a:latin typeface="Calibri"/>
              </a:rPr>
              <a:t>DD</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p:txBody>
      </p:sp>
      <p:pic>
        <p:nvPicPr>
          <p:cNvPr id="313" name="Picture 1" descr=""/>
          <p:cNvPicPr/>
          <p:nvPr/>
        </p:nvPicPr>
        <p:blipFill>
          <a:blip r:embed="rId1"/>
          <a:stretch/>
        </p:blipFill>
        <p:spPr>
          <a:xfrm>
            <a:off x="2832840" y="1130760"/>
            <a:ext cx="6831000" cy="418680"/>
          </a:xfrm>
          <a:prstGeom prst="rect">
            <a:avLst/>
          </a:prstGeom>
          <a:ln>
            <a:noFill/>
          </a:ln>
        </p:spPr>
      </p:pic>
      <p:sp>
        <p:nvSpPr>
          <p:cNvPr id="314" name="CustomShape 3"/>
          <p:cNvSpPr/>
          <p:nvPr/>
        </p:nvSpPr>
        <p:spPr>
          <a:xfrm>
            <a:off x="762120" y="5867280"/>
            <a:ext cx="10972440" cy="913320"/>
          </a:xfrm>
          <a:prstGeom prst="rect">
            <a:avLst/>
          </a:prstGeom>
          <a:solidFill>
            <a:schemeClr val="accent2"/>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Note:  that the before-after change for the treatment group consists of two parameters,  which is why we cannot use just this difference to identify the effect of the policy.   There are two things going on, the societal change and the policy change.</a:t>
            </a:r>
            <a:endParaRPr b="0" lang="en-US" sz="1800" spc="-1" strike="noStrike">
              <a:latin typeface="Arial"/>
            </a:endParaRPr>
          </a:p>
        </p:txBody>
      </p:sp>
      <p:sp>
        <p:nvSpPr>
          <p:cNvPr id="315" name="CustomShape 4"/>
          <p:cNvSpPr/>
          <p:nvPr/>
        </p:nvSpPr>
        <p:spPr>
          <a:xfrm>
            <a:off x="3215880" y="4724280"/>
            <a:ext cx="1683360" cy="3114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16" name="CustomShape 5"/>
          <p:cNvSpPr/>
          <p:nvPr/>
        </p:nvSpPr>
        <p:spPr>
          <a:xfrm>
            <a:off x="5996880" y="3285360"/>
            <a:ext cx="360" cy="17265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17" name="Line 6"/>
          <p:cNvSpPr/>
          <p:nvPr/>
        </p:nvSpPr>
        <p:spPr>
          <a:xfrm flipH="1">
            <a:off x="3215520" y="3276360"/>
            <a:ext cx="278136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963000" y="4406760"/>
            <a:ext cx="10362960" cy="1361880"/>
          </a:xfrm>
          <a:prstGeom prst="rect">
            <a:avLst/>
          </a:prstGeom>
          <a:noFill/>
          <a:ln>
            <a:noFill/>
          </a:ln>
        </p:spPr>
        <p:txBody>
          <a:bodyPr>
            <a:normAutofit/>
          </a:bodyPr>
          <a:p>
            <a:pPr>
              <a:lnSpc>
                <a:spcPct val="100000"/>
              </a:lnSpc>
            </a:pPr>
            <a:r>
              <a:rPr b="1" lang="en-US" sz="4800" spc="-1" strike="noStrike" cap="all">
                <a:solidFill>
                  <a:srgbClr val="632523"/>
                </a:solidFill>
                <a:latin typeface="Calibri"/>
              </a:rPr>
              <a:t>In Class Exercise</a:t>
            </a:r>
            <a:endParaRPr b="0" lang="en-US" sz="4800" spc="-1" strike="noStrike">
              <a:solidFill>
                <a:srgbClr val="000000"/>
              </a:solidFill>
              <a:latin typeface="Calibri"/>
            </a:endParaRPr>
          </a:p>
        </p:txBody>
      </p:sp>
      <p:sp>
        <p:nvSpPr>
          <p:cNvPr id="319" name="TextShape 2"/>
          <p:cNvSpPr txBox="1"/>
          <p:nvPr/>
        </p:nvSpPr>
        <p:spPr>
          <a:xfrm>
            <a:off x="963000" y="2906640"/>
            <a:ext cx="1036296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609480" y="274680"/>
            <a:ext cx="10972440" cy="1142640"/>
          </a:xfrm>
          <a:prstGeom prst="rect">
            <a:avLst/>
          </a:prstGeom>
          <a:noFill/>
          <a:ln>
            <a:noFill/>
          </a:ln>
        </p:spPr>
        <p:txBody>
          <a:bodyPr anchor="ctr">
            <a:normAutofit fontScale="90000"/>
          </a:bodyPr>
          <a:p>
            <a:pPr>
              <a:lnSpc>
                <a:spcPct val="100000"/>
              </a:lnSpc>
            </a:pPr>
            <a:r>
              <a:rPr b="1" lang="en-US" sz="4400" spc="-1" strike="noStrike">
                <a:solidFill>
                  <a:srgbClr val="1f497d"/>
                </a:solidFill>
                <a:latin typeface="Calibri"/>
              </a:rPr>
              <a:t>In Class Exercise  </a:t>
            </a:r>
            <a:r>
              <a:rPr b="0" lang="en-US" sz="4400" spc="-1" strike="noStrike">
                <a:solidFill>
                  <a:srgbClr val="1f497d"/>
                </a:solidFill>
                <a:latin typeface="Calibri"/>
              </a:rPr>
              <a:t>– Pooled Cross-Sectional Analysis</a:t>
            </a:r>
            <a:endParaRPr b="0" lang="en-US" sz="4400" spc="-1" strike="noStrike">
              <a:solidFill>
                <a:srgbClr val="000000"/>
              </a:solidFill>
              <a:latin typeface="Calibri"/>
            </a:endParaRPr>
          </a:p>
        </p:txBody>
      </p:sp>
      <p:sp>
        <p:nvSpPr>
          <p:cNvPr id="321" name="TextShape 2"/>
          <p:cNvSpPr txBox="1"/>
          <p:nvPr/>
        </p:nvSpPr>
        <p:spPr>
          <a:xfrm>
            <a:off x="838080" y="1456200"/>
            <a:ext cx="10591560" cy="51051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Using the cps_inclass dataset, build a single regression model to assess:</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Whether the gender gap in wages has increased or decreased between 1978 and 1985</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Whether the return to education has changed between 1978 and 1985.  </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Include in your model the other following variables: y85 + exper + expersq + union</a:t>
            </a:r>
            <a:endParaRPr b="0" lang="en-US" sz="1600" spc="-1" strike="noStrike">
              <a:solidFill>
                <a:srgbClr val="000000"/>
              </a:solidFill>
              <a:latin typeface="Calibri"/>
            </a:endParaRPr>
          </a:p>
          <a:p>
            <a:endParaRPr b="0" lang="en-US" sz="16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The variables in the cps dataset are as follow:</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 educ                     years of schooling</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2. south                    =1 if live in south</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3. nonwhite             =1 if nonwhite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4. female                  =1 if female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5. married                =1 if married</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6. exper                    age - educ - 6</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7. expersq                exper^2</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8. union                    =1 if belong to union</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9. lwage                    log hourly wage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10. age                      in years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11. year                     78 or 85</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12. y85                      =1 if year == 85</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0"/>
            <a:ext cx="9372240" cy="1142640"/>
          </a:xfrm>
          <a:prstGeom prst="rect">
            <a:avLst/>
          </a:prstGeom>
          <a:noFill/>
          <a:ln>
            <a:noFill/>
          </a:ln>
        </p:spPr>
        <p:txBody>
          <a:bodyPr anchor="ctr">
            <a:normAutofit fontScale="90000"/>
          </a:bodyPr>
          <a:p>
            <a:pPr>
              <a:lnSpc>
                <a:spcPct val="100000"/>
              </a:lnSpc>
            </a:pPr>
            <a:r>
              <a:rPr b="1" lang="en-US" sz="4400" spc="-1" strike="noStrike">
                <a:solidFill>
                  <a:srgbClr val="1f497d"/>
                </a:solidFill>
                <a:latin typeface="Calibri"/>
              </a:rPr>
              <a:t>Interpreting the Coefficients – Logged Odds</a:t>
            </a:r>
            <a:endParaRPr b="0" lang="en-US" sz="4400" spc="-1" strike="noStrike">
              <a:solidFill>
                <a:srgbClr val="000000"/>
              </a:solidFill>
              <a:latin typeface="Calibri"/>
            </a:endParaRPr>
          </a:p>
        </p:txBody>
      </p:sp>
      <p:sp>
        <p:nvSpPr>
          <p:cNvPr id="148" name="TextShape 2"/>
          <p:cNvSpPr txBox="1"/>
          <p:nvPr/>
        </p:nvSpPr>
        <p:spPr>
          <a:xfrm>
            <a:off x="990720" y="4724280"/>
            <a:ext cx="10591560" cy="1828440"/>
          </a:xfrm>
          <a:prstGeom prst="rect">
            <a:avLst/>
          </a:prstGeom>
          <a:noFill/>
          <a:ln>
            <a:noFill/>
          </a:ln>
        </p:spPr>
        <p:txBody>
          <a:bodyPr>
            <a:normAutofit fontScale="56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Logged Odds: Again, these coefficients have the exact same interpretation as in OLS regression except that the units of the DV are now in logged odds.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Note that these Betas can be negative – but in our example all predicators are positively related with the DV, loan rejection.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914400" y="0"/>
            <a:ext cx="9295920" cy="1142640"/>
          </a:xfrm>
          <a:prstGeom prst="rect">
            <a:avLst/>
          </a:prstGeom>
          <a:noFill/>
          <a:ln>
            <a:noFill/>
          </a:ln>
        </p:spPr>
        <p:txBody>
          <a:bodyPr anchor="ctr">
            <a:normAutofit/>
          </a:bodyPr>
          <a:p>
            <a:pPr>
              <a:lnSpc>
                <a:spcPct val="100000"/>
              </a:lnSpc>
            </a:pPr>
            <a:r>
              <a:rPr b="1" lang="en-US" sz="4400" spc="-1" strike="noStrike">
                <a:solidFill>
                  <a:srgbClr val="1f497d"/>
                </a:solidFill>
                <a:latin typeface="Calibri"/>
              </a:rPr>
              <a:t>Interpreting the Coefficients - Odds</a:t>
            </a:r>
            <a:endParaRPr b="0" lang="en-US" sz="4400" spc="-1" strike="noStrike">
              <a:solidFill>
                <a:srgbClr val="000000"/>
              </a:solidFill>
              <a:latin typeface="Calibri"/>
            </a:endParaRPr>
          </a:p>
        </p:txBody>
      </p:sp>
      <p:sp>
        <p:nvSpPr>
          <p:cNvPr id="150" name="TextShape 2"/>
          <p:cNvSpPr txBox="1"/>
          <p:nvPr/>
        </p:nvSpPr>
        <p:spPr>
          <a:xfrm>
            <a:off x="1066680" y="4343400"/>
            <a:ext cx="10362960" cy="2437920"/>
          </a:xfrm>
          <a:prstGeom prst="rect">
            <a:avLst/>
          </a:prstGeom>
          <a:noFill/>
          <a:ln>
            <a:noFill/>
          </a:ln>
        </p:spPr>
        <p:txBody>
          <a:bodyPr>
            <a:normAutofit fontScale="4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Odds:  As stated before, a coefficient of 1 leaves the odds unchanged (i.e. it has no effect).  A coefficient greater than 1 increases the odds of occurrence and a coefficient less then 1 decreases the odds of occurrence.   The greater the distance from one in either direction, the greater the impact of the predictor variable.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for pubrec, compared to an individual who never filed for bankruptcy, an individual with at least one filing has an increase in odds of loan rejection by 5.6 times.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914400" y="152280"/>
            <a:ext cx="10612800" cy="837720"/>
          </a:xfrm>
          <a:prstGeom prst="rect">
            <a:avLst/>
          </a:prstGeom>
          <a:noFill/>
          <a:ln>
            <a:noFill/>
          </a:ln>
        </p:spPr>
        <p:txBody>
          <a:bodyPr anchor="ctr">
            <a:noAutofit/>
          </a:bodyPr>
          <a:p>
            <a:pPr>
              <a:lnSpc>
                <a:spcPct val="100000"/>
              </a:lnSpc>
            </a:pPr>
            <a:r>
              <a:rPr b="1" lang="en-US" sz="4400" spc="-1" strike="noStrike">
                <a:solidFill>
                  <a:srgbClr val="1f497d"/>
                </a:solidFill>
                <a:latin typeface="Calibri"/>
              </a:rPr>
              <a:t>Interpreting the Coefficients – Odds cont…</a:t>
            </a:r>
            <a:endParaRPr b="0" lang="en-US" sz="4400" spc="-1" strike="noStrike">
              <a:solidFill>
                <a:srgbClr val="000000"/>
              </a:solidFill>
              <a:latin typeface="Calibri"/>
            </a:endParaRPr>
          </a:p>
        </p:txBody>
      </p:sp>
      <p:sp>
        <p:nvSpPr>
          <p:cNvPr id="152" name="TextShape 2"/>
          <p:cNvSpPr txBox="1"/>
          <p:nvPr/>
        </p:nvSpPr>
        <p:spPr>
          <a:xfrm>
            <a:off x="914400" y="2666880"/>
            <a:ext cx="10612800" cy="4038120"/>
          </a:xfrm>
          <a:prstGeom prst="rect">
            <a:avLst/>
          </a:prstGeom>
          <a:noFill/>
          <a:ln>
            <a:noFill/>
          </a:ln>
        </p:spPr>
        <p:txBody>
          <a:bodyPr>
            <a:noAutofit/>
          </a:bodyPr>
          <a:p>
            <a:pPr marL="343080" indent="-342720">
              <a:lnSpc>
                <a:spcPct val="100000"/>
              </a:lnSpc>
              <a:spcBef>
                <a:spcPts val="420"/>
              </a:spcBef>
              <a:buClr>
                <a:srgbClr val="000000"/>
              </a:buClr>
              <a:buFont typeface="Arial"/>
              <a:buChar char="•"/>
            </a:pPr>
            <a:r>
              <a:rPr b="0" lang="en-US" sz="2100" spc="-1" strike="noStrike">
                <a:solidFill>
                  <a:srgbClr val="000000"/>
                </a:solidFill>
                <a:latin typeface="Calibri"/>
              </a:rPr>
              <a:t>It is important to remember that the odds have a multiplicative effect.  Lets assume a white person’s odds of rejection based on a set of predictors is 3:1.  Thus, if we took those same predictors for a black person, the odds of rejection would be 3*3.471 = 10.413:1.</a:t>
            </a:r>
            <a:endParaRPr b="0" lang="en-US" sz="2100" spc="-1" strike="noStrike">
              <a:solidFill>
                <a:srgbClr val="000000"/>
              </a:solidFill>
              <a:latin typeface="Calibri"/>
            </a:endParaRPr>
          </a:p>
          <a:p>
            <a:pPr>
              <a:lnSpc>
                <a:spcPct val="100000"/>
              </a:lnSpc>
              <a:spcBef>
                <a:spcPts val="420"/>
              </a:spcBef>
            </a:pPr>
            <a:endParaRPr b="0" lang="en-US" sz="2100" spc="-1" strike="noStrike">
              <a:solidFill>
                <a:srgbClr val="000000"/>
              </a:solidFill>
              <a:latin typeface="Calibri"/>
            </a:endParaRPr>
          </a:p>
          <a:p>
            <a:pPr marL="343080" indent="-342720">
              <a:lnSpc>
                <a:spcPct val="100000"/>
              </a:lnSpc>
              <a:spcBef>
                <a:spcPts val="420"/>
              </a:spcBef>
              <a:buClr>
                <a:srgbClr val="000000"/>
              </a:buClr>
              <a:buFont typeface="Arial"/>
              <a:buChar char="•"/>
            </a:pPr>
            <a:r>
              <a:rPr b="0" lang="en-US" sz="2100" spc="-1" strike="noStrike">
                <a:solidFill>
                  <a:srgbClr val="000000"/>
                </a:solidFill>
                <a:latin typeface="Calibri"/>
              </a:rPr>
              <a:t>Based on this, when we divide the odds of someone who is white by someone who is black (as long as the other predictors are the same) then the result is just Exp(B).  More specifically, 10.413/3 = 3.471.  Thus, the coefficient shows the ratio of odds for a one unit increase in the independent variable.</a:t>
            </a:r>
            <a:endParaRPr b="0" lang="en-US" sz="2100" spc="-1" strike="noStrike">
              <a:solidFill>
                <a:srgbClr val="000000"/>
              </a:solidFill>
              <a:latin typeface="Calibri"/>
            </a:endParaRPr>
          </a:p>
          <a:p>
            <a:pPr>
              <a:lnSpc>
                <a:spcPct val="100000"/>
              </a:lnSpc>
              <a:spcBef>
                <a:spcPts val="420"/>
              </a:spcBef>
            </a:pPr>
            <a:endParaRPr b="0" lang="en-US" sz="2100" spc="-1" strike="noStrike">
              <a:solidFill>
                <a:srgbClr val="000000"/>
              </a:solidFill>
              <a:latin typeface="Calibri"/>
            </a:endParaRPr>
          </a:p>
          <a:p>
            <a:pPr marL="343080" indent="-342720">
              <a:lnSpc>
                <a:spcPct val="100000"/>
              </a:lnSpc>
              <a:spcBef>
                <a:spcPts val="420"/>
              </a:spcBef>
              <a:buClr>
                <a:srgbClr val="000000"/>
              </a:buClr>
              <a:buFont typeface="Arial"/>
              <a:buChar char="•"/>
            </a:pPr>
            <a:r>
              <a:rPr b="0" lang="en-US" sz="2100" spc="-1" strike="noStrike">
                <a:solidFill>
                  <a:srgbClr val="000000"/>
                </a:solidFill>
                <a:latin typeface="Calibri"/>
              </a:rPr>
              <a:t>So, if you wanted to calculate the change in odds for increasing loanprc by one and going from 0 to 1 on pubrec, you need to multiply 8.499*5.639.  So the odds increase by 47.9.</a:t>
            </a:r>
            <a:endParaRPr b="0" lang="en-US" sz="2100" spc="-1" strike="noStrike">
              <a:solidFill>
                <a:srgbClr val="000000"/>
              </a:solidFill>
              <a:latin typeface="Calibri"/>
            </a:endParaRPr>
          </a:p>
        </p:txBody>
      </p:sp>
      <p:pic>
        <p:nvPicPr>
          <p:cNvPr id="153" name="Picture 4" descr=""/>
          <p:cNvPicPr/>
          <p:nvPr/>
        </p:nvPicPr>
        <p:blipFill>
          <a:blip r:embed="rId1"/>
          <a:stretch/>
        </p:blipFill>
        <p:spPr>
          <a:xfrm>
            <a:off x="1066680" y="1143000"/>
            <a:ext cx="10061640" cy="1294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11288</TotalTime>
  <Application>LibreOffice/6.3.0.4$Windows_X86_64 LibreOffice_project/057fc023c990d676a43019934386b85b21a9ee99</Application>
  <Words>4447</Words>
  <Paragraphs>394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2014-01-07T19:20:31Z</dcterms:created>
  <dc:creator>MDS</dc:creator>
  <dc:description/>
  <dc:language>en-US</dc:language>
  <cp:lastModifiedBy/>
  <dcterms:modified xsi:type="dcterms:W3CDTF">2021-04-12T16:45:52Z</dcterms:modified>
  <cp:revision>169</cp:revision>
  <dc:subject/>
  <dc:title>Using Qualitative Predictors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68</vt:i4>
  </property>
</Properties>
</file>