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BCCBD-DF4D-49D0-A8F5-264AF6A7D596}" type="doc">
      <dgm:prSet loTypeId="urn:microsoft.com/office/officeart/2016/7/layout/Basic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E54DC6-0EEF-434E-AEB7-20C97016AE83}">
      <dgm:prSet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0</a:t>
          </a:r>
          <a:r>
            <a:rPr lang="en-US" dirty="0"/>
            <a:t>:  Increases in the maximum federal student aid amounts are not related to cost of attendance at US Post-Secondary Education Institutions.</a:t>
          </a:r>
        </a:p>
      </dgm:t>
    </dgm:pt>
    <dgm:pt modelId="{D064B5A4-1726-4A59-ABDF-E7E20EF39E53}" type="parTrans" cxnId="{52AC6EB6-5ADA-4368-AC25-02AA2FBA9D16}">
      <dgm:prSet/>
      <dgm:spPr/>
      <dgm:t>
        <a:bodyPr/>
        <a:lstStyle/>
        <a:p>
          <a:endParaRPr lang="en-US"/>
        </a:p>
      </dgm:t>
    </dgm:pt>
    <dgm:pt modelId="{810DCE46-1129-4957-B411-9FB6CC9629C4}" type="sibTrans" cxnId="{52AC6EB6-5ADA-4368-AC25-02AA2FBA9D16}">
      <dgm:prSet/>
      <dgm:spPr/>
      <dgm:t>
        <a:bodyPr/>
        <a:lstStyle/>
        <a:p>
          <a:endParaRPr lang="en-US"/>
        </a:p>
      </dgm:t>
    </dgm:pt>
    <dgm:pt modelId="{8CA655F6-B31B-48DB-8462-2F38F2B227D6}">
      <dgm:prSet/>
      <dgm:spPr/>
      <dgm:t>
        <a:bodyPr/>
        <a:lstStyle/>
        <a:p>
          <a:r>
            <a:rPr lang="en-US" dirty="0"/>
            <a:t>H</a:t>
          </a:r>
          <a:r>
            <a:rPr lang="en-US" baseline="-25000" dirty="0"/>
            <a:t>1</a:t>
          </a:r>
          <a:r>
            <a:rPr lang="en-US" dirty="0"/>
            <a:t>:  Increases in the maximum federal student aid amounts are positively related to cost of attendance at US Post-Secondary Education Institutions.</a:t>
          </a:r>
        </a:p>
      </dgm:t>
    </dgm:pt>
    <dgm:pt modelId="{C6D799E5-80FD-47CE-9F1F-5C96718DF266}" type="parTrans" cxnId="{296E57BA-3946-4610-B66E-BFB98C715079}">
      <dgm:prSet/>
      <dgm:spPr/>
      <dgm:t>
        <a:bodyPr/>
        <a:lstStyle/>
        <a:p>
          <a:endParaRPr lang="en-US"/>
        </a:p>
      </dgm:t>
    </dgm:pt>
    <dgm:pt modelId="{C5F1A5BF-2151-4E8B-BA4B-14D4626ABA18}" type="sibTrans" cxnId="{296E57BA-3946-4610-B66E-BFB98C715079}">
      <dgm:prSet/>
      <dgm:spPr/>
      <dgm:t>
        <a:bodyPr/>
        <a:lstStyle/>
        <a:p>
          <a:endParaRPr lang="en-US"/>
        </a:p>
      </dgm:t>
    </dgm:pt>
    <dgm:pt modelId="{48005245-7B79-5D49-8E0B-4ED583B9095C}" type="pres">
      <dgm:prSet presAssocID="{037BCCBD-DF4D-49D0-A8F5-264AF6A7D596}" presName="Name0" presStyleCnt="0">
        <dgm:presLayoutVars>
          <dgm:dir/>
          <dgm:resizeHandles val="exact"/>
        </dgm:presLayoutVars>
      </dgm:prSet>
      <dgm:spPr/>
    </dgm:pt>
    <dgm:pt modelId="{3D469575-2FE6-354C-900C-F2132D3FDBD2}" type="pres">
      <dgm:prSet presAssocID="{11E54DC6-0EEF-434E-AEB7-20C97016AE83}" presName="node" presStyleLbl="node1" presStyleIdx="0" presStyleCnt="3">
        <dgm:presLayoutVars>
          <dgm:bulletEnabled val="1"/>
        </dgm:presLayoutVars>
      </dgm:prSet>
      <dgm:spPr/>
    </dgm:pt>
    <dgm:pt modelId="{40D6C7D2-57A4-DC41-AB49-98AF7DF9CBB4}" type="pres">
      <dgm:prSet presAssocID="{810DCE46-1129-4957-B411-9FB6CC9629C4}" presName="sibTransSpacerBeforeConnector" presStyleCnt="0"/>
      <dgm:spPr/>
    </dgm:pt>
    <dgm:pt modelId="{33C20970-0622-6540-8BE4-AA65F8009A92}" type="pres">
      <dgm:prSet presAssocID="{810DCE46-1129-4957-B411-9FB6CC9629C4}" presName="sibTrans" presStyleLbl="node1" presStyleIdx="1" presStyleCnt="3"/>
      <dgm:spPr>
        <a:prstGeom prst="mathMinus">
          <a:avLst/>
        </a:prstGeom>
      </dgm:spPr>
    </dgm:pt>
    <dgm:pt modelId="{19DC847E-141D-4748-A925-4441F91B5833}" type="pres">
      <dgm:prSet presAssocID="{810DCE46-1129-4957-B411-9FB6CC9629C4}" presName="sibTransSpacerAfterConnector" presStyleCnt="0"/>
      <dgm:spPr/>
    </dgm:pt>
    <dgm:pt modelId="{BAC6DEC2-0951-2342-975C-CBB7060F0E2C}" type="pres">
      <dgm:prSet presAssocID="{8CA655F6-B31B-48DB-8462-2F38F2B227D6}" presName="node" presStyleLbl="node1" presStyleIdx="2" presStyleCnt="3">
        <dgm:presLayoutVars>
          <dgm:bulletEnabled val="1"/>
        </dgm:presLayoutVars>
      </dgm:prSet>
      <dgm:spPr/>
    </dgm:pt>
  </dgm:ptLst>
  <dgm:cxnLst>
    <dgm:cxn modelId="{1D0B151A-D0AB-5549-8E77-8BCE86BBCE34}" type="presOf" srcId="{037BCCBD-DF4D-49D0-A8F5-264AF6A7D596}" destId="{48005245-7B79-5D49-8E0B-4ED583B9095C}" srcOrd="0" destOrd="0" presId="urn:microsoft.com/office/officeart/2016/7/layout/BasicProcessNew"/>
    <dgm:cxn modelId="{4EF20A51-ACC4-8943-A624-9FF04F21B577}" type="presOf" srcId="{11E54DC6-0EEF-434E-AEB7-20C97016AE83}" destId="{3D469575-2FE6-354C-900C-F2132D3FDBD2}" srcOrd="0" destOrd="0" presId="urn:microsoft.com/office/officeart/2016/7/layout/BasicProcessNew"/>
    <dgm:cxn modelId="{73BBF686-439C-CE46-AC9C-1ADBB78E32D6}" type="presOf" srcId="{810DCE46-1129-4957-B411-9FB6CC9629C4}" destId="{33C20970-0622-6540-8BE4-AA65F8009A92}" srcOrd="0" destOrd="0" presId="urn:microsoft.com/office/officeart/2016/7/layout/BasicProcessNew"/>
    <dgm:cxn modelId="{82E4C794-475A-1141-86AA-881DF284E3D9}" type="presOf" srcId="{8CA655F6-B31B-48DB-8462-2F38F2B227D6}" destId="{BAC6DEC2-0951-2342-975C-CBB7060F0E2C}" srcOrd="0" destOrd="0" presId="urn:microsoft.com/office/officeart/2016/7/layout/BasicProcessNew"/>
    <dgm:cxn modelId="{52AC6EB6-5ADA-4368-AC25-02AA2FBA9D16}" srcId="{037BCCBD-DF4D-49D0-A8F5-264AF6A7D596}" destId="{11E54DC6-0EEF-434E-AEB7-20C97016AE83}" srcOrd="0" destOrd="0" parTransId="{D064B5A4-1726-4A59-ABDF-E7E20EF39E53}" sibTransId="{810DCE46-1129-4957-B411-9FB6CC9629C4}"/>
    <dgm:cxn modelId="{296E57BA-3946-4610-B66E-BFB98C715079}" srcId="{037BCCBD-DF4D-49D0-A8F5-264AF6A7D596}" destId="{8CA655F6-B31B-48DB-8462-2F38F2B227D6}" srcOrd="1" destOrd="0" parTransId="{C6D799E5-80FD-47CE-9F1F-5C96718DF266}" sibTransId="{C5F1A5BF-2151-4E8B-BA4B-14D4626ABA18}"/>
    <dgm:cxn modelId="{EFEB71FE-2AF0-4242-9AA5-E5B53598DEE1}" type="presParOf" srcId="{48005245-7B79-5D49-8E0B-4ED583B9095C}" destId="{3D469575-2FE6-354C-900C-F2132D3FDBD2}" srcOrd="0" destOrd="0" presId="urn:microsoft.com/office/officeart/2016/7/layout/BasicProcessNew"/>
    <dgm:cxn modelId="{38086FA0-6FE8-374E-BB9C-414E07BA668B}" type="presParOf" srcId="{48005245-7B79-5D49-8E0B-4ED583B9095C}" destId="{40D6C7D2-57A4-DC41-AB49-98AF7DF9CBB4}" srcOrd="1" destOrd="0" presId="urn:microsoft.com/office/officeart/2016/7/layout/BasicProcessNew"/>
    <dgm:cxn modelId="{E2BC06A6-1E93-FB45-99A4-099B7D9D7FAF}" type="presParOf" srcId="{48005245-7B79-5D49-8E0B-4ED583B9095C}" destId="{33C20970-0622-6540-8BE4-AA65F8009A92}" srcOrd="2" destOrd="0" presId="urn:microsoft.com/office/officeart/2016/7/layout/BasicProcessNew"/>
    <dgm:cxn modelId="{B4C01825-1C1B-DF4E-B3E7-8FD39ADD9B08}" type="presParOf" srcId="{48005245-7B79-5D49-8E0B-4ED583B9095C}" destId="{19DC847E-141D-4748-A925-4441F91B5833}" srcOrd="3" destOrd="0" presId="urn:microsoft.com/office/officeart/2016/7/layout/BasicProcessNew"/>
    <dgm:cxn modelId="{7E2E33B9-8B91-DD4E-934C-22407DD30F64}" type="presParOf" srcId="{48005245-7B79-5D49-8E0B-4ED583B9095C}" destId="{BAC6DEC2-0951-2342-975C-CBB7060F0E2C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69575-2FE6-354C-900C-F2132D3FDBD2}">
      <dsp:nvSpPr>
        <dsp:cNvPr id="0" name=""/>
        <dsp:cNvSpPr/>
      </dsp:nvSpPr>
      <dsp:spPr>
        <a:xfrm>
          <a:off x="3130" y="175258"/>
          <a:ext cx="4634745" cy="278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</a:t>
          </a:r>
          <a:r>
            <a:rPr lang="en-US" sz="2900" kern="1200" baseline="-25000" dirty="0"/>
            <a:t>0</a:t>
          </a:r>
          <a:r>
            <a:rPr lang="en-US" sz="2900" kern="1200" dirty="0"/>
            <a:t>:  Increases in the maximum federal student aid amounts are not related to cost of attendance at US Post-Secondary Education Institutions.</a:t>
          </a:r>
        </a:p>
      </dsp:txBody>
      <dsp:txXfrm>
        <a:off x="3130" y="175258"/>
        <a:ext cx="4634745" cy="2780847"/>
      </dsp:txXfrm>
    </dsp:sp>
    <dsp:sp modelId="{33C20970-0622-6540-8BE4-AA65F8009A92}">
      <dsp:nvSpPr>
        <dsp:cNvPr id="0" name=""/>
        <dsp:cNvSpPr/>
      </dsp:nvSpPr>
      <dsp:spPr>
        <a:xfrm>
          <a:off x="4712074" y="1444182"/>
          <a:ext cx="695211" cy="243000"/>
        </a:xfrm>
        <a:prstGeom prst="mathMinu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C6DEC2-0951-2342-975C-CBB7060F0E2C}">
      <dsp:nvSpPr>
        <dsp:cNvPr id="0" name=""/>
        <dsp:cNvSpPr/>
      </dsp:nvSpPr>
      <dsp:spPr>
        <a:xfrm>
          <a:off x="5481483" y="175258"/>
          <a:ext cx="4634745" cy="278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</a:t>
          </a:r>
          <a:r>
            <a:rPr lang="en-US" sz="2900" kern="1200" baseline="-25000" dirty="0"/>
            <a:t>1</a:t>
          </a:r>
          <a:r>
            <a:rPr lang="en-US" sz="2900" kern="1200" dirty="0"/>
            <a:t>:  Increases in the maximum federal student aid amounts are positively related to cost of attendance at US Post-Secondary Education Institutions.</a:t>
          </a:r>
        </a:p>
      </dsp:txBody>
      <dsp:txXfrm>
        <a:off x="5481483" y="175258"/>
        <a:ext cx="4634745" cy="278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C76-5D44-4142-9D16-157FD7FBF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909C3-83DE-0F49-9BAE-D4DA9FDB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8348-2F0C-194F-B3D1-921B024F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C16-9331-B342-A38C-3B36E077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F519-3B24-1844-81E4-ABF8885C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A1F7-1264-5548-ACBA-3DB27F5A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DD2CA-8D6E-BC49-A5F1-680A5B55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BB86-6613-794F-95F0-C1BD2E21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A5A6-EE0E-E242-973D-A0AFA06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0F0E-6628-1C46-BA31-7731E17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0058-3832-394A-8615-A5845C5A6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65990-9E87-2E44-ADF2-BF2E2C376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89E2-BC29-234C-9072-E92D98E7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6A97-7521-EA43-BE64-778E70C3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736F-9ECC-A74C-B102-67374B3F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75AE-C665-FA4D-A195-B03842D6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8CD3-3168-5648-9E47-000E9030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9E46-645D-B845-B6D0-7BA817B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2737-5CEE-5F4A-9478-C4D9C368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E6359-7984-B74D-A42A-5E70A5B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3FF3-70FB-7545-841A-58511E90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82EF-C206-1A41-84D1-A484B37C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DC0F-7576-6748-827C-3A044ECA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4FB-625F-7A42-9456-8D2F524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3FF0-6738-4A4A-9E60-75287533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34F1-AB96-974D-BF19-3D17D42C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B325-A6AA-F74F-A94A-C4AAA18CF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3C04D-5353-924E-AD21-11332EFD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4527-F43E-A846-B042-6CAAC40B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7CCE-E3EA-1E44-A30B-3F97E852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78F0-5652-2C4E-8F37-A44E9A6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A8-7FC9-F44F-9F00-FC74A66B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822DC-B93F-824C-93C8-4F6C5032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9268-F9D8-2B41-8481-8225E9A9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9CBA4-C5F9-3348-BAEF-4164D2BC4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234D-E898-114F-85A5-6925FBB9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D018A-4C2C-734E-AC45-70E2402C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2A793-04B1-EE43-A431-89BEF715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040D9-6FC8-A24D-945F-807A79B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8A6-6AA4-EB44-9429-DBECCFA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E0629-8ABC-4247-9A7E-591913A8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9F6D7-F8F0-0A42-A233-5703CCBE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F5E1-F5D8-6447-94AC-72AD0A5F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8430-AD1A-D64B-B845-59B7B316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4DF77-0222-A84F-A94B-4CA63E12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18BA-003B-DB42-AB11-0225E99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E79C-3EB9-F44D-9809-57715430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AB32-2BA3-6B4A-92A2-FF7B978C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8A08-A6F3-0843-A22E-D0D52A264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7C05-A6CA-4F40-A866-9988DF3C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93D67-6424-284A-9006-8F35DE0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CEF5-7004-094B-A207-8F1F714A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523B-99D4-9D41-A66E-D31EBF6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2A4F0-76D5-2A4B-93B0-B32172875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629BB-94E3-6445-BAE7-323E76B57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09B9-2C33-E347-B9D4-E6BC734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23E1-5531-284C-955C-E58CA2F6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DC38-F7AC-5649-A04E-253E371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7DFA-A8C7-D94C-ADFB-38484FAF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6A7C-6994-DF40-8F96-0C8E699E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6866-A4EB-1B48-9545-6D46527E9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425F-59EB-9447-8D82-70108D9D69B8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E136-0B2D-2A44-8D2A-2FA2FFCE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CCC2-79B8-9A46-AA85-114E9573C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076C-55DD-9745-AAD2-B4D58E0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A1832-E7A7-314F-B0DE-18F236337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Federal College Aid and Rising Tuition: Project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AE51F-D059-5148-8F9E-43DE86CD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Alexander Keeney</a:t>
            </a:r>
          </a:p>
        </p:txBody>
      </p:sp>
    </p:spTree>
    <p:extLst>
      <p:ext uri="{BB962C8B-B14F-4D97-AF65-F5344CB8AC3E}">
        <p14:creationId xmlns:p14="http://schemas.microsoft.com/office/powerpoint/2010/main" val="17110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51A2A-9F1A-C747-AF0B-B158E764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6FB8-945C-8547-B6DC-5EC3F1D5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 i="1">
                <a:solidFill>
                  <a:srgbClr val="000000"/>
                </a:solidFill>
              </a:rPr>
              <a:t>Higher Education Act </a:t>
            </a:r>
            <a:r>
              <a:rPr lang="en-US" sz="2400">
                <a:solidFill>
                  <a:srgbClr val="000000"/>
                </a:solidFill>
              </a:rPr>
              <a:t>of 1965 introduced, among other things, Pell Grants and Federal Stafford Student Loans.  </a:t>
            </a:r>
          </a:p>
          <a:p>
            <a:r>
              <a:rPr lang="en-US" sz="2400">
                <a:solidFill>
                  <a:srgbClr val="000000"/>
                </a:solidFill>
              </a:rPr>
              <a:t>Federal Student Aid, while initially intended to increase college affordability for low-income students and families, may have actually increased the cost of attendance at colleges and universities. </a:t>
            </a:r>
          </a:p>
          <a:p>
            <a:r>
              <a:rPr lang="en-US" sz="2400">
                <a:solidFill>
                  <a:srgbClr val="000000"/>
                </a:solidFill>
              </a:rPr>
              <a:t>A College Board Study has shown that cost of attendance rises more when federal student aid grows.  </a:t>
            </a:r>
          </a:p>
        </p:txBody>
      </p:sp>
    </p:spTree>
    <p:extLst>
      <p:ext uri="{BB962C8B-B14F-4D97-AF65-F5344CB8AC3E}">
        <p14:creationId xmlns:p14="http://schemas.microsoft.com/office/powerpoint/2010/main" val="1781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DBD68-BA49-3A45-B6E2-CD177488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7CF40-2DB3-4A80-AF30-9AD299462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92957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3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919CD-2883-1342-A4E5-DEB49CF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Estimating Model</a:t>
            </a:r>
          </a:p>
        </p:txBody>
      </p:sp>
      <p:sp>
        <p:nvSpPr>
          <p:cNvPr id="3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 descr="Calculator">
            <a:extLst>
              <a:ext uri="{FF2B5EF4-FFF2-40B4-BE49-F238E27FC236}">
                <a16:creationId xmlns:a16="http://schemas.microsoft.com/office/drawing/2014/main" id="{6ED66CC4-B90F-48D4-B322-E8618960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692B0-6510-D046-8031-D976A7717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0691" y="2421682"/>
                <a:ext cx="6181328" cy="36392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Tuition Costs </a:t>
                </a:r>
                <a:r>
                  <a:rPr lang="en-US" i="1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MPGA+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MUFSLA </a:t>
                </a:r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CPI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QCF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SCF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NPS </a:t>
                </a:r>
                <a:r>
                  <a:rPr lang="en-US" i="1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i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692B0-6510-D046-8031-D976A7717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0691" y="2421682"/>
                <a:ext cx="6181328" cy="3639289"/>
              </a:xfrm>
              <a:blipFill>
                <a:blip r:embed="rId5"/>
                <a:stretch>
                  <a:fillRect l="-1844" r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139D9-1AF4-4F42-BB61-2D0C616A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1616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Variable Descriptions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9FE2F8-0E6A-B747-B37E-BE4C3A9F6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0091"/>
              </p:ext>
            </p:extLst>
          </p:nvPr>
        </p:nvGraphicFramePr>
        <p:xfrm>
          <a:off x="355601" y="2763454"/>
          <a:ext cx="11010605" cy="39521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7438">
                  <a:extLst>
                    <a:ext uri="{9D8B030D-6E8A-4147-A177-3AD203B41FA5}">
                      <a16:colId xmlns:a16="http://schemas.microsoft.com/office/drawing/2014/main" val="73296268"/>
                    </a:ext>
                  </a:extLst>
                </a:gridCol>
                <a:gridCol w="2588070">
                  <a:extLst>
                    <a:ext uri="{9D8B030D-6E8A-4147-A177-3AD203B41FA5}">
                      <a16:colId xmlns:a16="http://schemas.microsoft.com/office/drawing/2014/main" val="2478118234"/>
                    </a:ext>
                  </a:extLst>
                </a:gridCol>
                <a:gridCol w="1533733">
                  <a:extLst>
                    <a:ext uri="{9D8B030D-6E8A-4147-A177-3AD203B41FA5}">
                      <a16:colId xmlns:a16="http://schemas.microsoft.com/office/drawing/2014/main" val="715066803"/>
                    </a:ext>
                  </a:extLst>
                </a:gridCol>
                <a:gridCol w="1526919">
                  <a:extLst>
                    <a:ext uri="{9D8B030D-6E8A-4147-A177-3AD203B41FA5}">
                      <a16:colId xmlns:a16="http://schemas.microsoft.com/office/drawing/2014/main" val="1011462998"/>
                    </a:ext>
                  </a:extLst>
                </a:gridCol>
                <a:gridCol w="2574445">
                  <a:extLst>
                    <a:ext uri="{9D8B030D-6E8A-4147-A177-3AD203B41FA5}">
                      <a16:colId xmlns:a16="http://schemas.microsoft.com/office/drawing/2014/main" val="197858007"/>
                    </a:ext>
                  </a:extLst>
                </a:gridCol>
              </a:tblGrid>
              <a:tr h="287174">
                <a:tc>
                  <a:txBody>
                    <a:bodyPr/>
                    <a:lstStyle/>
                    <a:p>
                      <a:r>
                        <a:rPr lang="en-US" sz="1400"/>
                        <a:t>Variable Name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Definition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Intervention/ 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Estimated Effect(+/-)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Source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3300012816"/>
                  </a:ext>
                </a:extLst>
              </a:tr>
              <a:tr h="471785">
                <a:tc>
                  <a:txBody>
                    <a:bodyPr/>
                    <a:lstStyle/>
                    <a:p>
                      <a:r>
                        <a:rPr lang="en-US" sz="1400" dirty="0"/>
                        <a:t>Maximum Pell Grant Amount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largest grant available to students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Intervention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Collegeboard.org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2999032235"/>
                  </a:ext>
                </a:extLst>
              </a:tr>
              <a:tr h="656397">
                <a:tc>
                  <a:txBody>
                    <a:bodyPr/>
                    <a:lstStyle/>
                    <a:p>
                      <a:r>
                        <a:rPr lang="en-US" sz="1400"/>
                        <a:t>Maximum undergraduate Federal Student Loan Amount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Limit on Federal Student loans for Undergraduate students per semester.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Intervention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1482065808"/>
                  </a:ext>
                </a:extLst>
              </a:tr>
              <a:tr h="287174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Consumer Price Index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BLS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1380999043"/>
                  </a:ext>
                </a:extLst>
              </a:tr>
              <a:tr h="287174">
                <a:tc>
                  <a:txBody>
                    <a:bodyPr/>
                    <a:lstStyle/>
                    <a:p>
                      <a:r>
                        <a:rPr lang="en-US" sz="1400"/>
                        <a:t>QCF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Quality Control Factor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2221996045"/>
                  </a:ext>
                </a:extLst>
              </a:tr>
              <a:tr h="287174">
                <a:tc>
                  <a:txBody>
                    <a:bodyPr/>
                    <a:lstStyle/>
                    <a:p>
                      <a:r>
                        <a:rPr lang="en-US" sz="1400"/>
                        <a:t>SCF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State Control Factor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+/-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826565764"/>
                  </a:ext>
                </a:extLst>
              </a:tr>
              <a:tr h="471785">
                <a:tc>
                  <a:txBody>
                    <a:bodyPr/>
                    <a:lstStyle/>
                    <a:p>
                      <a:r>
                        <a:rPr lang="en-US" sz="1400"/>
                        <a:t>Residency Status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 = Non - resident</a:t>
                      </a:r>
                    </a:p>
                    <a:p>
                      <a:r>
                        <a:rPr lang="en-US" sz="1400"/>
                        <a:t>1 = In-state resident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University/college general information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2025993464"/>
                  </a:ext>
                </a:extLst>
              </a:tr>
              <a:tr h="471785">
                <a:tc>
                  <a:txBody>
                    <a:bodyPr/>
                    <a:lstStyle/>
                    <a:p>
                      <a:r>
                        <a:rPr lang="en-US" sz="1400"/>
                        <a:t>Nonprofit status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= For-profit</a:t>
                      </a:r>
                    </a:p>
                    <a:p>
                      <a:r>
                        <a:rPr lang="en-US" sz="1400"/>
                        <a:t>1 = Nonprofit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+/-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University/college general information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3543212349"/>
                  </a:ext>
                </a:extLst>
              </a:tr>
              <a:tr h="471785">
                <a:tc>
                  <a:txBody>
                    <a:bodyPr/>
                    <a:lstStyle/>
                    <a:p>
                      <a:r>
                        <a:rPr lang="en-US" sz="1400"/>
                        <a:t>Public Status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= Private</a:t>
                      </a:r>
                    </a:p>
                    <a:p>
                      <a:r>
                        <a:rPr lang="en-US" sz="1400"/>
                        <a:t>1 = Public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 marL="52821" marR="52821" marT="26410" marB="264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University/college general information</a:t>
                      </a:r>
                    </a:p>
                  </a:txBody>
                  <a:tcPr marL="52821" marR="52821" marT="26410" marB="26410"/>
                </a:tc>
                <a:extLst>
                  <a:ext uri="{0D108BD9-81ED-4DB2-BD59-A6C34878D82A}">
                    <a16:rowId xmlns:a16="http://schemas.microsoft.com/office/drawing/2014/main" val="260730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275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Federal College Aid and Rising Tuition: Project Methodology</vt:lpstr>
      <vt:lpstr>Research Topic</vt:lpstr>
      <vt:lpstr>Hypothesis</vt:lpstr>
      <vt:lpstr>Estimating Model</vt:lpstr>
      <vt:lpstr>Variable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College Aid and Rising Tuition: Project Methodology</dc:title>
  <dc:creator>Alex Keeney</dc:creator>
  <cp:lastModifiedBy>Alex Keeney</cp:lastModifiedBy>
  <cp:revision>14</cp:revision>
  <dcterms:created xsi:type="dcterms:W3CDTF">2018-10-06T17:10:33Z</dcterms:created>
  <dcterms:modified xsi:type="dcterms:W3CDTF">2018-10-08T13:23:25Z</dcterms:modified>
</cp:coreProperties>
</file>