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15:52:16.35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0,'26'0,"1"0,-17 0,3 0,3 0,-5 0,10 0,-12 0,9 0,-8 0,8 0,-4 0,5 0,1 0,-6 0,4 0,-9 0,4 0,0 0,-3 0,3 0,-2 0,-2 0,3 0,0 0,-3 0,2 0,2 0,-3 0,3 0,0 0,-4 0,4 4,0-3,-4 2,4-3,4 0,-7 0,7 0,-9 0,5 0,-4 0,4 0,-1 0,2 0,-1 0,0 0,-5 0,5 0,-4 0,4 0,-1 0,-3 0,8 0,-8 0,4 0,-1 0,-3 0,5 0,-6 0,3 0,0 0,-2 0,7 0,-6 0,8 0,-9 0,9 0,-4 0,6 0,-6 0,4 0,-9 0,9 0,-8 0,3 0,0 0,-4 0,9 0,-9 0,5 0,-1 0,-4 0,9 0,-9 0,4 4,0-3,-4 2,5-3,2 0,-6 0,7 0,-9 0,0 0,4 4,-4-3,6 2,-5-3,1 0,7 0,-7 0,12 0,-13 0,9 0,-9 0,9 0,-8 4,3-3,-2 2,-2-3,3 0,-1 0,-3 4,2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15:52:29.4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93 0,'0'38,"0"-2,0 6,0 1,0 0,0 7,0-7,0 23,0-19,0 17,0-28,0 6,0-9,0-5,0 4,0-12,0 6,0-7,0 1,0-1,0 0,0-4,0 3,0-4,0 0,0 4,0-4,0 6,0-1,0 0,0-5,0 4,0-8,0 8,0-4,0 0,0-1,-4 0,3-4,-4 4,5 0,0-3,-3 3,2 3,-3-5,4 5,0-3,-3-3,2 8,-3-9,0 4,4 0,-4-4,4 4,-4-1,3-3,-2 3,3-1,0-3,0 6,-5-1,4 5,-8 7,8-4,-9 11,8-11,-3 11,1-11,3 5,-3-7,4-5,0 4,-4-8,3 8,-2-9,3 9,0-9,0 9,0-8,0 3,0 0,0-4,0 4,0 0,0-4,0 4,0 0,0-3,0 3,0-2,0-2,0 3,0 1,0-4,0 5,0-3,0-2,0 3,0 0,0 1,0 0,0 0,0-5,0 4,0-3,0 8,0-8,0 9,0-9,0 4,0 1,0-5,0 4,0 0,0-4,0 9,0-8,0 3,0 0,0 1,0 0,0 4,0-3,0-1,0 4,0-9,0 9,0-3,0-1,0 4,0-4,0 5,0 1,0-1,0 0,0-4,0 3,0-4,0 0,4 4,-3-4,3 1,0 3,-3-9,4 9,-1-4,-3 1,8 3,-8-9,3 9,-4-9,3 4,-2 0,3-3,0 8,-3-9,3 4,1 0,-4-4,3 9,0-4,-3 1,8 3,-4-9,0 9,3-4,-7 6,6-6,-6 4,3-4,0 5,-3-4,8 3,-8-9,3 9,0-4,-3 1,4 3,-2-9,-2 9,6-9,-6 9,3-8,-4 8,3-9,-2 4,3 0,-4-4,0 4,3-1,-2-3,3 3,-4 4,0-5,0 5,0-3,0-3,0 3,0 0,0-4,0 4,0 4,0-7,0 7,0-4,0-4,0 9,0-4,0 1,0 3,0-4,0 0,0-1,0 0,0-3,0 3,0-2,0-3,0 6,0-6,0 8,0-2,0 5,0 7,0-5,-4 4,3-5,-4-1,1 0,3 0,-3 1,0-6,3-1,-3 0,4 1,-3 1,2-2,-3 0,4-4,0 9,-3-9,2 4,-3 1,4-5,-4 9,3-9,-4 4,5 0,0-3,-4 8,3-4,-3 5,0-5,3 5,-3-5,0 5,3 0,-3-4,4-2,0 0,-4-4,3 9,-2-9,3 4,0 0,0-3,-5 8,4-9,-3 4,4-1,0-3,0 7,0-6,0 3,0 0,0-4,0 9,0-8,0 8,0-9,0 9,0-9,0 9,0-8,0 8,0-9,0 9,0-9,0 9,0-8,0 8,0-4,0 0,0 4,0-9,0 9,0-8,0 8,0-9,0 9,0-9,0 5,0-1,-4 1,2 0,-2 4,4-4,-4 6,3-6,-4 4,5-4,-3 1,2 3,-3-9,4 9,0-9,0 4,-3-1,2 2,-3-1,4 0,0-5,0 5,0-4,0 4,0 1,0-5,0 9,0-9,0 4,0 0,0 2,0-1,0 4,0-4,0 0,0 4,0-4,0 6,0-6,0 4,0-4,0 0,0 5,0-5,0 0,0 4,0-4,0 1,0 3,0-9,0 9,0-9,0 9,0-8,0 3,0 0,0-4,0 4,0 0,0-3,4 3,-3 0,2-4,-3 4,0-1,4-3,-3 2,2 1,-3-3,0 3,0-1,0-2,0 3,4 0,-3-4,2 4,-3 0,0-3,0 2,0 3,0-5,0 9,0-9,0 9,0-8,0 8,0-9,0 4,0 4,0-7,0 6,0-8,0 6,0-5,0 4,0 0,0-4,0 4,0-1,0-3,0 3,5 1,-4-4,3 4,-4-1,0-3,0 2,0 1,0-3,4 8,-3-8,3 9,-4-9,5 9,-4-3,3 4,0-5,-3 4,6-4,-6 1,4 3,-1-4,-3 0,3 4,1-3,-4 4,3 0,0 0,-3-4,3 3,0-9,-3 4,7 0,-7-4,3 9,-4-8,4 8,-3-9,4 4,-1 4,-3-7,3 7,-4-9,4 5,-2-4,2 4,-4-1,0-3,3 2,-2 2,3-3,-4 3,0-3,0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15:52:31.92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0,'43'0,"-8"0,-3 0,-11 0,11 5,-11-3,11 3,-11-1,5-3,-1 3,-4 0,11-3,-4 4,-1-5,5 5,-11-4,5 4,-7-5,0 4,0-3,1 4,-6-5,4 0,-4 0,6 0,-6 0,4 0,-4 0,5 0,-4 0,3 4,-4-3,0 3,4-4,-8 4,8-3,-9 2,4-3,-1 4,-3-3,2 2,2-3,-3 0,3 0,-2 4,3-3,-1 2,0-3,-5 0,4 0,-1 0,1 3,-2-2,1 2,3-3,4 0,1 0,0 0,1 0,-1 0,-5 0,-1 0,-5 0,4 0,-3 0,5 0,-6 0,5 0,-2 0,-4-7,6 2,-8-2,5 0,-2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15:52:37.81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35 0,'0'29,"0"6,0-19,0 10,0 0,0-5,0 11,0-5,0 0,0 5,0-4,0 5,0 1,0 0,0-7,0 5,0-11,0 5,0-1,0-4,0 5,0-7,0 0,0 1,0-1,0-5,0 4,0-4,0 1,0 3,0-9,0 9,0-4,0 0,0 4,0-3,0-1,0 4,0-4,0 6,0-1,0 0,0-5,0 4,0-3,0 4,0-5,0 4,0-3,0-1,0 4,0-9,0 4,0 0,0-3,0 3,0-2,0-2,-5 8,4-8,-3 4,4 4,0-7,0 7,0-9,0 5,-4-4,3 4,-2 0,3-3,0 3,0 3,0-5,0 5,0-3,-4-3,3 8,-3-9,4 9,0-4,0 5,0-4,0 3,0-4,0 5,-3-4,2 3,-3-4,4 5,0-5,0 4,0-3,0-1,0 4,0-9,0 4,0 1,0-5,0 4,0 0,0-4,0 4,0 0,0 2,0-1,0 4,0-4,0 6,0-6,0 4,0-4,0 5,0-4,0 3,0-4,0 5,0 0,0 1,0-1,0 0,0-5,0 4,0-3,0 4,0 0,0 0,0 1,0-1,0 0,0 7,0-5,0 4,0 1,0-5,0 5,0-7,0 0,0 0,0 1,0-6,0 4,0-4,0 5,0 1,0-1,0 0,0 1,0-1,0 0,0 0,0-4,0 3,0-4,0 5,0 1,0-1,0 0,0 0,0-4,0 2,0-2,0-1,0 4,0-9,0 9,0-4,0 1,0 3,0-9,0 17,0-14,0 14,0-11,0 4,0-5,0 4,0-4,0 6,0-1,0 0,0-4,0 9,0-8,0 10,0-7,0 0,0 0,0 1,0-1,0 0,0 7,0-5,0 4,0-5,0-1,0 0,0 0,0-4,0 3,0-4,0 0,0 4,0-3,0-1,0 4,0-4,0 5,0-4,0 3,0-4,0 5,0 0,0 1,4-1,-3 0,4 7,-1-5,-3 11,3-12,1 21,-4-18,3 18,-4-20,4 4,-3 1,3-5,1 11,-3-11,3 11,-5-5,0 7,0-1,0 1,0-7,0 5,0-4,0-1,5 5,-4-11,4 5,-5-7,0 0,0 0,0 1,0-1,0 0,0 0,0 1,0-6,0 4,0-9,0 9,0-3,0 4,0-5,0 4,0 3,0 0,0 4,0-5,0-1,0 9,0-7,0 7,0-9,0 0,0 1,0-1,0 0,0 7,0-5,0 11,4-11,-3 4,3-5,-4 5,0-4,5 5,-4 0,3-6,-4 12,5-4,-4 5,4 1,-1-7,-3 5,4-4,0 5,-4 1,4 0,0-1,-4-5,4 4,-5-5,0 7,5-1,-4 1,4 0,0-7,-4 5,3-11,-4 4,0 1,4-5,-3 5,3-7,-4 7,0-6,0 6,0 8,0-11,0 11,0-8,0-5,0 11,0-11,0 11,0-11,0 11,0-11,0 4,0-6,0 1,0-1,0 0,0 0,0-4,0 3,0-4,0 0,0 4,0-8,0 3,0-2,0-2,0 6,0-4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15:52:47.90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0 178,'49'0,"5"0,-25 0,11 0,-12 0,13 0,-5 0,13 0,-13 0,13 0,-14 0,15 0,-15 0,7 0,-9 0,1 0,0 0,-1 0,1 0,-7 0,5 0,-11 0,11 0,-4 0,-1 0,5 0,-11 0,11 0,-11 0,4 0,-5 0,-1 0,0 0,-4 0,3 0,-9 0,4 0,4 0,-7 0,6 0,-8 0,1 0,2 4,-2-3,3 2,0 1,-4-3,4 2,0 1,-3-3,2 2,1-3,-3 0,3 0,-1 0,-3 0,6 0,-5 0,2 0,1 0,-4 0,4 0,0 0,-3 0,5 0,-6 0,6 0,-6 0,3 0,2 0,2-4,4 3,0-3,0-1,1 4,-6-3,-1 4,-5 0,4 0,-4-6,0-3,-5-2,-3 0,-4-1,3 4,-2-6,3 6,0-3,0-2,0 4,-3-5,-4 7,-4 4,0-1,1 4,-2 0,4 0,-4 0,-1 0,3 0,-8 0,4 0,-6 0,1 0,-1 0,1 0,0 0,-1 0,1 0,5 0,0 0,1 0,4 0,-4 0,-4 0,7 0,-7 0,9 0,-1 0,-2 0,2 0,-6 0,7 0,-9 0,2 0,-6 0,2 0,-7 0,5 0,-11 0,11 0,-5 0,7 0,-1 0,6 0,-4 0,8 0,-3 0,2 0,2 0,-5 0,6 0,-8 0,-5 0,-6 0,-7 0,0 0,1 0,-1 0,6 0,-4 0,5 0,-1 0,3 0,5 0,6 0,-4 0,3 0,1 0,1 0,0 0,3 0,-3 0,1 0,4 0,-6 0,6 0,-6 0,6 0,-3 0,0 0,3 0,-7 0,7 0,-2 0,-1 0,0 0,0 0,-2 0,5 0,-6 4,6-3,-5 2,1-3,1 0,1 0,-1 0,0 0,0 0,-2 0,6 0,-6 4,2-4,0 3,-3-3,7 0,-7 0,7-6,23-9,-10 6,22-5,-21 14,0 0,8 0,-6 0,5 0,-3 0,-3 0,5 0,-2 0,0 0,2 0,-5 0,5 0,-2-3,0 2,-1-5,-3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15:53:36.16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0,'0'31,"0"4,0-14,0 11,0-5,0 7,0-1,0 1,0 0,0-7,0 5,0-11,0 5,0-1,0-4,0 11,0-5,0 1,0 4,0-11,0 4,0-5,0-1,0 0,0-5,0-1,0 0,0-3,0 3,0-2,0-2,0 4,0-5,0 3,0 6,0-2,0 8,0-4,0 0,0 7,0-5,0 4,0-5,0-1,0 0,0 0,0 1,0-1,0-5,0 4,0-3,0-1,0-1,0 0,0-4,0 4,0 0,0-3,0 8,0-4,0 0,0 4,0-8,0 8,4-4,-3 0,8 4,-8-8,7 3,-7 0,6-4,-6 9,2-9,1 4,-3-4,6-1,-6 8,3-6,-4 7,3-9,-2 0,6 3,-6 0,3 0,-1-1,-2 6,3-5,-4 10,0-11,0 8,0-4,3 0,-2-1,3 0,-4-3,0 3,0-2,0-2,0 3,0 0,0-3,0 2,0 1,0-3,0 3,0-1,0 3,0-1,0 0,0-5,0 4,0-3,0 2,0 1,0-3,0 3,0-1,0 3,0-1,0 0,0 0,0-3,0 3,0 0,0-4,0 4,0 0,0-3,0 3,0-2,0-2,0 8,0-8,0 4,0 4,0-7,0 7,0-9,0 5,0-4,0 4,0-1,0-3,0 7,0-1,0-1,0 4,0 3,0 0,0 4,0-5,0-1,0 0,0 0,0 1,0-1,0-5,0 4,0-4,0 1,0-2,0 0,0-4,0 9,0-4,0 1,0 3,0-9,0 9,0-9,0 9,0-8,0 8,0-9,0 4,0-1,0-3,0 3,0-1,0 3,0-1,0 5,0-9,0 9,0-8,0 3,0 0,0-4,0 4,0-1,0-3,0 7,0-6,0 3,-4-2,3 3,-2-1,3 5,0-8,-5 8,4-9,-3 9,4-4,0 1,0 3,-4-4,3 0,-4 4,5-9,0 10,-4-5,3 5,-3-5,4 4,0-3,0-1,-5 4,4-9,-3 4,4-1,0-3,0 3,-3-1,2-3,-2 7,3-2,0 4,0 3,0-1,0 6,0-4,0 11,0-11,0 5,0 0,0-5,0 4,0-6,0 7,0-5,0 5,0-1,0-4,0 5,0 0,0-6,0 6,0 0,0-5,0 11,0-11,0 11,0-5,0 0,0 5,0-11,0 11,0-11,0 11,0-11,0 4,0-5,4-1,-3 7,3-5,-4 4,0-5,5-1,-4 0,3 0,-4 1,0 5,0-9,4 9,-3-11,4 5,-5 0,4 1,-3-6,3 4,-4-4,4 1,-3 3,2-4,-3 0,0 4,0-3,0-1,0 4,0-9,0 9,4-4,-2 1,2 3,-4-4,0 0,0 4,0-8,0 7,4-2,-3 4,3-5,-4 4,0-3,0 7,0-1,0 1,5-2,-4-1,3 0,-4 0,0 1,0 5,0-4,0 5,0-7,0 7,0-5,0 11,0-11,0 11,0-11,0 11,0-12,0 6,0-7,0 7,0-5,0 0,0-3,0-9,0 9,0-9,0 9,0-8,0 8,0-9,0 9,0-9,4 9,-3-8,3 8,-4-4,0 5,0-5,0 4,0-4,5 12,-3-5,3 5,-5 1,0-5,0 6,4-9,-3 0,3 0,-4 1,0-1,0 0,0 1,0-1,0 0,0 0,0 1,0-1,0 0,0 0,0 1,0-6,0 4,0-4,0 0,0 0,0-1,0-4,0 4,0 0,0-4,0 4,0-1,0-3,0 3,0-1,0-2,0 3,0 0,0-3,0 2,0 0,0-2,0 5,0-6,0 3,0 1,0-3,0 3,0-1,0-2,0 3,0-1,0-3,0 6,0-6,0 3,0 1,0-3,0 2,0 1,0-3,0 2,0 1,0-4,-3 5,-2-5,1 2,-7-3,6 0,-6 1,4-1,0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15:53:54.0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163 1,'0'61,"0"3,0-21,0 0,0 7,0-15,0 7,0-9,0-5,0 4,0-11,0 4,0-6,0 7,0-5,0 5,0-7,0-5,0-1,0-5,0 4,0-3,0 3,0-2,0-1,0 6,0 0,0 4,0 0,0 0,0 1,-5-1,4 0,-7 0,7 1,-4-6,5 4,0-9,-4 9,3-8,-3 3,-1 0,4 1,-3 0,0 4,3-3,-4 4,2-5,2 4,-8 3,8 0,-9 4,9-5,-3-1,0 0,3 0,-4 1,1-1,3 0,-3 7,4-5,-5 4,4 1,-3-5,4 5,-4-7,3 0,-4 0,0 7,4-5,-4 5,5-7,-4-5,3 4,-2-3,3-1,0-1,-4-5,3 4,-2-4,3 7,0-7,0 3,0 2,0-4,0 16,-5-10,4 11,-3-7,4 1,0-1,0 0,-4-5,3 4,-2-8,3 8,0-9,0 9,0-9,0 5,0-1,0-4,0 9,0-9,0 9,0-3,0 4,0 0,0 0,0 7,0-5,0 4,0 1,0 1,0 0,0 6,0-13,0 13,4-13,-3 12,3-11,-4 5,5-7,-4 1,3-1,0 0,-3-5,3 4,-4-8,5 8,-4-9,3 9,-4-9,4 9,-3-3,7-1,-7 4,3-9,0 9,-3-8,3 8,0-9,-3 9,7-4,-7 1,3 3,0-9,-4 9,8-4,-7 6,8-1,-8-5,7 4,-7-4,8 6,-8-1,8 0,-8 0,6 4,-6-8,7 7,-7-13,4 4,-2-4,-2 4,3-4,-1 4,-2-5,3 5,-4-4,0 4,0 0,0-3,0 3,0 0,3-4,-2 4,3-1,-4 2,0-1,0 0,0-5,0 5,0-4,0 4,0 4,0-7,0 12,0-8,0 0,0 4,0-3,0-1,0 4,0-4,0 6,0-6,0 4,0-9,0 9,0-3,0-1,0 4,0-9,0 9,0-8,0 3,0 0,0-4,0 4,0 0,0-4,0 4,0-1,0-3,0 3,0 1,0-4,0 4,0-1,0-3,0 2,0 1,0-3,0 8,0-8,0 4,0-1,0-3,0 2,0 1,0-3,0 3,0-1,0-2,0 3,0 0,0-3,0 2,0 1,0 2,0-1,0 5,0-9,0 4,0 4,0-7,0 7,0-4,0-4,0 9,0-9,0 4,0 4,0-7,0 12,0-13,0 9,0-8,0 8,0-4,0 0,0 4,0-3,0 4,0-5,0 4,0-4,0 6,0-6,0 4,0-4,0 1,0 3,0-9,0 4,-4 4,3-7,-2 6,3-7,0-1,-4 3,3-2,-3 3,4 0,-3-4,2 4,-3 0,1-4,2 4,-2-1,3-2,-4 3,3 0,-2-3,3 2,0 1,0 2,0-1,-4 0,3-5,-3 5,4-4,0 9,0-8,0 8,0-9,0 4,0 0,0-4,0 9,0-8,0 8,-3-9,2 4,-3 0,4-4,0 4,0 1,0-5,0 4,0 4,0-7,0 11,-3-11,2 8,-3-4,4 0,0 4,0-8,0 8,0-9,0 4,0 0,0-4,0 4,0-1,0 2,0-1,0 0,0-5,0 4,0-3,0 2,0 1,0-3,0 8,0-8,0 4,0-1,0 2,0-1,0 0,0-5,0 5,0-4,0 4,0 0,0-4,0 9,0-8,0 8,0-9,0 9,0-9,0 5,0-1,0-4,0 4,0-1,0-3,0 2,0 2,0-3,4 3,-3 3,6-5,-6 5,2-8,1 0,-3 5,2-3,1 3,-3 0,2-4,1 4,-3 0,6-4,-6 4,7 1,-7-5,3 9,0-9,-4 4,8 0,-7-3,4 3,-1 0,-3-4,7 4,-7-5,2 5,1-3,-3 3,7 0,-7-4,6 4,-6 0,3-4,0 4,-4 0,4-3,-4 3,4-5,-3 4,2-3,-3 2,4 1,-3-4,2 4,1-1,-3-2,2 3,-3 0,0 2,0-1,0 0,5 0,-4-4,3 4,-4-1,0-3,0 2,3 1,-2-3,3 2,-4 1,0-3,0 3,0-1,0-2,0 6,0-6,0 3,0-1,4-2,-4 2,4 0,-4 0,0 0,0 6,0-8,0 9,0-4,0 5,0-4,0-2,0-5,0 4,0-1,0 1,0 1,0-6,-13 0,4-4,-9-3,7 0,4 0,-4-11,6 6,-5-10,9 7,-3 0,1-4,-1 3,-1-3,2-1,3-1,0-5,0-1,0 6,0-10,0 8,0-10,0 7,0-1,0 1,0-1,0 1,0 0,0-1,0 1,0 4,0-3,0 4,0-1,0-3,0 4,0-5,0-1,0 6,0-4,0 8,0-3,0 1,0 4,0-6,0 5,0-1,0-3,0-2,0-4,0-7,0 5,4-5,-3 1,8 4,-8-5,3 6,-4 6,0 1,0 5,0-3,0-1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15:54:35.096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24,'33'0,"-2"0,-12 0,-5 0,4 0,-3 0,-1 0,4 0,-4 0,6 4,-1 2,0-1,-5 3,4-7,-3 2,4 2,0-4,0 3,1 0,-1-3,0 3,-4-4,3 5,-4-4,0 3,4-4,-4 0,1 0,3 0,2 0,1 0,5 0,-7 0,0 0,7 0,-5 0,11 0,-11 0,5 0,-1 0,-4 0,4 0,-5 0,-6 0,4 0,-4 0,0 0,-1 0,0 0,-3 0,3 0,-2 0,-2 0,3 0,4 0,-5 0,5 0,-8 0,0 0,4 0,2 0,4 0,1 0,-4 0,9 0,-8 0,10-4,-7 3,0-4,0 1,1 3,-6-7,4 7,-4-3,1 4,3-4,-9 3,9-3,-9 4,9 0,-3 0,4-5,-5 4,4-3,-4 4,1 0,-2-4,0 3,-4-2,4 3,0 0,-4 0,5 0,-3 0,-2 0,3 0,-1 0,-2 0,3 0,0-4,-4 3,4-2,0-1,-3 3,2-3,1 4,-3-3,3 2,-1-3,-2 4,1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1-07T15:54:37.950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0,'38'0,"-3"0,-16 0,6 0,-4 0,5 0,-7 0,1 0,-1 0,0 0,0 0,1 0,-1 0,0 0,0 0,1 0,-1 4,0-2,0 2,1-4,-1 0,0 0,0 0,1 0,-1 0,0 0,7 0,-5 0,4 0,1 0,-5 0,11 0,-5 0,1 0,4 0,-5 0,0 0,-1 0,0 0,-5 0,4 0,-6 0,-4 0,3 0,-4 0,0 0,-1 0,0 0,-3 0,3 0,0 0,-4 0,4 0,-1 0,-3 0,8 0,-8 0,4 0,4 0,-2 0,3 0,0 0,-4 0,0 0,4 0,-3 0,4 0,0 0,-5 0,4 0,-8 0,3 0,0 0,-4 0,9 0,-9 0,9 0,-8 0,8 0,-9 0,9 0,-9 0,5 0,-3 0,-2 0,3 0,0 0,-4 0,6 0,-5 0,2 0,0 0,3 0,-1 0,0 0,-5 0,4 0,-3 0,3 0,-1 0,-2 0,6 0,-7 0,3 0,0 0,-3 0,3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17F0-18DA-5E42-80FC-A39FD5B963F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9976-05A1-0948-B5D7-54B5A29B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2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17F0-18DA-5E42-80FC-A39FD5B963F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9976-05A1-0948-B5D7-54B5A29B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6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17F0-18DA-5E42-80FC-A39FD5B963F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9976-05A1-0948-B5D7-54B5A29B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17F0-18DA-5E42-80FC-A39FD5B963F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9976-05A1-0948-B5D7-54B5A29B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8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17F0-18DA-5E42-80FC-A39FD5B963F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9976-05A1-0948-B5D7-54B5A29B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03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17F0-18DA-5E42-80FC-A39FD5B963F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9976-05A1-0948-B5D7-54B5A29B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17F0-18DA-5E42-80FC-A39FD5B963F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9976-05A1-0948-B5D7-54B5A29B20C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17F0-18DA-5E42-80FC-A39FD5B963F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9976-05A1-0948-B5D7-54B5A29B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8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17F0-18DA-5E42-80FC-A39FD5B963F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9976-05A1-0948-B5D7-54B5A29B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7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517F0-18DA-5E42-80FC-A39FD5B963F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9976-05A1-0948-B5D7-54B5A29B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A7517F0-18DA-5E42-80FC-A39FD5B963F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19976-05A1-0948-B5D7-54B5A29B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2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A7517F0-18DA-5E42-80FC-A39FD5B963F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4019976-05A1-0948-B5D7-54B5A29B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0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3" Type="http://schemas.openxmlformats.org/officeDocument/2006/relationships/image" Target="../media/image3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7.png"/><Relationship Id="rId19" Type="http://schemas.openxmlformats.org/officeDocument/2006/relationships/customXml" Target="../ink/ink8.xml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04A1-F08A-DB42-AB03-73F38C66A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711106"/>
            <a:ext cx="8991600" cy="99719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tx1"/>
                </a:solidFill>
              </a:rPr>
              <a:t>Tuition and Federal Aid:</a:t>
            </a:r>
            <a:br>
              <a:rPr lang="en-US" sz="2200">
                <a:solidFill>
                  <a:schemeClr val="tx1"/>
                </a:solidFill>
              </a:rPr>
            </a:br>
            <a:r>
              <a:rPr lang="en-US" sz="2200">
                <a:solidFill>
                  <a:schemeClr val="tx1"/>
                </a:solidFill>
              </a:rPr>
              <a:t>Preliminary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E6716-2294-2E46-AC69-F2B8BC960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711148"/>
            <a:ext cx="6801612" cy="1101350"/>
          </a:xfrm>
        </p:spPr>
        <p:txBody>
          <a:bodyPr>
            <a:normAutofit/>
          </a:bodyPr>
          <a:lstStyle/>
          <a:p>
            <a:r>
              <a:rPr lang="en-US" dirty="0"/>
              <a:t>ECP4618 – Alex Keeney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5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CAA5-1949-A146-B4BE-C6D7313C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Updated Hypothesis +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8F5D3-CAED-D244-923C-D96617AF1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744" y="2638044"/>
                <a:ext cx="9803219" cy="387971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 The amount of federal student and is not related to Tuition Cost at Top* US Universities.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H</a:t>
                </a:r>
                <a:r>
                  <a:rPr lang="en-US" baseline="-25000" dirty="0"/>
                  <a:t>1</a:t>
                </a:r>
                <a:r>
                  <a:rPr lang="en-US" dirty="0"/>
                  <a:t>:  The amount of federal student aid is positively related to cost of attendance at Top* US Universities.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400" dirty="0"/>
              </a:p>
              <a:p>
                <a:pPr>
                  <a:lnSpc>
                    <a:spcPct val="90000"/>
                  </a:lnSpc>
                </a:pPr>
                <a:r>
                  <a:rPr lang="en-US" sz="2000" i="1" dirty="0">
                    <a:solidFill>
                      <a:srgbClr val="FFFF00"/>
                    </a:solidFill>
                  </a:rPr>
                  <a:t>Tuition Costs =</a:t>
                </a:r>
                <a:r>
                  <a:rPr lang="en-US" sz="2000" i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00B0F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>
                    <a:solidFill>
                      <a:srgbClr val="00B0F0"/>
                    </a:solidFill>
                  </a:rPr>
                  <a:t>PGAF+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i="1" dirty="0">
                    <a:solidFill>
                      <a:srgbClr val="00B0F0"/>
                    </a:solidFill>
                  </a:rPr>
                  <a:t>FSLAF </a:t>
                </a:r>
                <a:r>
                  <a:rPr lang="en-US" sz="2000" i="1" dirty="0">
                    <a:solidFill>
                      <a:srgbClr val="92D05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92D050"/>
                    </a:solidFill>
                  </a:rPr>
                  <a:t>CPI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92D050"/>
                    </a:solidFill>
                  </a:rPr>
                  <a:t>QCF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𝐴𝑝𝑝𝑙𝑦</m:t>
                    </m:r>
                  </m:oMath>
                </a14:m>
                <a:r>
                  <a:rPr lang="en-US" sz="2000" i="1" dirty="0">
                    <a:solidFill>
                      <a:srgbClr val="92D05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92D05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rgbClr val="92D050"/>
                    </a:solidFill>
                  </a:rPr>
                  <a:t>PS</a:t>
                </a:r>
                <a:r>
                  <a:rPr lang="en-US" sz="2000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+</a:t>
                </a:r>
                <a:r>
                  <a:rPr lang="en-US" sz="2000" i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sz="1400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1400" dirty="0"/>
              </a:p>
              <a:p>
                <a:pPr>
                  <a:lnSpc>
                    <a:spcPct val="90000"/>
                  </a:lnSpc>
                </a:pPr>
                <a:endParaRPr lang="en-US" sz="1400" i="1" dirty="0"/>
              </a:p>
              <a:p>
                <a:pPr>
                  <a:lnSpc>
                    <a:spcPct val="90000"/>
                  </a:lnSpc>
                </a:pPr>
                <a:r>
                  <a:rPr lang="en-US" sz="1400" i="1" dirty="0"/>
                  <a:t>*In this context, ‘Top’ refers to the top 30 Universities in the US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8F5D3-CAED-D244-923C-D96617AF1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744" y="2638044"/>
                <a:ext cx="9803219" cy="3879714"/>
              </a:xfrm>
              <a:blipFill>
                <a:blip r:embed="rId2"/>
                <a:stretch>
                  <a:fillRect l="-518" t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854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FDC0-B42C-4644-BF5C-90B1D18D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Data: Creating the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8D8CF-096B-2840-AA89-655D512FB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500"/>
              <a:t>The Data came mostly from: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 National Center for Education Statistics, Integrated Postsecondary Education Data System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US News and World Reports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500"/>
              <a:t>The First year’s data was matched up manually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Ranks were matched with Tuition prices and Full Institution Name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500"/>
              <a:t>Then, using Institution name as the join key,  the same information was added for each of the 6 previous years.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Using several Python Left Merges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500"/>
              <a:t>The resulting dataset now has 210 observations, all other variables were added 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one final python Left Merge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294026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3CC36C-210F-452E-B0C6-CAE94609D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D77E017-7BFF-4018-BF75-AF8C6DDF0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870A38-B225-F342-9889-78DAD4B7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060" y="5293895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Summary Statistics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0AD513-9725-024F-BE61-2CA3BE700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731787"/>
              </p:ext>
            </p:extLst>
          </p:nvPr>
        </p:nvGraphicFramePr>
        <p:xfrm>
          <a:off x="467834" y="659220"/>
          <a:ext cx="11515060" cy="3253739"/>
        </p:xfrm>
        <a:graphic>
          <a:graphicData uri="http://schemas.openxmlformats.org/drawingml/2006/table">
            <a:tbl>
              <a:tblPr firstRow="1" bandRow="1">
                <a:noFill/>
                <a:tableStyleId>{21E4AEA4-8DFA-4A89-87EB-49C32662AFE0}</a:tableStyleId>
              </a:tblPr>
              <a:tblGrid>
                <a:gridCol w="1184213">
                  <a:extLst>
                    <a:ext uri="{9D8B030D-6E8A-4147-A177-3AD203B41FA5}">
                      <a16:colId xmlns:a16="http://schemas.microsoft.com/office/drawing/2014/main" val="1625493754"/>
                    </a:ext>
                  </a:extLst>
                </a:gridCol>
                <a:gridCol w="1466170">
                  <a:extLst>
                    <a:ext uri="{9D8B030D-6E8A-4147-A177-3AD203B41FA5}">
                      <a16:colId xmlns:a16="http://schemas.microsoft.com/office/drawing/2014/main" val="3464891714"/>
                    </a:ext>
                  </a:extLst>
                </a:gridCol>
                <a:gridCol w="1003760">
                  <a:extLst>
                    <a:ext uri="{9D8B030D-6E8A-4147-A177-3AD203B41FA5}">
                      <a16:colId xmlns:a16="http://schemas.microsoft.com/office/drawing/2014/main" val="1979525663"/>
                    </a:ext>
                  </a:extLst>
                </a:gridCol>
                <a:gridCol w="958649">
                  <a:extLst>
                    <a:ext uri="{9D8B030D-6E8A-4147-A177-3AD203B41FA5}">
                      <a16:colId xmlns:a16="http://schemas.microsoft.com/office/drawing/2014/main" val="447731809"/>
                    </a:ext>
                  </a:extLst>
                </a:gridCol>
                <a:gridCol w="1377613">
                  <a:extLst>
                    <a:ext uri="{9D8B030D-6E8A-4147-A177-3AD203B41FA5}">
                      <a16:colId xmlns:a16="http://schemas.microsoft.com/office/drawing/2014/main" val="1934715149"/>
                    </a:ext>
                  </a:extLst>
                </a:gridCol>
                <a:gridCol w="1090877">
                  <a:extLst>
                    <a:ext uri="{9D8B030D-6E8A-4147-A177-3AD203B41FA5}">
                      <a16:colId xmlns:a16="http://schemas.microsoft.com/office/drawing/2014/main" val="4010534049"/>
                    </a:ext>
                  </a:extLst>
                </a:gridCol>
                <a:gridCol w="1541979">
                  <a:extLst>
                    <a:ext uri="{9D8B030D-6E8A-4147-A177-3AD203B41FA5}">
                      <a16:colId xmlns:a16="http://schemas.microsoft.com/office/drawing/2014/main" val="1681137814"/>
                    </a:ext>
                  </a:extLst>
                </a:gridCol>
                <a:gridCol w="1403240">
                  <a:extLst>
                    <a:ext uri="{9D8B030D-6E8A-4147-A177-3AD203B41FA5}">
                      <a16:colId xmlns:a16="http://schemas.microsoft.com/office/drawing/2014/main" val="3811808907"/>
                    </a:ext>
                  </a:extLst>
                </a:gridCol>
                <a:gridCol w="1488559">
                  <a:extLst>
                    <a:ext uri="{9D8B030D-6E8A-4147-A177-3AD203B41FA5}">
                      <a16:colId xmlns:a16="http://schemas.microsoft.com/office/drawing/2014/main" val="2516435547"/>
                    </a:ext>
                  </a:extLst>
                </a:gridCol>
              </a:tblGrid>
              <a:tr h="754666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Variables</a:t>
                      </a:r>
                    </a:p>
                  </a:txBody>
                  <a:tcPr marL="106035" marR="79527" marT="53018" marB="530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List_Tuition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6035" marR="79527" marT="53018" marB="530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Rank</a:t>
                      </a:r>
                    </a:p>
                  </a:txBody>
                  <a:tcPr marL="106035" marR="79527" marT="53018" marB="530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Private</a:t>
                      </a:r>
                    </a:p>
                  </a:txBody>
                  <a:tcPr marL="106035" marR="79527" marT="53018" marB="530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CPI</a:t>
                      </a:r>
                    </a:p>
                  </a:txBody>
                  <a:tcPr marL="106035" marR="79527" marT="53018" marB="530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Southern</a:t>
                      </a:r>
                    </a:p>
                  </a:txBody>
                  <a:tcPr marL="106035" marR="79527" marT="53018" marB="530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Lag_APGAF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“Avg. Pell Grants”</a:t>
                      </a:r>
                    </a:p>
                  </a:txBody>
                  <a:tcPr marL="106035" marR="79527" marT="53018" marB="530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Lag_AFSLAF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“Avg. Fed Loans”</a:t>
                      </a:r>
                    </a:p>
                  </a:txBody>
                  <a:tcPr marL="106035" marR="79527" marT="53018" marB="530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Lag_Applicants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06035" marR="79527" marT="53018" marB="5301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739735"/>
                  </a:ext>
                </a:extLst>
              </a:tr>
              <a:tr h="604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Mean</a:t>
                      </a:r>
                      <a:endParaRPr lang="en-US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39268.4619</a:t>
                      </a:r>
                      <a:endParaRPr lang="en-US" sz="16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14.9952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B050"/>
                          </a:solidFill>
                          <a:effectLst/>
                        </a:rPr>
                        <a:t>0.83333</a:t>
                      </a:r>
                      <a:endParaRPr lang="en-US" sz="16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231.3285714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B050"/>
                          </a:solidFill>
                          <a:effectLst/>
                        </a:rPr>
                        <a:t>0.2</a:t>
                      </a:r>
                      <a:endParaRPr lang="en-US" sz="16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70C0"/>
                          </a:solidFill>
                          <a:effectLst/>
                        </a:rPr>
                        <a:t>4294.433333</a:t>
                      </a:r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70C0"/>
                          </a:solidFill>
                          <a:effectLst/>
                        </a:rPr>
                        <a:t>5017.219048</a:t>
                      </a:r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B050"/>
                          </a:solidFill>
                          <a:effectLst/>
                        </a:rPr>
                        <a:t>29360.43333</a:t>
                      </a:r>
                      <a:endParaRPr lang="en-US" sz="16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305109"/>
                  </a:ext>
                </a:extLst>
              </a:tr>
              <a:tr h="6843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Standard Deviation</a:t>
                      </a:r>
                      <a:endParaRPr lang="en-US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12839.49772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B050"/>
                          </a:solidFill>
                          <a:effectLst/>
                        </a:rPr>
                        <a:t>8.6569</a:t>
                      </a:r>
                      <a:endParaRPr lang="en-US" sz="16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B050"/>
                          </a:solidFill>
                          <a:effectLst/>
                        </a:rPr>
                        <a:t>0.3736</a:t>
                      </a:r>
                      <a:endParaRPr lang="en-US" sz="16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B050"/>
                          </a:solidFill>
                          <a:effectLst/>
                        </a:rPr>
                        <a:t>7.17165759</a:t>
                      </a:r>
                      <a:endParaRPr lang="en-US" sz="16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0.4009558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230.3550366</a:t>
                      </a:r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70C0"/>
                          </a:solidFill>
                          <a:effectLst/>
                        </a:rPr>
                        <a:t>648.4307296</a:t>
                      </a:r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B050"/>
                          </a:solidFill>
                          <a:effectLst/>
                        </a:rPr>
                        <a:t>15086.68482</a:t>
                      </a:r>
                      <a:endParaRPr lang="en-US" sz="16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087934"/>
                  </a:ext>
                </a:extLst>
              </a:tr>
              <a:tr h="403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Median</a:t>
                      </a:r>
                      <a:endParaRPr lang="en-US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43431.5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B050"/>
                          </a:solidFill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B050"/>
                          </a:solidFill>
                          <a:effectLst/>
                        </a:rPr>
                        <a:t>233</a:t>
                      </a:r>
                      <a:endParaRPr lang="en-US" sz="16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70C0"/>
                          </a:solidFill>
                          <a:effectLst/>
                        </a:rPr>
                        <a:t>4281.5</a:t>
                      </a:r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5001.5</a:t>
                      </a:r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B050"/>
                          </a:solidFill>
                          <a:effectLst/>
                        </a:rPr>
                        <a:t>27514</a:t>
                      </a:r>
                      <a:endParaRPr lang="en-US" sz="16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021308"/>
                  </a:ext>
                </a:extLst>
              </a:tr>
              <a:tr h="403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Minimum</a:t>
                      </a:r>
                      <a:endParaRPr lang="en-US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6665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B050"/>
                          </a:solidFill>
                          <a:effectLst/>
                        </a:rPr>
                        <a:t>218.1</a:t>
                      </a:r>
                      <a:endParaRPr lang="en-US" sz="16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B050"/>
                          </a:solidFill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70C0"/>
                          </a:solidFill>
                          <a:effectLst/>
                        </a:rPr>
                        <a:t>3562</a:t>
                      </a:r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3516</a:t>
                      </a:r>
                      <a:endParaRPr lang="en-US" sz="16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4859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221778"/>
                  </a:ext>
                </a:extLst>
              </a:tr>
              <a:tr h="4033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Maximum</a:t>
                      </a:r>
                      <a:endParaRPr lang="en-US" sz="16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55056</a:t>
                      </a:r>
                      <a:endParaRPr lang="en-US" sz="16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B050"/>
                          </a:solidFill>
                          <a:effectLst/>
                        </a:rPr>
                        <a:t>30</a:t>
                      </a:r>
                      <a:endParaRPr lang="en-US" sz="16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B050"/>
                          </a:solidFill>
                          <a:effectLst/>
                        </a:rPr>
                        <a:t>240</a:t>
                      </a:r>
                      <a:endParaRPr lang="en-US" sz="16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70C0"/>
                          </a:solidFill>
                          <a:effectLst/>
                        </a:rPr>
                        <a:t>4821</a:t>
                      </a:r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70C0"/>
                          </a:solidFill>
                          <a:effectLst/>
                        </a:rPr>
                        <a:t>6686</a:t>
                      </a:r>
                      <a:endParaRPr lang="en-US" sz="16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97112</a:t>
                      </a:r>
                      <a:endParaRPr lang="en-US" sz="16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6035" marR="79527" marT="53018" marB="5301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144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04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154C-8317-2140-A639-1EE5AA71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7191"/>
            <a:ext cx="7729728" cy="1188720"/>
          </a:xfrm>
        </p:spPr>
        <p:txBody>
          <a:bodyPr/>
          <a:lstStyle/>
          <a:p>
            <a:r>
              <a:rPr lang="en-US" dirty="0"/>
              <a:t>Regression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E0231-7F70-FE48-BB45-85EB51F33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37" y="1484231"/>
            <a:ext cx="5864785" cy="17873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0ECF18-5E01-334E-B567-E42CB320C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998" y="1811768"/>
            <a:ext cx="4848554" cy="10635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0E93C27-3F13-B74B-9D6B-891A32DA3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932" y="3433467"/>
            <a:ext cx="8532136" cy="30638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B4860F-5E15-7C40-BD95-C656C250955E}"/>
              </a:ext>
            </a:extLst>
          </p:cNvPr>
          <p:cNvSpPr txBox="1"/>
          <p:nvPr/>
        </p:nvSpPr>
        <p:spPr>
          <a:xfrm>
            <a:off x="1148316" y="49654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959137-3770-C44C-BA28-F47AA8CB675A}"/>
                  </a:ext>
                </a:extLst>
              </p14:cNvPr>
              <p14:cNvContentPartPr/>
              <p14:nvPr/>
            </p14:nvContentPartPr>
            <p14:xfrm>
              <a:off x="5407158" y="2479044"/>
              <a:ext cx="524160" cy="14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959137-3770-C44C-BA28-F47AA8CB67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71518" y="2407044"/>
                <a:ext cx="5958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F7CF4DA-3041-CA4A-B1A6-2E7B3CF2A325}"/>
                  </a:ext>
                </a:extLst>
              </p14:cNvPr>
              <p14:cNvContentPartPr/>
              <p14:nvPr/>
            </p14:nvContentPartPr>
            <p14:xfrm>
              <a:off x="6584358" y="3894204"/>
              <a:ext cx="68760" cy="2430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F7CF4DA-3041-CA4A-B1A6-2E7B3CF2A3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48718" y="3822204"/>
                <a:ext cx="140400" cy="25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BFF1A81-0F05-5640-B28F-B72FF122BB28}"/>
                  </a:ext>
                </a:extLst>
              </p14:cNvPr>
              <p14:cNvContentPartPr/>
              <p14:nvPr/>
            </p14:nvContentPartPr>
            <p14:xfrm>
              <a:off x="6682998" y="6224844"/>
              <a:ext cx="450000" cy="33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BFF1A81-0F05-5640-B28F-B72FF122BB2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47358" y="6152844"/>
                <a:ext cx="5216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E01BA80-5208-0D4F-BE7E-CCB4BF77A041}"/>
                  </a:ext>
                </a:extLst>
              </p14:cNvPr>
              <p14:cNvContentPartPr/>
              <p14:nvPr/>
            </p14:nvContentPartPr>
            <p14:xfrm>
              <a:off x="7176499" y="3909324"/>
              <a:ext cx="55440" cy="2422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E01BA80-5208-0D4F-BE7E-CCB4BF77A04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40499" y="3837324"/>
                <a:ext cx="127080" cy="256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5082216-1108-4F4B-B67A-B3F5317B6E6F}"/>
                  </a:ext>
                </a:extLst>
              </p14:cNvPr>
              <p14:cNvContentPartPr/>
              <p14:nvPr/>
            </p14:nvContentPartPr>
            <p14:xfrm>
              <a:off x="10786922" y="2270465"/>
              <a:ext cx="602640" cy="73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5082216-1108-4F4B-B67A-B3F5317B6E6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750922" y="2198465"/>
                <a:ext cx="6742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E26E2CD-40B6-7142-A2B3-6AF982E43456}"/>
                  </a:ext>
                </a:extLst>
              </p14:cNvPr>
              <p14:cNvContentPartPr/>
              <p14:nvPr/>
            </p14:nvContentPartPr>
            <p14:xfrm>
              <a:off x="3768438" y="3879444"/>
              <a:ext cx="48960" cy="2472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E26E2CD-40B6-7142-A2B3-6AF982E4345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32438" y="3807444"/>
                <a:ext cx="120600" cy="261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64D5F55-B9A7-8448-B4B9-2FB6FFF38D50}"/>
                  </a:ext>
                </a:extLst>
              </p14:cNvPr>
              <p14:cNvContentPartPr/>
              <p14:nvPr/>
            </p14:nvContentPartPr>
            <p14:xfrm>
              <a:off x="4651518" y="3875484"/>
              <a:ext cx="105840" cy="2456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64D5F55-B9A7-8448-B4B9-2FB6FFF38D5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15878" y="3803844"/>
                <a:ext cx="177480" cy="25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65E8038-13B5-214A-9C74-A773D553FC87}"/>
                  </a:ext>
                </a:extLst>
              </p14:cNvPr>
              <p14:cNvContentPartPr/>
              <p14:nvPr/>
            </p14:nvContentPartPr>
            <p14:xfrm>
              <a:off x="4019358" y="5613564"/>
              <a:ext cx="637200" cy="29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65E8038-13B5-214A-9C74-A773D553FC8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83718" y="5541564"/>
                <a:ext cx="7088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4DD3DB6-A926-D24E-A23B-E586CA2D0A13}"/>
                  </a:ext>
                </a:extLst>
              </p14:cNvPr>
              <p14:cNvContentPartPr/>
              <p14:nvPr/>
            </p14:nvContentPartPr>
            <p14:xfrm>
              <a:off x="4036278" y="5939364"/>
              <a:ext cx="645480" cy="3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4DD3DB6-A926-D24E-A23B-E586CA2D0A1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00278" y="5867364"/>
                <a:ext cx="717120" cy="14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836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B5CD5E-6B39-8748-9A1E-835F3CCD8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197969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Regression Output: </a:t>
            </a:r>
            <a:br>
              <a:rPr lang="en-US" sz="3200"/>
            </a:br>
            <a:r>
              <a:rPr lang="en-US" sz="3200"/>
              <a:t>Diagnostics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B7097E-11F9-B147-8E87-CB04CA840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56" y="48177"/>
            <a:ext cx="4870332" cy="4870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CF05BC-694F-CA4E-B31A-497BCED50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44" y="395269"/>
            <a:ext cx="4879159" cy="365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7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6FB8-89E4-1842-8246-9D481C5F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solidFill>
            <a:srgbClr val="FFFFFF">
              <a:alpha val="10000"/>
            </a:srgbClr>
          </a:solidFill>
          <a:ln>
            <a:solidFill>
              <a:schemeClr val="tx1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389179-8D8A-E742-8054-8C53FED4A3C1}"/>
              </a:ext>
            </a:extLst>
          </p:cNvPr>
          <p:cNvSpPr txBox="1"/>
          <p:nvPr/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Not Nearly enough data</a:t>
            </a:r>
          </a:p>
          <a:p>
            <a:pPr marL="742950" lvl="1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Dataset is lacking in both directions:</a:t>
            </a:r>
          </a:p>
          <a:p>
            <a:pPr marL="742950" lvl="1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Not representative of all schools</a:t>
            </a:r>
          </a:p>
          <a:p>
            <a:pPr marL="742950" lvl="1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Not  long enough time frame.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739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678D-28B3-DC40-AC5C-E4DCE3EE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711106"/>
            <a:ext cx="8991600" cy="997196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349A7-32E1-1248-9161-277744108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5194" y="4711148"/>
            <a:ext cx="6801612" cy="110135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Get more data</a:t>
            </a:r>
          </a:p>
        </p:txBody>
      </p:sp>
    </p:spTree>
    <p:extLst>
      <p:ext uri="{BB962C8B-B14F-4D97-AF65-F5344CB8AC3E}">
        <p14:creationId xmlns:p14="http://schemas.microsoft.com/office/powerpoint/2010/main" val="1716380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{D7E29127-E199-9748-A0F3-B4268D4F65FE}tf10001120</Template>
  <TotalTime>2</TotalTime>
  <Words>303</Words>
  <Application>Microsoft Macintosh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Gill Sans MT</vt:lpstr>
      <vt:lpstr>Parcel</vt:lpstr>
      <vt:lpstr>Tuition and Federal Aid: Preliminary Results</vt:lpstr>
      <vt:lpstr>Updated Hypothesis + Model</vt:lpstr>
      <vt:lpstr>Data: Creating the Data Frame</vt:lpstr>
      <vt:lpstr>Summary Statistics</vt:lpstr>
      <vt:lpstr>Regression Output</vt:lpstr>
      <vt:lpstr>Regression Output:  Diagnostics</vt:lpstr>
      <vt:lpstr>Model problems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Tuition and Federal Aid: Preliminary Results</dc:title>
  <dc:creator>Alex Keeney</dc:creator>
  <cp:lastModifiedBy>Alex Keeney</cp:lastModifiedBy>
  <cp:revision>1</cp:revision>
  <dcterms:created xsi:type="dcterms:W3CDTF">2018-11-07T18:21:31Z</dcterms:created>
  <dcterms:modified xsi:type="dcterms:W3CDTF">2018-11-07T18:24:23Z</dcterms:modified>
</cp:coreProperties>
</file>