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58" r:id="rId9"/>
    <p:sldId id="266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CC00"/>
    <a:srgbClr val="000000"/>
    <a:srgbClr val="422C16"/>
    <a:srgbClr val="0C788E"/>
    <a:srgbClr val="025198"/>
    <a:srgbClr val="0000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G: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&#1040;&#1076;&#1084;&#1080;&#1085;&#1080;&#1084;&#1090;&#1088;&#1072;&#1090;&#1086;&#1088;\&#1052;&#1086;&#1080;%20&#1076;&#1086;&#1082;&#1091;&#1084;&#1077;&#1085;&#1090;&#1099;\Downloads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&#1040;&#1076;&#1084;&#1080;&#1085;&#1080;&#1084;&#1090;&#1088;&#1072;&#1090;&#1086;&#1088;\&#1052;&#1086;&#1080;%20&#1076;&#1086;&#1082;&#1091;&#1084;&#1077;&#1085;&#1090;&#1099;\Downloads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G: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3;&#1072;&#1091;&#1095;&#1085;&#1086;-&#1080;&#1089;&#1089;&#1083;&#1077;&#1076;&#1086;&#1074;&#1072;&#1090;&#1077;&#1083;&#1100;&#1089;&#1082;&#1072;&#1103;%20&#1076;&#1077;&#1103;&#1090;&#1077;&#1083;&#1100;&#1085;&#1086;&#1089;&#1090;&#1100;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388787881538481E-2"/>
          <c:y val="5.772676293610942E-2"/>
          <c:w val="0.84444464615536374"/>
          <c:h val="0.6160947662991799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C3-45CD-90F4-C33648B912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C3-45CD-90F4-C33648B912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C3-45CD-90F4-C33648B912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C3-45CD-90F4-C33648B912CC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C3-45CD-90F4-C33648B912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Лист3!$A$1:$E$1</c:f>
              <c:strCache>
                <c:ptCount val="5"/>
                <c:pt idx="0">
                  <c:v>Конференции</c:v>
                </c:pt>
                <c:pt idx="1">
                  <c:v>Олимпиады (учебные)</c:v>
                </c:pt>
                <c:pt idx="2">
                  <c:v>Олимпиады (профмастерства)</c:v>
                </c:pt>
                <c:pt idx="3">
                  <c:v>Конкурсы</c:v>
                </c:pt>
                <c:pt idx="4">
                  <c:v>Публикации</c:v>
                </c:pt>
              </c:strCache>
            </c:strRef>
          </c:cat>
          <c:val>
            <c:numRef>
              <c:f>Лист3!$A$2:$E$2</c:f>
              <c:numCache>
                <c:formatCode>0.0%</c:formatCode>
                <c:ptCount val="5"/>
                <c:pt idx="0">
                  <c:v>0.31578947368421051</c:v>
                </c:pt>
                <c:pt idx="1">
                  <c:v>0.47368421052631576</c:v>
                </c:pt>
                <c:pt idx="2">
                  <c:v>7.8947368421052627E-2</c:v>
                </c:pt>
                <c:pt idx="3">
                  <c:v>0.12781954887218044</c:v>
                </c:pt>
                <c:pt idx="4">
                  <c:v>3.7593984962406013E-3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BC3-45CD-90F4-C33648B912C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57273398651947E-2"/>
          <c:y val="0.67115127767203553"/>
          <c:w val="0.86307664731809353"/>
          <c:h val="0.30176033779622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9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Лист2!$D$2</c:f>
              <c:strCache>
                <c:ptCount val="1"/>
                <c:pt idx="0">
                  <c:v>Конференция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Лист2!$D$3:$D$11</c:f>
              <c:numCache>
                <c:formatCode>General</c:formatCode>
                <c:ptCount val="9"/>
                <c:pt idx="0">
                  <c:v>9</c:v>
                </c:pt>
                <c:pt idx="1">
                  <c:v>16</c:v>
                </c:pt>
                <c:pt idx="2">
                  <c:v>0</c:v>
                </c:pt>
                <c:pt idx="3">
                  <c:v>8</c:v>
                </c:pt>
                <c:pt idx="4">
                  <c:v>3</c:v>
                </c:pt>
                <c:pt idx="5">
                  <c:v>26</c:v>
                </c:pt>
                <c:pt idx="6">
                  <c:v>3</c:v>
                </c:pt>
                <c:pt idx="7">
                  <c:v>7</c:v>
                </c:pt>
                <c:pt idx="8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BD-451B-9C4D-6CE31FE0D523}"/>
            </c:ext>
          </c:extLst>
        </c:ser>
        <c:ser>
          <c:idx val="1"/>
          <c:order val="1"/>
          <c:tx>
            <c:strRef>
              <c:f>Лист2!$E$2</c:f>
              <c:strCache>
                <c:ptCount val="1"/>
                <c:pt idx="0">
                  <c:v>Олимпиады
 (учебные)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Лист2!$E$3:$E$11</c:f>
              <c:numCache>
                <c:formatCode>General</c:formatCode>
                <c:ptCount val="9"/>
                <c:pt idx="0">
                  <c:v>19</c:v>
                </c:pt>
                <c:pt idx="1">
                  <c:v>30</c:v>
                </c:pt>
                <c:pt idx="2">
                  <c:v>0</c:v>
                </c:pt>
                <c:pt idx="3">
                  <c:v>6</c:v>
                </c:pt>
                <c:pt idx="4">
                  <c:v>6</c:v>
                </c:pt>
                <c:pt idx="5">
                  <c:v>60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7BD-451B-9C4D-6CE31FE0D523}"/>
            </c:ext>
          </c:extLst>
        </c:ser>
        <c:ser>
          <c:idx val="2"/>
          <c:order val="2"/>
          <c:tx>
            <c:strRef>
              <c:f>Лист2!$F$2</c:f>
              <c:strCache>
                <c:ptCount val="1"/>
                <c:pt idx="0">
                  <c:v>Олимпиады 
(профмастерства)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Лист2!$F$3:$F$11</c:f>
              <c:numCache>
                <c:formatCode>General</c:formatCode>
                <c:ptCount val="9"/>
                <c:pt idx="0">
                  <c:v>0</c:v>
                </c:pt>
                <c:pt idx="1">
                  <c:v>12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7BD-451B-9C4D-6CE31FE0D523}"/>
            </c:ext>
          </c:extLst>
        </c:ser>
        <c:ser>
          <c:idx val="3"/>
          <c:order val="3"/>
          <c:tx>
            <c:strRef>
              <c:f>Лист2!$G$2</c:f>
              <c:strCache>
                <c:ptCount val="1"/>
                <c:pt idx="0">
                  <c:v>Конкурсы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Лист2!$G$3:$G$11</c:f>
              <c:numCache>
                <c:formatCode>General</c:formatCode>
                <c:ptCount val="9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14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7BD-451B-9C4D-6CE31FE0D523}"/>
            </c:ext>
          </c:extLst>
        </c:ser>
        <c:ser>
          <c:idx val="4"/>
          <c:order val="4"/>
          <c:tx>
            <c:strRef>
              <c:f>Лист2!$H$2</c:f>
              <c:strCache>
                <c:ptCount val="1"/>
                <c:pt idx="0">
                  <c:v>Публикации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Лист2!$H$3:$H$11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7BD-451B-9C4D-6CE31FE0D5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3827328"/>
        <c:axId val="123829248"/>
      </c:barChart>
      <c:catAx>
        <c:axId val="12382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cap="sm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ru-RU"/>
          </a:p>
        </c:txPr>
        <c:crossAx val="123829248"/>
        <c:crosses val="autoZero"/>
        <c:auto val="1"/>
        <c:lblAlgn val="ctr"/>
        <c:lblOffset val="100"/>
        <c:noMultiLvlLbl val="0"/>
      </c:catAx>
      <c:valAx>
        <c:axId val="12382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82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78572933376965"/>
          <c:y val="0.90601808107319914"/>
          <c:w val="0.7686162304499915"/>
          <c:h val="8.287080781568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428124841039445E-2"/>
          <c:y val="4.9906711369387277E-2"/>
          <c:w val="0.96286179422628482"/>
          <c:h val="0.62144137679123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Лист2!$J$2</c:f>
              <c:strCache>
                <c:ptCount val="1"/>
                <c:pt idx="0">
                  <c:v>1 место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Лист2!$J$3:$J$11</c:f>
              <c:numCache>
                <c:formatCode>General</c:formatCode>
                <c:ptCount val="9"/>
                <c:pt idx="0">
                  <c:v>7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24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B6-4113-A66C-790CDB5540E0}"/>
            </c:ext>
          </c:extLst>
        </c:ser>
        <c:ser>
          <c:idx val="1"/>
          <c:order val="1"/>
          <c:tx>
            <c:strRef>
              <c:f>Лист2!$K$2</c:f>
              <c:strCache>
                <c:ptCount val="1"/>
                <c:pt idx="0">
                  <c:v>2 место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Лист2!$K$3:$K$11</c:f>
              <c:numCache>
                <c:formatCode>General</c:formatCode>
                <c:ptCount val="9"/>
                <c:pt idx="0">
                  <c:v>3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12</c:v>
                </c:pt>
                <c:pt idx="6">
                  <c:v>1</c:v>
                </c:pt>
                <c:pt idx="7">
                  <c:v>3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1B6-4113-A66C-790CDB5540E0}"/>
            </c:ext>
          </c:extLst>
        </c:ser>
        <c:ser>
          <c:idx val="2"/>
          <c:order val="2"/>
          <c:tx>
            <c:strRef>
              <c:f>Лист2!$L$2</c:f>
              <c:strCache>
                <c:ptCount val="1"/>
                <c:pt idx="0">
                  <c:v>3 место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Лист2!$L$3:$L$11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26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1B6-4113-A66C-790CDB5540E0}"/>
            </c:ext>
          </c:extLst>
        </c:ser>
        <c:ser>
          <c:idx val="3"/>
          <c:order val="3"/>
          <c:tx>
            <c:strRef>
              <c:f>Лист2!$M$2</c:f>
              <c:strCache>
                <c:ptCount val="1"/>
                <c:pt idx="0">
                  <c:v>Участие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Лист2!$M$3:$M$11</c:f>
              <c:numCache>
                <c:formatCode>General</c:formatCode>
                <c:ptCount val="9"/>
                <c:pt idx="0">
                  <c:v>19</c:v>
                </c:pt>
                <c:pt idx="1">
                  <c:v>51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32</c:v>
                </c:pt>
                <c:pt idx="6">
                  <c:v>16</c:v>
                </c:pt>
                <c:pt idx="7">
                  <c:v>4</c:v>
                </c:pt>
                <c:pt idx="8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1B6-4113-A66C-790CDB5540E0}"/>
            </c:ext>
          </c:extLst>
        </c:ser>
        <c:ser>
          <c:idx val="4"/>
          <c:order val="4"/>
          <c:tx>
            <c:strRef>
              <c:f>Лист2!$N$2</c:f>
              <c:strCache>
                <c:ptCount val="1"/>
                <c:pt idx="0">
                  <c:v>Итого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Лист2!$C$3:$C$11</c:f>
              <c:strCache>
                <c:ptCount val="9"/>
                <c:pt idx="0">
                  <c:v>18.02.01 
Аналитический контроль качества химических соединений</c:v>
                </c:pt>
                <c:pt idx="1">
                  <c:v>09.02.03 Программирование в компьютерных системах</c:v>
                </c:pt>
                <c:pt idx="2">
                  <c:v>09.02.01 
Компьютерные системы и комплексы</c:v>
                </c:pt>
                <c:pt idx="3">
                  <c:v>38.02.06 Финансы</c:v>
                </c:pt>
                <c:pt idx="4">
                  <c:v>38.02.03 
Операционная деятельность в логистике</c:v>
                </c:pt>
                <c:pt idx="5">
                  <c:v>43.02.10 Туризм</c:v>
                </c:pt>
                <c:pt idx="6">
                  <c:v>54.02.01 
Дизайн (по отраслям)</c:v>
                </c:pt>
                <c:pt idx="7">
                  <c:v>42.02.02 
Издательское дело</c:v>
                </c:pt>
                <c:pt idx="8">
                  <c:v>29.02.06 Полиграфическое производство</c:v>
                </c:pt>
              </c:strCache>
            </c:strRef>
          </c:cat>
          <c:val>
            <c:numRef>
              <c:f>Лист2!$N$3:$N$11</c:f>
              <c:numCache>
                <c:formatCode>General</c:formatCode>
                <c:ptCount val="9"/>
                <c:pt idx="0">
                  <c:v>32</c:v>
                </c:pt>
                <c:pt idx="1">
                  <c:v>67</c:v>
                </c:pt>
                <c:pt idx="2">
                  <c:v>3</c:v>
                </c:pt>
                <c:pt idx="3">
                  <c:v>14</c:v>
                </c:pt>
                <c:pt idx="4">
                  <c:v>12</c:v>
                </c:pt>
                <c:pt idx="5">
                  <c:v>94</c:v>
                </c:pt>
                <c:pt idx="6">
                  <c:v>22</c:v>
                </c:pt>
                <c:pt idx="7">
                  <c:v>7</c:v>
                </c:pt>
                <c:pt idx="8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1B6-4113-A66C-790CDB5540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889088"/>
        <c:axId val="94890624"/>
      </c:barChart>
      <c:catAx>
        <c:axId val="948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4890624"/>
        <c:crosses val="autoZero"/>
        <c:auto val="1"/>
        <c:lblAlgn val="ctr"/>
        <c:lblOffset val="100"/>
        <c:noMultiLvlLbl val="0"/>
      </c:catAx>
      <c:valAx>
        <c:axId val="9489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48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805064464604113"/>
          <c:y val="0.84658859924024787"/>
          <c:w val="0.42320913047738884"/>
          <c:h val="3.5476091495493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9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Лист4!$A$1:$D$1</c:f>
              <c:strCache>
                <c:ptCount val="4"/>
                <c:pt idx="0">
                  <c:v>1 курс (чел.) </c:v>
                </c:pt>
                <c:pt idx="1">
                  <c:v>2 курс (чел.)</c:v>
                </c:pt>
                <c:pt idx="2">
                  <c:v>3 курс (чел.)</c:v>
                </c:pt>
                <c:pt idx="3">
                  <c:v>4 курс (чел.)</c:v>
                </c:pt>
              </c:strCache>
            </c:strRef>
          </c:cat>
          <c:val>
            <c:numRef>
              <c:f>Лист4!$A$2:$D$2</c:f>
              <c:numCache>
                <c:formatCode>General</c:formatCode>
                <c:ptCount val="4"/>
                <c:pt idx="0">
                  <c:v>46</c:v>
                </c:pt>
                <c:pt idx="1">
                  <c:v>44</c:v>
                </c:pt>
                <c:pt idx="2">
                  <c:v>26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A8-4C17-AD0A-EC987383931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71609727090690711"/>
          <c:y val="0.30478783902012246"/>
          <c:w val="0.2712844898248401"/>
          <c:h val="0.36264654418197723"/>
        </c:manualLayout>
      </c:layout>
      <c:overlay val="0"/>
      <c:txPr>
        <a:bodyPr/>
        <a:lstStyle/>
        <a:p>
          <a:pPr rtl="0">
            <a:defRPr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2000" b="1"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23-4C0C-9EB4-6B78C7EBB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923-4C0C-9EB4-6B78C7EBB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Лист6!$A$1:$B$1</c:f>
              <c:strCache>
                <c:ptCount val="2"/>
                <c:pt idx="0">
                  <c:v>Готовят к НИД</c:v>
                </c:pt>
                <c:pt idx="1">
                  <c:v>Не готовят к НИД</c:v>
                </c:pt>
              </c:strCache>
            </c:strRef>
          </c:cat>
          <c:val>
            <c:numRef>
              <c:f>Лист6!$A$2:$B$2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923-4C0C-9EB4-6B78C7EBB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Лист7!$A$1:$B$1</c:f>
              <c:strCache>
                <c:ptCount val="2"/>
                <c:pt idx="0">
                  <c:v>Не принимают участие в НИД (чел.)</c:v>
                </c:pt>
                <c:pt idx="1">
                  <c:v>Принимают участие в НИД (чел.)</c:v>
                </c:pt>
              </c:strCache>
            </c:strRef>
          </c:cat>
          <c:val>
            <c:numRef>
              <c:f>Лист7!$A$2:$B$2</c:f>
              <c:numCache>
                <c:formatCode>General</c:formatCode>
                <c:ptCount val="2"/>
                <c:pt idx="0">
                  <c:v>588</c:v>
                </c:pt>
                <c:pt idx="1">
                  <c:v>119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F7-4AE5-8868-441CD73947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 sz="18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810E-AE74-420B-8A5B-AD46E76EF35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6970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DB39-63B1-4AFB-BFB1-6D40587A192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46269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9568-45A8-4559-B946-7C279DACDC5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34496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02CF-65F9-493D-AF4E-8DF87B2ADA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94918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8236D-9A44-4669-AF3D-A3EA6A1FE0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88052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49436-98A1-4C35-8FE1-3DF65A5B7A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06645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82E37-ACF3-4BB8-B882-1CF17F86EEE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46720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BF2D-DA71-46C6-AAB2-36DA898F03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39101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BA9B2-C830-41FB-A317-217FDECF815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7677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EE6A-FFED-4D74-A764-5BF3264286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81913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78C23-9660-4076-905B-1FD84A259FD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30196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7F6972-E199-4015-ADA5-733B3CECD1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4714" y="908720"/>
            <a:ext cx="8643966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научно-исследовательская </a:t>
            </a:r>
            <a:r>
              <a:rPr lang="ru-RU" sz="36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деятельность </a:t>
            </a:r>
            <a:r>
              <a:rPr lang="ru-RU" sz="36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обучающихся </a:t>
            </a:r>
            <a:r>
              <a:rPr lang="ru-RU" sz="3600" b="1" cap="all" dirty="0" err="1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таврического</a:t>
            </a:r>
            <a:r>
              <a:rPr lang="ru-RU" sz="36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колледжа</a:t>
            </a:r>
            <a:endParaRPr lang="ru-RU" sz="3600" b="1" cap="all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5572140"/>
            <a:ext cx="6929486" cy="55399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0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2016-2017  учебный год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00813"/>
            <a:ext cx="9144000" cy="3698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1214446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ВИДЫ научно-исследовательской деятельности</a:t>
            </a:r>
            <a:r>
              <a:rPr lang="ru-RU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Andale Mono" pitchFamily="49" charset="0"/>
              </a:rPr>
              <a:t/>
            </a:r>
            <a:br>
              <a:rPr lang="ru-RU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Andale Mono" pitchFamily="49" charset="0"/>
              </a:rPr>
            </a:br>
            <a:endParaRPr lang="en-GB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143125" y="1500188"/>
            <a:ext cx="4724400" cy="685800"/>
            <a:chOff x="1296" y="1344"/>
            <a:chExt cx="2976" cy="43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6" name="Text Box 6"/>
            <p:cNvSpPr txBox="1">
              <a:spLocks noChangeArrowheads="1"/>
            </p:cNvSpPr>
            <p:nvPr/>
          </p:nvSpPr>
          <p:spPr bwMode="gray">
            <a:xfrm>
              <a:off x="1725" y="1454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0000"/>
                  </a:solidFill>
                </a:rPr>
                <a:t>  </a:t>
              </a:r>
              <a:r>
                <a:rPr lang="ru-RU" b="1" dirty="0">
                  <a:solidFill>
                    <a:srgbClr val="000000"/>
                  </a:solidFill>
                </a:rPr>
                <a:t>КОНФЕРЕНЦИИ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107" name="Text Box 7"/>
            <p:cNvSpPr txBox="1">
              <a:spLocks noChangeArrowheads="1"/>
            </p:cNvSpPr>
            <p:nvPr/>
          </p:nvSpPr>
          <p:spPr bwMode="gray">
            <a:xfrm>
              <a:off x="1393" y="1406"/>
              <a:ext cx="223" cy="288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1</a:t>
              </a:r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2143125" y="2357438"/>
            <a:ext cx="4724400" cy="685800"/>
            <a:chOff x="1296" y="1824"/>
            <a:chExt cx="2976" cy="432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  </a:t>
              </a:r>
              <a:r>
                <a:rPr lang="ru-RU" b="1">
                  <a:solidFill>
                    <a:srgbClr val="000000"/>
                  </a:solidFill>
                </a:rPr>
                <a:t>ОЛИМПИАДЫ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103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2</a:t>
              </a:r>
            </a:p>
          </p:txBody>
        </p:sp>
      </p:grpSp>
      <p:grpSp>
        <p:nvGrpSpPr>
          <p:cNvPr id="3077" name="Group 32"/>
          <p:cNvGrpSpPr>
            <a:grpSpLocks/>
          </p:cNvGrpSpPr>
          <p:nvPr/>
        </p:nvGrpSpPr>
        <p:grpSpPr bwMode="auto">
          <a:xfrm>
            <a:off x="2714625" y="3214688"/>
            <a:ext cx="3786188" cy="619125"/>
            <a:chOff x="1296" y="2304"/>
            <a:chExt cx="2976" cy="432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8" name="Text Box 17"/>
            <p:cNvSpPr txBox="1">
              <a:spLocks noChangeArrowheads="1"/>
            </p:cNvSpPr>
            <p:nvPr/>
          </p:nvSpPr>
          <p:spPr bwMode="gray">
            <a:xfrm>
              <a:off x="1680" y="2414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3099" name="Text Box 18"/>
            <p:cNvSpPr txBox="1">
              <a:spLocks noChangeArrowheads="1"/>
            </p:cNvSpPr>
            <p:nvPr/>
          </p:nvSpPr>
          <p:spPr bwMode="gray">
            <a:xfrm>
              <a:off x="1346" y="2404"/>
              <a:ext cx="369" cy="236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 b="1"/>
                <a:t>2.1</a:t>
              </a:r>
              <a:endParaRPr lang="en-US" sz="1600" b="1"/>
            </a:p>
          </p:txBody>
        </p:sp>
      </p:grpSp>
      <p:grpSp>
        <p:nvGrpSpPr>
          <p:cNvPr id="3078" name="Group 33"/>
          <p:cNvGrpSpPr>
            <a:grpSpLocks/>
          </p:cNvGrpSpPr>
          <p:nvPr/>
        </p:nvGrpSpPr>
        <p:grpSpPr bwMode="auto">
          <a:xfrm>
            <a:off x="2214563" y="4572000"/>
            <a:ext cx="4724400" cy="685800"/>
            <a:chOff x="1296" y="2832"/>
            <a:chExt cx="2976" cy="432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gray">
            <a:xfrm>
              <a:off x="1680" y="2942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  </a:t>
              </a:r>
              <a:r>
                <a:rPr lang="ru-RU" b="1">
                  <a:solidFill>
                    <a:srgbClr val="000000"/>
                  </a:solidFill>
                </a:rPr>
                <a:t>КОНКУРСЫ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gray">
            <a:xfrm>
              <a:off x="1393" y="2894"/>
              <a:ext cx="224" cy="291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2400"/>
                <a:t>3</a:t>
              </a:r>
              <a:endParaRPr lang="en-US" sz="2400"/>
            </a:p>
          </p:txBody>
        </p:sp>
      </p:grpSp>
      <p:grpSp>
        <p:nvGrpSpPr>
          <p:cNvPr id="3079" name="Group 34"/>
          <p:cNvGrpSpPr>
            <a:grpSpLocks/>
          </p:cNvGrpSpPr>
          <p:nvPr/>
        </p:nvGrpSpPr>
        <p:grpSpPr bwMode="auto">
          <a:xfrm>
            <a:off x="2214563" y="5357813"/>
            <a:ext cx="4724400" cy="685800"/>
            <a:chOff x="1296" y="3360"/>
            <a:chExt cx="2976" cy="432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0" name="Text Box 28"/>
            <p:cNvSpPr txBox="1">
              <a:spLocks noChangeArrowheads="1"/>
            </p:cNvSpPr>
            <p:nvPr/>
          </p:nvSpPr>
          <p:spPr bwMode="gray">
            <a:xfrm>
              <a:off x="1680" y="3470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3091" name="Text Box 29"/>
            <p:cNvSpPr txBox="1">
              <a:spLocks noChangeArrowheads="1"/>
            </p:cNvSpPr>
            <p:nvPr/>
          </p:nvSpPr>
          <p:spPr bwMode="gray">
            <a:xfrm>
              <a:off x="1393" y="3422"/>
              <a:ext cx="224" cy="291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ru-RU" sz="2400"/>
                <a:t>4</a:t>
              </a:r>
              <a:endParaRPr lang="en-US" sz="2400"/>
            </a:p>
          </p:txBody>
        </p:sp>
      </p:grpSp>
      <p:sp>
        <p:nvSpPr>
          <p:cNvPr id="3080" name="Прямоугольник 30"/>
          <p:cNvSpPr>
            <a:spLocks noChangeArrowheads="1"/>
          </p:cNvSpPr>
          <p:nvPr/>
        </p:nvSpPr>
        <p:spPr bwMode="auto">
          <a:xfrm>
            <a:off x="3143250" y="5572125"/>
            <a:ext cx="1795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b="1">
                <a:solidFill>
                  <a:srgbClr val="000000"/>
                </a:solidFill>
              </a:rPr>
              <a:t>ПУБЛИКАЦИИ</a:t>
            </a:r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3081" name="Group 32"/>
          <p:cNvGrpSpPr>
            <a:grpSpLocks/>
          </p:cNvGrpSpPr>
          <p:nvPr/>
        </p:nvGrpSpPr>
        <p:grpSpPr bwMode="auto">
          <a:xfrm>
            <a:off x="2714625" y="3929063"/>
            <a:ext cx="3714750" cy="690562"/>
            <a:chOff x="1296" y="2304"/>
            <a:chExt cx="2976" cy="432"/>
          </a:xfrm>
        </p:grpSpPr>
        <p:sp>
          <p:nvSpPr>
            <p:cNvPr id="33" name="AutoShape 1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16"/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6" name="Text Box 17"/>
            <p:cNvSpPr txBox="1">
              <a:spLocks noChangeArrowheads="1"/>
            </p:cNvSpPr>
            <p:nvPr/>
          </p:nvSpPr>
          <p:spPr bwMode="gray">
            <a:xfrm>
              <a:off x="1680" y="2414"/>
              <a:ext cx="2160" cy="231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3087" name="Text Box 18"/>
            <p:cNvSpPr txBox="1">
              <a:spLocks noChangeArrowheads="1"/>
            </p:cNvSpPr>
            <p:nvPr/>
          </p:nvSpPr>
          <p:spPr bwMode="gray">
            <a:xfrm>
              <a:off x="1320" y="2405"/>
              <a:ext cx="377" cy="212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ru-RU" sz="1600" b="1" dirty="0"/>
                <a:t>2.2</a:t>
              </a:r>
              <a:endParaRPr lang="en-US" sz="1600" b="1" dirty="0"/>
            </a:p>
          </p:txBody>
        </p:sp>
      </p:grpSp>
      <p:sp>
        <p:nvSpPr>
          <p:cNvPr id="3082" name="Прямоугольник 36"/>
          <p:cNvSpPr>
            <a:spLocks noChangeArrowheads="1"/>
          </p:cNvSpPr>
          <p:nvPr/>
        </p:nvSpPr>
        <p:spPr bwMode="auto">
          <a:xfrm>
            <a:off x="3500438" y="33575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УЧЕБНЫЕ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83" name="Прямоугольник 37"/>
          <p:cNvSpPr>
            <a:spLocks noChangeArrowheads="1"/>
          </p:cNvSpPr>
          <p:nvPr/>
        </p:nvSpPr>
        <p:spPr bwMode="auto">
          <a:xfrm>
            <a:off x="3429000" y="4071938"/>
            <a:ext cx="292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b="1">
                <a:solidFill>
                  <a:srgbClr val="000000"/>
                </a:solidFill>
              </a:rPr>
              <a:t>ПРОФЕССИОНАЛЬНЫЕ</a:t>
            </a:r>
            <a:endParaRPr 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1214446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1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СТРУКТУРА научно-исследовательской деятельности</a:t>
            </a:r>
            <a:br>
              <a:rPr lang="ru-RU" sz="31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31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2016-2017 учебном году </a:t>
            </a:r>
            <a:r>
              <a:rPr lang="ru-RU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Andale Mono" pitchFamily="49" charset="0"/>
              </a:rPr>
              <a:t/>
            </a:r>
            <a:br>
              <a:rPr lang="ru-RU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effectLst>
                  <a:reflection blurRad="12700" stA="50000" endPos="50000" dist="5000" dir="5400000" sy="-100000" rotWithShape="0"/>
                </a:effectLst>
                <a:latin typeface="Andale Mono" pitchFamily="49" charset="0"/>
              </a:rPr>
            </a:b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655437"/>
              </p:ext>
            </p:extLst>
          </p:nvPr>
        </p:nvGraphicFramePr>
        <p:xfrm>
          <a:off x="16055" y="1700808"/>
          <a:ext cx="9143999" cy="515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92734"/>
              </p:ext>
            </p:extLst>
          </p:nvPr>
        </p:nvGraphicFramePr>
        <p:xfrm>
          <a:off x="-77390" y="0"/>
          <a:ext cx="929878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85786" y="142852"/>
            <a:ext cx="7715304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ПРЕДСТАВЛЕННОСТЬ видов </a:t>
            </a:r>
            <a:r>
              <a:rPr lang="ru-RU" sz="2800" b="1" cap="all" dirty="0" err="1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ниД</a:t>
            </a:r>
            <a:r>
              <a:rPr lang="ru-RU" sz="28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8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 специальностям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67883"/>
              </p:ext>
            </p:extLst>
          </p:nvPr>
        </p:nvGraphicFramePr>
        <p:xfrm>
          <a:off x="0" y="668071"/>
          <a:ext cx="9036496" cy="618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0022" y="83296"/>
            <a:ext cx="8543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РЕЗУЛЬТАТЫ по разным видам </a:t>
            </a:r>
            <a:r>
              <a:rPr lang="ru-RU" sz="3200" b="1" cap="all" dirty="0" err="1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ниД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596" y="285728"/>
            <a:ext cx="8501122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УЧАСТИЕ ОБУЧАЮЩИХСЯ В НИД ПО </a:t>
            </a:r>
            <a:r>
              <a:rPr lang="ru-RU" sz="32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КУРСАМ</a:t>
            </a: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70285"/>
              </p:ext>
            </p:extLst>
          </p:nvPr>
        </p:nvGraphicFramePr>
        <p:xfrm>
          <a:off x="0" y="1268760"/>
          <a:ext cx="9252520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285728"/>
            <a:ext cx="8501122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ПРЕПОДАВАТЕЛИ, ВОВЛЕКАЮЩИЕ ОБУЧАЮЩИХСЯ В НИД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82150"/>
              </p:ext>
            </p:extLst>
          </p:nvPr>
        </p:nvGraphicFramePr>
        <p:xfrm>
          <a:off x="428596" y="1556791"/>
          <a:ext cx="839187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7572428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ПРЕПОДАВАТЕЛИ: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0" y="6572250"/>
            <a:ext cx="857250" cy="36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63307"/>
              </p:ext>
            </p:extLst>
          </p:nvPr>
        </p:nvGraphicFramePr>
        <p:xfrm>
          <a:off x="611560" y="1220070"/>
          <a:ext cx="726281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1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75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Андрейчук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А. М.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Беленькая А.С.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Беленькая Е. Р.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Бобкова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Л. Н. 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Богославская Е. И.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Власова А. Н. 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Гималетдинова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Л.А.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Горащук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О.С.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Железняк А. В. 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Клочкова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Г. И.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Кокошкина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В.А.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Лаврова К. В. 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Лунева В. И.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Мандрик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А. И. 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Михлина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О. В.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Нелина Н. И.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Пермякова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П. В.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Подурец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А.В.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Смирнова Е. В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Снатович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А. Б.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Тихонравова Н. В.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Федяев М.И.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Царева Н. О.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Чепорова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Г. Е. 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Шаталина Е. Ф.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Шейко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А. В.</a:t>
                      </a:r>
                    </a:p>
                    <a:p>
                      <a:pPr marL="457200" lvl="0" indent="-457200">
                        <a:buFont typeface="+mj-lt"/>
                        <a:buAutoNum type="arabicPeriod" startAt="14"/>
                      </a:pPr>
                      <a:r>
                        <a:rPr lang="ru-RU" sz="2400" dirty="0" err="1" smtClean="0">
                          <a:solidFill>
                            <a:schemeClr val="tx1"/>
                          </a:solidFill>
                        </a:rPr>
                        <a:t>Шерекина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С. Ю.</a:t>
                      </a:r>
                    </a:p>
                    <a:p>
                      <a:pPr marL="457200" indent="-457200">
                        <a:buFont typeface="+mj-lt"/>
                        <a:buAutoNum type="arabicPeriod" startAt="14"/>
                      </a:pP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0100" y="357166"/>
            <a:ext cx="757242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cap="all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Обучающиеся, </a:t>
            </a:r>
            <a:r>
              <a:rPr lang="ru-RU" sz="3200" b="1" cap="all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ВОВЛЕЧЕННЫЕ В НИД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388407"/>
              </p:ext>
            </p:extLst>
          </p:nvPr>
        </p:nvGraphicFramePr>
        <p:xfrm>
          <a:off x="143508" y="1772816"/>
          <a:ext cx="885698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7860</TotalTime>
  <Words>182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ВИДЫ научно-исследовательской деятельности </vt:lpstr>
      <vt:lpstr>СТРУКТУРА научно-исследовательской деятельности в 2016-2017 учебном году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Olga</cp:lastModifiedBy>
  <cp:revision>715</cp:revision>
  <dcterms:created xsi:type="dcterms:W3CDTF">2010-05-23T14:28:12Z</dcterms:created>
  <dcterms:modified xsi:type="dcterms:W3CDTF">2017-05-12T13:42:44Z</dcterms:modified>
</cp:coreProperties>
</file>