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62" r:id="rId2"/>
    <p:sldId id="2817" r:id="rId3"/>
    <p:sldId id="2819" r:id="rId4"/>
    <p:sldId id="2965" r:id="rId5"/>
    <p:sldId id="2968" r:id="rId6"/>
    <p:sldId id="2948" r:id="rId7"/>
    <p:sldId id="2966" r:id="rId8"/>
    <p:sldId id="2969" r:id="rId9"/>
    <p:sldId id="2967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E0E"/>
    <a:srgbClr val="C2BFB6"/>
    <a:srgbClr val="027101"/>
    <a:srgbClr val="7F6658"/>
    <a:srgbClr val="000000"/>
    <a:srgbClr val="AA8A78"/>
    <a:srgbClr val="3B5353"/>
    <a:srgbClr val="183D6F"/>
    <a:srgbClr val="214E8B"/>
    <a:srgbClr val="CAC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 autoAdjust="0"/>
    <p:restoredTop sz="88329" autoAdjust="0"/>
  </p:normalViewPr>
  <p:slideViewPr>
    <p:cSldViewPr snapToGrid="0" snapToObjects="1">
      <p:cViewPr varScale="1">
        <p:scale>
          <a:sx n="38" d="100"/>
          <a:sy n="38" d="100"/>
        </p:scale>
        <p:origin x="123" y="489"/>
      </p:cViewPr>
      <p:guideLst/>
    </p:cSldViewPr>
  </p:slideViewPr>
  <p:notesTextViewPr>
    <p:cViewPr>
      <p:scale>
        <a:sx n="170" d="100"/>
        <a:sy n="17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06" d="100"/>
          <a:sy n="106" d="100"/>
        </p:scale>
        <p:origin x="323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7D310-0C4F-4B4C-B025-B4A6F8DB952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1BD57-0140-5543-8501-12A1D3451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4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CRISP-DM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2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2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41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3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98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88824" y="0"/>
            <a:ext cx="1218882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49" cy="67817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 rot="16200000">
            <a:off x="22199868" y="666271"/>
            <a:ext cx="521207" cy="52391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Montserra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130252" y="668286"/>
            <a:ext cx="786038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800" b="0" i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1800" b="0" i="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901" r:id="rId2"/>
    <p:sldLayoutId id="2147483959" r:id="rId3"/>
    <p:sldLayoutId id="2147484037" r:id="rId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60651" y="2513445"/>
            <a:ext cx="705994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KNOWLEDGE</a:t>
            </a:r>
          </a:p>
          <a:p>
            <a:pPr algn="ctr"/>
            <a:r>
              <a:rPr lang="en-US" sz="66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TRUMPS ALL</a:t>
            </a:r>
            <a:endParaRPr lang="en-US" sz="9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5956" y="8474271"/>
            <a:ext cx="4392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Alex Kim, Jacob Klein,</a:t>
            </a:r>
          </a:p>
          <a:p>
            <a:pPr algn="ctr"/>
            <a:r>
              <a:rPr lang="en-US" sz="16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Patrick Lewis, Thompson Bliss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0348" y="6364319"/>
            <a:ext cx="6940552" cy="1704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spc="300" dirty="0">
                <a:latin typeface="Montserrat Light" charset="0"/>
                <a:ea typeface="Montserrat Light" charset="0"/>
                <a:cs typeface="Montserrat Light" charset="0"/>
              </a:rPr>
              <a:t>With the recent explosion in fake and politically motivated news it is of paramount importance that individuals analyze their sources of information.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21572" y="10629900"/>
            <a:ext cx="5097519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82632" y="10821137"/>
            <a:ext cx="409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LEARN MORE</a:t>
            </a:r>
            <a:endParaRPr lang="en-US" sz="4000" spc="6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367A194-344A-434C-82AA-7EC6650904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0489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875BE2-2FD3-4B82-8432-8CBB9622CB05}"/>
              </a:ext>
            </a:extLst>
          </p:cNvPr>
          <p:cNvSpPr txBox="1"/>
          <p:nvPr/>
        </p:nvSpPr>
        <p:spPr>
          <a:xfrm>
            <a:off x="3721572" y="1539468"/>
            <a:ext cx="5123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1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CDSS Hackathon</a:t>
            </a:r>
          </a:p>
          <a:p>
            <a:pPr algn="ctr"/>
            <a:r>
              <a:rPr lang="en-US" sz="1600" spc="1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September 29</a:t>
            </a:r>
            <a:r>
              <a:rPr lang="en-US" sz="1600" spc="1200" baseline="30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th</a:t>
            </a:r>
            <a:r>
              <a:rPr lang="en-US" sz="1600" spc="1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7F790-1CDB-4541-BBC1-42D829A886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35" r="6320"/>
          <a:stretch/>
        </p:blipFill>
        <p:spPr>
          <a:xfrm>
            <a:off x="12188824" y="0"/>
            <a:ext cx="12188825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7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93968C5-2A6C-4D22-B6FC-93C1490BC7D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2" b="29132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0" y="1"/>
            <a:ext cx="24377649" cy="6781799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sp>
        <p:nvSpPr>
          <p:cNvPr id="12" name="Shape 362"/>
          <p:cNvSpPr/>
          <p:nvPr/>
        </p:nvSpPr>
        <p:spPr>
          <a:xfrm rot="16200000">
            <a:off x="2351981" y="5412368"/>
            <a:ext cx="3380742" cy="2794003"/>
          </a:xfrm>
          <a:prstGeom prst="hexagon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endParaRPr sz="2800" dirty="0">
              <a:solidFill>
                <a:srgbClr val="FFFFFF"/>
              </a:solidFill>
              <a:latin typeface="Montserrat Light" charset="0"/>
              <a:ea typeface="Montserrat Light" charset="0"/>
              <a:cs typeface="Montserrat Light" charset="0"/>
              <a:sym typeface="Helvetica Neue Light"/>
            </a:endParaRPr>
          </a:p>
        </p:txBody>
      </p:sp>
      <p:sp>
        <p:nvSpPr>
          <p:cNvPr id="13" name="Shape 363"/>
          <p:cNvSpPr/>
          <p:nvPr/>
        </p:nvSpPr>
        <p:spPr>
          <a:xfrm rot="16200000">
            <a:off x="13213943" y="5412367"/>
            <a:ext cx="3380742" cy="2794003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endParaRPr sz="2800" dirty="0">
              <a:solidFill>
                <a:srgbClr val="FFFFFF"/>
              </a:solidFill>
              <a:latin typeface="Montserrat Light" charset="0"/>
              <a:ea typeface="Montserrat Light" charset="0"/>
              <a:cs typeface="Montserrat Light" charset="0"/>
              <a:sym typeface="Helvetica Neue Light"/>
            </a:endParaRPr>
          </a:p>
        </p:txBody>
      </p:sp>
      <p:sp>
        <p:nvSpPr>
          <p:cNvPr id="14" name="Shape 364"/>
          <p:cNvSpPr/>
          <p:nvPr/>
        </p:nvSpPr>
        <p:spPr>
          <a:xfrm rot="16200000">
            <a:off x="7782962" y="5412368"/>
            <a:ext cx="3380742" cy="2794003"/>
          </a:xfrm>
          <a:prstGeom prst="hexagon">
            <a:avLst/>
          </a:prstGeom>
          <a:solidFill>
            <a:schemeClr val="accent3">
              <a:lumMod val="75000"/>
              <a:lumOff val="25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endParaRPr sz="2800" dirty="0">
              <a:solidFill>
                <a:srgbClr val="FFFFFF"/>
              </a:solidFill>
              <a:latin typeface="Montserrat Light" charset="0"/>
              <a:ea typeface="Montserrat Light" charset="0"/>
              <a:cs typeface="Montserrat Light" charset="0"/>
              <a:sym typeface="Helvetica Neue Light"/>
            </a:endParaRPr>
          </a:p>
        </p:txBody>
      </p:sp>
      <p:sp>
        <p:nvSpPr>
          <p:cNvPr id="15" name="Shape 363"/>
          <p:cNvSpPr/>
          <p:nvPr/>
        </p:nvSpPr>
        <p:spPr>
          <a:xfrm rot="16200000">
            <a:off x="18644924" y="5412367"/>
            <a:ext cx="3380742" cy="2794003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endParaRPr sz="2800" dirty="0">
              <a:solidFill>
                <a:srgbClr val="FFFFFF"/>
              </a:solidFill>
              <a:latin typeface="Montserrat Light" charset="0"/>
              <a:ea typeface="Montserrat Light" charset="0"/>
              <a:cs typeface="Montserrat Light" charset="0"/>
              <a:sym typeface="Helvetica Neue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15478" y="2174414"/>
            <a:ext cx="107757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spc="600" dirty="0">
                <a:solidFill>
                  <a:srgbClr val="0E0E0E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en-US" sz="9600" spc="600" dirty="0">
              <a:solidFill>
                <a:srgbClr val="0E0E0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04227" y="9907210"/>
            <a:ext cx="3491890" cy="142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Ask important questions, define objectives for the problem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20906" y="8829992"/>
            <a:ext cx="43156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Business</a:t>
            </a:r>
          </a:p>
          <a:p>
            <a:pPr algn="ctr"/>
            <a:r>
              <a:rPr lang="en-US" sz="3200" spc="6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Understanding</a:t>
            </a:r>
            <a:endParaRPr lang="en-US" sz="4800" spc="6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45103" y="9907210"/>
            <a:ext cx="3491890" cy="1883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Gather &amp; combine data sources, remove inconsistencies from the data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11207" y="8829991"/>
            <a:ext cx="3079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Data</a:t>
            </a:r>
          </a:p>
          <a:p>
            <a:pPr algn="ctr"/>
            <a:r>
              <a:rPr lang="en-US" sz="3200" spc="6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Wrangling</a:t>
            </a:r>
            <a:endParaRPr lang="en-US" sz="4800" spc="6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150121" y="9907210"/>
            <a:ext cx="3491890" cy="96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Design, train and evaluate machine learning models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452084" y="9138455"/>
            <a:ext cx="294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Modelling</a:t>
            </a:r>
            <a:endParaRPr lang="en-US" sz="4800" spc="6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590997" y="9907210"/>
            <a:ext cx="3491890" cy="142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Package and deploy solution,  communicate results to stakeholders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595603" y="9076212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Deployment</a:t>
            </a:r>
            <a:endParaRPr lang="en-US" sz="4800" spc="6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D97B37-241C-4E7E-A56C-BECFA947D9B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13" y="6121758"/>
            <a:ext cx="1472484" cy="14724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070C13-B6BD-47B2-9125-4EAD2F6395D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892" y="5994151"/>
            <a:ext cx="1630433" cy="16304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FC6173-F892-4B48-9A6D-DD9C6C3D9FC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806" y="6050100"/>
            <a:ext cx="1544142" cy="15441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D62ED4A-9EAE-432D-BEF5-F9634E3E7DD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703" y="5871224"/>
            <a:ext cx="1973551" cy="19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0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520301" y="1390006"/>
            <a:ext cx="133661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PARAMETER IMPORTANCE</a:t>
            </a:r>
            <a:endParaRPr lang="en-US" sz="9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6916283" y="4361215"/>
            <a:ext cx="3466495" cy="2496785"/>
          </a:xfrm>
          <a:custGeom>
            <a:avLst/>
            <a:gdLst>
              <a:gd name="connsiteX0" fmla="*/ 0 w 3774188"/>
              <a:gd name="connsiteY0" fmla="*/ 2718404 h 2718404"/>
              <a:gd name="connsiteX1" fmla="*/ 1887089 w 3774188"/>
              <a:gd name="connsiteY1" fmla="*/ 0 h 2718404"/>
              <a:gd name="connsiteX2" fmla="*/ 1887099 w 3774188"/>
              <a:gd name="connsiteY2" fmla="*/ 0 h 2718404"/>
              <a:gd name="connsiteX3" fmla="*/ 3774188 w 3774188"/>
              <a:gd name="connsiteY3" fmla="*/ 2718404 h 2718404"/>
              <a:gd name="connsiteX4" fmla="*/ 0 w 3774188"/>
              <a:gd name="connsiteY4" fmla="*/ 2718404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4188" h="2718404">
                <a:moveTo>
                  <a:pt x="0" y="2718404"/>
                </a:moveTo>
                <a:lnTo>
                  <a:pt x="1887089" y="0"/>
                </a:lnTo>
                <a:lnTo>
                  <a:pt x="1887099" y="0"/>
                </a:lnTo>
                <a:lnTo>
                  <a:pt x="3774188" y="2718404"/>
                </a:lnTo>
                <a:lnTo>
                  <a:pt x="0" y="2718404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457200" rIns="15240" bIns="91440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5818986" y="6858000"/>
            <a:ext cx="5661092" cy="1580684"/>
          </a:xfrm>
          <a:custGeom>
            <a:avLst/>
            <a:gdLst>
              <a:gd name="connsiteX0" fmla="*/ 0 w 6163581"/>
              <a:gd name="connsiteY0" fmla="*/ 1720988 h 1720988"/>
              <a:gd name="connsiteX1" fmla="*/ 1194693 w 6163581"/>
              <a:gd name="connsiteY1" fmla="*/ 0 h 1720988"/>
              <a:gd name="connsiteX2" fmla="*/ 4968888 w 6163581"/>
              <a:gd name="connsiteY2" fmla="*/ 0 h 1720988"/>
              <a:gd name="connsiteX3" fmla="*/ 6163581 w 6163581"/>
              <a:gd name="connsiteY3" fmla="*/ 1720988 h 1720988"/>
              <a:gd name="connsiteX4" fmla="*/ 0 w 6163581"/>
              <a:gd name="connsiteY4" fmla="*/ 1720988 h 17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3581" h="1720988">
                <a:moveTo>
                  <a:pt x="0" y="1720988"/>
                </a:moveTo>
                <a:lnTo>
                  <a:pt x="1194693" y="0"/>
                </a:lnTo>
                <a:lnTo>
                  <a:pt x="4968888" y="0"/>
                </a:lnTo>
                <a:lnTo>
                  <a:pt x="6163581" y="1720988"/>
                </a:lnTo>
                <a:lnTo>
                  <a:pt x="0" y="1720988"/>
                </a:lnTo>
                <a:close/>
              </a:path>
            </a:pathLst>
          </a:cu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3867" tIns="15240" rIns="1093867" bIns="91440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 dirty="0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721688" y="8438684"/>
            <a:ext cx="7855687" cy="1580684"/>
          </a:xfrm>
          <a:custGeom>
            <a:avLst/>
            <a:gdLst>
              <a:gd name="connsiteX0" fmla="*/ 0 w 8552973"/>
              <a:gd name="connsiteY0" fmla="*/ 1720988 h 1720988"/>
              <a:gd name="connsiteX1" fmla="*/ 1194693 w 8552973"/>
              <a:gd name="connsiteY1" fmla="*/ 0 h 1720988"/>
              <a:gd name="connsiteX2" fmla="*/ 7358280 w 8552973"/>
              <a:gd name="connsiteY2" fmla="*/ 0 h 1720988"/>
              <a:gd name="connsiteX3" fmla="*/ 8552973 w 8552973"/>
              <a:gd name="connsiteY3" fmla="*/ 1720988 h 1720988"/>
              <a:gd name="connsiteX4" fmla="*/ 0 w 8552973"/>
              <a:gd name="connsiteY4" fmla="*/ 1720988 h 17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2973" h="1720988">
                <a:moveTo>
                  <a:pt x="0" y="1720988"/>
                </a:moveTo>
                <a:lnTo>
                  <a:pt x="1194693" y="0"/>
                </a:lnTo>
                <a:lnTo>
                  <a:pt x="7358280" y="0"/>
                </a:lnTo>
                <a:lnTo>
                  <a:pt x="8552973" y="1720988"/>
                </a:lnTo>
                <a:lnTo>
                  <a:pt x="0" y="1720988"/>
                </a:lnTo>
                <a:close/>
              </a:path>
            </a:pathLst>
          </a:cu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12010" tIns="15240" rIns="1512011" bIns="91440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 dirty="0">
              <a:solidFill>
                <a:srgbClr val="FFFFFF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3624390" y="10019368"/>
            <a:ext cx="10050284" cy="1580684"/>
          </a:xfrm>
          <a:custGeom>
            <a:avLst/>
            <a:gdLst>
              <a:gd name="connsiteX0" fmla="*/ 0 w 10942366"/>
              <a:gd name="connsiteY0" fmla="*/ 1720988 h 1720988"/>
              <a:gd name="connsiteX1" fmla="*/ 1194693 w 10942366"/>
              <a:gd name="connsiteY1" fmla="*/ 0 h 1720988"/>
              <a:gd name="connsiteX2" fmla="*/ 9747673 w 10942366"/>
              <a:gd name="connsiteY2" fmla="*/ 0 h 1720988"/>
              <a:gd name="connsiteX3" fmla="*/ 10942366 w 10942366"/>
              <a:gd name="connsiteY3" fmla="*/ 1720988 h 1720988"/>
              <a:gd name="connsiteX4" fmla="*/ 0 w 10942366"/>
              <a:gd name="connsiteY4" fmla="*/ 1720988 h 17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42366" h="1720988">
                <a:moveTo>
                  <a:pt x="0" y="1720988"/>
                </a:moveTo>
                <a:lnTo>
                  <a:pt x="1194693" y="0"/>
                </a:lnTo>
                <a:lnTo>
                  <a:pt x="9747673" y="0"/>
                </a:lnTo>
                <a:lnTo>
                  <a:pt x="10942366" y="1720988"/>
                </a:lnTo>
                <a:lnTo>
                  <a:pt x="0" y="1720988"/>
                </a:lnTo>
                <a:close/>
              </a:path>
            </a:pathLst>
          </a:cu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0154" tIns="15240" rIns="1930155" bIns="91440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 dirty="0">
              <a:solidFill>
                <a:srgbClr val="FFFF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119303" y="5569703"/>
            <a:ext cx="3060453" cy="58477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Sentiment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955795" y="7269134"/>
            <a:ext cx="3387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Publication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691003" y="8818054"/>
            <a:ext cx="5654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Emotion Magnitude</a:t>
            </a:r>
            <a:endParaRPr lang="en-US" sz="4800" spc="6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973933" y="10398738"/>
            <a:ext cx="5088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Keyword N-grams</a:t>
            </a:r>
            <a:endParaRPr lang="en-US" sz="4800" spc="6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6E6892-BA8C-4CCE-90FE-1F90EC1A269D}"/>
              </a:ext>
            </a:extLst>
          </p:cNvPr>
          <p:cNvSpPr txBox="1"/>
          <p:nvPr/>
        </p:nvSpPr>
        <p:spPr>
          <a:xfrm>
            <a:off x="1211504" y="4455388"/>
            <a:ext cx="13744016" cy="615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TOOLS USED: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000" b="1" spc="3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Jupyter</a:t>
            </a:r>
            <a:r>
              <a:rPr lang="en-US" sz="2000" b="1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Notebook (prototyping)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000" b="1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NLTK (n-grams)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000" b="1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Newspaper3k (data scraping)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000" b="1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Pandas (Data Wrangling)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000" b="1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NodeJS / </a:t>
            </a:r>
            <a:r>
              <a:rPr lang="en-US" sz="2000" b="1" spc="3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ExpressJS</a:t>
            </a:r>
            <a:r>
              <a:rPr lang="en-US" sz="2000" b="1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(front end)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000" b="1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Google App Engine (website Hosting)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000" b="1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Google Cloud Functions (cloud based Python code)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000" b="1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Google Cloud Language (sentiment analysis)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000" b="1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GGPlot2 (Visualizations)</a:t>
            </a:r>
          </a:p>
        </p:txBody>
      </p:sp>
    </p:spTree>
    <p:extLst>
      <p:ext uri="{BB962C8B-B14F-4D97-AF65-F5344CB8AC3E}">
        <p14:creationId xmlns:p14="http://schemas.microsoft.com/office/powerpoint/2010/main" val="89102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809C7751-3355-4BF9-A308-E35350B1CAA1}"/>
              </a:ext>
            </a:extLst>
          </p:cNvPr>
          <p:cNvSpPr txBox="1"/>
          <p:nvPr/>
        </p:nvSpPr>
        <p:spPr>
          <a:xfrm>
            <a:off x="7725102" y="5272950"/>
            <a:ext cx="8927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520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0B782-8D6C-454D-9498-74BAC13C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7" y="4239643"/>
            <a:ext cx="11305223" cy="7934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3ED4A4-0BB1-4721-91FF-060465EC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591" y="4419600"/>
            <a:ext cx="10509833" cy="6929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1104FF-823A-46CA-98B1-FF6AF824D092}"/>
              </a:ext>
            </a:extLst>
          </p:cNvPr>
          <p:cNvSpPr txBox="1"/>
          <p:nvPr/>
        </p:nvSpPr>
        <p:spPr>
          <a:xfrm>
            <a:off x="13589000" y="2367280"/>
            <a:ext cx="949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Classification</a:t>
            </a:r>
            <a:endParaRPr lang="en-CA" dirty="0"/>
          </a:p>
          <a:p>
            <a:r>
              <a:rPr lang="en-US" dirty="0"/>
              <a:t>8</a:t>
            </a:r>
            <a:r>
              <a:rPr lang="en-CA" dirty="0"/>
              <a:t>6.9% Accuracy of a 50/50 split dataset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64169-44C5-4A15-95EF-573CE90565EB}"/>
              </a:ext>
            </a:extLst>
          </p:cNvPr>
          <p:cNvSpPr txBox="1"/>
          <p:nvPr/>
        </p:nvSpPr>
        <p:spPr>
          <a:xfrm>
            <a:off x="900588" y="2435860"/>
            <a:ext cx="949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Downloading article data, parsing and extract keywords &amp; sentiment</a:t>
            </a:r>
          </a:p>
        </p:txBody>
      </p:sp>
    </p:spTree>
    <p:extLst>
      <p:ext uri="{BB962C8B-B14F-4D97-AF65-F5344CB8AC3E}">
        <p14:creationId xmlns:p14="http://schemas.microsoft.com/office/powerpoint/2010/main" val="133149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2683B2-EE97-4D4A-A90C-2BACC4C8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857" y="0"/>
            <a:ext cx="20569935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3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430436-52A6-40F8-98E8-3D6E8A58E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828925"/>
            <a:ext cx="23641050" cy="80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3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C1557-EA0B-4064-8002-A5DA6A79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2" y="2271712"/>
            <a:ext cx="24126825" cy="91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6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7B15BC-31C5-4FB2-BE5B-1D8BE2384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619125"/>
            <a:ext cx="22031325" cy="1247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390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Neue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41061</TotalTime>
  <Words>187</Words>
  <Application>Microsoft Office PowerPoint</Application>
  <PresentationFormat>Custom</PresentationFormat>
  <Paragraphs>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Helvetica Neue Light</vt:lpstr>
      <vt:lpstr>Lato Light</vt:lpstr>
      <vt:lpstr>Montserrat</vt:lpstr>
      <vt:lpstr>Montserrat Hairline</vt:lpstr>
      <vt:lpstr>Montserrat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Slidepro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Neue PowerPoint Template</dc:title>
  <dc:subject/>
  <dc:creator>Slidepro</dc:creator>
  <cp:keywords/>
  <dc:description/>
  <cp:lastModifiedBy>Jacob Klein</cp:lastModifiedBy>
  <cp:revision>6659</cp:revision>
  <dcterms:created xsi:type="dcterms:W3CDTF">2014-11-12T21:47:38Z</dcterms:created>
  <dcterms:modified xsi:type="dcterms:W3CDTF">2018-09-30T14:54:37Z</dcterms:modified>
  <cp:category/>
</cp:coreProperties>
</file>