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3303" y="400812"/>
            <a:ext cx="331739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A00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A00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A00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56176"/>
            <a:ext cx="91440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6712" y="297180"/>
            <a:ext cx="587057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A00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040" y="1150620"/>
            <a:ext cx="7981919" cy="299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1758707"/>
            <a:ext cx="60198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/>
              <a:t>CSCI 4061 </a:t>
            </a:r>
            <a:r>
              <a:rPr lang="en-US" sz="5200" spc="-5" dirty="0"/>
              <a:t>Lab</a:t>
            </a:r>
            <a:r>
              <a:rPr sz="5200" spc="-35" dirty="0"/>
              <a:t> </a:t>
            </a:r>
            <a:r>
              <a:rPr sz="5200" spc="-10" dirty="0"/>
              <a:t>#1</a:t>
            </a:r>
            <a:r>
              <a:rPr lang="en-US" sz="5200" spc="-10" dirty="0"/>
              <a:t>3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14387" y="2710180"/>
            <a:ext cx="7860665" cy="55143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337185" algn="ctr">
              <a:lnSpc>
                <a:spcPct val="100000"/>
              </a:lnSpc>
              <a:spcBef>
                <a:spcPts val="940"/>
              </a:spcBef>
            </a:pPr>
            <a:r>
              <a:rPr lang="en-US" sz="2800" dirty="0">
                <a:latin typeface="Arial"/>
                <a:cs typeface="Arial"/>
              </a:rPr>
              <a:t>April 25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202</a:t>
            </a:r>
            <a:r>
              <a:rPr lang="en-US" sz="2800" spc="5" dirty="0"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487" y="297180"/>
            <a:ext cx="4998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 </a:t>
            </a:r>
            <a:r>
              <a:rPr dirty="0"/>
              <a:t>POSIX</a:t>
            </a:r>
            <a:r>
              <a:rPr spc="-65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097787"/>
            <a:ext cx="7373620" cy="2454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pthread_create(): </a:t>
            </a:r>
            <a:r>
              <a:rPr sz="2200" dirty="0">
                <a:latin typeface="Arial"/>
                <a:cs typeface="Arial"/>
              </a:rPr>
              <a:t>create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thread</a:t>
            </a:r>
          </a:p>
          <a:p>
            <a:pPr marL="444500" indent="-431800">
              <a:lnSpc>
                <a:spcPct val="100000"/>
              </a:lnSpc>
              <a:spcBef>
                <a:spcPts val="670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pthread_self(): </a:t>
            </a:r>
            <a:r>
              <a:rPr sz="2200" spc="-5" dirty="0">
                <a:latin typeface="Arial"/>
                <a:cs typeface="Arial"/>
              </a:rPr>
              <a:t>identify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calling</a:t>
            </a:r>
            <a:r>
              <a:rPr sz="2200" dirty="0">
                <a:latin typeface="Arial"/>
                <a:cs typeface="Arial"/>
              </a:rPr>
              <a:t> thread</a:t>
            </a:r>
          </a:p>
          <a:p>
            <a:pPr marL="444500" indent="-431800">
              <a:lnSpc>
                <a:spcPct val="100000"/>
              </a:lnSpc>
              <a:spcBef>
                <a:spcPts val="555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pthread_equal(): </a:t>
            </a:r>
            <a:r>
              <a:rPr sz="2200" dirty="0">
                <a:latin typeface="Arial"/>
                <a:cs typeface="Arial"/>
              </a:rPr>
              <a:t>compare </a:t>
            </a:r>
            <a:r>
              <a:rPr sz="2200" spc="-5" dirty="0">
                <a:latin typeface="Arial"/>
                <a:cs typeface="Arial"/>
              </a:rPr>
              <a:t>two </a:t>
            </a:r>
            <a:r>
              <a:rPr sz="2200" dirty="0">
                <a:latin typeface="Arial"/>
                <a:cs typeface="Arial"/>
              </a:rPr>
              <a:t>threads</a:t>
            </a:r>
          </a:p>
          <a:p>
            <a:pPr marL="444500" indent="-431800">
              <a:lnSpc>
                <a:spcPct val="100000"/>
              </a:lnSpc>
              <a:spcBef>
                <a:spcPts val="670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pthread_exit(): </a:t>
            </a:r>
            <a:r>
              <a:rPr sz="2200" spc="-5" dirty="0">
                <a:latin typeface="Arial"/>
                <a:cs typeface="Arial"/>
              </a:rPr>
              <a:t>exit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thread</a:t>
            </a:r>
          </a:p>
          <a:p>
            <a:pPr marL="444500" indent="-431800">
              <a:lnSpc>
                <a:spcPct val="100000"/>
              </a:lnSpc>
              <a:spcBef>
                <a:spcPts val="550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pthread_cancel(): </a:t>
            </a:r>
            <a:r>
              <a:rPr sz="2200" dirty="0">
                <a:latin typeface="Arial"/>
                <a:cs typeface="Arial"/>
              </a:rPr>
              <a:t>cancel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thread</a:t>
            </a:r>
          </a:p>
          <a:p>
            <a:pPr marL="444500" indent="-431800">
              <a:lnSpc>
                <a:spcPct val="100000"/>
              </a:lnSpc>
              <a:spcBef>
                <a:spcPts val="555"/>
              </a:spcBef>
              <a:buClr>
                <a:srgbClr val="7A0019"/>
              </a:buClr>
              <a:buSzPct val="145454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b="1" dirty="0">
                <a:latin typeface="Arial"/>
                <a:cs typeface="Arial"/>
              </a:rPr>
              <a:t>pthread_join(): </a:t>
            </a:r>
            <a:r>
              <a:rPr sz="2200" spc="-5" dirty="0">
                <a:latin typeface="Arial"/>
                <a:cs typeface="Arial"/>
              </a:rPr>
              <a:t>wait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5" dirty="0">
                <a:latin typeface="Arial"/>
                <a:cs typeface="Arial"/>
              </a:rPr>
              <a:t>joinable </a:t>
            </a:r>
            <a:r>
              <a:rPr sz="2200" dirty="0">
                <a:latin typeface="Arial"/>
                <a:cs typeface="Arial"/>
              </a:rPr>
              <a:t>thread 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complete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337" y="297180"/>
            <a:ext cx="5775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Synchronization:</a:t>
            </a:r>
            <a:r>
              <a:rPr spc="-30" dirty="0"/>
              <a:t> </a:t>
            </a:r>
            <a:r>
              <a:rPr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227835"/>
            <a:ext cx="7637145" cy="241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indent="-431800">
              <a:lnSpc>
                <a:spcPts val="3070"/>
              </a:lnSpc>
              <a:buClr>
                <a:srgbClr val="7A0019"/>
              </a:buClr>
              <a:buSzPct val="133333"/>
              <a:buChar char="-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Mutex </a:t>
            </a:r>
            <a:r>
              <a:rPr sz="2400" dirty="0">
                <a:latin typeface="Arial"/>
                <a:cs typeface="Arial"/>
              </a:rPr>
              <a:t>is a lock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we set </a:t>
            </a:r>
            <a:r>
              <a:rPr sz="2400" spc="-5" dirty="0">
                <a:latin typeface="Arial"/>
                <a:cs typeface="Arial"/>
              </a:rPr>
              <a:t>before </a:t>
            </a:r>
            <a:r>
              <a:rPr sz="2400" dirty="0">
                <a:latin typeface="Arial"/>
                <a:cs typeface="Arial"/>
              </a:rPr>
              <a:t>using 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shared</a:t>
            </a:r>
          </a:p>
          <a:p>
            <a:pPr marL="444500">
              <a:lnSpc>
                <a:spcPts val="2515"/>
              </a:lnSpc>
            </a:pPr>
            <a:r>
              <a:rPr sz="2400" dirty="0">
                <a:latin typeface="Arial"/>
                <a:cs typeface="Arial"/>
              </a:rPr>
              <a:t>resource and release </a:t>
            </a:r>
            <a:r>
              <a:rPr sz="2400" spc="-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ts val="2385"/>
              </a:lnSpc>
              <a:tabLst>
                <a:tab pos="901065" algn="l"/>
              </a:tabLst>
            </a:pPr>
            <a:r>
              <a:rPr sz="2800" dirty="0">
                <a:solidFill>
                  <a:srgbClr val="7A0019"/>
                </a:solidFill>
                <a:latin typeface="Arial"/>
                <a:cs typeface="Arial"/>
              </a:rPr>
              <a:t>-	</a:t>
            </a:r>
            <a:r>
              <a:rPr sz="1600" spc="-5" dirty="0">
                <a:latin typeface="Arial"/>
                <a:cs typeface="Arial"/>
              </a:rPr>
              <a:t>This helps 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synchronization</a:t>
            </a:r>
            <a:endParaRPr sz="1600" dirty="0">
              <a:latin typeface="Arial"/>
              <a:cs typeface="Arial"/>
            </a:endParaRPr>
          </a:p>
          <a:p>
            <a:pPr marL="444500" indent="-431800">
              <a:lnSpc>
                <a:spcPts val="3160"/>
              </a:lnSpc>
              <a:buClr>
                <a:srgbClr val="7A0019"/>
              </a:buClr>
              <a:buSzPct val="152380"/>
              <a:buChar char="-"/>
              <a:tabLst>
                <a:tab pos="443865" algn="l"/>
                <a:tab pos="444500" algn="l"/>
              </a:tabLst>
            </a:pPr>
            <a:r>
              <a:rPr sz="2100" spc="-5" dirty="0">
                <a:latin typeface="Arial"/>
                <a:cs typeface="Arial"/>
              </a:rPr>
              <a:t>POSIX API:</a:t>
            </a:r>
            <a:endParaRPr sz="2100" dirty="0">
              <a:latin typeface="Arial"/>
              <a:cs typeface="Arial"/>
            </a:endParaRPr>
          </a:p>
          <a:p>
            <a:pPr marL="901700" lvl="1" indent="-361950">
              <a:lnSpc>
                <a:spcPct val="100000"/>
              </a:lnSpc>
              <a:spcBef>
                <a:spcPts val="465"/>
              </a:spcBef>
              <a:buClr>
                <a:srgbClr val="7A0019"/>
              </a:buClr>
              <a:buSzPct val="123529"/>
              <a:buChar char="●"/>
              <a:tabLst>
                <a:tab pos="901065" algn="l"/>
                <a:tab pos="901700" algn="l"/>
              </a:tabLst>
            </a:pPr>
            <a:r>
              <a:rPr sz="1700" spc="-5" dirty="0">
                <a:latin typeface="Arial"/>
                <a:cs typeface="Arial"/>
              </a:rPr>
              <a:t>pthread_mutex_init(): initializes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lock</a:t>
            </a:r>
            <a:endParaRPr sz="1700" dirty="0">
              <a:latin typeface="Arial"/>
              <a:cs typeface="Arial"/>
            </a:endParaRPr>
          </a:p>
          <a:p>
            <a:pPr marL="901700" lvl="1" indent="-361950">
              <a:lnSpc>
                <a:spcPct val="100000"/>
              </a:lnSpc>
              <a:spcBef>
                <a:spcPts val="555"/>
              </a:spcBef>
              <a:buClr>
                <a:srgbClr val="7A0019"/>
              </a:buClr>
              <a:buSzPct val="123529"/>
              <a:buChar char="●"/>
              <a:tabLst>
                <a:tab pos="901065" algn="l"/>
                <a:tab pos="901700" algn="l"/>
              </a:tabLst>
            </a:pPr>
            <a:r>
              <a:rPr sz="1700" spc="-5" dirty="0">
                <a:latin typeface="Arial"/>
                <a:cs typeface="Arial"/>
              </a:rPr>
              <a:t>pthread_mutex_lock(): acquire lock if available else wait until</a:t>
            </a:r>
            <a:r>
              <a:rPr sz="1700" spc="18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available</a:t>
            </a:r>
            <a:endParaRPr sz="1700" dirty="0">
              <a:latin typeface="Arial"/>
              <a:cs typeface="Arial"/>
            </a:endParaRPr>
          </a:p>
          <a:p>
            <a:pPr marL="901700" lvl="1" indent="-361950">
              <a:lnSpc>
                <a:spcPct val="100000"/>
              </a:lnSpc>
              <a:spcBef>
                <a:spcPts val="575"/>
              </a:spcBef>
              <a:buClr>
                <a:srgbClr val="7A0019"/>
              </a:buClr>
              <a:buSzPct val="123529"/>
              <a:buChar char="●"/>
              <a:tabLst>
                <a:tab pos="901065" algn="l"/>
                <a:tab pos="901700" algn="l"/>
              </a:tabLst>
            </a:pPr>
            <a:r>
              <a:rPr sz="1700" spc="-5" dirty="0">
                <a:latin typeface="Arial"/>
                <a:cs typeface="Arial"/>
              </a:rPr>
              <a:t>pthread_mutex_unlock(): release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lock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187" y="297180"/>
            <a:ext cx="487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</a:t>
            </a:r>
            <a:r>
              <a:rPr spc="-3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52780" indent="-349250">
              <a:lnSpc>
                <a:spcPct val="100000"/>
              </a:lnSpc>
              <a:spcBef>
                <a:spcPts val="700"/>
              </a:spcBef>
              <a:buClr>
                <a:srgbClr val="7A0019"/>
              </a:buClr>
              <a:buSzPct val="95000"/>
              <a:buFont typeface="Times New Roman"/>
              <a:buChar char="●"/>
              <a:tabLst>
                <a:tab pos="652780" algn="l"/>
                <a:tab pos="653415" algn="l"/>
              </a:tabLst>
            </a:pPr>
            <a:r>
              <a:rPr spc="-5" dirty="0"/>
              <a:t>Method </a:t>
            </a:r>
            <a:r>
              <a:rPr dirty="0"/>
              <a:t>of blocking while waiting </a:t>
            </a:r>
            <a:r>
              <a:rPr spc="-5" dirty="0"/>
              <a:t>for </a:t>
            </a:r>
            <a:r>
              <a:rPr dirty="0"/>
              <a:t>a condition </a:t>
            </a:r>
            <a:r>
              <a:rPr spc="-5" dirty="0"/>
              <a:t>to </a:t>
            </a:r>
            <a:r>
              <a:rPr dirty="0"/>
              <a:t>be</a:t>
            </a:r>
            <a:r>
              <a:rPr spc="-100" dirty="0"/>
              <a:t> </a:t>
            </a:r>
            <a:r>
              <a:rPr spc="-5" dirty="0"/>
              <a:t>satisfied</a:t>
            </a:r>
          </a:p>
          <a:p>
            <a:pPr marL="652780" indent="-349250">
              <a:lnSpc>
                <a:spcPct val="100000"/>
              </a:lnSpc>
              <a:spcBef>
                <a:spcPts val="600"/>
              </a:spcBef>
              <a:buClr>
                <a:srgbClr val="7A0019"/>
              </a:buClr>
              <a:buSzPct val="95000"/>
              <a:buFont typeface="Times New Roman"/>
              <a:buChar char="●"/>
              <a:tabLst>
                <a:tab pos="652780" algn="l"/>
                <a:tab pos="653415" algn="l"/>
              </a:tabLst>
            </a:pPr>
            <a:r>
              <a:rPr dirty="0"/>
              <a:t>A </a:t>
            </a:r>
            <a:r>
              <a:rPr spc="-5" dirty="0"/>
              <a:t>thread </a:t>
            </a:r>
            <a:r>
              <a:rPr dirty="0"/>
              <a:t>blocks itself when </a:t>
            </a:r>
            <a:r>
              <a:rPr spc="-5" dirty="0"/>
              <a:t>the </a:t>
            </a:r>
            <a:r>
              <a:rPr dirty="0"/>
              <a:t>condition is</a:t>
            </a:r>
            <a:r>
              <a:rPr spc="-80" dirty="0"/>
              <a:t> </a:t>
            </a:r>
            <a:r>
              <a:rPr spc="-5" dirty="0"/>
              <a:t>false</a:t>
            </a:r>
          </a:p>
          <a:p>
            <a:pPr marL="1109980" lvl="1" indent="-349250">
              <a:lnSpc>
                <a:spcPts val="1910"/>
              </a:lnSpc>
              <a:spcBef>
                <a:spcPts val="110"/>
              </a:spcBef>
              <a:buClr>
                <a:srgbClr val="7A0019"/>
              </a:buClr>
              <a:buSzPct val="118750"/>
              <a:buFont typeface="Times New Roman"/>
              <a:buChar char="●"/>
              <a:tabLst>
                <a:tab pos="1109980" algn="l"/>
                <a:tab pos="1110615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different thread wakes it when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condition is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652780" indent="-349250">
              <a:lnSpc>
                <a:spcPts val="2385"/>
              </a:lnSpc>
              <a:buClr>
                <a:srgbClr val="7A0019"/>
              </a:buClr>
              <a:buSzPct val="95000"/>
              <a:buFont typeface="Times New Roman"/>
              <a:buChar char="●"/>
              <a:tabLst>
                <a:tab pos="652780" algn="l"/>
                <a:tab pos="653415" algn="l"/>
              </a:tabLst>
            </a:pPr>
            <a:r>
              <a:rPr spc="-5" dirty="0"/>
              <a:t>POSIX</a:t>
            </a:r>
            <a:r>
              <a:rPr spc="-10" dirty="0"/>
              <a:t> </a:t>
            </a:r>
            <a:r>
              <a:rPr spc="-5" dirty="0"/>
              <a:t>API:</a:t>
            </a:r>
          </a:p>
          <a:p>
            <a:pPr marL="1109980" lvl="1" indent="-349250">
              <a:lnSpc>
                <a:spcPts val="2130"/>
              </a:lnSpc>
              <a:buClr>
                <a:srgbClr val="7A0019"/>
              </a:buClr>
              <a:buSzPct val="105555"/>
              <a:buFont typeface="Times New Roman"/>
              <a:buChar char="●"/>
              <a:tabLst>
                <a:tab pos="1109980" algn="l"/>
                <a:tab pos="1110615" algn="l"/>
              </a:tabLst>
            </a:pPr>
            <a:r>
              <a:rPr sz="1800" b="1" spc="-5" dirty="0">
                <a:latin typeface="Arial"/>
                <a:cs typeface="Arial"/>
              </a:rPr>
              <a:t>pthread_cond_init(): </a:t>
            </a:r>
            <a:r>
              <a:rPr sz="1800" spc="-5" dirty="0">
                <a:latin typeface="Arial"/>
                <a:cs typeface="Arial"/>
              </a:rPr>
              <a:t>initialize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condition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109980" lvl="1" indent="-349250">
              <a:lnSpc>
                <a:spcPts val="2135"/>
              </a:lnSpc>
              <a:buClr>
                <a:srgbClr val="7A0019"/>
              </a:buClr>
              <a:buSzPct val="105555"/>
              <a:buFont typeface="Times New Roman"/>
              <a:buChar char="●"/>
              <a:tabLst>
                <a:tab pos="1109980" algn="l"/>
                <a:tab pos="1110615" algn="l"/>
              </a:tabLst>
            </a:pPr>
            <a:r>
              <a:rPr sz="1800" b="1" spc="-5" dirty="0">
                <a:latin typeface="Arial"/>
                <a:cs typeface="Arial"/>
              </a:rPr>
              <a:t>pthread_cond_wait(): </a:t>
            </a:r>
            <a:r>
              <a:rPr sz="1800" spc="-5" dirty="0">
                <a:latin typeface="Arial"/>
                <a:cs typeface="Arial"/>
              </a:rPr>
              <a:t>wait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condition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109980" marR="5080" lvl="1" indent="-349250">
              <a:lnSpc>
                <a:spcPct val="101099"/>
              </a:lnSpc>
              <a:spcBef>
                <a:spcPts val="25"/>
              </a:spcBef>
              <a:buClr>
                <a:srgbClr val="7A0019"/>
              </a:buClr>
              <a:buSzPct val="105555"/>
              <a:buFont typeface="Times New Roman"/>
              <a:buChar char="●"/>
              <a:tabLst>
                <a:tab pos="1109980" algn="l"/>
                <a:tab pos="1110615" algn="l"/>
              </a:tabLst>
            </a:pPr>
            <a:r>
              <a:rPr sz="1800" b="1" spc="-5" dirty="0">
                <a:latin typeface="Arial"/>
                <a:cs typeface="Arial"/>
              </a:rPr>
              <a:t>pthread_cond_signal(): </a:t>
            </a:r>
            <a:r>
              <a:rPr sz="1800" spc="-5" dirty="0">
                <a:latin typeface="Arial"/>
                <a:cs typeface="Arial"/>
              </a:rPr>
              <a:t>signal one thread waiting on that condition  variable</a:t>
            </a:r>
            <a:endParaRPr sz="1800">
              <a:latin typeface="Arial"/>
              <a:cs typeface="Arial"/>
            </a:endParaRPr>
          </a:p>
          <a:p>
            <a:pPr marL="1109980" marR="589280" lvl="1" indent="-349250">
              <a:lnSpc>
                <a:spcPts val="2180"/>
              </a:lnSpc>
              <a:spcBef>
                <a:spcPts val="10"/>
              </a:spcBef>
              <a:buClr>
                <a:srgbClr val="7A0019"/>
              </a:buClr>
              <a:buSzPct val="105555"/>
              <a:buFont typeface="Times New Roman"/>
              <a:buChar char="●"/>
              <a:tabLst>
                <a:tab pos="1109980" algn="l"/>
                <a:tab pos="1110615" algn="l"/>
              </a:tabLst>
            </a:pPr>
            <a:r>
              <a:rPr sz="1800" b="1" spc="-5" dirty="0">
                <a:latin typeface="Arial"/>
                <a:cs typeface="Arial"/>
              </a:rPr>
              <a:t>pthread_cond_broadcast(): </a:t>
            </a:r>
            <a:r>
              <a:rPr sz="1800" spc="-5" dirty="0">
                <a:latin typeface="Arial"/>
                <a:cs typeface="Arial"/>
              </a:rPr>
              <a:t>signal all threads waiting on that  condition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174" y="297180"/>
            <a:ext cx="3195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455420"/>
            <a:ext cx="614299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Does not </a:t>
            </a:r>
            <a:r>
              <a:rPr sz="2000" spc="-5" dirty="0">
                <a:latin typeface="Arial"/>
                <a:cs typeface="Arial"/>
              </a:rPr>
              <a:t>require </a:t>
            </a:r>
            <a:r>
              <a:rPr sz="2000" dirty="0">
                <a:latin typeface="Arial"/>
                <a:cs typeface="Arial"/>
              </a:rPr>
              <a:t>busy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waiting.</a:t>
            </a:r>
          </a:p>
          <a:p>
            <a:pPr marL="444500" indent="-431800">
              <a:lnSpc>
                <a:spcPts val="23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POSIX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API:</a:t>
            </a:r>
            <a:endParaRPr sz="2000" dirty="0">
              <a:latin typeface="Arial"/>
              <a:cs typeface="Arial"/>
            </a:endParaRPr>
          </a:p>
          <a:p>
            <a:pPr marL="901700" lvl="1" indent="-406400">
              <a:lnSpc>
                <a:spcPts val="30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sem_init(): </a:t>
            </a:r>
            <a:r>
              <a:rPr sz="2000" dirty="0">
                <a:latin typeface="Arial"/>
                <a:cs typeface="Arial"/>
              </a:rPr>
              <a:t>initialize 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semaphore</a:t>
            </a:r>
            <a:endParaRPr sz="2000" dirty="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sem_wait(): </a:t>
            </a:r>
            <a:r>
              <a:rPr sz="2000" dirty="0">
                <a:latin typeface="Arial"/>
                <a:cs typeface="Arial"/>
              </a:rPr>
              <a:t>wait on a </a:t>
            </a:r>
            <a:r>
              <a:rPr sz="2000" spc="-5" dirty="0">
                <a:latin typeface="Arial"/>
                <a:cs typeface="Arial"/>
              </a:rPr>
              <a:t>semaphore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decrement</a:t>
            </a:r>
            <a:endParaRPr sz="2000" dirty="0">
              <a:latin typeface="Arial"/>
              <a:cs typeface="Arial"/>
            </a:endParaRPr>
          </a:p>
          <a:p>
            <a:pPr marL="901700" lvl="1" indent="-406400">
              <a:lnSpc>
                <a:spcPts val="31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sem_post(): </a:t>
            </a:r>
            <a:r>
              <a:rPr sz="2000" dirty="0">
                <a:latin typeface="Arial"/>
                <a:cs typeface="Arial"/>
              </a:rPr>
              <a:t>post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semaphore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increment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499" y="297180"/>
            <a:ext cx="282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455420"/>
            <a:ext cx="6808470" cy="245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18923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Enable </a:t>
            </a:r>
            <a:r>
              <a:rPr sz="2000" spc="-5" dirty="0">
                <a:latin typeface="Arial"/>
                <a:cs typeface="Arial"/>
              </a:rPr>
              <a:t>communication between processes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different  </a:t>
            </a:r>
            <a:r>
              <a:rPr sz="2000" dirty="0">
                <a:latin typeface="Arial"/>
                <a:cs typeface="Arial"/>
              </a:rPr>
              <a:t>machines.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ts val="23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Socket </a:t>
            </a:r>
            <a:r>
              <a:rPr sz="2000" spc="-5" dirty="0">
                <a:latin typeface="Arial"/>
                <a:cs typeface="Arial"/>
              </a:rPr>
              <a:t>–abstraction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communication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endpoint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260"/>
              </a:lnSpc>
              <a:buClr>
                <a:srgbClr val="7A0019"/>
              </a:buClr>
              <a:buSzPct val="140000"/>
              <a:buChar char="–"/>
              <a:tabLst>
                <a:tab pos="901065" algn="l"/>
                <a:tab pos="901700" algn="l"/>
              </a:tabLst>
            </a:pPr>
            <a:r>
              <a:rPr sz="2000" spc="-5" dirty="0">
                <a:latin typeface="Arial"/>
                <a:cs typeface="Arial"/>
              </a:rPr>
              <a:t>Process sends/receives messages to/from its</a:t>
            </a:r>
            <a:r>
              <a:rPr sz="2000" dirty="0">
                <a:latin typeface="Arial"/>
                <a:cs typeface="Arial"/>
              </a:rPr>
              <a:t> socket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ts val="2155"/>
              </a:lnSpc>
              <a:spcBef>
                <a:spcPts val="439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Transport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2685"/>
              </a:lnSpc>
              <a:buClr>
                <a:srgbClr val="7A0019"/>
              </a:buClr>
              <a:buSzPct val="175000"/>
              <a:buChar char="–"/>
              <a:tabLst>
                <a:tab pos="901065" algn="l"/>
                <a:tab pos="901700" algn="l"/>
              </a:tabLst>
            </a:pPr>
            <a:r>
              <a:rPr sz="1600" spc="-5" dirty="0">
                <a:latin typeface="Arial"/>
                <a:cs typeface="Arial"/>
              </a:rPr>
              <a:t>TCP: Connection-oriented,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reliable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930"/>
              </a:lnSpc>
              <a:buClr>
                <a:srgbClr val="7A0019"/>
              </a:buClr>
              <a:buSzPct val="175000"/>
              <a:buChar char="–"/>
              <a:tabLst>
                <a:tab pos="901065" algn="l"/>
                <a:tab pos="901700" algn="l"/>
              </a:tabLst>
            </a:pPr>
            <a:r>
              <a:rPr sz="1600" spc="-10" dirty="0">
                <a:latin typeface="Arial"/>
                <a:cs typeface="Arial"/>
              </a:rPr>
              <a:t>UDP: </a:t>
            </a:r>
            <a:r>
              <a:rPr sz="1600" spc="-5" dirty="0">
                <a:latin typeface="Arial"/>
                <a:cs typeface="Arial"/>
              </a:rPr>
              <a:t>Connectionless,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unreliable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687" y="297180"/>
            <a:ext cx="642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Client-Server</a:t>
            </a:r>
            <a:r>
              <a:rPr spc="-2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455420"/>
            <a:ext cx="477710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Server process </a:t>
            </a:r>
            <a:r>
              <a:rPr sz="2000" dirty="0">
                <a:latin typeface="Arial"/>
                <a:cs typeface="Arial"/>
              </a:rPr>
              <a:t>waits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contacted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ct val="1000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Client </a:t>
            </a:r>
            <a:r>
              <a:rPr sz="2000" spc="-5" dirty="0">
                <a:latin typeface="Arial"/>
                <a:cs typeface="Arial"/>
              </a:rPr>
              <a:t>process initiates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426" y="242316"/>
            <a:ext cx="2853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790018"/>
                </a:solidFill>
              </a:rPr>
              <a:t>Server</a:t>
            </a:r>
            <a:r>
              <a:rPr spc="-60" dirty="0">
                <a:solidFill>
                  <a:srgbClr val="790018"/>
                </a:solidFill>
              </a:rPr>
              <a:t> </a:t>
            </a:r>
            <a:r>
              <a:rPr spc="-5" dirty="0">
                <a:solidFill>
                  <a:srgbClr val="790018"/>
                </a:solidFill>
              </a:rPr>
              <a:t>side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8087" y="1103553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Create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socket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087" y="1783803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Bind </a:t>
            </a:r>
            <a:r>
              <a:rPr sz="1100" spc="-10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the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socket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8087" y="2464054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36195" algn="ctr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Listen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087" y="3167735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Accept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8087" y="3929999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Send/Recv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2689" y="2253145"/>
            <a:ext cx="76200" cy="21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2689" y="2933395"/>
            <a:ext cx="76200" cy="234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2689" y="3637089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70">
                <a:moveTo>
                  <a:pt x="33337" y="216750"/>
                </a:moveTo>
                <a:lnTo>
                  <a:pt x="0" y="216750"/>
                </a:lnTo>
                <a:lnTo>
                  <a:pt x="38100" y="292948"/>
                </a:lnTo>
                <a:lnTo>
                  <a:pt x="69849" y="229450"/>
                </a:lnTo>
                <a:lnTo>
                  <a:pt x="33337" y="229450"/>
                </a:lnTo>
                <a:lnTo>
                  <a:pt x="33337" y="216750"/>
                </a:lnTo>
                <a:close/>
              </a:path>
              <a:path w="76200" h="293370">
                <a:moveTo>
                  <a:pt x="42862" y="0"/>
                </a:moveTo>
                <a:lnTo>
                  <a:pt x="33337" y="0"/>
                </a:lnTo>
                <a:lnTo>
                  <a:pt x="33337" y="229450"/>
                </a:lnTo>
                <a:lnTo>
                  <a:pt x="42862" y="229450"/>
                </a:lnTo>
                <a:lnTo>
                  <a:pt x="42862" y="0"/>
                </a:lnTo>
                <a:close/>
              </a:path>
              <a:path w="76200" h="293370">
                <a:moveTo>
                  <a:pt x="76200" y="216750"/>
                </a:moveTo>
                <a:lnTo>
                  <a:pt x="42862" y="216750"/>
                </a:lnTo>
                <a:lnTo>
                  <a:pt x="42862" y="229450"/>
                </a:lnTo>
                <a:lnTo>
                  <a:pt x="69849" y="229450"/>
                </a:lnTo>
                <a:lnTo>
                  <a:pt x="76200" y="216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2689" y="1572894"/>
            <a:ext cx="76200" cy="210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303" y="400812"/>
            <a:ext cx="2729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7A0019"/>
                </a:solidFill>
                <a:latin typeface="Arial"/>
                <a:cs typeface="Arial"/>
              </a:rPr>
              <a:t>Client</a:t>
            </a:r>
            <a:r>
              <a:rPr sz="4400" spc="-60" dirty="0">
                <a:solidFill>
                  <a:srgbClr val="7A0019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7A0019"/>
                </a:solidFill>
                <a:latin typeface="Arial"/>
                <a:cs typeface="Arial"/>
              </a:rPr>
              <a:t>Side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5052" y="1430121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Create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socket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087" y="2470975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Connect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8087" y="3576218"/>
            <a:ext cx="1265555" cy="4699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Send/Recv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2689" y="2940316"/>
            <a:ext cx="76200" cy="636270"/>
          </a:xfrm>
          <a:custGeom>
            <a:avLst/>
            <a:gdLst/>
            <a:ahLst/>
            <a:cxnLst/>
            <a:rect l="l" t="t" r="r" b="b"/>
            <a:pathLst>
              <a:path w="76200" h="636270">
                <a:moveTo>
                  <a:pt x="33337" y="559650"/>
                </a:moveTo>
                <a:lnTo>
                  <a:pt x="0" y="559650"/>
                </a:lnTo>
                <a:lnTo>
                  <a:pt x="38100" y="635850"/>
                </a:lnTo>
                <a:lnTo>
                  <a:pt x="69850" y="572350"/>
                </a:lnTo>
                <a:lnTo>
                  <a:pt x="33337" y="572350"/>
                </a:lnTo>
                <a:lnTo>
                  <a:pt x="33337" y="559650"/>
                </a:lnTo>
                <a:close/>
              </a:path>
              <a:path w="76200" h="636270">
                <a:moveTo>
                  <a:pt x="42862" y="0"/>
                </a:moveTo>
                <a:lnTo>
                  <a:pt x="33337" y="0"/>
                </a:lnTo>
                <a:lnTo>
                  <a:pt x="33337" y="572350"/>
                </a:lnTo>
                <a:lnTo>
                  <a:pt x="42862" y="572350"/>
                </a:lnTo>
                <a:lnTo>
                  <a:pt x="42862" y="0"/>
                </a:lnTo>
                <a:close/>
              </a:path>
              <a:path w="76200" h="636270">
                <a:moveTo>
                  <a:pt x="76200" y="559650"/>
                </a:moveTo>
                <a:lnTo>
                  <a:pt x="42862" y="559650"/>
                </a:lnTo>
                <a:lnTo>
                  <a:pt x="42862" y="572350"/>
                </a:lnTo>
                <a:lnTo>
                  <a:pt x="69850" y="572350"/>
                </a:lnTo>
                <a:lnTo>
                  <a:pt x="76200" y="559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2384" y="1899437"/>
            <a:ext cx="76200" cy="572135"/>
          </a:xfrm>
          <a:custGeom>
            <a:avLst/>
            <a:gdLst/>
            <a:ahLst/>
            <a:cxnLst/>
            <a:rect l="l" t="t" r="r" b="b"/>
            <a:pathLst>
              <a:path w="76200" h="572135">
                <a:moveTo>
                  <a:pt x="33343" y="495357"/>
                </a:moveTo>
                <a:lnTo>
                  <a:pt x="0" y="495541"/>
                </a:lnTo>
                <a:lnTo>
                  <a:pt x="38519" y="571538"/>
                </a:lnTo>
                <a:lnTo>
                  <a:pt x="69818" y="508063"/>
                </a:lnTo>
                <a:lnTo>
                  <a:pt x="33413" y="508063"/>
                </a:lnTo>
                <a:lnTo>
                  <a:pt x="33343" y="495357"/>
                </a:lnTo>
                <a:close/>
              </a:path>
              <a:path w="76200" h="572135">
                <a:moveTo>
                  <a:pt x="42868" y="495305"/>
                </a:moveTo>
                <a:lnTo>
                  <a:pt x="33343" y="495357"/>
                </a:lnTo>
                <a:lnTo>
                  <a:pt x="33413" y="508063"/>
                </a:lnTo>
                <a:lnTo>
                  <a:pt x="42938" y="508012"/>
                </a:lnTo>
                <a:lnTo>
                  <a:pt x="42868" y="495305"/>
                </a:lnTo>
                <a:close/>
              </a:path>
              <a:path w="76200" h="572135">
                <a:moveTo>
                  <a:pt x="76200" y="495122"/>
                </a:moveTo>
                <a:lnTo>
                  <a:pt x="42868" y="495305"/>
                </a:lnTo>
                <a:lnTo>
                  <a:pt x="42938" y="508012"/>
                </a:lnTo>
                <a:lnTo>
                  <a:pt x="33413" y="508063"/>
                </a:lnTo>
                <a:lnTo>
                  <a:pt x="69818" y="508063"/>
                </a:lnTo>
                <a:lnTo>
                  <a:pt x="76200" y="495122"/>
                </a:lnTo>
                <a:close/>
              </a:path>
              <a:path w="76200" h="572135">
                <a:moveTo>
                  <a:pt x="40132" y="0"/>
                </a:moveTo>
                <a:lnTo>
                  <a:pt x="30607" y="63"/>
                </a:lnTo>
                <a:lnTo>
                  <a:pt x="33343" y="495357"/>
                </a:lnTo>
                <a:lnTo>
                  <a:pt x="42868" y="495305"/>
                </a:lnTo>
                <a:lnTo>
                  <a:pt x="40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787" y="0"/>
            <a:ext cx="2792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POSIX</a:t>
            </a:r>
            <a:r>
              <a:rPr spc="-90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52" y="770635"/>
            <a:ext cx="8216900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 socket(int </a:t>
            </a:r>
            <a:r>
              <a:rPr sz="1800" i="1" spc="-5" dirty="0">
                <a:latin typeface="Arial"/>
                <a:cs typeface="Arial"/>
              </a:rPr>
              <a:t>domain</a:t>
            </a:r>
            <a:r>
              <a:rPr sz="1800" b="1" spc="-5" dirty="0">
                <a:latin typeface="Arial"/>
                <a:cs typeface="Arial"/>
              </a:rPr>
              <a:t>, int </a:t>
            </a:r>
            <a:r>
              <a:rPr sz="1800" i="1" spc="-5" dirty="0">
                <a:latin typeface="Arial"/>
                <a:cs typeface="Arial"/>
              </a:rPr>
              <a:t>type</a:t>
            </a:r>
            <a:r>
              <a:rPr sz="1800" b="1" spc="-5" dirty="0">
                <a:latin typeface="Arial"/>
                <a:cs typeface="Arial"/>
              </a:rPr>
              <a:t>, int </a:t>
            </a:r>
            <a:r>
              <a:rPr sz="1800" i="1" spc="-5" dirty="0">
                <a:latin typeface="Arial"/>
                <a:cs typeface="Arial"/>
              </a:rPr>
              <a:t>protocol</a:t>
            </a:r>
            <a:r>
              <a:rPr sz="1800" b="1" spc="-5" dirty="0">
                <a:latin typeface="Arial"/>
                <a:cs typeface="Arial"/>
              </a:rPr>
              <a:t>): </a:t>
            </a:r>
            <a:r>
              <a:rPr sz="1800" spc="-5" dirty="0">
                <a:latin typeface="Arial"/>
                <a:cs typeface="Arial"/>
              </a:rPr>
              <a:t>Creates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830"/>
              </a:lnSpc>
              <a:spcBef>
                <a:spcPts val="240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 bind(int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const struct sockaddr *</a:t>
            </a:r>
            <a:r>
              <a:rPr sz="1800" i="1" spc="-5" dirty="0">
                <a:latin typeface="Arial"/>
                <a:cs typeface="Arial"/>
              </a:rPr>
              <a:t>addr </a:t>
            </a:r>
            <a:r>
              <a:rPr sz="1800" b="1" spc="-5" dirty="0">
                <a:latin typeface="Arial"/>
                <a:cs typeface="Arial"/>
              </a:rPr>
              <a:t>socklen_t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addrlen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ts val="3030"/>
              </a:lnSpc>
              <a:buClr>
                <a:srgbClr val="7A0019"/>
              </a:buClr>
              <a:buSzPct val="155555"/>
              <a:buChar char="–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Bind the socket 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network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 listen(int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int </a:t>
            </a:r>
            <a:r>
              <a:rPr sz="1800" i="1" spc="-5" dirty="0">
                <a:latin typeface="Arial"/>
                <a:cs typeface="Arial"/>
              </a:rPr>
              <a:t>backlog</a:t>
            </a:r>
            <a:r>
              <a:rPr sz="1800" b="1" spc="-5" dirty="0">
                <a:latin typeface="Arial"/>
                <a:cs typeface="Arial"/>
              </a:rPr>
              <a:t>): </a:t>
            </a:r>
            <a:r>
              <a:rPr sz="1800" spc="-5" dirty="0">
                <a:latin typeface="Arial"/>
                <a:cs typeface="Arial"/>
              </a:rPr>
              <a:t>Listen for incoming connection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839"/>
              </a:lnSpc>
              <a:spcBef>
                <a:spcPts val="335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 accept(int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struct sockaddr *</a:t>
            </a:r>
            <a:r>
              <a:rPr sz="1800" i="1" spc="-5" dirty="0">
                <a:latin typeface="Arial"/>
                <a:cs typeface="Arial"/>
              </a:rPr>
              <a:t>addr</a:t>
            </a:r>
            <a:r>
              <a:rPr sz="1800" b="1" spc="-5" dirty="0">
                <a:latin typeface="Arial"/>
                <a:cs typeface="Arial"/>
              </a:rPr>
              <a:t>, socklen_t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i="1" spc="-5" dirty="0">
                <a:latin typeface="Arial"/>
                <a:cs typeface="Arial"/>
              </a:rPr>
              <a:t>addrlen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ts val="3040"/>
              </a:lnSpc>
              <a:buClr>
                <a:srgbClr val="7A0019"/>
              </a:buClr>
              <a:buSzPct val="155555"/>
              <a:buChar char="–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Accept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new connection, blocks until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new request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arrives.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575"/>
              </a:lnSpc>
              <a:spcBef>
                <a:spcPts val="135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int connect(int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const struct sockaddr *</a:t>
            </a:r>
            <a:r>
              <a:rPr sz="1800" i="1" spc="-5" dirty="0">
                <a:latin typeface="Arial"/>
                <a:cs typeface="Arial"/>
              </a:rPr>
              <a:t>addr </a:t>
            </a:r>
            <a:r>
              <a:rPr sz="1800" b="1" spc="-5" dirty="0">
                <a:latin typeface="Arial"/>
                <a:cs typeface="Arial"/>
              </a:rPr>
              <a:t>socklen_t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addrlen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ts val="2775"/>
              </a:lnSpc>
              <a:buClr>
                <a:srgbClr val="7A0019"/>
              </a:buClr>
              <a:buSzPct val="200000"/>
              <a:buChar char="–"/>
              <a:tabLst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Connect to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spcBef>
                <a:spcPts val="40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ssize_t sendto(int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const void *</a:t>
            </a:r>
            <a:r>
              <a:rPr sz="1800" i="1" spc="-5" dirty="0">
                <a:latin typeface="Arial"/>
                <a:cs typeface="Arial"/>
              </a:rPr>
              <a:t>buf</a:t>
            </a:r>
            <a:r>
              <a:rPr sz="1800" b="1" spc="-5" dirty="0">
                <a:latin typeface="Arial"/>
                <a:cs typeface="Arial"/>
              </a:rPr>
              <a:t>, size_t </a:t>
            </a:r>
            <a:r>
              <a:rPr sz="1800" i="1" spc="-5" dirty="0">
                <a:latin typeface="Arial"/>
                <a:cs typeface="Arial"/>
              </a:rPr>
              <a:t>len</a:t>
            </a:r>
            <a:r>
              <a:rPr sz="1800" b="1" spc="-5" dirty="0">
                <a:latin typeface="Arial"/>
                <a:cs typeface="Arial"/>
              </a:rPr>
              <a:t>, int </a:t>
            </a:r>
            <a:r>
              <a:rPr sz="1800" i="1" spc="-5" dirty="0">
                <a:latin typeface="Arial"/>
                <a:cs typeface="Arial"/>
              </a:rPr>
              <a:t>flags </a:t>
            </a:r>
            <a:r>
              <a:rPr sz="1800" b="1" spc="-5" dirty="0">
                <a:latin typeface="Arial"/>
                <a:cs typeface="Arial"/>
              </a:rPr>
              <a:t>const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struct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1800" b="1" spc="-5" dirty="0">
                <a:latin typeface="Arial"/>
                <a:cs typeface="Arial"/>
              </a:rPr>
              <a:t>sockaddr *</a:t>
            </a:r>
            <a:r>
              <a:rPr sz="1800" i="1" spc="-5" dirty="0">
                <a:latin typeface="Arial"/>
                <a:cs typeface="Arial"/>
              </a:rPr>
              <a:t>dest_addr</a:t>
            </a:r>
            <a:r>
              <a:rPr sz="1800" b="1" spc="-5" dirty="0">
                <a:latin typeface="Arial"/>
                <a:cs typeface="Arial"/>
              </a:rPr>
              <a:t>, socklen_t </a:t>
            </a:r>
            <a:r>
              <a:rPr sz="1800" i="1" spc="-5" dirty="0">
                <a:latin typeface="Arial"/>
                <a:cs typeface="Arial"/>
              </a:rPr>
              <a:t>addrlen</a:t>
            </a:r>
            <a:r>
              <a:rPr sz="1800" b="1" spc="-5" dirty="0">
                <a:latin typeface="Arial"/>
                <a:cs typeface="Arial"/>
              </a:rPr>
              <a:t>): </a:t>
            </a:r>
            <a:r>
              <a:rPr sz="1800" spc="-5" dirty="0">
                <a:latin typeface="Arial"/>
                <a:cs typeface="Arial"/>
              </a:rPr>
              <a:t>Send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spcBef>
                <a:spcPts val="340"/>
              </a:spcBef>
              <a:buClr>
                <a:srgbClr val="7A0019"/>
              </a:buClr>
              <a:buSzPct val="177777"/>
              <a:buFont typeface="Arial"/>
              <a:buChar char="•"/>
              <a:tabLst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ssize_t recvfrom(int </a:t>
            </a:r>
            <a:r>
              <a:rPr sz="1800" i="1" spc="-5" dirty="0">
                <a:latin typeface="Arial"/>
                <a:cs typeface="Arial"/>
              </a:rPr>
              <a:t>sockfd</a:t>
            </a:r>
            <a:r>
              <a:rPr sz="1800" b="1" spc="-5" dirty="0">
                <a:latin typeface="Arial"/>
                <a:cs typeface="Arial"/>
              </a:rPr>
              <a:t>, void *</a:t>
            </a:r>
            <a:r>
              <a:rPr sz="1800" i="1" spc="-5" dirty="0">
                <a:latin typeface="Arial"/>
                <a:cs typeface="Arial"/>
              </a:rPr>
              <a:t>buf</a:t>
            </a:r>
            <a:r>
              <a:rPr sz="1800" b="1" spc="-5" dirty="0">
                <a:latin typeface="Arial"/>
                <a:cs typeface="Arial"/>
              </a:rPr>
              <a:t>, size_t </a:t>
            </a:r>
            <a:r>
              <a:rPr sz="1800" i="1" spc="-5" dirty="0">
                <a:latin typeface="Arial"/>
                <a:cs typeface="Arial"/>
              </a:rPr>
              <a:t>len</a:t>
            </a:r>
            <a:r>
              <a:rPr sz="1800" b="1" spc="-5" dirty="0">
                <a:latin typeface="Arial"/>
                <a:cs typeface="Arial"/>
              </a:rPr>
              <a:t>, int </a:t>
            </a:r>
            <a:r>
              <a:rPr sz="1800" i="1" spc="-5" dirty="0">
                <a:latin typeface="Arial"/>
                <a:cs typeface="Arial"/>
              </a:rPr>
              <a:t>flags </a:t>
            </a:r>
            <a:r>
              <a:rPr sz="1800" b="1" spc="-5" dirty="0">
                <a:latin typeface="Arial"/>
                <a:cs typeface="Arial"/>
              </a:rPr>
              <a:t>struct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sockaddr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i="1" spc="-5" dirty="0">
                <a:latin typeface="Arial"/>
                <a:cs typeface="Arial"/>
              </a:rPr>
              <a:t>src_addr</a:t>
            </a:r>
            <a:r>
              <a:rPr sz="1800" b="1" spc="-5" dirty="0">
                <a:latin typeface="Arial"/>
                <a:cs typeface="Arial"/>
              </a:rPr>
              <a:t>, socklen_t *</a:t>
            </a:r>
            <a:r>
              <a:rPr sz="1800" i="1" spc="-5" dirty="0">
                <a:latin typeface="Arial"/>
                <a:cs typeface="Arial"/>
              </a:rPr>
              <a:t>addrlen</a:t>
            </a:r>
            <a:r>
              <a:rPr sz="1800" b="1" spc="-5" dirty="0">
                <a:latin typeface="Arial"/>
                <a:cs typeface="Arial"/>
              </a:rPr>
              <a:t>): </a:t>
            </a:r>
            <a:r>
              <a:rPr sz="1800" spc="-5" dirty="0">
                <a:latin typeface="Arial"/>
                <a:cs typeface="Arial"/>
              </a:rPr>
              <a:t>Receive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837" y="297180"/>
            <a:ext cx="2854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87" y="205741"/>
            <a:ext cx="2055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>
                <a:latin typeface="Trebuchet MS"/>
                <a:cs typeface="Trebuchet MS"/>
              </a:rPr>
              <a:t>Ag</a:t>
            </a:r>
            <a:r>
              <a:rPr spc="180" dirty="0">
                <a:latin typeface="Trebuchet MS"/>
                <a:cs typeface="Trebuchet MS"/>
              </a:rPr>
              <a:t>e</a:t>
            </a:r>
            <a:r>
              <a:rPr spc="155" dirty="0">
                <a:latin typeface="Trebuchet MS"/>
                <a:cs typeface="Trebuchet MS"/>
              </a:rPr>
              <a:t>n</a:t>
            </a:r>
            <a:r>
              <a:rPr spc="185"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24" y="1027176"/>
            <a:ext cx="5863590" cy="2877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0"/>
              </a:spcBef>
            </a:pPr>
            <a:r>
              <a:rPr sz="2300" b="1" spc="70" dirty="0">
                <a:latin typeface="Trebuchet MS"/>
                <a:cs typeface="Trebuchet MS"/>
              </a:rPr>
              <a:t>Exam </a:t>
            </a:r>
            <a:r>
              <a:rPr sz="2300" b="1" spc="130" dirty="0">
                <a:latin typeface="Trebuchet MS"/>
                <a:cs typeface="Trebuchet MS"/>
              </a:rPr>
              <a:t>#2</a:t>
            </a:r>
            <a:r>
              <a:rPr sz="2300" b="1" spc="-365" dirty="0">
                <a:latin typeface="Trebuchet MS"/>
                <a:cs typeface="Trebuchet MS"/>
              </a:rPr>
              <a:t> </a:t>
            </a:r>
            <a:r>
              <a:rPr sz="2300" b="1" spc="10" dirty="0">
                <a:latin typeface="Trebuchet MS"/>
                <a:cs typeface="Trebuchet MS"/>
              </a:rPr>
              <a:t>review</a:t>
            </a:r>
            <a:endParaRPr sz="2300" dirty="0">
              <a:latin typeface="Trebuchet MS"/>
              <a:cs typeface="Trebuchet MS"/>
            </a:endParaRPr>
          </a:p>
          <a:p>
            <a:pPr marL="355600" indent="-342900">
              <a:lnSpc>
                <a:spcPts val="3340"/>
              </a:lnSpc>
              <a:buClr>
                <a:srgbClr val="7A0019"/>
              </a:buClr>
              <a:buSzPct val="145454"/>
              <a:buChar char="-"/>
              <a:tabLst>
                <a:tab pos="355600" algn="l"/>
              </a:tabLst>
            </a:pPr>
            <a:r>
              <a:rPr sz="2200" spc="-35" dirty="0">
                <a:latin typeface="Trebuchet MS"/>
                <a:cs typeface="Trebuchet MS"/>
              </a:rPr>
              <a:t>IPC: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165" dirty="0">
                <a:latin typeface="Trebuchet MS"/>
                <a:cs typeface="Trebuchet MS"/>
              </a:rPr>
              <a:t>Message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Passing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and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Shared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Memory</a:t>
            </a:r>
            <a:endParaRPr sz="2200" dirty="0">
              <a:latin typeface="Trebuchet MS"/>
              <a:cs typeface="Trebuchet MS"/>
            </a:endParaRPr>
          </a:p>
          <a:p>
            <a:pPr marL="355600" indent="-342900">
              <a:lnSpc>
                <a:spcPts val="3240"/>
              </a:lnSpc>
              <a:buClr>
                <a:srgbClr val="7A0019"/>
              </a:buClr>
              <a:buSzPct val="145454"/>
              <a:buChar char="-"/>
              <a:tabLst>
                <a:tab pos="355600" algn="l"/>
              </a:tabLst>
            </a:pPr>
            <a:r>
              <a:rPr sz="2200" spc="85" dirty="0">
                <a:latin typeface="Trebuchet MS"/>
                <a:cs typeface="Trebuchet MS"/>
              </a:rPr>
              <a:t>Signals</a:t>
            </a:r>
            <a:endParaRPr sz="2200" dirty="0">
              <a:latin typeface="Trebuchet MS"/>
              <a:cs typeface="Trebuchet MS"/>
            </a:endParaRPr>
          </a:p>
          <a:p>
            <a:pPr marL="355600" indent="-342900">
              <a:lnSpc>
                <a:spcPts val="3250"/>
              </a:lnSpc>
              <a:buClr>
                <a:srgbClr val="7A0019"/>
              </a:buClr>
              <a:buSzPct val="145454"/>
              <a:buChar char="-"/>
              <a:tabLst>
                <a:tab pos="355600" algn="l"/>
              </a:tabLst>
            </a:pPr>
            <a:r>
              <a:rPr sz="2200" spc="70" dirty="0">
                <a:latin typeface="Trebuchet MS"/>
                <a:cs typeface="Trebuchet MS"/>
              </a:rPr>
              <a:t>Threads</a:t>
            </a:r>
            <a:endParaRPr sz="2200" dirty="0">
              <a:latin typeface="Trebuchet MS"/>
              <a:cs typeface="Trebuchet MS"/>
            </a:endParaRPr>
          </a:p>
          <a:p>
            <a:pPr marL="355600" indent="-342900">
              <a:lnSpc>
                <a:spcPts val="3204"/>
              </a:lnSpc>
              <a:buClr>
                <a:srgbClr val="7A0019"/>
              </a:buClr>
              <a:buSzPct val="145454"/>
              <a:buChar char="-"/>
              <a:tabLst>
                <a:tab pos="355600" algn="l"/>
              </a:tabLst>
            </a:pPr>
            <a:r>
              <a:rPr sz="2200" spc="40" dirty="0">
                <a:latin typeface="Trebuchet MS"/>
                <a:cs typeface="Trebuchet MS"/>
              </a:rPr>
              <a:t>Synchronization</a:t>
            </a:r>
            <a:endParaRPr sz="2200" dirty="0">
              <a:latin typeface="Trebuchet MS"/>
              <a:cs typeface="Trebuchet MS"/>
            </a:endParaRPr>
          </a:p>
          <a:p>
            <a:pPr marL="355600" indent="-342900">
              <a:lnSpc>
                <a:spcPts val="3515"/>
              </a:lnSpc>
              <a:buClr>
                <a:srgbClr val="7A0019"/>
              </a:buClr>
              <a:buSzPct val="145454"/>
              <a:buChar char="-"/>
              <a:tabLst>
                <a:tab pos="355600" algn="l"/>
              </a:tabLst>
            </a:pPr>
            <a:r>
              <a:rPr sz="2200" spc="75" dirty="0">
                <a:latin typeface="Trebuchet MS"/>
                <a:cs typeface="Trebuchet MS"/>
              </a:rPr>
              <a:t>Networking/Socket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Programming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b="1" spc="145" dirty="0">
                <a:latin typeface="Trebuchet MS"/>
                <a:cs typeface="Trebuchet MS"/>
              </a:rPr>
              <a:t>No </a:t>
            </a:r>
            <a:r>
              <a:rPr lang="en-US" sz="2200" b="1" spc="45" dirty="0">
                <a:latin typeface="Trebuchet MS"/>
                <a:cs typeface="Trebuchet MS"/>
              </a:rPr>
              <a:t>Exercise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712" y="1504950"/>
            <a:ext cx="5870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0940" algn="l"/>
              </a:tabLst>
            </a:pPr>
            <a:r>
              <a:rPr spc="-5" dirty="0"/>
              <a:t>Thank</a:t>
            </a:r>
            <a:r>
              <a:rPr spc="10" dirty="0"/>
              <a:t> </a:t>
            </a:r>
            <a:r>
              <a:rPr dirty="0"/>
              <a:t>you!</a:t>
            </a:r>
            <a:r>
              <a:rPr spc="10" dirty="0"/>
              <a:t> </a:t>
            </a:r>
            <a:r>
              <a:rPr spc="-5" dirty="0"/>
              <a:t>All	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best!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675" y="297180"/>
            <a:ext cx="4438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</a:t>
            </a:r>
            <a:r>
              <a:rPr spc="-35" dirty="0"/>
              <a:t> </a:t>
            </a:r>
            <a:r>
              <a:rPr spc="-5" dirty="0"/>
              <a:t>Passing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228852"/>
            <a:ext cx="7087234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45454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Sender </a:t>
            </a:r>
            <a:r>
              <a:rPr sz="2200" dirty="0">
                <a:latin typeface="Arial"/>
                <a:cs typeface="Arial"/>
              </a:rPr>
              <a:t>puts messages </a:t>
            </a:r>
            <a:r>
              <a:rPr sz="2200" spc="-5" dirty="0">
                <a:latin typeface="Arial"/>
                <a:cs typeface="Arial"/>
              </a:rPr>
              <a:t>into</a:t>
            </a:r>
            <a:r>
              <a:rPr sz="2200" dirty="0">
                <a:latin typeface="Arial"/>
                <a:cs typeface="Arial"/>
              </a:rPr>
              <a:t> queue.</a:t>
            </a:r>
            <a:endParaRPr sz="2200">
              <a:latin typeface="Arial"/>
              <a:cs typeface="Arial"/>
            </a:endParaRPr>
          </a:p>
          <a:p>
            <a:pPr marL="444500" indent="-431800">
              <a:lnSpc>
                <a:spcPct val="100000"/>
              </a:lnSpc>
              <a:spcBef>
                <a:spcPts val="645"/>
              </a:spcBef>
              <a:buClr>
                <a:srgbClr val="7A0019"/>
              </a:buClr>
              <a:buSzPct val="145454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Receiver pulls </a:t>
            </a:r>
            <a:r>
              <a:rPr sz="2200" dirty="0">
                <a:latin typeface="Arial"/>
                <a:cs typeface="Arial"/>
              </a:rPr>
              <a:t>the messages out of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queue.</a:t>
            </a:r>
            <a:endParaRPr sz="2200">
              <a:latin typeface="Arial"/>
              <a:cs typeface="Arial"/>
            </a:endParaRPr>
          </a:p>
          <a:p>
            <a:pPr marL="444500" indent="-431800">
              <a:lnSpc>
                <a:spcPts val="2460"/>
              </a:lnSpc>
              <a:spcBef>
                <a:spcPts val="580"/>
              </a:spcBef>
              <a:buClr>
                <a:srgbClr val="7A0019"/>
              </a:buClr>
              <a:buSzPct val="145454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POSIX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  <a:p>
            <a:pPr marL="901700" marR="5080" lvl="1" indent="-406400">
              <a:lnSpc>
                <a:spcPct val="89500"/>
              </a:lnSpc>
              <a:spcBef>
                <a:spcPts val="170"/>
              </a:spcBef>
              <a:buClr>
                <a:srgbClr val="7A0019"/>
              </a:buClr>
              <a:buSzPct val="155555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800" b="1" spc="-5" dirty="0">
                <a:latin typeface="Arial"/>
                <a:cs typeface="Arial"/>
              </a:rPr>
              <a:t>msgget()</a:t>
            </a:r>
            <a:r>
              <a:rPr sz="1800" spc="-5" dirty="0">
                <a:latin typeface="Arial"/>
                <a:cs typeface="Arial"/>
              </a:rPr>
              <a:t>: Create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message queue or connect to an already  existing 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901700" lvl="1" indent="-406400">
              <a:lnSpc>
                <a:spcPts val="2720"/>
              </a:lnSpc>
              <a:buClr>
                <a:srgbClr val="7A0019"/>
              </a:buClr>
              <a:buSzPct val="155555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800" b="1" spc="-5" dirty="0">
                <a:latin typeface="Arial"/>
                <a:cs typeface="Arial"/>
              </a:rPr>
              <a:t>msgsnd()</a:t>
            </a:r>
            <a:r>
              <a:rPr sz="1800" spc="-5" dirty="0">
                <a:latin typeface="Arial"/>
                <a:cs typeface="Arial"/>
              </a:rPr>
              <a:t>: Write into 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901700" lvl="1" indent="-406400">
              <a:lnSpc>
                <a:spcPts val="2750"/>
              </a:lnSpc>
              <a:buClr>
                <a:srgbClr val="7A0019"/>
              </a:buClr>
              <a:buSzPct val="155555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800" b="1" spc="-5" dirty="0">
                <a:latin typeface="Arial"/>
                <a:cs typeface="Arial"/>
              </a:rPr>
              <a:t>msgrcv()</a:t>
            </a:r>
            <a:r>
              <a:rPr sz="1800" spc="-5" dirty="0">
                <a:latin typeface="Arial"/>
                <a:cs typeface="Arial"/>
              </a:rPr>
              <a:t>: Read from the message queue</a:t>
            </a:r>
            <a:endParaRPr sz="1800">
              <a:latin typeface="Arial"/>
              <a:cs typeface="Arial"/>
            </a:endParaRPr>
          </a:p>
          <a:p>
            <a:pPr marL="901700" lvl="1" indent="-406400">
              <a:lnSpc>
                <a:spcPts val="3035"/>
              </a:lnSpc>
              <a:buClr>
                <a:srgbClr val="7A0019"/>
              </a:buClr>
              <a:buSzPct val="155555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800" b="1" spc="-5" dirty="0">
                <a:latin typeface="Arial"/>
                <a:cs typeface="Arial"/>
              </a:rPr>
              <a:t>msgctl()</a:t>
            </a:r>
            <a:r>
              <a:rPr sz="1800" spc="-5" dirty="0">
                <a:latin typeface="Arial"/>
                <a:cs typeface="Arial"/>
              </a:rPr>
              <a:t>: Perform control operations on the message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54" y="172212"/>
            <a:ext cx="6397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 </a:t>
            </a:r>
            <a:r>
              <a:rPr dirty="0"/>
              <a:t>Queue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741" y="1202766"/>
            <a:ext cx="1512570" cy="781050"/>
            <a:chOff x="877741" y="1202766"/>
            <a:chExt cx="1512570" cy="781050"/>
          </a:xfrm>
        </p:grpSpPr>
        <p:sp>
          <p:nvSpPr>
            <p:cNvPr id="4" name="object 4"/>
            <p:cNvSpPr/>
            <p:nvPr/>
          </p:nvSpPr>
          <p:spPr>
            <a:xfrm>
              <a:off x="890441" y="1215466"/>
              <a:ext cx="1487170" cy="755650"/>
            </a:xfrm>
            <a:custGeom>
              <a:avLst/>
              <a:gdLst/>
              <a:ahLst/>
              <a:cxnLst/>
              <a:rect l="l" t="t" r="r" b="b"/>
              <a:pathLst>
                <a:path w="1487170" h="755650">
                  <a:moveTo>
                    <a:pt x="743451" y="0"/>
                  </a:moveTo>
                  <a:lnTo>
                    <a:pt x="682476" y="1252"/>
                  </a:lnTo>
                  <a:lnTo>
                    <a:pt x="622859" y="4943"/>
                  </a:lnTo>
                  <a:lnTo>
                    <a:pt x="564791" y="10976"/>
                  </a:lnTo>
                  <a:lnTo>
                    <a:pt x="508462" y="19255"/>
                  </a:lnTo>
                  <a:lnTo>
                    <a:pt x="454066" y="29681"/>
                  </a:lnTo>
                  <a:lnTo>
                    <a:pt x="401792" y="42157"/>
                  </a:lnTo>
                  <a:lnTo>
                    <a:pt x="351832" y="56587"/>
                  </a:lnTo>
                  <a:lnTo>
                    <a:pt x="304378" y="72873"/>
                  </a:lnTo>
                  <a:lnTo>
                    <a:pt x="259620" y="90918"/>
                  </a:lnTo>
                  <a:lnTo>
                    <a:pt x="217751" y="110624"/>
                  </a:lnTo>
                  <a:lnTo>
                    <a:pt x="178961" y="131895"/>
                  </a:lnTo>
                  <a:lnTo>
                    <a:pt x="143442" y="154634"/>
                  </a:lnTo>
                  <a:lnTo>
                    <a:pt x="111385" y="178742"/>
                  </a:lnTo>
                  <a:lnTo>
                    <a:pt x="58423" y="230680"/>
                  </a:lnTo>
                  <a:lnTo>
                    <a:pt x="21606" y="286932"/>
                  </a:lnTo>
                  <a:lnTo>
                    <a:pt x="2464" y="346720"/>
                  </a:lnTo>
                  <a:lnTo>
                    <a:pt x="0" y="377698"/>
                  </a:lnTo>
                  <a:lnTo>
                    <a:pt x="2464" y="408673"/>
                  </a:lnTo>
                  <a:lnTo>
                    <a:pt x="21606" y="468458"/>
                  </a:lnTo>
                  <a:lnTo>
                    <a:pt x="58423" y="524708"/>
                  </a:lnTo>
                  <a:lnTo>
                    <a:pt x="111385" y="576644"/>
                  </a:lnTo>
                  <a:lnTo>
                    <a:pt x="143442" y="600751"/>
                  </a:lnTo>
                  <a:lnTo>
                    <a:pt x="178961" y="623489"/>
                  </a:lnTo>
                  <a:lnTo>
                    <a:pt x="217751" y="644759"/>
                  </a:lnTo>
                  <a:lnTo>
                    <a:pt x="259620" y="664466"/>
                  </a:lnTo>
                  <a:lnTo>
                    <a:pt x="304378" y="682510"/>
                  </a:lnTo>
                  <a:lnTo>
                    <a:pt x="351832" y="698796"/>
                  </a:lnTo>
                  <a:lnTo>
                    <a:pt x="401792" y="713225"/>
                  </a:lnTo>
                  <a:lnTo>
                    <a:pt x="454066" y="725702"/>
                  </a:lnTo>
                  <a:lnTo>
                    <a:pt x="508462" y="736128"/>
                  </a:lnTo>
                  <a:lnTo>
                    <a:pt x="564791" y="744406"/>
                  </a:lnTo>
                  <a:lnTo>
                    <a:pt x="622859" y="750439"/>
                  </a:lnTo>
                  <a:lnTo>
                    <a:pt x="682476" y="754131"/>
                  </a:lnTo>
                  <a:lnTo>
                    <a:pt x="743451" y="755383"/>
                  </a:lnTo>
                  <a:lnTo>
                    <a:pt x="804425" y="754131"/>
                  </a:lnTo>
                  <a:lnTo>
                    <a:pt x="864041" y="750439"/>
                  </a:lnTo>
                  <a:lnTo>
                    <a:pt x="922109" y="744406"/>
                  </a:lnTo>
                  <a:lnTo>
                    <a:pt x="978436" y="736128"/>
                  </a:lnTo>
                  <a:lnTo>
                    <a:pt x="1032833" y="725702"/>
                  </a:lnTo>
                  <a:lnTo>
                    <a:pt x="1085106" y="713225"/>
                  </a:lnTo>
                  <a:lnTo>
                    <a:pt x="1135065" y="698796"/>
                  </a:lnTo>
                  <a:lnTo>
                    <a:pt x="1182519" y="682510"/>
                  </a:lnTo>
                  <a:lnTo>
                    <a:pt x="1227276" y="664466"/>
                  </a:lnTo>
                  <a:lnTo>
                    <a:pt x="1269145" y="644759"/>
                  </a:lnTo>
                  <a:lnTo>
                    <a:pt x="1307935" y="623489"/>
                  </a:lnTo>
                  <a:lnTo>
                    <a:pt x="1343454" y="600751"/>
                  </a:lnTo>
                  <a:lnTo>
                    <a:pt x="1375511" y="576644"/>
                  </a:lnTo>
                  <a:lnTo>
                    <a:pt x="1428472" y="524708"/>
                  </a:lnTo>
                  <a:lnTo>
                    <a:pt x="1465290" y="468458"/>
                  </a:lnTo>
                  <a:lnTo>
                    <a:pt x="1484432" y="408673"/>
                  </a:lnTo>
                  <a:lnTo>
                    <a:pt x="1486896" y="377698"/>
                  </a:lnTo>
                  <a:lnTo>
                    <a:pt x="1484432" y="346720"/>
                  </a:lnTo>
                  <a:lnTo>
                    <a:pt x="1465290" y="286932"/>
                  </a:lnTo>
                  <a:lnTo>
                    <a:pt x="1428472" y="230680"/>
                  </a:lnTo>
                  <a:lnTo>
                    <a:pt x="1375511" y="178742"/>
                  </a:lnTo>
                  <a:lnTo>
                    <a:pt x="1343454" y="154634"/>
                  </a:lnTo>
                  <a:lnTo>
                    <a:pt x="1307935" y="131895"/>
                  </a:lnTo>
                  <a:lnTo>
                    <a:pt x="1269145" y="110624"/>
                  </a:lnTo>
                  <a:lnTo>
                    <a:pt x="1227276" y="90918"/>
                  </a:lnTo>
                  <a:lnTo>
                    <a:pt x="1182519" y="72873"/>
                  </a:lnTo>
                  <a:lnTo>
                    <a:pt x="1135065" y="56587"/>
                  </a:lnTo>
                  <a:lnTo>
                    <a:pt x="1085106" y="42157"/>
                  </a:lnTo>
                  <a:lnTo>
                    <a:pt x="1032833" y="29681"/>
                  </a:lnTo>
                  <a:lnTo>
                    <a:pt x="978436" y="19255"/>
                  </a:lnTo>
                  <a:lnTo>
                    <a:pt x="922109" y="10976"/>
                  </a:lnTo>
                  <a:lnTo>
                    <a:pt x="864041" y="4943"/>
                  </a:lnTo>
                  <a:lnTo>
                    <a:pt x="804425" y="1252"/>
                  </a:lnTo>
                  <a:lnTo>
                    <a:pt x="743451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441" y="1215466"/>
              <a:ext cx="1487170" cy="755650"/>
            </a:xfrm>
            <a:custGeom>
              <a:avLst/>
              <a:gdLst/>
              <a:ahLst/>
              <a:cxnLst/>
              <a:rect l="l" t="t" r="r" b="b"/>
              <a:pathLst>
                <a:path w="1487170" h="755650">
                  <a:moveTo>
                    <a:pt x="0" y="377687"/>
                  </a:moveTo>
                  <a:lnTo>
                    <a:pt x="9730" y="316424"/>
                  </a:lnTo>
                  <a:lnTo>
                    <a:pt x="37901" y="258308"/>
                  </a:lnTo>
                  <a:lnTo>
                    <a:pt x="82982" y="204118"/>
                  </a:lnTo>
                  <a:lnTo>
                    <a:pt x="143442" y="154629"/>
                  </a:lnTo>
                  <a:lnTo>
                    <a:pt x="178961" y="131892"/>
                  </a:lnTo>
                  <a:lnTo>
                    <a:pt x="217750" y="110621"/>
                  </a:lnTo>
                  <a:lnTo>
                    <a:pt x="259619" y="90915"/>
                  </a:lnTo>
                  <a:lnTo>
                    <a:pt x="304377" y="72871"/>
                  </a:lnTo>
                  <a:lnTo>
                    <a:pt x="351831" y="56586"/>
                  </a:lnTo>
                  <a:lnTo>
                    <a:pt x="401790" y="42156"/>
                  </a:lnTo>
                  <a:lnTo>
                    <a:pt x="454064" y="29680"/>
                  </a:lnTo>
                  <a:lnTo>
                    <a:pt x="508460" y="19254"/>
                  </a:lnTo>
                  <a:lnTo>
                    <a:pt x="564788" y="10976"/>
                  </a:lnTo>
                  <a:lnTo>
                    <a:pt x="622856" y="4943"/>
                  </a:lnTo>
                  <a:lnTo>
                    <a:pt x="682473" y="1252"/>
                  </a:lnTo>
                  <a:lnTo>
                    <a:pt x="743447" y="0"/>
                  </a:lnTo>
                  <a:lnTo>
                    <a:pt x="804421" y="1252"/>
                  </a:lnTo>
                  <a:lnTo>
                    <a:pt x="864037" y="4943"/>
                  </a:lnTo>
                  <a:lnTo>
                    <a:pt x="922105" y="10976"/>
                  </a:lnTo>
                  <a:lnTo>
                    <a:pt x="978433" y="19254"/>
                  </a:lnTo>
                  <a:lnTo>
                    <a:pt x="1032829" y="29680"/>
                  </a:lnTo>
                  <a:lnTo>
                    <a:pt x="1085102" y="42156"/>
                  </a:lnTo>
                  <a:lnTo>
                    <a:pt x="1135062" y="56586"/>
                  </a:lnTo>
                  <a:lnTo>
                    <a:pt x="1182515" y="72871"/>
                  </a:lnTo>
                  <a:lnTo>
                    <a:pt x="1227272" y="90915"/>
                  </a:lnTo>
                  <a:lnTo>
                    <a:pt x="1269141" y="110621"/>
                  </a:lnTo>
                  <a:lnTo>
                    <a:pt x="1307930" y="131892"/>
                  </a:lnTo>
                  <a:lnTo>
                    <a:pt x="1343449" y="154629"/>
                  </a:lnTo>
                  <a:lnTo>
                    <a:pt x="1375506" y="178737"/>
                  </a:lnTo>
                  <a:lnTo>
                    <a:pt x="1428467" y="230674"/>
                  </a:lnTo>
                  <a:lnTo>
                    <a:pt x="1465284" y="286924"/>
                  </a:lnTo>
                  <a:lnTo>
                    <a:pt x="1484426" y="346710"/>
                  </a:lnTo>
                  <a:lnTo>
                    <a:pt x="1486890" y="377687"/>
                  </a:lnTo>
                  <a:lnTo>
                    <a:pt x="1484426" y="408663"/>
                  </a:lnTo>
                  <a:lnTo>
                    <a:pt x="1465284" y="468449"/>
                  </a:lnTo>
                  <a:lnTo>
                    <a:pt x="1428467" y="524700"/>
                  </a:lnTo>
                  <a:lnTo>
                    <a:pt x="1375506" y="576636"/>
                  </a:lnTo>
                  <a:lnTo>
                    <a:pt x="1343449" y="600744"/>
                  </a:lnTo>
                  <a:lnTo>
                    <a:pt x="1307930" y="623482"/>
                  </a:lnTo>
                  <a:lnTo>
                    <a:pt x="1269141" y="644752"/>
                  </a:lnTo>
                  <a:lnTo>
                    <a:pt x="1227272" y="664458"/>
                  </a:lnTo>
                  <a:lnTo>
                    <a:pt x="1182515" y="682502"/>
                  </a:lnTo>
                  <a:lnTo>
                    <a:pt x="1135062" y="698788"/>
                  </a:lnTo>
                  <a:lnTo>
                    <a:pt x="1085102" y="713217"/>
                  </a:lnTo>
                  <a:lnTo>
                    <a:pt x="1032829" y="725693"/>
                  </a:lnTo>
                  <a:lnTo>
                    <a:pt x="978433" y="736119"/>
                  </a:lnTo>
                  <a:lnTo>
                    <a:pt x="922105" y="744397"/>
                  </a:lnTo>
                  <a:lnTo>
                    <a:pt x="864037" y="750431"/>
                  </a:lnTo>
                  <a:lnTo>
                    <a:pt x="804421" y="754122"/>
                  </a:lnTo>
                  <a:lnTo>
                    <a:pt x="743447" y="755374"/>
                  </a:lnTo>
                  <a:lnTo>
                    <a:pt x="682473" y="754122"/>
                  </a:lnTo>
                  <a:lnTo>
                    <a:pt x="622856" y="750431"/>
                  </a:lnTo>
                  <a:lnTo>
                    <a:pt x="564788" y="744397"/>
                  </a:lnTo>
                  <a:lnTo>
                    <a:pt x="508460" y="736119"/>
                  </a:lnTo>
                  <a:lnTo>
                    <a:pt x="454064" y="725693"/>
                  </a:lnTo>
                  <a:lnTo>
                    <a:pt x="401790" y="713217"/>
                  </a:lnTo>
                  <a:lnTo>
                    <a:pt x="351831" y="698788"/>
                  </a:lnTo>
                  <a:lnTo>
                    <a:pt x="304377" y="682502"/>
                  </a:lnTo>
                  <a:lnTo>
                    <a:pt x="259619" y="664458"/>
                  </a:lnTo>
                  <a:lnTo>
                    <a:pt x="217750" y="644752"/>
                  </a:lnTo>
                  <a:lnTo>
                    <a:pt x="178961" y="623482"/>
                  </a:lnTo>
                  <a:lnTo>
                    <a:pt x="143442" y="600744"/>
                  </a:lnTo>
                  <a:lnTo>
                    <a:pt x="111385" y="576636"/>
                  </a:lnTo>
                  <a:lnTo>
                    <a:pt x="58423" y="524700"/>
                  </a:lnTo>
                  <a:lnTo>
                    <a:pt x="21606" y="468449"/>
                  </a:lnTo>
                  <a:lnTo>
                    <a:pt x="2464" y="408663"/>
                  </a:lnTo>
                  <a:lnTo>
                    <a:pt x="0" y="377687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0830" y="1457452"/>
            <a:ext cx="645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ende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468" y="2114042"/>
            <a:ext cx="1057910" cy="259079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8468" y="2372537"/>
            <a:ext cx="1057910" cy="560705"/>
          </a:xfrm>
          <a:custGeom>
            <a:avLst/>
            <a:gdLst/>
            <a:ahLst/>
            <a:cxnLst/>
            <a:rect l="l" t="t" r="r" b="b"/>
            <a:pathLst>
              <a:path w="1057910" h="560705">
                <a:moveTo>
                  <a:pt x="1057521" y="0"/>
                </a:moveTo>
                <a:lnTo>
                  <a:pt x="0" y="0"/>
                </a:lnTo>
                <a:lnTo>
                  <a:pt x="0" y="560082"/>
                </a:lnTo>
                <a:lnTo>
                  <a:pt x="1057521" y="560082"/>
                </a:lnTo>
                <a:lnTo>
                  <a:pt x="1057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468" y="2372540"/>
            <a:ext cx="1057910" cy="56070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685" y="1698332"/>
            <a:ext cx="2322830" cy="1329690"/>
            <a:chOff x="3048685" y="1698332"/>
            <a:chExt cx="2322830" cy="1329690"/>
          </a:xfrm>
        </p:grpSpPr>
        <p:sp>
          <p:nvSpPr>
            <p:cNvPr id="11" name="object 11"/>
            <p:cNvSpPr/>
            <p:nvPr/>
          </p:nvSpPr>
          <p:spPr>
            <a:xfrm>
              <a:off x="3224390" y="1711020"/>
              <a:ext cx="2134870" cy="1304290"/>
            </a:xfrm>
            <a:custGeom>
              <a:avLst/>
              <a:gdLst/>
              <a:ahLst/>
              <a:cxnLst/>
              <a:rect l="l" t="t" r="r" b="b"/>
              <a:pathLst>
                <a:path w="2134870" h="1304289">
                  <a:moveTo>
                    <a:pt x="1971281" y="0"/>
                  </a:moveTo>
                  <a:lnTo>
                    <a:pt x="0" y="0"/>
                  </a:lnTo>
                  <a:lnTo>
                    <a:pt x="17762" y="3825"/>
                  </a:lnTo>
                  <a:lnTo>
                    <a:pt x="34969" y="15038"/>
                  </a:lnTo>
                  <a:lnTo>
                    <a:pt x="67325" y="58033"/>
                  </a:lnTo>
                  <a:lnTo>
                    <a:pt x="96270" y="125801"/>
                  </a:lnTo>
                  <a:lnTo>
                    <a:pt x="109216" y="167981"/>
                  </a:lnTo>
                  <a:lnTo>
                    <a:pt x="121010" y="215161"/>
                  </a:lnTo>
                  <a:lnTo>
                    <a:pt x="131555" y="266943"/>
                  </a:lnTo>
                  <a:lnTo>
                    <a:pt x="140750" y="322929"/>
                  </a:lnTo>
                  <a:lnTo>
                    <a:pt x="148497" y="382722"/>
                  </a:lnTo>
                  <a:lnTo>
                    <a:pt x="154694" y="445924"/>
                  </a:lnTo>
                  <a:lnTo>
                    <a:pt x="159245" y="512137"/>
                  </a:lnTo>
                  <a:lnTo>
                    <a:pt x="162048" y="580963"/>
                  </a:lnTo>
                  <a:lnTo>
                    <a:pt x="163004" y="652005"/>
                  </a:lnTo>
                  <a:lnTo>
                    <a:pt x="162048" y="723049"/>
                  </a:lnTo>
                  <a:lnTo>
                    <a:pt x="159245" y="791877"/>
                  </a:lnTo>
                  <a:lnTo>
                    <a:pt x="154694" y="858091"/>
                  </a:lnTo>
                  <a:lnTo>
                    <a:pt x="148497" y="921295"/>
                  </a:lnTo>
                  <a:lnTo>
                    <a:pt x="140750" y="981089"/>
                  </a:lnTo>
                  <a:lnTo>
                    <a:pt x="131555" y="1037077"/>
                  </a:lnTo>
                  <a:lnTo>
                    <a:pt x="121010" y="1088859"/>
                  </a:lnTo>
                  <a:lnTo>
                    <a:pt x="109216" y="1136040"/>
                  </a:lnTo>
                  <a:lnTo>
                    <a:pt x="96270" y="1178220"/>
                  </a:lnTo>
                  <a:lnTo>
                    <a:pt x="82273" y="1215002"/>
                  </a:lnTo>
                  <a:lnTo>
                    <a:pt x="51524" y="1270782"/>
                  </a:lnTo>
                  <a:lnTo>
                    <a:pt x="17762" y="1300197"/>
                  </a:lnTo>
                  <a:lnTo>
                    <a:pt x="0" y="1304023"/>
                  </a:lnTo>
                  <a:lnTo>
                    <a:pt x="1971281" y="1304023"/>
                  </a:lnTo>
                  <a:lnTo>
                    <a:pt x="2022800" y="1270782"/>
                  </a:lnTo>
                  <a:lnTo>
                    <a:pt x="2053549" y="1215002"/>
                  </a:lnTo>
                  <a:lnTo>
                    <a:pt x="2067546" y="1178220"/>
                  </a:lnTo>
                  <a:lnTo>
                    <a:pt x="2080492" y="1136040"/>
                  </a:lnTo>
                  <a:lnTo>
                    <a:pt x="2092287" y="1088859"/>
                  </a:lnTo>
                  <a:lnTo>
                    <a:pt x="2102833" y="1037077"/>
                  </a:lnTo>
                  <a:lnTo>
                    <a:pt x="2112029" y="981089"/>
                  </a:lnTo>
                  <a:lnTo>
                    <a:pt x="2119776" y="921295"/>
                  </a:lnTo>
                  <a:lnTo>
                    <a:pt x="2125975" y="858091"/>
                  </a:lnTo>
                  <a:lnTo>
                    <a:pt x="2130525" y="791877"/>
                  </a:lnTo>
                  <a:lnTo>
                    <a:pt x="2133329" y="723049"/>
                  </a:lnTo>
                  <a:lnTo>
                    <a:pt x="2134285" y="652005"/>
                  </a:lnTo>
                  <a:lnTo>
                    <a:pt x="2133329" y="580963"/>
                  </a:lnTo>
                  <a:lnTo>
                    <a:pt x="2130525" y="512137"/>
                  </a:lnTo>
                  <a:lnTo>
                    <a:pt x="2125975" y="445924"/>
                  </a:lnTo>
                  <a:lnTo>
                    <a:pt x="2119776" y="382722"/>
                  </a:lnTo>
                  <a:lnTo>
                    <a:pt x="2112029" y="322929"/>
                  </a:lnTo>
                  <a:lnTo>
                    <a:pt x="2102833" y="266943"/>
                  </a:lnTo>
                  <a:lnTo>
                    <a:pt x="2092287" y="215161"/>
                  </a:lnTo>
                  <a:lnTo>
                    <a:pt x="2080492" y="167981"/>
                  </a:lnTo>
                  <a:lnTo>
                    <a:pt x="2067546" y="125801"/>
                  </a:lnTo>
                  <a:lnTo>
                    <a:pt x="2053549" y="89019"/>
                  </a:lnTo>
                  <a:lnTo>
                    <a:pt x="2022800" y="33240"/>
                  </a:lnTo>
                  <a:lnTo>
                    <a:pt x="1989041" y="3825"/>
                  </a:lnTo>
                  <a:lnTo>
                    <a:pt x="1971281" y="0"/>
                  </a:lnTo>
                  <a:close/>
                </a:path>
              </a:pathLst>
            </a:custGeom>
            <a:solidFill>
              <a:srgbClr val="2D2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1385" y="1711020"/>
              <a:ext cx="326390" cy="1304290"/>
            </a:xfrm>
            <a:custGeom>
              <a:avLst/>
              <a:gdLst/>
              <a:ahLst/>
              <a:cxnLst/>
              <a:rect l="l" t="t" r="r" b="b"/>
              <a:pathLst>
                <a:path w="326389" h="1304289">
                  <a:moveTo>
                    <a:pt x="163004" y="0"/>
                  </a:moveTo>
                  <a:lnTo>
                    <a:pt x="111485" y="33240"/>
                  </a:lnTo>
                  <a:lnTo>
                    <a:pt x="80736" y="89019"/>
                  </a:lnTo>
                  <a:lnTo>
                    <a:pt x="66739" y="125801"/>
                  </a:lnTo>
                  <a:lnTo>
                    <a:pt x="53793" y="167981"/>
                  </a:lnTo>
                  <a:lnTo>
                    <a:pt x="41997" y="215161"/>
                  </a:lnTo>
                  <a:lnTo>
                    <a:pt x="31452" y="266943"/>
                  </a:lnTo>
                  <a:lnTo>
                    <a:pt x="22256" y="322929"/>
                  </a:lnTo>
                  <a:lnTo>
                    <a:pt x="14509" y="382722"/>
                  </a:lnTo>
                  <a:lnTo>
                    <a:pt x="8310" y="445924"/>
                  </a:lnTo>
                  <a:lnTo>
                    <a:pt x="3759" y="512137"/>
                  </a:lnTo>
                  <a:lnTo>
                    <a:pt x="956" y="580963"/>
                  </a:lnTo>
                  <a:lnTo>
                    <a:pt x="0" y="652005"/>
                  </a:lnTo>
                  <a:lnTo>
                    <a:pt x="956" y="723049"/>
                  </a:lnTo>
                  <a:lnTo>
                    <a:pt x="3759" y="791877"/>
                  </a:lnTo>
                  <a:lnTo>
                    <a:pt x="8310" y="858091"/>
                  </a:lnTo>
                  <a:lnTo>
                    <a:pt x="14509" y="921295"/>
                  </a:lnTo>
                  <a:lnTo>
                    <a:pt x="22256" y="981089"/>
                  </a:lnTo>
                  <a:lnTo>
                    <a:pt x="31452" y="1037077"/>
                  </a:lnTo>
                  <a:lnTo>
                    <a:pt x="41997" y="1088859"/>
                  </a:lnTo>
                  <a:lnTo>
                    <a:pt x="53793" y="1136040"/>
                  </a:lnTo>
                  <a:lnTo>
                    <a:pt x="66739" y="1178220"/>
                  </a:lnTo>
                  <a:lnTo>
                    <a:pt x="80736" y="1215002"/>
                  </a:lnTo>
                  <a:lnTo>
                    <a:pt x="111485" y="1270782"/>
                  </a:lnTo>
                  <a:lnTo>
                    <a:pt x="145244" y="1300197"/>
                  </a:lnTo>
                  <a:lnTo>
                    <a:pt x="163004" y="1304023"/>
                  </a:lnTo>
                  <a:lnTo>
                    <a:pt x="180766" y="1300197"/>
                  </a:lnTo>
                  <a:lnTo>
                    <a:pt x="214528" y="1270782"/>
                  </a:lnTo>
                  <a:lnTo>
                    <a:pt x="245278" y="1215002"/>
                  </a:lnTo>
                  <a:lnTo>
                    <a:pt x="259275" y="1178220"/>
                  </a:lnTo>
                  <a:lnTo>
                    <a:pt x="272220" y="1136040"/>
                  </a:lnTo>
                  <a:lnTo>
                    <a:pt x="284015" y="1088859"/>
                  </a:lnTo>
                  <a:lnTo>
                    <a:pt x="294560" y="1037077"/>
                  </a:lnTo>
                  <a:lnTo>
                    <a:pt x="303755" y="981089"/>
                  </a:lnTo>
                  <a:lnTo>
                    <a:pt x="311501" y="921295"/>
                  </a:lnTo>
                  <a:lnTo>
                    <a:pt x="317699" y="858091"/>
                  </a:lnTo>
                  <a:lnTo>
                    <a:pt x="322249" y="791877"/>
                  </a:lnTo>
                  <a:lnTo>
                    <a:pt x="325052" y="723049"/>
                  </a:lnTo>
                  <a:lnTo>
                    <a:pt x="326008" y="652005"/>
                  </a:lnTo>
                  <a:lnTo>
                    <a:pt x="325052" y="580963"/>
                  </a:lnTo>
                  <a:lnTo>
                    <a:pt x="322249" y="512137"/>
                  </a:lnTo>
                  <a:lnTo>
                    <a:pt x="317699" y="445924"/>
                  </a:lnTo>
                  <a:lnTo>
                    <a:pt x="311501" y="382722"/>
                  </a:lnTo>
                  <a:lnTo>
                    <a:pt x="303755" y="322929"/>
                  </a:lnTo>
                  <a:lnTo>
                    <a:pt x="294560" y="266943"/>
                  </a:lnTo>
                  <a:lnTo>
                    <a:pt x="284015" y="215161"/>
                  </a:lnTo>
                  <a:lnTo>
                    <a:pt x="272220" y="167981"/>
                  </a:lnTo>
                  <a:lnTo>
                    <a:pt x="259275" y="125801"/>
                  </a:lnTo>
                  <a:lnTo>
                    <a:pt x="245278" y="89019"/>
                  </a:lnTo>
                  <a:lnTo>
                    <a:pt x="214528" y="33240"/>
                  </a:lnTo>
                  <a:lnTo>
                    <a:pt x="180766" y="3825"/>
                  </a:lnTo>
                  <a:lnTo>
                    <a:pt x="163004" y="0"/>
                  </a:lnTo>
                  <a:close/>
                </a:path>
              </a:pathLst>
            </a:custGeom>
            <a:solidFill>
              <a:srgbClr val="81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1385" y="1711032"/>
              <a:ext cx="2297430" cy="1304290"/>
            </a:xfrm>
            <a:custGeom>
              <a:avLst/>
              <a:gdLst/>
              <a:ahLst/>
              <a:cxnLst/>
              <a:rect l="l" t="t" r="r" b="b"/>
              <a:pathLst>
                <a:path w="2297429" h="1304289">
                  <a:moveTo>
                    <a:pt x="163003" y="0"/>
                  </a:moveTo>
                  <a:lnTo>
                    <a:pt x="214524" y="33239"/>
                  </a:lnTo>
                  <a:lnTo>
                    <a:pt x="245273" y="89017"/>
                  </a:lnTo>
                  <a:lnTo>
                    <a:pt x="259270" y="125798"/>
                  </a:lnTo>
                  <a:lnTo>
                    <a:pt x="272216" y="167977"/>
                  </a:lnTo>
                  <a:lnTo>
                    <a:pt x="284011" y="215156"/>
                  </a:lnTo>
                  <a:lnTo>
                    <a:pt x="294556" y="266937"/>
                  </a:lnTo>
                  <a:lnTo>
                    <a:pt x="303751" y="322924"/>
                  </a:lnTo>
                  <a:lnTo>
                    <a:pt x="311497" y="382717"/>
                  </a:lnTo>
                  <a:lnTo>
                    <a:pt x="317696" y="445919"/>
                  </a:lnTo>
                  <a:lnTo>
                    <a:pt x="322246" y="512132"/>
                  </a:lnTo>
                  <a:lnTo>
                    <a:pt x="325049" y="580960"/>
                  </a:lnTo>
                  <a:lnTo>
                    <a:pt x="326006" y="652003"/>
                  </a:lnTo>
                  <a:lnTo>
                    <a:pt x="325049" y="723046"/>
                  </a:lnTo>
                  <a:lnTo>
                    <a:pt x="322246" y="791874"/>
                  </a:lnTo>
                  <a:lnTo>
                    <a:pt x="317696" y="858088"/>
                  </a:lnTo>
                  <a:lnTo>
                    <a:pt x="311497" y="921290"/>
                  </a:lnTo>
                  <a:lnTo>
                    <a:pt x="303751" y="981084"/>
                  </a:lnTo>
                  <a:lnTo>
                    <a:pt x="294556" y="1037070"/>
                  </a:lnTo>
                  <a:lnTo>
                    <a:pt x="284011" y="1088852"/>
                  </a:lnTo>
                  <a:lnTo>
                    <a:pt x="272216" y="1136031"/>
                  </a:lnTo>
                  <a:lnTo>
                    <a:pt x="259270" y="1178211"/>
                  </a:lnTo>
                  <a:lnTo>
                    <a:pt x="245273" y="1214992"/>
                  </a:lnTo>
                  <a:lnTo>
                    <a:pt x="214524" y="1270771"/>
                  </a:lnTo>
                  <a:lnTo>
                    <a:pt x="180764" y="1300184"/>
                  </a:lnTo>
                  <a:lnTo>
                    <a:pt x="163003" y="1304010"/>
                  </a:lnTo>
                  <a:lnTo>
                    <a:pt x="145242" y="1300184"/>
                  </a:lnTo>
                  <a:lnTo>
                    <a:pt x="111481" y="1270771"/>
                  </a:lnTo>
                  <a:lnTo>
                    <a:pt x="80732" y="1214992"/>
                  </a:lnTo>
                  <a:lnTo>
                    <a:pt x="66735" y="1178211"/>
                  </a:lnTo>
                  <a:lnTo>
                    <a:pt x="53790" y="1136031"/>
                  </a:lnTo>
                  <a:lnTo>
                    <a:pt x="41995" y="1088852"/>
                  </a:lnTo>
                  <a:lnTo>
                    <a:pt x="31450" y="1037070"/>
                  </a:lnTo>
                  <a:lnTo>
                    <a:pt x="22254" y="981084"/>
                  </a:lnTo>
                  <a:lnTo>
                    <a:pt x="14508" y="921290"/>
                  </a:lnTo>
                  <a:lnTo>
                    <a:pt x="8310" y="858088"/>
                  </a:lnTo>
                  <a:lnTo>
                    <a:pt x="3759" y="791874"/>
                  </a:lnTo>
                  <a:lnTo>
                    <a:pt x="956" y="723046"/>
                  </a:lnTo>
                  <a:lnTo>
                    <a:pt x="0" y="652003"/>
                  </a:lnTo>
                  <a:lnTo>
                    <a:pt x="956" y="580960"/>
                  </a:lnTo>
                  <a:lnTo>
                    <a:pt x="3759" y="512132"/>
                  </a:lnTo>
                  <a:lnTo>
                    <a:pt x="8310" y="445919"/>
                  </a:lnTo>
                  <a:lnTo>
                    <a:pt x="14508" y="382717"/>
                  </a:lnTo>
                  <a:lnTo>
                    <a:pt x="22254" y="322924"/>
                  </a:lnTo>
                  <a:lnTo>
                    <a:pt x="31450" y="266937"/>
                  </a:lnTo>
                  <a:lnTo>
                    <a:pt x="41995" y="215156"/>
                  </a:lnTo>
                  <a:lnTo>
                    <a:pt x="53790" y="167977"/>
                  </a:lnTo>
                  <a:lnTo>
                    <a:pt x="66735" y="125798"/>
                  </a:lnTo>
                  <a:lnTo>
                    <a:pt x="80732" y="89017"/>
                  </a:lnTo>
                  <a:lnTo>
                    <a:pt x="111481" y="33239"/>
                  </a:lnTo>
                  <a:lnTo>
                    <a:pt x="145242" y="3825"/>
                  </a:lnTo>
                  <a:lnTo>
                    <a:pt x="163003" y="0"/>
                  </a:lnTo>
                  <a:lnTo>
                    <a:pt x="2134281" y="0"/>
                  </a:lnTo>
                  <a:lnTo>
                    <a:pt x="2185800" y="33239"/>
                  </a:lnTo>
                  <a:lnTo>
                    <a:pt x="2216549" y="89017"/>
                  </a:lnTo>
                  <a:lnTo>
                    <a:pt x="2230545" y="125798"/>
                  </a:lnTo>
                  <a:lnTo>
                    <a:pt x="2243491" y="167977"/>
                  </a:lnTo>
                  <a:lnTo>
                    <a:pt x="2255286" y="215156"/>
                  </a:lnTo>
                  <a:lnTo>
                    <a:pt x="2265831" y="266937"/>
                  </a:lnTo>
                  <a:lnTo>
                    <a:pt x="2275026" y="322924"/>
                  </a:lnTo>
                  <a:lnTo>
                    <a:pt x="2282773" y="382717"/>
                  </a:lnTo>
                  <a:lnTo>
                    <a:pt x="2288971" y="445919"/>
                  </a:lnTo>
                  <a:lnTo>
                    <a:pt x="2293521" y="512132"/>
                  </a:lnTo>
                  <a:lnTo>
                    <a:pt x="2296324" y="580960"/>
                  </a:lnTo>
                  <a:lnTo>
                    <a:pt x="2297281" y="652003"/>
                  </a:lnTo>
                  <a:lnTo>
                    <a:pt x="2296324" y="723046"/>
                  </a:lnTo>
                  <a:lnTo>
                    <a:pt x="2293521" y="791874"/>
                  </a:lnTo>
                  <a:lnTo>
                    <a:pt x="2288971" y="858088"/>
                  </a:lnTo>
                  <a:lnTo>
                    <a:pt x="2282773" y="921290"/>
                  </a:lnTo>
                  <a:lnTo>
                    <a:pt x="2275026" y="981084"/>
                  </a:lnTo>
                  <a:lnTo>
                    <a:pt x="2265831" y="1037070"/>
                  </a:lnTo>
                  <a:lnTo>
                    <a:pt x="2255286" y="1088852"/>
                  </a:lnTo>
                  <a:lnTo>
                    <a:pt x="2243491" y="1136031"/>
                  </a:lnTo>
                  <a:lnTo>
                    <a:pt x="2230545" y="1178211"/>
                  </a:lnTo>
                  <a:lnTo>
                    <a:pt x="2216549" y="1214992"/>
                  </a:lnTo>
                  <a:lnTo>
                    <a:pt x="2185800" y="1270771"/>
                  </a:lnTo>
                  <a:lnTo>
                    <a:pt x="2152041" y="1300184"/>
                  </a:lnTo>
                  <a:lnTo>
                    <a:pt x="2134281" y="1304010"/>
                  </a:lnTo>
                  <a:lnTo>
                    <a:pt x="163003" y="1304010"/>
                  </a:lnTo>
                </a:path>
              </a:pathLst>
            </a:custGeom>
            <a:ln w="25400">
              <a:solidFill>
                <a:srgbClr val="1E1E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46639" y="2028444"/>
            <a:ext cx="1098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essage 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0617" y="2198509"/>
            <a:ext cx="468630" cy="294640"/>
          </a:xfrm>
          <a:custGeom>
            <a:avLst/>
            <a:gdLst/>
            <a:ahLst/>
            <a:cxnLst/>
            <a:rect l="l" t="t" r="r" b="b"/>
            <a:pathLst>
              <a:path w="468630" h="294639">
                <a:moveTo>
                  <a:pt x="0" y="73549"/>
                </a:moveTo>
                <a:lnTo>
                  <a:pt x="321180" y="73549"/>
                </a:lnTo>
                <a:lnTo>
                  <a:pt x="321180" y="0"/>
                </a:lnTo>
                <a:lnTo>
                  <a:pt x="468279" y="147099"/>
                </a:lnTo>
                <a:lnTo>
                  <a:pt x="321180" y="294198"/>
                </a:lnTo>
                <a:lnTo>
                  <a:pt x="321180" y="220648"/>
                </a:lnTo>
                <a:lnTo>
                  <a:pt x="0" y="220648"/>
                </a:lnTo>
                <a:lnTo>
                  <a:pt x="0" y="73549"/>
                </a:lnTo>
                <a:close/>
              </a:path>
            </a:pathLst>
          </a:custGeom>
          <a:ln w="25400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614299" y="1154544"/>
            <a:ext cx="1512570" cy="781050"/>
            <a:chOff x="6614299" y="1154544"/>
            <a:chExt cx="1512570" cy="781050"/>
          </a:xfrm>
        </p:grpSpPr>
        <p:sp>
          <p:nvSpPr>
            <p:cNvPr id="17" name="object 17"/>
            <p:cNvSpPr/>
            <p:nvPr/>
          </p:nvSpPr>
          <p:spPr>
            <a:xfrm>
              <a:off x="6626999" y="1167244"/>
              <a:ext cx="1487170" cy="755650"/>
            </a:xfrm>
            <a:custGeom>
              <a:avLst/>
              <a:gdLst/>
              <a:ahLst/>
              <a:cxnLst/>
              <a:rect l="l" t="t" r="r" b="b"/>
              <a:pathLst>
                <a:path w="1487170" h="755650">
                  <a:moveTo>
                    <a:pt x="743445" y="0"/>
                  </a:moveTo>
                  <a:lnTo>
                    <a:pt x="682471" y="1251"/>
                  </a:lnTo>
                  <a:lnTo>
                    <a:pt x="622855" y="4943"/>
                  </a:lnTo>
                  <a:lnTo>
                    <a:pt x="564787" y="10976"/>
                  </a:lnTo>
                  <a:lnTo>
                    <a:pt x="508460" y="19253"/>
                  </a:lnTo>
                  <a:lnTo>
                    <a:pt x="454063" y="29679"/>
                  </a:lnTo>
                  <a:lnTo>
                    <a:pt x="401790" y="42155"/>
                  </a:lnTo>
                  <a:lnTo>
                    <a:pt x="351831" y="56584"/>
                  </a:lnTo>
                  <a:lnTo>
                    <a:pt x="304377" y="72869"/>
                  </a:lnTo>
                  <a:lnTo>
                    <a:pt x="259620" y="90913"/>
                  </a:lnTo>
                  <a:lnTo>
                    <a:pt x="217751" y="110618"/>
                  </a:lnTo>
                  <a:lnTo>
                    <a:pt x="178961" y="131888"/>
                  </a:lnTo>
                  <a:lnTo>
                    <a:pt x="143442" y="154625"/>
                  </a:lnTo>
                  <a:lnTo>
                    <a:pt x="111385" y="178733"/>
                  </a:lnTo>
                  <a:lnTo>
                    <a:pt x="58423" y="230669"/>
                  </a:lnTo>
                  <a:lnTo>
                    <a:pt x="21606" y="286920"/>
                  </a:lnTo>
                  <a:lnTo>
                    <a:pt x="2464" y="346708"/>
                  </a:lnTo>
                  <a:lnTo>
                    <a:pt x="0" y="377685"/>
                  </a:lnTo>
                  <a:lnTo>
                    <a:pt x="2464" y="408660"/>
                  </a:lnTo>
                  <a:lnTo>
                    <a:pt x="21606" y="468445"/>
                  </a:lnTo>
                  <a:lnTo>
                    <a:pt x="58423" y="524695"/>
                  </a:lnTo>
                  <a:lnTo>
                    <a:pt x="111385" y="576631"/>
                  </a:lnTo>
                  <a:lnTo>
                    <a:pt x="143442" y="600739"/>
                  </a:lnTo>
                  <a:lnTo>
                    <a:pt x="178961" y="623476"/>
                  </a:lnTo>
                  <a:lnTo>
                    <a:pt x="217751" y="644747"/>
                  </a:lnTo>
                  <a:lnTo>
                    <a:pt x="259620" y="664453"/>
                  </a:lnTo>
                  <a:lnTo>
                    <a:pt x="304377" y="682497"/>
                  </a:lnTo>
                  <a:lnTo>
                    <a:pt x="351831" y="698783"/>
                  </a:lnTo>
                  <a:lnTo>
                    <a:pt x="401790" y="713213"/>
                  </a:lnTo>
                  <a:lnTo>
                    <a:pt x="454063" y="725689"/>
                  </a:lnTo>
                  <a:lnTo>
                    <a:pt x="508460" y="736115"/>
                  </a:lnTo>
                  <a:lnTo>
                    <a:pt x="564787" y="744393"/>
                  </a:lnTo>
                  <a:lnTo>
                    <a:pt x="622855" y="750427"/>
                  </a:lnTo>
                  <a:lnTo>
                    <a:pt x="682471" y="754118"/>
                  </a:lnTo>
                  <a:lnTo>
                    <a:pt x="743445" y="755370"/>
                  </a:lnTo>
                  <a:lnTo>
                    <a:pt x="804419" y="754118"/>
                  </a:lnTo>
                  <a:lnTo>
                    <a:pt x="864035" y="750427"/>
                  </a:lnTo>
                  <a:lnTo>
                    <a:pt x="922103" y="744393"/>
                  </a:lnTo>
                  <a:lnTo>
                    <a:pt x="978430" y="736115"/>
                  </a:lnTo>
                  <a:lnTo>
                    <a:pt x="1032826" y="725689"/>
                  </a:lnTo>
                  <a:lnTo>
                    <a:pt x="1085100" y="713213"/>
                  </a:lnTo>
                  <a:lnTo>
                    <a:pt x="1135059" y="698783"/>
                  </a:lnTo>
                  <a:lnTo>
                    <a:pt x="1182513" y="682497"/>
                  </a:lnTo>
                  <a:lnTo>
                    <a:pt x="1227270" y="664453"/>
                  </a:lnTo>
                  <a:lnTo>
                    <a:pt x="1269139" y="644747"/>
                  </a:lnTo>
                  <a:lnTo>
                    <a:pt x="1307929" y="623476"/>
                  </a:lnTo>
                  <a:lnTo>
                    <a:pt x="1343448" y="600739"/>
                  </a:lnTo>
                  <a:lnTo>
                    <a:pt x="1375504" y="576631"/>
                  </a:lnTo>
                  <a:lnTo>
                    <a:pt x="1428466" y="524695"/>
                  </a:lnTo>
                  <a:lnTo>
                    <a:pt x="1465283" y="468445"/>
                  </a:lnTo>
                  <a:lnTo>
                    <a:pt x="1484426" y="408660"/>
                  </a:lnTo>
                  <a:lnTo>
                    <a:pt x="1486890" y="377685"/>
                  </a:lnTo>
                  <a:lnTo>
                    <a:pt x="1484426" y="346708"/>
                  </a:lnTo>
                  <a:lnTo>
                    <a:pt x="1465283" y="286920"/>
                  </a:lnTo>
                  <a:lnTo>
                    <a:pt x="1428466" y="230669"/>
                  </a:lnTo>
                  <a:lnTo>
                    <a:pt x="1375504" y="178733"/>
                  </a:lnTo>
                  <a:lnTo>
                    <a:pt x="1343448" y="154625"/>
                  </a:lnTo>
                  <a:lnTo>
                    <a:pt x="1307929" y="131888"/>
                  </a:lnTo>
                  <a:lnTo>
                    <a:pt x="1269139" y="110618"/>
                  </a:lnTo>
                  <a:lnTo>
                    <a:pt x="1227270" y="90913"/>
                  </a:lnTo>
                  <a:lnTo>
                    <a:pt x="1182513" y="72869"/>
                  </a:lnTo>
                  <a:lnTo>
                    <a:pt x="1135059" y="56584"/>
                  </a:lnTo>
                  <a:lnTo>
                    <a:pt x="1085100" y="42155"/>
                  </a:lnTo>
                  <a:lnTo>
                    <a:pt x="1032826" y="29679"/>
                  </a:lnTo>
                  <a:lnTo>
                    <a:pt x="978430" y="19253"/>
                  </a:lnTo>
                  <a:lnTo>
                    <a:pt x="922103" y="10976"/>
                  </a:lnTo>
                  <a:lnTo>
                    <a:pt x="864035" y="4943"/>
                  </a:lnTo>
                  <a:lnTo>
                    <a:pt x="804419" y="1251"/>
                  </a:lnTo>
                  <a:lnTo>
                    <a:pt x="743445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6999" y="1167244"/>
              <a:ext cx="1487170" cy="755650"/>
            </a:xfrm>
            <a:custGeom>
              <a:avLst/>
              <a:gdLst/>
              <a:ahLst/>
              <a:cxnLst/>
              <a:rect l="l" t="t" r="r" b="b"/>
              <a:pathLst>
                <a:path w="1487170" h="755650">
                  <a:moveTo>
                    <a:pt x="0" y="377687"/>
                  </a:moveTo>
                  <a:lnTo>
                    <a:pt x="9730" y="316424"/>
                  </a:lnTo>
                  <a:lnTo>
                    <a:pt x="37901" y="258308"/>
                  </a:lnTo>
                  <a:lnTo>
                    <a:pt x="82982" y="204118"/>
                  </a:lnTo>
                  <a:lnTo>
                    <a:pt x="143442" y="154629"/>
                  </a:lnTo>
                  <a:lnTo>
                    <a:pt x="178961" y="131892"/>
                  </a:lnTo>
                  <a:lnTo>
                    <a:pt x="217750" y="110621"/>
                  </a:lnTo>
                  <a:lnTo>
                    <a:pt x="259619" y="90915"/>
                  </a:lnTo>
                  <a:lnTo>
                    <a:pt x="304377" y="72871"/>
                  </a:lnTo>
                  <a:lnTo>
                    <a:pt x="351831" y="56586"/>
                  </a:lnTo>
                  <a:lnTo>
                    <a:pt x="401790" y="42156"/>
                  </a:lnTo>
                  <a:lnTo>
                    <a:pt x="454064" y="29680"/>
                  </a:lnTo>
                  <a:lnTo>
                    <a:pt x="508460" y="19254"/>
                  </a:lnTo>
                  <a:lnTo>
                    <a:pt x="564788" y="10976"/>
                  </a:lnTo>
                  <a:lnTo>
                    <a:pt x="622856" y="4943"/>
                  </a:lnTo>
                  <a:lnTo>
                    <a:pt x="682473" y="1252"/>
                  </a:lnTo>
                  <a:lnTo>
                    <a:pt x="743447" y="0"/>
                  </a:lnTo>
                  <a:lnTo>
                    <a:pt x="804421" y="1252"/>
                  </a:lnTo>
                  <a:lnTo>
                    <a:pt x="864037" y="4943"/>
                  </a:lnTo>
                  <a:lnTo>
                    <a:pt x="922105" y="10976"/>
                  </a:lnTo>
                  <a:lnTo>
                    <a:pt x="978433" y="19254"/>
                  </a:lnTo>
                  <a:lnTo>
                    <a:pt x="1032829" y="29680"/>
                  </a:lnTo>
                  <a:lnTo>
                    <a:pt x="1085102" y="42156"/>
                  </a:lnTo>
                  <a:lnTo>
                    <a:pt x="1135062" y="56586"/>
                  </a:lnTo>
                  <a:lnTo>
                    <a:pt x="1182515" y="72871"/>
                  </a:lnTo>
                  <a:lnTo>
                    <a:pt x="1227272" y="90915"/>
                  </a:lnTo>
                  <a:lnTo>
                    <a:pt x="1269141" y="110621"/>
                  </a:lnTo>
                  <a:lnTo>
                    <a:pt x="1307930" y="131892"/>
                  </a:lnTo>
                  <a:lnTo>
                    <a:pt x="1343449" y="154629"/>
                  </a:lnTo>
                  <a:lnTo>
                    <a:pt x="1375506" y="178737"/>
                  </a:lnTo>
                  <a:lnTo>
                    <a:pt x="1428467" y="230674"/>
                  </a:lnTo>
                  <a:lnTo>
                    <a:pt x="1465284" y="286924"/>
                  </a:lnTo>
                  <a:lnTo>
                    <a:pt x="1484426" y="346710"/>
                  </a:lnTo>
                  <a:lnTo>
                    <a:pt x="1486890" y="377687"/>
                  </a:lnTo>
                  <a:lnTo>
                    <a:pt x="1484426" y="408663"/>
                  </a:lnTo>
                  <a:lnTo>
                    <a:pt x="1465284" y="468449"/>
                  </a:lnTo>
                  <a:lnTo>
                    <a:pt x="1428467" y="524700"/>
                  </a:lnTo>
                  <a:lnTo>
                    <a:pt x="1375506" y="576636"/>
                  </a:lnTo>
                  <a:lnTo>
                    <a:pt x="1343449" y="600744"/>
                  </a:lnTo>
                  <a:lnTo>
                    <a:pt x="1307930" y="623482"/>
                  </a:lnTo>
                  <a:lnTo>
                    <a:pt x="1269141" y="644752"/>
                  </a:lnTo>
                  <a:lnTo>
                    <a:pt x="1227272" y="664458"/>
                  </a:lnTo>
                  <a:lnTo>
                    <a:pt x="1182515" y="682502"/>
                  </a:lnTo>
                  <a:lnTo>
                    <a:pt x="1135062" y="698788"/>
                  </a:lnTo>
                  <a:lnTo>
                    <a:pt x="1085102" y="713217"/>
                  </a:lnTo>
                  <a:lnTo>
                    <a:pt x="1032829" y="725693"/>
                  </a:lnTo>
                  <a:lnTo>
                    <a:pt x="978433" y="736119"/>
                  </a:lnTo>
                  <a:lnTo>
                    <a:pt x="922105" y="744397"/>
                  </a:lnTo>
                  <a:lnTo>
                    <a:pt x="864037" y="750431"/>
                  </a:lnTo>
                  <a:lnTo>
                    <a:pt x="804421" y="754122"/>
                  </a:lnTo>
                  <a:lnTo>
                    <a:pt x="743447" y="755374"/>
                  </a:lnTo>
                  <a:lnTo>
                    <a:pt x="682473" y="754122"/>
                  </a:lnTo>
                  <a:lnTo>
                    <a:pt x="622856" y="750431"/>
                  </a:lnTo>
                  <a:lnTo>
                    <a:pt x="564788" y="744397"/>
                  </a:lnTo>
                  <a:lnTo>
                    <a:pt x="508460" y="736119"/>
                  </a:lnTo>
                  <a:lnTo>
                    <a:pt x="454064" y="725693"/>
                  </a:lnTo>
                  <a:lnTo>
                    <a:pt x="401790" y="713217"/>
                  </a:lnTo>
                  <a:lnTo>
                    <a:pt x="351831" y="698788"/>
                  </a:lnTo>
                  <a:lnTo>
                    <a:pt x="304377" y="682502"/>
                  </a:lnTo>
                  <a:lnTo>
                    <a:pt x="259619" y="664458"/>
                  </a:lnTo>
                  <a:lnTo>
                    <a:pt x="217750" y="644752"/>
                  </a:lnTo>
                  <a:lnTo>
                    <a:pt x="178961" y="623482"/>
                  </a:lnTo>
                  <a:lnTo>
                    <a:pt x="143442" y="600744"/>
                  </a:lnTo>
                  <a:lnTo>
                    <a:pt x="111385" y="576636"/>
                  </a:lnTo>
                  <a:lnTo>
                    <a:pt x="58423" y="524700"/>
                  </a:lnTo>
                  <a:lnTo>
                    <a:pt x="21606" y="468449"/>
                  </a:lnTo>
                  <a:lnTo>
                    <a:pt x="2464" y="408663"/>
                  </a:lnTo>
                  <a:lnTo>
                    <a:pt x="0" y="377687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96595" y="1411731"/>
            <a:ext cx="747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2776" y="3204133"/>
            <a:ext cx="1407160" cy="259079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mtype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2776" y="3462629"/>
            <a:ext cx="1407160" cy="560705"/>
          </a:xfrm>
          <a:custGeom>
            <a:avLst/>
            <a:gdLst/>
            <a:ahLst/>
            <a:cxnLst/>
            <a:rect l="l" t="t" r="r" b="b"/>
            <a:pathLst>
              <a:path w="1407160" h="560704">
                <a:moveTo>
                  <a:pt x="1406817" y="0"/>
                </a:moveTo>
                <a:lnTo>
                  <a:pt x="0" y="0"/>
                </a:lnTo>
                <a:lnTo>
                  <a:pt x="0" y="560078"/>
                </a:lnTo>
                <a:lnTo>
                  <a:pt x="1406817" y="560078"/>
                </a:lnTo>
                <a:lnTo>
                  <a:pt x="1406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2776" y="3462631"/>
            <a:ext cx="1407160" cy="56070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ts val="1645"/>
              </a:lnSpc>
              <a:spcBef>
                <a:spcPts val="520"/>
              </a:spcBef>
            </a:pPr>
            <a:r>
              <a:rPr sz="1400" spc="-5" dirty="0">
                <a:latin typeface="Arial"/>
                <a:cs typeface="Arial"/>
              </a:rPr>
              <a:t>char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mtext</a:t>
            </a:r>
            <a:r>
              <a:rPr sz="1400" spc="-5" dirty="0">
                <a:latin typeface="Arial"/>
                <a:cs typeface="Arial"/>
              </a:rPr>
              <a:t>[100]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2232" y="4065523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37403" y="1826259"/>
            <a:ext cx="970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mtype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3752" y="2163152"/>
            <a:ext cx="468630" cy="294640"/>
          </a:xfrm>
          <a:custGeom>
            <a:avLst/>
            <a:gdLst/>
            <a:ahLst/>
            <a:cxnLst/>
            <a:rect l="l" t="t" r="r" b="b"/>
            <a:pathLst>
              <a:path w="468629" h="294639">
                <a:moveTo>
                  <a:pt x="0" y="73549"/>
                </a:moveTo>
                <a:lnTo>
                  <a:pt x="321180" y="73549"/>
                </a:lnTo>
                <a:lnTo>
                  <a:pt x="321180" y="0"/>
                </a:lnTo>
                <a:lnTo>
                  <a:pt x="468279" y="147099"/>
                </a:lnTo>
                <a:lnTo>
                  <a:pt x="321180" y="294198"/>
                </a:lnTo>
                <a:lnTo>
                  <a:pt x="321180" y="220648"/>
                </a:lnTo>
                <a:lnTo>
                  <a:pt x="0" y="220648"/>
                </a:lnTo>
                <a:lnTo>
                  <a:pt x="0" y="73549"/>
                </a:lnTo>
                <a:close/>
              </a:path>
            </a:pathLst>
          </a:custGeom>
          <a:ln w="25400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3029" y="3162998"/>
            <a:ext cx="713105" cy="687070"/>
            <a:chOff x="433029" y="3162998"/>
            <a:chExt cx="713105" cy="687070"/>
          </a:xfrm>
        </p:grpSpPr>
        <p:sp>
          <p:nvSpPr>
            <p:cNvPr id="27" name="object 27"/>
            <p:cNvSpPr/>
            <p:nvPr/>
          </p:nvSpPr>
          <p:spPr>
            <a:xfrm>
              <a:off x="445729" y="3175698"/>
              <a:ext cx="687705" cy="661670"/>
            </a:xfrm>
            <a:custGeom>
              <a:avLst/>
              <a:gdLst/>
              <a:ahLst/>
              <a:cxnLst/>
              <a:rect l="l" t="t" r="r" b="b"/>
              <a:pathLst>
                <a:path w="687705" h="661670">
                  <a:moveTo>
                    <a:pt x="343673" y="0"/>
                  </a:moveTo>
                  <a:lnTo>
                    <a:pt x="297039" y="3019"/>
                  </a:lnTo>
                  <a:lnTo>
                    <a:pt x="252311" y="11814"/>
                  </a:lnTo>
                  <a:lnTo>
                    <a:pt x="209900" y="25991"/>
                  </a:lnTo>
                  <a:lnTo>
                    <a:pt x="170214" y="45156"/>
                  </a:lnTo>
                  <a:lnTo>
                    <a:pt x="133664" y="68915"/>
                  </a:lnTo>
                  <a:lnTo>
                    <a:pt x="100659" y="96874"/>
                  </a:lnTo>
                  <a:lnTo>
                    <a:pt x="71608" y="128637"/>
                  </a:lnTo>
                  <a:lnTo>
                    <a:pt x="46921" y="163813"/>
                  </a:lnTo>
                  <a:lnTo>
                    <a:pt x="27007" y="202005"/>
                  </a:lnTo>
                  <a:lnTo>
                    <a:pt x="12276" y="242821"/>
                  </a:lnTo>
                  <a:lnTo>
                    <a:pt x="3137" y="285866"/>
                  </a:lnTo>
                  <a:lnTo>
                    <a:pt x="0" y="330746"/>
                  </a:lnTo>
                  <a:lnTo>
                    <a:pt x="3137" y="375625"/>
                  </a:lnTo>
                  <a:lnTo>
                    <a:pt x="12276" y="418670"/>
                  </a:lnTo>
                  <a:lnTo>
                    <a:pt x="27007" y="459486"/>
                  </a:lnTo>
                  <a:lnTo>
                    <a:pt x="46921" y="497679"/>
                  </a:lnTo>
                  <a:lnTo>
                    <a:pt x="71608" y="532854"/>
                  </a:lnTo>
                  <a:lnTo>
                    <a:pt x="100659" y="564618"/>
                  </a:lnTo>
                  <a:lnTo>
                    <a:pt x="133664" y="592576"/>
                  </a:lnTo>
                  <a:lnTo>
                    <a:pt x="170214" y="616335"/>
                  </a:lnTo>
                  <a:lnTo>
                    <a:pt x="209900" y="635500"/>
                  </a:lnTo>
                  <a:lnTo>
                    <a:pt x="252311" y="649677"/>
                  </a:lnTo>
                  <a:lnTo>
                    <a:pt x="297039" y="658472"/>
                  </a:lnTo>
                  <a:lnTo>
                    <a:pt x="343673" y="661492"/>
                  </a:lnTo>
                  <a:lnTo>
                    <a:pt x="390308" y="658472"/>
                  </a:lnTo>
                  <a:lnTo>
                    <a:pt x="435035" y="649677"/>
                  </a:lnTo>
                  <a:lnTo>
                    <a:pt x="477447" y="635500"/>
                  </a:lnTo>
                  <a:lnTo>
                    <a:pt x="517132" y="616335"/>
                  </a:lnTo>
                  <a:lnTo>
                    <a:pt x="553682" y="592576"/>
                  </a:lnTo>
                  <a:lnTo>
                    <a:pt x="586688" y="564618"/>
                  </a:lnTo>
                  <a:lnTo>
                    <a:pt x="615739" y="532854"/>
                  </a:lnTo>
                  <a:lnTo>
                    <a:pt x="640426" y="497679"/>
                  </a:lnTo>
                  <a:lnTo>
                    <a:pt x="660340" y="459486"/>
                  </a:lnTo>
                  <a:lnTo>
                    <a:pt x="675071" y="418670"/>
                  </a:lnTo>
                  <a:lnTo>
                    <a:pt x="684210" y="375625"/>
                  </a:lnTo>
                  <a:lnTo>
                    <a:pt x="687348" y="330746"/>
                  </a:lnTo>
                  <a:lnTo>
                    <a:pt x="684210" y="285866"/>
                  </a:lnTo>
                  <a:lnTo>
                    <a:pt x="675071" y="242821"/>
                  </a:lnTo>
                  <a:lnTo>
                    <a:pt x="660340" y="202005"/>
                  </a:lnTo>
                  <a:lnTo>
                    <a:pt x="640426" y="163813"/>
                  </a:lnTo>
                  <a:lnTo>
                    <a:pt x="615739" y="128637"/>
                  </a:lnTo>
                  <a:lnTo>
                    <a:pt x="586688" y="96874"/>
                  </a:lnTo>
                  <a:lnTo>
                    <a:pt x="553682" y="68915"/>
                  </a:lnTo>
                  <a:lnTo>
                    <a:pt x="517132" y="45156"/>
                  </a:lnTo>
                  <a:lnTo>
                    <a:pt x="477447" y="25991"/>
                  </a:lnTo>
                  <a:lnTo>
                    <a:pt x="435035" y="11814"/>
                  </a:lnTo>
                  <a:lnTo>
                    <a:pt x="390308" y="3019"/>
                  </a:lnTo>
                  <a:lnTo>
                    <a:pt x="343673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3501" y="3373081"/>
              <a:ext cx="292100" cy="69215"/>
            </a:xfrm>
            <a:custGeom>
              <a:avLst/>
              <a:gdLst/>
              <a:ahLst/>
              <a:cxnLst/>
              <a:rect l="l" t="t" r="r" b="b"/>
              <a:pathLst>
                <a:path w="292100" h="69214">
                  <a:moveTo>
                    <a:pt x="35798" y="0"/>
                  </a:moveTo>
                  <a:lnTo>
                    <a:pt x="21864" y="2706"/>
                  </a:lnTo>
                  <a:lnTo>
                    <a:pt x="10485" y="10086"/>
                  </a:lnTo>
                  <a:lnTo>
                    <a:pt x="2813" y="21034"/>
                  </a:lnTo>
                  <a:lnTo>
                    <a:pt x="0" y="34442"/>
                  </a:lnTo>
                  <a:lnTo>
                    <a:pt x="2813" y="47857"/>
                  </a:lnTo>
                  <a:lnTo>
                    <a:pt x="10485" y="58808"/>
                  </a:lnTo>
                  <a:lnTo>
                    <a:pt x="21864" y="66191"/>
                  </a:lnTo>
                  <a:lnTo>
                    <a:pt x="35798" y="68897"/>
                  </a:lnTo>
                  <a:lnTo>
                    <a:pt x="49733" y="66191"/>
                  </a:lnTo>
                  <a:lnTo>
                    <a:pt x="61113" y="58808"/>
                  </a:lnTo>
                  <a:lnTo>
                    <a:pt x="68785" y="47857"/>
                  </a:lnTo>
                  <a:lnTo>
                    <a:pt x="71598" y="34442"/>
                  </a:lnTo>
                  <a:lnTo>
                    <a:pt x="68785" y="21034"/>
                  </a:lnTo>
                  <a:lnTo>
                    <a:pt x="61113" y="10086"/>
                  </a:lnTo>
                  <a:lnTo>
                    <a:pt x="49733" y="2706"/>
                  </a:lnTo>
                  <a:lnTo>
                    <a:pt x="35798" y="0"/>
                  </a:lnTo>
                  <a:close/>
                </a:path>
                <a:path w="292100" h="69214">
                  <a:moveTo>
                    <a:pt x="256004" y="0"/>
                  </a:moveTo>
                  <a:lnTo>
                    <a:pt x="242069" y="2706"/>
                  </a:lnTo>
                  <a:lnTo>
                    <a:pt x="230690" y="10086"/>
                  </a:lnTo>
                  <a:lnTo>
                    <a:pt x="223018" y="21034"/>
                  </a:lnTo>
                  <a:lnTo>
                    <a:pt x="220205" y="34442"/>
                  </a:lnTo>
                  <a:lnTo>
                    <a:pt x="223018" y="47857"/>
                  </a:lnTo>
                  <a:lnTo>
                    <a:pt x="230690" y="58808"/>
                  </a:lnTo>
                  <a:lnTo>
                    <a:pt x="242069" y="66191"/>
                  </a:lnTo>
                  <a:lnTo>
                    <a:pt x="256004" y="68897"/>
                  </a:lnTo>
                  <a:lnTo>
                    <a:pt x="269938" y="66191"/>
                  </a:lnTo>
                  <a:lnTo>
                    <a:pt x="281318" y="58808"/>
                  </a:lnTo>
                  <a:lnTo>
                    <a:pt x="288990" y="47857"/>
                  </a:lnTo>
                  <a:lnTo>
                    <a:pt x="291804" y="34442"/>
                  </a:lnTo>
                  <a:lnTo>
                    <a:pt x="288990" y="21034"/>
                  </a:lnTo>
                  <a:lnTo>
                    <a:pt x="281318" y="10086"/>
                  </a:lnTo>
                  <a:lnTo>
                    <a:pt x="269938" y="2706"/>
                  </a:lnTo>
                  <a:lnTo>
                    <a:pt x="256004" y="0"/>
                  </a:lnTo>
                  <a:close/>
                </a:path>
              </a:pathLst>
            </a:custGeom>
            <a:solidFill>
              <a:srgbClr val="96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0801" y="3360374"/>
              <a:ext cx="96999" cy="94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1006" y="3360374"/>
              <a:ext cx="96999" cy="943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729" y="3175698"/>
              <a:ext cx="687705" cy="661670"/>
            </a:xfrm>
            <a:custGeom>
              <a:avLst/>
              <a:gdLst/>
              <a:ahLst/>
              <a:cxnLst/>
              <a:rect l="l" t="t" r="r" b="b"/>
              <a:pathLst>
                <a:path w="687705" h="661670">
                  <a:moveTo>
                    <a:pt x="157401" y="474987"/>
                  </a:moveTo>
                  <a:lnTo>
                    <a:pt x="203962" y="501919"/>
                  </a:lnTo>
                  <a:lnTo>
                    <a:pt x="250510" y="521156"/>
                  </a:lnTo>
                  <a:lnTo>
                    <a:pt x="297044" y="532698"/>
                  </a:lnTo>
                  <a:lnTo>
                    <a:pt x="343565" y="536545"/>
                  </a:lnTo>
                  <a:lnTo>
                    <a:pt x="390072" y="532698"/>
                  </a:lnTo>
                  <a:lnTo>
                    <a:pt x="436566" y="521156"/>
                  </a:lnTo>
                  <a:lnTo>
                    <a:pt x="483046" y="501919"/>
                  </a:lnTo>
                  <a:lnTo>
                    <a:pt x="529513" y="474987"/>
                  </a:lnTo>
                </a:path>
                <a:path w="687705" h="661670">
                  <a:moveTo>
                    <a:pt x="0" y="330746"/>
                  </a:moveTo>
                  <a:lnTo>
                    <a:pt x="3137" y="285865"/>
                  </a:lnTo>
                  <a:lnTo>
                    <a:pt x="12276" y="242820"/>
                  </a:lnTo>
                  <a:lnTo>
                    <a:pt x="27007" y="202004"/>
                  </a:lnTo>
                  <a:lnTo>
                    <a:pt x="46921" y="163812"/>
                  </a:lnTo>
                  <a:lnTo>
                    <a:pt x="71608" y="128637"/>
                  </a:lnTo>
                  <a:lnTo>
                    <a:pt x="100659" y="96873"/>
                  </a:lnTo>
                  <a:lnTo>
                    <a:pt x="133665" y="68915"/>
                  </a:lnTo>
                  <a:lnTo>
                    <a:pt x="170215" y="45156"/>
                  </a:lnTo>
                  <a:lnTo>
                    <a:pt x="209900" y="25991"/>
                  </a:lnTo>
                  <a:lnTo>
                    <a:pt x="252311" y="11814"/>
                  </a:lnTo>
                  <a:lnTo>
                    <a:pt x="297039" y="3019"/>
                  </a:lnTo>
                  <a:lnTo>
                    <a:pt x="343674" y="0"/>
                  </a:lnTo>
                  <a:lnTo>
                    <a:pt x="390308" y="3019"/>
                  </a:lnTo>
                  <a:lnTo>
                    <a:pt x="435036" y="11814"/>
                  </a:lnTo>
                  <a:lnTo>
                    <a:pt x="477447" y="25991"/>
                  </a:lnTo>
                  <a:lnTo>
                    <a:pt x="517133" y="45156"/>
                  </a:lnTo>
                  <a:lnTo>
                    <a:pt x="553683" y="68915"/>
                  </a:lnTo>
                  <a:lnTo>
                    <a:pt x="586688" y="96873"/>
                  </a:lnTo>
                  <a:lnTo>
                    <a:pt x="615739" y="128637"/>
                  </a:lnTo>
                  <a:lnTo>
                    <a:pt x="640426" y="163812"/>
                  </a:lnTo>
                  <a:lnTo>
                    <a:pt x="660340" y="202004"/>
                  </a:lnTo>
                  <a:lnTo>
                    <a:pt x="675072" y="242820"/>
                  </a:lnTo>
                  <a:lnTo>
                    <a:pt x="684211" y="285865"/>
                  </a:lnTo>
                  <a:lnTo>
                    <a:pt x="687348" y="330746"/>
                  </a:lnTo>
                  <a:lnTo>
                    <a:pt x="684211" y="375626"/>
                  </a:lnTo>
                  <a:lnTo>
                    <a:pt x="675072" y="418672"/>
                  </a:lnTo>
                  <a:lnTo>
                    <a:pt x="660340" y="459488"/>
                  </a:lnTo>
                  <a:lnTo>
                    <a:pt x="640426" y="497680"/>
                  </a:lnTo>
                  <a:lnTo>
                    <a:pt x="615739" y="532856"/>
                  </a:lnTo>
                  <a:lnTo>
                    <a:pt x="586688" y="564619"/>
                  </a:lnTo>
                  <a:lnTo>
                    <a:pt x="553683" y="592578"/>
                  </a:lnTo>
                  <a:lnTo>
                    <a:pt x="517133" y="616336"/>
                  </a:lnTo>
                  <a:lnTo>
                    <a:pt x="477447" y="635501"/>
                  </a:lnTo>
                  <a:lnTo>
                    <a:pt x="435036" y="649678"/>
                  </a:lnTo>
                  <a:lnTo>
                    <a:pt x="390308" y="658474"/>
                  </a:lnTo>
                  <a:lnTo>
                    <a:pt x="343674" y="661493"/>
                  </a:lnTo>
                  <a:lnTo>
                    <a:pt x="297039" y="658474"/>
                  </a:lnTo>
                  <a:lnTo>
                    <a:pt x="252311" y="649678"/>
                  </a:lnTo>
                  <a:lnTo>
                    <a:pt x="209900" y="635501"/>
                  </a:lnTo>
                  <a:lnTo>
                    <a:pt x="170215" y="616336"/>
                  </a:lnTo>
                  <a:lnTo>
                    <a:pt x="133665" y="592578"/>
                  </a:lnTo>
                  <a:lnTo>
                    <a:pt x="100659" y="564619"/>
                  </a:lnTo>
                  <a:lnTo>
                    <a:pt x="71608" y="532856"/>
                  </a:lnTo>
                  <a:lnTo>
                    <a:pt x="46921" y="497680"/>
                  </a:lnTo>
                  <a:lnTo>
                    <a:pt x="27007" y="459488"/>
                  </a:lnTo>
                  <a:lnTo>
                    <a:pt x="12276" y="418672"/>
                  </a:lnTo>
                  <a:lnTo>
                    <a:pt x="3137" y="375626"/>
                  </a:lnTo>
                  <a:lnTo>
                    <a:pt x="0" y="330746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19840" y="3407155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Input from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62022" y="2714548"/>
            <a:ext cx="344170" cy="669290"/>
            <a:chOff x="1462022" y="2714548"/>
            <a:chExt cx="344170" cy="669290"/>
          </a:xfrm>
        </p:grpSpPr>
        <p:sp>
          <p:nvSpPr>
            <p:cNvPr id="34" name="object 34"/>
            <p:cNvSpPr/>
            <p:nvPr/>
          </p:nvSpPr>
          <p:spPr>
            <a:xfrm>
              <a:off x="1474723" y="2727248"/>
              <a:ext cx="318770" cy="643890"/>
            </a:xfrm>
            <a:custGeom>
              <a:avLst/>
              <a:gdLst/>
              <a:ahLst/>
              <a:cxnLst/>
              <a:rect l="l" t="t" r="r" b="b"/>
              <a:pathLst>
                <a:path w="318769" h="643889">
                  <a:moveTo>
                    <a:pt x="159169" y="0"/>
                  </a:moveTo>
                  <a:lnTo>
                    <a:pt x="0" y="159169"/>
                  </a:lnTo>
                  <a:lnTo>
                    <a:pt x="79578" y="159169"/>
                  </a:lnTo>
                  <a:lnTo>
                    <a:pt x="79578" y="643851"/>
                  </a:lnTo>
                  <a:lnTo>
                    <a:pt x="238747" y="643851"/>
                  </a:lnTo>
                  <a:lnTo>
                    <a:pt x="238747" y="159169"/>
                  </a:lnTo>
                  <a:lnTo>
                    <a:pt x="318338" y="159169"/>
                  </a:lnTo>
                  <a:lnTo>
                    <a:pt x="159169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74722" y="2727248"/>
              <a:ext cx="318770" cy="643890"/>
            </a:xfrm>
            <a:custGeom>
              <a:avLst/>
              <a:gdLst/>
              <a:ahLst/>
              <a:cxnLst/>
              <a:rect l="l" t="t" r="r" b="b"/>
              <a:pathLst>
                <a:path w="318769" h="643889">
                  <a:moveTo>
                    <a:pt x="159170" y="0"/>
                  </a:moveTo>
                  <a:lnTo>
                    <a:pt x="318340" y="159170"/>
                  </a:lnTo>
                  <a:lnTo>
                    <a:pt x="238754" y="159170"/>
                  </a:lnTo>
                  <a:lnTo>
                    <a:pt x="238754" y="643852"/>
                  </a:lnTo>
                  <a:lnTo>
                    <a:pt x="79585" y="643852"/>
                  </a:lnTo>
                  <a:lnTo>
                    <a:pt x="79585" y="159170"/>
                  </a:lnTo>
                  <a:lnTo>
                    <a:pt x="0" y="159170"/>
                  </a:lnTo>
                  <a:lnTo>
                    <a:pt x="159170" y="0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7892" y="941323"/>
            <a:ext cx="8369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0" algn="l"/>
              </a:tabLst>
            </a:pPr>
            <a:r>
              <a:rPr sz="1800" spc="-5" dirty="0">
                <a:latin typeface="Arial"/>
                <a:cs typeface="Arial"/>
              </a:rPr>
              <a:t>1.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Create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	</a:t>
            </a:r>
            <a:r>
              <a:rPr sz="2700" spc="-7" baseline="1543" dirty="0">
                <a:latin typeface="Arial"/>
                <a:cs typeface="Arial"/>
              </a:rPr>
              <a:t>4. Connect to the</a:t>
            </a:r>
            <a:r>
              <a:rPr sz="2700" spc="-97" baseline="1543" dirty="0">
                <a:latin typeface="Arial"/>
                <a:cs typeface="Arial"/>
              </a:rPr>
              <a:t> </a:t>
            </a:r>
            <a:r>
              <a:rPr sz="2700" spc="-7" baseline="1543" dirty="0">
                <a:latin typeface="Arial"/>
                <a:cs typeface="Arial"/>
              </a:rPr>
              <a:t>queue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75856" y="3547364"/>
            <a:ext cx="182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6. Remove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91600" y="2529332"/>
            <a:ext cx="8128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90500" marR="5080" indent="-1778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3.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Send 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90273" y="2529332"/>
            <a:ext cx="11055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36550" marR="5080" indent="-32385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5.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Receive 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41680" y="2109419"/>
            <a:ext cx="1057910" cy="259079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41680" y="2367914"/>
            <a:ext cx="1057910" cy="560705"/>
          </a:xfrm>
          <a:custGeom>
            <a:avLst/>
            <a:gdLst/>
            <a:ahLst/>
            <a:cxnLst/>
            <a:rect l="l" t="t" r="r" b="b"/>
            <a:pathLst>
              <a:path w="1057909" h="560705">
                <a:moveTo>
                  <a:pt x="1057528" y="0"/>
                </a:moveTo>
                <a:lnTo>
                  <a:pt x="0" y="0"/>
                </a:lnTo>
                <a:lnTo>
                  <a:pt x="0" y="560082"/>
                </a:lnTo>
                <a:lnTo>
                  <a:pt x="1057528" y="560082"/>
                </a:lnTo>
                <a:lnTo>
                  <a:pt x="1057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41680" y="2367917"/>
            <a:ext cx="1057910" cy="56070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949" y="297180"/>
            <a:ext cx="40024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Shared</a:t>
            </a:r>
            <a:r>
              <a:rPr spc="-55" dirty="0"/>
              <a:t> </a:t>
            </a:r>
            <a:r>
              <a:rPr spc="-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455420"/>
            <a:ext cx="6886575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508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Shared-memory </a:t>
            </a:r>
            <a:r>
              <a:rPr sz="2000" dirty="0">
                <a:latin typeface="Arial"/>
                <a:cs typeface="Arial"/>
              </a:rPr>
              <a:t>allows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more processes to share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segment </a:t>
            </a:r>
            <a:r>
              <a:rPr sz="2000" dirty="0">
                <a:latin typeface="Arial"/>
                <a:cs typeface="Arial"/>
              </a:rPr>
              <a:t>of physical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ts val="23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POSIX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shmget(): </a:t>
            </a:r>
            <a:r>
              <a:rPr sz="2000" spc="-5" dirty="0">
                <a:latin typeface="Arial"/>
                <a:cs typeface="Arial"/>
              </a:rPr>
              <a:t>create shared 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shmat()</a:t>
            </a:r>
            <a:r>
              <a:rPr sz="2000" spc="-5" dirty="0">
                <a:latin typeface="Arial"/>
                <a:cs typeface="Arial"/>
              </a:rPr>
              <a:t>: attach to the shared memory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shmdt()</a:t>
            </a:r>
            <a:r>
              <a:rPr sz="2000" spc="-5" dirty="0">
                <a:latin typeface="Arial"/>
                <a:cs typeface="Arial"/>
              </a:rPr>
              <a:t>: detach from the shared memory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1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shmctl()</a:t>
            </a:r>
            <a:r>
              <a:rPr sz="2000" spc="-5" dirty="0">
                <a:latin typeface="Arial"/>
                <a:cs typeface="Arial"/>
              </a:rPr>
              <a:t>: remove shared memory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512" y="297180"/>
            <a:ext cx="185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107947"/>
            <a:ext cx="4941570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ts val="2145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Signals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spc="-5" dirty="0">
                <a:latin typeface="Arial"/>
                <a:cs typeface="Arial"/>
              </a:rPr>
              <a:t>asynchronous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IPC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105"/>
              </a:lnSpc>
              <a:buClr>
                <a:srgbClr val="7A0019"/>
              </a:buClr>
              <a:buSzPct val="175000"/>
              <a:buChar char="–"/>
              <a:tabLst>
                <a:tab pos="901065" algn="l"/>
                <a:tab pos="901700" algn="l"/>
              </a:tabLst>
            </a:pPr>
            <a:r>
              <a:rPr sz="1600" spc="-5" dirty="0">
                <a:latin typeface="Arial"/>
                <a:cs typeface="Arial"/>
              </a:rPr>
              <a:t>Software interrupt </a:t>
            </a:r>
            <a:r>
              <a:rPr sz="1600" dirty="0">
                <a:latin typeface="Arial"/>
                <a:cs typeface="Arial"/>
              </a:rPr>
              <a:t>to 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444500" indent="-431800">
              <a:lnSpc>
                <a:spcPts val="2300"/>
              </a:lnSpc>
              <a:spcBef>
                <a:spcPts val="345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SIGABRT: </a:t>
            </a:r>
            <a:r>
              <a:rPr sz="2000" spc="-5" dirty="0">
                <a:latin typeface="Arial"/>
                <a:cs typeface="Arial"/>
              </a:rPr>
              <a:t>Process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abort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SIGINT: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Ctrl-C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SIGSTOP: </a:t>
            </a:r>
            <a:r>
              <a:rPr sz="2000" spc="-5" dirty="0">
                <a:latin typeface="Arial"/>
                <a:cs typeface="Arial"/>
              </a:rPr>
              <a:t>Execution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stopped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00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SIGKILL/ SIGTERM: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Terminated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3180"/>
              </a:lnSpc>
              <a:buClr>
                <a:srgbClr val="7A0019"/>
              </a:buClr>
              <a:buSzPct val="140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2000" b="1" spc="-5" dirty="0">
                <a:latin typeface="Arial"/>
                <a:cs typeface="Arial"/>
              </a:rPr>
              <a:t>SIGCHLD: </a:t>
            </a:r>
            <a:r>
              <a:rPr sz="2000" dirty="0">
                <a:latin typeface="Arial"/>
                <a:cs typeface="Arial"/>
              </a:rPr>
              <a:t>Child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exited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ct val="100000"/>
              </a:lnSpc>
              <a:spcBef>
                <a:spcPts val="445"/>
              </a:spcBef>
              <a:buClr>
                <a:srgbClr val="7A0019"/>
              </a:buClr>
              <a:buSzPct val="133333"/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Send </a:t>
            </a:r>
            <a:r>
              <a:rPr sz="2400" dirty="0">
                <a:latin typeface="Arial"/>
                <a:cs typeface="Arial"/>
              </a:rPr>
              <a:t>signals using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kill()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425" y="297180"/>
            <a:ext cx="4220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45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299971"/>
            <a:ext cx="602996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Default </a:t>
            </a:r>
            <a:r>
              <a:rPr sz="2000" spc="-5" dirty="0">
                <a:latin typeface="Arial"/>
                <a:cs typeface="Arial"/>
              </a:rPr>
              <a:t>action (most </a:t>
            </a:r>
            <a:r>
              <a:rPr sz="2000" dirty="0">
                <a:latin typeface="Arial"/>
                <a:cs typeface="Arial"/>
              </a:rPr>
              <a:t>cases will cause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termination)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ct val="1000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Ignore (protect </a:t>
            </a:r>
            <a:r>
              <a:rPr sz="2000" dirty="0">
                <a:latin typeface="Arial"/>
                <a:cs typeface="Arial"/>
              </a:rPr>
              <a:t>against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^C)</a:t>
            </a:r>
            <a:endParaRPr sz="2000">
              <a:latin typeface="Arial"/>
              <a:cs typeface="Arial"/>
            </a:endParaRPr>
          </a:p>
          <a:p>
            <a:pPr marL="444500" indent="-431800">
              <a:lnSpc>
                <a:spcPts val="2155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Block signals : queued 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2685"/>
              </a:lnSpc>
              <a:buClr>
                <a:srgbClr val="7A0019"/>
              </a:buClr>
              <a:buSzPct val="175000"/>
              <a:buChar char="–"/>
              <a:tabLst>
                <a:tab pos="901065" algn="l"/>
                <a:tab pos="901700" algn="l"/>
              </a:tabLst>
            </a:pPr>
            <a:r>
              <a:rPr sz="1600" spc="-5" dirty="0">
                <a:latin typeface="Arial"/>
                <a:cs typeface="Arial"/>
              </a:rPr>
              <a:t>The process receives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signal only </a:t>
            </a:r>
            <a:r>
              <a:rPr sz="1600" dirty="0">
                <a:latin typeface="Arial"/>
                <a:cs typeface="Arial"/>
              </a:rPr>
              <a:t>after </a:t>
            </a:r>
            <a:r>
              <a:rPr sz="1600" spc="-5" dirty="0">
                <a:latin typeface="Arial"/>
                <a:cs typeface="Arial"/>
              </a:rPr>
              <a:t>it is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unblocked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930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sigprocmask()</a:t>
            </a:r>
            <a:endParaRPr sz="1600">
              <a:latin typeface="Arial"/>
              <a:cs typeface="Arial"/>
            </a:endParaRPr>
          </a:p>
          <a:p>
            <a:pPr marL="444500" indent="-431800">
              <a:lnSpc>
                <a:spcPts val="2095"/>
              </a:lnSpc>
              <a:spcBef>
                <a:spcPts val="345"/>
              </a:spcBef>
              <a:buClr>
                <a:srgbClr val="7A0019"/>
              </a:buClr>
              <a:buSzPct val="200000"/>
              <a:buChar char="•"/>
              <a:tabLst>
                <a:tab pos="443865" algn="l"/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Tak</a:t>
            </a:r>
            <a:r>
              <a:rPr sz="2000" spc="-5" dirty="0">
                <a:latin typeface="Arial"/>
                <a:cs typeface="Arial"/>
              </a:rPr>
              <a:t>e </a:t>
            </a:r>
            <a:r>
              <a:rPr sz="2000" dirty="0">
                <a:latin typeface="Arial"/>
                <a:cs typeface="Arial"/>
              </a:rPr>
              <a:t>specific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action/handle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2625"/>
              </a:lnSpc>
              <a:buClr>
                <a:srgbClr val="7A0019"/>
              </a:buClr>
              <a:buSzPct val="175000"/>
              <a:buChar char="–"/>
              <a:tabLst>
                <a:tab pos="901065" algn="l"/>
                <a:tab pos="901700" algn="l"/>
              </a:tabLst>
            </a:pPr>
            <a:r>
              <a:rPr sz="1600" spc="-5" dirty="0">
                <a:latin typeface="Arial"/>
                <a:cs typeface="Arial"/>
              </a:rPr>
              <a:t>Associate an action on delivery of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930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sigaction()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5" y="297180"/>
            <a:ext cx="2077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24" y="1455420"/>
            <a:ext cx="4138929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189230" indent="-431800">
              <a:lnSpc>
                <a:spcPct val="100000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abstraction for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executing  instruction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444500" marR="5080" indent="-431800">
              <a:lnSpc>
                <a:spcPct val="100000"/>
              </a:lnSpc>
              <a:spcBef>
                <a:spcPts val="6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Multiple </a:t>
            </a:r>
            <a:r>
              <a:rPr sz="2000" spc="-5" dirty="0">
                <a:latin typeface="Arial"/>
                <a:cs typeface="Arial"/>
              </a:rPr>
              <a:t>threads share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resources  </a:t>
            </a:r>
            <a:r>
              <a:rPr sz="2000" dirty="0">
                <a:latin typeface="Arial"/>
                <a:cs typeface="Arial"/>
              </a:rPr>
              <a:t>within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495300">
              <a:lnSpc>
                <a:spcPts val="2870"/>
              </a:lnSpc>
              <a:tabLst>
                <a:tab pos="901065" algn="l"/>
              </a:tabLst>
            </a:pPr>
            <a:r>
              <a:rPr sz="2800" dirty="0">
                <a:solidFill>
                  <a:srgbClr val="7A0019"/>
                </a:solidFill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Have their own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stacks</a:t>
            </a:r>
            <a:endParaRPr sz="1600">
              <a:latin typeface="Arial"/>
              <a:cs typeface="Arial"/>
            </a:endParaRPr>
          </a:p>
          <a:p>
            <a:pPr marL="444500" marR="852805" indent="-431800">
              <a:lnSpc>
                <a:spcPts val="2810"/>
              </a:lnSpc>
              <a:spcBef>
                <a:spcPts val="480"/>
              </a:spcBef>
              <a:buClr>
                <a:srgbClr val="7A0019"/>
              </a:buClr>
              <a:buSzPct val="133333"/>
              <a:buChar char="•"/>
              <a:tabLst>
                <a:tab pos="443865" algn="l"/>
                <a:tab pos="444500" algn="l"/>
              </a:tabLst>
            </a:pPr>
            <a:r>
              <a:rPr sz="2400" dirty="0">
                <a:latin typeface="Arial"/>
                <a:cs typeface="Arial"/>
              </a:rPr>
              <a:t>Joinable </a:t>
            </a:r>
            <a:r>
              <a:rPr sz="2400" spc="-5" dirty="0">
                <a:latin typeface="Arial"/>
                <a:cs typeface="Arial"/>
              </a:rPr>
              <a:t>threads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detachable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136" y="1558674"/>
            <a:ext cx="3701062" cy="2117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506" y="326642"/>
            <a:ext cx="7650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Threads: Benefits </a:t>
            </a:r>
            <a:r>
              <a:rPr sz="4000" dirty="0"/>
              <a:t>and</a:t>
            </a:r>
            <a:r>
              <a:rPr sz="4000" spc="10" dirty="0"/>
              <a:t> </a:t>
            </a:r>
            <a:r>
              <a:rPr sz="4000" spc="-5" dirty="0"/>
              <a:t>Drawbacks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9924" y="1226820"/>
            <a:ext cx="7303134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ts val="2155"/>
              </a:lnSpc>
              <a:spcBef>
                <a:spcPts val="10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spc="-5" dirty="0">
                <a:latin typeface="Arial"/>
                <a:cs typeface="Arial"/>
              </a:rPr>
              <a:t>Benefits: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2685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Concurrency: </a:t>
            </a:r>
            <a:r>
              <a:rPr sz="1600" spc="-5" dirty="0">
                <a:latin typeface="Arial"/>
                <a:cs typeface="Arial"/>
              </a:rPr>
              <a:t>multiple pieces of code can be executed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simultaneously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495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Modularity: </a:t>
            </a:r>
            <a:r>
              <a:rPr sz="1600" spc="-5" dirty="0">
                <a:latin typeface="Arial"/>
                <a:cs typeface="Arial"/>
              </a:rPr>
              <a:t>decompose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functionality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495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Parallelism: </a:t>
            </a:r>
            <a:r>
              <a:rPr sz="1600" spc="-5" dirty="0">
                <a:latin typeface="Arial"/>
                <a:cs typeface="Arial"/>
              </a:rPr>
              <a:t>threads running in parallel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(multi-core)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510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Scale: </a:t>
            </a:r>
            <a:r>
              <a:rPr sz="1600" spc="-5" dirty="0">
                <a:latin typeface="Arial"/>
                <a:cs typeface="Arial"/>
              </a:rPr>
              <a:t>more threads </a:t>
            </a:r>
            <a:r>
              <a:rPr sz="1600" spc="-10" dirty="0">
                <a:latin typeface="Arial"/>
                <a:cs typeface="Arial"/>
              </a:rPr>
              <a:t>available </a:t>
            </a:r>
            <a:r>
              <a:rPr sz="1600" spc="-5" dirty="0">
                <a:latin typeface="Arial"/>
                <a:cs typeface="Arial"/>
              </a:rPr>
              <a:t>than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processors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940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Overhead: </a:t>
            </a:r>
            <a:r>
              <a:rPr sz="1600" spc="-5" dirty="0">
                <a:latin typeface="Arial"/>
                <a:cs typeface="Arial"/>
              </a:rPr>
              <a:t>multiple threads cheaper than multiple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marL="444500" indent="-431800">
              <a:lnSpc>
                <a:spcPts val="2155"/>
              </a:lnSpc>
              <a:spcBef>
                <a:spcPts val="320"/>
              </a:spcBef>
              <a:buClr>
                <a:srgbClr val="7A0019"/>
              </a:buClr>
              <a:buSzPct val="160000"/>
              <a:buChar char="•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Drawbacks:</a:t>
            </a:r>
            <a:endParaRPr sz="2000">
              <a:latin typeface="Arial"/>
              <a:cs typeface="Arial"/>
            </a:endParaRPr>
          </a:p>
          <a:p>
            <a:pPr marL="901700" lvl="1" indent="-406400">
              <a:lnSpc>
                <a:spcPts val="2685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Sharing and thread safety: </a:t>
            </a:r>
            <a:r>
              <a:rPr sz="1600" spc="-5" dirty="0">
                <a:latin typeface="Arial"/>
                <a:cs typeface="Arial"/>
              </a:rPr>
              <a:t>requires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synchronization</a:t>
            </a:r>
            <a:endParaRPr sz="1600">
              <a:latin typeface="Arial"/>
              <a:cs typeface="Arial"/>
            </a:endParaRPr>
          </a:p>
          <a:p>
            <a:pPr marL="901700" lvl="1" indent="-406400">
              <a:lnSpc>
                <a:spcPts val="2930"/>
              </a:lnSpc>
              <a:buClr>
                <a:srgbClr val="7A0019"/>
              </a:buClr>
              <a:buSzPct val="175000"/>
              <a:buFont typeface="Arial"/>
              <a:buChar char="–"/>
              <a:tabLst>
                <a:tab pos="901065" algn="l"/>
                <a:tab pos="901700" algn="l"/>
              </a:tabLst>
            </a:pPr>
            <a:r>
              <a:rPr sz="1600" b="1" spc="-5" dirty="0">
                <a:latin typeface="Arial"/>
                <a:cs typeface="Arial"/>
              </a:rPr>
              <a:t>Global variables: </a:t>
            </a:r>
            <a:r>
              <a:rPr sz="1600" spc="-5" dirty="0">
                <a:latin typeface="Arial"/>
                <a:cs typeface="Arial"/>
              </a:rPr>
              <a:t>per thread global variables may be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852</Words>
  <Application>Microsoft Office PowerPoint</Application>
  <PresentationFormat>On-screen Show (16:9)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Office Theme</vt:lpstr>
      <vt:lpstr>CSCI 4061 Lab #13</vt:lpstr>
      <vt:lpstr>Agenda</vt:lpstr>
      <vt:lpstr>Message Passing</vt:lpstr>
      <vt:lpstr>Message Queue example</vt:lpstr>
      <vt:lpstr>Shared Memory</vt:lpstr>
      <vt:lpstr>Signals</vt:lpstr>
      <vt:lpstr>Handling Signals</vt:lpstr>
      <vt:lpstr>Threads</vt:lpstr>
      <vt:lpstr>Threads: Benefits and Drawbacks</vt:lpstr>
      <vt:lpstr>Threads POSIX API</vt:lpstr>
      <vt:lpstr>Synchronization: Locks</vt:lpstr>
      <vt:lpstr>Condition Variables</vt:lpstr>
      <vt:lpstr>Semaphores</vt:lpstr>
      <vt:lpstr>Networking</vt:lpstr>
      <vt:lpstr>Client-Server Architecture</vt:lpstr>
      <vt:lpstr>Server side</vt:lpstr>
      <vt:lpstr>PowerPoint Presentation</vt:lpstr>
      <vt:lpstr>POSIX API</vt:lpstr>
      <vt:lpstr>Questions?</vt:lpstr>
      <vt:lpstr>Thank you!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4061 Recitation #13</dc:title>
  <dc:creator>vsuma</dc:creator>
  <cp:lastModifiedBy>Sumanth Kaushik Vishwanath</cp:lastModifiedBy>
  <cp:revision>3</cp:revision>
  <dcterms:created xsi:type="dcterms:W3CDTF">2022-04-25T00:23:37Z</dcterms:created>
  <dcterms:modified xsi:type="dcterms:W3CDTF">2022-04-25T00:41:50Z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2020-12-04T00:00:00Z</vt:filetime>
  </property>
  <property fmtid="{D5CDD505-2E9C-101B-9397-08002B2CF9AE}" pid="3" name="LastSaved">
    <vt:filetime>2022-04-25T00:00:00Z</vt:filetime>
  </property>
</Properties>
</file>