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Montserrat"/>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slide" Target="slides/slide21.xml"/><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Hi everyone, thanks for coming out to codestock and for picking this talk.</a:t>
            </a:r>
          </a:p>
          <a:p>
            <a:pPr lvl="0">
              <a:spcBef>
                <a:spcPts val="0"/>
              </a:spcBef>
              <a:buNone/>
            </a:pPr>
            <a:r>
              <a:rPr lang="en"/>
              <a:t>My name is Alex Klibisz. Today we’re going to be looking serverless architectures.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Obviously there are no silver bullets, and lambda by itself does have some issues in my opinion.</a:t>
            </a:r>
          </a:p>
          <a:p>
            <a:pPr lvl="0">
              <a:spcBef>
                <a:spcPts val="0"/>
              </a:spcBef>
              <a:buNone/>
            </a:pPr>
            <a:r>
              <a:t/>
            </a:r>
            <a:endParaRPr/>
          </a:p>
          <a:p>
            <a:pPr lvl="0">
              <a:spcBef>
                <a:spcPts val="0"/>
              </a:spcBef>
              <a:buNone/>
            </a:pPr>
            <a:r>
              <a:rPr lang="en"/>
              <a:t>The deployment workflow is very tedious. You actually have to upload a zip file with all of your code each time you redeploy a function.</a:t>
            </a:r>
          </a:p>
          <a:p>
            <a:pPr lvl="0">
              <a:spcBef>
                <a:spcPts val="0"/>
              </a:spcBef>
              <a:buNone/>
            </a:pPr>
            <a:r>
              <a:t/>
            </a:r>
            <a:endParaRPr/>
          </a:p>
          <a:p>
            <a:pPr lvl="0">
              <a:spcBef>
                <a:spcPts val="0"/>
              </a:spcBef>
              <a:buNone/>
            </a:pPr>
            <a:r>
              <a:rPr lang="en"/>
              <a:t>You have to find new ways to test your functions. For example, if you want to be really thorough you would have to find ways to mock the AWS events that trigger your functions.</a:t>
            </a:r>
          </a:p>
          <a:p>
            <a:pPr lvl="0">
              <a:spcBef>
                <a:spcPts val="0"/>
              </a:spcBef>
              <a:buNone/>
            </a:pPr>
            <a:r>
              <a:t/>
            </a:r>
            <a:endParaRPr/>
          </a:p>
          <a:p>
            <a:pPr lvl="0">
              <a:spcBef>
                <a:spcPts val="0"/>
              </a:spcBef>
              <a:buNone/>
            </a:pPr>
            <a:r>
              <a:rPr lang="en"/>
              <a:t>You have some runtime environment restrictions. For a while, Lambda was way behind on the Node.js version, but they’ve recently updated to the LTS. If your logic depends on some very specific native libraries then lambda might not work for you. But they do have things like ImageMagick available in the runtime environment.</a:t>
            </a:r>
          </a:p>
          <a:p>
            <a:pPr lvl="0">
              <a:spcBef>
                <a:spcPts val="0"/>
              </a:spcBef>
              <a:buNone/>
            </a:pPr>
            <a:r>
              <a:t/>
            </a:r>
            <a:endParaRPr/>
          </a:p>
          <a:p>
            <a:pPr lvl="0">
              <a:spcBef>
                <a:spcPts val="0"/>
              </a:spcBef>
              <a:buNone/>
            </a:pPr>
            <a:r>
              <a:rPr lang="en"/>
              <a:t>You don’t have any persistent state or file system between function executions. So the notion of a “session” is pretty much out of the question. Although some would argue this is a good thing because it forces you to decouple code.</a:t>
            </a:r>
          </a:p>
          <a:p>
            <a:pPr lvl="0">
              <a:spcBef>
                <a:spcPts val="0"/>
              </a:spcBef>
              <a:buNone/>
            </a:pPr>
            <a:r>
              <a:t/>
            </a:r>
            <a:endParaRPr/>
          </a:p>
          <a:p>
            <a:pPr lvl="0">
              <a:spcBef>
                <a:spcPts val="0"/>
              </a:spcBef>
              <a:buNone/>
            </a:pPr>
            <a:r>
              <a:rPr lang="en"/>
              <a:t>And there is some latency while your functions load and execute. If you’re authenticating to services or databases outside AWS, then you’ll see a noticeable hit in the function’s execution time.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you have a very powerful platform with some pitfalls. Not too surprisingly, the result is that tooling gets created for this platform.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specific tool I’ll introduce today is called the Serverless Framework.</a:t>
            </a:r>
          </a:p>
          <a:p>
            <a:pPr lvl="0">
              <a:spcBef>
                <a:spcPts val="0"/>
              </a:spcBef>
              <a:buNone/>
            </a:pPr>
            <a:r>
              <a:t/>
            </a:r>
            <a:endParaRPr/>
          </a:p>
          <a:p>
            <a:pPr lvl="0">
              <a:spcBef>
                <a:spcPts val="0"/>
              </a:spcBef>
              <a:buNone/>
            </a:pPr>
            <a:r>
              <a:rPr lang="en"/>
              <a:t>It’s a CLI application that you run locally to interact with AWS Lambda</a:t>
            </a:r>
          </a:p>
          <a:p>
            <a:pPr lvl="0">
              <a:spcBef>
                <a:spcPts val="0"/>
              </a:spcBef>
              <a:buNone/>
            </a:pPr>
            <a:r>
              <a:t/>
            </a:r>
            <a:endParaRPr/>
          </a:p>
          <a:p>
            <a:pPr lvl="0">
              <a:spcBef>
                <a:spcPts val="0"/>
              </a:spcBef>
              <a:buNone/>
            </a:pPr>
            <a:r>
              <a:rPr lang="en"/>
              <a:t>The Serverless project was initially released as the Jaws framework, a little over a year ago. They renamed it to Serverless a few months after that.</a:t>
            </a:r>
          </a:p>
          <a:p>
            <a:pPr lvl="0">
              <a:spcBef>
                <a:spcPts val="0"/>
              </a:spcBef>
              <a:buNone/>
            </a:pPr>
            <a:r>
              <a:t/>
            </a:r>
            <a:endParaRPr/>
          </a:p>
          <a:p>
            <a:pPr lvl="0">
              <a:spcBef>
                <a:spcPts val="0"/>
              </a:spcBef>
              <a:buNone/>
            </a:pPr>
            <a:r>
              <a:rPr lang="en"/>
              <a:t>It’s open source, on github, and implemented in Node. So it’s easy to just install from NPM and get going.</a:t>
            </a:r>
          </a:p>
          <a:p>
            <a:pPr lvl="0">
              <a:spcBef>
                <a:spcPts val="0"/>
              </a:spcBef>
              <a:buNone/>
            </a:pPr>
            <a:r>
              <a:t/>
            </a:r>
            <a:endParaRPr/>
          </a:p>
          <a:p>
            <a:pPr lvl="0">
              <a:spcBef>
                <a:spcPts val="0"/>
              </a:spcBef>
              <a:buNone/>
            </a:pPr>
            <a:r>
              <a:rPr lang="en"/>
              <a:t>The first significant thing that serverless does for you is automate API Gateway configuration and handle using multiple AWS regions, which is a lot of work to maintain manually. In fact all of the API calls that serverless makes for you while setting up a project take about 3 to 5 minutes to execute.</a:t>
            </a:r>
          </a:p>
          <a:p>
            <a:pPr lvl="0">
              <a:spcBef>
                <a:spcPts val="0"/>
              </a:spcBef>
              <a:buNone/>
            </a:pPr>
            <a:r>
              <a:t/>
            </a:r>
            <a:endParaRPr/>
          </a:p>
          <a:p>
            <a:pPr lvl="0">
              <a:spcBef>
                <a:spcPts val="0"/>
              </a:spcBef>
              <a:buNone/>
            </a:pPr>
            <a:r>
              <a:rPr lang="en"/>
              <a:t>After that it automates the deployment of Node.js and Python lambda functions. I know that examples for node.js functions are much more common and I haven’t actually used it with python.</a:t>
            </a:r>
          </a:p>
          <a:p>
            <a:pPr lvl="0">
              <a:spcBef>
                <a:spcPts val="0"/>
              </a:spcBef>
              <a:buNone/>
            </a:pPr>
            <a:r>
              <a:t/>
            </a:r>
            <a:endParaRPr/>
          </a:p>
          <a:p>
            <a:pPr lvl="0">
              <a:spcBef>
                <a:spcPts val="0"/>
              </a:spcBef>
              <a:buNone/>
            </a:pPr>
            <a:r>
              <a:rPr lang="en"/>
              <a:t>From the CLI you can run simple tests locally by mocking the payload that your function takes.</a:t>
            </a:r>
          </a:p>
          <a:p>
            <a:pPr lvl="0">
              <a:spcBef>
                <a:spcPts val="0"/>
              </a:spcBef>
              <a:buNone/>
            </a:pPr>
            <a:r>
              <a:t/>
            </a:r>
            <a:endParaRPr/>
          </a:p>
          <a:p>
            <a:pPr lvl="0">
              <a:spcBef>
                <a:spcPts val="0"/>
              </a:spcBef>
              <a:buNone/>
            </a:pPr>
            <a:r>
              <a:rPr lang="en"/>
              <a:t>Serverless uses configuration files in JSON to wire up API gateway endpoints and AWS events to your handler functions.</a:t>
            </a:r>
          </a:p>
          <a:p>
            <a:pPr lvl="0">
              <a:spcBef>
                <a:spcPts val="0"/>
              </a:spcBef>
              <a:buNone/>
            </a:pPr>
            <a:r>
              <a:t/>
            </a:r>
            <a:endParaRPr/>
          </a:p>
          <a:p>
            <a:pPr lvl="0">
              <a:spcBef>
                <a:spcPts val="0"/>
              </a:spcBef>
              <a:buNone/>
            </a:pPr>
            <a:r>
              <a:rPr lang="en"/>
              <a:t>Finally, there is a growing plugin ecosystem. For example, you would install a plugin to enable cross origin requests to your API endpoints.</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There are some caveats worth addressing.</a:t>
            </a:r>
          </a:p>
          <a:p>
            <a:pPr lvl="0">
              <a:spcBef>
                <a:spcPts val="0"/>
              </a:spcBef>
              <a:buNone/>
            </a:pPr>
            <a:r>
              <a:t/>
            </a:r>
            <a:endParaRPr/>
          </a:p>
          <a:p>
            <a:pPr lvl="0">
              <a:spcBef>
                <a:spcPts val="0"/>
              </a:spcBef>
              <a:buNone/>
            </a:pPr>
            <a:r>
              <a:rPr lang="en"/>
              <a:t>First, serverless prioritizes API-centric applications. They fairly recently started adding support for AWS events, but I found the documentation was not great yet.</a:t>
            </a:r>
          </a:p>
          <a:p>
            <a:pPr lvl="0">
              <a:spcBef>
                <a:spcPts val="0"/>
              </a:spcBef>
              <a:buNone/>
            </a:pPr>
            <a:r>
              <a:t/>
            </a:r>
            <a:endParaRPr/>
          </a:p>
          <a:p>
            <a:pPr lvl="0">
              <a:spcBef>
                <a:spcPts val="0"/>
              </a:spcBef>
              <a:buNone/>
            </a:pPr>
            <a:r>
              <a:rPr lang="en"/>
              <a:t>This is more of an API Gateway quirk, but by default if your function errors out or throws exceptions, you still get  200 response. There is a way to change this behavior with your endpoint configurations but it isn’t simple unfortunately.</a:t>
            </a:r>
          </a:p>
          <a:p>
            <a:pPr lvl="0">
              <a:spcBef>
                <a:spcPts val="0"/>
              </a:spcBef>
              <a:buNone/>
            </a:pPr>
            <a:r>
              <a:t/>
            </a:r>
            <a:endParaRPr/>
          </a:p>
          <a:p>
            <a:pPr lvl="0">
              <a:spcBef>
                <a:spcPts val="0"/>
              </a:spcBef>
              <a:buNone/>
            </a:pPr>
            <a:r>
              <a:rPr lang="en"/>
              <a:t>Finally, the code is evolving quickly, which is nice, but the documentation is limited. There were a couple cases where my questions were answered on the Serverless slack community.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 let’s jump into the demo now, I called it “Lambda Albums”.</a:t>
            </a:r>
          </a:p>
          <a:p>
            <a:pPr lvl="0">
              <a:spcBef>
                <a:spcPts val="0"/>
              </a:spcBef>
              <a:buNone/>
            </a:pPr>
            <a:r>
              <a:t/>
            </a:r>
            <a:endParaRPr/>
          </a:p>
          <a:p>
            <a:pPr lvl="0">
              <a:spcBef>
                <a:spcPts val="0"/>
              </a:spcBef>
              <a:buNone/>
            </a:pPr>
            <a:r>
              <a:rPr lang="en"/>
              <a:t>I’ll do a little explaining here before we start coding.</a:t>
            </a:r>
          </a:p>
          <a:p>
            <a:pPr lvl="0">
              <a:spcBef>
                <a:spcPts val="0"/>
              </a:spcBef>
              <a:buNone/>
            </a:pPr>
            <a:r>
              <a:t/>
            </a:r>
            <a:endParaRPr/>
          </a:p>
          <a:p>
            <a:pPr lvl="0">
              <a:spcBef>
                <a:spcPts val="0"/>
              </a:spcBef>
              <a:buNone/>
            </a:pPr>
            <a:r>
              <a:rPr lang="en"/>
              <a:t>It’s a static site and web app hosted on S3.</a:t>
            </a:r>
          </a:p>
          <a:p>
            <a:pPr lvl="0">
              <a:spcBef>
                <a:spcPts val="0"/>
              </a:spcBef>
              <a:buNone/>
            </a:pPr>
            <a:r>
              <a:t/>
            </a:r>
            <a:endParaRPr/>
          </a:p>
          <a:p>
            <a:pPr lvl="0">
              <a:spcBef>
                <a:spcPts val="0"/>
              </a:spcBef>
              <a:buNone/>
            </a:pPr>
            <a:r>
              <a:rPr lang="en"/>
              <a:t>The user creates an album and uploads images.</a:t>
            </a:r>
          </a:p>
          <a:p>
            <a:pPr lvl="0">
              <a:spcBef>
                <a:spcPts val="0"/>
              </a:spcBef>
              <a:buNone/>
            </a:pPr>
            <a:r>
              <a:t/>
            </a:r>
            <a:endParaRPr/>
          </a:p>
          <a:p>
            <a:pPr lvl="0">
              <a:spcBef>
                <a:spcPts val="0"/>
              </a:spcBef>
              <a:buNone/>
            </a:pPr>
            <a:r>
              <a:rPr lang="en"/>
              <a:t>The images get stored both fullsize and as thumbnails.</a:t>
            </a:r>
          </a:p>
          <a:p>
            <a:pPr lvl="0">
              <a:spcBef>
                <a:spcPts val="0"/>
              </a:spcBef>
              <a:buNone/>
            </a:pPr>
            <a:r>
              <a:t/>
            </a:r>
            <a:endParaRPr/>
          </a:p>
          <a:p>
            <a:pPr lvl="0">
              <a:spcBef>
                <a:spcPts val="0"/>
              </a:spcBef>
              <a:buNone/>
            </a:pPr>
            <a:r>
              <a:rPr lang="en"/>
              <a:t>And then we render static galleries including the images. This is important for a few reasons:</a:t>
            </a:r>
          </a:p>
          <a:p>
            <a:pPr lvl="0">
              <a:spcBef>
                <a:spcPts val="0"/>
              </a:spcBef>
              <a:buNone/>
            </a:pPr>
            <a:r>
              <a:t/>
            </a:r>
            <a:endParaRPr/>
          </a:p>
          <a:p>
            <a:pPr indent="-228600" lvl="0" marL="457200" rtl="0">
              <a:spcBef>
                <a:spcPts val="0"/>
              </a:spcBef>
              <a:buAutoNum type="arabicPeriod"/>
            </a:pPr>
            <a:r>
              <a:rPr lang="en"/>
              <a:t>Requesting the images in an album from an endpoint would be more expensive because more function calls are made.</a:t>
            </a:r>
          </a:p>
          <a:p>
            <a:pPr indent="-228600" lvl="0" marL="457200" rtl="0">
              <a:spcBef>
                <a:spcPts val="0"/>
              </a:spcBef>
              <a:buAutoNum type="arabicPeriod"/>
            </a:pPr>
            <a:r>
              <a:rPr lang="en"/>
              <a:t>Generating and serving a complete static page is SEO-friendly. So this pattern would fit well for a content-heavy public-facing site.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Here is a high-level overview of the three functions that we need to create this simple application.</a:t>
            </a:r>
          </a:p>
          <a:p>
            <a:pPr lvl="0">
              <a:spcBef>
                <a:spcPts val="0"/>
              </a:spcBef>
              <a:buNone/>
            </a:pPr>
            <a:r>
              <a:t/>
            </a:r>
            <a:endParaRPr/>
          </a:p>
          <a:p>
            <a:pPr lvl="0">
              <a:spcBef>
                <a:spcPts val="0"/>
              </a:spcBef>
              <a:buNone/>
            </a:pPr>
            <a:r>
              <a:rPr lang="en"/>
              <a:t>We have an endpoint for POSTing an album. We just give the album name as JSON and the function simply creates an S3 folder with the name.</a:t>
            </a:r>
          </a:p>
          <a:p>
            <a:pPr lvl="0">
              <a:spcBef>
                <a:spcPts val="0"/>
              </a:spcBef>
              <a:buNone/>
            </a:pPr>
            <a:r>
              <a:t/>
            </a:r>
            <a:endParaRPr/>
          </a:p>
          <a:p>
            <a:pPr lvl="0">
              <a:spcBef>
                <a:spcPts val="0"/>
              </a:spcBef>
              <a:buNone/>
            </a:pPr>
            <a:r>
              <a:rPr lang="en"/>
              <a:t>We have an endpoint for POSTing an image. We pass the albumName, the image name, and the image itself as base64. The handler function creates a smaller thumbnail and stores both the image and thumbnail in S3.</a:t>
            </a:r>
          </a:p>
          <a:p>
            <a:pPr lvl="0">
              <a:spcBef>
                <a:spcPts val="0"/>
              </a:spcBef>
              <a:buNone/>
            </a:pPr>
            <a:r>
              <a:t/>
            </a:r>
            <a:endParaRPr/>
          </a:p>
          <a:p>
            <a:pPr lvl="0">
              <a:spcBef>
                <a:spcPts val="0"/>
              </a:spcBef>
              <a:buNone/>
            </a:pPr>
            <a:r>
              <a:rPr lang="en"/>
              <a:t>Finally we have a function album-builder that gets fired on an S3 PUT. When the image endpoint handler stores the image in S3, this function will re-render the album page with all of the images in the album. It’s important that this be a separate function to avoid race conditions when uploading multiple files and to make the response time faster for the image endpoint.</a:t>
            </a:r>
          </a:p>
          <a:p>
            <a:pPr lvl="0">
              <a:spcBef>
                <a:spcPts val="0"/>
              </a:spcBef>
              <a:buNone/>
            </a:pPr>
            <a:r>
              <a:t/>
            </a:r>
            <a:endParaRPr/>
          </a:p>
          <a:p>
            <a:pPr lvl="0">
              <a:spcBef>
                <a:spcPts val="0"/>
              </a:spcBef>
              <a:buNone/>
            </a:pPr>
            <a:r>
              <a:rPr lang="en"/>
              <a:t>So if anyone has questions about this set up right now, go ahead and let me know. I want to make sure you’re not confused before I show code….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Alright, so let’s jump into the code.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t>So now we have an idea for how you can work with Serverless to make Lambda a little less painful. </a:t>
            </a:r>
          </a:p>
          <a:p>
            <a:pPr lvl="0" rtl="0">
              <a:lnSpc>
                <a:spcPct val="115000"/>
              </a:lnSpc>
              <a:spcBef>
                <a:spcPts val="0"/>
              </a:spcBef>
              <a:spcAft>
                <a:spcPts val="1600"/>
              </a:spcAft>
              <a:buNone/>
            </a:pPr>
            <a:r>
              <a:rPr lang="en"/>
              <a:t>I’ll briefly touch on some use-cases where I think that Lambda works well and doesn’t work well.</a:t>
            </a:r>
          </a:p>
          <a:p>
            <a:pPr lvl="0" rtl="0">
              <a:lnSpc>
                <a:spcPct val="115000"/>
              </a:lnSpc>
              <a:spcBef>
                <a:spcPts val="0"/>
              </a:spcBef>
              <a:spcAft>
                <a:spcPts val="1600"/>
              </a:spcAft>
              <a:buNone/>
            </a:pPr>
            <a:r>
              <a:rPr lang="en"/>
              <a:t>In general, if you have any sort of fire-and-forget computation that interacts with AWS services, Lambda is at least a good place to start. If you read online, some common use cases are for processing logs and streams from AWS Kinesis, processing media uploads like we did, and generating documents, also similar to what we did.</a:t>
            </a:r>
          </a:p>
          <a:p>
            <a:pPr lvl="0" rtl="0">
              <a:lnSpc>
                <a:spcPct val="115000"/>
              </a:lnSpc>
              <a:spcBef>
                <a:spcPts val="0"/>
              </a:spcBef>
              <a:spcAft>
                <a:spcPts val="1600"/>
              </a:spcAft>
              <a:buNone/>
            </a:pPr>
            <a:r>
              <a:rPr lang="en"/>
              <a:t>Also, if you have a part of your application that is experimental, or you’re not sure yet how it fits into your codebase, Lambda is a good place to do some prototypes and then you may eventually move this back into your existing codebase.</a:t>
            </a:r>
          </a:p>
          <a:p>
            <a:pPr lvl="0" rtl="0">
              <a:lnSpc>
                <a:spcPct val="115000"/>
              </a:lnSpc>
              <a:spcBef>
                <a:spcPts val="0"/>
              </a:spcBef>
              <a:spcAft>
                <a:spcPts val="1600"/>
              </a:spcAft>
              <a:buNone/>
            </a:pPr>
            <a:r>
              <a:rPr lang="en"/>
              <a:t>On the other hand, if you have a use case that requires realtime or very low-latency computation, I think Lambda is a poor fit. I’ve heard some rumors about them adding socket support, but I’m not exactly sure how that would work yet.</a:t>
            </a:r>
          </a:p>
          <a:p>
            <a:pPr lvl="0" rtl="0">
              <a:lnSpc>
                <a:spcPct val="115000"/>
              </a:lnSpc>
              <a:spcBef>
                <a:spcPts val="0"/>
              </a:spcBef>
              <a:spcAft>
                <a:spcPts val="1600"/>
              </a:spcAft>
              <a:buNone/>
            </a:pPr>
            <a:r>
              <a:rPr lang="en"/>
              <a:t>For me specifically, there was a case where lambda has failed in the past when working on StudyLoop.</a:t>
            </a:r>
          </a:p>
          <a:p>
            <a:pPr indent="-228600" lvl="0" marL="457200" rtl="0">
              <a:lnSpc>
                <a:spcPct val="115000"/>
              </a:lnSpc>
              <a:spcBef>
                <a:spcPts val="0"/>
              </a:spcBef>
              <a:spcAft>
                <a:spcPts val="1600"/>
              </a:spcAft>
              <a:buChar char="-"/>
            </a:pPr>
            <a:r>
              <a:rPr lang="en"/>
              <a:t>We were using Firebase as our primary data store</a:t>
            </a:r>
          </a:p>
          <a:p>
            <a:pPr indent="-228600" lvl="0" marL="457200" rtl="0">
              <a:lnSpc>
                <a:spcPct val="115000"/>
              </a:lnSpc>
              <a:spcBef>
                <a:spcPts val="0"/>
              </a:spcBef>
              <a:spcAft>
                <a:spcPts val="1600"/>
              </a:spcAft>
              <a:buChar char="-"/>
            </a:pPr>
            <a:r>
              <a:rPr lang="en"/>
              <a:t>Uploading images from an app into firebase as base64 strings</a:t>
            </a:r>
          </a:p>
          <a:p>
            <a:pPr indent="-228600" lvl="0" marL="457200" rtl="0">
              <a:lnSpc>
                <a:spcPct val="115000"/>
              </a:lnSpc>
              <a:spcBef>
                <a:spcPts val="0"/>
              </a:spcBef>
              <a:spcAft>
                <a:spcPts val="1600"/>
              </a:spcAft>
              <a:buChar char="-"/>
            </a:pPr>
            <a:r>
              <a:rPr lang="en"/>
              <a:t>Proxying the change in firebase to lambda functions</a:t>
            </a:r>
          </a:p>
          <a:p>
            <a:pPr indent="-228600" lvl="0" marL="457200" rtl="0">
              <a:lnSpc>
                <a:spcPct val="115000"/>
              </a:lnSpc>
              <a:spcBef>
                <a:spcPts val="0"/>
              </a:spcBef>
              <a:spcAft>
                <a:spcPts val="1600"/>
              </a:spcAft>
              <a:buChar char="-"/>
            </a:pPr>
            <a:r>
              <a:rPr lang="en"/>
              <a:t>Lambda function resizes the base64, stores in S3</a:t>
            </a:r>
          </a:p>
          <a:p>
            <a:pPr indent="-228600" lvl="0" marL="457200" rtl="0">
              <a:lnSpc>
                <a:spcPct val="115000"/>
              </a:lnSpc>
              <a:spcBef>
                <a:spcPts val="0"/>
              </a:spcBef>
              <a:spcAft>
                <a:spcPts val="1600"/>
              </a:spcAft>
              <a:buChar char="-"/>
            </a:pPr>
            <a:r>
              <a:rPr lang="en"/>
              <a:t>Authenticates with Firebase, saves the URL back to Firebase.</a:t>
            </a:r>
          </a:p>
          <a:p>
            <a:pPr indent="-228600" lvl="0" marL="457200" rtl="0">
              <a:lnSpc>
                <a:spcPct val="115000"/>
              </a:lnSpc>
              <a:spcBef>
                <a:spcPts val="0"/>
              </a:spcBef>
              <a:spcAft>
                <a:spcPts val="1600"/>
              </a:spcAft>
              <a:buChar char="-"/>
            </a:pPr>
            <a:r>
              <a:rPr lang="en"/>
              <a:t>…. Too many steps, too slow</a:t>
            </a:r>
          </a:p>
          <a:p>
            <a:pPr lvl="0" rtl="0">
              <a:lnSpc>
                <a:spcPct val="115000"/>
              </a:lnSpc>
              <a:spcBef>
                <a:spcPts val="0"/>
              </a:spcBef>
              <a:spcAft>
                <a:spcPts val="1600"/>
              </a:spcAft>
              <a:buNone/>
            </a:pPr>
            <a:r>
              <a:t/>
            </a:r>
            <a:endParaRPr/>
          </a:p>
          <a:p>
            <a:pPr lvl="0">
              <a:lnSpc>
                <a:spcPct val="115000"/>
              </a:lnSpc>
              <a:spcBef>
                <a:spcPts val="0"/>
              </a:spcBef>
              <a:spcAft>
                <a:spcPts val="1600"/>
              </a:spcAft>
              <a:buNone/>
            </a:pPr>
            <a:r>
              <a:rPr lang="en"/>
              <a:t>Transfering the base64 image from Firebase into the Lambda function, then authenticating against firebase to store the URL of the uploaded image was too slow.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Very briefly a little about myself.</a:t>
            </a:r>
          </a:p>
          <a:p>
            <a:pPr lvl="0">
              <a:spcBef>
                <a:spcPts val="0"/>
              </a:spcBef>
              <a:buNone/>
            </a:pPr>
            <a:r>
              <a:rPr lang="en"/>
              <a:t>I’m a senior and a half at UT. I started Fall 2012 and I’ll be graduating this Fall, 2016.</a:t>
            </a:r>
          </a:p>
          <a:p>
            <a:pPr lvl="0">
              <a:spcBef>
                <a:spcPts val="0"/>
              </a:spcBef>
              <a:buNone/>
            </a:pPr>
            <a:r>
              <a:rPr lang="en"/>
              <a:t>Over the past few years my primary interests have been in web development, and this year I’ve gotten deeper into machine learning.</a:t>
            </a:r>
          </a:p>
          <a:p>
            <a:pPr lvl="0">
              <a:spcBef>
                <a:spcPts val="0"/>
              </a:spcBef>
              <a:buNone/>
            </a:pPr>
            <a:r>
              <a:rPr lang="en"/>
              <a:t>This past December and January I worked a lot with AWS Lambda and the serverless framework building a mobile app that we later launched at UT.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Again, tooling is a big thing for AWS Lambda right now. The programming interface is clunky, so people try to make up for it in open-source. I listed some other tools that you can check out here.</a:t>
            </a:r>
          </a:p>
          <a:p>
            <a:pPr lvl="0">
              <a:spcBef>
                <a:spcPts val="0"/>
              </a:spcBef>
              <a:buNone/>
            </a:pPr>
            <a:r>
              <a:t/>
            </a:r>
            <a:endParaRPr/>
          </a:p>
          <a:p>
            <a:pPr lvl="0">
              <a:spcBef>
                <a:spcPts val="0"/>
              </a:spcBef>
              <a:buNone/>
            </a:pPr>
            <a:r>
              <a:rPr lang="en"/>
              <a:t>(Ad-lib talk about the tools)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My goals for today are to:</a:t>
            </a:r>
          </a:p>
          <a:p>
            <a:pPr lvl="0">
              <a:spcBef>
                <a:spcPts val="0"/>
              </a:spcBef>
              <a:buClr>
                <a:schemeClr val="dk1"/>
              </a:buClr>
              <a:buSzPct val="100000"/>
              <a:buFont typeface="Arial"/>
              <a:buNone/>
            </a:pPr>
            <a:r>
              <a:t/>
            </a:r>
            <a:endParaRPr>
              <a:solidFill>
                <a:schemeClr val="dk1"/>
              </a:solidFill>
            </a:endParaRPr>
          </a:p>
          <a:p>
            <a:pPr indent="-228600" lvl="0" marL="457200" rtl="0">
              <a:spcBef>
                <a:spcPts val="0"/>
              </a:spcBef>
              <a:buClr>
                <a:schemeClr val="dk1"/>
              </a:buClr>
              <a:buAutoNum type="arabicPeriod"/>
            </a:pPr>
            <a:r>
              <a:rPr lang="en">
                <a:solidFill>
                  <a:schemeClr val="dk1"/>
                </a:solidFill>
              </a:rPr>
              <a:t>Go over some of the pros and cons of using serverless systems.</a:t>
            </a:r>
          </a:p>
          <a:p>
            <a:pPr indent="-228600" lvl="0" marL="457200" rtl="0">
              <a:spcBef>
                <a:spcPts val="0"/>
              </a:spcBef>
              <a:buClr>
                <a:schemeClr val="dk1"/>
              </a:buClr>
              <a:buAutoNum type="arabicPeriod"/>
            </a:pPr>
            <a:r>
              <a:rPr lang="en">
                <a:solidFill>
                  <a:schemeClr val="dk1"/>
                </a:solidFill>
              </a:rPr>
              <a:t>Use the “serverless” framework (formerly known as JAWS) to make the AWS Lambda workflow much simpler and more productive.</a:t>
            </a:r>
          </a:p>
          <a:p>
            <a:pPr indent="-228600" lvl="0" marL="457200" rtl="0">
              <a:spcBef>
                <a:spcPts val="0"/>
              </a:spcBef>
              <a:buClr>
                <a:schemeClr val="dk1"/>
              </a:buClr>
              <a:buAutoNum type="arabicPeriod"/>
            </a:pPr>
            <a:r>
              <a:rPr lang="en">
                <a:solidFill>
                  <a:schemeClr val="dk1"/>
                </a:solidFill>
              </a:rPr>
              <a:t>Architect a simple, but non-trivial application.</a:t>
            </a:r>
          </a:p>
          <a:p>
            <a:pPr lvl="0" rtl="0">
              <a:spcBef>
                <a:spcPts val="0"/>
              </a:spcBef>
              <a:buNone/>
            </a:pPr>
            <a:r>
              <a:t/>
            </a:r>
            <a:endParaRPr>
              <a:solidFill>
                <a:schemeClr val="dk1"/>
              </a:solidFill>
            </a:endParaRPr>
          </a:p>
          <a:p>
            <a:pPr lvl="0" rtl="0">
              <a:spcBef>
                <a:spcPts val="0"/>
              </a:spcBef>
              <a:buNone/>
            </a:pPr>
            <a:r>
              <a:rPr lang="en">
                <a:solidFill>
                  <a:schemeClr val="dk1"/>
                </a:solidFill>
              </a:rPr>
              <a:t>I found when getting started with Lambda, the toughest parts were the workflow and understanding how the various AWS services can fit together. Once you understand a few patterns and anti-patterns, you can move more quickly. Hopefully I can help you guys skip that initial confusion with this material today.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Let’s just briefly cover today’s talking points:</a:t>
            </a:r>
          </a:p>
          <a:p>
            <a:pPr lvl="0">
              <a:spcBef>
                <a:spcPts val="0"/>
              </a:spcBef>
              <a:buNone/>
            </a:pPr>
            <a:r>
              <a:t/>
            </a:r>
            <a:endParaRPr/>
          </a:p>
          <a:p>
            <a:pPr lvl="0">
              <a:spcBef>
                <a:spcPts val="0"/>
              </a:spcBef>
              <a:buNone/>
            </a:pPr>
            <a:r>
              <a:rPr lang="en"/>
              <a:t>What is Lambda (2 min)</a:t>
            </a:r>
          </a:p>
          <a:p>
            <a:pPr lvl="0">
              <a:spcBef>
                <a:spcPts val="0"/>
              </a:spcBef>
              <a:buNone/>
            </a:pPr>
            <a:r>
              <a:rPr lang="en"/>
              <a:t>Why serverless apps? (2 min)</a:t>
            </a:r>
          </a:p>
          <a:p>
            <a:pPr lvl="0">
              <a:spcBef>
                <a:spcPts val="0"/>
              </a:spcBef>
              <a:buNone/>
            </a:pPr>
            <a:r>
              <a:rPr lang="en"/>
              <a:t>Lambda pitfalls (5 min)</a:t>
            </a:r>
          </a:p>
          <a:p>
            <a:pPr lvl="0">
              <a:spcBef>
                <a:spcPts val="0"/>
              </a:spcBef>
              <a:buNone/>
            </a:pPr>
            <a:r>
              <a:rPr lang="en"/>
              <a:t>Serverless framework (5 min)</a:t>
            </a:r>
          </a:p>
          <a:p>
            <a:pPr lvl="0">
              <a:spcBef>
                <a:spcPts val="0"/>
              </a:spcBef>
              <a:buNone/>
            </a:pPr>
            <a:r>
              <a:rPr lang="en"/>
              <a:t>Serverless framework demo (30 min)</a:t>
            </a:r>
          </a:p>
          <a:p>
            <a:pPr lvl="0">
              <a:spcBef>
                <a:spcPts val="0"/>
              </a:spcBef>
              <a:buNone/>
            </a:pPr>
            <a:r>
              <a:rPr lang="en"/>
              <a:t>Related tools (10 min)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lets go through some of the high-level goals of serverless apps.</a:t>
            </a:r>
          </a:p>
          <a:p>
            <a:pPr lvl="0" rtl="0">
              <a:spcBef>
                <a:spcPts val="0"/>
              </a:spcBef>
              <a:buNone/>
            </a:pPr>
            <a:r>
              <a:t/>
            </a:r>
            <a:endParaRPr/>
          </a:p>
          <a:p>
            <a:pPr indent="-228600" lvl="0" marL="457200" rtl="0">
              <a:spcBef>
                <a:spcPts val="0"/>
              </a:spcBef>
              <a:buAutoNum type="arabicPeriod"/>
            </a:pPr>
            <a:r>
              <a:rPr lang="en"/>
              <a:t>First, the term “serverless” generally means that someone else is running the server as a service that is abstracted away from you. Obviously, it’s tough to put an app online without a server for your application and content. So when we refer to serverless, it’s simply a way of abstracting away the server.</a:t>
            </a:r>
          </a:p>
          <a:p>
            <a:pPr lvl="0" rtl="0">
              <a:spcBef>
                <a:spcPts val="0"/>
              </a:spcBef>
              <a:buNone/>
            </a:pPr>
            <a:r>
              <a:t/>
            </a:r>
            <a:endParaRPr/>
          </a:p>
          <a:p>
            <a:pPr lvl="0" rtl="0">
              <a:spcBef>
                <a:spcPts val="0"/>
              </a:spcBef>
              <a:buNone/>
            </a:pPr>
            <a:r>
              <a:rPr lang="en">
                <a:solidFill>
                  <a:schemeClr val="dk1"/>
                </a:solidFill>
              </a:rPr>
              <a:t>Assuming your application fits, the serverless paradigm gives you a few nice advantages:</a:t>
            </a:r>
          </a:p>
          <a:p>
            <a:pPr lvl="0" rtl="0">
              <a:spcBef>
                <a:spcPts val="0"/>
              </a:spcBef>
              <a:buNone/>
            </a:pPr>
            <a:r>
              <a:t/>
            </a:r>
            <a:endParaRPr>
              <a:solidFill>
                <a:schemeClr val="dk1"/>
              </a:solidFill>
            </a:endParaRPr>
          </a:p>
          <a:p>
            <a:pPr indent="-228600" lvl="0" marL="457200" rtl="0">
              <a:spcBef>
                <a:spcPts val="0"/>
              </a:spcBef>
              <a:buClr>
                <a:schemeClr val="dk1"/>
              </a:buClr>
              <a:buAutoNum type="arabicPeriod"/>
            </a:pPr>
            <a:r>
              <a:rPr lang="en">
                <a:solidFill>
                  <a:schemeClr val="dk1"/>
                </a:solidFill>
              </a:rPr>
              <a:t>You can accommodate an inconsistent load. There are obviously services that will scale additional servers given traffic increases, but in my experience it’s much simpler for small teams to just know this will be done for you in the background.</a:t>
            </a:r>
          </a:p>
          <a:p>
            <a:pPr indent="-228600" lvl="0" marL="457200" rtl="0">
              <a:spcBef>
                <a:spcPts val="0"/>
              </a:spcBef>
              <a:buClr>
                <a:schemeClr val="dk1"/>
              </a:buClr>
              <a:buAutoNum type="arabicPeriod"/>
            </a:pPr>
            <a:r>
              <a:rPr lang="en">
                <a:solidFill>
                  <a:schemeClr val="dk1"/>
                </a:solidFill>
              </a:rPr>
              <a:t>Continuing from the first point, a service like AWS Lambda allows you to pay only for the time your code is executing. If your loads are inconsistent, this is nice because you don’t pay to have VPS’s running idle.</a:t>
            </a:r>
          </a:p>
          <a:p>
            <a:pPr indent="-228600" lvl="0" marL="457200" rtl="0">
              <a:spcBef>
                <a:spcPts val="0"/>
              </a:spcBef>
              <a:buClr>
                <a:schemeClr val="dk1"/>
              </a:buClr>
              <a:buAutoNum type="arabicPeriod"/>
            </a:pPr>
            <a:r>
              <a:rPr lang="en">
                <a:solidFill>
                  <a:schemeClr val="dk1"/>
                </a:solidFill>
              </a:rPr>
              <a:t>This depends on the use-case, but in my experience serverless services like Lambda or Firebase eliminate much of the time spent figuring out how to deploy your app, how to spin up servers, and how to monitor your servers running 24/7.</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Let’s jump into Lambda specifically now.</a:t>
            </a:r>
          </a:p>
          <a:p>
            <a:pPr lvl="0">
              <a:spcBef>
                <a:spcPts val="0"/>
              </a:spcBef>
              <a:buNone/>
            </a:pPr>
            <a:r>
              <a:t/>
            </a:r>
            <a:endParaRPr/>
          </a:p>
          <a:p>
            <a:pPr lvl="0">
              <a:spcBef>
                <a:spcPts val="0"/>
              </a:spcBef>
              <a:buNone/>
            </a:pPr>
            <a:r>
              <a:rPr lang="en"/>
              <a:t>AWS Lambda is a service that was introduced around November 2014.</a:t>
            </a:r>
          </a:p>
          <a:p>
            <a:pPr lvl="0">
              <a:spcBef>
                <a:spcPts val="0"/>
              </a:spcBef>
              <a:buNone/>
            </a:pPr>
            <a:r>
              <a:rPr lang="en"/>
              <a:t>Lambda lets you write functions in Java, Python, and Node.js.</a:t>
            </a:r>
          </a:p>
          <a:p>
            <a:pPr lvl="0">
              <a:spcBef>
                <a:spcPts val="0"/>
              </a:spcBef>
              <a:buNone/>
            </a:pPr>
            <a:r>
              <a:rPr lang="en"/>
              <a:t>The functions are configured to be triggered by various events in AWS.</a:t>
            </a:r>
          </a:p>
          <a:p>
            <a:pPr lvl="0">
              <a:spcBef>
                <a:spcPts val="0"/>
              </a:spcBef>
              <a:buNone/>
            </a:pPr>
            <a:r>
              <a:rPr lang="en"/>
              <a:t>You then pay only for the time your functions run, and you have no absolute ceiling as to how often they can execute. Specifically, you pay in increments of 100 milliseconds execution time. The first 1 million requests in a month are free. After that, you pay 20 cents per million requests and an additional variable amount based on the execution time and memory usage.</a:t>
            </a:r>
          </a:p>
          <a:p>
            <a:pPr lvl="0">
              <a:spcBef>
                <a:spcPts val="0"/>
              </a:spcBef>
              <a:buNone/>
            </a:pPr>
            <a:r>
              <a:t/>
            </a:r>
            <a:endParaRPr/>
          </a:p>
          <a:p>
            <a:pPr lvl="0">
              <a:spcBef>
                <a:spcPts val="0"/>
              </a:spcBef>
              <a:buNone/>
            </a:pPr>
            <a:r>
              <a:rPr lang="en"/>
              <a:t>The pricing structure is a little convoluted like most AWS services, so you can’t really estimate unless you specifically understand your use case. That being said, you can be confident that you don’t pay for time when your servers are just spinning, so that’s certainly a positive when you start out.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Here’s a simple diagram just to reiterate how this works.</a:t>
            </a:r>
          </a:p>
          <a:p>
            <a:pPr lvl="0">
              <a:spcBef>
                <a:spcPts val="0"/>
              </a:spcBef>
              <a:buNone/>
            </a:pPr>
            <a:r>
              <a:t/>
            </a:r>
            <a:endParaRPr/>
          </a:p>
          <a:p>
            <a:pPr lvl="0">
              <a:spcBef>
                <a:spcPts val="0"/>
              </a:spcBef>
              <a:buNone/>
            </a:pPr>
            <a:r>
              <a:rPr lang="en"/>
              <a:t>You configure your function to execute based on various events that can happen within AWS.</a:t>
            </a:r>
          </a:p>
          <a:p>
            <a:pPr lvl="0">
              <a:spcBef>
                <a:spcPts val="0"/>
              </a:spcBef>
              <a:buNone/>
            </a:pPr>
            <a:r>
              <a:t/>
            </a:r>
            <a:endParaRPr/>
          </a:p>
          <a:p>
            <a:pPr lvl="0">
              <a:spcBef>
                <a:spcPts val="0"/>
              </a:spcBef>
              <a:buNone/>
            </a:pPr>
            <a:r>
              <a:rPr lang="en"/>
              <a:t>Then the function gets passed a payload describing the event that occurred. This is generally in JSON.</a:t>
            </a:r>
          </a:p>
          <a:p>
            <a:pPr lvl="0">
              <a:spcBef>
                <a:spcPts val="0"/>
              </a:spcBef>
              <a:buNone/>
            </a:pPr>
            <a:r>
              <a:t/>
            </a:r>
            <a:endParaRPr/>
          </a:p>
          <a:p>
            <a:pPr lvl="0">
              <a:spcBef>
                <a:spcPts val="0"/>
              </a:spcBef>
              <a:buNone/>
            </a:pPr>
            <a:r>
              <a:rPr lang="en"/>
              <a:t>And your function is loaded into a server each time, executed, and exits. There’s actually benefit in pushing up minified code so that it gets loaded and executed faster. </a:t>
            </a:r>
          </a:p>
          <a:p>
            <a:pPr lvl="0">
              <a:spcBef>
                <a:spcPts val="0"/>
              </a:spcBef>
              <a:buNone/>
            </a:pPr>
            <a:r>
              <a:t/>
            </a:r>
            <a:endParaRPr/>
          </a:p>
          <a:p>
            <a:pPr lvl="0">
              <a:spcBef>
                <a:spcPts val="0"/>
              </a:spcBef>
              <a:buNone/>
            </a:pPr>
            <a:r>
              <a:rPr lang="en"/>
              <a:t>Your logs and stdout get written to AWS cloudwatch for every execution.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Here are most of the AWS services that can be set up as event sources for lambda functions.</a:t>
            </a:r>
          </a:p>
          <a:p>
            <a:pPr lvl="0">
              <a:spcBef>
                <a:spcPts val="0"/>
              </a:spcBef>
              <a:buNone/>
            </a:pPr>
            <a:r>
              <a:t/>
            </a:r>
            <a:endParaRPr/>
          </a:p>
          <a:p>
            <a:pPr lvl="0">
              <a:spcBef>
                <a:spcPts val="0"/>
              </a:spcBef>
              <a:buNone/>
            </a:pPr>
            <a:r>
              <a:rPr lang="en"/>
              <a:t>For example, you can execute a function each time a file is added to an S3 bucket. The AWS docs give you some sample events as JSON for you to use while writing the functions.</a:t>
            </a:r>
          </a:p>
          <a:p>
            <a:pPr lvl="0">
              <a:spcBef>
                <a:spcPts val="0"/>
              </a:spcBef>
              <a:buNone/>
            </a:pPr>
            <a:r>
              <a:t/>
            </a:r>
            <a:endParaRPr/>
          </a:p>
          <a:p>
            <a:pPr lvl="0">
              <a:spcBef>
                <a:spcPts val="0"/>
              </a:spcBef>
              <a:buNone/>
            </a:pPr>
            <a:r>
              <a:rPr lang="en"/>
              <a:t>http://docs.aws.amazon.com/lambda/latest/dg/eventsources.html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 here is a sample payload for an S3 PUT event. You get a lot of information and then you just parse out the pieces you need for your function to do its job.</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SzPct val="100000"/>
              <a:buFont typeface="Montserrat"/>
              <a:buNone/>
              <a:defRPr sz="2800">
                <a:latin typeface="Montserrat"/>
                <a:ea typeface="Montserrat"/>
                <a:cs typeface="Montserrat"/>
                <a:sym typeface="Montserrat"/>
              </a:defRPr>
            </a:lvl1pPr>
            <a:lvl2pPr lvl="1" rtl="0">
              <a:spcBef>
                <a:spcPts val="0"/>
              </a:spcBef>
              <a:buSzPct val="100000"/>
              <a:buFont typeface="Montserrat"/>
              <a:buNone/>
              <a:defRPr sz="2800">
                <a:latin typeface="Montserrat"/>
                <a:ea typeface="Montserrat"/>
                <a:cs typeface="Montserrat"/>
                <a:sym typeface="Montserrat"/>
              </a:defRPr>
            </a:lvl2pPr>
            <a:lvl3pPr lvl="2" rtl="0">
              <a:spcBef>
                <a:spcPts val="0"/>
              </a:spcBef>
              <a:buSzPct val="100000"/>
              <a:buFont typeface="Montserrat"/>
              <a:buNone/>
              <a:defRPr sz="2800">
                <a:latin typeface="Montserrat"/>
                <a:ea typeface="Montserrat"/>
                <a:cs typeface="Montserrat"/>
                <a:sym typeface="Montserrat"/>
              </a:defRPr>
            </a:lvl3pPr>
            <a:lvl4pPr lvl="3" rtl="0">
              <a:spcBef>
                <a:spcPts val="0"/>
              </a:spcBef>
              <a:buSzPct val="100000"/>
              <a:buFont typeface="Montserrat"/>
              <a:buNone/>
              <a:defRPr sz="2800">
                <a:latin typeface="Montserrat"/>
                <a:ea typeface="Montserrat"/>
                <a:cs typeface="Montserrat"/>
                <a:sym typeface="Montserrat"/>
              </a:defRPr>
            </a:lvl4pPr>
            <a:lvl5pPr lvl="4" rtl="0">
              <a:spcBef>
                <a:spcPts val="0"/>
              </a:spcBef>
              <a:buSzPct val="100000"/>
              <a:buFont typeface="Montserrat"/>
              <a:buNone/>
              <a:defRPr sz="2800">
                <a:latin typeface="Montserrat"/>
                <a:ea typeface="Montserrat"/>
                <a:cs typeface="Montserrat"/>
                <a:sym typeface="Montserrat"/>
              </a:defRPr>
            </a:lvl5pPr>
            <a:lvl6pPr lvl="5" rtl="0">
              <a:spcBef>
                <a:spcPts val="0"/>
              </a:spcBef>
              <a:buSzPct val="100000"/>
              <a:buFont typeface="Montserrat"/>
              <a:buNone/>
              <a:defRPr sz="2800">
                <a:latin typeface="Montserrat"/>
                <a:ea typeface="Montserrat"/>
                <a:cs typeface="Montserrat"/>
                <a:sym typeface="Montserrat"/>
              </a:defRPr>
            </a:lvl6pPr>
            <a:lvl7pPr lvl="6" rtl="0">
              <a:spcBef>
                <a:spcPts val="0"/>
              </a:spcBef>
              <a:buSzPct val="100000"/>
              <a:buFont typeface="Montserrat"/>
              <a:buNone/>
              <a:defRPr sz="2800">
                <a:latin typeface="Montserrat"/>
                <a:ea typeface="Montserrat"/>
                <a:cs typeface="Montserrat"/>
                <a:sym typeface="Montserrat"/>
              </a:defRPr>
            </a:lvl7pPr>
            <a:lvl8pPr lvl="7" rtl="0">
              <a:spcBef>
                <a:spcPts val="0"/>
              </a:spcBef>
              <a:buSzPct val="100000"/>
              <a:buFont typeface="Montserrat"/>
              <a:buNone/>
              <a:defRPr sz="2800">
                <a:latin typeface="Montserrat"/>
                <a:ea typeface="Montserrat"/>
                <a:cs typeface="Montserrat"/>
                <a:sym typeface="Montserrat"/>
              </a:defRPr>
            </a:lvl8pPr>
            <a:lvl9pPr lvl="8" rtl="0">
              <a:spcBef>
                <a:spcPts val="0"/>
              </a:spcBef>
              <a:buSzPct val="100000"/>
              <a:buFont typeface="Montserrat"/>
              <a:buNone/>
              <a:defRPr sz="2800">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SzPct val="100000"/>
              <a:buFont typeface="Montserrat"/>
              <a:defRPr sz="1800">
                <a:latin typeface="Montserrat"/>
                <a:ea typeface="Montserrat"/>
                <a:cs typeface="Montserrat"/>
                <a:sym typeface="Montserrat"/>
              </a:defRPr>
            </a:lvl1pPr>
            <a:lvl2pPr lvl="1" rtl="0">
              <a:lnSpc>
                <a:spcPct val="115000"/>
              </a:lnSpc>
              <a:spcBef>
                <a:spcPts val="0"/>
              </a:spcBef>
              <a:spcAft>
                <a:spcPts val="1600"/>
              </a:spcAft>
              <a:buFont typeface="Montserrat"/>
              <a:defRPr>
                <a:latin typeface="Montserrat"/>
                <a:ea typeface="Montserrat"/>
                <a:cs typeface="Montserrat"/>
                <a:sym typeface="Montserrat"/>
              </a:defRPr>
            </a:lvl2pPr>
            <a:lvl3pPr lvl="2" rtl="0">
              <a:lnSpc>
                <a:spcPct val="115000"/>
              </a:lnSpc>
              <a:spcBef>
                <a:spcPts val="0"/>
              </a:spcBef>
              <a:spcAft>
                <a:spcPts val="1600"/>
              </a:spcAft>
              <a:buFont typeface="Montserrat"/>
              <a:defRPr>
                <a:latin typeface="Montserrat"/>
                <a:ea typeface="Montserrat"/>
                <a:cs typeface="Montserrat"/>
                <a:sym typeface="Montserrat"/>
              </a:defRPr>
            </a:lvl3pPr>
            <a:lvl4pPr lvl="3" rtl="0">
              <a:lnSpc>
                <a:spcPct val="115000"/>
              </a:lnSpc>
              <a:spcBef>
                <a:spcPts val="0"/>
              </a:spcBef>
              <a:spcAft>
                <a:spcPts val="1600"/>
              </a:spcAft>
              <a:buFont typeface="Montserrat"/>
              <a:defRPr>
                <a:latin typeface="Montserrat"/>
                <a:ea typeface="Montserrat"/>
                <a:cs typeface="Montserrat"/>
                <a:sym typeface="Montserrat"/>
              </a:defRPr>
            </a:lvl4pPr>
            <a:lvl5pPr lvl="4" rtl="0">
              <a:lnSpc>
                <a:spcPct val="115000"/>
              </a:lnSpc>
              <a:spcBef>
                <a:spcPts val="0"/>
              </a:spcBef>
              <a:spcAft>
                <a:spcPts val="1600"/>
              </a:spcAft>
              <a:buFont typeface="Montserrat"/>
              <a:defRPr>
                <a:latin typeface="Montserrat"/>
                <a:ea typeface="Montserrat"/>
                <a:cs typeface="Montserrat"/>
                <a:sym typeface="Montserrat"/>
              </a:defRPr>
            </a:lvl5pPr>
            <a:lvl6pPr lvl="5" rtl="0">
              <a:lnSpc>
                <a:spcPct val="115000"/>
              </a:lnSpc>
              <a:spcBef>
                <a:spcPts val="0"/>
              </a:spcBef>
              <a:spcAft>
                <a:spcPts val="1600"/>
              </a:spcAft>
              <a:buFont typeface="Montserrat"/>
              <a:defRPr>
                <a:latin typeface="Montserrat"/>
                <a:ea typeface="Montserrat"/>
                <a:cs typeface="Montserrat"/>
                <a:sym typeface="Montserrat"/>
              </a:defRPr>
            </a:lvl6pPr>
            <a:lvl7pPr lvl="6" rtl="0">
              <a:lnSpc>
                <a:spcPct val="115000"/>
              </a:lnSpc>
              <a:spcBef>
                <a:spcPts val="0"/>
              </a:spcBef>
              <a:spcAft>
                <a:spcPts val="1600"/>
              </a:spcAft>
              <a:buFont typeface="Montserrat"/>
              <a:defRPr>
                <a:latin typeface="Montserrat"/>
                <a:ea typeface="Montserrat"/>
                <a:cs typeface="Montserrat"/>
                <a:sym typeface="Montserrat"/>
              </a:defRPr>
            </a:lvl7pPr>
            <a:lvl8pPr lvl="7" rtl="0">
              <a:lnSpc>
                <a:spcPct val="115000"/>
              </a:lnSpc>
              <a:spcBef>
                <a:spcPts val="0"/>
              </a:spcBef>
              <a:spcAft>
                <a:spcPts val="1600"/>
              </a:spcAft>
              <a:buFont typeface="Montserrat"/>
              <a:defRPr>
                <a:latin typeface="Montserrat"/>
                <a:ea typeface="Montserrat"/>
                <a:cs typeface="Montserrat"/>
                <a:sym typeface="Montserrat"/>
              </a:defRPr>
            </a:lvl8pPr>
            <a:lvl9pPr lvl="8" rtl="0">
              <a:lnSpc>
                <a:spcPct val="115000"/>
              </a:lnSpc>
              <a:spcBef>
                <a:spcPts val="0"/>
              </a:spcBef>
              <a:spcAft>
                <a:spcPts val="1600"/>
              </a:spcAft>
              <a:buFont typeface="Montserrat"/>
              <a:defRPr>
                <a:latin typeface="Montserrat"/>
                <a:ea typeface="Montserrat"/>
                <a:cs typeface="Montserrat"/>
                <a:sym typeface="Montserrat"/>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latin typeface="Montserrat"/>
                <a:ea typeface="Montserrat"/>
                <a:cs typeface="Montserrat"/>
                <a:sym typeface="Montserra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airpair.com/javascript/posts/static-websites-aws-s3-lambda-kinesis-contentful" TargetMode="External"/><Relationship Id="rId4" Type="http://schemas.openxmlformats.org/officeDocument/2006/relationships/hyperlink" Target="www.lambda-albums.xyz"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apex/apex" TargetMode="External"/><Relationship Id="rId4" Type="http://schemas.openxmlformats.org/officeDocument/2006/relationships/hyperlink" Target="https://github.com/Miserlou/Zappa" TargetMode="External"/><Relationship Id="rId5" Type="http://schemas.openxmlformats.org/officeDocument/2006/relationships/hyperlink" Target="https://github.com/bustlelabs/shep" TargetMode="External"/><Relationship Id="rId6" Type="http://schemas.openxmlformats.org/officeDocument/2006/relationships/hyperlink" Target="https://github.com/claudiajs/claudia-bot-builder" TargetMode="External"/><Relationship Id="rId7" Type="http://schemas.openxmlformats.org/officeDocument/2006/relationships/hyperlink" Target="https://github.com/lambci/lambc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3.jpg"/><Relationship Id="rId4" Type="http://schemas.openxmlformats.org/officeDocument/2006/relationships/hyperlink" Target="http://alex.klibisz.com/pages/tal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ws.amazon.com/lambda/pricing/" TargetMode="External"/><Relationship Id="rId4"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ocs.aws.amazon.com/lambda/latest/dg/eventsource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820775"/>
            <a:ext cx="8520600" cy="2052600"/>
          </a:xfrm>
          <a:prstGeom prst="rect">
            <a:avLst/>
          </a:prstGeom>
        </p:spPr>
        <p:txBody>
          <a:bodyPr anchorCtr="0" anchor="b" bIns="91425" lIns="91425" rIns="91425" tIns="91425">
            <a:noAutofit/>
          </a:bodyPr>
          <a:lstStyle/>
          <a:p>
            <a:pPr lvl="0">
              <a:spcBef>
                <a:spcPts val="0"/>
              </a:spcBef>
              <a:buNone/>
            </a:pPr>
            <a:r>
              <a:rPr lang="en" sz="4000">
                <a:solidFill>
                  <a:srgbClr val="000000"/>
                </a:solidFill>
              </a:rPr>
              <a:t>Exploring Serverless Architectures w/ AWS Lambda</a:t>
            </a:r>
          </a:p>
        </p:txBody>
      </p:sp>
      <p:sp>
        <p:nvSpPr>
          <p:cNvPr id="55" name="Shape 55"/>
          <p:cNvSpPr txBox="1"/>
          <p:nvPr>
            <p:ph idx="1" type="subTitle"/>
          </p:nvPr>
        </p:nvSpPr>
        <p:spPr>
          <a:xfrm>
            <a:off x="311700" y="3291325"/>
            <a:ext cx="8520600" cy="792600"/>
          </a:xfrm>
          <a:prstGeom prst="rect">
            <a:avLst/>
          </a:prstGeom>
        </p:spPr>
        <p:txBody>
          <a:bodyPr anchorCtr="0" anchor="t" bIns="91425" lIns="91425" rIns="91425" tIns="91425">
            <a:noAutofit/>
          </a:bodyPr>
          <a:lstStyle/>
          <a:p>
            <a:pPr lvl="0">
              <a:spcBef>
                <a:spcPts val="0"/>
              </a:spcBef>
              <a:buNone/>
            </a:pPr>
            <a:r>
              <a:rPr lang="en" sz="2500">
                <a:solidFill>
                  <a:srgbClr val="434343"/>
                </a:solidFill>
              </a:rPr>
              <a:t>Alex Klibisz, Codestock 2016, Knoxville, TN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AWS Lambda Pitfalls</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Tedious deployment process </a:t>
            </a:r>
          </a:p>
          <a:p>
            <a:pPr indent="-228600" lvl="0" marL="457200" rtl="0">
              <a:spcBef>
                <a:spcPts val="0"/>
              </a:spcBef>
              <a:buChar char="-"/>
            </a:pPr>
            <a:r>
              <a:rPr lang="en"/>
              <a:t>Unfamiliar testing methodology</a:t>
            </a:r>
          </a:p>
          <a:p>
            <a:pPr indent="-228600" lvl="0" marL="457200" rtl="0">
              <a:spcBef>
                <a:spcPts val="0"/>
              </a:spcBef>
              <a:buChar char="-"/>
            </a:pPr>
            <a:r>
              <a:rPr lang="en"/>
              <a:t>Runtime environment restrictions</a:t>
            </a:r>
          </a:p>
          <a:p>
            <a:pPr indent="-228600" lvl="0" marL="457200" rtl="0">
              <a:spcBef>
                <a:spcPts val="0"/>
              </a:spcBef>
              <a:buChar char="-"/>
            </a:pPr>
            <a:r>
              <a:rPr lang="en"/>
              <a:t>No persistent state or file system</a:t>
            </a:r>
          </a:p>
          <a:p>
            <a:pPr indent="-228600" lvl="0" marL="457200" rtl="0">
              <a:spcBef>
                <a:spcPts val="0"/>
              </a:spcBef>
              <a:buChar char="-"/>
            </a:pPr>
            <a:r>
              <a:rPr lang="en"/>
              <a:t>Latency while functions are loaded to execute</a:t>
            </a:r>
          </a:p>
          <a:p>
            <a:pPr lvl="0" rtl="0">
              <a:spcBef>
                <a:spcPts val="0"/>
              </a:spcBef>
              <a:buNone/>
            </a:pPr>
            <a:r>
              <a:rPr lang="en"/>
              <a:t>… Not a silver bullet</a:t>
            </a:r>
          </a:p>
        </p:txBody>
      </p:sp>
      <p:sp>
        <p:nvSpPr>
          <p:cNvPr id="124" name="Shape 124"/>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2273825"/>
            <a:ext cx="8520600" cy="572700"/>
          </a:xfrm>
          <a:prstGeom prst="rect">
            <a:avLst/>
          </a:prstGeom>
        </p:spPr>
        <p:txBody>
          <a:bodyPr anchorCtr="0" anchor="t" bIns="91425" lIns="91425" rIns="91425" tIns="91425">
            <a:noAutofit/>
          </a:bodyPr>
          <a:lstStyle/>
          <a:p>
            <a:pPr lvl="0" rtl="0" algn="ctr">
              <a:spcBef>
                <a:spcPts val="0"/>
              </a:spcBef>
              <a:buNone/>
            </a:pPr>
            <a:r>
              <a:rPr lang="en"/>
              <a:t>So we need tooling.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Serverless Framework</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solidFill>
                  <a:schemeClr val="dk1"/>
                </a:solidFill>
              </a:rPr>
              <a:t>Released as </a:t>
            </a:r>
            <a:r>
              <a:rPr i="1" lang="en">
                <a:solidFill>
                  <a:schemeClr val="dk1"/>
                </a:solidFill>
              </a:rPr>
              <a:t>JAWS </a:t>
            </a:r>
            <a:r>
              <a:rPr lang="en">
                <a:solidFill>
                  <a:schemeClr val="dk1"/>
                </a:solidFill>
              </a:rPr>
              <a:t>~ May 2015, later </a:t>
            </a:r>
            <a:r>
              <a:rPr i="1" lang="en">
                <a:solidFill>
                  <a:schemeClr val="dk1"/>
                </a:solidFill>
              </a:rPr>
              <a:t>Serverless</a:t>
            </a:r>
          </a:p>
          <a:p>
            <a:pPr indent="-228600" lvl="0" marL="457200" rtl="0">
              <a:spcBef>
                <a:spcPts val="0"/>
              </a:spcBef>
              <a:buChar char="-"/>
            </a:pPr>
            <a:r>
              <a:rPr lang="en"/>
              <a:t>CLI application, runs locally</a:t>
            </a:r>
          </a:p>
          <a:p>
            <a:pPr indent="-228600" lvl="0" marL="457200" rtl="0">
              <a:spcBef>
                <a:spcPts val="0"/>
              </a:spcBef>
              <a:buChar char="-"/>
            </a:pPr>
            <a:r>
              <a:rPr lang="en"/>
              <a:t>Open-source, written in Node.js</a:t>
            </a:r>
          </a:p>
          <a:p>
            <a:pPr indent="-228600" lvl="0" marL="457200" rtl="0">
              <a:spcBef>
                <a:spcPts val="0"/>
              </a:spcBef>
              <a:buChar char="-"/>
            </a:pPr>
            <a:r>
              <a:rPr lang="en"/>
              <a:t>Automated configuration (cloud formation, regions, environments)</a:t>
            </a:r>
          </a:p>
          <a:p>
            <a:pPr indent="-228600" lvl="0" marL="457200" rtl="0">
              <a:spcBef>
                <a:spcPts val="0"/>
              </a:spcBef>
              <a:buChar char="-"/>
            </a:pPr>
            <a:r>
              <a:rPr lang="en"/>
              <a:t>Create, deploy Node.js, Python Lambda functions</a:t>
            </a:r>
          </a:p>
          <a:p>
            <a:pPr indent="-228600" lvl="0" marL="457200" rtl="0">
              <a:spcBef>
                <a:spcPts val="0"/>
              </a:spcBef>
              <a:buChar char="-"/>
            </a:pPr>
            <a:r>
              <a:rPr lang="en"/>
              <a:t>Run simple tests locally</a:t>
            </a:r>
          </a:p>
          <a:p>
            <a:pPr indent="-228600" lvl="0" marL="457200" rtl="0">
              <a:spcBef>
                <a:spcPts val="0"/>
              </a:spcBef>
              <a:buChar char="-"/>
            </a:pPr>
            <a:r>
              <a:rPr lang="en"/>
              <a:t>Map functions to endpoints and events</a:t>
            </a:r>
          </a:p>
          <a:p>
            <a:pPr indent="-228600" lvl="0" marL="457200" rtl="0">
              <a:spcBef>
                <a:spcPts val="0"/>
              </a:spcBef>
              <a:buChar char="-"/>
            </a:pPr>
            <a:r>
              <a:rPr lang="en"/>
              <a:t>Plugin</a:t>
            </a:r>
            <a:r>
              <a:rPr lang="en"/>
              <a:t>s ecosystem</a:t>
            </a:r>
          </a:p>
        </p:txBody>
      </p:sp>
      <p:sp>
        <p:nvSpPr>
          <p:cNvPr id="136" name="Shape 136"/>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Serverless Caveats</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Prioritizes HTTP API use-cases</a:t>
            </a:r>
          </a:p>
          <a:p>
            <a:pPr indent="-228600" lvl="0" marL="457200" rtl="0">
              <a:spcBef>
                <a:spcPts val="0"/>
              </a:spcBef>
              <a:buChar char="-"/>
            </a:pPr>
            <a:r>
              <a:rPr lang="en"/>
              <a:t>Counterintuitive response statuses (error returns a 200 status)</a:t>
            </a:r>
          </a:p>
          <a:p>
            <a:pPr indent="-228600" lvl="0" marL="457200" rtl="0">
              <a:spcBef>
                <a:spcPts val="0"/>
              </a:spcBef>
              <a:buChar char="-"/>
            </a:pPr>
            <a:r>
              <a:rPr lang="en"/>
              <a:t>Complexity for multiple developers</a:t>
            </a:r>
          </a:p>
          <a:p>
            <a:pPr indent="-228600" lvl="0" marL="457200" rtl="0">
              <a:spcBef>
                <a:spcPts val="0"/>
              </a:spcBef>
              <a:buChar char="-"/>
            </a:pPr>
            <a:r>
              <a:rPr lang="en"/>
              <a:t>Quickly evolving = breaking changes, documentation falls behind</a:t>
            </a:r>
          </a:p>
          <a:p>
            <a:pPr lvl="0" rtl="0">
              <a:spcBef>
                <a:spcPts val="0"/>
              </a:spcBef>
              <a:buNone/>
            </a:pPr>
            <a:r>
              <a:t/>
            </a:r>
            <a:endParaRPr/>
          </a:p>
        </p:txBody>
      </p:sp>
      <p:sp>
        <p:nvSpPr>
          <p:cNvPr id="143" name="Shape 143"/>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2273825"/>
            <a:ext cx="8520600" cy="572700"/>
          </a:xfrm>
          <a:prstGeom prst="rect">
            <a:avLst/>
          </a:prstGeom>
        </p:spPr>
        <p:txBody>
          <a:bodyPr anchorCtr="0" anchor="t" bIns="91425" lIns="91425" rIns="91425" tIns="91425">
            <a:noAutofit/>
          </a:bodyPr>
          <a:lstStyle/>
          <a:p>
            <a:pPr lvl="0" algn="ctr">
              <a:spcBef>
                <a:spcPts val="0"/>
              </a:spcBef>
              <a:buNone/>
            </a:pPr>
            <a:r>
              <a:rPr lang="en"/>
              <a:t>Serverless Demo</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“Lambda Albums”</a:t>
            </a: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Static site hosted on S3</a:t>
            </a:r>
          </a:p>
          <a:p>
            <a:pPr indent="-228600" lvl="0" marL="457200" rtl="0">
              <a:spcBef>
                <a:spcPts val="0"/>
              </a:spcBef>
              <a:buChar char="-"/>
            </a:pPr>
            <a:r>
              <a:rPr lang="en"/>
              <a:t>Upload images via Lambda endpoints</a:t>
            </a:r>
          </a:p>
          <a:p>
            <a:pPr indent="-228600" lvl="0" marL="457200" rtl="0">
              <a:spcBef>
                <a:spcPts val="0"/>
              </a:spcBef>
              <a:buChar char="-"/>
            </a:pPr>
            <a:r>
              <a:rPr lang="en"/>
              <a:t>Store images, thumbnails on S3</a:t>
            </a:r>
          </a:p>
          <a:p>
            <a:pPr indent="-228600" lvl="0" marL="457200" rtl="0">
              <a:spcBef>
                <a:spcPts val="0"/>
              </a:spcBef>
              <a:buChar char="-"/>
            </a:pPr>
            <a:r>
              <a:rPr lang="en"/>
              <a:t>Render SEO-friendly static galleries to S3</a:t>
            </a:r>
          </a:p>
          <a:p>
            <a:pPr indent="-228600" lvl="0" marL="457200" rtl="0">
              <a:spcBef>
                <a:spcPts val="0"/>
              </a:spcBef>
              <a:buChar char="-"/>
            </a:pPr>
            <a:r>
              <a:rPr lang="en"/>
              <a:t>Inspired by article </a:t>
            </a:r>
            <a:r>
              <a:rPr i="1" lang="en" u="sng">
                <a:solidFill>
                  <a:schemeClr val="hlink"/>
                </a:solidFill>
                <a:hlinkClick r:id="rId3"/>
              </a:rPr>
              <a:t>Making static websites less static: S3 cloud, AWS Lambda, and a rough one-day hack</a:t>
            </a:r>
            <a:r>
              <a:rPr i="1" lang="en"/>
              <a:t> - airpair.com</a:t>
            </a:r>
          </a:p>
          <a:p>
            <a:pPr indent="-228600" lvl="0" marL="457200" rtl="0">
              <a:spcBef>
                <a:spcPts val="0"/>
              </a:spcBef>
              <a:buChar char="-"/>
            </a:pPr>
            <a:r>
              <a:rPr lang="en" u="sng">
                <a:solidFill>
                  <a:schemeClr val="hlink"/>
                </a:solidFill>
                <a:hlinkClick r:id="rId4"/>
              </a:rPr>
              <a:t>www.lambda-albums.xyz</a:t>
            </a:r>
          </a:p>
        </p:txBody>
      </p:sp>
      <p:sp>
        <p:nvSpPr>
          <p:cNvPr id="155" name="Shape 155"/>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2350025"/>
            <a:ext cx="8520600" cy="572700"/>
          </a:xfrm>
          <a:prstGeom prst="rect">
            <a:avLst/>
          </a:prstGeom>
        </p:spPr>
        <p:txBody>
          <a:bodyPr anchorCtr="0" anchor="t" bIns="91425" lIns="91425" rIns="91425" tIns="91425">
            <a:noAutofit/>
          </a:bodyPr>
          <a:lstStyle/>
          <a:p>
            <a:pPr lvl="0" rtl="0" algn="ctr">
              <a:spcBef>
                <a:spcPts val="0"/>
              </a:spcBef>
              <a:buNone/>
            </a:pPr>
            <a:r>
              <a:rPr lang="en"/>
              <a:t>Let’s see it in action.</a:t>
            </a:r>
          </a:p>
        </p:txBody>
      </p:sp>
      <p:sp>
        <p:nvSpPr>
          <p:cNvPr id="161" name="Shape 161"/>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p:nvPr/>
        </p:nvSpPr>
        <p:spPr>
          <a:xfrm>
            <a:off x="4373450" y="309325"/>
            <a:ext cx="4511100" cy="983700"/>
          </a:xfrm>
          <a:prstGeom prst="roundRect">
            <a:avLst>
              <a:gd fmla="val 16667" name="adj"/>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000">
                <a:solidFill>
                  <a:srgbClr val="FFFFFF"/>
                </a:solidFill>
              </a:rPr>
              <a:t>function </a:t>
            </a:r>
            <a:r>
              <a:rPr b="1" lang="en" sz="2000">
                <a:solidFill>
                  <a:srgbClr val="FFFFFF"/>
                </a:solidFill>
              </a:rPr>
              <a:t>album</a:t>
            </a:r>
          </a:p>
          <a:p>
            <a:pPr lvl="0" rtl="0" algn="ctr">
              <a:spcBef>
                <a:spcPts val="0"/>
              </a:spcBef>
              <a:buNone/>
            </a:pPr>
            <a:r>
              <a:rPr lang="en" sz="1800">
                <a:solidFill>
                  <a:srgbClr val="FFFFFF"/>
                </a:solidFill>
              </a:rPr>
              <a:t>Create S3 folder with this name</a:t>
            </a:r>
          </a:p>
        </p:txBody>
      </p:sp>
      <p:sp>
        <p:nvSpPr>
          <p:cNvPr id="167" name="Shape 167"/>
          <p:cNvSpPr/>
          <p:nvPr/>
        </p:nvSpPr>
        <p:spPr>
          <a:xfrm>
            <a:off x="4373450" y="3585925"/>
            <a:ext cx="4511100" cy="983700"/>
          </a:xfrm>
          <a:prstGeom prst="roundRect">
            <a:avLst>
              <a:gd fmla="val 16667" name="adj"/>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000">
                <a:solidFill>
                  <a:schemeClr val="lt1"/>
                </a:solidFill>
              </a:rPr>
              <a:t>function </a:t>
            </a:r>
            <a:r>
              <a:rPr b="1" lang="en" sz="2000">
                <a:solidFill>
                  <a:srgbClr val="FFFFFF"/>
                </a:solidFill>
              </a:rPr>
              <a:t>album-builder</a:t>
            </a:r>
          </a:p>
          <a:p>
            <a:pPr lvl="0" rtl="0" algn="ctr">
              <a:spcBef>
                <a:spcPts val="0"/>
              </a:spcBef>
              <a:buNone/>
            </a:pPr>
            <a:r>
              <a:rPr lang="en" sz="1800">
                <a:solidFill>
                  <a:srgbClr val="FFFFFF"/>
                </a:solidFill>
              </a:rPr>
              <a:t>Render album page with all images.</a:t>
            </a:r>
          </a:p>
        </p:txBody>
      </p:sp>
      <p:sp>
        <p:nvSpPr>
          <p:cNvPr id="168" name="Shape 168"/>
          <p:cNvSpPr/>
          <p:nvPr/>
        </p:nvSpPr>
        <p:spPr>
          <a:xfrm>
            <a:off x="4373450" y="1985725"/>
            <a:ext cx="4511100" cy="983700"/>
          </a:xfrm>
          <a:prstGeom prst="roundRect">
            <a:avLst>
              <a:gd fmla="val 16667" name="adj"/>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000">
                <a:solidFill>
                  <a:srgbClr val="FFFFFF"/>
                </a:solidFill>
              </a:rPr>
              <a:t>function </a:t>
            </a:r>
            <a:r>
              <a:rPr b="1" lang="en" sz="2000">
                <a:solidFill>
                  <a:srgbClr val="FFFFFF"/>
                </a:solidFill>
              </a:rPr>
              <a:t>image</a:t>
            </a:r>
          </a:p>
          <a:p>
            <a:pPr lvl="0" rtl="0" algn="ctr">
              <a:spcBef>
                <a:spcPts val="0"/>
              </a:spcBef>
              <a:buNone/>
            </a:pPr>
            <a:r>
              <a:rPr lang="en" sz="1800">
                <a:solidFill>
                  <a:srgbClr val="FFFFFF"/>
                </a:solidFill>
              </a:rPr>
              <a:t>Create thumbnail, store image in S3 </a:t>
            </a:r>
          </a:p>
        </p:txBody>
      </p:sp>
      <p:sp>
        <p:nvSpPr>
          <p:cNvPr id="169" name="Shape 169"/>
          <p:cNvSpPr/>
          <p:nvPr/>
        </p:nvSpPr>
        <p:spPr>
          <a:xfrm>
            <a:off x="258625" y="178075"/>
            <a:ext cx="2826000" cy="1246200"/>
          </a:xfrm>
          <a:prstGeom prst="roundRect">
            <a:avLst>
              <a:gd fmla="val 16667" name="adj"/>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000">
                <a:solidFill>
                  <a:srgbClr val="FFFFFF"/>
                </a:solidFill>
              </a:rPr>
              <a:t>POST /album</a:t>
            </a:r>
          </a:p>
          <a:p>
            <a:pPr lvl="0" rtl="0" algn="ctr">
              <a:spcBef>
                <a:spcPts val="0"/>
              </a:spcBef>
              <a:buNone/>
            </a:pPr>
            <a:r>
              <a:t/>
            </a:r>
            <a:endParaRPr sz="2000">
              <a:solidFill>
                <a:srgbClr val="FFFFFF"/>
              </a:solidFill>
              <a:latin typeface="Courier New"/>
              <a:ea typeface="Courier New"/>
              <a:cs typeface="Courier New"/>
              <a:sym typeface="Courier New"/>
            </a:endParaRPr>
          </a:p>
          <a:p>
            <a:pPr lvl="0" rtl="0" algn="ctr">
              <a:spcBef>
                <a:spcPts val="0"/>
              </a:spcBef>
              <a:buNone/>
            </a:pPr>
            <a:r>
              <a:rPr lang="en" sz="2000">
                <a:solidFill>
                  <a:srgbClr val="FFFFFF"/>
                </a:solidFill>
                <a:latin typeface="Courier New"/>
                <a:ea typeface="Courier New"/>
                <a:cs typeface="Courier New"/>
                <a:sym typeface="Courier New"/>
              </a:rPr>
              <a:t>name</a:t>
            </a:r>
          </a:p>
        </p:txBody>
      </p:sp>
      <p:sp>
        <p:nvSpPr>
          <p:cNvPr id="170" name="Shape 170"/>
          <p:cNvSpPr/>
          <p:nvPr/>
        </p:nvSpPr>
        <p:spPr>
          <a:xfrm>
            <a:off x="258625" y="1753500"/>
            <a:ext cx="2826000" cy="1444500"/>
          </a:xfrm>
          <a:prstGeom prst="roundRect">
            <a:avLst>
              <a:gd fmla="val 16667" name="adj"/>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000">
                <a:solidFill>
                  <a:srgbClr val="FFFFFF"/>
                </a:solidFill>
              </a:rPr>
              <a:t>POST</a:t>
            </a:r>
            <a:r>
              <a:rPr lang="en" sz="2000">
                <a:solidFill>
                  <a:srgbClr val="FFFFFF"/>
                </a:solidFill>
              </a:rPr>
              <a:t> /image</a:t>
            </a:r>
          </a:p>
          <a:p>
            <a:pPr lvl="0" rtl="0" algn="ctr">
              <a:spcBef>
                <a:spcPts val="0"/>
              </a:spcBef>
              <a:buNone/>
            </a:pPr>
            <a:r>
              <a:t/>
            </a:r>
            <a:endParaRPr sz="2000">
              <a:solidFill>
                <a:schemeClr val="lt1"/>
              </a:solidFill>
              <a:latin typeface="Courier New"/>
              <a:ea typeface="Courier New"/>
              <a:cs typeface="Courier New"/>
              <a:sym typeface="Courier New"/>
            </a:endParaRPr>
          </a:p>
          <a:p>
            <a:pPr lvl="0" rtl="0" algn="ctr">
              <a:spcBef>
                <a:spcPts val="0"/>
              </a:spcBef>
              <a:buClr>
                <a:schemeClr val="dk1"/>
              </a:buClr>
              <a:buSzPct val="55000"/>
              <a:buFont typeface="Arial"/>
              <a:buNone/>
            </a:pPr>
            <a:r>
              <a:rPr lang="en" sz="2000">
                <a:solidFill>
                  <a:schemeClr val="lt1"/>
                </a:solidFill>
                <a:latin typeface="Courier New"/>
                <a:ea typeface="Courier New"/>
                <a:cs typeface="Courier New"/>
                <a:sym typeface="Courier New"/>
              </a:rPr>
              <a:t>albumName,name, image</a:t>
            </a:r>
          </a:p>
        </p:txBody>
      </p:sp>
      <p:sp>
        <p:nvSpPr>
          <p:cNvPr id="171" name="Shape 171"/>
          <p:cNvSpPr/>
          <p:nvPr/>
        </p:nvSpPr>
        <p:spPr>
          <a:xfrm>
            <a:off x="258621" y="3585875"/>
            <a:ext cx="2826000" cy="983700"/>
          </a:xfrm>
          <a:prstGeom prst="roundRect">
            <a:avLst>
              <a:gd fmla="val 16667" name="adj"/>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000">
                <a:solidFill>
                  <a:srgbClr val="FFFFFF"/>
                </a:solidFill>
              </a:rPr>
              <a:t>Event: S3 PUT</a:t>
            </a:r>
          </a:p>
        </p:txBody>
      </p:sp>
      <p:cxnSp>
        <p:nvCxnSpPr>
          <p:cNvPr id="172" name="Shape 172"/>
          <p:cNvCxnSpPr>
            <a:stCxn id="169" idx="3"/>
            <a:endCxn id="166" idx="1"/>
          </p:cNvCxnSpPr>
          <p:nvPr/>
        </p:nvCxnSpPr>
        <p:spPr>
          <a:xfrm>
            <a:off x="3084625" y="801175"/>
            <a:ext cx="1288800" cy="0"/>
          </a:xfrm>
          <a:prstGeom prst="straightConnector1">
            <a:avLst/>
          </a:prstGeom>
          <a:noFill/>
          <a:ln cap="flat" cmpd="sng" w="28575">
            <a:solidFill>
              <a:srgbClr val="CC0000"/>
            </a:solidFill>
            <a:prstDash val="solid"/>
            <a:round/>
            <a:headEnd len="lg" w="lg" type="none"/>
            <a:tailEnd len="lg" w="lg" type="triangle"/>
          </a:ln>
        </p:spPr>
      </p:cxnSp>
      <p:cxnSp>
        <p:nvCxnSpPr>
          <p:cNvPr id="173" name="Shape 173"/>
          <p:cNvCxnSpPr>
            <a:stCxn id="170" idx="3"/>
            <a:endCxn id="168" idx="1"/>
          </p:cNvCxnSpPr>
          <p:nvPr/>
        </p:nvCxnSpPr>
        <p:spPr>
          <a:xfrm>
            <a:off x="3084625" y="2475750"/>
            <a:ext cx="1288800" cy="1800"/>
          </a:xfrm>
          <a:prstGeom prst="straightConnector1">
            <a:avLst/>
          </a:prstGeom>
          <a:noFill/>
          <a:ln cap="flat" cmpd="sng" w="28575">
            <a:solidFill>
              <a:srgbClr val="CC0000"/>
            </a:solidFill>
            <a:prstDash val="solid"/>
            <a:round/>
            <a:headEnd len="lg" w="lg" type="none"/>
            <a:tailEnd len="lg" w="lg" type="triangle"/>
          </a:ln>
        </p:spPr>
      </p:cxnSp>
      <p:cxnSp>
        <p:nvCxnSpPr>
          <p:cNvPr id="174" name="Shape 174"/>
          <p:cNvCxnSpPr>
            <a:stCxn id="171" idx="3"/>
            <a:endCxn id="167" idx="1"/>
          </p:cNvCxnSpPr>
          <p:nvPr/>
        </p:nvCxnSpPr>
        <p:spPr>
          <a:xfrm>
            <a:off x="3084621" y="4077725"/>
            <a:ext cx="1288800" cy="0"/>
          </a:xfrm>
          <a:prstGeom prst="straightConnector1">
            <a:avLst/>
          </a:prstGeom>
          <a:noFill/>
          <a:ln cap="flat" cmpd="sng" w="28575">
            <a:solidFill>
              <a:srgbClr val="CC0000"/>
            </a:solidFill>
            <a:prstDash val="solid"/>
            <a:round/>
            <a:headEnd len="lg" w="lg" type="none"/>
            <a:tailEnd len="lg" w="lg" type="triangle"/>
          </a:ln>
        </p:spPr>
      </p:cxnSp>
      <p:cxnSp>
        <p:nvCxnSpPr>
          <p:cNvPr id="175" name="Shape 175"/>
          <p:cNvCxnSpPr>
            <a:stCxn id="168" idx="1"/>
            <a:endCxn id="171" idx="3"/>
          </p:cNvCxnSpPr>
          <p:nvPr/>
        </p:nvCxnSpPr>
        <p:spPr>
          <a:xfrm flipH="1">
            <a:off x="3084650" y="2477575"/>
            <a:ext cx="1288800" cy="1600200"/>
          </a:xfrm>
          <a:prstGeom prst="straightConnector1">
            <a:avLst/>
          </a:prstGeom>
          <a:noFill/>
          <a:ln cap="flat" cmpd="sng" w="28575">
            <a:solidFill>
              <a:srgbClr val="CC0000"/>
            </a:solidFill>
            <a:prstDash val="solid"/>
            <a:round/>
            <a:headEnd len="lg" w="lg" type="none"/>
            <a:tailEnd len="lg" w="lg"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2350025"/>
            <a:ext cx="8520600" cy="572700"/>
          </a:xfrm>
          <a:prstGeom prst="rect">
            <a:avLst/>
          </a:prstGeom>
        </p:spPr>
        <p:txBody>
          <a:bodyPr anchorCtr="0" anchor="t" bIns="91425" lIns="91425" rIns="91425" tIns="91425">
            <a:noAutofit/>
          </a:bodyPr>
          <a:lstStyle/>
          <a:p>
            <a:pPr lvl="0" rtl="0" algn="ctr">
              <a:spcBef>
                <a:spcPts val="0"/>
              </a:spcBef>
              <a:buNone/>
            </a:pPr>
            <a:r>
              <a:rPr lang="en"/>
              <a:t>Let’s see the code.</a:t>
            </a:r>
          </a:p>
        </p:txBody>
      </p:sp>
      <p:sp>
        <p:nvSpPr>
          <p:cNvPr id="181" name="Shape 181"/>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Use-cases (educated opinions)</a:t>
            </a:r>
          </a:p>
        </p:txBody>
      </p:sp>
      <p:sp>
        <p:nvSpPr>
          <p:cNvPr id="187" name="Shape 18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Good: fire-and-forget interaction with AWS services</a:t>
            </a:r>
          </a:p>
          <a:p>
            <a:pPr indent="-342900" lvl="1" marL="914400" rtl="0">
              <a:spcBef>
                <a:spcPts val="0"/>
              </a:spcBef>
              <a:buSzPct val="100000"/>
              <a:buChar char="-"/>
            </a:pPr>
            <a:r>
              <a:rPr lang="en" sz="1800"/>
              <a:t>Log, stream, media processing</a:t>
            </a:r>
          </a:p>
          <a:p>
            <a:pPr indent="-342900" lvl="1" marL="914400" rtl="0">
              <a:spcBef>
                <a:spcPts val="0"/>
              </a:spcBef>
              <a:buSzPct val="100000"/>
              <a:buChar char="-"/>
            </a:pPr>
            <a:r>
              <a:rPr lang="en" sz="1800"/>
              <a:t>Document generation</a:t>
            </a:r>
          </a:p>
          <a:p>
            <a:pPr indent="-342900" lvl="1" marL="914400" rtl="0">
              <a:spcBef>
                <a:spcPts val="0"/>
              </a:spcBef>
              <a:buSzPct val="100000"/>
              <a:buChar char="-"/>
            </a:pPr>
            <a:r>
              <a:rPr lang="en" sz="1800"/>
              <a:t>Sending notifications</a:t>
            </a:r>
          </a:p>
          <a:p>
            <a:pPr lvl="0" rtl="0">
              <a:spcBef>
                <a:spcPts val="0"/>
              </a:spcBef>
              <a:buNone/>
            </a:pPr>
            <a:r>
              <a:t/>
            </a:r>
            <a:endParaRPr sz="1800"/>
          </a:p>
          <a:p>
            <a:pPr indent="-228600" lvl="0" marL="457200" rtl="0">
              <a:spcBef>
                <a:spcPts val="0"/>
              </a:spcBef>
              <a:buChar char="-"/>
            </a:pPr>
            <a:r>
              <a:rPr lang="en"/>
              <a:t>Bad: realtime or low-latency constraints</a:t>
            </a:r>
          </a:p>
        </p:txBody>
      </p:sp>
      <p:sp>
        <p:nvSpPr>
          <p:cNvPr id="188" name="Shape 188"/>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Alex Klibisz</a:t>
            </a:r>
          </a:p>
          <a:p>
            <a:pPr indent="-228600" lvl="0" marL="457200" rtl="0">
              <a:spcBef>
                <a:spcPts val="0"/>
              </a:spcBef>
              <a:buChar char="-"/>
            </a:pPr>
            <a:r>
              <a:rPr lang="en"/>
              <a:t>Computer Science at UTK</a:t>
            </a:r>
          </a:p>
          <a:p>
            <a:pPr indent="-228600" lvl="0" marL="457200" rtl="0">
              <a:spcBef>
                <a:spcPts val="0"/>
              </a:spcBef>
              <a:buChar char="-"/>
            </a:pPr>
            <a:r>
              <a:rPr lang="en"/>
              <a:t>Web development, machine learning</a:t>
            </a:r>
          </a:p>
          <a:p>
            <a:pPr indent="-228600" lvl="0" marL="457200" rtl="0">
              <a:spcBef>
                <a:spcPts val="0"/>
              </a:spcBef>
              <a:buChar char="-"/>
            </a:pPr>
            <a:r>
              <a:rPr lang="en"/>
              <a:t>Used AWS Lambda for StudyLoop</a:t>
            </a:r>
          </a:p>
          <a:p>
            <a:pPr indent="-228600" lvl="0" marL="457200">
              <a:spcBef>
                <a:spcPts val="0"/>
              </a:spcBef>
              <a:buChar char="-"/>
            </a:pPr>
            <a:r>
              <a:rPr lang="en"/>
              <a:t>@alexklibisz, alex.klibisz.com</a:t>
            </a:r>
          </a:p>
        </p:txBody>
      </p:sp>
      <p:sp>
        <p:nvSpPr>
          <p:cNvPr id="62" name="Shape 62"/>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Other Tools, Libraries</a:t>
            </a:r>
          </a:p>
        </p:txBody>
      </p:sp>
      <p:sp>
        <p:nvSpPr>
          <p:cNvPr id="194" name="Shape 194"/>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
        <p:nvSpPr>
          <p:cNvPr id="195" name="Shape 19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u="sng">
                <a:solidFill>
                  <a:schemeClr val="hlink"/>
                </a:solidFill>
                <a:hlinkClick r:id="rId3"/>
              </a:rPr>
              <a:t>Apex</a:t>
            </a:r>
            <a:r>
              <a:rPr lang="en"/>
              <a:t>: run Go and other non-supported languages </a:t>
            </a:r>
          </a:p>
          <a:p>
            <a:pPr indent="-228600" lvl="0" marL="457200" rtl="0">
              <a:spcBef>
                <a:spcPts val="0"/>
              </a:spcBef>
              <a:buChar char="-"/>
            </a:pPr>
            <a:r>
              <a:rPr lang="en" u="sng">
                <a:solidFill>
                  <a:schemeClr val="hlink"/>
                </a:solidFill>
                <a:hlinkClick r:id="rId4"/>
              </a:rPr>
              <a:t>Zappa</a:t>
            </a:r>
            <a:r>
              <a:rPr lang="en"/>
              <a:t>: serverless python web services</a:t>
            </a:r>
          </a:p>
          <a:p>
            <a:pPr indent="-228600" lvl="0" marL="457200" rtl="0">
              <a:spcBef>
                <a:spcPts val="0"/>
              </a:spcBef>
              <a:buChar char="-"/>
            </a:pPr>
            <a:r>
              <a:rPr lang="en" u="sng">
                <a:solidFill>
                  <a:schemeClr val="hlink"/>
                </a:solidFill>
                <a:hlinkClick r:id="rId5"/>
              </a:rPr>
              <a:t>Shep</a:t>
            </a:r>
            <a:r>
              <a:rPr lang="en"/>
              <a:t>: node.js on AWS lambda</a:t>
            </a:r>
          </a:p>
          <a:p>
            <a:pPr indent="-228600" lvl="0" marL="457200" rtl="0">
              <a:spcBef>
                <a:spcPts val="0"/>
              </a:spcBef>
              <a:buChar char="-"/>
            </a:pPr>
            <a:r>
              <a:rPr lang="en" u="sng">
                <a:solidFill>
                  <a:schemeClr val="hlink"/>
                </a:solidFill>
                <a:hlinkClick r:id="rId6"/>
              </a:rPr>
              <a:t>Claudia Bot Builder</a:t>
            </a:r>
            <a:r>
              <a:rPr lang="en"/>
              <a:t>: bots for FB messenger, skype, etc.</a:t>
            </a:r>
          </a:p>
          <a:p>
            <a:pPr indent="-228600" lvl="0" marL="457200" rtl="0">
              <a:spcBef>
                <a:spcPts val="0"/>
              </a:spcBef>
              <a:buChar char="-"/>
            </a:pPr>
            <a:r>
              <a:rPr lang="en" u="sng">
                <a:solidFill>
                  <a:schemeClr val="hlink"/>
                </a:solidFill>
                <a:hlinkClick r:id="rId7"/>
              </a:rPr>
              <a:t>LambCI</a:t>
            </a:r>
            <a:r>
              <a:rPr lang="en"/>
              <a:t>: continuous integration on AWS Lambda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Shape 200"/>
          <p:cNvSpPr txBox="1"/>
          <p:nvPr>
            <p:ph idx="1" type="body"/>
          </p:nvPr>
        </p:nvSpPr>
        <p:spPr>
          <a:xfrm>
            <a:off x="311700" y="1457275"/>
            <a:ext cx="8520600" cy="3416400"/>
          </a:xfrm>
          <a:prstGeom prst="rect">
            <a:avLst/>
          </a:prstGeom>
        </p:spPr>
        <p:txBody>
          <a:bodyPr anchorCtr="0" anchor="t" bIns="91425" lIns="91425" rIns="91425" tIns="91425">
            <a:noAutofit/>
          </a:bodyPr>
          <a:lstStyle/>
          <a:p>
            <a:pPr indent="-228600" lvl="0" marL="457200" rtl="0">
              <a:spcBef>
                <a:spcPts val="0"/>
              </a:spcBef>
              <a:buChar char="-"/>
            </a:pPr>
            <a:r>
              <a:rPr i="1" lang="en"/>
              <a:t>Exploring Serverless Architectures, </a:t>
            </a:r>
            <a:r>
              <a:rPr lang="en"/>
              <a:t>CodeStock 2016</a:t>
            </a:r>
          </a:p>
          <a:p>
            <a:pPr indent="-228600" lvl="0" marL="457200" rtl="0">
              <a:spcBef>
                <a:spcPts val="0"/>
              </a:spcBef>
              <a:buChar char="-"/>
            </a:pPr>
            <a:r>
              <a:rPr lang="en"/>
              <a:t>Alex Klibisz</a:t>
            </a:r>
          </a:p>
          <a:p>
            <a:pPr indent="-228600" lvl="0" marL="457200" rtl="0">
              <a:spcBef>
                <a:spcPts val="0"/>
              </a:spcBef>
              <a:buChar char="-"/>
            </a:pPr>
            <a:r>
              <a:rPr lang="en"/>
              <a:t>@alexklibisz, alex.klibisz.com</a:t>
            </a:r>
          </a:p>
          <a:p>
            <a:pPr lvl="0" rtl="0">
              <a:spcBef>
                <a:spcPts val="0"/>
              </a:spcBef>
              <a:buNone/>
            </a:pPr>
            <a:r>
              <a:t/>
            </a:r>
            <a:endParaRPr/>
          </a:p>
          <a:p>
            <a:pPr indent="-228600" lvl="0" marL="457200" rtl="0">
              <a:spcBef>
                <a:spcPts val="0"/>
              </a:spcBef>
              <a:buChar char="-"/>
            </a:pPr>
            <a:r>
              <a:rPr lang="en"/>
              <a:t>Slides and code: </a:t>
            </a:r>
            <a:r>
              <a:rPr b="1" lang="en" u="sng">
                <a:solidFill>
                  <a:schemeClr val="hlink"/>
                </a:solidFill>
                <a:hlinkClick r:id="rId4"/>
              </a:rPr>
              <a:t>alex.klibisz.com/pages/talks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Goals</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Understand pros and cons of serverless architectures.</a:t>
            </a:r>
          </a:p>
          <a:p>
            <a:pPr indent="-228600" lvl="0" marL="457200" rtl="0">
              <a:spcBef>
                <a:spcPts val="0"/>
              </a:spcBef>
              <a:buAutoNum type="arabicPeriod"/>
            </a:pPr>
            <a:r>
              <a:rPr lang="en"/>
              <a:t>Use the “serverless” framework for a productive workflow.</a:t>
            </a:r>
          </a:p>
          <a:p>
            <a:pPr indent="-228600" lvl="0" marL="457200">
              <a:spcBef>
                <a:spcPts val="0"/>
              </a:spcBef>
              <a:buAutoNum type="arabicPeriod"/>
            </a:pPr>
            <a:r>
              <a:rPr lang="en"/>
              <a:t>Architect a small application (with code).</a:t>
            </a:r>
          </a:p>
        </p:txBody>
      </p:sp>
      <p:sp>
        <p:nvSpPr>
          <p:cNvPr id="69" name="Shape 69"/>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Agenda</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Why serverless apps?</a:t>
            </a:r>
          </a:p>
          <a:p>
            <a:pPr indent="-228600" lvl="0" marL="457200" rtl="0">
              <a:spcBef>
                <a:spcPts val="0"/>
              </a:spcBef>
              <a:buAutoNum type="arabicPeriod"/>
            </a:pPr>
            <a:r>
              <a:rPr lang="en"/>
              <a:t>What is AWS Lambda?</a:t>
            </a:r>
          </a:p>
          <a:p>
            <a:pPr indent="-228600" lvl="0" marL="457200" rtl="0">
              <a:spcBef>
                <a:spcPts val="0"/>
              </a:spcBef>
              <a:buAutoNum type="arabicPeriod"/>
            </a:pPr>
            <a:r>
              <a:rPr lang="en"/>
              <a:t>AWS Lambda pitfalls</a:t>
            </a:r>
          </a:p>
          <a:p>
            <a:pPr indent="-228600" lvl="0" marL="457200" rtl="0">
              <a:spcBef>
                <a:spcPts val="0"/>
              </a:spcBef>
              <a:buAutoNum type="arabicPeriod"/>
            </a:pPr>
            <a:r>
              <a:rPr lang="en"/>
              <a:t>Serverless framework</a:t>
            </a:r>
          </a:p>
          <a:p>
            <a:pPr indent="-228600" lvl="0" marL="457200" rtl="0">
              <a:spcBef>
                <a:spcPts val="0"/>
              </a:spcBef>
              <a:buAutoNum type="arabicPeriod"/>
            </a:pPr>
            <a:r>
              <a:rPr lang="en"/>
              <a:t>Serverless framework demo</a:t>
            </a:r>
          </a:p>
          <a:p>
            <a:pPr indent="-228600" lvl="0" marL="457200">
              <a:spcBef>
                <a:spcPts val="0"/>
              </a:spcBef>
              <a:buAutoNum type="arabicPeriod"/>
            </a:pPr>
            <a:r>
              <a:rPr lang="en"/>
              <a:t>Use-cases, tools, and libraries</a:t>
            </a:r>
          </a:p>
        </p:txBody>
      </p:sp>
      <p:sp>
        <p:nvSpPr>
          <p:cNvPr id="76" name="Shape 76"/>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Why Serverless?</a:t>
            </a: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Serverless: </a:t>
            </a:r>
            <a:r>
              <a:rPr i="1" lang="en"/>
              <a:t>caring less about the server</a:t>
            </a:r>
          </a:p>
          <a:p>
            <a:pPr lvl="0" rtl="0">
              <a:spcBef>
                <a:spcPts val="0"/>
              </a:spcBef>
              <a:buNone/>
            </a:pPr>
            <a:r>
              <a:t/>
            </a:r>
            <a:endParaRPr/>
          </a:p>
          <a:p>
            <a:pPr indent="-228600" lvl="0" marL="457200" rtl="0">
              <a:spcBef>
                <a:spcPts val="0"/>
              </a:spcBef>
              <a:buChar char="-"/>
            </a:pPr>
            <a:r>
              <a:rPr lang="en"/>
              <a:t>Accommodate inconsistent loads</a:t>
            </a:r>
          </a:p>
          <a:p>
            <a:pPr indent="-228600" lvl="0" marL="457200" rtl="0">
              <a:spcBef>
                <a:spcPts val="0"/>
              </a:spcBef>
              <a:buChar char="-"/>
            </a:pPr>
            <a:r>
              <a:rPr lang="en"/>
              <a:t>Save money (pay by execution time)</a:t>
            </a:r>
          </a:p>
          <a:p>
            <a:pPr indent="-228600" lvl="0" marL="457200" rtl="0">
              <a:spcBef>
                <a:spcPts val="0"/>
              </a:spcBef>
              <a:buChar char="-"/>
            </a:pPr>
            <a:r>
              <a:rPr lang="en"/>
              <a:t>Save time (reduced server configuration, monitoring)</a:t>
            </a:r>
          </a:p>
        </p:txBody>
      </p:sp>
      <p:sp>
        <p:nvSpPr>
          <p:cNvPr id="83" name="Shape 83"/>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AWS Lambda?</a:t>
            </a:r>
          </a:p>
        </p:txBody>
      </p:sp>
      <p:sp>
        <p:nvSpPr>
          <p:cNvPr id="89" name="Shape 8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Platform offered by AWS.</a:t>
            </a:r>
          </a:p>
          <a:p>
            <a:pPr indent="-228600" lvl="0" marL="457200" rtl="0">
              <a:spcBef>
                <a:spcPts val="0"/>
              </a:spcBef>
              <a:buAutoNum type="arabicPeriod"/>
            </a:pPr>
            <a:r>
              <a:rPr lang="en"/>
              <a:t>Functions in Java, Python, Node.js.</a:t>
            </a:r>
          </a:p>
          <a:p>
            <a:pPr indent="-228600" lvl="0" marL="457200" rtl="0">
              <a:spcBef>
                <a:spcPts val="0"/>
              </a:spcBef>
              <a:buAutoNum type="arabicPeriod"/>
            </a:pPr>
            <a:r>
              <a:rPr lang="en"/>
              <a:t>Respond to events in AWS.</a:t>
            </a:r>
          </a:p>
          <a:p>
            <a:pPr indent="-228600" lvl="0" marL="457200" rtl="0">
              <a:spcBef>
                <a:spcPts val="0"/>
              </a:spcBef>
              <a:buAutoNum type="arabicPeriod"/>
            </a:pPr>
            <a:r>
              <a:rPr lang="en"/>
              <a:t>Pay for execution time.</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rPr lang="en"/>
              <a:t>See Docs: </a:t>
            </a:r>
            <a:r>
              <a:rPr i="1" lang="en" u="sng">
                <a:solidFill>
                  <a:schemeClr val="hlink"/>
                </a:solidFill>
                <a:hlinkClick r:id="rId3"/>
              </a:rPr>
              <a:t>Lambda Pricing Details</a:t>
            </a:r>
          </a:p>
        </p:txBody>
      </p:sp>
      <p:sp>
        <p:nvSpPr>
          <p:cNvPr id="90" name="Shape 90"/>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pic>
        <p:nvPicPr>
          <p:cNvPr id="91" name="Shape 91"/>
          <p:cNvPicPr preferRelativeResize="0"/>
          <p:nvPr/>
        </p:nvPicPr>
        <p:blipFill rotWithShape="1">
          <a:blip r:embed="rId4">
            <a:alphaModFix/>
          </a:blip>
          <a:srcRect b="23082" l="0" r="0" t="0"/>
          <a:stretch/>
        </p:blipFill>
        <p:spPr>
          <a:xfrm>
            <a:off x="5115375" y="1207947"/>
            <a:ext cx="4438650" cy="251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p:nvPr/>
        </p:nvSpPr>
        <p:spPr>
          <a:xfrm>
            <a:off x="469525" y="579200"/>
            <a:ext cx="4911300" cy="1056000"/>
          </a:xfrm>
          <a:prstGeom prst="roundRect">
            <a:avLst>
              <a:gd fmla="val 16667" name="adj"/>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solidFill>
                  <a:srgbClr val="FFFFFF"/>
                </a:solidFill>
              </a:rPr>
              <a:t>Event Source</a:t>
            </a:r>
          </a:p>
          <a:p>
            <a:pPr lvl="0" algn="ctr">
              <a:spcBef>
                <a:spcPts val="0"/>
              </a:spcBef>
              <a:buNone/>
            </a:pPr>
            <a:r>
              <a:rPr lang="en" sz="1800">
                <a:solidFill>
                  <a:srgbClr val="FFFFFF"/>
                </a:solidFill>
              </a:rPr>
              <a:t>S3, API Gateway, Kinesis, etc.</a:t>
            </a:r>
          </a:p>
        </p:txBody>
      </p:sp>
      <p:sp>
        <p:nvSpPr>
          <p:cNvPr id="97" name="Shape 97"/>
          <p:cNvSpPr/>
          <p:nvPr/>
        </p:nvSpPr>
        <p:spPr>
          <a:xfrm>
            <a:off x="469350" y="3572300"/>
            <a:ext cx="4911300" cy="987900"/>
          </a:xfrm>
          <a:prstGeom prst="roundRect">
            <a:avLst>
              <a:gd fmla="val 16667" name="adj"/>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solidFill>
                  <a:srgbClr val="FFFFFF"/>
                </a:solidFill>
              </a:rPr>
              <a:t>Lambda Function</a:t>
            </a:r>
          </a:p>
          <a:p>
            <a:pPr lvl="0" rtl="0" algn="ctr">
              <a:spcBef>
                <a:spcPts val="0"/>
              </a:spcBef>
              <a:buNone/>
            </a:pPr>
            <a:r>
              <a:rPr lang="en" sz="1800">
                <a:solidFill>
                  <a:srgbClr val="FFFFFF"/>
                </a:solidFill>
              </a:rPr>
              <a:t>Load, execute, exit</a:t>
            </a:r>
          </a:p>
        </p:txBody>
      </p:sp>
      <p:cxnSp>
        <p:nvCxnSpPr>
          <p:cNvPr id="98" name="Shape 98"/>
          <p:cNvCxnSpPr>
            <a:stCxn id="96" idx="2"/>
            <a:endCxn id="97" idx="0"/>
          </p:cNvCxnSpPr>
          <p:nvPr/>
        </p:nvCxnSpPr>
        <p:spPr>
          <a:xfrm flipH="1">
            <a:off x="2924875" y="1635200"/>
            <a:ext cx="300" cy="1937100"/>
          </a:xfrm>
          <a:prstGeom prst="straightConnector1">
            <a:avLst/>
          </a:prstGeom>
          <a:noFill/>
          <a:ln cap="flat" cmpd="sng" w="38100">
            <a:solidFill>
              <a:srgbClr val="CC0000"/>
            </a:solidFill>
            <a:prstDash val="solid"/>
            <a:round/>
            <a:headEnd len="lg" w="lg" type="none"/>
            <a:tailEnd len="lg" w="lg" type="triangle"/>
          </a:ln>
        </p:spPr>
      </p:cxnSp>
      <p:sp>
        <p:nvSpPr>
          <p:cNvPr id="99" name="Shape 99"/>
          <p:cNvSpPr/>
          <p:nvPr/>
        </p:nvSpPr>
        <p:spPr>
          <a:xfrm>
            <a:off x="3043050" y="2257675"/>
            <a:ext cx="2185200" cy="720900"/>
          </a:xfrm>
          <a:prstGeom prst="roundRect">
            <a:avLst>
              <a:gd fmla="val 16667" name="adj"/>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solidFill>
                  <a:srgbClr val="FFFFFF"/>
                </a:solidFill>
              </a:rPr>
              <a:t>Payload describing event</a:t>
            </a:r>
          </a:p>
        </p:txBody>
      </p:sp>
      <p:sp>
        <p:nvSpPr>
          <p:cNvPr id="100" name="Shape 100"/>
          <p:cNvSpPr/>
          <p:nvPr/>
        </p:nvSpPr>
        <p:spPr>
          <a:xfrm>
            <a:off x="6559525" y="3705800"/>
            <a:ext cx="1682400" cy="720900"/>
          </a:xfrm>
          <a:prstGeom prst="roundRect">
            <a:avLst>
              <a:gd fmla="val 16667" name="adj"/>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solidFill>
                  <a:srgbClr val="FFFFFF"/>
                </a:solidFill>
              </a:rPr>
              <a:t>Logs, stdout</a:t>
            </a:r>
          </a:p>
          <a:p>
            <a:pPr lvl="0" algn="ctr">
              <a:spcBef>
                <a:spcPts val="0"/>
              </a:spcBef>
              <a:buNone/>
            </a:pPr>
            <a:r>
              <a:t/>
            </a:r>
            <a:endParaRPr>
              <a:solidFill>
                <a:srgbClr val="FFFFFF"/>
              </a:solidFill>
            </a:endParaRPr>
          </a:p>
          <a:p>
            <a:pPr lvl="0" algn="ctr">
              <a:spcBef>
                <a:spcPts val="0"/>
              </a:spcBef>
              <a:buNone/>
            </a:pPr>
            <a:r>
              <a:rPr lang="en" sz="1000">
                <a:solidFill>
                  <a:srgbClr val="FFFFFF"/>
                </a:solidFill>
              </a:rPr>
              <a:t>AWS Cloudwatch</a:t>
            </a:r>
          </a:p>
        </p:txBody>
      </p:sp>
      <p:cxnSp>
        <p:nvCxnSpPr>
          <p:cNvPr id="101" name="Shape 101"/>
          <p:cNvCxnSpPr>
            <a:stCxn id="97" idx="3"/>
            <a:endCxn id="100" idx="1"/>
          </p:cNvCxnSpPr>
          <p:nvPr/>
        </p:nvCxnSpPr>
        <p:spPr>
          <a:xfrm>
            <a:off x="5380650" y="4066250"/>
            <a:ext cx="1179000" cy="0"/>
          </a:xfrm>
          <a:prstGeom prst="straightConnector1">
            <a:avLst/>
          </a:prstGeom>
          <a:noFill/>
          <a:ln cap="flat" cmpd="sng" w="38100">
            <a:solidFill>
              <a:srgbClr val="CC0000"/>
            </a:solidFill>
            <a:prstDash val="solid"/>
            <a:round/>
            <a:headEnd len="lg" w="lg" type="none"/>
            <a:tailEnd len="lg" w="lg" type="triangle"/>
          </a:ln>
        </p:spPr>
      </p:cxnSp>
      <p:sp>
        <p:nvSpPr>
          <p:cNvPr id="102" name="Shape 102"/>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Event Sources</a:t>
            </a:r>
          </a:p>
        </p:txBody>
      </p:sp>
      <p:sp>
        <p:nvSpPr>
          <p:cNvPr id="108" name="Shape 108"/>
          <p:cNvSpPr txBox="1"/>
          <p:nvPr>
            <p:ph idx="1" type="body"/>
          </p:nvPr>
        </p:nvSpPr>
        <p:spPr>
          <a:xfrm>
            <a:off x="387900" y="1489825"/>
            <a:ext cx="3917100" cy="2168700"/>
          </a:xfrm>
          <a:prstGeom prst="rect">
            <a:avLst/>
          </a:prstGeom>
        </p:spPr>
        <p:txBody>
          <a:bodyPr anchorCtr="0" anchor="t" bIns="91425" lIns="91425" rIns="91425" tIns="91425">
            <a:noAutofit/>
          </a:bodyPr>
          <a:lstStyle/>
          <a:p>
            <a:pPr indent="-228600" lvl="0" marL="457200" rtl="0">
              <a:spcBef>
                <a:spcPts val="0"/>
              </a:spcBef>
              <a:buChar char="-"/>
            </a:pPr>
            <a:r>
              <a:rPr lang="en"/>
              <a:t>S3</a:t>
            </a:r>
          </a:p>
          <a:p>
            <a:pPr indent="-228600" lvl="0" marL="457200" rtl="0">
              <a:spcBef>
                <a:spcPts val="0"/>
              </a:spcBef>
              <a:buChar char="-"/>
            </a:pPr>
            <a:r>
              <a:rPr lang="en"/>
              <a:t>DynamoDB</a:t>
            </a:r>
          </a:p>
          <a:p>
            <a:pPr indent="-228600" lvl="0" marL="457200" rtl="0">
              <a:spcBef>
                <a:spcPts val="0"/>
              </a:spcBef>
              <a:buChar char="-"/>
            </a:pPr>
            <a:r>
              <a:rPr lang="en"/>
              <a:t>Kinesis</a:t>
            </a:r>
          </a:p>
          <a:p>
            <a:pPr indent="-228600" lvl="0" marL="457200" rtl="0">
              <a:spcBef>
                <a:spcPts val="0"/>
              </a:spcBef>
              <a:buChar char="-"/>
            </a:pPr>
            <a:r>
              <a:rPr lang="en"/>
              <a:t>Simple Notification Service</a:t>
            </a:r>
          </a:p>
          <a:p>
            <a:pPr indent="-228600" lvl="0" marL="457200" rtl="0">
              <a:spcBef>
                <a:spcPts val="0"/>
              </a:spcBef>
              <a:buChar char="-"/>
            </a:pPr>
            <a:r>
              <a:rPr lang="en"/>
              <a:t>Simple Email Service</a:t>
            </a:r>
          </a:p>
          <a:p>
            <a:pPr indent="-228600" lvl="0" marL="457200" rtl="0">
              <a:spcBef>
                <a:spcPts val="0"/>
              </a:spcBef>
              <a:buChar char="-"/>
            </a:pPr>
            <a:r>
              <a:rPr lang="en"/>
              <a:t>Cognito</a:t>
            </a:r>
          </a:p>
        </p:txBody>
      </p:sp>
      <p:sp>
        <p:nvSpPr>
          <p:cNvPr id="109" name="Shape 109"/>
          <p:cNvSpPr txBox="1"/>
          <p:nvPr>
            <p:ph idx="1" type="body"/>
          </p:nvPr>
        </p:nvSpPr>
        <p:spPr>
          <a:xfrm>
            <a:off x="4807500" y="1489825"/>
            <a:ext cx="3917100" cy="2168700"/>
          </a:xfrm>
          <a:prstGeom prst="rect">
            <a:avLst/>
          </a:prstGeom>
        </p:spPr>
        <p:txBody>
          <a:bodyPr anchorCtr="0" anchor="t" bIns="91425" lIns="91425" rIns="91425" tIns="91425">
            <a:noAutofit/>
          </a:bodyPr>
          <a:lstStyle/>
          <a:p>
            <a:pPr indent="-228600" lvl="0" marL="457200" rtl="0">
              <a:spcBef>
                <a:spcPts val="0"/>
              </a:spcBef>
              <a:buChar char="-"/>
            </a:pPr>
            <a:r>
              <a:rPr lang="en"/>
              <a:t>CloudFormation</a:t>
            </a:r>
          </a:p>
          <a:p>
            <a:pPr indent="-228600" lvl="0" marL="457200" rtl="0">
              <a:spcBef>
                <a:spcPts val="0"/>
              </a:spcBef>
              <a:buChar char="-"/>
            </a:pPr>
            <a:r>
              <a:rPr lang="en"/>
              <a:t>Cloudwatch</a:t>
            </a:r>
          </a:p>
          <a:p>
            <a:pPr indent="-228600" lvl="0" marL="457200" rtl="0">
              <a:spcBef>
                <a:spcPts val="0"/>
              </a:spcBef>
              <a:buChar char="-"/>
            </a:pPr>
            <a:r>
              <a:rPr lang="en"/>
              <a:t>AWS Config</a:t>
            </a:r>
          </a:p>
          <a:p>
            <a:pPr indent="-228600" lvl="0" marL="457200" rtl="0">
              <a:spcBef>
                <a:spcPts val="0"/>
              </a:spcBef>
              <a:buChar char="-"/>
            </a:pPr>
            <a:r>
              <a:rPr lang="en"/>
              <a:t>Echo</a:t>
            </a:r>
          </a:p>
          <a:p>
            <a:pPr indent="-228600" lvl="0" marL="457200" rtl="0">
              <a:spcBef>
                <a:spcPts val="0"/>
              </a:spcBef>
              <a:buChar char="-"/>
            </a:pPr>
            <a:r>
              <a:rPr lang="en"/>
              <a:t>API Gateway</a:t>
            </a:r>
          </a:p>
        </p:txBody>
      </p:sp>
      <p:sp>
        <p:nvSpPr>
          <p:cNvPr id="110" name="Shape 110"/>
          <p:cNvSpPr txBox="1"/>
          <p:nvPr/>
        </p:nvSpPr>
        <p:spPr>
          <a:xfrm>
            <a:off x="315050" y="4593750"/>
            <a:ext cx="8308200" cy="3150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434343"/>
                </a:solidFill>
                <a:latin typeface="Montserrat"/>
                <a:ea typeface="Montserrat"/>
                <a:cs typeface="Montserrat"/>
                <a:sym typeface="Montserrat"/>
              </a:rPr>
              <a:t>Alex Klibisz | Codestock 2016</a:t>
            </a:r>
          </a:p>
        </p:txBody>
      </p:sp>
      <p:sp>
        <p:nvSpPr>
          <p:cNvPr id="111" name="Shape 111"/>
          <p:cNvSpPr txBox="1"/>
          <p:nvPr>
            <p:ph idx="1" type="body"/>
          </p:nvPr>
        </p:nvSpPr>
        <p:spPr>
          <a:xfrm>
            <a:off x="387900" y="3933137"/>
            <a:ext cx="3917100" cy="660600"/>
          </a:xfrm>
          <a:prstGeom prst="rect">
            <a:avLst/>
          </a:prstGeom>
        </p:spPr>
        <p:txBody>
          <a:bodyPr anchorCtr="0" anchor="t" bIns="91425" lIns="91425" rIns="91425" tIns="91425">
            <a:noAutofit/>
          </a:bodyPr>
          <a:lstStyle/>
          <a:p>
            <a:pPr lvl="0" rtl="0">
              <a:spcBef>
                <a:spcPts val="0"/>
              </a:spcBef>
              <a:buNone/>
            </a:pPr>
            <a:r>
              <a:rPr lang="en"/>
              <a:t>See Docs: </a:t>
            </a:r>
            <a:r>
              <a:rPr i="1" lang="en" u="sng">
                <a:solidFill>
                  <a:schemeClr val="hlink"/>
                </a:solidFill>
                <a:hlinkClick r:id="rId3"/>
              </a:rPr>
              <a:t>Event Examples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pic>
        <p:nvPicPr>
          <p:cNvPr id="116" name="Shape 116"/>
          <p:cNvPicPr preferRelativeResize="0"/>
          <p:nvPr/>
        </p:nvPicPr>
        <p:blipFill>
          <a:blip r:embed="rId3">
            <a:alphaModFix/>
          </a:blip>
          <a:stretch>
            <a:fillRect/>
          </a:stretch>
        </p:blipFill>
        <p:spPr>
          <a:xfrm>
            <a:off x="799100" y="240576"/>
            <a:ext cx="7506699" cy="4770324"/>
          </a:xfrm>
          <a:prstGeom prst="rect">
            <a:avLst/>
          </a:prstGeom>
          <a:noFill/>
          <a:ln>
            <a:noFill/>
          </a:ln>
        </p:spPr>
      </p:pic>
      <p:sp>
        <p:nvSpPr>
          <p:cNvPr id="117" name="Shape 117"/>
          <p:cNvSpPr/>
          <p:nvPr/>
        </p:nvSpPr>
        <p:spPr>
          <a:xfrm>
            <a:off x="2126875" y="2864100"/>
            <a:ext cx="2296500" cy="330600"/>
          </a:xfrm>
          <a:prstGeom prst="rect">
            <a:avLst/>
          </a:prstGeom>
          <a:noFill/>
          <a:ln cap="flat" cmpd="sng" w="38100">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