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9" r:id="rId6"/>
    <p:sldId id="261" r:id="rId7"/>
    <p:sldId id="264" r:id="rId8"/>
    <p:sldId id="265" r:id="rId9"/>
    <p:sldId id="259" r:id="rId10"/>
    <p:sldId id="262" r:id="rId11"/>
    <p:sldId id="267" r:id="rId12"/>
    <p:sldId id="26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9436" autoAdjust="0"/>
  </p:normalViewPr>
  <p:slideViewPr>
    <p:cSldViewPr snapToGrid="0">
      <p:cViewPr varScale="1">
        <p:scale>
          <a:sx n="90" d="100"/>
          <a:sy n="90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77F48-C92F-47D2-9273-31D830D531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51501-B923-4696-AE39-89BF42D4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2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Здравствуйте. Мы команда </a:t>
            </a:r>
            <a:r>
              <a:rPr lang="en-US" dirty="0" err="1"/>
              <a:t>Scrypted</a:t>
            </a:r>
            <a:r>
              <a:rPr lang="en-US" dirty="0"/>
              <a:t> </a:t>
            </a:r>
            <a:r>
              <a:rPr lang="ru-RU" dirty="0"/>
              <a:t>и мы готовы представить наше решение.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92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также при разработке и внедрении придерживаемся принципов масштабируемости на базе </a:t>
            </a:r>
            <a:r>
              <a:rPr lang="en-US" dirty="0"/>
              <a:t>docker </a:t>
            </a:r>
            <a:r>
              <a:rPr lang="ru-RU" dirty="0"/>
              <a:t>и </a:t>
            </a:r>
            <a:r>
              <a:rPr lang="ru-RU" dirty="0" err="1"/>
              <a:t>кубернэтс</a:t>
            </a:r>
            <a:r>
              <a:rPr lang="ru-RU" dirty="0"/>
              <a:t> и кластерные базы данных. Можем использовать свободное по, российские ОС и облачные технологии защищенные в соответствии с законом о защите персональных данных.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итоге наших разработок интеграцию в сторонние ИТ решения можно производить через </a:t>
            </a:r>
            <a:r>
              <a:rPr lang="en-US" dirty="0"/>
              <a:t>API, </a:t>
            </a:r>
            <a:r>
              <a:rPr lang="ru-RU" dirty="0" err="1"/>
              <a:t>Фрэймворки</a:t>
            </a:r>
            <a:r>
              <a:rPr lang="ru-RU" dirty="0"/>
              <a:t>, </a:t>
            </a:r>
            <a:r>
              <a:rPr lang="en-US" dirty="0"/>
              <a:t>OAuth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трудозатратам примерный расчет показал, что на разработку решения требуется 3 месяца при команде в 5 человек.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6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презентация закончена. Спасибо за внимание.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5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Результатом нашей работы является доработанный </a:t>
            </a:r>
            <a:r>
              <a:rPr lang="ru-RU" dirty="0" err="1"/>
              <a:t>фрэймворк</a:t>
            </a:r>
            <a:r>
              <a:rPr lang="ru-RU" dirty="0"/>
              <a:t>, который позволяет разработчикам программных продуктов использовать в полной мере почтовые адреса пользователей на кириллице.</a:t>
            </a:r>
          </a:p>
          <a:p>
            <a:r>
              <a:rPr lang="ru-RU" dirty="0"/>
              <a:t>На базе этого </a:t>
            </a:r>
            <a:r>
              <a:rPr lang="ru-RU" dirty="0" err="1"/>
              <a:t>фрэмворка</a:t>
            </a:r>
            <a:r>
              <a:rPr lang="ru-RU" dirty="0"/>
              <a:t> мы создали уникальную экосистему, которая позволяет в едином пространстве коммуницировать с государственными службами, получать важные уведомления в едином пространстве, и использовать почтовые адреса на кириллице. Также наше решение может послужить примером для сторонних разработчиков – внедряющих возможности использования национальных доменов в свои решения.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2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выявления текущих проблем Мы провели мониторинг различных </a:t>
            </a:r>
            <a:r>
              <a:rPr lang="ru-RU" dirty="0" err="1"/>
              <a:t>фрэймворков</a:t>
            </a:r>
            <a:r>
              <a:rPr lang="ru-RU" dirty="0"/>
              <a:t> и выявили, что они не полностью приспособлены к почтовым адресам в национальных зонах.</a:t>
            </a:r>
          </a:p>
          <a:p>
            <a:r>
              <a:rPr lang="ru-RU" dirty="0"/>
              <a:t>Также мало публичных сервисов использующих национальные домены.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провели опрос среди разработчиков и пользователей и выяснили, что разработчики охотно бы использовали доработанные </a:t>
            </a:r>
            <a:r>
              <a:rPr lang="ru-RU" dirty="0" err="1"/>
              <a:t>фрэймворки</a:t>
            </a:r>
            <a:r>
              <a:rPr lang="ru-RU" dirty="0"/>
              <a:t> в своих решениях. При этом они не желают добавлять авторизацию с помощью </a:t>
            </a:r>
            <a:r>
              <a:rPr lang="en-US" dirty="0"/>
              <a:t>OAuth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1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Однако опрос потенциальных пользователей показал, что они охотно бы пользовались авторизаций </a:t>
            </a:r>
            <a:r>
              <a:rPr lang="en-US" dirty="0"/>
              <a:t>OAuth </a:t>
            </a:r>
            <a:r>
              <a:rPr lang="ru-RU" dirty="0"/>
              <a:t>нашего решения и желали бы отслеживать прошедшие авторизации с помощью данной технологии. Пользователи готовы получить почтовый адрес на кириллице, даже при получении государственных услуг при этом не хотят получить пароль в распечатанном виде;</a:t>
            </a:r>
          </a:p>
          <a:p>
            <a:r>
              <a:rPr lang="ru-RU" dirty="0"/>
              <a:t>. Также хотели бы использовать единый портал для коммуникации с государственными службами, получения от них уведомлений, при этом готовы установить приложение с возможностью </a:t>
            </a:r>
            <a:r>
              <a:rPr lang="ru-RU" dirty="0" err="1"/>
              <a:t>пуш</a:t>
            </a:r>
            <a:r>
              <a:rPr lang="ru-RU" dirty="0"/>
              <a:t> уведомлений о важных для них событиях.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6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По результатам опроса Мы приняли решение доработать имеющиеся </a:t>
            </a:r>
            <a:r>
              <a:rPr lang="ru-RU" sz="1200" dirty="0" err="1"/>
              <a:t>фрэймворки</a:t>
            </a:r>
            <a:r>
              <a:rPr lang="ru-RU" sz="1200" dirty="0"/>
              <a:t> для соответствия действующим техническим требованиям, содержащие в себе проверки вводимой информации. Переводим вводимые данные в машинный формат пригодный для пересылки почты, хранения, обработки, и обратный перевод для корректного отображения. Доработанные действующие </a:t>
            </a:r>
            <a:r>
              <a:rPr lang="ru-RU" sz="1200" dirty="0" err="1"/>
              <a:t>фрэймворки</a:t>
            </a:r>
            <a:r>
              <a:rPr lang="ru-RU" sz="1200" dirty="0"/>
              <a:t> разработчикам будет </a:t>
            </a:r>
            <a:r>
              <a:rPr lang="ru-RU" sz="1200" dirty="0" err="1"/>
              <a:t>проче</a:t>
            </a:r>
            <a:r>
              <a:rPr lang="ru-RU" sz="1200" dirty="0"/>
              <a:t> внедрить в готовые решения в виде обновлений и минимальных доработок.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Создаем портал и приложение, через которое будут приходить оповещения о </a:t>
            </a:r>
            <a:r>
              <a:rPr lang="ru-RU" sz="1200" dirty="0" err="1"/>
              <a:t>чс</a:t>
            </a:r>
            <a:r>
              <a:rPr lang="ru-RU" sz="1200" dirty="0"/>
              <a:t>, различные оповещения от поликлиник, и прочих учреждений, подключившихся к системе. 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Создаем или дорабатываем открытый почтовый сервис, к примеру </a:t>
            </a:r>
            <a:r>
              <a:rPr lang="en-US" sz="1200" dirty="0"/>
              <a:t>Round</a:t>
            </a:r>
            <a:r>
              <a:rPr lang="ru-RU" sz="1200" dirty="0"/>
              <a:t>С</a:t>
            </a:r>
            <a:r>
              <a:rPr lang="en-US" sz="1200" dirty="0" err="1"/>
              <a:t>ube</a:t>
            </a:r>
            <a:r>
              <a:rPr lang="ru-RU" sz="1200" dirty="0"/>
              <a:t>, для корректной обработки адресов в кириллическом формате. И который мог бы являться примером для разработки других </a:t>
            </a:r>
            <a:r>
              <a:rPr lang="ru-RU" sz="1200" dirty="0" err="1"/>
              <a:t>ит</a:t>
            </a:r>
            <a:r>
              <a:rPr lang="ru-RU" sz="1200" dirty="0"/>
              <a:t> решений.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9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начальном этапе мы дорабатываем и тестируем </a:t>
            </a:r>
            <a:r>
              <a:rPr lang="ru-RU" dirty="0" err="1"/>
              <a:t>Фрэймворк</a:t>
            </a:r>
            <a:r>
              <a:rPr lang="ru-RU" dirty="0"/>
              <a:t>, внедряем регистрацию и авторизацию с подтверждением почтового адреса</a:t>
            </a:r>
          </a:p>
          <a:p>
            <a:r>
              <a:rPr lang="ru-RU" dirty="0"/>
              <a:t>Добавляем интерфейс уведомлений.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9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Историю авторизаций на сторонних порталах </a:t>
            </a:r>
          </a:p>
          <a:p>
            <a:r>
              <a:rPr lang="ru-RU" dirty="0"/>
              <a:t>И в качестве источника возможного дохода раздел с предложениями от партнеров, размещающие маркетинговые предложения, без надоедливых уведомлений и спама.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Позже внедряем собственную почтовую службу.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0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Для работы с решением со стороны </a:t>
            </a:r>
            <a:r>
              <a:rPr lang="ru-RU" sz="1200" dirty="0" err="1"/>
              <a:t>гос</a:t>
            </a:r>
            <a:r>
              <a:rPr lang="ru-RU" sz="1200" dirty="0"/>
              <a:t> структур не требуется дополнительных сил кроме добавления </a:t>
            </a:r>
            <a:r>
              <a:rPr lang="en-US" sz="1200" dirty="0"/>
              <a:t>API </a:t>
            </a:r>
            <a:r>
              <a:rPr lang="ru-RU" sz="1200" dirty="0"/>
              <a:t>в свои информационные системы для отправки уведомлений пользователям. При их отсутствии </a:t>
            </a:r>
            <a:r>
              <a:rPr lang="ru-RU" sz="1200" dirty="0" err="1"/>
              <a:t>гос</a:t>
            </a:r>
            <a:r>
              <a:rPr lang="ru-RU" sz="1200" dirty="0"/>
              <a:t> службы могут пользоваться нашим порталом.</a:t>
            </a:r>
          </a:p>
          <a:p>
            <a:endParaRPr lang="ru-RU" dirty="0"/>
          </a:p>
          <a:p>
            <a:r>
              <a:rPr lang="ru-RU" dirty="0"/>
              <a:t>В нашей системе можно внедрить страницу с персональными маркетинговыми программами партнеров за вознаграждение, в отдельном разделе при условии отсутствия уведомлений. </a:t>
            </a:r>
            <a:r>
              <a:rPr lang="ru-RU" sz="1200" dirty="0"/>
              <a:t>(Как показал опрос данный раздел не сильно разочаровывал бы пользователей при условии отсутствия лишних уведомлений.)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8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4D496-CA67-4ACF-937D-B48BAE30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4E0892-2F28-4BE2-B91B-50262F3DF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C99719-0AE3-4A08-A3E4-5656B519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D1D926-3017-4315-95AB-A23B4290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C2F6E7-5EC2-4FB8-B6D7-9090BA09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4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385F4-0A2C-4C9E-9141-D33FAE50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22E9E2-F6C9-4A25-ACAD-66359B8C1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677B9-02BA-4E40-A38F-245D8EC6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335CA-C772-42F2-876F-8FFF6F02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99077-86F5-40A5-B462-27C96C3D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0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A087A2-9E4E-4F8C-9811-9E2B98B61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E6B89F-F707-4CE4-A28F-1E164095D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34503F-74C3-4649-B4B8-69698D54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7D153-D97B-4006-B3CC-5091B3F0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5E7E79-7D5E-4E47-8688-14C88AF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4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655E-9062-4E30-B3E0-852DA841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EAE83-2010-4AD4-9683-31D6A7F8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37B42-0201-4406-8359-903BFC48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CACB40-1ABA-4438-A35B-50307023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794878-69A8-4C2E-B980-A4737AF7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8DE90-9D12-4AB3-BBD1-578A373E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22784C-F626-4C2D-A6B5-C96A9EF5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1D214D-8376-4D5A-9AA3-E1EB43AC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85DC3-0A82-4805-BA27-62F66DC1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10B92B-36E6-42BB-AFA4-FEF46079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F28D7-2614-4BD2-9AC7-978F5E21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AF23F-797E-4952-9401-2F2C4B519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9E4DD2-0A56-4458-AAB1-BF1618328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46616A-F0B2-4A0A-9645-78079E99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5EA9A1-AED8-4D09-B3B9-C663B5BB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134099-76A0-4FE6-AD96-9745FAF6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6DFA4-93B7-4E67-BA6C-FFCDE0C3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25C5E2-9012-41A1-9A7A-30503465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F1A1BB-B669-42F5-82CC-067D15FEB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1678AC-832C-40D3-BA0A-AB96A9D2D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CB85F3-A4AA-4ABF-8A04-03CA7B149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67AF8A-EF9D-4B58-A3A7-84D8326B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C599BA-304B-4726-B918-D96CD359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1EDD05-AE74-4A90-9E55-4F026267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7A7E-3CD8-411C-80DE-C0376DD2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28CFED-3863-42F3-A823-9DE82409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26F1AA-C2FE-4771-8AAE-4325B73D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56FE18-081E-4FDD-9E65-7DABCFA8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EAC7A3-0FAD-446B-A7DB-3F156FB7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B689FA-C4C5-4982-AF0D-855A183F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E48E81-89AF-4846-812D-AB7A913E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7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325EC-8300-4A4A-9144-94A6CCE2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01BEF-DDC9-405F-BCE6-B38FD4626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FB7683-79AA-46A5-8AFE-993E1FDC4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DB3B8C-E21E-4C21-B2AD-9981570C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F00B3F-91A3-4302-B5AE-3F7583CC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8446D5-A4D0-4A99-A90C-A35D5C78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4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5A629-7ABC-4BFA-8FD5-8478D20B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308A0E-6F00-4A6C-B67C-294C6D319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49DE95-DC83-440E-844B-549843264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B14108-494E-4115-99E5-07151A9F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7A4516-E103-441F-A102-843D2B3C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0E62AC-F47F-44E7-B522-70823B30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FBDD0-26F9-4FC5-860F-465B1041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751691-77B4-44E5-9470-E462EAA1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61E74-1AAC-435E-9D22-2C12816EA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6A87-58DA-4AC0-9BCC-CA750B87D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DD45C-0638-4E58-822A-7A891769E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1F3BD-AA8B-4C28-83CF-E332467D3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3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lexklippe/scryptedv2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7EF4C9-54CB-4368-9438-5A1645761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Кейс №1 </a:t>
            </a:r>
            <a:r>
              <a:rPr lang="ru-RU" dirty="0" err="1"/>
              <a:t>Домен.РФ</a:t>
            </a:r>
            <a:endParaRPr lang="ru-RU" dirty="0"/>
          </a:p>
          <a:p>
            <a:r>
              <a:rPr lang="ru-RU" dirty="0"/>
              <a:t>«Система оповещения, рассылок»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3AE2B5-F28D-4169-8193-4C299DE69C5D}"/>
              </a:ext>
            </a:extLst>
          </p:cNvPr>
          <p:cNvSpPr/>
          <p:nvPr/>
        </p:nvSpPr>
        <p:spPr>
          <a:xfrm>
            <a:off x="11007252" y="6466662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954A7D-4192-4BF4-A32F-6B29F1E5C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1384479"/>
            <a:ext cx="7619047" cy="2869841"/>
          </a:xfrm>
          <a:prstGeom prst="rect">
            <a:avLst/>
          </a:prstGeom>
        </p:spPr>
      </p:pic>
      <p:pic>
        <p:nvPicPr>
          <p:cNvPr id="6" name="Picture 2" descr="ÐÐ°ÑÑÐ¸Ð½ÐºÐ¸ Ð¿Ð¾ Ð·Ð°Ð¿ÑÐ¾ÑÑ ÑÐ¸ÑÑÐ¾Ð²Ð¾Ð¹ Ð¿ÑÐ¾ÑÑÐ² png">
            <a:extLst>
              <a:ext uri="{FF2B5EF4-FFF2-40B4-BE49-F238E27FC236}">
                <a16:creationId xmlns:a16="http://schemas.microsoft.com/office/drawing/2014/main" id="{6D5B5B3C-71E9-456D-A68B-29AF9B191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8"/>
          <a:stretch/>
        </p:blipFill>
        <p:spPr bwMode="auto">
          <a:xfrm>
            <a:off x="349732" y="252278"/>
            <a:ext cx="1936744" cy="88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440525-2B29-4AD8-9356-5FD4B4E3C361}"/>
              </a:ext>
            </a:extLst>
          </p:cNvPr>
          <p:cNvSpPr/>
          <p:nvPr/>
        </p:nvSpPr>
        <p:spPr>
          <a:xfrm>
            <a:off x="2484582" y="3718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Универсальное принятие доменных имен и</a:t>
            </a:r>
          </a:p>
          <a:p>
            <a:r>
              <a:rPr lang="ru-RU" dirty="0"/>
              <a:t>почтовых адресов в приложениях и сервисах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57D594-4C85-4BF0-8FF1-D6CE099C8D08}"/>
              </a:ext>
            </a:extLst>
          </p:cNvPr>
          <p:cNvSpPr/>
          <p:nvPr/>
        </p:nvSpPr>
        <p:spPr>
          <a:xfrm>
            <a:off x="4041398" y="4888468"/>
            <a:ext cx="4109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https://github.com/alexklippe/scryptedv2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Масштабируемость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Мы используем </a:t>
            </a:r>
            <a:r>
              <a:rPr lang="en-US" sz="2000" dirty="0"/>
              <a:t>Docker</a:t>
            </a:r>
            <a:r>
              <a:rPr lang="ru-RU" sz="2000" dirty="0"/>
              <a:t> для контейнеризации;</a:t>
            </a:r>
          </a:p>
          <a:p>
            <a:r>
              <a:rPr lang="en-US" sz="2000" spc="-1" dirty="0">
                <a:solidFill>
                  <a:srgbClr val="000000"/>
                </a:solidFill>
              </a:rPr>
              <a:t>Kubernetes</a:t>
            </a:r>
            <a:r>
              <a:rPr lang="ru-RU" sz="2000" dirty="0"/>
              <a:t> для автоматического масштабирования и разворачивания либо освобождения дополнительных мощностей;</a:t>
            </a:r>
          </a:p>
          <a:p>
            <a:r>
              <a:rPr lang="ru-RU" sz="2000" dirty="0"/>
              <a:t>Кластер баз данных для распределения нагрузок записи – чтения.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7ADFDF-4420-4FAC-AEF2-121872806D1B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26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Интеграция в готовые ИТ решения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r>
              <a:rPr lang="ru-RU" sz="2000" dirty="0"/>
              <a:t>Фреймворки для замены в действующих решениях;</a:t>
            </a:r>
          </a:p>
          <a:p>
            <a:r>
              <a:rPr lang="en-US" sz="2000" dirty="0"/>
              <a:t>API </a:t>
            </a:r>
            <a:r>
              <a:rPr lang="ru-RU" sz="2000" dirty="0"/>
              <a:t>для внедрения в существующие ИТ системы;</a:t>
            </a:r>
          </a:p>
          <a:p>
            <a:r>
              <a:rPr lang="en-US" sz="2000" dirty="0"/>
              <a:t>API </a:t>
            </a:r>
            <a:r>
              <a:rPr lang="ru-RU" sz="2000" dirty="0"/>
              <a:t>для проверки почтового адреса.</a:t>
            </a:r>
          </a:p>
          <a:p>
            <a:r>
              <a:rPr lang="en-US" sz="2000" dirty="0"/>
              <a:t>OAuth </a:t>
            </a:r>
            <a:r>
              <a:rPr lang="ru-RU" sz="2000" dirty="0"/>
              <a:t> для авторизации с помощью сервиса на сторонних порталах.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56DF657-B73A-450F-82F0-F9DD525ED4FA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38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Трудозатраты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Изучение возможности применения имеющихся Фреймворков 20 часов.</a:t>
            </a:r>
          </a:p>
          <a:p>
            <a:r>
              <a:rPr lang="ru-RU" sz="2000" dirty="0"/>
              <a:t>Доработка Фреймворков</a:t>
            </a:r>
            <a:r>
              <a:rPr lang="en-US" sz="2000" dirty="0"/>
              <a:t> </a:t>
            </a:r>
            <a:r>
              <a:rPr lang="ru-RU" sz="2000" dirty="0"/>
              <a:t>обработки кириллических доменов либо создание своего 20 часов.</a:t>
            </a:r>
          </a:p>
          <a:p>
            <a:r>
              <a:rPr lang="ru-RU" sz="2000" dirty="0"/>
              <a:t>Создания фронт бэк, </a:t>
            </a:r>
            <a:r>
              <a:rPr lang="en-US" sz="2000" dirty="0"/>
              <a:t>API – </a:t>
            </a:r>
            <a:r>
              <a:rPr lang="ru-RU" sz="2000" dirty="0"/>
              <a:t>40 часов</a:t>
            </a:r>
          </a:p>
          <a:p>
            <a:r>
              <a:rPr lang="ru-RU" sz="2000" dirty="0"/>
              <a:t>Создания портала бэк-офис 40 часов.</a:t>
            </a:r>
          </a:p>
          <a:p>
            <a:r>
              <a:rPr lang="ru-RU" sz="2000" dirty="0"/>
              <a:t>Создание клиентской (Фронт) части портала уведомлений 10 часов.</a:t>
            </a:r>
          </a:p>
          <a:p>
            <a:r>
              <a:rPr lang="ru-RU" sz="2000" dirty="0"/>
              <a:t>Создание мобильного приложения взаимодействующее с </a:t>
            </a:r>
            <a:r>
              <a:rPr lang="en-US" sz="2000" dirty="0"/>
              <a:t>API.</a:t>
            </a:r>
            <a:endParaRPr lang="ru-RU" sz="2000" dirty="0"/>
          </a:p>
          <a:p>
            <a:r>
              <a:rPr lang="ru-RU" sz="2000" dirty="0"/>
              <a:t>Доработка открытой почтовой системы 80 часов.</a:t>
            </a:r>
          </a:p>
          <a:p>
            <a:r>
              <a:rPr lang="ru-RU" sz="2000" dirty="0"/>
              <a:t>Внедрение почтовой системы 20 часов.</a:t>
            </a:r>
          </a:p>
          <a:p>
            <a:r>
              <a:rPr lang="ru-RU" sz="2000" dirty="0"/>
              <a:t>Тестирование и исправление 40 часов.</a:t>
            </a:r>
          </a:p>
          <a:p>
            <a:r>
              <a:rPr lang="ru-RU" sz="2000" dirty="0"/>
              <a:t>Контейнеризация, автоматизация распределения нагрузок 32 часа.</a:t>
            </a:r>
          </a:p>
          <a:p>
            <a:r>
              <a:rPr lang="ru-RU" sz="2000" dirty="0"/>
              <a:t>Переход в боевой режим через 3 месяца при команде в 5 человек.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D6FBABE-EB86-446B-9138-B6213E7BCFDE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54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Команда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AD32AF-CB9A-421B-AE01-72389CE48BC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  <p:pic>
        <p:nvPicPr>
          <p:cNvPr id="11" name="Google Shape;197;p23">
            <a:extLst>
              <a:ext uri="{FF2B5EF4-FFF2-40B4-BE49-F238E27FC236}">
                <a16:creationId xmlns:a16="http://schemas.microsoft.com/office/drawing/2014/main" id="{3DFA7992-876E-4DC4-8268-A42F33E4755B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89" y="1601659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Google Shape;199;p23">
            <a:extLst>
              <a:ext uri="{FF2B5EF4-FFF2-40B4-BE49-F238E27FC236}">
                <a16:creationId xmlns:a16="http://schemas.microsoft.com/office/drawing/2014/main" id="{632E421D-CA94-4770-A70F-231C19FEFBE5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15" y="1601659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Google Shape;199;p23">
            <a:extLst>
              <a:ext uri="{FF2B5EF4-FFF2-40B4-BE49-F238E27FC236}">
                <a16:creationId xmlns:a16="http://schemas.microsoft.com/office/drawing/2014/main" id="{E84582A9-23C6-417D-8E23-50F8B3812C0E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46" y="1616222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" name="Google Shape;200;p23">
            <a:extLst>
              <a:ext uri="{FF2B5EF4-FFF2-40B4-BE49-F238E27FC236}">
                <a16:creationId xmlns:a16="http://schemas.microsoft.com/office/drawing/2014/main" id="{9696A120-3AE6-41C5-8101-4FECAB433B06}"/>
              </a:ext>
            </a:extLst>
          </p:cNvPr>
          <p:cNvSpPr txBox="1">
            <a:spLocks/>
          </p:cNvSpPr>
          <p:nvPr/>
        </p:nvSpPr>
        <p:spPr>
          <a:xfrm>
            <a:off x="2844439" y="3318249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ru-RU" sz="1700" b="1" dirty="0">
                <a:solidFill>
                  <a:schemeClr val="dk1"/>
                </a:solidFill>
              </a:rPr>
              <a:t>Станислав</a:t>
            </a:r>
            <a:endParaRPr lang="en-US" sz="1700" b="1" dirty="0">
              <a:solidFill>
                <a:schemeClr val="dk1"/>
              </a:solidFill>
            </a:endParaRPr>
          </a:p>
          <a:p>
            <a:pPr algn="ctr">
              <a:spcAft>
                <a:spcPts val="1600"/>
              </a:spcAft>
            </a:pPr>
            <a:r>
              <a:rPr lang="en-US" sz="1800" dirty="0"/>
              <a:t>@mvdxk</a:t>
            </a:r>
            <a:endParaRPr lang="en-US" sz="1700" b="1" dirty="0">
              <a:solidFill>
                <a:schemeClr val="dk1"/>
              </a:solidFill>
            </a:endParaRPr>
          </a:p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b="1" dirty="0">
                <a:solidFill>
                  <a:schemeClr val="dk1"/>
                </a:solidFill>
              </a:rPr>
              <a:t>Front End, UI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Google Shape;200;p23">
            <a:extLst>
              <a:ext uri="{FF2B5EF4-FFF2-40B4-BE49-F238E27FC236}">
                <a16:creationId xmlns:a16="http://schemas.microsoft.com/office/drawing/2014/main" id="{2F5E449F-AE2F-4CE7-A494-CD9F39FD7487}"/>
              </a:ext>
            </a:extLst>
          </p:cNvPr>
          <p:cNvSpPr txBox="1">
            <a:spLocks/>
          </p:cNvSpPr>
          <p:nvPr/>
        </p:nvSpPr>
        <p:spPr>
          <a:xfrm>
            <a:off x="4684365" y="3318249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ru-RU" sz="1700" b="1" dirty="0">
                <a:solidFill>
                  <a:schemeClr val="dk1"/>
                </a:solidFill>
              </a:rPr>
              <a:t>Константин</a:t>
            </a:r>
            <a:endParaRPr lang="en-US" sz="1700" b="1" dirty="0">
              <a:solidFill>
                <a:schemeClr val="dk1"/>
              </a:solidFill>
            </a:endParaRPr>
          </a:p>
          <a:p>
            <a:pPr algn="ctr">
              <a:spcAft>
                <a:spcPts val="1600"/>
              </a:spcAft>
            </a:pPr>
            <a:r>
              <a:rPr lang="en-US" sz="1800" dirty="0"/>
              <a:t>@PcSdk</a:t>
            </a:r>
            <a:endParaRPr lang="en-US" sz="1700" b="1" dirty="0">
              <a:solidFill>
                <a:schemeClr val="dk1"/>
              </a:solidFill>
            </a:endParaRPr>
          </a:p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b="1" dirty="0">
                <a:solidFill>
                  <a:schemeClr val="dk1"/>
                </a:solidFill>
              </a:rPr>
              <a:t>Back End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2" name="Google Shape;200;p23">
            <a:extLst>
              <a:ext uri="{FF2B5EF4-FFF2-40B4-BE49-F238E27FC236}">
                <a16:creationId xmlns:a16="http://schemas.microsoft.com/office/drawing/2014/main" id="{63B2287E-4F06-40F8-9A1D-1F554BFC6FF9}"/>
              </a:ext>
            </a:extLst>
          </p:cNvPr>
          <p:cNvSpPr txBox="1">
            <a:spLocks/>
          </p:cNvSpPr>
          <p:nvPr/>
        </p:nvSpPr>
        <p:spPr>
          <a:xfrm>
            <a:off x="6540596" y="3318249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ru-RU" sz="1700" b="1" dirty="0">
                <a:solidFill>
                  <a:schemeClr val="dk1"/>
                </a:solidFill>
              </a:rPr>
              <a:t>Александр</a:t>
            </a:r>
            <a:endParaRPr lang="en-US" sz="1700" b="1" dirty="0">
              <a:solidFill>
                <a:schemeClr val="dk1"/>
              </a:solidFill>
            </a:endParaRPr>
          </a:p>
          <a:p>
            <a:pPr algn="ctr">
              <a:spcAft>
                <a:spcPts val="1600"/>
              </a:spcAft>
            </a:pPr>
            <a:r>
              <a:rPr lang="en-US" sz="1800" dirty="0"/>
              <a:t>@Alexklippe</a:t>
            </a:r>
            <a:endParaRPr lang="en-US" sz="1700" b="1" dirty="0">
              <a:solidFill>
                <a:schemeClr val="dk1"/>
              </a:solidFill>
            </a:endParaRPr>
          </a:p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b="1" dirty="0" err="1">
                <a:solidFill>
                  <a:schemeClr val="dk1"/>
                </a:solidFill>
              </a:rPr>
              <a:t>SysAdmin</a:t>
            </a:r>
            <a:r>
              <a:rPr lang="en-US" sz="1700" b="1" dirty="0">
                <a:solidFill>
                  <a:schemeClr val="dk1"/>
                </a:solidFill>
              </a:rPr>
              <a:t>, UX/UI, Manager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1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Наш проект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Доработали имеющийся </a:t>
            </a:r>
            <a:r>
              <a:rPr lang="ru-RU" sz="2000" b="1" dirty="0"/>
              <a:t>фреймворк</a:t>
            </a:r>
            <a:r>
              <a:rPr lang="en-US" sz="2000" dirty="0"/>
              <a:t> </a:t>
            </a:r>
            <a:r>
              <a:rPr lang="ru-RU" sz="2000" dirty="0"/>
              <a:t>для разработчиков программных продуктов, который приспособлен для производства ИТ продуктов в кириллической и других национальных зонах.</a:t>
            </a:r>
          </a:p>
          <a:p>
            <a:r>
              <a:rPr lang="ru-RU" sz="2000" dirty="0"/>
              <a:t>На базе нашего фреймворка создали </a:t>
            </a:r>
            <a:r>
              <a:rPr lang="ru-RU" sz="2000" b="1" dirty="0"/>
              <a:t>уникальную экосистему </a:t>
            </a:r>
            <a:r>
              <a:rPr lang="ru-RU" sz="2000" dirty="0"/>
              <a:t>взаимодействия государства и общества. Она состоит из сервиса уведомлений и почтового движка, которые позволяют получать уведомления от государственных учреждений в приложении, портале и на личный электронную почту, использовать почту и авторизоваться на подключенных сайтах с помощью адресов на кириллице.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4583EB-E6EE-4374-B47F-C199619AE14F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76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Текущие проблемы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10646094" cy="4397758"/>
          </a:xfrm>
        </p:spPr>
        <p:txBody>
          <a:bodyPr>
            <a:normAutofit/>
          </a:bodyPr>
          <a:lstStyle/>
          <a:p>
            <a:r>
              <a:rPr lang="ru-RU" sz="2000" dirty="0"/>
              <a:t>В имеющихся решениях не полностью поддерживается использование кириллицы в написании почтовых адресов</a:t>
            </a:r>
            <a:r>
              <a:rPr lang="en-US" sz="2000" dirty="0"/>
              <a:t> </a:t>
            </a:r>
            <a:r>
              <a:rPr lang="ru-RU" sz="2000" dirty="0"/>
              <a:t>и возникают сложности с отправкой писем на такие адреса.</a:t>
            </a:r>
          </a:p>
          <a:p>
            <a:r>
              <a:rPr lang="ru-RU" sz="2000" dirty="0"/>
              <a:t>Отсутствуют публичные сервисы полностью работающие на кириллице.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9F3804A-0DCC-45BC-ADD4-C3CFCF3111F5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74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Анализ решений для разработчиков</a:t>
            </a:r>
            <a:endParaRPr lang="en-US" sz="36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6C77ED5-72D4-4B33-8BF5-2344CEE6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0494" y="3729761"/>
            <a:ext cx="3981877" cy="208304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C270B8-1134-4C04-88AA-5B8781B26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89" y="1375976"/>
            <a:ext cx="4097137" cy="21334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F2649-FF7A-4DB9-8703-2224E13B685E}"/>
              </a:ext>
            </a:extLst>
          </p:cNvPr>
          <p:cNvSpPr txBox="1"/>
          <p:nvPr/>
        </p:nvSpPr>
        <p:spPr>
          <a:xfrm>
            <a:off x="802670" y="1993880"/>
            <a:ext cx="5203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опроса:</a:t>
            </a:r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Готовы использовать работающий фреймворк;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Разработчики </a:t>
            </a:r>
            <a:r>
              <a:rPr lang="ru-RU" u="sng" dirty="0"/>
              <a:t>не хотят </a:t>
            </a:r>
            <a:r>
              <a:rPr lang="ru-RU" dirty="0"/>
              <a:t>внедрять дополнительный способ авторизации </a:t>
            </a:r>
            <a:r>
              <a:rPr lang="en-US" dirty="0"/>
              <a:t>OAuth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BEE5836-CD5A-4656-95F0-B80BD13F5E9E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82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55" y="194649"/>
            <a:ext cx="10773950" cy="55911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Анализ решений для пользователей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B65876D-1601-4AF7-8545-E51C887CB8E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77901-DF9E-407C-B7A8-37763A08BF56}"/>
              </a:ext>
            </a:extLst>
          </p:cNvPr>
          <p:cNvSpPr txBox="1"/>
          <p:nvPr/>
        </p:nvSpPr>
        <p:spPr>
          <a:xfrm>
            <a:off x="712875" y="946939"/>
            <a:ext cx="765494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Есть </a:t>
            </a:r>
            <a:r>
              <a:rPr lang="ru-RU" b="1" dirty="0"/>
              <a:t>запрос на использование единого портала уведомлений</a:t>
            </a:r>
            <a:r>
              <a:rPr lang="ru-RU" dirty="0"/>
              <a:t> от государственных учреждений;</a:t>
            </a:r>
          </a:p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Готовы </a:t>
            </a:r>
            <a:r>
              <a:rPr lang="ru-RU" b="1" dirty="0"/>
              <a:t>получить адрес почты на кириллице;</a:t>
            </a:r>
          </a:p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Готовы </a:t>
            </a:r>
            <a:r>
              <a:rPr lang="ru-RU" b="1" dirty="0"/>
              <a:t>получать уведомления </a:t>
            </a:r>
            <a:r>
              <a:rPr lang="ru-RU" dirty="0"/>
              <a:t>от государственных учреждений </a:t>
            </a:r>
            <a:r>
              <a:rPr lang="ru-RU" b="1" dirty="0"/>
              <a:t>в одном месте</a:t>
            </a:r>
            <a:r>
              <a:rPr lang="ru-RU" dirty="0"/>
              <a:t>;</a:t>
            </a:r>
          </a:p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Готовы </a:t>
            </a:r>
            <a:r>
              <a:rPr lang="ru-RU" b="1" dirty="0"/>
              <a:t>установить себе мобильное приложение </a:t>
            </a:r>
            <a:r>
              <a:rPr lang="ru-RU" dirty="0"/>
              <a:t>с </a:t>
            </a:r>
            <a:r>
              <a:rPr lang="ru-RU" dirty="0" err="1"/>
              <a:t>пуш</a:t>
            </a:r>
            <a:r>
              <a:rPr lang="ru-RU" dirty="0"/>
              <a:t> уведомлениями от государственных структур;</a:t>
            </a:r>
          </a:p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Желают </a:t>
            </a:r>
            <a:r>
              <a:rPr lang="ru-RU" b="1" dirty="0"/>
              <a:t>получать уведомления </a:t>
            </a:r>
            <a:r>
              <a:rPr lang="ru-RU" dirty="0"/>
              <a:t>о фактах авторизации на сторонних сайтах;</a:t>
            </a:r>
          </a:p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Интересует </a:t>
            </a:r>
            <a:r>
              <a:rPr lang="ru-RU" b="1" dirty="0"/>
              <a:t>история авторизаций </a:t>
            </a:r>
            <a:r>
              <a:rPr lang="ru-RU" dirty="0"/>
              <a:t>на сторонних порталах;</a:t>
            </a:r>
            <a:endParaRPr lang="en-US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D932DDC-B54F-4AF9-B712-E1292C71DC48}"/>
              </a:ext>
            </a:extLst>
          </p:cNvPr>
          <p:cNvCxnSpPr/>
          <p:nvPr/>
        </p:nvCxnSpPr>
        <p:spPr>
          <a:xfrm>
            <a:off x="2139193" y="1574499"/>
            <a:ext cx="2625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0F3BB1B-E8E2-4E31-A651-C30C05FAD7FD}"/>
              </a:ext>
            </a:extLst>
          </p:cNvPr>
          <p:cNvCxnSpPr/>
          <p:nvPr/>
        </p:nvCxnSpPr>
        <p:spPr>
          <a:xfrm>
            <a:off x="2139193" y="2185165"/>
            <a:ext cx="2625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26D8C47-97A9-4289-8276-430651CBBC7A}"/>
              </a:ext>
            </a:extLst>
          </p:cNvPr>
          <p:cNvCxnSpPr/>
          <p:nvPr/>
        </p:nvCxnSpPr>
        <p:spPr>
          <a:xfrm>
            <a:off x="2139193" y="2914541"/>
            <a:ext cx="2625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3F76732B-0438-4CD4-BB59-DFE1756A6EE6}"/>
              </a:ext>
            </a:extLst>
          </p:cNvPr>
          <p:cNvCxnSpPr/>
          <p:nvPr/>
        </p:nvCxnSpPr>
        <p:spPr>
          <a:xfrm>
            <a:off x="2139193" y="3730282"/>
            <a:ext cx="2625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8E31D8D3-B11F-4EA2-AC60-56ABAD6C1791}"/>
              </a:ext>
            </a:extLst>
          </p:cNvPr>
          <p:cNvCxnSpPr/>
          <p:nvPr/>
        </p:nvCxnSpPr>
        <p:spPr>
          <a:xfrm>
            <a:off x="2139193" y="4477292"/>
            <a:ext cx="2625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785143-983C-4B6A-8974-BE9016B7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107" y="1647978"/>
            <a:ext cx="561977" cy="5591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AADD05-4FC8-4663-8795-E72893D4D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107" y="997641"/>
            <a:ext cx="574059" cy="56240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55ACE9F-55BA-4D22-86F4-127CE96A9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3106" y="2339942"/>
            <a:ext cx="585897" cy="57723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4BFA82E-47A3-4306-B8E1-192224B5A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5175" y="3073448"/>
            <a:ext cx="574059" cy="55911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F9371B6-B7A6-496F-BB10-717E65C0D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4945" y="3806954"/>
            <a:ext cx="574059" cy="56222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33CF8B0-B0AE-4588-9C53-8D9FDF61E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1043" y="4575410"/>
            <a:ext cx="567961" cy="5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Как мы решаем полученные запросы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2000" dirty="0"/>
              <a:t>Мы создаем либо дорабатываем имеющиеся фреймворки для соответствия действующим техническим требованиям;</a:t>
            </a:r>
          </a:p>
          <a:p>
            <a:pPr>
              <a:spcBef>
                <a:spcPts val="1800"/>
              </a:spcBef>
            </a:pPr>
            <a:r>
              <a:rPr lang="ru-RU" sz="2000" dirty="0"/>
              <a:t>На базе фреймворка создаем портал и приложение для взаимодействия государственных служб и граждан. </a:t>
            </a:r>
          </a:p>
          <a:p>
            <a:pPr>
              <a:spcBef>
                <a:spcPts val="1800"/>
              </a:spcBef>
            </a:pPr>
            <a:r>
              <a:rPr lang="ru-RU" sz="2000" dirty="0"/>
              <a:t>Дорабатываем открытый почтовый сервис, к примеру </a:t>
            </a:r>
            <a:r>
              <a:rPr lang="en-US" sz="2000" dirty="0"/>
              <a:t>Round</a:t>
            </a:r>
            <a:r>
              <a:rPr lang="ru-RU" sz="2000" dirty="0"/>
              <a:t>С</a:t>
            </a:r>
            <a:r>
              <a:rPr lang="en-US" sz="2000" dirty="0" err="1"/>
              <a:t>ube</a:t>
            </a:r>
            <a:r>
              <a:rPr lang="ru-RU" sz="2000" dirty="0"/>
              <a:t>, для корректной обработки адресов в кириллическом формате.</a:t>
            </a:r>
          </a:p>
          <a:p>
            <a:endParaRPr lang="ru-R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B636DD-BD08-4215-8841-E46C6F2E8E38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8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Наши макеты: Мобильное приложение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418CE4-A367-497C-8408-4FC66E7C35C3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1168DA-0AF6-4833-90ED-349D4FBF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89" y="1433745"/>
            <a:ext cx="2383810" cy="47633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7D70B8-40C0-4082-9A25-CE0547DFB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346" y="1433745"/>
            <a:ext cx="2383810" cy="47633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C1BFE11-407A-4901-A203-4DDE677A7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624" y="1413714"/>
            <a:ext cx="2398087" cy="47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3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Наши макеты: Мобильное приложение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2814FD-52E0-4391-9265-2EF8D4803C6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A8F649-1323-4CED-83FD-E21D38CB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701" y="1391979"/>
            <a:ext cx="2463625" cy="49228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039733-3279-4D2C-86B5-FC1E7685E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675" y="1391978"/>
            <a:ext cx="2463625" cy="492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4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Экономический эффект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Доработанный фреймворк поможет внедрить в действующие системы возможность обработки почтовых адресов на русском языке (</a:t>
            </a:r>
            <a:r>
              <a:rPr lang="en-US" sz="2000" spc="-1" dirty="0">
                <a:solidFill>
                  <a:srgbClr val="000000"/>
                </a:solidFill>
              </a:rPr>
              <a:t>и </a:t>
            </a:r>
            <a:r>
              <a:rPr lang="ru-RU" sz="2000" spc="-1" dirty="0">
                <a:solidFill>
                  <a:srgbClr val="000000"/>
                </a:solidFill>
              </a:rPr>
              <a:t>вообще реализовать универсальное принятие</a:t>
            </a:r>
            <a:r>
              <a:rPr lang="ru-RU" sz="2000" dirty="0"/>
              <a:t>);</a:t>
            </a:r>
          </a:p>
          <a:p>
            <a:r>
              <a:rPr lang="ru-RU" sz="2000" dirty="0"/>
              <a:t>Со стороны государственных структур не требуется дополнительных сил кроме добавления </a:t>
            </a:r>
            <a:r>
              <a:rPr lang="en-US" sz="2000" dirty="0"/>
              <a:t>API </a:t>
            </a:r>
            <a:r>
              <a:rPr lang="ru-RU" sz="2000" dirty="0"/>
              <a:t>в свои информационные системы. 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spc="-1" dirty="0">
                <a:solidFill>
                  <a:srgbClr val="000000"/>
                </a:solidFill>
              </a:rPr>
              <a:t>Могут пользоваться нашим порталом;</a:t>
            </a:r>
          </a:p>
          <a:p>
            <a:r>
              <a:rPr lang="ru-RU" sz="2000" dirty="0"/>
              <a:t>Разработанная экосистема может </a:t>
            </a:r>
            <a:r>
              <a:rPr lang="ru-RU" sz="2000" spc="-1" dirty="0">
                <a:solidFill>
                  <a:srgbClr val="000000"/>
                </a:solidFill>
              </a:rPr>
              <a:t>использоваться</a:t>
            </a:r>
            <a:r>
              <a:rPr lang="ru-RU" sz="2000" dirty="0"/>
              <a:t> рекламодателями для размещения маркетинговых программ для определенных групп населения за вознаграждение.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70EF061-B8A7-4220-8ACB-FF9B5D75334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710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1132</Words>
  <Application>Microsoft Office PowerPoint</Application>
  <PresentationFormat>Широкоэкранный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Average</vt:lpstr>
      <vt:lpstr>Calibri</vt:lpstr>
      <vt:lpstr>Calibri Light</vt:lpstr>
      <vt:lpstr>Тема Office</vt:lpstr>
      <vt:lpstr>Презентация PowerPoint</vt:lpstr>
      <vt:lpstr>Наш проект</vt:lpstr>
      <vt:lpstr>Текущие проблемы</vt:lpstr>
      <vt:lpstr>Анализ решений для разработчиков</vt:lpstr>
      <vt:lpstr>Анализ решений для пользователей</vt:lpstr>
      <vt:lpstr>Как мы решаем полученные запросы</vt:lpstr>
      <vt:lpstr>Наши макеты: Мобильное приложение</vt:lpstr>
      <vt:lpstr>Наши макеты: Мобильное приложение</vt:lpstr>
      <vt:lpstr>Экономический эффект</vt:lpstr>
      <vt:lpstr>Масштабируемость</vt:lpstr>
      <vt:lpstr>Интеграция в готовые ИТ решения</vt:lpstr>
      <vt:lpstr>Трудозатраты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Scrypted</dc:title>
  <dc:creator>Aleksandr salnikov</dc:creator>
  <cp:lastModifiedBy>Aleksandr salnikov</cp:lastModifiedBy>
  <cp:revision>33</cp:revision>
  <dcterms:created xsi:type="dcterms:W3CDTF">2020-06-20T10:20:15Z</dcterms:created>
  <dcterms:modified xsi:type="dcterms:W3CDTF">2020-06-21T05:52:41Z</dcterms:modified>
</cp:coreProperties>
</file>