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8" r:id="rId5"/>
    <p:sldId id="269" r:id="rId6"/>
    <p:sldId id="261" r:id="rId7"/>
    <p:sldId id="264" r:id="rId8"/>
    <p:sldId id="265" r:id="rId9"/>
    <p:sldId id="259" r:id="rId10"/>
    <p:sldId id="262" r:id="rId11"/>
    <p:sldId id="267" r:id="rId12"/>
    <p:sldId id="260" r:id="rId13"/>
    <p:sldId id="26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64D496-CA67-4ACF-937D-B48BAE30D0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14E0892-2F28-4BE2-B91B-50262F3DF9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4C99719-0AE3-4A08-A3E4-5656B5191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B6A87-58DA-4AC0-9BCC-CA750B87D827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AD1D926-3017-4315-95AB-A23B42903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2C2F6E7-5EC2-4FB8-B6D7-9090BA09E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7364F-4A57-4859-90E3-285D10153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146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6385F4-0A2C-4C9E-9141-D33FAE501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B22E9E2-F6C9-4A25-ACAD-66359B8C18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E2677B9-02BA-4E40-A38F-245D8EC61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B6A87-58DA-4AC0-9BCC-CA750B87D827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0E335CA-C772-42F2-876F-8FFF6F024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2E99077-86F5-40A5-B462-27C96C3D5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7364F-4A57-4859-90E3-285D10153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302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4A087A2-9E4E-4F8C-9811-9E2B98B612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CE6B89F-F707-4CE4-A28F-1E164095D0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A34503F-74C3-4649-B4B8-69698D54B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B6A87-58DA-4AC0-9BCC-CA750B87D827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937D153-D97B-4006-B3CC-5091B3F06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55E7E79-7D5E-4E47-8688-14C88AF40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7364F-4A57-4859-90E3-285D10153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743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4D655E-9062-4E30-B3E0-852DA8411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9AEAE83-2010-4AD4-9683-31D6A7F8D4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8537B42-0201-4406-8359-903BFC481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B6A87-58DA-4AC0-9BCC-CA750B87D827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DCACB40-1ABA-4438-A35B-503070236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E794878-69A8-4C2E-B980-A4737AF7B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7364F-4A57-4859-90E3-285D10153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070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78DE90-9D12-4AB3-BBD1-578A373E8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D22784C-F626-4C2D-A6B5-C96A9EF55E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D1D214D-8376-4D5A-9AA3-E1EB43ACE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B6A87-58DA-4AC0-9BCC-CA750B87D827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A385DC3-0A82-4805-BA27-62F66DC18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210B92B-36E6-42BB-AFA4-FEF460791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7364F-4A57-4859-90E3-285D10153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795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6F28D7-2614-4BD2-9AC7-978F5E215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92AF23F-797E-4952-9401-2F2C4B5194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C9E4DD2-0A56-4458-AAB1-BF16183284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046616A-F0B2-4A0A-9645-78079E991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B6A87-58DA-4AC0-9BCC-CA750B87D827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F5EA9A1-AED8-4D09-B3B9-C663B5BB7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4134099-76A0-4FE6-AD96-9745FAF6A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7364F-4A57-4859-90E3-285D10153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72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06DFA4-93B7-4E67-BA6C-FFCDE0C35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525C5E2-9012-41A1-9A7A-3050346562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FF1A1BB-B669-42F5-82CC-067D15FEB8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51678AC-832C-40D3-BA0A-AB96A9D2D3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FCB85F3-A4AA-4ABF-8A04-03CA7B1494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067AF8A-EF9D-4B58-A3A7-84D8326B9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B6A87-58DA-4AC0-9BCC-CA750B87D827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FC599BA-304B-4726-B918-D96CD3591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F1EDD05-AE74-4A90-9E55-4F0262679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7364F-4A57-4859-90E3-285D10153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57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D27A7E-3CD8-411C-80DE-C0376DD2E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328CFED-3863-42F3-A823-9DE82409D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B6A87-58DA-4AC0-9BCC-CA750B87D827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B26F1AA-C2FE-4771-8AAE-4325B73DE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D56FE18-081E-4FDD-9E65-7DABCFA85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7364F-4A57-4859-90E3-285D10153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798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0EAC7A3-0FAD-446B-A7DB-3F156FB77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B6A87-58DA-4AC0-9BCC-CA750B87D827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3B689FA-C4C5-4982-AF0D-855A183F1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CE48E81-89AF-4846-812D-AB7A913E0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7364F-4A57-4859-90E3-285D10153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679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F325EC-8300-4A4A-9144-94A6CCE2C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3A01BEF-DDC9-405F-BCE6-B38FD4626D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8FB7683-79AA-46A5-8AFE-993E1FDC42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BDB3B8C-E21E-4C21-B2AD-9981570CF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B6A87-58DA-4AC0-9BCC-CA750B87D827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2F00B3F-91A3-4302-B5AE-3F7583CCF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28446D5-A4D0-4A99-A90C-A35D5C787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7364F-4A57-4859-90E3-285D10153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642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65A629-7ABC-4BFA-8FD5-8478D20BD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E308A0E-6F00-4A6C-B67C-294C6D3199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949DE95-DC83-440E-844B-5498432642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BB14108-494E-4115-99E5-07151A9FB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B6A87-58DA-4AC0-9BCC-CA750B87D827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87A4516-E103-441F-A102-843D2B3CF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E0E62AC-F47F-44E7-B522-70823B301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7364F-4A57-4859-90E3-285D10153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982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AFBDD0-26F9-4FC5-860F-465B10415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0751691-77B4-44E5-9470-E462EAA185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5161E74-1AAC-435E-9D22-2C12816EAE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AB6A87-58DA-4AC0-9BCC-CA750B87D827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CADD45C-0638-4E58-822A-7A891769EA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AA1F3BD-AA8B-4C28-83CF-E332467D32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A7364F-4A57-4859-90E3-285D10153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530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alexklippe/scryptedv2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47EF4C9-54CB-4368-9438-5A1645761A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Кейс №1 </a:t>
            </a:r>
            <a:r>
              <a:rPr lang="ru-RU" dirty="0" err="1"/>
              <a:t>Домен.РФ</a:t>
            </a:r>
            <a:endParaRPr lang="ru-RU" dirty="0"/>
          </a:p>
          <a:p>
            <a:r>
              <a:rPr lang="ru-RU" dirty="0"/>
              <a:t>«Система оповещения, рассылок»</a:t>
            </a:r>
            <a:endParaRPr lang="en-US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AE3AE2B5-F28D-4169-8193-4C299DE69C5D}"/>
              </a:ext>
            </a:extLst>
          </p:cNvPr>
          <p:cNvSpPr/>
          <p:nvPr/>
        </p:nvSpPr>
        <p:spPr>
          <a:xfrm>
            <a:off x="11007252" y="6466662"/>
            <a:ext cx="11847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err="1"/>
              <a:t>Домен.РФ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6954A7D-4192-4BF4-A32F-6B29F1E5CB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476" y="1384479"/>
            <a:ext cx="7619047" cy="2869841"/>
          </a:xfrm>
          <a:prstGeom prst="rect">
            <a:avLst/>
          </a:prstGeom>
        </p:spPr>
      </p:pic>
      <p:pic>
        <p:nvPicPr>
          <p:cNvPr id="6" name="Picture 2" descr="ÐÐ°ÑÑÐ¸Ð½ÐºÐ¸ Ð¿Ð¾ Ð·Ð°Ð¿ÑÐ¾ÑÑ ÑÐ¸ÑÑÐ¾Ð²Ð¾Ð¹ Ð¿ÑÐ¾ÑÑÐ² png">
            <a:extLst>
              <a:ext uri="{FF2B5EF4-FFF2-40B4-BE49-F238E27FC236}">
                <a16:creationId xmlns:a16="http://schemas.microsoft.com/office/drawing/2014/main" id="{6D5B5B3C-71E9-456D-A68B-29AF9B191D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98"/>
          <a:stretch/>
        </p:blipFill>
        <p:spPr bwMode="auto">
          <a:xfrm>
            <a:off x="349732" y="252278"/>
            <a:ext cx="1936744" cy="885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E9440525-2B29-4AD8-9356-5FD4B4E3C361}"/>
              </a:ext>
            </a:extLst>
          </p:cNvPr>
          <p:cNvSpPr/>
          <p:nvPr/>
        </p:nvSpPr>
        <p:spPr>
          <a:xfrm>
            <a:off x="2484582" y="37186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/>
              <a:t>Универсальное принятие доменных имен и</a:t>
            </a:r>
          </a:p>
          <a:p>
            <a:r>
              <a:rPr lang="ru-RU" dirty="0"/>
              <a:t>почтовых адресов в приложениях и сервисах</a:t>
            </a:r>
            <a:endParaRPr lang="en-US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9257D594-4C85-4BF0-8FF1-D6CE099C8D08}"/>
              </a:ext>
            </a:extLst>
          </p:cNvPr>
          <p:cNvSpPr/>
          <p:nvPr/>
        </p:nvSpPr>
        <p:spPr>
          <a:xfrm>
            <a:off x="4041398" y="4888468"/>
            <a:ext cx="4109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4"/>
              </a:rPr>
              <a:t>https://github.com/alexklippe/scryptedv2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69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E03C63-9E5D-4122-9080-9823B4EFD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ru-RU" sz="3600" dirty="0"/>
              <a:t>Масштабируемость</a:t>
            </a:r>
            <a:endParaRPr lang="en-US" sz="36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C321943-D56E-4D04-B8B9-C2F40998FE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ru-RU" sz="2000" dirty="0"/>
              <a:t>Мы используем докер для контейнеризации</a:t>
            </a:r>
          </a:p>
          <a:p>
            <a:r>
              <a:rPr lang="ru-RU" sz="2000" dirty="0" err="1"/>
              <a:t>Кубернейтс</a:t>
            </a:r>
            <a:r>
              <a:rPr lang="ru-RU" sz="2000" dirty="0"/>
              <a:t> для автоматического масштабирования и разворачивания либо освобождения дополнительных мощностей.</a:t>
            </a:r>
          </a:p>
          <a:p>
            <a:r>
              <a:rPr lang="ru-RU" sz="2000" dirty="0"/>
              <a:t>Кластер баз данных для распределения нагрузок записи – чтения.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557ADFDF-4420-4FAC-AEF2-121872806D1B}"/>
              </a:ext>
            </a:extLst>
          </p:cNvPr>
          <p:cNvSpPr/>
          <p:nvPr/>
        </p:nvSpPr>
        <p:spPr>
          <a:xfrm>
            <a:off x="11007253" y="6466177"/>
            <a:ext cx="11847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err="1"/>
              <a:t>Домен.РФ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912633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E03C63-9E5D-4122-9080-9823B4EFD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ru-RU" sz="3600" dirty="0"/>
              <a:t>Интеграция</a:t>
            </a:r>
            <a:endParaRPr lang="en-US" sz="36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C321943-D56E-4D04-B8B9-C2F40998FE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en-US" sz="2000" dirty="0"/>
              <a:t>API </a:t>
            </a:r>
            <a:r>
              <a:rPr lang="ru-RU" sz="2000" dirty="0"/>
              <a:t>для внедрения в существующие ИТ системы </a:t>
            </a:r>
            <a:r>
              <a:rPr lang="ru-RU" sz="2000" dirty="0" err="1"/>
              <a:t>гос</a:t>
            </a:r>
            <a:r>
              <a:rPr lang="ru-RU" sz="2000" dirty="0"/>
              <a:t> служб.</a:t>
            </a:r>
          </a:p>
          <a:p>
            <a:r>
              <a:rPr lang="en-US" sz="2000" dirty="0"/>
              <a:t>API </a:t>
            </a:r>
            <a:r>
              <a:rPr lang="ru-RU" sz="2000" dirty="0"/>
              <a:t>для проверки почтового адреса.</a:t>
            </a:r>
          </a:p>
          <a:p>
            <a:r>
              <a:rPr lang="en-US" sz="2000" dirty="0"/>
              <a:t>OAuth </a:t>
            </a:r>
            <a:r>
              <a:rPr lang="ru-RU" sz="2000" dirty="0"/>
              <a:t>для авторизации с помощью сервиса.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756DF657-B73A-450F-82F0-F9DD525ED4FA}"/>
              </a:ext>
            </a:extLst>
          </p:cNvPr>
          <p:cNvSpPr/>
          <p:nvPr/>
        </p:nvSpPr>
        <p:spPr>
          <a:xfrm>
            <a:off x="11007253" y="6466177"/>
            <a:ext cx="11847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err="1"/>
              <a:t>Домен.РФ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03843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E03C63-9E5D-4122-9080-9823B4EFD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ru-RU" sz="3600" dirty="0"/>
              <a:t>Трудозатраты</a:t>
            </a:r>
            <a:endParaRPr lang="en-US" sz="36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C321943-D56E-4D04-B8B9-C2F40998FE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ru-RU" sz="2000" dirty="0"/>
              <a:t>Изучение возможности применения имеющихся Фреймворков 20 часов.</a:t>
            </a:r>
          </a:p>
          <a:p>
            <a:r>
              <a:rPr lang="ru-RU" sz="2000" dirty="0"/>
              <a:t>Доработка Фреймворков</a:t>
            </a:r>
            <a:r>
              <a:rPr lang="en-US" sz="2000" dirty="0"/>
              <a:t> </a:t>
            </a:r>
            <a:r>
              <a:rPr lang="ru-RU" sz="2000" dirty="0"/>
              <a:t>обработки кириллических доменов либо создание своего 20 часов.</a:t>
            </a:r>
          </a:p>
          <a:p>
            <a:r>
              <a:rPr lang="ru-RU" sz="2000" dirty="0"/>
              <a:t>Создания фронт бэк, </a:t>
            </a:r>
            <a:r>
              <a:rPr lang="en-US" sz="2000" dirty="0"/>
              <a:t>API – </a:t>
            </a:r>
            <a:r>
              <a:rPr lang="ru-RU" sz="2000" dirty="0"/>
              <a:t>40 часов</a:t>
            </a:r>
          </a:p>
          <a:p>
            <a:r>
              <a:rPr lang="ru-RU" sz="2000" dirty="0"/>
              <a:t>Создания портала бэк-офис 40 часов.</a:t>
            </a:r>
          </a:p>
          <a:p>
            <a:r>
              <a:rPr lang="ru-RU" sz="2000" dirty="0"/>
              <a:t>Создание клиентской (Фронт) части портала уведомлений 10 часов.</a:t>
            </a:r>
          </a:p>
          <a:p>
            <a:r>
              <a:rPr lang="ru-RU" sz="2000" dirty="0"/>
              <a:t>Создание мобильного приложения взаимодействующее с </a:t>
            </a:r>
            <a:r>
              <a:rPr lang="en-US" sz="2000" dirty="0"/>
              <a:t>API.</a:t>
            </a:r>
            <a:endParaRPr lang="ru-RU" sz="2000" dirty="0"/>
          </a:p>
          <a:p>
            <a:r>
              <a:rPr lang="ru-RU" sz="2000" dirty="0"/>
              <a:t>Доработка открытой почтовой системы 80 часов.</a:t>
            </a:r>
          </a:p>
          <a:p>
            <a:r>
              <a:rPr lang="ru-RU" sz="2000" dirty="0"/>
              <a:t>Внедрение почтовой системы 20 часов.</a:t>
            </a:r>
          </a:p>
          <a:p>
            <a:r>
              <a:rPr lang="ru-RU" sz="2000" dirty="0"/>
              <a:t>Тестирование и исправление 40 часов.</a:t>
            </a:r>
          </a:p>
          <a:p>
            <a:r>
              <a:rPr lang="ru-RU" sz="2000" dirty="0"/>
              <a:t>Контейнеризация, автоматизация распределения нагрузок 32 часа.</a:t>
            </a:r>
          </a:p>
          <a:p>
            <a:r>
              <a:rPr lang="ru-RU" sz="2000" dirty="0"/>
              <a:t>Переход в боевой режим через 3 месяца при команде в 5 человек.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BD6FBABE-EB86-446B-9138-B6213E7BCFDE}"/>
              </a:ext>
            </a:extLst>
          </p:cNvPr>
          <p:cNvSpPr/>
          <p:nvPr/>
        </p:nvSpPr>
        <p:spPr>
          <a:xfrm>
            <a:off x="11007253" y="6466177"/>
            <a:ext cx="11847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err="1"/>
              <a:t>Домен.РФ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755448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E03C63-9E5D-4122-9080-9823B4EFD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ru-RU" sz="3600" dirty="0"/>
              <a:t>Команда</a:t>
            </a:r>
            <a:endParaRPr lang="en-US" sz="36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EEAD32AF-CB9A-421B-AE01-72389CE48BC1}"/>
              </a:ext>
            </a:extLst>
          </p:cNvPr>
          <p:cNvSpPr/>
          <p:nvPr/>
        </p:nvSpPr>
        <p:spPr>
          <a:xfrm>
            <a:off x="11007253" y="6466177"/>
            <a:ext cx="11847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err="1"/>
              <a:t>Домен.РФ</a:t>
            </a:r>
            <a:endParaRPr lang="ru-RU" dirty="0"/>
          </a:p>
        </p:txBody>
      </p:sp>
      <p:pic>
        <p:nvPicPr>
          <p:cNvPr id="11" name="Google Shape;197;p23">
            <a:extLst>
              <a:ext uri="{FF2B5EF4-FFF2-40B4-BE49-F238E27FC236}">
                <a16:creationId xmlns:a16="http://schemas.microsoft.com/office/drawing/2014/main" id="{3DFA7992-876E-4DC4-8268-A42F33E4755B}"/>
              </a:ext>
            </a:extLst>
          </p:cNvPr>
          <p:cNvPicPr preferRelativeResize="0"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0989" y="1601659"/>
            <a:ext cx="1644300" cy="16443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3" name="Google Shape;199;p23">
            <a:extLst>
              <a:ext uri="{FF2B5EF4-FFF2-40B4-BE49-F238E27FC236}">
                <a16:creationId xmlns:a16="http://schemas.microsoft.com/office/drawing/2014/main" id="{632E421D-CA94-4770-A70F-231C19FEFBE5}"/>
              </a:ext>
            </a:extLst>
          </p:cNvPr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915" y="1601659"/>
            <a:ext cx="1644300" cy="16443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5" name="Google Shape;199;p23">
            <a:extLst>
              <a:ext uri="{FF2B5EF4-FFF2-40B4-BE49-F238E27FC236}">
                <a16:creationId xmlns:a16="http://schemas.microsoft.com/office/drawing/2014/main" id="{E84582A9-23C6-417D-8E23-50F8B3812C0E}"/>
              </a:ext>
            </a:extLst>
          </p:cNvPr>
          <p:cNvPicPr preferRelativeResize="0"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7146" y="1616222"/>
            <a:ext cx="1644300" cy="16443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20" name="Google Shape;200;p23">
            <a:extLst>
              <a:ext uri="{FF2B5EF4-FFF2-40B4-BE49-F238E27FC236}">
                <a16:creationId xmlns:a16="http://schemas.microsoft.com/office/drawing/2014/main" id="{9696A120-3AE6-41C5-8101-4FECAB433B06}"/>
              </a:ext>
            </a:extLst>
          </p:cNvPr>
          <p:cNvSpPr txBox="1">
            <a:spLocks/>
          </p:cNvSpPr>
          <p:nvPr/>
        </p:nvSpPr>
        <p:spPr>
          <a:xfrm>
            <a:off x="2844439" y="3318249"/>
            <a:ext cx="2177400" cy="4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>
              <a:spcAft>
                <a:spcPts val="1600"/>
              </a:spcAft>
              <a:buFont typeface="Average"/>
              <a:buNone/>
            </a:pPr>
            <a:r>
              <a:rPr lang="ru-RU" sz="1700" b="1" dirty="0">
                <a:solidFill>
                  <a:schemeClr val="dk1"/>
                </a:solidFill>
              </a:rPr>
              <a:t>Станислав</a:t>
            </a:r>
            <a:endParaRPr lang="en-US" sz="1700" b="1" dirty="0">
              <a:solidFill>
                <a:schemeClr val="dk1"/>
              </a:solidFill>
            </a:endParaRPr>
          </a:p>
          <a:p>
            <a:pPr algn="ctr">
              <a:spcAft>
                <a:spcPts val="1600"/>
              </a:spcAft>
            </a:pPr>
            <a:r>
              <a:rPr lang="en-US" sz="1800" dirty="0"/>
              <a:t>@mvdxk</a:t>
            </a:r>
            <a:endParaRPr lang="en-US" sz="1700" b="1" dirty="0">
              <a:solidFill>
                <a:schemeClr val="dk1"/>
              </a:solidFill>
            </a:endParaRPr>
          </a:p>
          <a:p>
            <a:pPr marL="0" indent="0" algn="ctr">
              <a:spcAft>
                <a:spcPts val="1600"/>
              </a:spcAft>
              <a:buFont typeface="Average"/>
              <a:buNone/>
            </a:pPr>
            <a:r>
              <a:rPr lang="en-US" sz="1700" b="1" dirty="0">
                <a:solidFill>
                  <a:schemeClr val="dk1"/>
                </a:solidFill>
              </a:rPr>
              <a:t>Front End</a:t>
            </a:r>
            <a:endParaRPr lang="en-US" sz="1400" dirty="0">
              <a:solidFill>
                <a:schemeClr val="dk1"/>
              </a:solidFill>
            </a:endParaRPr>
          </a:p>
        </p:txBody>
      </p:sp>
      <p:sp>
        <p:nvSpPr>
          <p:cNvPr id="21" name="Google Shape;200;p23">
            <a:extLst>
              <a:ext uri="{FF2B5EF4-FFF2-40B4-BE49-F238E27FC236}">
                <a16:creationId xmlns:a16="http://schemas.microsoft.com/office/drawing/2014/main" id="{2F5E449F-AE2F-4CE7-A494-CD9F39FD7487}"/>
              </a:ext>
            </a:extLst>
          </p:cNvPr>
          <p:cNvSpPr txBox="1">
            <a:spLocks/>
          </p:cNvSpPr>
          <p:nvPr/>
        </p:nvSpPr>
        <p:spPr>
          <a:xfrm>
            <a:off x="4684365" y="3318249"/>
            <a:ext cx="2177400" cy="4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>
              <a:spcAft>
                <a:spcPts val="1600"/>
              </a:spcAft>
              <a:buFont typeface="Average"/>
              <a:buNone/>
            </a:pPr>
            <a:r>
              <a:rPr lang="ru-RU" sz="1700" b="1" dirty="0">
                <a:solidFill>
                  <a:schemeClr val="dk1"/>
                </a:solidFill>
              </a:rPr>
              <a:t>Константин</a:t>
            </a:r>
            <a:endParaRPr lang="en-US" sz="1700" b="1" dirty="0">
              <a:solidFill>
                <a:schemeClr val="dk1"/>
              </a:solidFill>
            </a:endParaRPr>
          </a:p>
          <a:p>
            <a:pPr algn="ctr">
              <a:spcAft>
                <a:spcPts val="1600"/>
              </a:spcAft>
            </a:pPr>
            <a:r>
              <a:rPr lang="en-US" sz="1800" dirty="0"/>
              <a:t>@PcSdk</a:t>
            </a:r>
            <a:endParaRPr lang="en-US" sz="1700" b="1" dirty="0">
              <a:solidFill>
                <a:schemeClr val="dk1"/>
              </a:solidFill>
            </a:endParaRPr>
          </a:p>
          <a:p>
            <a:pPr marL="0" indent="0" algn="ctr">
              <a:spcAft>
                <a:spcPts val="1600"/>
              </a:spcAft>
              <a:buFont typeface="Average"/>
              <a:buNone/>
            </a:pPr>
            <a:r>
              <a:rPr lang="en-US" sz="1700" b="1" dirty="0">
                <a:solidFill>
                  <a:schemeClr val="dk1"/>
                </a:solidFill>
              </a:rPr>
              <a:t>Back End</a:t>
            </a:r>
            <a:endParaRPr lang="en-US" sz="1400" dirty="0">
              <a:solidFill>
                <a:schemeClr val="dk1"/>
              </a:solidFill>
            </a:endParaRPr>
          </a:p>
        </p:txBody>
      </p:sp>
      <p:sp>
        <p:nvSpPr>
          <p:cNvPr id="22" name="Google Shape;200;p23">
            <a:extLst>
              <a:ext uri="{FF2B5EF4-FFF2-40B4-BE49-F238E27FC236}">
                <a16:creationId xmlns:a16="http://schemas.microsoft.com/office/drawing/2014/main" id="{63B2287E-4F06-40F8-9A1D-1F554BFC6FF9}"/>
              </a:ext>
            </a:extLst>
          </p:cNvPr>
          <p:cNvSpPr txBox="1">
            <a:spLocks/>
          </p:cNvSpPr>
          <p:nvPr/>
        </p:nvSpPr>
        <p:spPr>
          <a:xfrm>
            <a:off x="6540596" y="3318249"/>
            <a:ext cx="2177400" cy="4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>
              <a:spcAft>
                <a:spcPts val="1600"/>
              </a:spcAft>
              <a:buFont typeface="Average"/>
              <a:buNone/>
            </a:pPr>
            <a:r>
              <a:rPr lang="ru-RU" sz="1700" b="1" dirty="0">
                <a:solidFill>
                  <a:schemeClr val="dk1"/>
                </a:solidFill>
              </a:rPr>
              <a:t>Александр</a:t>
            </a:r>
            <a:endParaRPr lang="en-US" sz="1700" b="1" dirty="0">
              <a:solidFill>
                <a:schemeClr val="dk1"/>
              </a:solidFill>
            </a:endParaRPr>
          </a:p>
          <a:p>
            <a:pPr algn="ctr">
              <a:spcAft>
                <a:spcPts val="1600"/>
              </a:spcAft>
            </a:pPr>
            <a:r>
              <a:rPr lang="en-US" sz="1800" dirty="0"/>
              <a:t>@Alexklippe</a:t>
            </a:r>
            <a:endParaRPr lang="en-US" sz="1700" b="1" dirty="0">
              <a:solidFill>
                <a:schemeClr val="dk1"/>
              </a:solidFill>
            </a:endParaRPr>
          </a:p>
          <a:p>
            <a:pPr marL="0" indent="0" algn="ctr">
              <a:spcAft>
                <a:spcPts val="1600"/>
              </a:spcAft>
              <a:buFont typeface="Average"/>
              <a:buNone/>
            </a:pPr>
            <a:r>
              <a:rPr lang="en-US" sz="1700" b="1" dirty="0" err="1">
                <a:solidFill>
                  <a:schemeClr val="dk1"/>
                </a:solidFill>
              </a:rPr>
              <a:t>SysAdmin</a:t>
            </a:r>
            <a:r>
              <a:rPr lang="en-US" sz="1700" b="1" dirty="0">
                <a:solidFill>
                  <a:schemeClr val="dk1"/>
                </a:solidFill>
              </a:rPr>
              <a:t>, UX/UI, Manager</a:t>
            </a:r>
            <a:endParaRPr lang="en-US" sz="14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0014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E03C63-9E5D-4122-9080-9823B4EFD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ru-RU" sz="3600"/>
              <a:t>Тизер</a:t>
            </a:r>
            <a:endParaRPr lang="en-US" sz="360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C321943-D56E-4D04-B8B9-C2F40998FE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ru-RU" sz="2000" dirty="0"/>
              <a:t>Веб портал для </a:t>
            </a:r>
            <a:r>
              <a:rPr lang="ru-RU" sz="2000" dirty="0" err="1"/>
              <a:t>гос</a:t>
            </a:r>
            <a:r>
              <a:rPr lang="ru-RU" sz="2000" dirty="0"/>
              <a:t> служб и пользователей. </a:t>
            </a:r>
            <a:r>
              <a:rPr lang="ru-RU" sz="2000" dirty="0" err="1"/>
              <a:t>Гос</a:t>
            </a:r>
            <a:r>
              <a:rPr lang="ru-RU" sz="2000" dirty="0"/>
              <a:t> службы подают уведомления массовым пользователям с возможностью выбора групп как по географическим либо иным социальным признакам.</a:t>
            </a:r>
          </a:p>
          <a:p>
            <a:r>
              <a:rPr lang="ru-RU" sz="2000" dirty="0"/>
              <a:t>Подача уведомлений/оповещение как на самом портале, приложении, так и с помощью </a:t>
            </a:r>
            <a:r>
              <a:rPr lang="en-US" sz="2000" dirty="0"/>
              <a:t>API </a:t>
            </a:r>
            <a:r>
              <a:rPr lang="ru-RU" sz="2000" dirty="0"/>
              <a:t>интегрировав в свои решения.</a:t>
            </a:r>
          </a:p>
          <a:p>
            <a:r>
              <a:rPr lang="ru-RU" sz="2000" dirty="0"/>
              <a:t>Возможность пользоваться русскоязычной е-почтой</a:t>
            </a:r>
          </a:p>
          <a:p>
            <a:r>
              <a:rPr lang="en-US" sz="2000" dirty="0"/>
              <a:t>Framework </a:t>
            </a:r>
            <a:r>
              <a:rPr lang="ru-RU" sz="2000" dirty="0"/>
              <a:t>для разработчиков и веб портал с примером его использования.</a:t>
            </a:r>
          </a:p>
          <a:p>
            <a:r>
              <a:rPr lang="ru-RU" sz="2000" dirty="0"/>
              <a:t>Экосистема использования русского языка в адресации, взаимодействие </a:t>
            </a:r>
            <a:r>
              <a:rPr lang="ru-RU" sz="2000" dirty="0" err="1"/>
              <a:t>гос</a:t>
            </a:r>
            <a:r>
              <a:rPr lang="ru-RU" sz="2000" dirty="0"/>
              <a:t> служб с пользователями портала, оперативное оповещение.</a:t>
            </a:r>
          </a:p>
          <a:p>
            <a:r>
              <a:rPr lang="ru-RU" sz="2000" dirty="0"/>
              <a:t>У пользователей есть интерес к использованию кириллических доменов и адресов почты на русском языке. Помогает неуверенным пользователям использовать больше возможностей сети Интернет.</a:t>
            </a:r>
            <a:endParaRPr lang="en-US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A4583EB-E6EE-4374-B47F-C199619AE14F}"/>
              </a:ext>
            </a:extLst>
          </p:cNvPr>
          <p:cNvSpPr/>
          <p:nvPr/>
        </p:nvSpPr>
        <p:spPr>
          <a:xfrm>
            <a:off x="11007253" y="6466177"/>
            <a:ext cx="11847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err="1"/>
              <a:t>Домен.РФ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00766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E03C63-9E5D-4122-9080-9823B4EFD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ru-RU" sz="3600" dirty="0"/>
              <a:t>Проблемы</a:t>
            </a:r>
            <a:endParaRPr lang="en-US" sz="36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C321943-D56E-4D04-B8B9-C2F40998FE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ru-RU" sz="2000" dirty="0"/>
              <a:t>При проведенном опросе выяснилось, что в обществе есть запрос на единое пространство получения оповещений и уведомлений от </a:t>
            </a:r>
            <a:r>
              <a:rPr lang="ru-RU" sz="2000" dirty="0" err="1"/>
              <a:t>гос</a:t>
            </a:r>
            <a:r>
              <a:rPr lang="ru-RU" sz="2000" dirty="0"/>
              <a:t> структур. </a:t>
            </a:r>
          </a:p>
          <a:p>
            <a:r>
              <a:rPr lang="ru-RU" sz="2000" dirty="0"/>
              <a:t>В имеющихся решениях не полностью поддерживается </a:t>
            </a:r>
            <a:r>
              <a:rPr lang="en-US" sz="2000" dirty="0"/>
              <a:t>EAI </a:t>
            </a:r>
            <a:r>
              <a:rPr lang="ru-RU" sz="2000" dirty="0"/>
              <a:t>и возникают сложности.</a:t>
            </a:r>
          </a:p>
          <a:p>
            <a:r>
              <a:rPr lang="ru-RU" sz="2000" dirty="0"/>
              <a:t>Отсутствуют публичные сервисы полностью работающие на кириллице.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F9F3804A-0DCC-45BC-ADD4-C3CFCF3111F5}"/>
              </a:ext>
            </a:extLst>
          </p:cNvPr>
          <p:cNvSpPr/>
          <p:nvPr/>
        </p:nvSpPr>
        <p:spPr>
          <a:xfrm>
            <a:off x="11007253" y="6466177"/>
            <a:ext cx="11847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err="1"/>
              <a:t>Домен.РФ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13746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E03C63-9E5D-4122-9080-9823B4EFD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ru-RU" sz="3600" dirty="0"/>
              <a:t>Анализ решений для разработчиков</a:t>
            </a:r>
            <a:endParaRPr lang="en-US" sz="3600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F6C77ED5-72D4-4B33-8BF5-2344CEE687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1499053"/>
            <a:ext cx="5352381" cy="2800000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DC270B8-1134-4C04-88AA-5B8781B266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6154" y="3219116"/>
            <a:ext cx="5285714" cy="2752381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3BF2649-FF7A-4DB9-8703-2224E13B685E}"/>
              </a:ext>
            </a:extLst>
          </p:cNvPr>
          <p:cNvSpPr txBox="1"/>
          <p:nvPr/>
        </p:nvSpPr>
        <p:spPr>
          <a:xfrm>
            <a:off x="1389898" y="5628141"/>
            <a:ext cx="3859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OAuth, </a:t>
            </a:r>
            <a:r>
              <a:rPr lang="ru-RU" dirty="0"/>
              <a:t>открытые </a:t>
            </a:r>
            <a:r>
              <a:rPr lang="en-US" dirty="0"/>
              <a:t>API</a:t>
            </a:r>
            <a:r>
              <a:rPr lang="ru-RU" dirty="0"/>
              <a:t>:</a:t>
            </a:r>
            <a:r>
              <a:rPr lang="en-US" dirty="0"/>
              <a:t> </a:t>
            </a:r>
            <a:r>
              <a:rPr lang="ru-RU" dirty="0"/>
              <a:t>не поддержали</a:t>
            </a:r>
            <a:endParaRPr lang="en-US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7BEE5836-CD5A-4656-95F0-B80BD13F5E9E}"/>
              </a:ext>
            </a:extLst>
          </p:cNvPr>
          <p:cNvSpPr/>
          <p:nvPr/>
        </p:nvSpPr>
        <p:spPr>
          <a:xfrm>
            <a:off x="11007253" y="6466177"/>
            <a:ext cx="11847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err="1"/>
              <a:t>Домен.РФ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73820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E03C63-9E5D-4122-9080-9823B4EFD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355" y="194649"/>
            <a:ext cx="10773950" cy="559110"/>
          </a:xfrm>
        </p:spPr>
        <p:txBody>
          <a:bodyPr>
            <a:normAutofit fontScale="90000"/>
          </a:bodyPr>
          <a:lstStyle/>
          <a:p>
            <a:r>
              <a:rPr lang="ru-RU" sz="3600" dirty="0"/>
              <a:t>Анализ решений для пользователей</a:t>
            </a:r>
            <a:endParaRPr lang="en-US" sz="36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152D83E-21AC-425C-8E27-ABCE970084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149" y="789404"/>
            <a:ext cx="3558082" cy="1888224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C7208A09-FC10-4270-8276-CE75441362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4887" y="776967"/>
            <a:ext cx="3111273" cy="1900661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C6D1FEDD-A1AD-40D8-B569-430BDE5144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0561" y="771857"/>
            <a:ext cx="3215354" cy="1872156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B5274ADA-108C-4073-AD91-03EDA60C8C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7030" y="2737918"/>
            <a:ext cx="3237446" cy="1803288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96016B7D-2337-4229-B409-89229FACDC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41947" y="2785071"/>
            <a:ext cx="3114213" cy="1756135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846A8E99-5FF9-40FC-B595-E9E8EB0FFA4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70561" y="2737918"/>
            <a:ext cx="3215354" cy="1803288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54B50D5B-C2B6-45CC-8DDD-B1B6D2C3EE6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30915" y="4668104"/>
            <a:ext cx="3610244" cy="2062997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5D767BFA-D5C8-4432-B7BC-DBE6F706C48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72944" y="4601497"/>
            <a:ext cx="3524627" cy="2158444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BB65876D-1601-4AF7-8545-E51C887CB8E1}"/>
              </a:ext>
            </a:extLst>
          </p:cNvPr>
          <p:cNvSpPr/>
          <p:nvPr/>
        </p:nvSpPr>
        <p:spPr>
          <a:xfrm>
            <a:off x="11007253" y="6466177"/>
            <a:ext cx="11847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err="1"/>
              <a:t>Домен.РФ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80589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E03C63-9E5D-4122-9080-9823B4EFD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ru-RU" sz="3600" dirty="0"/>
              <a:t>Как мы решаем эти проблемы</a:t>
            </a:r>
            <a:endParaRPr lang="en-US" sz="36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C321943-D56E-4D04-B8B9-C2F40998FE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ru-RU" sz="2000" dirty="0"/>
              <a:t>Создаем портал взаимодействия </a:t>
            </a:r>
            <a:r>
              <a:rPr lang="ru-RU" sz="2000" dirty="0" err="1"/>
              <a:t>гос</a:t>
            </a:r>
            <a:r>
              <a:rPr lang="ru-RU" sz="2000" dirty="0"/>
              <a:t> служб и пользователей. Создаем приложение, через которое будут приходить оповещения о </a:t>
            </a:r>
            <a:r>
              <a:rPr lang="ru-RU" sz="2000" dirty="0" err="1"/>
              <a:t>чс</a:t>
            </a:r>
            <a:r>
              <a:rPr lang="ru-RU" sz="2000" dirty="0"/>
              <a:t>, различные оповещения от поликлиник, и прочих учреждений, подключившихся к системе. Пользователи не против установки приложения и получения важных </a:t>
            </a:r>
            <a:r>
              <a:rPr lang="ru-RU" sz="2000" dirty="0" err="1"/>
              <a:t>пуш</a:t>
            </a:r>
            <a:r>
              <a:rPr lang="ru-RU" sz="2000" dirty="0"/>
              <a:t> уведомлений.</a:t>
            </a:r>
          </a:p>
          <a:p>
            <a:r>
              <a:rPr lang="ru-RU" sz="2000" dirty="0"/>
              <a:t>Мы создаем либо дорабатываем имеющиеся </a:t>
            </a:r>
            <a:r>
              <a:rPr lang="ru-RU" sz="2000" dirty="0" err="1"/>
              <a:t>фрэймворки</a:t>
            </a:r>
            <a:r>
              <a:rPr lang="ru-RU" sz="2000" dirty="0"/>
              <a:t> для соответствия действующим техническим требованиям, содержащие в себе проверки вводимой информации. Переводим вводимые данные в машинный формат пригодный для пересылки почты, хранения, обработки, и обратный перевод для корректного отображения.</a:t>
            </a:r>
          </a:p>
          <a:p>
            <a:r>
              <a:rPr lang="ru-RU" sz="2000" dirty="0"/>
              <a:t>Создаем или дорабатываем открытый почтовый сервис, к примеру </a:t>
            </a:r>
            <a:r>
              <a:rPr lang="en-US" sz="2000" dirty="0"/>
              <a:t>Round</a:t>
            </a:r>
            <a:r>
              <a:rPr lang="ru-RU" sz="2000" dirty="0"/>
              <a:t>С</a:t>
            </a:r>
            <a:r>
              <a:rPr lang="en-US" sz="2000" dirty="0" err="1"/>
              <a:t>ube</a:t>
            </a:r>
            <a:r>
              <a:rPr lang="en-US" sz="2000" dirty="0"/>
              <a:t>, </a:t>
            </a:r>
            <a:r>
              <a:rPr lang="ru-RU" sz="2000" dirty="0"/>
              <a:t>улучшаем дизайн, подготавливаем масштабируемую инфраструктуру для массового и безотказного использования используя контейнеризацию модулей и автоматизацию управления контейнерами.</a:t>
            </a:r>
          </a:p>
          <a:p>
            <a:endParaRPr lang="ru-RU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55B636DD-BD08-4215-8841-E46C6F2E8E38}"/>
              </a:ext>
            </a:extLst>
          </p:cNvPr>
          <p:cNvSpPr/>
          <p:nvPr/>
        </p:nvSpPr>
        <p:spPr>
          <a:xfrm>
            <a:off x="11007253" y="6466177"/>
            <a:ext cx="11847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err="1"/>
              <a:t>Домен.РФ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57812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E03C63-9E5D-4122-9080-9823B4EFD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ru-RU" sz="3600" dirty="0"/>
              <a:t>Наши </a:t>
            </a:r>
            <a:r>
              <a:rPr lang="ru-RU" sz="3600" dirty="0" err="1"/>
              <a:t>макеты:Мобильное</a:t>
            </a:r>
            <a:r>
              <a:rPr lang="ru-RU" sz="3600" dirty="0"/>
              <a:t> приложение</a:t>
            </a:r>
            <a:endParaRPr lang="en-US" sz="3600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2245D537-8554-4B32-811C-43B3355C2C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8407" y="1779205"/>
            <a:ext cx="5414547" cy="43942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8A4AF58-8928-4220-A8A3-542B924D5A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5536" y="1779205"/>
            <a:ext cx="5477492" cy="4394200"/>
          </a:xfrm>
          <a:prstGeom prst="rect">
            <a:avLst/>
          </a:prstGeom>
        </p:spPr>
      </p:pic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B8418CE4-A367-497C-8408-4FC66E7C35C3}"/>
              </a:ext>
            </a:extLst>
          </p:cNvPr>
          <p:cNvSpPr/>
          <p:nvPr/>
        </p:nvSpPr>
        <p:spPr>
          <a:xfrm>
            <a:off x="11007253" y="6466177"/>
            <a:ext cx="11847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err="1"/>
              <a:t>Домен.РФ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02238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E03C63-9E5D-4122-9080-9823B4EFD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ru-RU" sz="3600" dirty="0"/>
              <a:t>Наши макеты: Мобильное приложение</a:t>
            </a:r>
            <a:endParaRPr lang="en-US" sz="36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0059291F-69F3-4DEB-9659-3EAF357F4D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86747" y="1825625"/>
            <a:ext cx="5418505" cy="4351338"/>
          </a:xfrm>
          <a:prstGeom prst="rect">
            <a:avLst/>
          </a:prstGeom>
        </p:spPr>
      </p:pic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CA2814FD-52E0-4391-9265-2EF8D4803C61}"/>
              </a:ext>
            </a:extLst>
          </p:cNvPr>
          <p:cNvSpPr/>
          <p:nvPr/>
        </p:nvSpPr>
        <p:spPr>
          <a:xfrm>
            <a:off x="11007253" y="6466177"/>
            <a:ext cx="11847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err="1"/>
              <a:t>Домен.РФ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201493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E03C63-9E5D-4122-9080-9823B4EFD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ru-RU" sz="3600" dirty="0"/>
              <a:t>Экономический эффект</a:t>
            </a:r>
            <a:endParaRPr lang="en-US" sz="36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C321943-D56E-4D04-B8B9-C2F40998FE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ru-RU" sz="2000" dirty="0"/>
              <a:t>Для работы с решением со стороны </a:t>
            </a:r>
            <a:r>
              <a:rPr lang="ru-RU" sz="2000" dirty="0" err="1"/>
              <a:t>гос</a:t>
            </a:r>
            <a:r>
              <a:rPr lang="ru-RU" sz="2000" dirty="0"/>
              <a:t> структур не требуется дополнительных сил кроме добавления </a:t>
            </a:r>
            <a:r>
              <a:rPr lang="en-US" sz="2000" dirty="0"/>
              <a:t>API </a:t>
            </a:r>
            <a:r>
              <a:rPr lang="ru-RU" sz="2000" dirty="0"/>
              <a:t>в свои информационные системы. При их отсутствии могут пользоваться порталом.</a:t>
            </a:r>
          </a:p>
          <a:p>
            <a:r>
              <a:rPr lang="ru-RU" sz="2000" dirty="0"/>
              <a:t>Разработанный Фреймворк поможет внедрить в действующие системы возможность обработки почтовых адресов на русском языке (либо другом национальном)</a:t>
            </a:r>
          </a:p>
          <a:p>
            <a:r>
              <a:rPr lang="ru-RU" sz="2000" dirty="0"/>
              <a:t>Портал может привлекать размещать рекламные предложения для определенных групп населения за вознаграждение, в отдельном разделе пользователя. Как показал опрос данный раздел не сильно разочаровывал бы пользователей при условии отсутствия лишних уведомлений.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D70EF061-B8A7-4220-8ACB-FF9B5D753341}"/>
              </a:ext>
            </a:extLst>
          </p:cNvPr>
          <p:cNvSpPr/>
          <p:nvPr/>
        </p:nvSpPr>
        <p:spPr>
          <a:xfrm>
            <a:off x="11007253" y="6466177"/>
            <a:ext cx="11847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err="1"/>
              <a:t>Домен.РФ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7071004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608</Words>
  <Application>Microsoft Office PowerPoint</Application>
  <PresentationFormat>Широкоэкранный</PresentationFormat>
  <Paragraphs>72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Arial</vt:lpstr>
      <vt:lpstr>Average</vt:lpstr>
      <vt:lpstr>Calibri</vt:lpstr>
      <vt:lpstr>Calibri Light</vt:lpstr>
      <vt:lpstr>Тема Office</vt:lpstr>
      <vt:lpstr>Презентация PowerPoint</vt:lpstr>
      <vt:lpstr>Тизер</vt:lpstr>
      <vt:lpstr>Проблемы</vt:lpstr>
      <vt:lpstr>Анализ решений для разработчиков</vt:lpstr>
      <vt:lpstr>Анализ решений для пользователей</vt:lpstr>
      <vt:lpstr>Как мы решаем эти проблемы</vt:lpstr>
      <vt:lpstr>Наши макеты:Мобильное приложение</vt:lpstr>
      <vt:lpstr>Наши макеты: Мобильное приложение</vt:lpstr>
      <vt:lpstr>Экономический эффект</vt:lpstr>
      <vt:lpstr>Масштабируемость</vt:lpstr>
      <vt:lpstr>Интеграция</vt:lpstr>
      <vt:lpstr>Трудозатраты</vt:lpstr>
      <vt:lpstr>Команда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Команда Scrypted</dc:title>
  <dc:creator>Aleksandr salnikov</dc:creator>
  <cp:lastModifiedBy>Aleksandr salnikov</cp:lastModifiedBy>
  <cp:revision>13</cp:revision>
  <dcterms:created xsi:type="dcterms:W3CDTF">2020-06-20T10:20:15Z</dcterms:created>
  <dcterms:modified xsi:type="dcterms:W3CDTF">2020-06-20T14:25:10Z</dcterms:modified>
</cp:coreProperties>
</file>