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59" r:id="rId10"/>
    <p:sldId id="262" r:id="rId11"/>
    <p:sldId id="267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77F48-C92F-47D2-9273-31D830D531F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1501-B923-4696-AE39-89BF42D4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Здравствуйте. Мы команда </a:t>
            </a:r>
            <a:r>
              <a:rPr lang="en-US" dirty="0" err="1"/>
              <a:t>Scrypted</a:t>
            </a:r>
            <a:r>
              <a:rPr lang="en-US" dirty="0"/>
              <a:t> </a:t>
            </a:r>
            <a:r>
              <a:rPr lang="ru-RU" dirty="0"/>
              <a:t>и мы готовы представить наше решение.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также при разработке и внедрении придерживаемся принципов масштабируемости на базе </a:t>
            </a:r>
            <a:r>
              <a:rPr lang="en-US" dirty="0"/>
              <a:t>docker </a:t>
            </a:r>
            <a:r>
              <a:rPr lang="ru-RU" dirty="0"/>
              <a:t>и </a:t>
            </a:r>
            <a:r>
              <a:rPr lang="ru-RU" dirty="0" err="1"/>
              <a:t>кубернэтс</a:t>
            </a:r>
            <a:r>
              <a:rPr lang="ru-RU" dirty="0"/>
              <a:t> и кластерные базы данных. Можем использовать свободное по, российские ОС и облачные технологии защищенные в соответствии с законом о защите персональных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наших разработок интеграцию в сторонние ИТ решения можно производить через </a:t>
            </a:r>
            <a:r>
              <a:rPr lang="en-US" dirty="0"/>
              <a:t>API, </a:t>
            </a:r>
            <a:r>
              <a:rPr lang="ru-RU" dirty="0" err="1"/>
              <a:t>Фрэймворки</a:t>
            </a:r>
            <a:r>
              <a:rPr lang="ru-RU" dirty="0"/>
              <a:t>,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трудозатратам примерный расчет показал, что на разработку решения требуется 3 месяца при команде в 5 человек.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презентация закончена. Спасибо за внимание.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Результатом нашей работы является доработанный </a:t>
            </a:r>
            <a:r>
              <a:rPr lang="ru-RU" dirty="0" err="1"/>
              <a:t>фрэймворк</a:t>
            </a:r>
            <a:r>
              <a:rPr lang="ru-RU" dirty="0"/>
              <a:t>, который позволяет разработчикам программных продуктов использовать в полной мере почтовые адреса пользователей на кириллице.</a:t>
            </a:r>
          </a:p>
          <a:p>
            <a:r>
              <a:rPr lang="ru-RU" dirty="0"/>
              <a:t>На базе этого </a:t>
            </a:r>
            <a:r>
              <a:rPr lang="ru-RU" dirty="0" err="1"/>
              <a:t>фрэмворка</a:t>
            </a:r>
            <a:r>
              <a:rPr lang="ru-RU" dirty="0"/>
              <a:t> мы создали уникальную экосистему, которая позволяет в едином пространстве коммуницировать с государственными службами, получать важные уведомления в едином пространстве, и использовать почтовые адреса на кириллице. Также наше решение может послужить примером для сторонних разработчиков – внедряющих возможности использования национальных доменов в свои решения.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выявления текущих проблем Мы провели мониторинг различных </a:t>
            </a:r>
            <a:r>
              <a:rPr lang="ru-RU" dirty="0" err="1"/>
              <a:t>фрэймворков</a:t>
            </a:r>
            <a:r>
              <a:rPr lang="ru-RU" dirty="0"/>
              <a:t> и выявили, что они не полностью приспособлены к почтовым адресам в национальных зонах.</a:t>
            </a:r>
          </a:p>
          <a:p>
            <a:r>
              <a:rPr lang="ru-RU" dirty="0"/>
              <a:t>Также мало публичных сервисов использующих национальные домены.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провели опрос среди разработчиков и пользователей и выяснили, что разработчики охотно бы использовали доработанные </a:t>
            </a:r>
            <a:r>
              <a:rPr lang="ru-RU" dirty="0" err="1"/>
              <a:t>фрэймворки</a:t>
            </a:r>
            <a:r>
              <a:rPr lang="ru-RU" dirty="0"/>
              <a:t> в своих решениях. При этом они не желают добавлять авторизацию с помощью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 опрос потенциальных пользователей показал, что они охотно бы пользовались авторизаций </a:t>
            </a:r>
            <a:r>
              <a:rPr lang="en-US" dirty="0"/>
              <a:t>OAuth </a:t>
            </a:r>
            <a:r>
              <a:rPr lang="ru-RU" dirty="0"/>
              <a:t>нашего решения и желали бы отслеживать прошедшие авторизации с помощью данной технологии. Пользователи готовы получить почтовый адрес на кириллице, даже при получении государственных услуг при этом не хотят получить пароль в распечатанном виде;</a:t>
            </a:r>
          </a:p>
          <a:p>
            <a:r>
              <a:rPr lang="ru-RU" dirty="0"/>
              <a:t>. Также хотели бы использовать единый портал для коммуникации с государственными службами, получения от них уведомлений, при этом готовы установить приложение с возможностью </a:t>
            </a:r>
            <a:r>
              <a:rPr lang="ru-RU" dirty="0" err="1"/>
              <a:t>пуш</a:t>
            </a:r>
            <a:r>
              <a:rPr lang="ru-RU" dirty="0"/>
              <a:t> уведомлений о важных для них событиях.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По результатам опроса Мы приняли решение доработать имеющиеся </a:t>
            </a:r>
            <a:r>
              <a:rPr lang="ru-RU" sz="1200" dirty="0" err="1"/>
              <a:t>фрэймворки</a:t>
            </a:r>
            <a:r>
              <a:rPr lang="ru-RU" sz="1200" dirty="0"/>
              <a:t> для соответствия действующим техническим требованиям, содержащие в себе проверки вводимой информации. Переводим вводимые данные в машинный формат пригодный для пересылки почты, хранения, обработки, и обратный перевод для корректного отображения. Доработанные действующие </a:t>
            </a:r>
            <a:r>
              <a:rPr lang="ru-RU" sz="1200" dirty="0" err="1"/>
              <a:t>фрэймворки</a:t>
            </a:r>
            <a:r>
              <a:rPr lang="ru-RU" sz="1200" dirty="0"/>
              <a:t> разработчикам будет </a:t>
            </a:r>
            <a:r>
              <a:rPr lang="ru-RU" sz="1200" dirty="0" err="1"/>
              <a:t>проче</a:t>
            </a:r>
            <a:r>
              <a:rPr lang="ru-RU" sz="1200" dirty="0"/>
              <a:t> внедрить в готовые решения в виде обновлений и минимальных доработок.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портал и приложение, через которое будут приходить оповещения о </a:t>
            </a:r>
            <a:r>
              <a:rPr lang="ru-RU" sz="1200" dirty="0" err="1"/>
              <a:t>чс</a:t>
            </a:r>
            <a:r>
              <a:rPr lang="ru-RU" sz="1200" dirty="0"/>
              <a:t>, различные оповещения от поликлиник, и прочих учреждений, подключившихся к системе.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или дорабатываем открытый почтовый сервис, к примеру </a:t>
            </a:r>
            <a:r>
              <a:rPr lang="en-US" sz="1200" dirty="0"/>
              <a:t>Round</a:t>
            </a:r>
            <a:r>
              <a:rPr lang="ru-RU" sz="1200" dirty="0"/>
              <a:t>С</a:t>
            </a:r>
            <a:r>
              <a:rPr lang="en-US" sz="1200" dirty="0" err="1"/>
              <a:t>ube</a:t>
            </a:r>
            <a:r>
              <a:rPr lang="ru-RU" sz="1200" dirty="0"/>
              <a:t>, для корректной обработки адресов в кириллическом формате. И который мог бы являться примером для разработки других </a:t>
            </a:r>
            <a:r>
              <a:rPr lang="ru-RU" sz="1200" dirty="0" err="1"/>
              <a:t>ит</a:t>
            </a:r>
            <a:r>
              <a:rPr lang="ru-RU" sz="1200" dirty="0"/>
              <a:t> решений.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начальном этапе мы дорабатываем и тестируем </a:t>
            </a:r>
            <a:r>
              <a:rPr lang="ru-RU" dirty="0" err="1"/>
              <a:t>Фрэймворк</a:t>
            </a:r>
            <a:r>
              <a:rPr lang="ru-RU" dirty="0"/>
              <a:t>, внедряем регистрацию и авторизацию с подтверждением почтового адреса</a:t>
            </a:r>
          </a:p>
          <a:p>
            <a:r>
              <a:rPr lang="ru-RU" dirty="0"/>
              <a:t>Добавляем интерфейс уведомлений.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Историю авторизаций на сторонних порталах </a:t>
            </a:r>
          </a:p>
          <a:p>
            <a:r>
              <a:rPr lang="ru-RU" dirty="0"/>
              <a:t>И в качестве источника возможного дохода раздел с предложениями от партнеров, размещающие маркетинговые предложения, без надоедливых уведомлений и спама.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Позже внедряем собственную почтовую службу.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Для работы с решением со стороны </a:t>
            </a:r>
            <a:r>
              <a:rPr lang="ru-RU" sz="1200" dirty="0" err="1"/>
              <a:t>гос</a:t>
            </a:r>
            <a:r>
              <a:rPr lang="ru-RU" sz="1200" dirty="0"/>
              <a:t> структур не требуется дополнительных сил кроме добавления </a:t>
            </a:r>
            <a:r>
              <a:rPr lang="en-US" sz="1200" dirty="0"/>
              <a:t>API </a:t>
            </a:r>
            <a:r>
              <a:rPr lang="ru-RU" sz="1200" dirty="0"/>
              <a:t>в свои информационные системы для отправки уведомлений пользователям. При их отсутствии </a:t>
            </a:r>
            <a:r>
              <a:rPr lang="ru-RU" sz="1200" dirty="0" err="1"/>
              <a:t>гос</a:t>
            </a:r>
            <a:r>
              <a:rPr lang="ru-RU" sz="1200" dirty="0"/>
              <a:t> службы могут пользоваться нашим порталом.</a:t>
            </a:r>
          </a:p>
          <a:p>
            <a:endParaRPr lang="ru-RU" dirty="0"/>
          </a:p>
          <a:p>
            <a:r>
              <a:rPr lang="ru-RU" dirty="0"/>
              <a:t>В нашей системе можно внедрить страницу с персональными маркетинговыми программами партнеров за вознаграждение, в отдельном разделе при условии отсутствия уведомлений. </a:t>
            </a:r>
            <a:r>
              <a:rPr lang="ru-RU" sz="1200" dirty="0"/>
              <a:t>(Как показал опрос данный раздел не сильно разочаровывал бы пользователей при условии отсутствия лишних уведомлений.)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D496-CA67-4ACF-937D-B48BAE30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E0892-2F28-4BE2-B91B-50262F3D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719-0AE3-4A08-A3E4-5656B5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1D926-3017-4315-95AB-A23B429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2F6E7-5EC2-4FB8-B6D7-9090BA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85F4-0A2C-4C9E-9141-D33FAE50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E9E2-F6C9-4A25-ACAD-66359B8C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77B9-02BA-4E40-A38F-245D8EC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335CA-C772-42F2-876F-8FFF6F0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9077-86F5-40A5-B462-27C96C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087A2-9E4E-4F8C-9811-9E2B98B6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B89F-F707-4CE4-A28F-1E16409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503F-74C3-4649-B4B8-69698D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D153-D97B-4006-B3CC-5091B3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7E79-7D5E-4E47-8688-14C88AF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655E-9062-4E30-B3E0-852DA8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EAE83-2010-4AD4-9683-31D6A7F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7B42-0201-4406-8359-903BFC4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ACB40-1ABA-4438-A35B-5030702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4878-69A8-4C2E-B980-A4737AF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E90-9D12-4AB3-BBD1-578A37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2784C-F626-4C2D-A6B5-C96A9EF5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D214D-8376-4D5A-9AA3-E1EB43AC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85DC3-0A82-4805-BA27-62F66DC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0B92B-36E6-42BB-AFA4-FEF4607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28D7-2614-4BD2-9AC7-978F5E2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F23F-797E-4952-9401-2F2C4B5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E4DD2-0A56-4458-AAB1-BF161832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6616A-F0B2-4A0A-9645-78079E9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EA9A1-AED8-4D09-B3B9-C663B5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34099-76A0-4FE6-AD96-9745FAF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FA4-93B7-4E67-BA6C-FFCDE0C3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C5E2-9012-41A1-9A7A-3050346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1A1BB-B669-42F5-82CC-067D15F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78AC-832C-40D3-BA0A-AB96A9D2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B85F3-A4AA-4ABF-8A04-03CA7B14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7AF8A-EF9D-4B58-A3A7-84D8326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C599BA-304B-4726-B918-D96CD35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EDD05-AE74-4A90-9E55-4F02626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7A7E-3CD8-411C-80DE-C0376DD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8CFED-3863-42F3-A823-9DE8240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6F1AA-C2FE-4771-8AAE-4325B73D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6FE18-081E-4FDD-9E65-7DABCF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AC7A3-0FAD-446B-A7DB-3F156FB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689FA-C4C5-4982-AF0D-855A183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8E81-89AF-4846-812D-AB7A913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25EC-8300-4A4A-9144-94A6CCE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01BEF-DDC9-405F-BCE6-B38FD462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7683-79AA-46A5-8AFE-993E1FDC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B3B8C-E21E-4C21-B2AD-998157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00B3F-91A3-4302-B5AE-3F7583C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446D5-A4D0-4A99-A90C-A35D5C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A629-7ABC-4BFA-8FD5-8478D20B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308A0E-6F00-4A6C-B67C-294C6D31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49DE95-DC83-440E-844B-5498432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14108-494E-4115-99E5-07151A9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A4516-E103-441F-A102-843D2B3C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62AC-F47F-44E7-B522-70823B30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BDD0-26F9-4FC5-860F-465B1041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1691-77B4-44E5-9470-E462EAA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1E74-1AAC-435E-9D22-2C12816E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D45C-0638-4E58-822A-7A891769E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F3BD-AA8B-4C28-83CF-E332467D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klippe/scryptedv2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c/aw3L3u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19" Type="http://schemas.openxmlformats.org/officeDocument/2006/relationships/hyperlink" Target="https://vk.cc/aw3L3u" TargetMode="External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EF4C9-54CB-4368-9438-5A164576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 №1 </a:t>
            </a:r>
            <a:r>
              <a:rPr lang="ru-RU" dirty="0" err="1"/>
              <a:t>Домен.РФ</a:t>
            </a:r>
            <a:endParaRPr lang="ru-RU" dirty="0"/>
          </a:p>
          <a:p>
            <a:r>
              <a:rPr lang="ru-RU" dirty="0"/>
              <a:t>«Система оповещения, рассылок»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3AE2B5-F28D-4169-8193-4C299DE69C5D}"/>
              </a:ext>
            </a:extLst>
          </p:cNvPr>
          <p:cNvSpPr/>
          <p:nvPr/>
        </p:nvSpPr>
        <p:spPr>
          <a:xfrm>
            <a:off x="11007252" y="6466662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54A7D-4192-4BF4-A32F-6B29F1E5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384479"/>
            <a:ext cx="7619047" cy="2869841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Ð¸ÑÑÐ¾Ð²Ð¾Ð¹ Ð¿ÑÐ¾ÑÑÐ² png">
            <a:extLst>
              <a:ext uri="{FF2B5EF4-FFF2-40B4-BE49-F238E27FC236}">
                <a16:creationId xmlns:a16="http://schemas.microsoft.com/office/drawing/2014/main" id="{6D5B5B3C-71E9-456D-A68B-29AF9B19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8"/>
          <a:stretch/>
        </p:blipFill>
        <p:spPr bwMode="auto">
          <a:xfrm>
            <a:off x="349732" y="252278"/>
            <a:ext cx="1936744" cy="88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440525-2B29-4AD8-9356-5FD4B4E3C361}"/>
              </a:ext>
            </a:extLst>
          </p:cNvPr>
          <p:cNvSpPr/>
          <p:nvPr/>
        </p:nvSpPr>
        <p:spPr>
          <a:xfrm>
            <a:off x="2484582" y="371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Универсальное принятие доменных имен и</a:t>
            </a:r>
          </a:p>
          <a:p>
            <a:r>
              <a:rPr lang="ru-RU" dirty="0"/>
              <a:t>почтовых адресов в приложениях и сервисах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57D594-4C85-4BF0-8FF1-D6CE099C8D08}"/>
              </a:ext>
            </a:extLst>
          </p:cNvPr>
          <p:cNvSpPr/>
          <p:nvPr/>
        </p:nvSpPr>
        <p:spPr>
          <a:xfrm>
            <a:off x="4041398" y="4888468"/>
            <a:ext cx="410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https://github.com/alexklippe/scryptedv2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Масштабируемость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Мы используем докер для контейнеризации;</a:t>
            </a:r>
          </a:p>
          <a:p>
            <a:r>
              <a:rPr lang="ru-RU" sz="2000" dirty="0" err="1"/>
              <a:t>Кубернейтс</a:t>
            </a:r>
            <a:r>
              <a:rPr lang="ru-RU" sz="2000" dirty="0"/>
              <a:t> для автоматического масштабирования и разворачивания либо освобождения дополнительных мощностей;</a:t>
            </a:r>
          </a:p>
          <a:p>
            <a:r>
              <a:rPr lang="ru-RU" sz="2000" dirty="0"/>
              <a:t>Кластер баз данных для распределения нагрузок записи – чтения.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ADFDF-4420-4FAC-AEF2-121872806D1B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6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 в готовые ИТ решения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r>
              <a:rPr lang="ru-RU" sz="2000" dirty="0" err="1"/>
              <a:t>Фрэймворки</a:t>
            </a:r>
            <a:r>
              <a:rPr lang="ru-RU" sz="2000" dirty="0"/>
              <a:t> для замены в действующих решениях;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  <a:p>
            <a:r>
              <a:rPr lang="en-US" sz="2000" dirty="0"/>
              <a:t>OAuth </a:t>
            </a:r>
            <a:r>
              <a:rPr lang="ru-RU" sz="2000" dirty="0"/>
              <a:t> для авторизации с помощью сервиса на сторонних порталах.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6DF657-B73A-450F-82F0-F9DD525ED4FA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3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Трудозатраты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Изучение возможности применения имеющихся Фреймворков 20 часов.</a:t>
            </a:r>
          </a:p>
          <a:p>
            <a:r>
              <a:rPr lang="ru-RU" sz="2000" dirty="0"/>
              <a:t>Доработка Фреймворков</a:t>
            </a:r>
            <a:r>
              <a:rPr lang="en-US" sz="2000" dirty="0"/>
              <a:t> </a:t>
            </a:r>
            <a:r>
              <a:rPr lang="ru-RU" sz="2000" dirty="0"/>
              <a:t>обработки кириллических доменов либо создание своего 20 часов.</a:t>
            </a:r>
          </a:p>
          <a:p>
            <a:r>
              <a:rPr lang="ru-RU" sz="2000" dirty="0"/>
              <a:t>Создания фронт бэк, </a:t>
            </a:r>
            <a:r>
              <a:rPr lang="en-US" sz="2000" dirty="0"/>
              <a:t>API – </a:t>
            </a:r>
            <a:r>
              <a:rPr lang="ru-RU" sz="2000" dirty="0"/>
              <a:t>40 часов</a:t>
            </a:r>
          </a:p>
          <a:p>
            <a:r>
              <a:rPr lang="ru-RU" sz="2000" dirty="0"/>
              <a:t>Создания портала бэк-офис 40 часов.</a:t>
            </a:r>
          </a:p>
          <a:p>
            <a:r>
              <a:rPr lang="ru-RU" sz="2000" dirty="0"/>
              <a:t>Создание клиентской (Фронт) части портала уведомлений 10 часов.</a:t>
            </a:r>
          </a:p>
          <a:p>
            <a:r>
              <a:rPr lang="ru-RU" sz="2000" dirty="0"/>
              <a:t>Создание мобильного приложения взаимодействующее с </a:t>
            </a:r>
            <a:r>
              <a:rPr lang="en-US" sz="2000" dirty="0"/>
              <a:t>API.</a:t>
            </a:r>
            <a:endParaRPr lang="ru-RU" sz="2000" dirty="0"/>
          </a:p>
          <a:p>
            <a:r>
              <a:rPr lang="ru-RU" sz="2000" dirty="0"/>
              <a:t>Доработка открытой почтовой системы 80 часов.</a:t>
            </a:r>
          </a:p>
          <a:p>
            <a:r>
              <a:rPr lang="ru-RU" sz="2000" dirty="0"/>
              <a:t>Внедрение почтовой системы 20 часов.</a:t>
            </a:r>
          </a:p>
          <a:p>
            <a:r>
              <a:rPr lang="ru-RU" sz="2000" dirty="0"/>
              <a:t>Тестирование и исправление 40 часов.</a:t>
            </a:r>
          </a:p>
          <a:p>
            <a:r>
              <a:rPr lang="ru-RU" sz="2000" dirty="0"/>
              <a:t>Контейнеризация, автоматизация распределения нагрузок 32 часа.</a:t>
            </a:r>
          </a:p>
          <a:p>
            <a:r>
              <a:rPr lang="ru-RU" sz="2000" dirty="0"/>
              <a:t>Переход в боевой режим через 3 месяца при команде в 5 человек.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FBABE-EB86-446B-9138-B6213E7BCFD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5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AD32AF-CB9A-421B-AE01-72389CE48BC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11" name="Google Shape;197;p23">
            <a:extLst>
              <a:ext uri="{FF2B5EF4-FFF2-40B4-BE49-F238E27FC236}">
                <a16:creationId xmlns:a16="http://schemas.microsoft.com/office/drawing/2014/main" id="{3DFA7992-876E-4DC4-8268-A42F33E4755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89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Google Shape;199;p23">
            <a:extLst>
              <a:ext uri="{FF2B5EF4-FFF2-40B4-BE49-F238E27FC236}">
                <a16:creationId xmlns:a16="http://schemas.microsoft.com/office/drawing/2014/main" id="{632E421D-CA94-4770-A70F-231C19FEFBE5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15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199;p23">
            <a:extLst>
              <a:ext uri="{FF2B5EF4-FFF2-40B4-BE49-F238E27FC236}">
                <a16:creationId xmlns:a16="http://schemas.microsoft.com/office/drawing/2014/main" id="{E84582A9-23C6-417D-8E23-50F8B3812C0E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46" y="1616222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0;p23">
            <a:extLst>
              <a:ext uri="{FF2B5EF4-FFF2-40B4-BE49-F238E27FC236}">
                <a16:creationId xmlns:a16="http://schemas.microsoft.com/office/drawing/2014/main" id="{9696A120-3AE6-41C5-8101-4FECAB433B06}"/>
              </a:ext>
            </a:extLst>
          </p:cNvPr>
          <p:cNvSpPr txBox="1">
            <a:spLocks/>
          </p:cNvSpPr>
          <p:nvPr/>
        </p:nvSpPr>
        <p:spPr>
          <a:xfrm>
            <a:off x="2844439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Станислав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@mvdxk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Front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Google Shape;200;p23">
            <a:extLst>
              <a:ext uri="{FF2B5EF4-FFF2-40B4-BE49-F238E27FC236}">
                <a16:creationId xmlns:a16="http://schemas.microsoft.com/office/drawing/2014/main" id="{2F5E449F-AE2F-4CE7-A494-CD9F39FD7487}"/>
              </a:ext>
            </a:extLst>
          </p:cNvPr>
          <p:cNvSpPr txBox="1">
            <a:spLocks/>
          </p:cNvSpPr>
          <p:nvPr/>
        </p:nvSpPr>
        <p:spPr>
          <a:xfrm>
            <a:off x="4684365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Константин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@PcSdk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Back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2" name="Google Shape;200;p23">
            <a:extLst>
              <a:ext uri="{FF2B5EF4-FFF2-40B4-BE49-F238E27FC236}">
                <a16:creationId xmlns:a16="http://schemas.microsoft.com/office/drawing/2014/main" id="{63B2287E-4F06-40F8-9A1D-1F554BFC6FF9}"/>
              </a:ext>
            </a:extLst>
          </p:cNvPr>
          <p:cNvSpPr txBox="1">
            <a:spLocks/>
          </p:cNvSpPr>
          <p:nvPr/>
        </p:nvSpPr>
        <p:spPr>
          <a:xfrm>
            <a:off x="6540596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Александр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@Alexklippe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 err="1">
                <a:solidFill>
                  <a:schemeClr val="dk1"/>
                </a:solidFill>
              </a:rPr>
              <a:t>SysAdmin</a:t>
            </a:r>
            <a:r>
              <a:rPr lang="en-US" sz="1700" b="1" dirty="0">
                <a:solidFill>
                  <a:schemeClr val="dk1"/>
                </a:solidFill>
              </a:rPr>
              <a:t>, UX/UI, Manager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 проект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Доработали имеющийся </a:t>
            </a:r>
            <a:r>
              <a:rPr lang="en-US" sz="2000" b="1" dirty="0"/>
              <a:t>Framework</a:t>
            </a:r>
            <a:r>
              <a:rPr lang="en-US" sz="2000" dirty="0"/>
              <a:t> </a:t>
            </a:r>
            <a:r>
              <a:rPr lang="ru-RU" sz="2000" dirty="0"/>
              <a:t>для разработчиков программных продуктов, который приспособлен для производства ИТ продуктов в кириллической и других национальных зонах.</a:t>
            </a:r>
          </a:p>
          <a:p>
            <a:r>
              <a:rPr lang="ru-RU" sz="2000" dirty="0"/>
              <a:t>На базе нашего фреймворка создали </a:t>
            </a:r>
            <a:r>
              <a:rPr lang="ru-RU" sz="2000" b="1" dirty="0"/>
              <a:t>Уникальную Экосистему </a:t>
            </a:r>
            <a:r>
              <a:rPr lang="ru-RU" sz="2000" dirty="0"/>
              <a:t>взаимодействия государства и общества. Она состоит из сервиса уведомлений и почтового движка, которые позволяют получать уведомления от государственных учреждений в приложении, портале и на личный е-</a:t>
            </a:r>
            <a:r>
              <a:rPr lang="ru-RU" sz="2000" dirty="0" err="1"/>
              <a:t>майл</a:t>
            </a:r>
            <a:r>
              <a:rPr lang="ru-RU" sz="2000" dirty="0"/>
              <a:t>, использовать почту и авторизоваться на подключенных сайтах с помощью адресов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4583EB-E6EE-4374-B47F-C199619AE14F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7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Текущие 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646094" cy="4397758"/>
          </a:xfrm>
        </p:spPr>
        <p:txBody>
          <a:bodyPr>
            <a:normAutofit/>
          </a:bodyPr>
          <a:lstStyle/>
          <a:p>
            <a:r>
              <a:rPr lang="ru-RU" sz="2000" dirty="0"/>
              <a:t>В имеющихся решениях не полностью поддерживается использование кириллицы в написании почтовых адресов</a:t>
            </a:r>
            <a:r>
              <a:rPr lang="en-US" sz="2000" dirty="0"/>
              <a:t> </a:t>
            </a:r>
            <a:r>
              <a:rPr lang="ru-RU" sz="2000" dirty="0"/>
              <a:t>и возникают сложности с отправкой писем на такие адреса.</a:t>
            </a:r>
          </a:p>
          <a:p>
            <a:r>
              <a:rPr lang="ru-RU" sz="2000" dirty="0"/>
              <a:t>Отсутствуют публичные сервисы полностью работающие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3804A-0DCC-45BC-ADD4-C3CFCF3111F5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решений для разработчиков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C77ED5-72D4-4B33-8BF5-2344CEE6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0494" y="3729761"/>
            <a:ext cx="3981877" cy="20830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270B8-1134-4C04-88AA-5B8781B26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89" y="1375976"/>
            <a:ext cx="4097137" cy="21334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2649-FF7A-4DB9-8703-2224E13B685E}"/>
              </a:ext>
            </a:extLst>
          </p:cNvPr>
          <p:cNvSpPr txBox="1"/>
          <p:nvPr/>
        </p:nvSpPr>
        <p:spPr>
          <a:xfrm>
            <a:off x="802670" y="1993880"/>
            <a:ext cx="520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опроса: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Готовы использовать работающий Фреймворк;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Разработчики </a:t>
            </a:r>
            <a:r>
              <a:rPr lang="ru-RU" u="sng" dirty="0"/>
              <a:t>не хотят </a:t>
            </a:r>
            <a:r>
              <a:rPr lang="ru-RU" dirty="0"/>
              <a:t>внедрять дополнительный способ авторизации </a:t>
            </a:r>
            <a:r>
              <a:rPr lang="en-US" dirty="0"/>
              <a:t>OAuth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EE5836-CD5A-4656-95F0-B80BD13F5E9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3D2526-1A0F-458E-978E-0346B3BE58CF}"/>
              </a:ext>
            </a:extLst>
          </p:cNvPr>
          <p:cNvSpPr/>
          <p:nvPr/>
        </p:nvSpPr>
        <p:spPr>
          <a:xfrm>
            <a:off x="3607108" y="6130187"/>
            <a:ext cx="695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* Полная инфографика доступна по адресу </a:t>
            </a:r>
            <a:r>
              <a:rPr lang="en-US" dirty="0">
                <a:hlinkClick r:id="rId5"/>
              </a:rPr>
              <a:t>https://vk.cc/aw3L3u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5" y="194649"/>
            <a:ext cx="10773950" cy="55911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Анализ решений для пользователей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2D83E-21AC-425C-8E27-ABCE9700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5048" y="798788"/>
            <a:ext cx="2092174" cy="11102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208A09-FC10-4270-8276-CE7544136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0000" y="961607"/>
            <a:ext cx="1758626" cy="10743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1FEDD-A1AD-40D8-B569-430BDE514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6697" y="1779743"/>
            <a:ext cx="1820269" cy="10598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274ADA-108C-4073-AD91-03EDA60C8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8298" y="1986363"/>
            <a:ext cx="2146157" cy="1195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6016B7D-2337-4229-B409-89229FACD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6722" y="2772617"/>
            <a:ext cx="2024654" cy="11417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6A8E99-5FF9-40FC-B595-E9E8EB0FFA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74426" y="3126123"/>
            <a:ext cx="2128927" cy="11939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B50D5B-C2B6-45CC-8DDD-B1B6D2C3EE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5779" y="3805065"/>
            <a:ext cx="2024654" cy="11569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D767BFA-D5C8-4432-B7BC-DBE6F706C4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0670" y="4293181"/>
            <a:ext cx="1857282" cy="11373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65876D-1601-4AF7-8545-E51C887CB8E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77901-DF9E-407C-B7A8-37763A08BF56}"/>
              </a:ext>
            </a:extLst>
          </p:cNvPr>
          <p:cNvSpPr txBox="1"/>
          <p:nvPr/>
        </p:nvSpPr>
        <p:spPr>
          <a:xfrm>
            <a:off x="712875" y="946939"/>
            <a:ext cx="579797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b="1" dirty="0"/>
              <a:t>запрос на использование единого портала уведомлений</a:t>
            </a:r>
            <a:r>
              <a:rPr lang="ru-RU" dirty="0"/>
              <a:t> от государственных учреждений;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получить адрес почты на кириллице;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получать уведомления </a:t>
            </a:r>
            <a:r>
              <a:rPr lang="ru-RU" dirty="0"/>
              <a:t>от государственных учреждений </a:t>
            </a:r>
            <a:r>
              <a:rPr lang="ru-RU" b="1" dirty="0"/>
              <a:t>в одном месте</a:t>
            </a:r>
            <a:r>
              <a:rPr lang="ru-RU" dirty="0"/>
              <a:t>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установить себе мобильное приложение </a:t>
            </a:r>
            <a:r>
              <a:rPr lang="ru-RU" dirty="0"/>
              <a:t>с </a:t>
            </a:r>
            <a:r>
              <a:rPr lang="ru-RU" dirty="0" err="1"/>
              <a:t>пуш</a:t>
            </a:r>
            <a:r>
              <a:rPr lang="ru-RU" dirty="0"/>
              <a:t> уведомлениями от государственных структур;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Желают </a:t>
            </a:r>
            <a:r>
              <a:rPr lang="ru-RU" b="1" dirty="0"/>
              <a:t>получать уведомления </a:t>
            </a:r>
            <a:r>
              <a:rPr lang="ru-RU" dirty="0"/>
              <a:t>о фактах авторизации на сторонних сайтах;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Интересует </a:t>
            </a:r>
            <a:r>
              <a:rPr lang="ru-RU" b="1" dirty="0"/>
              <a:t>история авторизаций </a:t>
            </a:r>
            <a:r>
              <a:rPr lang="ru-RU" dirty="0"/>
              <a:t>на сторонних порталах;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09F00-2AFC-4BF9-91D0-C3CCA29C43A4}"/>
              </a:ext>
            </a:extLst>
          </p:cNvPr>
          <p:cNvSpPr txBox="1"/>
          <p:nvPr/>
        </p:nvSpPr>
        <p:spPr>
          <a:xfrm>
            <a:off x="5187940" y="5867446"/>
            <a:ext cx="646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Полная инфографика доступна по адресу </a:t>
            </a:r>
            <a:r>
              <a:rPr lang="en-US" dirty="0">
                <a:hlinkClick r:id="rId19"/>
              </a:rPr>
              <a:t>https://vk.cc/aw3L3u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932DDC-B54F-4AF9-B712-E1292C71DC48}"/>
              </a:ext>
            </a:extLst>
          </p:cNvPr>
          <p:cNvCxnSpPr/>
          <p:nvPr/>
        </p:nvCxnSpPr>
        <p:spPr>
          <a:xfrm>
            <a:off x="2139193" y="1574499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F3BB1B-E8E2-4E31-A651-C30C05FAD7FD}"/>
              </a:ext>
            </a:extLst>
          </p:cNvPr>
          <p:cNvCxnSpPr/>
          <p:nvPr/>
        </p:nvCxnSpPr>
        <p:spPr>
          <a:xfrm>
            <a:off x="2139193" y="2185165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26D8C47-97A9-4289-8276-430651CBBC7A}"/>
              </a:ext>
            </a:extLst>
          </p:cNvPr>
          <p:cNvCxnSpPr/>
          <p:nvPr/>
        </p:nvCxnSpPr>
        <p:spPr>
          <a:xfrm>
            <a:off x="2139193" y="3013869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F76732B-0438-4CD4-BB59-DFE1756A6EE6}"/>
              </a:ext>
            </a:extLst>
          </p:cNvPr>
          <p:cNvCxnSpPr/>
          <p:nvPr/>
        </p:nvCxnSpPr>
        <p:spPr>
          <a:xfrm>
            <a:off x="2139193" y="3804710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E31D8D3-B11F-4EA2-AC60-56ABAD6C1791}"/>
              </a:ext>
            </a:extLst>
          </p:cNvPr>
          <p:cNvCxnSpPr/>
          <p:nvPr/>
        </p:nvCxnSpPr>
        <p:spPr>
          <a:xfrm>
            <a:off x="2139193" y="4594250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Как мы решаем полученные запросы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000" dirty="0"/>
              <a:t>Мы создаем либо дорабатываем имеющиеся Фреймворки для соответствия действующим техническим требованиям;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На базе </a:t>
            </a:r>
            <a:r>
              <a:rPr lang="ru-RU" sz="2000" dirty="0" err="1"/>
              <a:t>Фрэймворка</a:t>
            </a:r>
            <a:r>
              <a:rPr lang="ru-RU" sz="2000" dirty="0"/>
              <a:t> Создаем портал и приложение для взаимодействия государственных служб и граждан. 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Дорабатываем открытый почтовый сервис, к примеру </a:t>
            </a:r>
            <a:r>
              <a:rPr lang="en-US" sz="2000" dirty="0"/>
              <a:t>Round</a:t>
            </a:r>
            <a:r>
              <a:rPr lang="ru-RU" sz="2000" dirty="0"/>
              <a:t>С</a:t>
            </a:r>
            <a:r>
              <a:rPr lang="en-US" sz="2000" dirty="0" err="1"/>
              <a:t>ube</a:t>
            </a:r>
            <a:r>
              <a:rPr lang="ru-RU" sz="2000" dirty="0"/>
              <a:t>, для корректной обработки адресов в кириллическом формате.</a:t>
            </a:r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636DD-BD08-4215-8841-E46C6F2E8E38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</a:t>
            </a:r>
            <a:r>
              <a:rPr lang="ru-RU" sz="3600" dirty="0" err="1"/>
              <a:t>макеты:Мобильное</a:t>
            </a:r>
            <a:r>
              <a:rPr lang="ru-RU" sz="3600" dirty="0"/>
              <a:t> приложение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45D537-8554-4B32-811C-43B3355C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524" y="1779205"/>
            <a:ext cx="5414547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4AF58-8928-4220-A8A3-542B924D5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53"/>
          <a:stretch/>
        </p:blipFill>
        <p:spPr>
          <a:xfrm>
            <a:off x="7218653" y="1779205"/>
            <a:ext cx="2752259" cy="43942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418CE4-A367-497C-8408-4FC66E7C35C3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2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59291F-69F3-4DEB-9659-3EAF357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514" y="1620159"/>
            <a:ext cx="5418505" cy="43513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2814FD-52E0-4391-9265-2EF8D4803C6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C2BA0A-769F-4698-A35D-C9B9E9C1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443" y="1620159"/>
            <a:ext cx="2550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Экономический эффект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Доработанный Фреймворк поможет внедрить в действующие системы возможность обработки почтовых адресов на русском языке (либо другом национальном);</a:t>
            </a:r>
          </a:p>
          <a:p>
            <a:r>
              <a:rPr lang="ru-RU" sz="2000" dirty="0"/>
              <a:t>Со стороны государственных структур не требуется дополнительных сил кроме добавления </a:t>
            </a:r>
            <a:r>
              <a:rPr lang="en-US" sz="2000" dirty="0"/>
              <a:t>API </a:t>
            </a:r>
            <a:r>
              <a:rPr lang="ru-RU" sz="2000" dirty="0"/>
              <a:t>в свои информационные системы. </a:t>
            </a:r>
          </a:p>
          <a:p>
            <a:r>
              <a:rPr lang="ru-RU" sz="2000" dirty="0"/>
              <a:t>При их отсутствии могут пользоваться нашим порталом;</a:t>
            </a:r>
          </a:p>
          <a:p>
            <a:r>
              <a:rPr lang="ru-RU" sz="2000" dirty="0"/>
              <a:t>Разработанная экосистема может привлекать рекламодателей для размещения маркетинговых программ для определенных групп населения за вознаграждение, в отдельном разделе пользователя.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EF061-B8A7-4220-8ACB-FF9B5D75334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0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1161</Words>
  <Application>Microsoft Office PowerPoint</Application>
  <PresentationFormat>Широкоэкранный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Average</vt:lpstr>
      <vt:lpstr>Calibri</vt:lpstr>
      <vt:lpstr>Calibri Light</vt:lpstr>
      <vt:lpstr>Тема Office</vt:lpstr>
      <vt:lpstr>Презентация PowerPoint</vt:lpstr>
      <vt:lpstr>Наш проект</vt:lpstr>
      <vt:lpstr>Текущие проблемы</vt:lpstr>
      <vt:lpstr>Анализ решений для разработчиков</vt:lpstr>
      <vt:lpstr>Анализ решений для пользователей</vt:lpstr>
      <vt:lpstr>Как мы решаем полученные запросы</vt:lpstr>
      <vt:lpstr>Наши макеты:Мобильное приложение</vt:lpstr>
      <vt:lpstr>Наши макеты: Мобильное приложение</vt:lpstr>
      <vt:lpstr>Экономический эффект</vt:lpstr>
      <vt:lpstr>Масштабируемость</vt:lpstr>
      <vt:lpstr>Интеграция в готовые ИТ решения</vt:lpstr>
      <vt:lpstr>Трудозатраты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Scrypted</dc:title>
  <dc:creator>Aleksandr salnikov</dc:creator>
  <cp:lastModifiedBy>Aleksandr salnikov</cp:lastModifiedBy>
  <cp:revision>27</cp:revision>
  <dcterms:created xsi:type="dcterms:W3CDTF">2020-06-20T10:20:15Z</dcterms:created>
  <dcterms:modified xsi:type="dcterms:W3CDTF">2020-06-20T18:52:29Z</dcterms:modified>
</cp:coreProperties>
</file>