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  <p:cmAuthor id="2" name="Microsoft Office User" initials="MOU" lastIdx="6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Wheelwright, Geof" initials="WG" lastIdx="1" clrIdx="2">
    <p:extLst>
      <p:ext uri="{19B8F6BF-5375-455C-9EA6-DF929625EA0E}">
        <p15:presenceInfo xmlns:p15="http://schemas.microsoft.com/office/powerpoint/2012/main" userId="S-1-5-21-1407069837-2091007605-538272213-418003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FFF"/>
    <a:srgbClr val="B551FF"/>
    <a:srgbClr val="AB4DFA"/>
    <a:srgbClr val="9442D5"/>
    <a:srgbClr val="EAEDED"/>
    <a:srgbClr val="D5DBDB"/>
    <a:srgbClr val="545B64"/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0687"/>
  </p:normalViewPr>
  <p:slideViewPr>
    <p:cSldViewPr>
      <p:cViewPr varScale="1">
        <p:scale>
          <a:sx n="102" d="100"/>
          <a:sy n="102" d="100"/>
        </p:scale>
        <p:origin x="1512" y="184"/>
      </p:cViewPr>
      <p:guideLst>
        <p:guide orient="horz" pos="2160"/>
        <p:guide pos="5952"/>
        <p:guide pos="566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7/3/22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8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9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9A5219-DBAC-6346-B88F-4A5085DDFA4E}"/>
              </a:ext>
            </a:extLst>
          </p:cNvPr>
          <p:cNvSpPr/>
          <p:nvPr userDrawn="1"/>
        </p:nvSpPr>
        <p:spPr>
          <a:xfrm>
            <a:off x="990600" y="6248400"/>
            <a:ext cx="3124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debar Background">
            <a:extLst>
              <a:ext uri="{FF2B5EF4-FFF2-40B4-BE49-F238E27FC236}">
                <a16:creationId xmlns:a16="http://schemas.microsoft.com/office/drawing/2014/main" id="{46EA3F5B-4095-BA4A-B384-D5173DD1B8C1}"/>
              </a:ext>
            </a:extLst>
          </p:cNvPr>
          <p:cNvSpPr/>
          <p:nvPr userDrawn="1"/>
        </p:nvSpPr>
        <p:spPr>
          <a:xfrm>
            <a:off x="5181600" y="0"/>
            <a:ext cx="7010400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9A5219-DBAC-6346-B88F-4A5085DDFA4E}"/>
              </a:ext>
            </a:extLst>
          </p:cNvPr>
          <p:cNvSpPr/>
          <p:nvPr userDrawn="1"/>
        </p:nvSpPr>
        <p:spPr>
          <a:xfrm>
            <a:off x="990600" y="6248400"/>
            <a:ext cx="3124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WS Reference Architecture text">
            <a:extLst>
              <a:ext uri="{FF2B5EF4-FFF2-40B4-BE49-F238E27FC236}">
                <a16:creationId xmlns:a16="http://schemas.microsoft.com/office/drawing/2014/main" id="{A1263A3D-3DE9-9B41-8AE5-A49ED614727F}"/>
              </a:ext>
            </a:extLst>
          </p:cNvPr>
          <p:cNvSpPr txBox="1"/>
          <p:nvPr userDrawn="1"/>
        </p:nvSpPr>
        <p:spPr>
          <a:xfrm>
            <a:off x="5334000" y="6345238"/>
            <a:ext cx="2895599" cy="320040"/>
          </a:xfrm>
          <a:prstGeom prst="rect">
            <a:avLst/>
          </a:prstGeom>
          <a:noFill/>
        </p:spPr>
        <p:txBody>
          <a:bodyPr wrap="square" rIns="45720" rtlCol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Reference Architecture</a:t>
            </a:r>
          </a:p>
        </p:txBody>
      </p:sp>
      <p:sp>
        <p:nvSpPr>
          <p:cNvPr id="6" name="AWS copyright text">
            <a:extLst>
              <a:ext uri="{FF2B5EF4-FFF2-40B4-BE49-F238E27FC236}">
                <a16:creationId xmlns:a16="http://schemas.microsoft.com/office/drawing/2014/main" id="{A1B1A969-B769-9041-94BE-8DFAFCBC0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45238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933" b="0" i="1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Reviewed for technical accuracy </a:t>
            </a:r>
            <a:r>
              <a:rPr lang="en-US" altLang="x-none" sz="933" b="0" i="1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March 16, </a:t>
            </a:r>
            <a:r>
              <a:rPr lang="en-US" altLang="x-none" sz="933" b="0" i="1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2022</a:t>
            </a: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533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5" Type="http://schemas.openxmlformats.org/officeDocument/2006/relationships/image" Target="../media/image24.png"/><Relationship Id="rId10" Type="http://schemas.openxmlformats.org/officeDocument/2006/relationships/image" Target="../media/image21.svg"/><Relationship Id="rId4" Type="http://schemas.openxmlformats.org/officeDocument/2006/relationships/image" Target="../media/image4.sv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28.png"/><Relationship Id="rId5" Type="http://schemas.openxmlformats.org/officeDocument/2006/relationships/image" Target="../media/image13.png"/><Relationship Id="rId10" Type="http://schemas.openxmlformats.org/officeDocument/2006/relationships/image" Target="../media/image27.png"/><Relationship Id="rId4" Type="http://schemas.openxmlformats.org/officeDocument/2006/relationships/image" Target="../media/image4.sv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13.png"/><Relationship Id="rId4" Type="http://schemas.openxmlformats.org/officeDocument/2006/relationships/image" Target="../media/image4.svg"/><Relationship Id="rId9" Type="http://schemas.openxmlformats.org/officeDocument/2006/relationships/image" Target="../media/image28.png"/><Relationship Id="rId1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B427F71C-07FA-964C-AE3A-F139E15A3F09}"/>
              </a:ext>
            </a:extLst>
          </p:cNvPr>
          <p:cNvSpPr/>
          <p:nvPr/>
        </p:nvSpPr>
        <p:spPr>
          <a:xfrm>
            <a:off x="3413804" y="3188989"/>
            <a:ext cx="2495868" cy="1218554"/>
          </a:xfrm>
          <a:prstGeom prst="rect">
            <a:avLst/>
          </a:prstGeom>
          <a:solidFill>
            <a:srgbClr val="E4EEE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Protected Subnet (10.0.0.0/24)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CDEF98-1BF6-3F41-B593-E24BC7D405A2}"/>
              </a:ext>
            </a:extLst>
          </p:cNvPr>
          <p:cNvSpPr/>
          <p:nvPr/>
        </p:nvSpPr>
        <p:spPr>
          <a:xfrm>
            <a:off x="3427245" y="2041417"/>
            <a:ext cx="2495869" cy="1014591"/>
          </a:xfrm>
          <a:prstGeom prst="rect">
            <a:avLst/>
          </a:prstGeom>
          <a:solidFill>
            <a:srgbClr val="E4EEE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Firewall Subnet (10.0.1.0/28)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01D272E-D423-FE44-B4FA-D6DC4084BCDD}"/>
              </a:ext>
            </a:extLst>
          </p:cNvPr>
          <p:cNvSpPr/>
          <p:nvPr/>
        </p:nvSpPr>
        <p:spPr>
          <a:xfrm>
            <a:off x="3413804" y="4608711"/>
            <a:ext cx="2495868" cy="1014591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 (10.0.2.0/24)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C540FF-0010-3C46-844A-7D2C75A3851E}"/>
              </a:ext>
            </a:extLst>
          </p:cNvPr>
          <p:cNvSpPr/>
          <p:nvPr/>
        </p:nvSpPr>
        <p:spPr>
          <a:xfrm>
            <a:off x="1676400" y="854183"/>
            <a:ext cx="6088170" cy="5149634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B2C5B88-76DC-BC48-8620-9681FF0F6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399" y="854182"/>
            <a:ext cx="330200" cy="3302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C846D60-9561-8647-BD0C-9736F48B7777}"/>
              </a:ext>
            </a:extLst>
          </p:cNvPr>
          <p:cNvSpPr/>
          <p:nvPr/>
        </p:nvSpPr>
        <p:spPr>
          <a:xfrm>
            <a:off x="3331250" y="1352454"/>
            <a:ext cx="2692908" cy="446020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1C9D32-6621-9A4A-90F5-96B9C4E74985}"/>
              </a:ext>
            </a:extLst>
          </p:cNvPr>
          <p:cNvSpPr/>
          <p:nvPr/>
        </p:nvSpPr>
        <p:spPr>
          <a:xfrm>
            <a:off x="2959992" y="1646565"/>
            <a:ext cx="3648587" cy="409669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Protected VPC (10.0.0.0/16)</a:t>
            </a:r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2E285110-C8CC-304D-AFD3-6FBF30A8A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8822" y="1655401"/>
            <a:ext cx="330200" cy="3302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D2355C4-541F-C744-8FA9-F76746069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0986" y="3197238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C4B5FF1-C524-A643-B4E0-53456FAC4248}"/>
              </a:ext>
            </a:extLst>
          </p:cNvPr>
          <p:cNvSpPr/>
          <p:nvPr/>
        </p:nvSpPr>
        <p:spPr>
          <a:xfrm>
            <a:off x="1775707" y="1247895"/>
            <a:ext cx="4986833" cy="464470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Region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0B2CE800-EB7F-3641-94D7-7170BF1FA9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5707" y="1242459"/>
            <a:ext cx="330200" cy="3302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B63E5FE5-5D3F-C748-B484-E503BC6517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14244" y="4604069"/>
            <a:ext cx="274320" cy="2743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F69578-2796-5A48-B87F-2AE9171CF446}"/>
              </a:ext>
            </a:extLst>
          </p:cNvPr>
          <p:cNvGrpSpPr/>
          <p:nvPr/>
        </p:nvGrpSpPr>
        <p:grpSpPr>
          <a:xfrm>
            <a:off x="1678961" y="2197066"/>
            <a:ext cx="1153235" cy="958669"/>
            <a:chOff x="352068" y="3293336"/>
            <a:chExt cx="1153235" cy="958669"/>
          </a:xfrm>
        </p:grpSpPr>
        <p:sp>
          <p:nvSpPr>
            <p:cNvPr id="62" name="TextBox 11">
              <a:extLst>
                <a:ext uri="{FF2B5EF4-FFF2-40B4-BE49-F238E27FC236}">
                  <a16:creationId xmlns:a16="http://schemas.microsoft.com/office/drawing/2014/main" id="{08CBEDD7-9FD8-2748-85E8-508EFD1B5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68" y="3851895"/>
              <a:ext cx="11532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Network </a:t>
              </a:r>
            </a:p>
            <a:p>
              <a:pPr algn="ctr" eaLnBrk="1" hangingPunct="1"/>
              <a:r>
                <a:rPr lang="en-US" alt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Firewall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EFB0FC3B-9217-AD4F-A6B8-BDAB43DA4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765" y="3293336"/>
              <a:ext cx="546179" cy="54617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BA6BBA-6A8E-0F41-9CB4-340248109518}"/>
              </a:ext>
            </a:extLst>
          </p:cNvPr>
          <p:cNvGrpSpPr/>
          <p:nvPr/>
        </p:nvGrpSpPr>
        <p:grpSpPr>
          <a:xfrm>
            <a:off x="3971493" y="2324942"/>
            <a:ext cx="1368424" cy="646857"/>
            <a:chOff x="4453903" y="3753574"/>
            <a:chExt cx="1368424" cy="646857"/>
          </a:xfrm>
        </p:grpSpPr>
        <p:sp>
          <p:nvSpPr>
            <p:cNvPr id="66" name="TextBox 15">
              <a:extLst>
                <a:ext uri="{FF2B5EF4-FFF2-40B4-BE49-F238E27FC236}">
                  <a16:creationId xmlns:a16="http://schemas.microsoft.com/office/drawing/2014/main" id="{F251B248-1BE6-464D-B3BC-8123EFD64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903" y="4154210"/>
              <a:ext cx="13684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Firewall endpoint</a:t>
              </a: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C838EBD5-3BA3-344B-9DA7-9B7177289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930249" y="3753574"/>
              <a:ext cx="415551" cy="41555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FE5605-10BA-074D-A08A-9480FC0B931D}"/>
              </a:ext>
            </a:extLst>
          </p:cNvPr>
          <p:cNvGrpSpPr/>
          <p:nvPr/>
        </p:nvGrpSpPr>
        <p:grpSpPr>
          <a:xfrm>
            <a:off x="3629173" y="4914682"/>
            <a:ext cx="2052881" cy="626196"/>
            <a:chOff x="3811041" y="1337456"/>
            <a:chExt cx="2052881" cy="626196"/>
          </a:xfrm>
        </p:grpSpPr>
        <p:sp>
          <p:nvSpPr>
            <p:cNvPr id="73" name="TextBox 6">
              <a:extLst>
                <a:ext uri="{FF2B5EF4-FFF2-40B4-BE49-F238E27FC236}">
                  <a16:creationId xmlns:a16="http://schemas.microsoft.com/office/drawing/2014/main" id="{95A2BB8D-142A-2947-B93A-A7D8DA90B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1041" y="1717431"/>
              <a:ext cx="205288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Workload on Amazon EC2</a:t>
              </a:r>
            </a:p>
          </p:txBody>
        </p:sp>
        <p:pic>
          <p:nvPicPr>
            <p:cNvPr id="74" name="Graphic 62">
              <a:extLst>
                <a:ext uri="{FF2B5EF4-FFF2-40B4-BE49-F238E27FC236}">
                  <a16:creationId xmlns:a16="http://schemas.microsoft.com/office/drawing/2014/main" id="{0CE506BF-A663-3244-B488-FD102905F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860" y="1337456"/>
              <a:ext cx="421241" cy="421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8311C6-A755-E34E-85CE-2EDE734701AA}"/>
              </a:ext>
            </a:extLst>
          </p:cNvPr>
          <p:cNvGrpSpPr/>
          <p:nvPr/>
        </p:nvGrpSpPr>
        <p:grpSpPr>
          <a:xfrm>
            <a:off x="3557468" y="3617231"/>
            <a:ext cx="1164791" cy="779187"/>
            <a:chOff x="10350214" y="5667363"/>
            <a:chExt cx="1164791" cy="779187"/>
          </a:xfrm>
        </p:grpSpPr>
        <p:sp>
          <p:nvSpPr>
            <p:cNvPr id="83" name="TextBox 19">
              <a:extLst>
                <a:ext uri="{FF2B5EF4-FFF2-40B4-BE49-F238E27FC236}">
                  <a16:creationId xmlns:a16="http://schemas.microsoft.com/office/drawing/2014/main" id="{0C69D49C-F713-B148-8C5F-AE30454F9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0214" y="6046440"/>
              <a:ext cx="11647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Application Load Balancer</a:t>
              </a:r>
            </a:p>
          </p:txBody>
        </p:sp>
        <p:pic>
          <p:nvPicPr>
            <p:cNvPr id="86" name="Graphic 8">
              <a:extLst>
                <a:ext uri="{FF2B5EF4-FFF2-40B4-BE49-F238E27FC236}">
                  <a16:creationId xmlns:a16="http://schemas.microsoft.com/office/drawing/2014/main" id="{AC4F608B-5A29-F841-BDD1-04F60F2BF0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6224" y="5667363"/>
              <a:ext cx="415551" cy="4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FDD49B-450E-F04F-9EBB-3CB4EE9C096D}"/>
              </a:ext>
            </a:extLst>
          </p:cNvPr>
          <p:cNvGrpSpPr/>
          <p:nvPr/>
        </p:nvGrpSpPr>
        <p:grpSpPr>
          <a:xfrm>
            <a:off x="4765366" y="3620393"/>
            <a:ext cx="992641" cy="625292"/>
            <a:chOff x="1902770" y="4753417"/>
            <a:chExt cx="992641" cy="625292"/>
          </a:xfrm>
        </p:grpSpPr>
        <p:sp>
          <p:nvSpPr>
            <p:cNvPr id="78" name="TextBox 17">
              <a:extLst>
                <a:ext uri="{FF2B5EF4-FFF2-40B4-BE49-F238E27FC236}">
                  <a16:creationId xmlns:a16="http://schemas.microsoft.com/office/drawing/2014/main" id="{D4F24359-C448-134E-B4AF-6BBE61641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770" y="5132488"/>
              <a:ext cx="99264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NAT gateway</a:t>
              </a:r>
            </a:p>
          </p:txBody>
        </p:sp>
        <p:pic>
          <p:nvPicPr>
            <p:cNvPr id="87" name="Graphic 35">
              <a:extLst>
                <a:ext uri="{FF2B5EF4-FFF2-40B4-BE49-F238E27FC236}">
                  <a16:creationId xmlns:a16="http://schemas.microsoft.com/office/drawing/2014/main" id="{E6E8126F-1FB1-A245-A861-503FE8F1F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1316" y="4753417"/>
              <a:ext cx="415551" cy="4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4" name="Graphic 83">
            <a:extLst>
              <a:ext uri="{FF2B5EF4-FFF2-40B4-BE49-F238E27FC236}">
                <a16:creationId xmlns:a16="http://schemas.microsoft.com/office/drawing/2014/main" id="{87ECD24E-5F05-D842-8C8B-8376EF2E0F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0986" y="2042432"/>
            <a:ext cx="274320" cy="274320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2455EB9-C6B6-8E4C-978D-B936CC2257C9}"/>
              </a:ext>
            </a:extLst>
          </p:cNvPr>
          <p:cNvCxnSpPr>
            <a:cxnSpLocks/>
            <a:stCxn id="74" idx="3"/>
            <a:endCxn id="78" idx="2"/>
          </p:cNvCxnSpPr>
          <p:nvPr/>
        </p:nvCxnSpPr>
        <p:spPr>
          <a:xfrm flipV="1">
            <a:off x="4866233" y="4245685"/>
            <a:ext cx="395454" cy="879618"/>
          </a:xfrm>
          <a:prstGeom prst="bentConnector2">
            <a:avLst/>
          </a:prstGeom>
          <a:ln w="12700">
            <a:solidFill>
              <a:schemeClr val="accent3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3">
            <a:extLst>
              <a:ext uri="{FF2B5EF4-FFF2-40B4-BE49-F238E27FC236}">
                <a16:creationId xmlns:a16="http://schemas.microsoft.com/office/drawing/2014/main" id="{68704EEB-BAD0-9D45-824E-087F5BCA150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04247" y="2895402"/>
            <a:ext cx="929158" cy="410872"/>
          </a:xfrm>
          <a:prstGeom prst="bentConnector2">
            <a:avLst/>
          </a:prstGeom>
          <a:ln w="12700">
            <a:solidFill>
              <a:schemeClr val="accent3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3">
            <a:extLst>
              <a:ext uri="{FF2B5EF4-FFF2-40B4-BE49-F238E27FC236}">
                <a16:creationId xmlns:a16="http://schemas.microsoft.com/office/drawing/2014/main" id="{B7A48842-7AF1-8A4D-A172-9317C31FC17A}"/>
              </a:ext>
            </a:extLst>
          </p:cNvPr>
          <p:cNvCxnSpPr>
            <a:cxnSpLocks/>
          </p:cNvCxnSpPr>
          <p:nvPr/>
        </p:nvCxnSpPr>
        <p:spPr>
          <a:xfrm flipH="1">
            <a:off x="2558233" y="2493644"/>
            <a:ext cx="1876605" cy="4973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43">
            <a:extLst>
              <a:ext uri="{FF2B5EF4-FFF2-40B4-BE49-F238E27FC236}">
                <a16:creationId xmlns:a16="http://schemas.microsoft.com/office/drawing/2014/main" id="{950688DA-DE8D-4844-A176-90514B89C4D3}"/>
              </a:ext>
            </a:extLst>
          </p:cNvPr>
          <p:cNvCxnSpPr>
            <a:cxnSpLocks/>
          </p:cNvCxnSpPr>
          <p:nvPr/>
        </p:nvCxnSpPr>
        <p:spPr>
          <a:xfrm flipV="1">
            <a:off x="4868289" y="2096281"/>
            <a:ext cx="1361306" cy="341666"/>
          </a:xfrm>
          <a:prstGeom prst="bentConnector2">
            <a:avLst/>
          </a:prstGeom>
          <a:ln w="12700">
            <a:solidFill>
              <a:schemeClr val="accent3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43">
            <a:extLst>
              <a:ext uri="{FF2B5EF4-FFF2-40B4-BE49-F238E27FC236}">
                <a16:creationId xmlns:a16="http://schemas.microsoft.com/office/drawing/2014/main" id="{28457F5C-E603-2044-A780-218979A556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98759" y="347366"/>
            <a:ext cx="345909" cy="1752812"/>
          </a:xfrm>
          <a:prstGeom prst="bentConnector2">
            <a:avLst/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43">
            <a:extLst>
              <a:ext uri="{FF2B5EF4-FFF2-40B4-BE49-F238E27FC236}">
                <a16:creationId xmlns:a16="http://schemas.microsoft.com/office/drawing/2014/main" id="{8CE55C5D-2AA9-7042-AC33-B174CC44FD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24132" y="1180711"/>
            <a:ext cx="1650842" cy="224889"/>
          </a:xfrm>
          <a:prstGeom prst="bentConnector3">
            <a:avLst>
              <a:gd name="adj1" fmla="val 99648"/>
            </a:avLst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2">
            <a:extLst>
              <a:ext uri="{FF2B5EF4-FFF2-40B4-BE49-F238E27FC236}">
                <a16:creationId xmlns:a16="http://schemas.microsoft.com/office/drawing/2014/main" id="{758D916C-0C94-F849-AA3E-476BB385C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991" y="824747"/>
            <a:ext cx="576315" cy="57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4ED112BE-1108-114F-8517-6383BE6EA8D4}"/>
              </a:ext>
            </a:extLst>
          </p:cNvPr>
          <p:cNvSpPr txBox="1"/>
          <p:nvPr/>
        </p:nvSpPr>
        <p:spPr>
          <a:xfrm>
            <a:off x="8109943" y="1264992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</a:t>
            </a:r>
          </a:p>
        </p:txBody>
      </p:sp>
      <p:cxnSp>
        <p:nvCxnSpPr>
          <p:cNvPr id="159" name="Straight Arrow Connector 143">
            <a:extLst>
              <a:ext uri="{FF2B5EF4-FFF2-40B4-BE49-F238E27FC236}">
                <a16:creationId xmlns:a16="http://schemas.microsoft.com/office/drawing/2014/main" id="{3F7170AB-9948-D543-93C7-FED6097531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73143" y="1292490"/>
            <a:ext cx="557091" cy="1448607"/>
          </a:xfrm>
          <a:prstGeom prst="bentConnector2">
            <a:avLst/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43">
            <a:extLst>
              <a:ext uri="{FF2B5EF4-FFF2-40B4-BE49-F238E27FC236}">
                <a16:creationId xmlns:a16="http://schemas.microsoft.com/office/drawing/2014/main" id="{426C843C-6960-3E46-B620-FCB502295298}"/>
              </a:ext>
            </a:extLst>
          </p:cNvPr>
          <p:cNvCxnSpPr>
            <a:cxnSpLocks/>
            <a:stCxn id="86" idx="0"/>
          </p:cNvCxnSpPr>
          <p:nvPr/>
        </p:nvCxnSpPr>
        <p:spPr>
          <a:xfrm rot="5400000" flipH="1" flipV="1">
            <a:off x="4014030" y="3099027"/>
            <a:ext cx="645429" cy="390981"/>
          </a:xfrm>
          <a:prstGeom prst="bentConnector3">
            <a:avLst>
              <a:gd name="adj1" fmla="val 32413"/>
            </a:avLst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43">
            <a:extLst>
              <a:ext uri="{FF2B5EF4-FFF2-40B4-BE49-F238E27FC236}">
                <a16:creationId xmlns:a16="http://schemas.microsoft.com/office/drawing/2014/main" id="{859536B1-D131-CF49-9FBA-4E39BAAFD47A}"/>
              </a:ext>
            </a:extLst>
          </p:cNvPr>
          <p:cNvCxnSpPr>
            <a:cxnSpLocks/>
          </p:cNvCxnSpPr>
          <p:nvPr/>
        </p:nvCxnSpPr>
        <p:spPr>
          <a:xfrm rot="10800000">
            <a:off x="4017785" y="4360532"/>
            <a:ext cx="369205" cy="728885"/>
          </a:xfrm>
          <a:prstGeom prst="bentConnector2">
            <a:avLst/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43">
            <a:extLst>
              <a:ext uri="{FF2B5EF4-FFF2-40B4-BE49-F238E27FC236}">
                <a16:creationId xmlns:a16="http://schemas.microsoft.com/office/drawing/2014/main" id="{46ED2962-15BE-1D44-BB78-9B474ECBF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8606" y="4425553"/>
            <a:ext cx="518264" cy="352264"/>
          </a:xfrm>
          <a:prstGeom prst="bentConnector3">
            <a:avLst>
              <a:gd name="adj1" fmla="val 44022"/>
            </a:avLst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43">
            <a:extLst>
              <a:ext uri="{FF2B5EF4-FFF2-40B4-BE49-F238E27FC236}">
                <a16:creationId xmlns:a16="http://schemas.microsoft.com/office/drawing/2014/main" id="{AC997AE9-FEAF-C54B-B615-F578066B87A5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4131409" y="3101579"/>
            <a:ext cx="654076" cy="394516"/>
          </a:xfrm>
          <a:prstGeom prst="bentConnector3">
            <a:avLst>
              <a:gd name="adj1" fmla="val 77960"/>
            </a:avLst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NumBox 2">
            <a:extLst>
              <a:ext uri="{FF2B5EF4-FFF2-40B4-BE49-F238E27FC236}">
                <a16:creationId xmlns:a16="http://schemas.microsoft.com/office/drawing/2014/main" id="{487A35A3-A79B-F14A-813C-E0E0730A5898}"/>
              </a:ext>
            </a:extLst>
          </p:cNvPr>
          <p:cNvSpPr/>
          <p:nvPr/>
        </p:nvSpPr>
        <p:spPr>
          <a:xfrm>
            <a:off x="8867282" y="976264"/>
            <a:ext cx="178010" cy="1780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10800" rIns="45720" rtlCol="0" anchor="t"/>
          <a:lstStyle/>
          <a:p>
            <a:pPr algn="ctr"/>
            <a:endParaRPr lang="en-US" sz="10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B63957A-C149-CC4F-BA15-32214E04F79F}"/>
              </a:ext>
            </a:extLst>
          </p:cNvPr>
          <p:cNvSpPr txBox="1"/>
          <p:nvPr/>
        </p:nvSpPr>
        <p:spPr>
          <a:xfrm>
            <a:off x="8995724" y="959754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Inbound</a:t>
            </a:r>
          </a:p>
        </p:txBody>
      </p:sp>
      <p:sp>
        <p:nvSpPr>
          <p:cNvPr id="181" name="NumBox 2">
            <a:extLst>
              <a:ext uri="{FF2B5EF4-FFF2-40B4-BE49-F238E27FC236}">
                <a16:creationId xmlns:a16="http://schemas.microsoft.com/office/drawing/2014/main" id="{E6DC76CE-4EBC-6B4E-9010-8EF79BEC7EA1}"/>
              </a:ext>
            </a:extLst>
          </p:cNvPr>
          <p:cNvSpPr/>
          <p:nvPr/>
        </p:nvSpPr>
        <p:spPr>
          <a:xfrm>
            <a:off x="8867282" y="1247896"/>
            <a:ext cx="178010" cy="1780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10800" rIns="45720" rtlCol="0" anchor="t"/>
          <a:lstStyle/>
          <a:p>
            <a:pPr algn="ctr"/>
            <a:endParaRPr lang="en-US" sz="10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01E720A-F926-8A46-ADDC-88EFF827EE5D}"/>
              </a:ext>
            </a:extLst>
          </p:cNvPr>
          <p:cNvSpPr txBox="1"/>
          <p:nvPr/>
        </p:nvSpPr>
        <p:spPr>
          <a:xfrm>
            <a:off x="8995724" y="1231386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Outbound</a:t>
            </a:r>
          </a:p>
        </p:txBody>
      </p:sp>
      <p:graphicFrame>
        <p:nvGraphicFramePr>
          <p:cNvPr id="109" name="Table 4">
            <a:extLst>
              <a:ext uri="{FF2B5EF4-FFF2-40B4-BE49-F238E27FC236}">
                <a16:creationId xmlns:a16="http://schemas.microsoft.com/office/drawing/2014/main" id="{4155FA46-EE75-4940-BB05-565E194F6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66261"/>
              </p:ext>
            </p:extLst>
          </p:nvPr>
        </p:nvGraphicFramePr>
        <p:xfrm>
          <a:off x="6990095" y="1577642"/>
          <a:ext cx="2788482" cy="1082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4241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1394241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11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Internet </a:t>
                      </a:r>
                      <a:r>
                        <a:rPr lang="en-U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g</a:t>
                      </a:r>
                      <a:r>
                        <a:rPr lang="en-ES" sz="11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ateway </a:t>
                      </a:r>
                      <a:r>
                        <a:rPr lang="en-US" sz="1100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  <a:r>
                        <a:rPr lang="en-ES" sz="11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ngress </a:t>
                      </a:r>
                      <a:r>
                        <a:rPr lang="en-U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11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11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</a:t>
                      </a:r>
                      <a:endParaRPr lang="en-ES" sz="11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local</a:t>
                      </a:r>
                      <a:endParaRPr lang="en-E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v</a:t>
                      </a:r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pce-id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9166"/>
                  </a:ext>
                </a:extLst>
              </a:tr>
            </a:tbl>
          </a:graphicData>
        </a:graphic>
      </p:graphicFrame>
      <p:graphicFrame>
        <p:nvGraphicFramePr>
          <p:cNvPr id="111" name="Table 4">
            <a:extLst>
              <a:ext uri="{FF2B5EF4-FFF2-40B4-BE49-F238E27FC236}">
                <a16:creationId xmlns:a16="http://schemas.microsoft.com/office/drawing/2014/main" id="{A4AF7644-D068-3E4F-8C2B-2C0B5CB78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26609"/>
              </p:ext>
            </p:extLst>
          </p:nvPr>
        </p:nvGraphicFramePr>
        <p:xfrm>
          <a:off x="6979837" y="2711977"/>
          <a:ext cx="2788482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4241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1394241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Inspection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ubnet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</a:t>
                      </a:r>
                      <a:endParaRPr lang="en-E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local</a:t>
                      </a:r>
                      <a:endParaRPr lang="en-E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igw-id</a:t>
                      </a:r>
                      <a:endParaRPr lang="en-E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9166"/>
                  </a:ext>
                </a:extLst>
              </a:tr>
            </a:tbl>
          </a:graphicData>
        </a:graphic>
      </p:graphicFrame>
      <p:graphicFrame>
        <p:nvGraphicFramePr>
          <p:cNvPr id="112" name="Table 4">
            <a:extLst>
              <a:ext uri="{FF2B5EF4-FFF2-40B4-BE49-F238E27FC236}">
                <a16:creationId xmlns:a16="http://schemas.microsoft.com/office/drawing/2014/main" id="{AAEB6250-8B32-6349-804F-B6B61C816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04872"/>
              </p:ext>
            </p:extLst>
          </p:nvPr>
        </p:nvGraphicFramePr>
        <p:xfrm>
          <a:off x="6979837" y="3859511"/>
          <a:ext cx="2788482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4241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1394241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Protected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ubnet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</a:t>
                      </a:r>
                      <a:endParaRPr lang="en-E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local</a:t>
                      </a:r>
                      <a:endParaRPr lang="en-E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vpce-id</a:t>
                      </a:r>
                      <a:endParaRPr lang="en-E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9166"/>
                  </a:ext>
                </a:extLst>
              </a:tr>
            </a:tbl>
          </a:graphicData>
        </a:graphic>
      </p:graphicFrame>
      <p:graphicFrame>
        <p:nvGraphicFramePr>
          <p:cNvPr id="114" name="Table 4">
            <a:extLst>
              <a:ext uri="{FF2B5EF4-FFF2-40B4-BE49-F238E27FC236}">
                <a16:creationId xmlns:a16="http://schemas.microsoft.com/office/drawing/2014/main" id="{38D220BD-3E4D-054E-94AB-69E9BAC39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58202"/>
              </p:ext>
            </p:extLst>
          </p:nvPr>
        </p:nvGraphicFramePr>
        <p:xfrm>
          <a:off x="6974855" y="5012840"/>
          <a:ext cx="2788482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4241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1394241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Private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ubnet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</a:t>
                      </a:r>
                      <a:endParaRPr lang="en-E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local</a:t>
                      </a:r>
                      <a:endParaRPr lang="en-E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natgw-id</a:t>
                      </a:r>
                      <a:endParaRPr lang="en-E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31381"/>
                  </a:ext>
                </a:extLst>
              </a:tr>
            </a:tbl>
          </a:graphicData>
        </a:graphic>
      </p:graphicFrame>
      <p:cxnSp>
        <p:nvCxnSpPr>
          <p:cNvPr id="130" name="Straight Arrow Connector 143">
            <a:extLst>
              <a:ext uri="{FF2B5EF4-FFF2-40B4-BE49-F238E27FC236}">
                <a16:creationId xmlns:a16="http://schemas.microsoft.com/office/drawing/2014/main" id="{B2182B76-8530-A74E-84C1-77644DF51C2C}"/>
              </a:ext>
            </a:extLst>
          </p:cNvPr>
          <p:cNvCxnSpPr>
            <a:cxnSpLocks/>
          </p:cNvCxnSpPr>
          <p:nvPr/>
        </p:nvCxnSpPr>
        <p:spPr>
          <a:xfrm flipH="1">
            <a:off x="2564649" y="2661666"/>
            <a:ext cx="1865728" cy="0"/>
          </a:xfrm>
          <a:prstGeom prst="straightConnector1">
            <a:avLst/>
          </a:prstGeom>
          <a:ln w="12700">
            <a:solidFill>
              <a:schemeClr val="accent3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NumBox 2">
            <a:extLst>
              <a:ext uri="{FF2B5EF4-FFF2-40B4-BE49-F238E27FC236}">
                <a16:creationId xmlns:a16="http://schemas.microsoft.com/office/drawing/2014/main" id="{871DC766-1D30-A04E-99D7-8BFE634A5886}"/>
              </a:ext>
            </a:extLst>
          </p:cNvPr>
          <p:cNvSpPr/>
          <p:nvPr/>
        </p:nvSpPr>
        <p:spPr>
          <a:xfrm>
            <a:off x="3653569" y="2572582"/>
            <a:ext cx="178010" cy="1780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1080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</a:t>
            </a:r>
          </a:p>
        </p:txBody>
      </p:sp>
      <p:cxnSp>
        <p:nvCxnSpPr>
          <p:cNvPr id="133" name="Straight Arrow Connector 143">
            <a:extLst>
              <a:ext uri="{FF2B5EF4-FFF2-40B4-BE49-F238E27FC236}">
                <a16:creationId xmlns:a16="http://schemas.microsoft.com/office/drawing/2014/main" id="{226BAB8A-F1C0-FF48-8E4C-7C7F5D7A0E3E}"/>
              </a:ext>
            </a:extLst>
          </p:cNvPr>
          <p:cNvCxnSpPr>
            <a:cxnSpLocks/>
          </p:cNvCxnSpPr>
          <p:nvPr/>
        </p:nvCxnSpPr>
        <p:spPr>
          <a:xfrm flipV="1">
            <a:off x="4880852" y="2072304"/>
            <a:ext cx="1527693" cy="445777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3">
            <a:extLst>
              <a:ext uri="{FF2B5EF4-FFF2-40B4-BE49-F238E27FC236}">
                <a16:creationId xmlns:a16="http://schemas.microsoft.com/office/drawing/2014/main" id="{F539FFD4-79D8-BB4E-93C4-27B2BD5708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44369" y="1324543"/>
            <a:ext cx="1513170" cy="113136"/>
          </a:xfrm>
          <a:prstGeom prst="bentConnector3">
            <a:avLst>
              <a:gd name="adj1" fmla="val 99744"/>
            </a:avLst>
          </a:prstGeom>
          <a:ln w="12700">
            <a:solidFill>
              <a:schemeClr val="accent3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NumBox 2">
            <a:extLst>
              <a:ext uri="{FF2B5EF4-FFF2-40B4-BE49-F238E27FC236}">
                <a16:creationId xmlns:a16="http://schemas.microsoft.com/office/drawing/2014/main" id="{E0FBB903-B366-F44D-B0F5-8EF67DEA15E1}"/>
              </a:ext>
            </a:extLst>
          </p:cNvPr>
          <p:cNvSpPr/>
          <p:nvPr/>
        </p:nvSpPr>
        <p:spPr>
          <a:xfrm>
            <a:off x="6814995" y="1253807"/>
            <a:ext cx="178010" cy="1780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1080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83ECF3-2162-A049-9C58-B732FF348364}"/>
              </a:ext>
            </a:extLst>
          </p:cNvPr>
          <p:cNvSpPr/>
          <p:nvPr/>
        </p:nvSpPr>
        <p:spPr>
          <a:xfrm>
            <a:off x="6109682" y="1477181"/>
            <a:ext cx="415332" cy="398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10B576-CC0D-5C47-AD9E-587421EDEF09}"/>
              </a:ext>
            </a:extLst>
          </p:cNvPr>
          <p:cNvGrpSpPr/>
          <p:nvPr/>
        </p:nvGrpSpPr>
        <p:grpSpPr>
          <a:xfrm>
            <a:off x="5617737" y="1438886"/>
            <a:ext cx="1403350" cy="632268"/>
            <a:chOff x="3667739" y="2474308"/>
            <a:chExt cx="1403350" cy="632268"/>
          </a:xfrm>
        </p:grpSpPr>
        <p:sp>
          <p:nvSpPr>
            <p:cNvPr id="56" name="TextBox 12">
              <a:extLst>
                <a:ext uri="{FF2B5EF4-FFF2-40B4-BE49-F238E27FC236}">
                  <a16:creationId xmlns:a16="http://schemas.microsoft.com/office/drawing/2014/main" id="{AFD6F308-5AB8-3045-88BC-90A1FFFCA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739" y="2860355"/>
              <a:ext cx="14033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Internet gateway</a:t>
              </a:r>
            </a:p>
          </p:txBody>
        </p:sp>
        <p:pic>
          <p:nvPicPr>
            <p:cNvPr id="67" name="Graphic 10">
              <a:extLst>
                <a:ext uri="{FF2B5EF4-FFF2-40B4-BE49-F238E27FC236}">
                  <a16:creationId xmlns:a16="http://schemas.microsoft.com/office/drawing/2014/main" id="{2C2474E9-8BD1-A44C-86DC-91F98B513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591" y="2474308"/>
              <a:ext cx="415551" cy="415551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789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6DB6402-114B-554C-9159-11355D2C4E6B}"/>
              </a:ext>
            </a:extLst>
          </p:cNvPr>
          <p:cNvSpPr/>
          <p:nvPr/>
        </p:nvSpPr>
        <p:spPr>
          <a:xfrm>
            <a:off x="4038600" y="1100775"/>
            <a:ext cx="5567707" cy="465644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Region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12910F2-CFFF-E447-B6C1-CF300DEF5401}"/>
              </a:ext>
            </a:extLst>
          </p:cNvPr>
          <p:cNvSpPr/>
          <p:nvPr/>
        </p:nvSpPr>
        <p:spPr>
          <a:xfrm>
            <a:off x="8056482" y="857764"/>
            <a:ext cx="546359" cy="5375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846D60-9561-8647-BD0C-9736F48B7777}"/>
              </a:ext>
            </a:extLst>
          </p:cNvPr>
          <p:cNvSpPr/>
          <p:nvPr/>
        </p:nvSpPr>
        <p:spPr>
          <a:xfrm>
            <a:off x="4228623" y="1990749"/>
            <a:ext cx="5156471" cy="3537885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Availability Zone 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1C9D32-6621-9A4A-90F5-96B9C4E74985}"/>
              </a:ext>
            </a:extLst>
          </p:cNvPr>
          <p:cNvSpPr/>
          <p:nvPr/>
        </p:nvSpPr>
        <p:spPr>
          <a:xfrm>
            <a:off x="4131769" y="1566820"/>
            <a:ext cx="5339218" cy="408748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Protected VPC (10.0.0.0/16</a:t>
            </a:r>
            <a:r>
              <a:rPr lang="en-US" sz="1200" dirty="0">
                <a:ln w="0"/>
                <a:solidFill>
                  <a:schemeClr val="accent5"/>
                </a:solidFill>
              </a:rPr>
              <a:t>)</a:t>
            </a:r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2E285110-C8CC-304D-AFD3-6FBF30A8A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769" y="1566234"/>
            <a:ext cx="330200" cy="3302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A1675061-F908-7E4E-AE5E-BCFDFEEE14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9092" y="1090919"/>
            <a:ext cx="381000" cy="381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244D140-2535-9044-9657-E267C43F523B}"/>
              </a:ext>
            </a:extLst>
          </p:cNvPr>
          <p:cNvSpPr/>
          <p:nvPr/>
        </p:nvSpPr>
        <p:spPr>
          <a:xfrm>
            <a:off x="4410092" y="4535564"/>
            <a:ext cx="2306419" cy="9410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 (DB)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10.0.2.0/24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6D4D8E18-0B9F-8741-85E1-1FB7416DC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4854" y="4537152"/>
            <a:ext cx="381000" cy="381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512EA88C-F315-BD48-851A-6D1EA7999784}"/>
              </a:ext>
            </a:extLst>
          </p:cNvPr>
          <p:cNvSpPr/>
          <p:nvPr/>
        </p:nvSpPr>
        <p:spPr>
          <a:xfrm>
            <a:off x="4420114" y="2363986"/>
            <a:ext cx="2289958" cy="11497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1E8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1E8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10.0.0.0/24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4ABB9A8E-FA53-1B42-BF0A-A95B8F5B45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26554" y="2381284"/>
            <a:ext cx="381000" cy="381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F16D1E76-B70F-904F-83C0-81A09D5B4335}"/>
              </a:ext>
            </a:extLst>
          </p:cNvPr>
          <p:cNvSpPr/>
          <p:nvPr/>
        </p:nvSpPr>
        <p:spPr>
          <a:xfrm>
            <a:off x="4426554" y="3547434"/>
            <a:ext cx="2289957" cy="9410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 (application)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10.0.1.0/24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81695762-32E0-4341-8FD3-BAD67CDAF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26554" y="3547434"/>
            <a:ext cx="381000" cy="381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7B10309-D296-EB40-9896-AE8717E5370F}"/>
              </a:ext>
            </a:extLst>
          </p:cNvPr>
          <p:cNvSpPr/>
          <p:nvPr/>
        </p:nvSpPr>
        <p:spPr>
          <a:xfrm>
            <a:off x="6802251" y="2381284"/>
            <a:ext cx="2516336" cy="223823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Firewall 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10.0.3.0/28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A3E59501-AF12-0E40-B54D-5078B20F2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2251" y="2381284"/>
            <a:ext cx="381000" cy="381000"/>
          </a:xfrm>
          <a:prstGeom prst="rect">
            <a:avLst/>
          </a:prstGeom>
        </p:spPr>
      </p:pic>
      <p:sp>
        <p:nvSpPr>
          <p:cNvPr id="73" name="TextBox 12">
            <a:extLst>
              <a:ext uri="{FF2B5EF4-FFF2-40B4-BE49-F238E27FC236}">
                <a16:creationId xmlns:a16="http://schemas.microsoft.com/office/drawing/2014/main" id="{46E8E1FB-A4DE-B54E-B46C-44061A60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528" y="1097060"/>
            <a:ext cx="11174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74" name="Graphic 10">
            <a:extLst>
              <a:ext uri="{FF2B5EF4-FFF2-40B4-BE49-F238E27FC236}">
                <a16:creationId xmlns:a16="http://schemas.microsoft.com/office/drawing/2014/main" id="{83043E36-30BE-DA49-A242-DCE736B6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23" y="836962"/>
            <a:ext cx="568189" cy="56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5">
            <a:extLst>
              <a:ext uri="{FF2B5EF4-FFF2-40B4-BE49-F238E27FC236}">
                <a16:creationId xmlns:a16="http://schemas.microsoft.com/office/drawing/2014/main" id="{294B64BF-EB4D-354E-9F49-0A9FE7CAD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9576" y="4158950"/>
            <a:ext cx="16490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Firewall endpoint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3698C9D8-6B9D-EF4E-A646-87D1A45F2C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10127" y="3056380"/>
            <a:ext cx="1092713" cy="1092713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67800C-11F4-7648-8F86-668B1FEA8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90052"/>
              </p:ext>
            </p:extLst>
          </p:nvPr>
        </p:nvGraphicFramePr>
        <p:xfrm>
          <a:off x="1095844" y="2328234"/>
          <a:ext cx="2788482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4241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1394241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Public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ubnet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</a:t>
                      </a:r>
                      <a:endParaRPr lang="en-E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v</a:t>
                      </a:r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pce-id-az-a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gw-id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6063"/>
                  </a:ext>
                </a:extLst>
              </a:tr>
            </a:tbl>
          </a:graphicData>
        </a:graphic>
      </p:graphicFrame>
      <p:graphicFrame>
        <p:nvGraphicFramePr>
          <p:cNvPr id="77" name="Table 4">
            <a:extLst>
              <a:ext uri="{FF2B5EF4-FFF2-40B4-BE49-F238E27FC236}">
                <a16:creationId xmlns:a16="http://schemas.microsoft.com/office/drawing/2014/main" id="{CA495518-B433-8F4F-A881-96E0AF494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76134"/>
              </p:ext>
            </p:extLst>
          </p:nvPr>
        </p:nvGraphicFramePr>
        <p:xfrm>
          <a:off x="1093718" y="3562674"/>
          <a:ext cx="2788482" cy="80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4241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1394241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11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Private </a:t>
                      </a:r>
                      <a:r>
                        <a:rPr lang="en-U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</a:t>
                      </a:r>
                      <a:r>
                        <a:rPr lang="en-ES" sz="11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ubnet </a:t>
                      </a:r>
                      <a:r>
                        <a:rPr lang="en-U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11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11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 (</a:t>
                      </a:r>
                      <a:r>
                        <a:rPr lang="en-U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</a:t>
                      </a:r>
                      <a:r>
                        <a:rPr lang="en-ES" sz="11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pplication</a:t>
                      </a:r>
                      <a:r>
                        <a:rPr lang="en-E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v</a:t>
                      </a:r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pce-id-az-a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</a:tbl>
          </a:graphicData>
        </a:graphic>
      </p:graphicFrame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5C2C2F03-B272-314C-AD25-1D59CFA84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72176"/>
              </p:ext>
            </p:extLst>
          </p:nvPr>
        </p:nvGraphicFramePr>
        <p:xfrm>
          <a:off x="6835389" y="4687689"/>
          <a:ext cx="2788482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4241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1394241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Firewall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ubnet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</a:t>
                      </a:r>
                      <a:endParaRPr lang="en-E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local</a:t>
                      </a:r>
                      <a:endParaRPr lang="en-ES" sz="12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n</a:t>
                      </a:r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atgw-id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46359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FAC93A9-1E1D-5B44-B520-B90981A23779}"/>
              </a:ext>
            </a:extLst>
          </p:cNvPr>
          <p:cNvGrpSpPr/>
          <p:nvPr/>
        </p:nvGrpSpPr>
        <p:grpSpPr>
          <a:xfrm>
            <a:off x="3889080" y="2912199"/>
            <a:ext cx="568328" cy="56890"/>
            <a:chOff x="1489072" y="1726609"/>
            <a:chExt cx="568328" cy="56890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6E4231C-A82E-DE4D-9DF3-EFC73A3536CF}"/>
                </a:ext>
              </a:extLst>
            </p:cNvPr>
            <p:cNvCxnSpPr>
              <a:cxnSpLocks/>
            </p:cNvCxnSpPr>
            <p:nvPr/>
          </p:nvCxnSpPr>
          <p:spPr>
            <a:xfrm>
              <a:off x="1489072" y="1752600"/>
              <a:ext cx="514631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855A98-1A8B-264C-B620-ED39645E9C9B}"/>
                </a:ext>
              </a:extLst>
            </p:cNvPr>
            <p:cNvSpPr/>
            <p:nvPr/>
          </p:nvSpPr>
          <p:spPr>
            <a:xfrm>
              <a:off x="2003703" y="1726609"/>
              <a:ext cx="53697" cy="56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2FA978D-C1A7-8940-942D-1EAAE2415246}"/>
              </a:ext>
            </a:extLst>
          </p:cNvPr>
          <p:cNvGrpSpPr/>
          <p:nvPr/>
        </p:nvGrpSpPr>
        <p:grpSpPr>
          <a:xfrm>
            <a:off x="8029634" y="4588329"/>
            <a:ext cx="53697" cy="102105"/>
            <a:chOff x="7207382" y="5079495"/>
            <a:chExt cx="53697" cy="102105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B71DB43-B410-9647-8D77-389C1372C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4230" y="5136386"/>
              <a:ext cx="0" cy="45214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F6126F-0578-FE4A-946B-66ADE31D3D87}"/>
                </a:ext>
              </a:extLst>
            </p:cNvPr>
            <p:cNvSpPr/>
            <p:nvPr/>
          </p:nvSpPr>
          <p:spPr>
            <a:xfrm>
              <a:off x="7207382" y="5079495"/>
              <a:ext cx="53697" cy="56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97" name="TextBox 6">
            <a:extLst>
              <a:ext uri="{FF2B5EF4-FFF2-40B4-BE49-F238E27FC236}">
                <a16:creationId xmlns:a16="http://schemas.microsoft.com/office/drawing/2014/main" id="{78BC774D-AE7B-3D4B-912B-16E653765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777" y="4226707"/>
            <a:ext cx="15249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EC2 instance</a:t>
            </a:r>
          </a:p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(application)</a:t>
            </a:r>
          </a:p>
        </p:txBody>
      </p:sp>
      <p:pic>
        <p:nvPicPr>
          <p:cNvPr id="100" name="Graphic 37">
            <a:extLst>
              <a:ext uri="{FF2B5EF4-FFF2-40B4-BE49-F238E27FC236}">
                <a16:creationId xmlns:a16="http://schemas.microsoft.com/office/drawing/2014/main" id="{43F62FC0-1EC7-204A-BA00-782C4DF1B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099" y="4949127"/>
            <a:ext cx="429791" cy="42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78042F-F5C9-C948-B6A6-8E9EDB2F7E1B}"/>
              </a:ext>
            </a:extLst>
          </p:cNvPr>
          <p:cNvCxnSpPr>
            <a:cxnSpLocks/>
          </p:cNvCxnSpPr>
          <p:nvPr/>
        </p:nvCxnSpPr>
        <p:spPr>
          <a:xfrm flipV="1">
            <a:off x="6101210" y="1405153"/>
            <a:ext cx="2320322" cy="1521857"/>
          </a:xfrm>
          <a:prstGeom prst="bentConnector3">
            <a:avLst>
              <a:gd name="adj1" fmla="val 100355"/>
            </a:avLst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44886C4-0FA9-034D-B3D4-8F7CE5EBA090}"/>
              </a:ext>
            </a:extLst>
          </p:cNvPr>
          <p:cNvCxnSpPr>
            <a:cxnSpLocks/>
          </p:cNvCxnSpPr>
          <p:nvPr/>
        </p:nvCxnSpPr>
        <p:spPr>
          <a:xfrm rot="10800000">
            <a:off x="6101210" y="3023901"/>
            <a:ext cx="1443840" cy="19305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B807983-C036-2445-856C-FE56CA9DB1B1}"/>
              </a:ext>
            </a:extLst>
          </p:cNvPr>
          <p:cNvCxnSpPr>
            <a:cxnSpLocks/>
            <a:stCxn id="74" idx="2"/>
            <a:endCxn id="82" idx="0"/>
          </p:cNvCxnSpPr>
          <p:nvPr/>
        </p:nvCxnSpPr>
        <p:spPr>
          <a:xfrm rot="5400000">
            <a:off x="6000253" y="436750"/>
            <a:ext cx="1360265" cy="3297067"/>
          </a:xfrm>
          <a:prstGeom prst="bentConnector3">
            <a:avLst>
              <a:gd name="adj1" fmla="val 66806"/>
            </a:avLst>
          </a:prstGeom>
          <a:ln w="12700">
            <a:solidFill>
              <a:schemeClr val="accent3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BC13324-DE57-904A-9187-35696D8E543E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5222351" y="2955916"/>
            <a:ext cx="2270212" cy="382375"/>
          </a:xfrm>
          <a:prstGeom prst="bentConnector3">
            <a:avLst>
              <a:gd name="adj1" fmla="val 16062"/>
            </a:avLst>
          </a:prstGeom>
          <a:ln w="12700">
            <a:solidFill>
              <a:schemeClr val="accent3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2564007-FB83-B64D-BF14-964476CF137B}"/>
              </a:ext>
            </a:extLst>
          </p:cNvPr>
          <p:cNvCxnSpPr>
            <a:cxnSpLocks/>
          </p:cNvCxnSpPr>
          <p:nvPr/>
        </p:nvCxnSpPr>
        <p:spPr>
          <a:xfrm flipV="1">
            <a:off x="5819832" y="3427800"/>
            <a:ext cx="1699041" cy="429218"/>
          </a:xfrm>
          <a:prstGeom prst="bentConnector3">
            <a:avLst>
              <a:gd name="adj1" fmla="val 43166"/>
            </a:avLst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0851A06-79EE-8941-9E7C-CF953BD64D9D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 flipV="1">
            <a:off x="5840149" y="3602737"/>
            <a:ext cx="1669979" cy="355378"/>
          </a:xfrm>
          <a:prstGeom prst="bentConnector3">
            <a:avLst>
              <a:gd name="adj1" fmla="val 53240"/>
            </a:avLst>
          </a:prstGeom>
          <a:ln w="12700">
            <a:solidFill>
              <a:schemeClr val="accent3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3B1F90A-CBC7-6246-AC3B-1C57378BF3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40147" y="3839452"/>
            <a:ext cx="1658699" cy="320359"/>
          </a:xfrm>
          <a:prstGeom prst="bentConnector3">
            <a:avLst>
              <a:gd name="adj1" fmla="val 44312"/>
            </a:avLst>
          </a:prstGeom>
          <a:ln w="12700">
            <a:solidFill>
              <a:schemeClr val="accent5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C6F423C-379B-F744-9D87-15890329D8D7}"/>
              </a:ext>
            </a:extLst>
          </p:cNvPr>
          <p:cNvCxnSpPr>
            <a:cxnSpLocks/>
          </p:cNvCxnSpPr>
          <p:nvPr/>
        </p:nvCxnSpPr>
        <p:spPr>
          <a:xfrm flipV="1">
            <a:off x="5792524" y="3941568"/>
            <a:ext cx="1660383" cy="295837"/>
          </a:xfrm>
          <a:prstGeom prst="bentConnector3">
            <a:avLst>
              <a:gd name="adj1" fmla="val 61801"/>
            </a:avLst>
          </a:prstGeom>
          <a:ln w="12700">
            <a:solidFill>
              <a:srgbClr val="7030A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4412296-4E54-AA48-A2EA-A631DC1A3F46}"/>
              </a:ext>
            </a:extLst>
          </p:cNvPr>
          <p:cNvCxnSpPr>
            <a:cxnSpLocks/>
          </p:cNvCxnSpPr>
          <p:nvPr/>
        </p:nvCxnSpPr>
        <p:spPr>
          <a:xfrm flipV="1">
            <a:off x="5805019" y="4115469"/>
            <a:ext cx="1663369" cy="970090"/>
          </a:xfrm>
          <a:prstGeom prst="bentConnector3">
            <a:avLst>
              <a:gd name="adj1" fmla="val 65270"/>
            </a:avLst>
          </a:prstGeom>
          <a:ln w="12700">
            <a:solidFill>
              <a:schemeClr val="accent5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BB87D2F-237F-4E43-994E-2815335EDD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10089" y="4216567"/>
            <a:ext cx="1678653" cy="970981"/>
          </a:xfrm>
          <a:prstGeom prst="bentConnector3">
            <a:avLst>
              <a:gd name="adj1" fmla="val 27808"/>
            </a:avLst>
          </a:prstGeom>
          <a:ln w="12700">
            <a:solidFill>
              <a:srgbClr val="7030A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5">
            <a:extLst>
              <a:ext uri="{FF2B5EF4-FFF2-40B4-BE49-F238E27FC236}">
                <a16:creationId xmlns:a16="http://schemas.microsoft.com/office/drawing/2014/main" id="{AECB59ED-9F0D-4F4F-8575-9B396D60E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52" y="3937664"/>
            <a:ext cx="335405" cy="33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C7FDCF9-4007-6B49-9E6B-E30054914251}"/>
              </a:ext>
            </a:extLst>
          </p:cNvPr>
          <p:cNvGrpSpPr/>
          <p:nvPr/>
        </p:nvGrpSpPr>
        <p:grpSpPr>
          <a:xfrm>
            <a:off x="3895555" y="4004634"/>
            <a:ext cx="568328" cy="56890"/>
            <a:chOff x="1489072" y="1726609"/>
            <a:chExt cx="568328" cy="5689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F86BBC9-1757-E14E-B436-34B0BAEB69DE}"/>
                </a:ext>
              </a:extLst>
            </p:cNvPr>
            <p:cNvCxnSpPr>
              <a:cxnSpLocks/>
            </p:cNvCxnSpPr>
            <p:nvPr/>
          </p:nvCxnSpPr>
          <p:spPr>
            <a:xfrm>
              <a:off x="1489072" y="1752600"/>
              <a:ext cx="514631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9557164-49A6-FE45-9853-EA1086A6E0EA}"/>
                </a:ext>
              </a:extLst>
            </p:cNvPr>
            <p:cNvSpPr/>
            <p:nvPr/>
          </p:nvSpPr>
          <p:spPr>
            <a:xfrm>
              <a:off x="2003703" y="1726609"/>
              <a:ext cx="53697" cy="56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CCC5921-3EBD-0041-B22D-764447799EDD}"/>
              </a:ext>
            </a:extLst>
          </p:cNvPr>
          <p:cNvGrpSpPr/>
          <p:nvPr/>
        </p:nvGrpSpPr>
        <p:grpSpPr>
          <a:xfrm>
            <a:off x="3872937" y="5014544"/>
            <a:ext cx="568328" cy="56890"/>
            <a:chOff x="1489072" y="1726609"/>
            <a:chExt cx="568328" cy="5689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6F9EBC54-C6CF-2347-8ECC-3436F754867B}"/>
                </a:ext>
              </a:extLst>
            </p:cNvPr>
            <p:cNvCxnSpPr>
              <a:cxnSpLocks/>
            </p:cNvCxnSpPr>
            <p:nvPr/>
          </p:nvCxnSpPr>
          <p:spPr>
            <a:xfrm>
              <a:off x="1489072" y="1752600"/>
              <a:ext cx="514631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BC112DB-6AD4-9C41-97DC-84F7A7300F27}"/>
                </a:ext>
              </a:extLst>
            </p:cNvPr>
            <p:cNvSpPr/>
            <p:nvPr/>
          </p:nvSpPr>
          <p:spPr>
            <a:xfrm>
              <a:off x="2003703" y="1726609"/>
              <a:ext cx="53697" cy="56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graphicFrame>
        <p:nvGraphicFramePr>
          <p:cNvPr id="168" name="Table 4">
            <a:extLst>
              <a:ext uri="{FF2B5EF4-FFF2-40B4-BE49-F238E27FC236}">
                <a16:creationId xmlns:a16="http://schemas.microsoft.com/office/drawing/2014/main" id="{75F55AF5-7F96-FB4E-8F4B-B0F0A5451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80343"/>
              </p:ext>
            </p:extLst>
          </p:nvPr>
        </p:nvGraphicFramePr>
        <p:xfrm>
          <a:off x="1100598" y="4519123"/>
          <a:ext cx="2788482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4241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1394241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Private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ubnet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12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 </a:t>
                      </a:r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(DB)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v</a:t>
                      </a:r>
                      <a:r>
                        <a:rPr lang="en-ES" sz="12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pce-id-az-a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</a:tbl>
          </a:graphicData>
        </a:graphic>
      </p:graphicFrame>
      <p:sp>
        <p:nvSpPr>
          <p:cNvPr id="81" name="TextBox 17">
            <a:extLst>
              <a:ext uri="{FF2B5EF4-FFF2-40B4-BE49-F238E27FC236}">
                <a16:creationId xmlns:a16="http://schemas.microsoft.com/office/drawing/2014/main" id="{54A11CB2-FEFF-AD45-A253-F9E2AD37A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9067" y="3118779"/>
            <a:ext cx="8609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82" name="Graphic 35">
            <a:extLst>
              <a:ext uri="{FF2B5EF4-FFF2-40B4-BE49-F238E27FC236}">
                <a16:creationId xmlns:a16="http://schemas.microsoft.com/office/drawing/2014/main" id="{3BFEA1F8-269B-1E45-8448-EE522C06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351" y="2765416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9">
            <a:extLst>
              <a:ext uri="{FF2B5EF4-FFF2-40B4-BE49-F238E27FC236}">
                <a16:creationId xmlns:a16="http://schemas.microsoft.com/office/drawing/2014/main" id="{8C8EB496-8A23-B44E-88A7-98A5E2EF5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565" y="3141145"/>
            <a:ext cx="4645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ALB</a:t>
            </a:r>
          </a:p>
        </p:txBody>
      </p:sp>
      <p:pic>
        <p:nvPicPr>
          <p:cNvPr id="89" name="Graphic 8">
            <a:extLst>
              <a:ext uri="{FF2B5EF4-FFF2-40B4-BE49-F238E27FC236}">
                <a16:creationId xmlns:a16="http://schemas.microsoft.com/office/drawing/2014/main" id="{247299E8-0A4D-9F45-B1FF-942C5604B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66" y="2790454"/>
            <a:ext cx="355612" cy="3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95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4E41816F-7F10-F744-AE7F-804A066FA185}"/>
              </a:ext>
            </a:extLst>
          </p:cNvPr>
          <p:cNvSpPr/>
          <p:nvPr/>
        </p:nvSpPr>
        <p:spPr>
          <a:xfrm>
            <a:off x="3014563" y="4667176"/>
            <a:ext cx="1331020" cy="110330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10.2.0.0/24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0AEA75D-25E8-DB48-95FB-18FA854F7743}"/>
              </a:ext>
            </a:extLst>
          </p:cNvPr>
          <p:cNvSpPr/>
          <p:nvPr/>
        </p:nvSpPr>
        <p:spPr>
          <a:xfrm>
            <a:off x="7571066" y="3324929"/>
            <a:ext cx="2212304" cy="11717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Firewall 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100.64.0.16/28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846D60-9561-8647-BD0C-9736F48B7777}"/>
              </a:ext>
            </a:extLst>
          </p:cNvPr>
          <p:cNvSpPr/>
          <p:nvPr/>
        </p:nvSpPr>
        <p:spPr>
          <a:xfrm>
            <a:off x="1214986" y="1492161"/>
            <a:ext cx="3070766" cy="144779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1C9D32-6621-9A4A-90F5-96B9C4E74985}"/>
              </a:ext>
            </a:extLst>
          </p:cNvPr>
          <p:cNvSpPr/>
          <p:nvPr/>
        </p:nvSpPr>
        <p:spPr>
          <a:xfrm>
            <a:off x="1166428" y="1187655"/>
            <a:ext cx="3185408" cy="1828506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Spoke VPC A (10.1.0.0/16)</a:t>
            </a:r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2E285110-C8CC-304D-AFD3-6FBF30A8A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6428" y="1187067"/>
            <a:ext cx="255926" cy="255926"/>
          </a:xfrm>
          <a:prstGeom prst="rect">
            <a:avLst/>
          </a:prstGeom>
        </p:spPr>
      </p:pic>
      <p:sp>
        <p:nvSpPr>
          <p:cNvPr id="75" name="TextBox 15">
            <a:extLst>
              <a:ext uri="{FF2B5EF4-FFF2-40B4-BE49-F238E27FC236}">
                <a16:creationId xmlns:a16="http://schemas.microsoft.com/office/drawing/2014/main" id="{294B64BF-EB4D-354E-9F49-0A9FE7CAD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968" y="4207109"/>
            <a:ext cx="16490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Firewall endpoint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3698C9D8-6B9D-EF4E-A646-87D1A45F2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2904" y="3728546"/>
            <a:ext cx="478563" cy="478563"/>
          </a:xfrm>
          <a:prstGeom prst="rect">
            <a:avLst/>
          </a:prstGeom>
        </p:spPr>
      </p:pic>
      <p:graphicFrame>
        <p:nvGraphicFramePr>
          <p:cNvPr id="77" name="Table 4">
            <a:extLst>
              <a:ext uri="{FF2B5EF4-FFF2-40B4-BE49-F238E27FC236}">
                <a16:creationId xmlns:a16="http://schemas.microsoft.com/office/drawing/2014/main" id="{CA495518-B433-8F4F-A881-96E0AF494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63745"/>
              </p:ext>
            </p:extLst>
          </p:nvPr>
        </p:nvGraphicFramePr>
        <p:xfrm>
          <a:off x="1275106" y="2896315"/>
          <a:ext cx="18288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2202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736598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Spoke VPC </a:t>
                      </a:r>
                      <a:r>
                        <a:rPr lang="en-ES" sz="11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 </a:t>
                      </a:r>
                      <a:r>
                        <a:rPr lang="en-U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11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11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</a:t>
                      </a:r>
                      <a:endParaRPr lang="en-ES" sz="11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11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local</a:t>
                      </a:r>
                      <a:endParaRPr lang="en-ES" sz="11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gw-id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8998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417C655B-3DCB-B044-B916-913F10456BC7}"/>
              </a:ext>
            </a:extLst>
          </p:cNvPr>
          <p:cNvSpPr/>
          <p:nvPr/>
        </p:nvSpPr>
        <p:spPr>
          <a:xfrm>
            <a:off x="1260121" y="1828246"/>
            <a:ext cx="1544653" cy="102987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Workload subnet 10.1.1.0/24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0B9376B5-47CD-174B-9BD1-C7D7F7A05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0121" y="1828246"/>
            <a:ext cx="301816" cy="301816"/>
          </a:xfrm>
          <a:prstGeom prst="rect">
            <a:avLst/>
          </a:prstGeom>
        </p:spPr>
      </p:pic>
      <p:sp>
        <p:nvSpPr>
          <p:cNvPr id="84" name="TextBox 6">
            <a:extLst>
              <a:ext uri="{FF2B5EF4-FFF2-40B4-BE49-F238E27FC236}">
                <a16:creationId xmlns:a16="http://schemas.microsoft.com/office/drawing/2014/main" id="{A05C6C54-8EAA-804B-B1E0-1A8A1465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323" y="2520340"/>
            <a:ext cx="1076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EC2 instance</a:t>
            </a:r>
          </a:p>
        </p:txBody>
      </p:sp>
      <p:pic>
        <p:nvPicPr>
          <p:cNvPr id="85" name="Graphic 5">
            <a:extLst>
              <a:ext uri="{FF2B5EF4-FFF2-40B4-BE49-F238E27FC236}">
                <a16:creationId xmlns:a16="http://schemas.microsoft.com/office/drawing/2014/main" id="{68473D7D-0C35-084C-B5C7-F316154F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32" y="2246861"/>
            <a:ext cx="335405" cy="33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0EC32A2-47A8-0641-B5E7-FBD79BD2E10E}"/>
              </a:ext>
            </a:extLst>
          </p:cNvPr>
          <p:cNvSpPr/>
          <p:nvPr/>
        </p:nvSpPr>
        <p:spPr>
          <a:xfrm>
            <a:off x="2883625" y="1828246"/>
            <a:ext cx="1331020" cy="102987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10.1.0.0/24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66FB2B51-3E68-BB4B-82F4-CA8BBD8F1E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3624" y="1828246"/>
            <a:ext cx="334543" cy="334543"/>
          </a:xfrm>
          <a:prstGeom prst="rect">
            <a:avLst/>
          </a:prstGeom>
        </p:spPr>
      </p:pic>
      <p:pic>
        <p:nvPicPr>
          <p:cNvPr id="88" name="Graphic 37">
            <a:extLst>
              <a:ext uri="{FF2B5EF4-FFF2-40B4-BE49-F238E27FC236}">
                <a16:creationId xmlns:a16="http://schemas.microsoft.com/office/drawing/2014/main" id="{4907CD44-AB7C-0E4E-AC10-DB19A3FA6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35" y="2219001"/>
            <a:ext cx="431588" cy="43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6">
            <a:extLst>
              <a:ext uri="{FF2B5EF4-FFF2-40B4-BE49-F238E27FC236}">
                <a16:creationId xmlns:a16="http://schemas.microsoft.com/office/drawing/2014/main" id="{3DCD9A49-FDF2-004D-8609-5F3BAC43F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884" y="2613124"/>
            <a:ext cx="1375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ENI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3229F3-6F41-D64E-B29D-1E7A15C34873}"/>
              </a:ext>
            </a:extLst>
          </p:cNvPr>
          <p:cNvSpPr/>
          <p:nvPr/>
        </p:nvSpPr>
        <p:spPr>
          <a:xfrm>
            <a:off x="1295400" y="4038600"/>
            <a:ext cx="3216348" cy="1828506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Spoke VPC B (10.2.0.0/16)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2CD63521-CEAD-6340-89D3-00A4F0B4A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5400" y="4038012"/>
            <a:ext cx="255926" cy="255926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E3BC0FB0-55E0-0241-847A-793280C4D8CA}"/>
              </a:ext>
            </a:extLst>
          </p:cNvPr>
          <p:cNvSpPr/>
          <p:nvPr/>
        </p:nvSpPr>
        <p:spPr>
          <a:xfrm>
            <a:off x="1389094" y="4667176"/>
            <a:ext cx="1566904" cy="110330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Workload 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10.2.1.0/24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08C00F0-42CE-CF43-8CB4-EE6CA7789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9093" y="4667176"/>
            <a:ext cx="301816" cy="301816"/>
          </a:xfrm>
          <a:prstGeom prst="rect">
            <a:avLst/>
          </a:prstGeom>
        </p:spPr>
      </p:pic>
      <p:sp>
        <p:nvSpPr>
          <p:cNvPr id="99" name="TextBox 6">
            <a:extLst>
              <a:ext uri="{FF2B5EF4-FFF2-40B4-BE49-F238E27FC236}">
                <a16:creationId xmlns:a16="http://schemas.microsoft.com/office/drawing/2014/main" id="{83F070FA-122E-844C-9359-63544FE6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598" y="5370372"/>
            <a:ext cx="1076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EC2 instance</a:t>
            </a:r>
          </a:p>
        </p:txBody>
      </p:sp>
      <p:pic>
        <p:nvPicPr>
          <p:cNvPr id="106" name="Graphic 5">
            <a:extLst>
              <a:ext uri="{FF2B5EF4-FFF2-40B4-BE49-F238E27FC236}">
                <a16:creationId xmlns:a16="http://schemas.microsoft.com/office/drawing/2014/main" id="{64CD6C98-4BAD-F04F-8F5D-DC1933EDF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143" y="5073007"/>
            <a:ext cx="335405" cy="33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4DD2D869-5319-764A-B97A-48969366C07B}"/>
              </a:ext>
            </a:extLst>
          </p:cNvPr>
          <p:cNvSpPr/>
          <p:nvPr/>
        </p:nvSpPr>
        <p:spPr>
          <a:xfrm>
            <a:off x="1333806" y="4361798"/>
            <a:ext cx="3119378" cy="144779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A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E34C5545-A11B-B14A-BADE-DE3A2734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86" y="1191696"/>
            <a:ext cx="323059" cy="32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11E1622A-5074-0F40-9C74-D0C7E8A82110}"/>
              </a:ext>
            </a:extLst>
          </p:cNvPr>
          <p:cNvSpPr/>
          <p:nvPr/>
        </p:nvSpPr>
        <p:spPr>
          <a:xfrm>
            <a:off x="4863724" y="1190800"/>
            <a:ext cx="2048062" cy="2653698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Transit Gateway</a:t>
            </a:r>
          </a:p>
        </p:txBody>
      </p:sp>
      <p:graphicFrame>
        <p:nvGraphicFramePr>
          <p:cNvPr id="114" name="Table 4">
            <a:extLst>
              <a:ext uri="{FF2B5EF4-FFF2-40B4-BE49-F238E27FC236}">
                <a16:creationId xmlns:a16="http://schemas.microsoft.com/office/drawing/2014/main" id="{E4961D75-D1E6-9442-896D-D3152EF67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99686"/>
              </p:ext>
            </p:extLst>
          </p:nvPr>
        </p:nvGraphicFramePr>
        <p:xfrm>
          <a:off x="4957884" y="1615747"/>
          <a:ext cx="1882431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5080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1117351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Pre-</a:t>
                      </a:r>
                      <a:r>
                        <a:rPr lang="en-US" sz="1000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  <a:r>
                        <a:rPr lang="en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nspection </a:t>
                      </a:r>
                      <a:r>
                        <a:rPr lang="en-U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10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Inspection VPC</a:t>
                      </a:r>
                      <a:endParaRPr lang="en-ES" sz="10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</a:tbl>
          </a:graphicData>
        </a:graphic>
      </p:graphicFrame>
      <p:graphicFrame>
        <p:nvGraphicFramePr>
          <p:cNvPr id="115" name="Table 4">
            <a:extLst>
              <a:ext uri="{FF2B5EF4-FFF2-40B4-BE49-F238E27FC236}">
                <a16:creationId xmlns:a16="http://schemas.microsoft.com/office/drawing/2014/main" id="{874BE48B-9FEC-3949-B88E-F0FC3278E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49018"/>
              </p:ext>
            </p:extLst>
          </p:nvPr>
        </p:nvGraphicFramePr>
        <p:xfrm>
          <a:off x="4960293" y="2476550"/>
          <a:ext cx="1874682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282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10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Post-</a:t>
                      </a:r>
                      <a:r>
                        <a:rPr lang="en-US" sz="1000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  <a:r>
                        <a:rPr lang="en-ES" sz="10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nspection </a:t>
                      </a:r>
                      <a:r>
                        <a:rPr lang="en-U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10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10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</a:t>
                      </a:r>
                      <a:endParaRPr lang="en-ES" sz="10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10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Spoke VPC A</a:t>
                      </a:r>
                      <a:endParaRPr lang="en-ES" sz="10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Spoke VPC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07018"/>
                  </a:ext>
                </a:extLst>
              </a:tr>
            </a:tbl>
          </a:graphicData>
        </a:graphic>
      </p:graphicFrame>
      <p:sp>
        <p:nvSpPr>
          <p:cNvPr id="117" name="Rectangle 116">
            <a:extLst>
              <a:ext uri="{FF2B5EF4-FFF2-40B4-BE49-F238E27FC236}">
                <a16:creationId xmlns:a16="http://schemas.microsoft.com/office/drawing/2014/main" id="{DF3E7825-F184-8042-B620-29791E164938}"/>
              </a:ext>
            </a:extLst>
          </p:cNvPr>
          <p:cNvSpPr/>
          <p:nvPr/>
        </p:nvSpPr>
        <p:spPr>
          <a:xfrm>
            <a:off x="7367758" y="1178853"/>
            <a:ext cx="2557762" cy="343750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 VPC </a:t>
            </a:r>
          </a:p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(100.64.0.0/26)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EA3EDD19-70BD-BC4D-838B-0C1B7099B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8474" y="1178266"/>
            <a:ext cx="288944" cy="255926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BC0DC5B1-2219-2343-9824-CF67B5C7D2F5}"/>
              </a:ext>
            </a:extLst>
          </p:cNvPr>
          <p:cNvSpPr/>
          <p:nvPr/>
        </p:nvSpPr>
        <p:spPr>
          <a:xfrm>
            <a:off x="7473891" y="1690663"/>
            <a:ext cx="2342667" cy="284949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1E87084-DA80-0341-942F-4A2F39840202}"/>
              </a:ext>
            </a:extLst>
          </p:cNvPr>
          <p:cNvSpPr/>
          <p:nvPr/>
        </p:nvSpPr>
        <p:spPr>
          <a:xfrm>
            <a:off x="7565429" y="2016457"/>
            <a:ext cx="2219944" cy="128274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subnet - 100.64.0.0/28</a:t>
            </a:r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0C3B2EDA-3F5B-2949-A90F-3BB252C488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5429" y="2016457"/>
            <a:ext cx="334543" cy="334543"/>
          </a:xfrm>
          <a:prstGeom prst="rect">
            <a:avLst/>
          </a:prstGeom>
        </p:spPr>
      </p:pic>
      <p:pic>
        <p:nvPicPr>
          <p:cNvPr id="122" name="Graphic 37">
            <a:extLst>
              <a:ext uri="{FF2B5EF4-FFF2-40B4-BE49-F238E27FC236}">
                <a16:creationId xmlns:a16="http://schemas.microsoft.com/office/drawing/2014/main" id="{FCEA2A34-C23D-8B4E-964A-4A5626E7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79" y="2546449"/>
            <a:ext cx="431588" cy="43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6">
            <a:extLst>
              <a:ext uri="{FF2B5EF4-FFF2-40B4-BE49-F238E27FC236}">
                <a16:creationId xmlns:a16="http://schemas.microsoft.com/office/drawing/2014/main" id="{7B1C3623-7923-B649-8FFF-78EE62CD9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428" y="2940572"/>
            <a:ext cx="1375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TGW ENI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4E7251D8-235F-AB40-B706-33F36EBCC9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1066" y="3324928"/>
            <a:ext cx="334543" cy="334543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89B4954-D34E-0E43-8713-E0E79C7351AB}"/>
              </a:ext>
            </a:extLst>
          </p:cNvPr>
          <p:cNvCxnSpPr>
            <a:cxnSpLocks/>
            <a:endCxn id="131" idx="7"/>
          </p:cNvCxnSpPr>
          <p:nvPr/>
        </p:nvCxnSpPr>
        <p:spPr>
          <a:xfrm flipH="1">
            <a:off x="3194159" y="2887530"/>
            <a:ext cx="1611850" cy="112498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BA54730-310A-1E47-ADFE-4070724D9E98}"/>
              </a:ext>
            </a:extLst>
          </p:cNvPr>
          <p:cNvCxnSpPr>
            <a:cxnSpLocks/>
            <a:stCxn id="132" idx="6"/>
            <a:endCxn id="134" idx="2"/>
          </p:cNvCxnSpPr>
          <p:nvPr/>
        </p:nvCxnSpPr>
        <p:spPr>
          <a:xfrm flipV="1">
            <a:off x="4393449" y="2245899"/>
            <a:ext cx="533588" cy="330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E769CF3-C85F-6C43-A10B-1920350F760F}"/>
              </a:ext>
            </a:extLst>
          </p:cNvPr>
          <p:cNvSpPr/>
          <p:nvPr/>
        </p:nvSpPr>
        <p:spPr>
          <a:xfrm>
            <a:off x="3135062" y="4002811"/>
            <a:ext cx="69237" cy="662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0B116F0-152B-0F4C-831D-01CE9761A621}"/>
              </a:ext>
            </a:extLst>
          </p:cNvPr>
          <p:cNvSpPr/>
          <p:nvPr/>
        </p:nvSpPr>
        <p:spPr>
          <a:xfrm>
            <a:off x="4324212" y="2216060"/>
            <a:ext cx="69237" cy="662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F81416B-B667-D843-98CD-814505F7CCAA}"/>
              </a:ext>
            </a:extLst>
          </p:cNvPr>
          <p:cNvSpPr/>
          <p:nvPr/>
        </p:nvSpPr>
        <p:spPr>
          <a:xfrm>
            <a:off x="4927037" y="2212753"/>
            <a:ext cx="69237" cy="662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5" name="TextBox 6">
            <a:extLst>
              <a:ext uri="{FF2B5EF4-FFF2-40B4-BE49-F238E27FC236}">
                <a16:creationId xmlns:a16="http://schemas.microsoft.com/office/drawing/2014/main" id="{8D156D43-E973-0849-A353-7C495FDB4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578" y="3437437"/>
            <a:ext cx="646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</a:t>
            </a:r>
          </a:p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1914BB7-6D73-604D-847A-C7B96EBADCA6}"/>
              </a:ext>
            </a:extLst>
          </p:cNvPr>
          <p:cNvCxnSpPr>
            <a:cxnSpLocks/>
            <a:stCxn id="142" idx="2"/>
          </p:cNvCxnSpPr>
          <p:nvPr/>
        </p:nvCxnSpPr>
        <p:spPr>
          <a:xfrm flipH="1">
            <a:off x="6821222" y="3343331"/>
            <a:ext cx="521396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6">
            <a:extLst>
              <a:ext uri="{FF2B5EF4-FFF2-40B4-BE49-F238E27FC236}">
                <a16:creationId xmlns:a16="http://schemas.microsoft.com/office/drawing/2014/main" id="{B88BB522-0FAA-8445-A73F-DF238953A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593" y="3200400"/>
            <a:ext cx="6571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</a:t>
            </a:r>
          </a:p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2612D48-6847-7549-807E-FD7F189D8CA1}"/>
              </a:ext>
            </a:extLst>
          </p:cNvPr>
          <p:cNvSpPr/>
          <p:nvPr/>
        </p:nvSpPr>
        <p:spPr>
          <a:xfrm>
            <a:off x="6769176" y="3310185"/>
            <a:ext cx="69237" cy="662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8725DDB-C57D-6F42-B94B-A0386A4EB30D}"/>
              </a:ext>
            </a:extLst>
          </p:cNvPr>
          <p:cNvSpPr/>
          <p:nvPr/>
        </p:nvSpPr>
        <p:spPr>
          <a:xfrm>
            <a:off x="7342618" y="3310185"/>
            <a:ext cx="69237" cy="662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3" name="TextBox 6">
            <a:extLst>
              <a:ext uri="{FF2B5EF4-FFF2-40B4-BE49-F238E27FC236}">
                <a16:creationId xmlns:a16="http://schemas.microsoft.com/office/drawing/2014/main" id="{B9C6D3EC-9D84-9944-90D2-267EB41AA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260" y="2123385"/>
            <a:ext cx="6559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</a:t>
            </a:r>
          </a:p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5DAFBFF-A786-E541-9CB3-C2971F132EF0}"/>
              </a:ext>
            </a:extLst>
          </p:cNvPr>
          <p:cNvCxnSpPr>
            <a:cxnSpLocks/>
          </p:cNvCxnSpPr>
          <p:nvPr/>
        </p:nvCxnSpPr>
        <p:spPr>
          <a:xfrm flipH="1" flipV="1">
            <a:off x="2228239" y="2406560"/>
            <a:ext cx="1211896" cy="5374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39F500C-14DE-284F-87F8-2C8B141D1CA6}"/>
              </a:ext>
            </a:extLst>
          </p:cNvPr>
          <p:cNvCxnSpPr>
            <a:cxnSpLocks/>
            <a:stCxn id="122" idx="0"/>
          </p:cNvCxnSpPr>
          <p:nvPr/>
        </p:nvCxnSpPr>
        <p:spPr>
          <a:xfrm rot="16200000" flipV="1">
            <a:off x="7145043" y="1755018"/>
            <a:ext cx="563616" cy="1019245"/>
          </a:xfrm>
          <a:prstGeom prst="bentConnector2">
            <a:avLst/>
          </a:prstGeom>
          <a:ln>
            <a:headEnd type="arrow" w="med" len="sm"/>
            <a:tailEnd type="none" w="med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B49894C-DAC9-134F-8A63-9BD9C6482CBB}"/>
              </a:ext>
            </a:extLst>
          </p:cNvPr>
          <p:cNvCxnSpPr>
            <a:cxnSpLocks/>
          </p:cNvCxnSpPr>
          <p:nvPr/>
        </p:nvCxnSpPr>
        <p:spPr>
          <a:xfrm flipH="1">
            <a:off x="2415927" y="5306520"/>
            <a:ext cx="1122491" cy="0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44D6374-8500-4440-8AC2-206BC143C7CC}"/>
              </a:ext>
            </a:extLst>
          </p:cNvPr>
          <p:cNvCxnSpPr>
            <a:cxnSpLocks/>
          </p:cNvCxnSpPr>
          <p:nvPr/>
        </p:nvCxnSpPr>
        <p:spPr>
          <a:xfrm>
            <a:off x="6906502" y="2690930"/>
            <a:ext cx="796072" cy="0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395D320-D8A0-A24C-A294-914E0A4BD0DF}"/>
              </a:ext>
            </a:extLst>
          </p:cNvPr>
          <p:cNvCxnSpPr>
            <a:cxnSpLocks/>
            <a:stCxn id="133" idx="0"/>
          </p:cNvCxnSpPr>
          <p:nvPr/>
        </p:nvCxnSpPr>
        <p:spPr>
          <a:xfrm rot="5400000" flipH="1" flipV="1">
            <a:off x="3552892" y="3760029"/>
            <a:ext cx="1510871" cy="1108231"/>
          </a:xfrm>
          <a:prstGeom prst="bentConnector3">
            <a:avLst>
              <a:gd name="adj1" fmla="val 99036"/>
            </a:avLst>
          </a:prstGeom>
          <a:ln>
            <a:headEnd type="arrow" w="med" len="sm"/>
            <a:tailEnd type="none" w="med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A756B96-77FF-A64C-8703-B60AF4337B19}"/>
              </a:ext>
            </a:extLst>
          </p:cNvPr>
          <p:cNvCxnSpPr>
            <a:cxnSpLocks/>
          </p:cNvCxnSpPr>
          <p:nvPr/>
        </p:nvCxnSpPr>
        <p:spPr>
          <a:xfrm>
            <a:off x="2365329" y="5186045"/>
            <a:ext cx="1170519" cy="0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6" name="NumBox 1">
            <a:extLst>
              <a:ext uri="{FF2B5EF4-FFF2-40B4-BE49-F238E27FC236}">
                <a16:creationId xmlns:a16="http://schemas.microsoft.com/office/drawing/2014/main" id="{9B94036B-5DFE-BC4D-9BD6-E2C300FC9AA6}"/>
              </a:ext>
            </a:extLst>
          </p:cNvPr>
          <p:cNvSpPr/>
          <p:nvPr/>
        </p:nvSpPr>
        <p:spPr>
          <a:xfrm>
            <a:off x="2710796" y="5037990"/>
            <a:ext cx="174479" cy="2229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graphicFrame>
        <p:nvGraphicFramePr>
          <p:cNvPr id="90" name="Table 4">
            <a:extLst>
              <a:ext uri="{FF2B5EF4-FFF2-40B4-BE49-F238E27FC236}">
                <a16:creationId xmlns:a16="http://schemas.microsoft.com/office/drawing/2014/main" id="{DF3E35D6-A74F-7A46-B4A4-35730005B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96315"/>
              </p:ext>
            </p:extLst>
          </p:nvPr>
        </p:nvGraphicFramePr>
        <p:xfrm>
          <a:off x="8241907" y="4492538"/>
          <a:ext cx="1625624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2467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593157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1100"/>
                        <a:t>Inspection </a:t>
                      </a:r>
                      <a:r>
                        <a:rPr lang="en-US" sz="1100" dirty="0"/>
                        <a:t>r</a:t>
                      </a:r>
                      <a:r>
                        <a:rPr lang="en-ES" sz="1100"/>
                        <a:t>oute </a:t>
                      </a:r>
                      <a:r>
                        <a:rPr lang="en-US" sz="1100" dirty="0"/>
                        <a:t>t</a:t>
                      </a:r>
                      <a:r>
                        <a:rPr lang="en-ES" sz="1100"/>
                        <a:t>able</a:t>
                      </a:r>
                      <a:endParaRPr lang="en-E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10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100.64.0.0/16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local</a:t>
                      </a:r>
                      <a:endParaRPr lang="en-ES" sz="10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gw-id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88006"/>
                  </a:ext>
                </a:extLst>
              </a:tr>
            </a:tbl>
          </a:graphicData>
        </a:graphic>
      </p:graphicFrame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B308CBB-4214-614D-A239-DB7D24A8D215}"/>
              </a:ext>
            </a:extLst>
          </p:cNvPr>
          <p:cNvCxnSpPr>
            <a:cxnSpLocks/>
          </p:cNvCxnSpPr>
          <p:nvPr/>
        </p:nvCxnSpPr>
        <p:spPr>
          <a:xfrm flipH="1">
            <a:off x="4000695" y="2406560"/>
            <a:ext cx="857391" cy="0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BA0262-2E6F-4A46-92E0-219E25BFAA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7360" y="3111687"/>
            <a:ext cx="541753" cy="691963"/>
          </a:xfrm>
          <a:prstGeom prst="bentConnector3">
            <a:avLst>
              <a:gd name="adj1" fmla="val 31247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F18EDCC-8A7A-2E43-A17E-A26DD0EDDB1F}"/>
              </a:ext>
            </a:extLst>
          </p:cNvPr>
          <p:cNvCxnSpPr>
            <a:cxnSpLocks/>
          </p:cNvCxnSpPr>
          <p:nvPr/>
        </p:nvCxnSpPr>
        <p:spPr>
          <a:xfrm flipH="1">
            <a:off x="6911786" y="2830226"/>
            <a:ext cx="790788" cy="0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Arrow Connector 11">
            <a:extLst>
              <a:ext uri="{FF2B5EF4-FFF2-40B4-BE49-F238E27FC236}">
                <a16:creationId xmlns:a16="http://schemas.microsoft.com/office/drawing/2014/main" id="{50540DB5-DFE2-174E-AF50-732A2A7EA93D}"/>
              </a:ext>
            </a:extLst>
          </p:cNvPr>
          <p:cNvCxnSpPr>
            <a:cxnSpLocks/>
            <a:stCxn id="124" idx="2"/>
            <a:endCxn id="76" idx="1"/>
          </p:cNvCxnSpPr>
          <p:nvPr/>
        </p:nvCxnSpPr>
        <p:spPr>
          <a:xfrm rot="16200000" flipH="1">
            <a:off x="7786046" y="3350969"/>
            <a:ext cx="781035" cy="45268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08">
            <a:extLst>
              <a:ext uri="{FF2B5EF4-FFF2-40B4-BE49-F238E27FC236}">
                <a16:creationId xmlns:a16="http://schemas.microsoft.com/office/drawing/2014/main" id="{16804CFE-910F-884D-B3AE-873A8807AE7D}"/>
              </a:ext>
            </a:extLst>
          </p:cNvPr>
          <p:cNvCxnSpPr>
            <a:cxnSpLocks/>
          </p:cNvCxnSpPr>
          <p:nvPr/>
        </p:nvCxnSpPr>
        <p:spPr>
          <a:xfrm>
            <a:off x="6918844" y="2110706"/>
            <a:ext cx="931940" cy="43574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F3AB77C-1594-284A-A3F9-B82D05C91ADA}"/>
              </a:ext>
            </a:extLst>
          </p:cNvPr>
          <p:cNvCxnSpPr>
            <a:cxnSpLocks/>
          </p:cNvCxnSpPr>
          <p:nvPr/>
        </p:nvCxnSpPr>
        <p:spPr>
          <a:xfrm>
            <a:off x="3985828" y="2515220"/>
            <a:ext cx="872258" cy="0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526E908-10D2-D84A-B989-A2E0374D088F}"/>
              </a:ext>
            </a:extLst>
          </p:cNvPr>
          <p:cNvCxnSpPr>
            <a:cxnSpLocks/>
          </p:cNvCxnSpPr>
          <p:nvPr/>
        </p:nvCxnSpPr>
        <p:spPr>
          <a:xfrm>
            <a:off x="2228044" y="2515220"/>
            <a:ext cx="1187147" cy="1377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8" name="NumBox 1">
            <a:extLst>
              <a:ext uri="{FF2B5EF4-FFF2-40B4-BE49-F238E27FC236}">
                <a16:creationId xmlns:a16="http://schemas.microsoft.com/office/drawing/2014/main" id="{77FA59F9-D727-3B40-AE19-91E41ED987F5}"/>
              </a:ext>
            </a:extLst>
          </p:cNvPr>
          <p:cNvSpPr/>
          <p:nvPr/>
        </p:nvSpPr>
        <p:spPr>
          <a:xfrm>
            <a:off x="3051275" y="5241146"/>
            <a:ext cx="174479" cy="2229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</a:t>
            </a:r>
          </a:p>
        </p:txBody>
      </p:sp>
      <p:graphicFrame>
        <p:nvGraphicFramePr>
          <p:cNvPr id="91" name="Table 4">
            <a:extLst>
              <a:ext uri="{FF2B5EF4-FFF2-40B4-BE49-F238E27FC236}">
                <a16:creationId xmlns:a16="http://schemas.microsoft.com/office/drawing/2014/main" id="{DC3727C1-83DA-2B4F-A43C-D8787368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90441"/>
              </p:ext>
            </p:extLst>
          </p:nvPr>
        </p:nvGraphicFramePr>
        <p:xfrm>
          <a:off x="8292329" y="2223004"/>
          <a:ext cx="1688935" cy="10279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672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680263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245183">
                <a:tc gridSpan="2">
                  <a:txBody>
                    <a:bodyPr/>
                    <a:lstStyle/>
                    <a:p>
                      <a:pPr algn="ctr"/>
                      <a:r>
                        <a:rPr lang="en-E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TGW </a:t>
                      </a:r>
                      <a:r>
                        <a:rPr lang="en-U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11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230760">
                <a:tc>
                  <a:txBody>
                    <a:bodyPr/>
                    <a:lstStyle/>
                    <a:p>
                      <a:pPr algn="ctr"/>
                      <a:r>
                        <a:rPr lang="en-ES" sz="10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281142">
                <a:tc>
                  <a:txBody>
                    <a:bodyPr/>
                    <a:lstStyle/>
                    <a:p>
                      <a:r>
                        <a:rPr lang="en-ES" sz="95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100.64.0.0/16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local</a:t>
                      </a:r>
                      <a:endParaRPr lang="en-ES" sz="10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230760">
                <a:tc>
                  <a:txBody>
                    <a:bodyPr/>
                    <a:lstStyle/>
                    <a:p>
                      <a:r>
                        <a:rPr lang="en-ES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vpce-id</a:t>
                      </a:r>
                      <a:endParaRPr lang="en-ES" sz="10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8998"/>
                  </a:ext>
                </a:extLst>
              </a:tr>
            </a:tbl>
          </a:graphicData>
        </a:graphic>
      </p:graphicFrame>
      <p:pic>
        <p:nvPicPr>
          <p:cNvPr id="128" name="Graphic 127">
            <a:extLst>
              <a:ext uri="{FF2B5EF4-FFF2-40B4-BE49-F238E27FC236}">
                <a16:creationId xmlns:a16="http://schemas.microsoft.com/office/drawing/2014/main" id="{0AE05D79-A7EB-0E47-9922-A925B1B77F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14562" y="4667176"/>
            <a:ext cx="334543" cy="334543"/>
          </a:xfrm>
          <a:prstGeom prst="rect">
            <a:avLst/>
          </a:prstGeom>
        </p:spPr>
      </p:pic>
      <p:pic>
        <p:nvPicPr>
          <p:cNvPr id="133" name="Graphic 37">
            <a:extLst>
              <a:ext uri="{FF2B5EF4-FFF2-40B4-BE49-F238E27FC236}">
                <a16:creationId xmlns:a16="http://schemas.microsoft.com/office/drawing/2014/main" id="{434B9216-FFF4-974C-822C-6EAB87003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18" y="5069579"/>
            <a:ext cx="431588" cy="43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6">
            <a:extLst>
              <a:ext uri="{FF2B5EF4-FFF2-40B4-BE49-F238E27FC236}">
                <a16:creationId xmlns:a16="http://schemas.microsoft.com/office/drawing/2014/main" id="{7CF54A85-6E67-5D4B-9CD6-6E693C152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167" y="5463702"/>
            <a:ext cx="1375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ENI</a:t>
            </a:r>
          </a:p>
        </p:txBody>
      </p:sp>
      <p:cxnSp>
        <p:nvCxnSpPr>
          <p:cNvPr id="217" name="Straight Arrow Connector 108">
            <a:extLst>
              <a:ext uri="{FF2B5EF4-FFF2-40B4-BE49-F238E27FC236}">
                <a16:creationId xmlns:a16="http://schemas.microsoft.com/office/drawing/2014/main" id="{690B8E3F-5EA6-9E41-A1AC-C50F376E71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70007" y="3689157"/>
            <a:ext cx="903059" cy="1596216"/>
          </a:xfrm>
          <a:prstGeom prst="bentConnector3">
            <a:avLst>
              <a:gd name="adj1" fmla="val 54784"/>
            </a:avLst>
          </a:prstGeom>
          <a:ln w="12700">
            <a:solidFill>
              <a:schemeClr val="accent3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EC323DA-C452-F04C-B372-7E45533A1590}"/>
              </a:ext>
            </a:extLst>
          </p:cNvPr>
          <p:cNvCxnSpPr>
            <a:cxnSpLocks/>
            <a:endCxn id="134" idx="4"/>
          </p:cNvCxnSpPr>
          <p:nvPr/>
        </p:nvCxnSpPr>
        <p:spPr>
          <a:xfrm flipV="1">
            <a:off x="4813857" y="2279045"/>
            <a:ext cx="147799" cy="61727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2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Oval 275">
            <a:extLst>
              <a:ext uri="{FF2B5EF4-FFF2-40B4-BE49-F238E27FC236}">
                <a16:creationId xmlns:a16="http://schemas.microsoft.com/office/drawing/2014/main" id="{A7829E1B-63F6-8445-A701-28AF045FDA4B}"/>
              </a:ext>
            </a:extLst>
          </p:cNvPr>
          <p:cNvSpPr/>
          <p:nvPr/>
        </p:nvSpPr>
        <p:spPr>
          <a:xfrm>
            <a:off x="6361876" y="5468155"/>
            <a:ext cx="308784" cy="3367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4EFFE8-56FB-5846-A866-7D825FDF1C00}"/>
              </a:ext>
            </a:extLst>
          </p:cNvPr>
          <p:cNvSpPr/>
          <p:nvPr/>
        </p:nvSpPr>
        <p:spPr>
          <a:xfrm>
            <a:off x="7365655" y="2984994"/>
            <a:ext cx="1200976" cy="918954"/>
          </a:xfrm>
          <a:prstGeom prst="rect">
            <a:avLst/>
          </a:prstGeom>
          <a:solidFill>
            <a:schemeClr val="accent3"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8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Firewall subnet</a:t>
            </a:r>
          </a:p>
          <a:p>
            <a:pPr algn="l"/>
            <a:r>
              <a:rPr lang="en-US" sz="8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100.64.0.16/28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A13C426-025A-5042-910A-32A835B98D5B}"/>
              </a:ext>
            </a:extLst>
          </p:cNvPr>
          <p:cNvSpPr/>
          <p:nvPr/>
        </p:nvSpPr>
        <p:spPr>
          <a:xfrm>
            <a:off x="1535620" y="1865549"/>
            <a:ext cx="1158451" cy="885854"/>
          </a:xfrm>
          <a:prstGeom prst="rect">
            <a:avLst/>
          </a:prstGeom>
          <a:solidFill>
            <a:schemeClr val="accent3"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Workload subnet</a:t>
            </a:r>
          </a:p>
          <a:p>
            <a:pPr algn="l"/>
            <a:r>
              <a:rPr lang="en-US" sz="7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10.1.1.0/24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1C9D32-6621-9A4A-90F5-96B9C4E74985}"/>
              </a:ext>
            </a:extLst>
          </p:cNvPr>
          <p:cNvSpPr/>
          <p:nvPr/>
        </p:nvSpPr>
        <p:spPr>
          <a:xfrm>
            <a:off x="1371951" y="1282088"/>
            <a:ext cx="2565188" cy="156371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Spoke VPC A (10.1.0.0/16</a:t>
            </a:r>
            <a:r>
              <a:rPr lang="en-US" sz="8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2E285110-C8CC-304D-AFD3-6FBF30A8A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951" y="1281499"/>
            <a:ext cx="280705" cy="280705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271AD9D-B546-4F4E-B9B2-17407BD6C874}"/>
              </a:ext>
            </a:extLst>
          </p:cNvPr>
          <p:cNvSpPr/>
          <p:nvPr/>
        </p:nvSpPr>
        <p:spPr>
          <a:xfrm>
            <a:off x="1472134" y="1599612"/>
            <a:ext cx="2394532" cy="117701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Availability Zone A</a:t>
            </a:r>
          </a:p>
        </p:txBody>
      </p:sp>
      <p:pic>
        <p:nvPicPr>
          <p:cNvPr id="86" name="Graphic 5">
            <a:extLst>
              <a:ext uri="{FF2B5EF4-FFF2-40B4-BE49-F238E27FC236}">
                <a16:creationId xmlns:a16="http://schemas.microsoft.com/office/drawing/2014/main" id="{E4229DE3-1D29-944A-A0E5-0EC1032FD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648" y="2191948"/>
            <a:ext cx="348298" cy="34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6">
            <a:extLst>
              <a:ext uri="{FF2B5EF4-FFF2-40B4-BE49-F238E27FC236}">
                <a16:creationId xmlns:a16="http://schemas.microsoft.com/office/drawing/2014/main" id="{68148F78-65C0-0847-9024-89D638FC7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254" y="2535959"/>
            <a:ext cx="124062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 - 10.1.1.5</a:t>
            </a: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CF1FF96F-6291-774E-9C95-0543C577A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5619" y="1865548"/>
            <a:ext cx="238428" cy="238428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492D0300-8417-5A4D-A350-35A9C345110F}"/>
              </a:ext>
            </a:extLst>
          </p:cNvPr>
          <p:cNvSpPr/>
          <p:nvPr/>
        </p:nvSpPr>
        <p:spPr>
          <a:xfrm>
            <a:off x="2729342" y="1865548"/>
            <a:ext cx="973654" cy="885855"/>
          </a:xfrm>
          <a:prstGeom prst="rect">
            <a:avLst/>
          </a:prstGeom>
          <a:solidFill>
            <a:schemeClr val="accent3"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subnet</a:t>
            </a:r>
          </a:p>
          <a:p>
            <a:pPr algn="l"/>
            <a:r>
              <a:rPr lang="en-US" sz="7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10.1.0.0/24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AE17EFDC-DE93-1A41-840A-E28C7E36A2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5979" y="1865548"/>
            <a:ext cx="238428" cy="238428"/>
          </a:xfrm>
          <a:prstGeom prst="rect">
            <a:avLst/>
          </a:prstGeom>
        </p:spPr>
      </p:pic>
      <p:pic>
        <p:nvPicPr>
          <p:cNvPr id="114" name="Graphic 37">
            <a:extLst>
              <a:ext uri="{FF2B5EF4-FFF2-40B4-BE49-F238E27FC236}">
                <a16:creationId xmlns:a16="http://schemas.microsoft.com/office/drawing/2014/main" id="{579DFCA5-A154-664B-80DB-ABA9A1829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11" y="2189098"/>
            <a:ext cx="346861" cy="3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6">
            <a:extLst>
              <a:ext uri="{FF2B5EF4-FFF2-40B4-BE49-F238E27FC236}">
                <a16:creationId xmlns:a16="http://schemas.microsoft.com/office/drawing/2014/main" id="{A6970C6B-81F0-F34E-B486-052ECDCED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7964" y="2537229"/>
            <a:ext cx="13755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ENI</a:t>
            </a:r>
          </a:p>
        </p:txBody>
      </p:sp>
      <p:pic>
        <p:nvPicPr>
          <p:cNvPr id="121" name="Graphic 7">
            <a:extLst>
              <a:ext uri="{FF2B5EF4-FFF2-40B4-BE49-F238E27FC236}">
                <a16:creationId xmlns:a16="http://schemas.microsoft.com/office/drawing/2014/main" id="{DF4180D5-2D46-E345-BF90-147DDA5DB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67" y="1572648"/>
            <a:ext cx="323059" cy="32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5EFE34C9-9458-454F-9CD0-B3CF27F8683B}"/>
              </a:ext>
            </a:extLst>
          </p:cNvPr>
          <p:cNvSpPr/>
          <p:nvPr/>
        </p:nvSpPr>
        <p:spPr>
          <a:xfrm>
            <a:off x="4707667" y="1578367"/>
            <a:ext cx="1937609" cy="1965578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800" dirty="0">
                <a:ln w="0"/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Transit Gateway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0A5A372-A5C9-B349-B62A-02B94E249636}"/>
              </a:ext>
            </a:extLst>
          </p:cNvPr>
          <p:cNvSpPr/>
          <p:nvPr/>
        </p:nvSpPr>
        <p:spPr>
          <a:xfrm>
            <a:off x="7359300" y="3941851"/>
            <a:ext cx="1207332" cy="909334"/>
          </a:xfrm>
          <a:prstGeom prst="rect">
            <a:avLst/>
          </a:prstGeom>
          <a:solidFill>
            <a:schemeClr val="accent3"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8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subnet</a:t>
            </a:r>
          </a:p>
          <a:p>
            <a:pPr algn="l"/>
            <a:r>
              <a:rPr lang="en-US" sz="8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100.64.0.0/28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60B1CB-9F42-BE4B-B6FD-E3D2BE1B3970}"/>
              </a:ext>
            </a:extLst>
          </p:cNvPr>
          <p:cNvSpPr/>
          <p:nvPr/>
        </p:nvSpPr>
        <p:spPr>
          <a:xfrm>
            <a:off x="7111909" y="1450043"/>
            <a:ext cx="2195179" cy="358138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5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 VPC (100.64.0.0/26)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7F04C9B0-68F6-3849-945A-61A21641A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6096" y="1445347"/>
            <a:ext cx="274629" cy="274629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65A800B8-E6B5-B447-ABFD-8FA156DCD5FB}"/>
              </a:ext>
            </a:extLst>
          </p:cNvPr>
          <p:cNvSpPr/>
          <p:nvPr/>
        </p:nvSpPr>
        <p:spPr>
          <a:xfrm>
            <a:off x="7224712" y="1759318"/>
            <a:ext cx="1692233" cy="319591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A</a:t>
            </a: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363C6ED3-783A-ED40-9478-84224311D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5655" y="3943151"/>
            <a:ext cx="238428" cy="238428"/>
          </a:xfrm>
          <a:prstGeom prst="rect">
            <a:avLst/>
          </a:prstGeom>
        </p:spPr>
      </p:pic>
      <p:sp>
        <p:nvSpPr>
          <p:cNvPr id="135" name="TextBox 6">
            <a:extLst>
              <a:ext uri="{FF2B5EF4-FFF2-40B4-BE49-F238E27FC236}">
                <a16:creationId xmlns:a16="http://schemas.microsoft.com/office/drawing/2014/main" id="{FC7A360F-431C-7647-BC2D-6A5375164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565" y="3552880"/>
            <a:ext cx="13755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Firewall </a:t>
            </a:r>
          </a:p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endpoint</a:t>
            </a:r>
          </a:p>
        </p:txBody>
      </p:sp>
      <p:graphicFrame>
        <p:nvGraphicFramePr>
          <p:cNvPr id="168" name="Table 4">
            <a:extLst>
              <a:ext uri="{FF2B5EF4-FFF2-40B4-BE49-F238E27FC236}">
                <a16:creationId xmlns:a16="http://schemas.microsoft.com/office/drawing/2014/main" id="{75F55AF5-7F96-FB4E-8F4B-B0F0A5451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01310"/>
              </p:ext>
            </p:extLst>
          </p:nvPr>
        </p:nvGraphicFramePr>
        <p:xfrm>
          <a:off x="2953638" y="913811"/>
          <a:ext cx="1400450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0850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Spoke VPC </a:t>
                      </a:r>
                      <a:r>
                        <a:rPr lang="en-ES" sz="8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 </a:t>
                      </a:r>
                      <a:r>
                        <a:rPr lang="en-U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8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8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</a:t>
                      </a:r>
                      <a:endParaRPr lang="en-E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local</a:t>
                      </a:r>
                      <a:endParaRPr lang="en-E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gw-id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8998"/>
                  </a:ext>
                </a:extLst>
              </a:tr>
            </a:tbl>
          </a:graphicData>
        </a:graphic>
      </p:graphicFrame>
      <p:graphicFrame>
        <p:nvGraphicFramePr>
          <p:cNvPr id="172" name="Table 4">
            <a:extLst>
              <a:ext uri="{FF2B5EF4-FFF2-40B4-BE49-F238E27FC236}">
                <a16:creationId xmlns:a16="http://schemas.microsoft.com/office/drawing/2014/main" id="{4E3C6418-02D1-EF45-972E-3564DBF9D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17964"/>
              </p:ext>
            </p:extLst>
          </p:nvPr>
        </p:nvGraphicFramePr>
        <p:xfrm>
          <a:off x="4883719" y="1918457"/>
          <a:ext cx="1588549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649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936900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8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Pre-Inspection </a:t>
                      </a:r>
                      <a:r>
                        <a:rPr lang="en-U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8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8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</a:t>
                      </a:r>
                      <a:endParaRPr lang="en-E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Inspection VPC</a:t>
                      </a:r>
                      <a:endParaRPr lang="en-E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</a:tbl>
          </a:graphicData>
        </a:graphic>
      </p:graphicFrame>
      <p:graphicFrame>
        <p:nvGraphicFramePr>
          <p:cNvPr id="173" name="Table 4">
            <a:extLst>
              <a:ext uri="{FF2B5EF4-FFF2-40B4-BE49-F238E27FC236}">
                <a16:creationId xmlns:a16="http://schemas.microsoft.com/office/drawing/2014/main" id="{8C4310F4-806D-BD42-AA09-2F546008E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29046"/>
              </p:ext>
            </p:extLst>
          </p:nvPr>
        </p:nvGraphicFramePr>
        <p:xfrm>
          <a:off x="4819104" y="2590449"/>
          <a:ext cx="1741130" cy="85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6730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8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Post-Inspection </a:t>
                      </a:r>
                      <a:r>
                        <a:rPr lang="en-U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8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8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</a:t>
                      </a:r>
                      <a:endParaRPr lang="en-E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Spoke VPC A</a:t>
                      </a:r>
                      <a:endParaRPr lang="en-E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Spoke VPC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07018"/>
                  </a:ext>
                </a:extLst>
              </a:tr>
            </a:tbl>
          </a:graphicData>
        </a:graphic>
      </p:graphicFrame>
      <p:pic>
        <p:nvPicPr>
          <p:cNvPr id="176" name="Graphic 37">
            <a:extLst>
              <a:ext uri="{FF2B5EF4-FFF2-40B4-BE49-F238E27FC236}">
                <a16:creationId xmlns:a16="http://schemas.microsoft.com/office/drawing/2014/main" id="{E0FAE2A7-78A1-A34F-A996-B4FA991E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24" y="4308011"/>
            <a:ext cx="346861" cy="3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Box 6">
            <a:extLst>
              <a:ext uri="{FF2B5EF4-FFF2-40B4-BE49-F238E27FC236}">
                <a16:creationId xmlns:a16="http://schemas.microsoft.com/office/drawing/2014/main" id="{197FAAA1-7BCF-D944-97A4-64AA7611B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339" y="4654872"/>
            <a:ext cx="13755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ENI</a:t>
            </a: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8A2A9945-6D88-4A44-B0F5-E5874528F2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5655" y="2986319"/>
            <a:ext cx="238428" cy="238428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3291CBDD-E744-A24C-A8DD-E59A331C1F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9109" y="3310262"/>
            <a:ext cx="363493" cy="363493"/>
          </a:xfrm>
          <a:prstGeom prst="rect">
            <a:avLst/>
          </a:prstGeom>
        </p:spPr>
      </p:pic>
      <p:graphicFrame>
        <p:nvGraphicFramePr>
          <p:cNvPr id="181" name="Table 4">
            <a:extLst>
              <a:ext uri="{FF2B5EF4-FFF2-40B4-BE49-F238E27FC236}">
                <a16:creationId xmlns:a16="http://schemas.microsoft.com/office/drawing/2014/main" id="{8DABB828-9181-DD4F-9FCC-7FA6EF65D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41888"/>
              </p:ext>
            </p:extLst>
          </p:nvPr>
        </p:nvGraphicFramePr>
        <p:xfrm>
          <a:off x="8598303" y="4724400"/>
          <a:ext cx="1648350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7232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781118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800" dirty="0"/>
                        <a:t>TGW Subnet Route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100.64.0.0/16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local</a:t>
                      </a:r>
                      <a:endParaRPr lang="en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vpce-az-a-id</a:t>
                      </a:r>
                      <a:endParaRPr lang="en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8998"/>
                  </a:ext>
                </a:extLst>
              </a:tr>
            </a:tbl>
          </a:graphicData>
        </a:graphic>
      </p:graphicFrame>
      <p:graphicFrame>
        <p:nvGraphicFramePr>
          <p:cNvPr id="182" name="Table 4">
            <a:extLst>
              <a:ext uri="{FF2B5EF4-FFF2-40B4-BE49-F238E27FC236}">
                <a16:creationId xmlns:a16="http://schemas.microsoft.com/office/drawing/2014/main" id="{48EEADC4-1CE3-4F49-95DC-0D87101B1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51016"/>
              </p:ext>
            </p:extLst>
          </p:nvPr>
        </p:nvGraphicFramePr>
        <p:xfrm>
          <a:off x="8593041" y="3632150"/>
          <a:ext cx="1653612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000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783612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800" dirty="0"/>
                        <a:t>Firewall Subnet Route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800" dirty="0"/>
                        <a:t>Destination</a:t>
                      </a:r>
                      <a:endParaRPr lang="en-ES" sz="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800" dirty="0"/>
                        <a:t>Target</a:t>
                      </a:r>
                      <a:endParaRPr lang="en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100.64.0.0/16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local</a:t>
                      </a:r>
                      <a:endParaRPr lang="en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10.0.0.0/8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t</a:t>
                      </a:r>
                      <a:r>
                        <a:rPr lang="en-ES" sz="800" dirty="0"/>
                        <a:t>gw-id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3216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nat-id</a:t>
                      </a:r>
                      <a:endParaRPr lang="en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8998"/>
                  </a:ext>
                </a:extLst>
              </a:tr>
            </a:tbl>
          </a:graphicData>
        </a:graphic>
      </p:graphicFrame>
      <p:sp>
        <p:nvSpPr>
          <p:cNvPr id="198" name="TextBox 12">
            <a:extLst>
              <a:ext uri="{FF2B5EF4-FFF2-40B4-BE49-F238E27FC236}">
                <a16:creationId xmlns:a16="http://schemas.microsoft.com/office/drawing/2014/main" id="{E9A0ECE5-AE54-1C4C-97E0-7776B1150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7467" y="1262616"/>
            <a:ext cx="14033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IGW</a:t>
            </a:r>
          </a:p>
        </p:txBody>
      </p:sp>
      <p:graphicFrame>
        <p:nvGraphicFramePr>
          <p:cNvPr id="201" name="Table 4">
            <a:extLst>
              <a:ext uri="{FF2B5EF4-FFF2-40B4-BE49-F238E27FC236}">
                <a16:creationId xmlns:a16="http://schemas.microsoft.com/office/drawing/2014/main" id="{ADF16008-A58F-D449-A96F-D864B1106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70989"/>
              </p:ext>
            </p:extLst>
          </p:nvPr>
        </p:nvGraphicFramePr>
        <p:xfrm>
          <a:off x="8600186" y="2327051"/>
          <a:ext cx="1658454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6210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802244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ES" sz="800"/>
                        <a:t>Public </a:t>
                      </a:r>
                      <a:r>
                        <a:rPr lang="en-US" sz="800" dirty="0"/>
                        <a:t>s</a:t>
                      </a:r>
                      <a:r>
                        <a:rPr lang="en-ES" sz="800"/>
                        <a:t>ubnet </a:t>
                      </a:r>
                      <a:r>
                        <a:rPr lang="en-US" sz="800" dirty="0"/>
                        <a:t>r</a:t>
                      </a:r>
                      <a:r>
                        <a:rPr lang="en-ES" sz="800"/>
                        <a:t>oute </a:t>
                      </a:r>
                      <a:r>
                        <a:rPr lang="en-US" sz="800" dirty="0"/>
                        <a:t>t</a:t>
                      </a:r>
                      <a:r>
                        <a:rPr lang="en-ES" sz="800"/>
                        <a:t>able</a:t>
                      </a:r>
                      <a:endParaRPr lang="en-E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800" dirty="0"/>
                        <a:t>Destination</a:t>
                      </a:r>
                      <a:endParaRPr lang="en-ES" sz="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800" dirty="0"/>
                        <a:t>Target</a:t>
                      </a:r>
                      <a:endParaRPr lang="en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100.64.0.0/16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local</a:t>
                      </a:r>
                      <a:endParaRPr lang="en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10.0.0.0/8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vpce-az-a-id</a:t>
                      </a:r>
                      <a:endParaRPr lang="en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8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ES" sz="800" dirty="0"/>
                        <a:t>192.168.0.0/16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vpce-az-a-id</a:t>
                      </a:r>
                      <a:endParaRPr lang="en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57885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I</a:t>
                      </a:r>
                      <a:r>
                        <a:rPr lang="en-ES" sz="800" dirty="0"/>
                        <a:t>gw-id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649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7388A03-F54E-E946-9812-9306EB123007}"/>
              </a:ext>
            </a:extLst>
          </p:cNvPr>
          <p:cNvGrpSpPr/>
          <p:nvPr/>
        </p:nvGrpSpPr>
        <p:grpSpPr>
          <a:xfrm>
            <a:off x="8898183" y="1267938"/>
            <a:ext cx="346103" cy="347633"/>
            <a:chOff x="5755189" y="4324625"/>
            <a:chExt cx="346103" cy="347633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E028C793-F056-E345-9816-1CFFA81BCC6F}"/>
                </a:ext>
              </a:extLst>
            </p:cNvPr>
            <p:cNvSpPr/>
            <p:nvPr/>
          </p:nvSpPr>
          <p:spPr>
            <a:xfrm>
              <a:off x="5766886" y="4324625"/>
              <a:ext cx="320532" cy="337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pic>
          <p:nvPicPr>
            <p:cNvPr id="202" name="Graphic 10">
              <a:extLst>
                <a:ext uri="{FF2B5EF4-FFF2-40B4-BE49-F238E27FC236}">
                  <a16:creationId xmlns:a16="http://schemas.microsoft.com/office/drawing/2014/main" id="{B8477E97-4218-6A48-9A27-28FE1CC31A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189" y="4326155"/>
              <a:ext cx="346103" cy="346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0" name="TextBox 6">
            <a:extLst>
              <a:ext uri="{FF2B5EF4-FFF2-40B4-BE49-F238E27FC236}">
                <a16:creationId xmlns:a16="http://schemas.microsoft.com/office/drawing/2014/main" id="{E586EA20-FF72-6041-B55F-798E33881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760" y="2587823"/>
            <a:ext cx="7076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</a:t>
            </a:r>
          </a:p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42E74021-D714-5743-916E-1241237E2320}"/>
              </a:ext>
            </a:extLst>
          </p:cNvPr>
          <p:cNvSpPr/>
          <p:nvPr/>
        </p:nvSpPr>
        <p:spPr>
          <a:xfrm>
            <a:off x="1535269" y="3860061"/>
            <a:ext cx="1158451" cy="885854"/>
          </a:xfrm>
          <a:prstGeom prst="rect">
            <a:avLst/>
          </a:prstGeom>
          <a:solidFill>
            <a:schemeClr val="accent3"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Workload subnet</a:t>
            </a:r>
          </a:p>
          <a:p>
            <a:pPr algn="l"/>
            <a:r>
              <a:rPr lang="en-US" sz="7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10.2.1.0/24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C19A415-BD4C-7B4B-A947-7B4BB677BD6F}"/>
              </a:ext>
            </a:extLst>
          </p:cNvPr>
          <p:cNvSpPr/>
          <p:nvPr/>
        </p:nvSpPr>
        <p:spPr>
          <a:xfrm>
            <a:off x="1371600" y="3276600"/>
            <a:ext cx="2565188" cy="156371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Spoke VPC B (10.2.0.0/16</a:t>
            </a:r>
            <a:r>
              <a:rPr lang="en-US" sz="10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</p:txBody>
      </p:sp>
      <p:pic>
        <p:nvPicPr>
          <p:cNvPr id="283" name="Graphic 282">
            <a:extLst>
              <a:ext uri="{FF2B5EF4-FFF2-40B4-BE49-F238E27FC236}">
                <a16:creationId xmlns:a16="http://schemas.microsoft.com/office/drawing/2014/main" id="{B2A2EEE3-8A43-A342-89D9-F157C34B0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3276011"/>
            <a:ext cx="280705" cy="280705"/>
          </a:xfrm>
          <a:prstGeom prst="rect">
            <a:avLst/>
          </a:prstGeom>
        </p:spPr>
      </p:pic>
      <p:sp>
        <p:nvSpPr>
          <p:cNvPr id="284" name="Rectangle 283">
            <a:extLst>
              <a:ext uri="{FF2B5EF4-FFF2-40B4-BE49-F238E27FC236}">
                <a16:creationId xmlns:a16="http://schemas.microsoft.com/office/drawing/2014/main" id="{EB5E05EA-D8C5-4A44-AD0D-32B635DB22ED}"/>
              </a:ext>
            </a:extLst>
          </p:cNvPr>
          <p:cNvSpPr/>
          <p:nvPr/>
        </p:nvSpPr>
        <p:spPr>
          <a:xfrm>
            <a:off x="1471783" y="3594124"/>
            <a:ext cx="2394532" cy="117701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A</a:t>
            </a:r>
          </a:p>
        </p:txBody>
      </p:sp>
      <p:pic>
        <p:nvPicPr>
          <p:cNvPr id="285" name="Graphic 5">
            <a:extLst>
              <a:ext uri="{FF2B5EF4-FFF2-40B4-BE49-F238E27FC236}">
                <a16:creationId xmlns:a16="http://schemas.microsoft.com/office/drawing/2014/main" id="{4A3AF3E0-36E7-C048-9507-51A6464C8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97" y="4186460"/>
            <a:ext cx="348298" cy="34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" name="TextBox 6">
            <a:extLst>
              <a:ext uri="{FF2B5EF4-FFF2-40B4-BE49-F238E27FC236}">
                <a16:creationId xmlns:a16="http://schemas.microsoft.com/office/drawing/2014/main" id="{148D7228-8694-EC4A-A4D0-B61B04F12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903" y="4530471"/>
            <a:ext cx="124062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 - 10.2.1.10</a:t>
            </a:r>
          </a:p>
        </p:txBody>
      </p:sp>
      <p:pic>
        <p:nvPicPr>
          <p:cNvPr id="287" name="Graphic 286">
            <a:extLst>
              <a:ext uri="{FF2B5EF4-FFF2-40B4-BE49-F238E27FC236}">
                <a16:creationId xmlns:a16="http://schemas.microsoft.com/office/drawing/2014/main" id="{59238FA3-16A2-964A-86E3-77A0AB332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5268" y="3860060"/>
            <a:ext cx="238428" cy="238428"/>
          </a:xfrm>
          <a:prstGeom prst="rect">
            <a:avLst/>
          </a:prstGeom>
        </p:spPr>
      </p:pic>
      <p:sp>
        <p:nvSpPr>
          <p:cNvPr id="288" name="Rectangle 287">
            <a:extLst>
              <a:ext uri="{FF2B5EF4-FFF2-40B4-BE49-F238E27FC236}">
                <a16:creationId xmlns:a16="http://schemas.microsoft.com/office/drawing/2014/main" id="{7C0C2805-DE52-C843-B9B8-CA44C5816AC1}"/>
              </a:ext>
            </a:extLst>
          </p:cNvPr>
          <p:cNvSpPr/>
          <p:nvPr/>
        </p:nvSpPr>
        <p:spPr>
          <a:xfrm>
            <a:off x="2728991" y="3860060"/>
            <a:ext cx="973654" cy="885855"/>
          </a:xfrm>
          <a:prstGeom prst="rect">
            <a:avLst/>
          </a:prstGeom>
          <a:solidFill>
            <a:schemeClr val="accent3"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subnet</a:t>
            </a:r>
          </a:p>
          <a:p>
            <a:pPr algn="l"/>
            <a:r>
              <a:rPr lang="en-US" sz="7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10.2.0.0/24</a:t>
            </a:r>
          </a:p>
        </p:txBody>
      </p:sp>
      <p:pic>
        <p:nvPicPr>
          <p:cNvPr id="289" name="Graphic 288">
            <a:extLst>
              <a:ext uri="{FF2B5EF4-FFF2-40B4-BE49-F238E27FC236}">
                <a16:creationId xmlns:a16="http://schemas.microsoft.com/office/drawing/2014/main" id="{E3923FE0-91F9-864A-A8D0-A058D1D12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5628" y="3860060"/>
            <a:ext cx="238428" cy="238428"/>
          </a:xfrm>
          <a:prstGeom prst="rect">
            <a:avLst/>
          </a:prstGeom>
        </p:spPr>
      </p:pic>
      <p:pic>
        <p:nvPicPr>
          <p:cNvPr id="290" name="Graphic 37">
            <a:extLst>
              <a:ext uri="{FF2B5EF4-FFF2-40B4-BE49-F238E27FC236}">
                <a16:creationId xmlns:a16="http://schemas.microsoft.com/office/drawing/2014/main" id="{E67DE6FE-7C49-5A4C-81A3-529BF80BD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60" y="4183610"/>
            <a:ext cx="346861" cy="3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37D5CC75-D13F-4D4A-BB53-C711C350B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7613" y="4531741"/>
            <a:ext cx="13755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ENI</a:t>
            </a:r>
          </a:p>
        </p:txBody>
      </p:sp>
      <p:graphicFrame>
        <p:nvGraphicFramePr>
          <p:cNvPr id="292" name="Table 4">
            <a:extLst>
              <a:ext uri="{FF2B5EF4-FFF2-40B4-BE49-F238E27FC236}">
                <a16:creationId xmlns:a16="http://schemas.microsoft.com/office/drawing/2014/main" id="{9C5513F3-0B27-5046-9A9D-C856DDBED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2801"/>
              </p:ext>
            </p:extLst>
          </p:nvPr>
        </p:nvGraphicFramePr>
        <p:xfrm>
          <a:off x="2953638" y="2919463"/>
          <a:ext cx="1400450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0850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Spoke VPC </a:t>
                      </a:r>
                      <a:r>
                        <a:rPr lang="en-ES" sz="8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B </a:t>
                      </a:r>
                      <a:r>
                        <a:rPr lang="en-U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  <a:r>
                        <a:rPr lang="en-ES" sz="8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oute </a:t>
                      </a:r>
                      <a:r>
                        <a:rPr lang="en-U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80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able</a:t>
                      </a:r>
                      <a:endParaRPr lang="en-E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local</a:t>
                      </a:r>
                      <a:endParaRPr lang="en-E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</a:t>
                      </a:r>
                      <a:r>
                        <a:rPr lang="en-ES" sz="8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gw-id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8998"/>
                  </a:ext>
                </a:extLst>
              </a:tr>
            </a:tbl>
          </a:graphicData>
        </a:graphic>
      </p:graphicFrame>
      <p:sp>
        <p:nvSpPr>
          <p:cNvPr id="293" name="Rectangle 292">
            <a:extLst>
              <a:ext uri="{FF2B5EF4-FFF2-40B4-BE49-F238E27FC236}">
                <a16:creationId xmlns:a16="http://schemas.microsoft.com/office/drawing/2014/main" id="{5280BD05-3FF5-894A-B7B8-E3CCE299B723}"/>
              </a:ext>
            </a:extLst>
          </p:cNvPr>
          <p:cNvSpPr/>
          <p:nvPr/>
        </p:nvSpPr>
        <p:spPr>
          <a:xfrm>
            <a:off x="7362068" y="2023518"/>
            <a:ext cx="1204563" cy="9453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8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 </a:t>
            </a:r>
          </a:p>
          <a:p>
            <a:pPr algn="l"/>
            <a:r>
              <a:rPr lang="en-US" sz="8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100.64.0.32/28</a:t>
            </a:r>
          </a:p>
        </p:txBody>
      </p:sp>
      <p:pic>
        <p:nvPicPr>
          <p:cNvPr id="294" name="Graphic 293">
            <a:extLst>
              <a:ext uri="{FF2B5EF4-FFF2-40B4-BE49-F238E27FC236}">
                <a16:creationId xmlns:a16="http://schemas.microsoft.com/office/drawing/2014/main" id="{3739DCDD-D295-174D-B8B1-C5B573741D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61296" y="2018044"/>
            <a:ext cx="239971" cy="239971"/>
          </a:xfrm>
          <a:prstGeom prst="rect">
            <a:avLst/>
          </a:prstGeom>
        </p:spPr>
      </p:pic>
      <p:sp>
        <p:nvSpPr>
          <p:cNvPr id="295" name="TextBox 17">
            <a:extLst>
              <a:ext uri="{FF2B5EF4-FFF2-40B4-BE49-F238E27FC236}">
                <a16:creationId xmlns:a16="http://schemas.microsoft.com/office/drawing/2014/main" id="{78E9F8CC-50E2-CF4E-9AC3-741A96E74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606" y="2603910"/>
            <a:ext cx="12347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</a:t>
            </a:r>
          </a:p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gateway</a:t>
            </a:r>
          </a:p>
        </p:txBody>
      </p:sp>
      <p:pic>
        <p:nvPicPr>
          <p:cNvPr id="296" name="Graphic 35">
            <a:extLst>
              <a:ext uri="{FF2B5EF4-FFF2-40B4-BE49-F238E27FC236}">
                <a16:creationId xmlns:a16="http://schemas.microsoft.com/office/drawing/2014/main" id="{19666108-6897-0D4C-B3DB-B2C4EAA0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44" y="2372069"/>
            <a:ext cx="350807" cy="35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" name="Graphic 12">
            <a:extLst>
              <a:ext uri="{FF2B5EF4-FFF2-40B4-BE49-F238E27FC236}">
                <a16:creationId xmlns:a16="http://schemas.microsoft.com/office/drawing/2014/main" id="{C230A6EC-66D6-E64B-905A-D684EA128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77" y="675975"/>
            <a:ext cx="399486" cy="39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AECFCE68-79CF-974C-899F-D64D40BBFA07}"/>
              </a:ext>
            </a:extLst>
          </p:cNvPr>
          <p:cNvSpPr txBox="1"/>
          <p:nvPr/>
        </p:nvSpPr>
        <p:spPr>
          <a:xfrm>
            <a:off x="9587849" y="1003241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AA96C56C-2AB0-CC42-8FC7-172E26AAEAD0}"/>
              </a:ext>
            </a:extLst>
          </p:cNvPr>
          <p:cNvCxnSpPr>
            <a:cxnSpLocks/>
            <a:stCxn id="304" idx="2"/>
            <a:endCxn id="303" idx="6"/>
          </p:cNvCxnSpPr>
          <p:nvPr/>
        </p:nvCxnSpPr>
        <p:spPr>
          <a:xfrm flipH="1">
            <a:off x="3981153" y="2213048"/>
            <a:ext cx="871889" cy="431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E83DDA63-F0D6-7E47-AC27-F6CB6F726DB8}"/>
              </a:ext>
            </a:extLst>
          </p:cNvPr>
          <p:cNvSpPr/>
          <p:nvPr/>
        </p:nvSpPr>
        <p:spPr>
          <a:xfrm>
            <a:off x="3912575" y="39174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49024713-B12C-FE47-B60C-09B5564B0A44}"/>
              </a:ext>
            </a:extLst>
          </p:cNvPr>
          <p:cNvSpPr/>
          <p:nvPr/>
        </p:nvSpPr>
        <p:spPr>
          <a:xfrm>
            <a:off x="3935434" y="21945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AD928D69-66B0-A14E-B00C-C82BAA46172E}"/>
              </a:ext>
            </a:extLst>
          </p:cNvPr>
          <p:cNvSpPr/>
          <p:nvPr/>
        </p:nvSpPr>
        <p:spPr>
          <a:xfrm>
            <a:off x="4853042" y="21901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6524F90F-265F-114E-AD09-8C81BA5942CC}"/>
              </a:ext>
            </a:extLst>
          </p:cNvPr>
          <p:cNvCxnSpPr>
            <a:cxnSpLocks/>
          </p:cNvCxnSpPr>
          <p:nvPr/>
        </p:nvCxnSpPr>
        <p:spPr>
          <a:xfrm>
            <a:off x="4505457" y="2217365"/>
            <a:ext cx="5068" cy="172448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990950C-7BD7-A94A-BB03-40B8457BB51C}"/>
              </a:ext>
            </a:extLst>
          </p:cNvPr>
          <p:cNvCxnSpPr>
            <a:cxnSpLocks/>
            <a:endCxn id="302" idx="6"/>
          </p:cNvCxnSpPr>
          <p:nvPr/>
        </p:nvCxnSpPr>
        <p:spPr>
          <a:xfrm flipH="1">
            <a:off x="3958294" y="3937518"/>
            <a:ext cx="546944" cy="284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B90C143D-3061-784F-8BD4-EE312F2F74D1}"/>
              </a:ext>
            </a:extLst>
          </p:cNvPr>
          <p:cNvCxnSpPr>
            <a:cxnSpLocks/>
            <a:stCxn id="311" idx="2"/>
            <a:endCxn id="310" idx="6"/>
          </p:cNvCxnSpPr>
          <p:nvPr/>
        </p:nvCxnSpPr>
        <p:spPr>
          <a:xfrm flipH="1">
            <a:off x="6568804" y="2893811"/>
            <a:ext cx="529404" cy="169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Oval 309">
            <a:extLst>
              <a:ext uri="{FF2B5EF4-FFF2-40B4-BE49-F238E27FC236}">
                <a16:creationId xmlns:a16="http://schemas.microsoft.com/office/drawing/2014/main" id="{DE431DEF-9D5D-724E-8721-0EE42DDDADCF}"/>
              </a:ext>
            </a:extLst>
          </p:cNvPr>
          <p:cNvSpPr/>
          <p:nvPr/>
        </p:nvSpPr>
        <p:spPr>
          <a:xfrm>
            <a:off x="6523085" y="287264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7ABD4D0-B4C4-1246-B90A-DEDAD542AB95}"/>
              </a:ext>
            </a:extLst>
          </p:cNvPr>
          <p:cNvSpPr/>
          <p:nvPr/>
        </p:nvSpPr>
        <p:spPr>
          <a:xfrm>
            <a:off x="7098208" y="28709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14" name="TextBox 6">
            <a:extLst>
              <a:ext uri="{FF2B5EF4-FFF2-40B4-BE49-F238E27FC236}">
                <a16:creationId xmlns:a16="http://schemas.microsoft.com/office/drawing/2014/main" id="{8328319E-829F-8F4E-B2B1-C56B4D03D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554" y="3935473"/>
            <a:ext cx="68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</a:t>
            </a:r>
          </a:p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sp>
        <p:nvSpPr>
          <p:cNvPr id="315" name="TextBox 6">
            <a:extLst>
              <a:ext uri="{FF2B5EF4-FFF2-40B4-BE49-F238E27FC236}">
                <a16:creationId xmlns:a16="http://schemas.microsoft.com/office/drawing/2014/main" id="{15F25FF3-D107-2142-896F-073617DD2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897" y="1902023"/>
            <a:ext cx="640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</a:t>
            </a:r>
          </a:p>
          <a:p>
            <a:pPr algn="ctr" eaLnBrk="1" hangingPunct="1"/>
            <a:r>
              <a:rPr lang="en-US" altLang="en-US" sz="7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8D45AF9-9E37-EB41-85DF-81FD6AF361ED}"/>
              </a:ext>
            </a:extLst>
          </p:cNvPr>
          <p:cNvCxnSpPr>
            <a:cxnSpLocks/>
            <a:stCxn id="114" idx="1"/>
          </p:cNvCxnSpPr>
          <p:nvPr/>
        </p:nvCxnSpPr>
        <p:spPr>
          <a:xfrm flipH="1" flipV="1">
            <a:off x="2279597" y="2361611"/>
            <a:ext cx="773714" cy="918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4269DF92-B121-A84D-8B3A-80145AD54673}"/>
              </a:ext>
            </a:extLst>
          </p:cNvPr>
          <p:cNvCxnSpPr>
            <a:cxnSpLocks/>
          </p:cNvCxnSpPr>
          <p:nvPr/>
        </p:nvCxnSpPr>
        <p:spPr>
          <a:xfrm flipH="1">
            <a:off x="3399821" y="2361611"/>
            <a:ext cx="130712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ECD9014D-5413-2A41-8990-CADC8B4C594C}"/>
              </a:ext>
            </a:extLst>
          </p:cNvPr>
          <p:cNvCxnSpPr>
            <a:cxnSpLocks/>
          </p:cNvCxnSpPr>
          <p:nvPr/>
        </p:nvCxnSpPr>
        <p:spPr>
          <a:xfrm rot="10800000">
            <a:off x="6253112" y="3554141"/>
            <a:ext cx="1530999" cy="1013165"/>
          </a:xfrm>
          <a:prstGeom prst="bentConnector2">
            <a:avLst/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>
            <a:extLst>
              <a:ext uri="{FF2B5EF4-FFF2-40B4-BE49-F238E27FC236}">
                <a16:creationId xmlns:a16="http://schemas.microsoft.com/office/drawing/2014/main" id="{50949D70-89B4-FF4F-ABF4-516F04E953F8}"/>
              </a:ext>
            </a:extLst>
          </p:cNvPr>
          <p:cNvCxnSpPr>
            <a:cxnSpLocks/>
            <a:stCxn id="180" idx="3"/>
            <a:endCxn id="176" idx="3"/>
          </p:cNvCxnSpPr>
          <p:nvPr/>
        </p:nvCxnSpPr>
        <p:spPr>
          <a:xfrm flipH="1">
            <a:off x="8126485" y="3492009"/>
            <a:ext cx="6117" cy="989433"/>
          </a:xfrm>
          <a:prstGeom prst="bentConnector3">
            <a:avLst>
              <a:gd name="adj1" fmla="val -3737126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1" name="Straight Arrow Connector 318">
            <a:extLst>
              <a:ext uri="{FF2B5EF4-FFF2-40B4-BE49-F238E27FC236}">
                <a16:creationId xmlns:a16="http://schemas.microsoft.com/office/drawing/2014/main" id="{C2BE92FB-6200-5A45-87A3-EE24D70EE5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81361" y="3309496"/>
            <a:ext cx="927301" cy="1434493"/>
          </a:xfrm>
          <a:prstGeom prst="bentConnector2">
            <a:avLst/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18">
            <a:extLst>
              <a:ext uri="{FF2B5EF4-FFF2-40B4-BE49-F238E27FC236}">
                <a16:creationId xmlns:a16="http://schemas.microsoft.com/office/drawing/2014/main" id="{5A59D91E-481B-B947-95C6-3D88745F2908}"/>
              </a:ext>
            </a:extLst>
          </p:cNvPr>
          <p:cNvCxnSpPr>
            <a:cxnSpLocks/>
          </p:cNvCxnSpPr>
          <p:nvPr/>
        </p:nvCxnSpPr>
        <p:spPr>
          <a:xfrm flipV="1">
            <a:off x="3392555" y="3565092"/>
            <a:ext cx="1485907" cy="718770"/>
          </a:xfrm>
          <a:prstGeom prst="bentConnector2">
            <a:avLst/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A108FF7-206D-F64D-90F6-324B37F4F988}"/>
              </a:ext>
            </a:extLst>
          </p:cNvPr>
          <p:cNvCxnSpPr>
            <a:cxnSpLocks/>
          </p:cNvCxnSpPr>
          <p:nvPr/>
        </p:nvCxnSpPr>
        <p:spPr>
          <a:xfrm>
            <a:off x="2302901" y="4283862"/>
            <a:ext cx="727105" cy="0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21A35F9B-3656-2540-9139-0226D82B4B94}"/>
              </a:ext>
            </a:extLst>
          </p:cNvPr>
          <p:cNvCxnSpPr>
            <a:cxnSpLocks/>
          </p:cNvCxnSpPr>
          <p:nvPr/>
        </p:nvCxnSpPr>
        <p:spPr>
          <a:xfrm flipH="1">
            <a:off x="2302901" y="4403677"/>
            <a:ext cx="739897" cy="0"/>
          </a:xfrm>
          <a:prstGeom prst="straightConnector1">
            <a:avLst/>
          </a:prstGeom>
          <a:ln w="12700">
            <a:solidFill>
              <a:schemeClr val="accent3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530D8D87-17C2-B942-9513-0C8FD861C068}"/>
              </a:ext>
            </a:extLst>
          </p:cNvPr>
          <p:cNvCxnSpPr>
            <a:cxnSpLocks/>
          </p:cNvCxnSpPr>
          <p:nvPr/>
        </p:nvCxnSpPr>
        <p:spPr>
          <a:xfrm rot="5400000">
            <a:off x="3796877" y="3169360"/>
            <a:ext cx="837377" cy="1618388"/>
          </a:xfrm>
          <a:prstGeom prst="bentConnector2">
            <a:avLst/>
          </a:prstGeom>
          <a:ln w="12700">
            <a:solidFill>
              <a:schemeClr val="accent3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6">
            <a:extLst>
              <a:ext uri="{FF2B5EF4-FFF2-40B4-BE49-F238E27FC236}">
                <a16:creationId xmlns:a16="http://schemas.microsoft.com/office/drawing/2014/main" id="{B71E248E-83EC-B54B-B316-38B6BAEDAE24}"/>
              </a:ext>
            </a:extLst>
          </p:cNvPr>
          <p:cNvCxnSpPr>
            <a:cxnSpLocks/>
          </p:cNvCxnSpPr>
          <p:nvPr/>
        </p:nvCxnSpPr>
        <p:spPr>
          <a:xfrm rot="10800000">
            <a:off x="6499534" y="3564177"/>
            <a:ext cx="1279554" cy="842939"/>
          </a:xfrm>
          <a:prstGeom prst="bentConnector2">
            <a:avLst/>
          </a:prstGeom>
          <a:ln w="12700">
            <a:solidFill>
              <a:schemeClr val="accent3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6">
            <a:extLst>
              <a:ext uri="{FF2B5EF4-FFF2-40B4-BE49-F238E27FC236}">
                <a16:creationId xmlns:a16="http://schemas.microsoft.com/office/drawing/2014/main" id="{B4FC139E-6FA1-A743-A9FC-0B226DB0777D}"/>
              </a:ext>
            </a:extLst>
          </p:cNvPr>
          <p:cNvCxnSpPr>
            <a:cxnSpLocks/>
            <a:stCxn id="180" idx="2"/>
            <a:endCxn id="176" idx="0"/>
          </p:cNvCxnSpPr>
          <p:nvPr/>
        </p:nvCxnSpPr>
        <p:spPr>
          <a:xfrm>
            <a:off x="7950856" y="3673755"/>
            <a:ext cx="2199" cy="634256"/>
          </a:xfrm>
          <a:prstGeom prst="straightConnector1">
            <a:avLst/>
          </a:prstGeom>
          <a:ln w="12700">
            <a:solidFill>
              <a:schemeClr val="accent3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6">
            <a:extLst>
              <a:ext uri="{FF2B5EF4-FFF2-40B4-BE49-F238E27FC236}">
                <a16:creationId xmlns:a16="http://schemas.microsoft.com/office/drawing/2014/main" id="{DC2C5E2F-ACAA-4D47-A088-AB3421D52096}"/>
              </a:ext>
            </a:extLst>
          </p:cNvPr>
          <p:cNvCxnSpPr>
            <a:cxnSpLocks/>
            <a:stCxn id="296" idx="2"/>
            <a:endCxn id="180" idx="0"/>
          </p:cNvCxnSpPr>
          <p:nvPr/>
        </p:nvCxnSpPr>
        <p:spPr>
          <a:xfrm>
            <a:off x="7949348" y="2722876"/>
            <a:ext cx="1508" cy="587386"/>
          </a:xfrm>
          <a:prstGeom prst="straightConnector1">
            <a:avLst/>
          </a:prstGeom>
          <a:ln w="12700">
            <a:solidFill>
              <a:schemeClr val="accent3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26">
            <a:extLst>
              <a:ext uri="{FF2B5EF4-FFF2-40B4-BE49-F238E27FC236}">
                <a16:creationId xmlns:a16="http://schemas.microsoft.com/office/drawing/2014/main" id="{4743763A-1A48-124F-AB75-2BD57B94454A}"/>
              </a:ext>
            </a:extLst>
          </p:cNvPr>
          <p:cNvCxnSpPr>
            <a:cxnSpLocks/>
            <a:stCxn id="202" idx="2"/>
            <a:endCxn id="296" idx="0"/>
          </p:cNvCxnSpPr>
          <p:nvPr/>
        </p:nvCxnSpPr>
        <p:spPr>
          <a:xfrm rot="5400000">
            <a:off x="8132043" y="1432877"/>
            <a:ext cx="756498" cy="1121887"/>
          </a:xfrm>
          <a:prstGeom prst="bentConnector3">
            <a:avLst>
              <a:gd name="adj1" fmla="val 91841"/>
            </a:avLst>
          </a:prstGeom>
          <a:ln w="12700">
            <a:solidFill>
              <a:schemeClr val="accent3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26">
            <a:extLst>
              <a:ext uri="{FF2B5EF4-FFF2-40B4-BE49-F238E27FC236}">
                <a16:creationId xmlns:a16="http://schemas.microsoft.com/office/drawing/2014/main" id="{A33D0A2B-7246-3344-B8E4-9A0D32173B9D}"/>
              </a:ext>
            </a:extLst>
          </p:cNvPr>
          <p:cNvCxnSpPr>
            <a:cxnSpLocks/>
            <a:stCxn id="297" idx="1"/>
            <a:endCxn id="202" idx="0"/>
          </p:cNvCxnSpPr>
          <p:nvPr/>
        </p:nvCxnSpPr>
        <p:spPr>
          <a:xfrm rot="10800000" flipV="1">
            <a:off x="9071235" y="875718"/>
            <a:ext cx="603342" cy="393750"/>
          </a:xfrm>
          <a:prstGeom prst="bentConnector2">
            <a:avLst/>
          </a:prstGeom>
          <a:ln w="12700">
            <a:solidFill>
              <a:schemeClr val="accent3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4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9838</TotalTime>
  <Words>509</Words>
  <Application>Microsoft Macintosh PowerPoint</Application>
  <PresentationFormat>Widescreen</PresentationFormat>
  <Paragraphs>248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Amazon Ember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Inspection Deployment Models with AWS Network Firewall</dc:title>
  <dc:subject/>
  <dc:creator>Amazon Web Services</dc:creator>
  <cp:keywords/>
  <dc:description/>
  <cp:lastModifiedBy>Microsoft Office User</cp:lastModifiedBy>
  <cp:revision>204</cp:revision>
  <dcterms:created xsi:type="dcterms:W3CDTF">2018-02-11T04:20:17Z</dcterms:created>
  <dcterms:modified xsi:type="dcterms:W3CDTF">2022-07-03T11:06:13Z</dcterms:modified>
  <cp:category/>
</cp:coreProperties>
</file>