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11.png" ContentType="image/png"/>
  <Override PartName="/ppt/media/image5.jpeg" ContentType="image/jpeg"/>
  <Override PartName="/ppt/media/image6.jpeg" ContentType="image/jpeg"/>
  <Override PartName="/ppt/media/image9.png" ContentType="image/png"/>
  <Override PartName="/ppt/media/image7.jpeg" ContentType="image/jpeg"/>
  <Override PartName="/ppt/media/image8.jpeg" ContentType="image/jpeg"/>
  <Override PartName="/ppt/media/image10.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6"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1"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2"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4"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7"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9"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7"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4"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6"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7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1"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72"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4"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7"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9"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9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9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0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0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0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0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1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1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1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1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1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1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20"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2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2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3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3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3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3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3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4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4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4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4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4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4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5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5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5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5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5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5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5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5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60"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6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6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6"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7.jpeg"/><Relationship Id="rId3" Type="http://schemas.openxmlformats.org/officeDocument/2006/relationships/image" Target="../media/image8.jpe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2" descr=""/>
          <p:cNvPicPr/>
          <p:nvPr/>
        </p:nvPicPr>
        <p:blipFill>
          <a:blip r:embed="rId2"/>
          <a:stretch/>
        </p:blipFill>
        <p:spPr>
          <a:xfrm>
            <a:off x="0" y="0"/>
            <a:ext cx="9142920" cy="6856920"/>
          </a:xfrm>
          <a:prstGeom prst="rect">
            <a:avLst/>
          </a:prstGeom>
          <a:ln w="9360">
            <a:noFill/>
          </a:ln>
        </p:spPr>
      </p:pic>
      <p:pic>
        <p:nvPicPr>
          <p:cNvPr id="1" name="Image 3" descr=""/>
          <p:cNvPicPr/>
          <p:nvPr/>
        </p:nvPicPr>
        <p:blipFill>
          <a:blip r:embed="rId3"/>
          <a:stretch/>
        </p:blipFill>
        <p:spPr>
          <a:xfrm>
            <a:off x="0" y="0"/>
            <a:ext cx="9142920" cy="6856920"/>
          </a:xfrm>
          <a:prstGeom prst="rect">
            <a:avLst/>
          </a:prstGeom>
          <a:ln>
            <a:noFill/>
          </a:ln>
        </p:spPr>
      </p:pic>
      <p:sp>
        <p:nvSpPr>
          <p:cNvPr id="2" name="PlaceHolder 1"/>
          <p:cNvSpPr>
            <a:spLocks noGrp="1"/>
          </p:cNvSpPr>
          <p:nvPr>
            <p:ph type="title"/>
          </p:nvPr>
        </p:nvSpPr>
        <p:spPr>
          <a:xfrm>
            <a:off x="457200" y="273600"/>
            <a:ext cx="8228880" cy="11444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3" name="PlaceHolder 2"/>
          <p:cNvSpPr>
            <a:spLocks noGrp="1"/>
          </p:cNvSpPr>
          <p:nvPr>
            <p:ph type="body"/>
          </p:nvPr>
        </p:nvSpPr>
        <p:spPr>
          <a:xfrm>
            <a:off x="457200" y="1604520"/>
            <a:ext cx="82288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0" name="Picture 2" descr=""/>
          <p:cNvPicPr/>
          <p:nvPr/>
        </p:nvPicPr>
        <p:blipFill>
          <a:blip r:embed="rId2"/>
          <a:stretch/>
        </p:blipFill>
        <p:spPr>
          <a:xfrm>
            <a:off x="0" y="0"/>
            <a:ext cx="9142920" cy="6856920"/>
          </a:xfrm>
          <a:prstGeom prst="rect">
            <a:avLst/>
          </a:prstGeom>
          <a:ln w="9360">
            <a:noFill/>
          </a:ln>
        </p:spPr>
      </p:pic>
      <p:pic>
        <p:nvPicPr>
          <p:cNvPr id="41" name="Picture 2" descr=""/>
          <p:cNvPicPr/>
          <p:nvPr/>
        </p:nvPicPr>
        <p:blipFill>
          <a:blip r:embed="rId3"/>
          <a:stretch/>
        </p:blipFill>
        <p:spPr>
          <a:xfrm>
            <a:off x="0" y="0"/>
            <a:ext cx="9142920" cy="6856920"/>
          </a:xfrm>
          <a:prstGeom prst="rect">
            <a:avLst/>
          </a:prstGeom>
          <a:ln>
            <a:noFill/>
          </a:ln>
        </p:spPr>
      </p:pic>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0" name="Picture 2" descr=""/>
          <p:cNvPicPr/>
          <p:nvPr/>
        </p:nvPicPr>
        <p:blipFill>
          <a:blip r:embed="rId2"/>
          <a:stretch/>
        </p:blipFill>
        <p:spPr>
          <a:xfrm>
            <a:off x="0" y="0"/>
            <a:ext cx="9142920" cy="6856920"/>
          </a:xfrm>
          <a:prstGeom prst="rect">
            <a:avLst/>
          </a:prstGeom>
          <a:ln w="9360">
            <a:noFill/>
          </a:ln>
        </p:spPr>
      </p:pic>
      <p:pic>
        <p:nvPicPr>
          <p:cNvPr id="81" name="Picture 2" descr=""/>
          <p:cNvPicPr/>
          <p:nvPr/>
        </p:nvPicPr>
        <p:blipFill>
          <a:blip r:embed="rId3"/>
          <a:stretch/>
        </p:blipFill>
        <p:spPr>
          <a:xfrm>
            <a:off x="0" y="0"/>
            <a:ext cx="9142920" cy="6856920"/>
          </a:xfrm>
          <a:prstGeom prst="rect">
            <a:avLst/>
          </a:prstGeom>
          <a:ln>
            <a:noFill/>
          </a:ln>
        </p:spPr>
      </p:pic>
      <p:sp>
        <p:nvSpPr>
          <p:cNvPr id="82" name="PlaceHolder 1"/>
          <p:cNvSpPr>
            <a:spLocks noGrp="1"/>
          </p:cNvSpPr>
          <p:nvPr>
            <p:ph type="title"/>
          </p:nvPr>
        </p:nvSpPr>
        <p:spPr>
          <a:xfrm>
            <a:off x="457200" y="273600"/>
            <a:ext cx="8228880" cy="11444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83" name="PlaceHolder 2"/>
          <p:cNvSpPr>
            <a:spLocks noGrp="1"/>
          </p:cNvSpPr>
          <p:nvPr>
            <p:ph type="body"/>
          </p:nvPr>
        </p:nvSpPr>
        <p:spPr>
          <a:xfrm>
            <a:off x="457200" y="1604520"/>
            <a:ext cx="4015440" cy="1896480"/>
          </a:xfrm>
          <a:prstGeom prst="rect">
            <a:avLst/>
          </a:prstGeom>
        </p:spPr>
        <p:txBody>
          <a:bodyPr lIns="0" rIns="0" tIns="0" bIns="0">
            <a:normAutofit fontScale="49000"/>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84" name="PlaceHolder 3"/>
          <p:cNvSpPr>
            <a:spLocks noGrp="1"/>
          </p:cNvSpPr>
          <p:nvPr>
            <p:ph type="body"/>
          </p:nvPr>
        </p:nvSpPr>
        <p:spPr>
          <a:xfrm>
            <a:off x="4674240" y="1604520"/>
            <a:ext cx="4015440" cy="1896480"/>
          </a:xfrm>
          <a:prstGeom prst="rect">
            <a:avLst/>
          </a:prstGeom>
        </p:spPr>
        <p:txBody>
          <a:bodyPr lIns="0" rIns="0" tIns="0" bIns="0">
            <a:normAutofit fontScale="49000"/>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85" name="PlaceHolder 4"/>
          <p:cNvSpPr>
            <a:spLocks noGrp="1"/>
          </p:cNvSpPr>
          <p:nvPr>
            <p:ph type="body"/>
          </p:nvPr>
        </p:nvSpPr>
        <p:spPr>
          <a:xfrm>
            <a:off x="457200" y="3682080"/>
            <a:ext cx="4015440" cy="1896480"/>
          </a:xfrm>
          <a:prstGeom prst="rect">
            <a:avLst/>
          </a:prstGeom>
        </p:spPr>
        <p:txBody>
          <a:bodyPr lIns="0" rIns="0" tIns="0" bIns="0">
            <a:normAutofit fontScale="49000"/>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86" name="PlaceHolder 5"/>
          <p:cNvSpPr>
            <a:spLocks noGrp="1"/>
          </p:cNvSpPr>
          <p:nvPr>
            <p:ph type="body"/>
          </p:nvPr>
        </p:nvSpPr>
        <p:spPr>
          <a:xfrm>
            <a:off x="4674240" y="3682080"/>
            <a:ext cx="4015440" cy="1896480"/>
          </a:xfrm>
          <a:prstGeom prst="rect">
            <a:avLst/>
          </a:prstGeom>
        </p:spPr>
        <p:txBody>
          <a:bodyPr lIns="0" rIns="0" tIns="0" bIns="0">
            <a:normAutofit fontScale="49000"/>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3" name="Picture 2" descr=""/>
          <p:cNvPicPr/>
          <p:nvPr/>
        </p:nvPicPr>
        <p:blipFill>
          <a:blip r:embed="rId2"/>
          <a:stretch/>
        </p:blipFill>
        <p:spPr>
          <a:xfrm>
            <a:off x="0" y="0"/>
            <a:ext cx="9142920" cy="6856920"/>
          </a:xfrm>
          <a:prstGeom prst="rect">
            <a:avLst/>
          </a:prstGeom>
          <a:ln w="9360">
            <a:noFill/>
          </a:ln>
        </p:spPr>
      </p:pic>
      <p:pic>
        <p:nvPicPr>
          <p:cNvPr id="124" name="Picture 2" descr=""/>
          <p:cNvPicPr/>
          <p:nvPr/>
        </p:nvPicPr>
        <p:blipFill>
          <a:blip r:embed="rId3"/>
          <a:stretch/>
        </p:blipFill>
        <p:spPr>
          <a:xfrm>
            <a:off x="0" y="0"/>
            <a:ext cx="9142920" cy="6856920"/>
          </a:xfrm>
          <a:prstGeom prst="rect">
            <a:avLst/>
          </a:prstGeom>
          <a:ln>
            <a:noFill/>
          </a:ln>
        </p:spPr>
      </p:pic>
      <p:sp>
        <p:nvSpPr>
          <p:cNvPr id="125"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26"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4582440" y="2719440"/>
            <a:ext cx="4319280" cy="1284840"/>
          </a:xfrm>
          <a:prstGeom prst="rect">
            <a:avLst/>
          </a:prstGeom>
          <a:noFill/>
          <a:ln>
            <a:noFill/>
          </a:ln>
        </p:spPr>
        <p:style>
          <a:lnRef idx="0"/>
          <a:fillRef idx="0"/>
          <a:effectRef idx="0"/>
          <a:fontRef idx="minor"/>
        </p:style>
        <p:txBody>
          <a:bodyPr lIns="90000" rIns="90000" tIns="45000" bIns="45000" anchor="ctr">
            <a:normAutofit fontScale="70000"/>
          </a:bodyPr>
          <a:p>
            <a:pPr algn="ctr">
              <a:lnSpc>
                <a:spcPct val="100000"/>
              </a:lnSpc>
            </a:pPr>
            <a:r>
              <a:rPr b="1" lang="en-US" sz="2800" spc="-1" strike="noStrike">
                <a:solidFill>
                  <a:srgbClr val="00497f"/>
                </a:solidFill>
                <a:latin typeface="Calibri co"/>
                <a:ea typeface="DejaVu Sans"/>
              </a:rPr>
              <a:t>Summer Internship Project</a:t>
            </a:r>
            <a:br/>
            <a:r>
              <a:rPr b="1" lang="en-US" sz="2800" spc="-1" strike="noStrike">
                <a:solidFill>
                  <a:srgbClr val="00497f"/>
                </a:solidFill>
                <a:latin typeface="Calibri co"/>
                <a:ea typeface="DejaVu Sans"/>
              </a:rPr>
              <a:t>WB</a:t>
            </a:r>
            <a:r>
              <a:rPr b="1" i="1" lang="en-US" sz="2800" spc="-1" strike="noStrike">
                <a:solidFill>
                  <a:srgbClr val="00497f"/>
                </a:solidFill>
                <a:latin typeface="Calibri co"/>
                <a:ea typeface="DejaVu Sans"/>
              </a:rPr>
              <a:t>2UART</a:t>
            </a:r>
            <a:endParaRPr b="0" lang="en-US" sz="2800" spc="-1" strike="noStrike">
              <a:latin typeface="Arial"/>
            </a:endParaRPr>
          </a:p>
        </p:txBody>
      </p:sp>
      <p:sp>
        <p:nvSpPr>
          <p:cNvPr id="164" name="CustomShape 2"/>
          <p:cNvSpPr/>
          <p:nvPr/>
        </p:nvSpPr>
        <p:spPr>
          <a:xfrm>
            <a:off x="6022440" y="4581000"/>
            <a:ext cx="2879280" cy="638280"/>
          </a:xfrm>
          <a:prstGeom prst="rect">
            <a:avLst/>
          </a:prstGeom>
          <a:noFill/>
          <a:ln>
            <a:noFill/>
          </a:ln>
        </p:spPr>
        <p:style>
          <a:lnRef idx="0"/>
          <a:fillRef idx="0"/>
          <a:effectRef idx="0"/>
          <a:fontRef idx="minor"/>
        </p:style>
        <p:txBody>
          <a:bodyPr lIns="90000" rIns="90000" tIns="45000" bIns="45000"/>
          <a:p>
            <a:pPr algn="r">
              <a:lnSpc>
                <a:spcPct val="100000"/>
              </a:lnSpc>
            </a:pPr>
            <a:r>
              <a:rPr b="1" lang="en-US" sz="1800" spc="-1" strike="noStrike">
                <a:solidFill>
                  <a:srgbClr val="002060"/>
                </a:solidFill>
                <a:latin typeface="Calibri"/>
                <a:ea typeface="DejaVu Sans"/>
              </a:rPr>
              <a:t>Aleksandar Komazec</a:t>
            </a:r>
            <a:br/>
            <a:r>
              <a:rPr b="1" lang="en-US" sz="1800" spc="-1" strike="noStrike">
                <a:solidFill>
                  <a:srgbClr val="002060"/>
                </a:solidFill>
                <a:latin typeface="Calibri"/>
                <a:ea typeface="DejaVu Sans"/>
              </a:rPr>
              <a:t>Jul’15/Oct’11</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611640" y="0"/>
            <a:ext cx="8074080" cy="979560"/>
          </a:xfrm>
          <a:prstGeom prst="rect">
            <a:avLst/>
          </a:prstGeom>
          <a:noFill/>
          <a:ln>
            <a:noFill/>
          </a:ln>
        </p:spPr>
        <p:style>
          <a:lnRef idx="0"/>
          <a:fillRef idx="0"/>
          <a:effectRef idx="0"/>
          <a:fontRef idx="minor"/>
        </p:style>
        <p:txBody>
          <a:bodyPr lIns="0" rIns="0" tIns="0" bIns="0" anchor="ctr"/>
          <a:p>
            <a:pPr>
              <a:lnSpc>
                <a:spcPct val="100000"/>
              </a:lnSpc>
            </a:pPr>
            <a:r>
              <a:rPr b="1" lang="en-US" sz="2800" spc="-1" strike="noStrike">
                <a:solidFill>
                  <a:srgbClr val="00497f"/>
                </a:solidFill>
                <a:latin typeface="Calibri"/>
                <a:ea typeface="DejaVu Sans"/>
              </a:rPr>
              <a:t>Uart Asynchronous Receiver Transmitter  UVC description (1/2)</a:t>
            </a:r>
            <a:endParaRPr b="1" lang="en-US" sz="2800" spc="-1" strike="noStrike">
              <a:solidFill>
                <a:srgbClr val="00497f"/>
              </a:solidFill>
              <a:latin typeface="Arial"/>
            </a:endParaRPr>
          </a:p>
        </p:txBody>
      </p:sp>
      <p:pic>
        <p:nvPicPr>
          <p:cNvPr id="191" name="" descr=""/>
          <p:cNvPicPr/>
          <p:nvPr/>
        </p:nvPicPr>
        <p:blipFill>
          <a:blip r:embed="rId1"/>
          <a:stretch/>
        </p:blipFill>
        <p:spPr>
          <a:xfrm>
            <a:off x="822960" y="1244520"/>
            <a:ext cx="3199680" cy="4147920"/>
          </a:xfrm>
          <a:prstGeom prst="rect">
            <a:avLst/>
          </a:prstGeom>
          <a:ln>
            <a:noFill/>
          </a:ln>
        </p:spPr>
      </p:pic>
      <p:sp>
        <p:nvSpPr>
          <p:cNvPr id="192" name="CustomShape 2"/>
          <p:cNvSpPr/>
          <p:nvPr/>
        </p:nvSpPr>
        <p:spPr>
          <a:xfrm>
            <a:off x="4023360" y="1097280"/>
            <a:ext cx="4353480" cy="356544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1" lang="en-US" sz="1800" spc="-1" strike="noStrike">
                <a:solidFill>
                  <a:srgbClr val="00497f"/>
                </a:solidFill>
                <a:latin typeface="Calibri"/>
                <a:ea typeface="DejaVu Sans"/>
              </a:rPr>
              <a:t>UART UVC consists of</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DejaVu Sans"/>
              </a:rPr>
              <a:t>UART Envrionment</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DejaVu Sans"/>
              </a:rPr>
              <a:t>UART Configuration</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DejaVu Sans"/>
              </a:rPr>
              <a:t>UART agents (TX and RX agents) </a:t>
            </a:r>
            <a:endParaRPr b="0" lang="en-US" sz="1800" spc="-1" strike="noStrike">
              <a:latin typeface="Arial"/>
            </a:endParaRPr>
          </a:p>
        </p:txBody>
      </p:sp>
      <p:sp>
        <p:nvSpPr>
          <p:cNvPr id="193" name="CustomShape 3"/>
          <p:cNvSpPr/>
          <p:nvPr/>
        </p:nvSpPr>
        <p:spPr>
          <a:xfrm>
            <a:off x="4023000" y="2651760"/>
            <a:ext cx="3931200" cy="210240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1" lang="en-US" sz="1800" spc="-1" strike="noStrike">
                <a:solidFill>
                  <a:srgbClr val="00497f"/>
                </a:solidFill>
                <a:latin typeface="Calibri"/>
                <a:ea typeface="DejaVu Sans"/>
              </a:rPr>
              <a:t>UART TX agent consists of</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DejaVu Sans"/>
              </a:rPr>
              <a:t>UART agent configuration</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Microsoft YaHei"/>
              </a:rPr>
              <a:t>UART sequencer</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Microsoft YaHei"/>
              </a:rPr>
              <a:t>UART driver</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Microsoft YaHei"/>
              </a:rPr>
              <a:t>UART monitor</a:t>
            </a:r>
            <a:endParaRPr b="0" lang="en-US" sz="1800" spc="-1" strike="noStrike">
              <a:latin typeface="Arial"/>
            </a:endParaRPr>
          </a:p>
          <a:p>
            <a:pPr>
              <a:lnSpc>
                <a:spcPct val="100000"/>
              </a:lnSpc>
              <a:spcBef>
                <a:spcPts val="1134"/>
              </a:spcBef>
            </a:pPr>
            <a:endParaRPr b="0" lang="en-US" sz="1800" spc="-1" strike="noStrike">
              <a:latin typeface="Arial"/>
            </a:endParaRPr>
          </a:p>
        </p:txBody>
      </p:sp>
      <p:sp>
        <p:nvSpPr>
          <p:cNvPr id="194" name="CustomShape 4"/>
          <p:cNvSpPr/>
          <p:nvPr/>
        </p:nvSpPr>
        <p:spPr>
          <a:xfrm>
            <a:off x="4023720" y="4663080"/>
            <a:ext cx="3931200" cy="210240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1" lang="en-US" sz="1800" spc="-1" strike="noStrike">
                <a:solidFill>
                  <a:srgbClr val="00497f"/>
                </a:solidFill>
                <a:latin typeface="Calibri"/>
                <a:ea typeface="DejaVu Sans"/>
              </a:rPr>
              <a:t>UART RX agent consists of</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DejaVu Sans"/>
              </a:rPr>
              <a:t>UART agent configuration</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DejaVu Sans"/>
              </a:rPr>
              <a:t>UART monitor</a:t>
            </a:r>
            <a:endParaRPr b="0" lang="en-US" sz="1800" spc="-1" strike="noStrike">
              <a:latin typeface="Arial"/>
            </a:endParaRPr>
          </a:p>
          <a:p>
            <a:pPr>
              <a:lnSpc>
                <a:spcPct val="100000"/>
              </a:lnSpc>
              <a:spcBef>
                <a:spcPts val="1134"/>
              </a:spcBef>
            </a:pP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611640" y="0"/>
            <a:ext cx="8074080" cy="979560"/>
          </a:xfrm>
          <a:prstGeom prst="rect">
            <a:avLst/>
          </a:prstGeom>
          <a:noFill/>
          <a:ln>
            <a:noFill/>
          </a:ln>
        </p:spPr>
        <p:style>
          <a:lnRef idx="0"/>
          <a:fillRef idx="0"/>
          <a:effectRef idx="0"/>
          <a:fontRef idx="minor"/>
        </p:style>
        <p:txBody>
          <a:bodyPr lIns="0" rIns="0" tIns="0" bIns="0" anchor="ctr"/>
          <a:p>
            <a:pPr>
              <a:lnSpc>
                <a:spcPct val="100000"/>
              </a:lnSpc>
            </a:pPr>
            <a:r>
              <a:rPr b="1" lang="en-US" sz="2800" spc="-1" strike="noStrike">
                <a:solidFill>
                  <a:srgbClr val="00497f"/>
                </a:solidFill>
                <a:latin typeface="Calibri"/>
                <a:ea typeface="DejaVu Sans"/>
              </a:rPr>
              <a:t>Uart Asynchronous Receiver Transmitter  UVC description (2/2)</a:t>
            </a:r>
            <a:endParaRPr b="1" lang="en-US" sz="2800" spc="-1" strike="noStrike">
              <a:solidFill>
                <a:srgbClr val="00497f"/>
              </a:solidFill>
              <a:latin typeface="Arial"/>
            </a:endParaRPr>
          </a:p>
        </p:txBody>
      </p:sp>
      <p:sp>
        <p:nvSpPr>
          <p:cNvPr id="196" name="CustomShape 2"/>
          <p:cNvSpPr/>
          <p:nvPr/>
        </p:nvSpPr>
        <p:spPr>
          <a:xfrm>
            <a:off x="5527800" y="1280160"/>
            <a:ext cx="3382560" cy="296100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1800" spc="-1" strike="noStrike">
                <a:solidFill>
                  <a:srgbClr val="00497f"/>
                </a:solidFill>
                <a:latin typeface="Calibri"/>
                <a:ea typeface="DejaVu Sans"/>
              </a:rPr>
              <a:t>Testing UVC to UVC in order to check functionality.</a:t>
            </a:r>
            <a:endParaRPr b="0" lang="en-US" sz="1800" spc="-1" strike="noStrike">
              <a:latin typeface="Arial"/>
            </a:endParaRPr>
          </a:p>
          <a:p>
            <a:pPr>
              <a:lnSpc>
                <a:spcPct val="100000"/>
              </a:lnSpc>
              <a:spcBef>
                <a:spcPts val="1417"/>
              </a:spcBef>
            </a:pPr>
            <a:endParaRPr b="0" lang="en-US" sz="1800" spc="-1" strike="noStrike">
              <a:latin typeface="Arial"/>
            </a:endParaRPr>
          </a:p>
          <a:p>
            <a:pPr>
              <a:lnSpc>
                <a:spcPct val="100000"/>
              </a:lnSpc>
              <a:spcBef>
                <a:spcPts val="1417"/>
              </a:spcBef>
            </a:pPr>
            <a:endParaRPr b="0" lang="en-US" sz="1800" spc="-1" strike="noStrike">
              <a:latin typeface="Arial"/>
            </a:endParaRPr>
          </a:p>
        </p:txBody>
      </p:sp>
      <p:pic>
        <p:nvPicPr>
          <p:cNvPr id="197" name="" descr=""/>
          <p:cNvPicPr/>
          <p:nvPr/>
        </p:nvPicPr>
        <p:blipFill>
          <a:blip r:embed="rId1"/>
          <a:stretch/>
        </p:blipFill>
        <p:spPr>
          <a:xfrm>
            <a:off x="182880" y="1005840"/>
            <a:ext cx="5344200" cy="4662720"/>
          </a:xfrm>
          <a:prstGeom prst="rect">
            <a:avLst/>
          </a:prstGeom>
          <a:ln>
            <a:noFill/>
          </a:ln>
        </p:spPr>
      </p:pic>
      <p:sp>
        <p:nvSpPr>
          <p:cNvPr id="198" name="CustomShape 3"/>
          <p:cNvSpPr/>
          <p:nvPr/>
        </p:nvSpPr>
        <p:spPr>
          <a:xfrm>
            <a:off x="5577840" y="2890440"/>
            <a:ext cx="3382560" cy="296100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1800" spc="-1" strike="noStrike">
                <a:solidFill>
                  <a:srgbClr val="00497f"/>
                </a:solidFill>
                <a:latin typeface="Calibri"/>
                <a:ea typeface="DejaVu Sans"/>
              </a:rPr>
              <a:t>UART RX UVC is used to monitor output from Fifo Transmitter that is placed in DUT.</a:t>
            </a:r>
            <a:endParaRPr b="0" lang="en-US" sz="1800" spc="-1" strike="noStrike">
              <a:latin typeface="Arial"/>
            </a:endParaRPr>
          </a:p>
          <a:p>
            <a:pPr>
              <a:lnSpc>
                <a:spcPct val="100000"/>
              </a:lnSpc>
              <a:spcBef>
                <a:spcPts val="1417"/>
              </a:spcBef>
            </a:pPr>
            <a:endParaRPr b="0" lang="en-US" sz="1800" spc="-1" strike="noStrike">
              <a:latin typeface="Arial"/>
            </a:endParaRPr>
          </a:p>
          <a:p>
            <a:pPr>
              <a:lnSpc>
                <a:spcPct val="100000"/>
              </a:lnSpc>
              <a:spcBef>
                <a:spcPts val="1417"/>
              </a:spcBef>
            </a:pPr>
            <a:endParaRPr b="0" lang="en-US" sz="1800" spc="-1" strike="noStrike">
              <a:latin typeface="Arial"/>
            </a:endParaRPr>
          </a:p>
          <a:p>
            <a:pPr>
              <a:lnSpc>
                <a:spcPct val="100000"/>
              </a:lnSpc>
              <a:spcBef>
                <a:spcPts val="1417"/>
              </a:spcBef>
            </a:pPr>
            <a:endParaRPr b="0" lang="en-US" sz="1800" spc="-1" strike="noStrike">
              <a:latin typeface="Arial"/>
            </a:endParaRPr>
          </a:p>
        </p:txBody>
      </p:sp>
      <p:sp>
        <p:nvSpPr>
          <p:cNvPr id="199" name="CustomShape 4"/>
          <p:cNvSpPr/>
          <p:nvPr/>
        </p:nvSpPr>
        <p:spPr>
          <a:xfrm>
            <a:off x="5577840" y="4389120"/>
            <a:ext cx="3382560" cy="296100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1800" spc="-1" strike="noStrike">
                <a:solidFill>
                  <a:srgbClr val="00497f"/>
                </a:solidFill>
                <a:latin typeface="Calibri"/>
                <a:ea typeface="DejaVu Sans"/>
              </a:rPr>
              <a:t>UART TX UVC is used to write data into Fifo Receiver that is placed in DUT.</a:t>
            </a:r>
            <a:endParaRPr b="0" lang="en-US" sz="1800" spc="-1" strike="noStrike">
              <a:latin typeface="Arial"/>
            </a:endParaRPr>
          </a:p>
          <a:p>
            <a:pPr>
              <a:lnSpc>
                <a:spcPct val="100000"/>
              </a:lnSpc>
              <a:spcBef>
                <a:spcPts val="1417"/>
              </a:spcBef>
            </a:pPr>
            <a:endParaRPr b="0" lang="en-US" sz="1800" spc="-1" strike="noStrike">
              <a:latin typeface="Arial"/>
            </a:endParaRPr>
          </a:p>
          <a:p>
            <a:pPr>
              <a:lnSpc>
                <a:spcPct val="100000"/>
              </a:lnSpc>
              <a:spcBef>
                <a:spcPts val="1417"/>
              </a:spcBef>
            </a:pPr>
            <a:endParaRPr b="0" lang="en-US" sz="1800" spc="-1" strike="noStrike">
              <a:latin typeface="Arial"/>
            </a:endParaRPr>
          </a:p>
          <a:p>
            <a:pPr>
              <a:lnSpc>
                <a:spcPct val="100000"/>
              </a:lnSpc>
              <a:spcBef>
                <a:spcPts val="1417"/>
              </a:spcBef>
            </a:pP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611640" y="0"/>
            <a:ext cx="8074080" cy="979560"/>
          </a:xfrm>
          <a:prstGeom prst="rect">
            <a:avLst/>
          </a:prstGeom>
          <a:noFill/>
          <a:ln>
            <a:noFill/>
          </a:ln>
        </p:spPr>
        <p:style>
          <a:lnRef idx="0"/>
          <a:fillRef idx="0"/>
          <a:effectRef idx="0"/>
          <a:fontRef idx="minor"/>
        </p:style>
        <p:txBody>
          <a:bodyPr lIns="0" rIns="0" tIns="0" bIns="0" anchor="ctr"/>
          <a:p>
            <a:pPr>
              <a:lnSpc>
                <a:spcPct val="100000"/>
              </a:lnSpc>
            </a:pPr>
            <a:r>
              <a:rPr b="1" lang="en-US" sz="2800" spc="-1" strike="noStrike">
                <a:solidFill>
                  <a:srgbClr val="00497f"/>
                </a:solidFill>
                <a:latin typeface="Calibri"/>
                <a:ea typeface="DejaVu Sans"/>
              </a:rPr>
              <a:t>Realization(1/3) Checkers</a:t>
            </a:r>
            <a:endParaRPr b="1" lang="en-US" sz="2800" spc="-1" strike="noStrike">
              <a:solidFill>
                <a:srgbClr val="00497f"/>
              </a:solidFill>
              <a:latin typeface="Arial"/>
            </a:endParaRPr>
          </a:p>
        </p:txBody>
      </p:sp>
      <p:sp>
        <p:nvSpPr>
          <p:cNvPr id="201" name="CustomShape 2"/>
          <p:cNvSpPr/>
          <p:nvPr/>
        </p:nvSpPr>
        <p:spPr>
          <a:xfrm>
            <a:off x="274320" y="1005840"/>
            <a:ext cx="7919640" cy="46069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1" lang="en-US" sz="1800" spc="-1" strike="noStrike">
                <a:solidFill>
                  <a:srgbClr val="00497f"/>
                </a:solidFill>
                <a:latin typeface="Calibri"/>
                <a:ea typeface="DejaVu Sans"/>
              </a:rPr>
              <a:t>Wishbone protocol checkers</a:t>
            </a:r>
            <a:endParaRPr b="0" lang="en-US" sz="1800" spc="-1" strike="noStrike">
              <a:latin typeface="Arial"/>
            </a:endParaRPr>
          </a:p>
          <a:p>
            <a:pPr>
              <a:lnSpc>
                <a:spcPct val="100000"/>
              </a:lnSpc>
              <a:spcBef>
                <a:spcPts val="1417"/>
              </a:spcBef>
            </a:pPr>
            <a:endParaRPr b="0" lang="en-US" sz="1800" spc="-1" strike="noStrike">
              <a:latin typeface="Arial"/>
            </a:endParaRPr>
          </a:p>
        </p:txBody>
      </p:sp>
      <p:pic>
        <p:nvPicPr>
          <p:cNvPr id="202" name="" descr=""/>
          <p:cNvPicPr/>
          <p:nvPr/>
        </p:nvPicPr>
        <p:blipFill>
          <a:blip r:embed="rId1"/>
          <a:stretch/>
        </p:blipFill>
        <p:spPr>
          <a:xfrm>
            <a:off x="365760" y="1393200"/>
            <a:ext cx="4479840" cy="2263680"/>
          </a:xfrm>
          <a:prstGeom prst="rect">
            <a:avLst/>
          </a:prstGeom>
          <a:ln>
            <a:noFill/>
          </a:ln>
        </p:spPr>
      </p:pic>
      <p:sp>
        <p:nvSpPr>
          <p:cNvPr id="203" name="CustomShape 3"/>
          <p:cNvSpPr/>
          <p:nvPr/>
        </p:nvSpPr>
        <p:spPr>
          <a:xfrm>
            <a:off x="4846320" y="1188720"/>
            <a:ext cx="3565440" cy="2961000"/>
          </a:xfrm>
          <a:prstGeom prst="rect">
            <a:avLst/>
          </a:prstGeom>
          <a:noFill/>
          <a:ln>
            <a:noFill/>
          </a:ln>
        </p:spPr>
        <p:style>
          <a:lnRef idx="0"/>
          <a:fillRef idx="0"/>
          <a:effectRef idx="0"/>
          <a:fontRef idx="minor"/>
        </p:style>
        <p:txBody>
          <a:bodyPr lIns="0" rIns="0" tIns="0" bIns="0">
            <a:normAutofit fontScale="97000"/>
          </a:bodyPr>
          <a:p>
            <a:pPr marL="432000" indent="-323280">
              <a:lnSpc>
                <a:spcPct val="100000"/>
              </a:lnSpc>
              <a:spcBef>
                <a:spcPts val="1417"/>
              </a:spcBef>
              <a:buClr>
                <a:srgbClr val="000000"/>
              </a:buClr>
              <a:buSzPct val="45000"/>
              <a:buFont typeface="Wingdings" charset="2"/>
              <a:buChar char=""/>
            </a:pPr>
            <a:r>
              <a:rPr b="1" lang="en-US" sz="1800" spc="-1" strike="noStrike">
                <a:solidFill>
                  <a:srgbClr val="00497f"/>
                </a:solidFill>
                <a:latin typeface="Calibri"/>
                <a:ea typeface="DejaVu Sans"/>
              </a:rPr>
              <a:t>Protocol checkers, implemented in interface:</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DejaVu Sans"/>
              </a:rPr>
              <a:t>Checking whether address,data, command,sel are valid during active strobe signal</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DejaVu Sans"/>
              </a:rPr>
              <a:t>Checking whether Cycle signal is active during the whole transfer</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DejaVu Sans"/>
              </a:rPr>
              <a:t>Acknowledge responds to strobe changes.</a:t>
            </a:r>
            <a:endParaRPr b="0" lang="en-US" sz="1800" spc="-1" strike="noStrike">
              <a:latin typeface="Arial"/>
            </a:endParaRPr>
          </a:p>
          <a:p>
            <a:pPr>
              <a:lnSpc>
                <a:spcPct val="100000"/>
              </a:lnSpc>
              <a:spcBef>
                <a:spcPts val="1134"/>
              </a:spcBef>
            </a:pPr>
            <a:endParaRPr b="0" lang="en-US" sz="1800" spc="-1" strike="noStrike">
              <a:latin typeface="Arial"/>
            </a:endParaRPr>
          </a:p>
          <a:p>
            <a:pPr>
              <a:lnSpc>
                <a:spcPct val="100000"/>
              </a:lnSpc>
              <a:spcBef>
                <a:spcPts val="1417"/>
              </a:spcBef>
            </a:pPr>
            <a:endParaRPr b="0" lang="en-US" sz="1800" spc="-1" strike="noStrike">
              <a:latin typeface="Arial"/>
            </a:endParaRPr>
          </a:p>
          <a:p>
            <a:pPr>
              <a:lnSpc>
                <a:spcPct val="100000"/>
              </a:lnSpc>
              <a:spcBef>
                <a:spcPts val="1417"/>
              </a:spcBef>
            </a:pPr>
            <a:endParaRPr b="0" lang="en-US" sz="1800" spc="-1" strike="noStrike">
              <a:latin typeface="Arial"/>
            </a:endParaRPr>
          </a:p>
        </p:txBody>
      </p:sp>
      <p:sp>
        <p:nvSpPr>
          <p:cNvPr id="204" name="CustomShape 4"/>
          <p:cNvSpPr/>
          <p:nvPr/>
        </p:nvSpPr>
        <p:spPr>
          <a:xfrm>
            <a:off x="274320" y="3749040"/>
            <a:ext cx="5028480" cy="246816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1" lang="en-US" sz="1800" spc="-1" strike="noStrike">
                <a:solidFill>
                  <a:srgbClr val="00497f"/>
                </a:solidFill>
                <a:latin typeface="Calibri"/>
                <a:ea typeface="DejaVu Sans"/>
              </a:rPr>
              <a:t>UART protocol checkers</a:t>
            </a:r>
            <a:endParaRPr b="0" lang="en-US" sz="1800" spc="-1" strike="noStrike">
              <a:latin typeface="Arial"/>
            </a:endParaRPr>
          </a:p>
          <a:p>
            <a:pPr>
              <a:lnSpc>
                <a:spcPct val="100000"/>
              </a:lnSpc>
              <a:spcBef>
                <a:spcPts val="1417"/>
              </a:spcBef>
            </a:pPr>
            <a:endParaRPr b="0" lang="en-US" sz="1800" spc="-1" strike="noStrike">
              <a:latin typeface="Arial"/>
            </a:endParaRPr>
          </a:p>
        </p:txBody>
      </p:sp>
      <p:sp>
        <p:nvSpPr>
          <p:cNvPr id="205" name="CustomShape 5"/>
          <p:cNvSpPr/>
          <p:nvPr/>
        </p:nvSpPr>
        <p:spPr>
          <a:xfrm>
            <a:off x="4846320" y="4262760"/>
            <a:ext cx="3565440" cy="296100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DejaVu Sans"/>
              </a:rPr>
              <a:t>All bits in the word must be valid (0 or 1)</a:t>
            </a:r>
            <a:endParaRPr b="0" lang="en-US" sz="1800" spc="-1" strike="noStrike">
              <a:latin typeface="Arial"/>
            </a:endParaRPr>
          </a:p>
          <a:p>
            <a:pPr>
              <a:lnSpc>
                <a:spcPct val="100000"/>
              </a:lnSpc>
              <a:spcBef>
                <a:spcPts val="1134"/>
              </a:spcBef>
            </a:pPr>
            <a:endParaRPr b="0" lang="en-US" sz="1800" spc="-1" strike="noStrike">
              <a:latin typeface="Arial"/>
            </a:endParaRPr>
          </a:p>
          <a:p>
            <a:pPr>
              <a:lnSpc>
                <a:spcPct val="100000"/>
              </a:lnSpc>
              <a:spcBef>
                <a:spcPts val="1417"/>
              </a:spcBef>
            </a:pPr>
            <a:endParaRPr b="0" lang="en-US" sz="1800" spc="-1" strike="noStrike">
              <a:latin typeface="Arial"/>
            </a:endParaRPr>
          </a:p>
          <a:p>
            <a:pPr>
              <a:lnSpc>
                <a:spcPct val="100000"/>
              </a:lnSpc>
              <a:spcBef>
                <a:spcPts val="1417"/>
              </a:spcBef>
            </a:pPr>
            <a:endParaRPr b="0" lang="en-US" sz="1800" spc="-1" strike="noStrike">
              <a:latin typeface="Arial"/>
            </a:endParaRPr>
          </a:p>
        </p:txBody>
      </p:sp>
      <p:pic>
        <p:nvPicPr>
          <p:cNvPr id="206" name="" descr=""/>
          <p:cNvPicPr/>
          <p:nvPr/>
        </p:nvPicPr>
        <p:blipFill>
          <a:blip r:embed="rId2"/>
          <a:stretch/>
        </p:blipFill>
        <p:spPr>
          <a:xfrm>
            <a:off x="274320" y="4206240"/>
            <a:ext cx="4753080" cy="1261440"/>
          </a:xfrm>
          <a:prstGeom prst="rect">
            <a:avLst/>
          </a:prstGeom>
          <a:ln>
            <a:noFill/>
          </a:ln>
        </p:spPr>
      </p:pic>
      <p:sp>
        <p:nvSpPr>
          <p:cNvPr id="207" name="CustomShape 6"/>
          <p:cNvSpPr/>
          <p:nvPr/>
        </p:nvSpPr>
        <p:spPr>
          <a:xfrm>
            <a:off x="4901760" y="5267880"/>
            <a:ext cx="3565440" cy="296100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611640" y="0"/>
            <a:ext cx="8074080" cy="979560"/>
          </a:xfrm>
          <a:prstGeom prst="rect">
            <a:avLst/>
          </a:prstGeom>
          <a:noFill/>
          <a:ln>
            <a:noFill/>
          </a:ln>
        </p:spPr>
        <p:style>
          <a:lnRef idx="0"/>
          <a:fillRef idx="0"/>
          <a:effectRef idx="0"/>
          <a:fontRef idx="minor"/>
        </p:style>
        <p:txBody>
          <a:bodyPr lIns="0" rIns="0" tIns="0" bIns="0" anchor="ctr"/>
          <a:p>
            <a:pPr>
              <a:lnSpc>
                <a:spcPct val="100000"/>
              </a:lnSpc>
            </a:pPr>
            <a:r>
              <a:rPr b="1" lang="en-US" sz="2800" spc="-1" strike="noStrike">
                <a:solidFill>
                  <a:srgbClr val="00497f"/>
                </a:solidFill>
                <a:latin typeface="Calibri"/>
                <a:ea typeface="DejaVu Sans"/>
              </a:rPr>
              <a:t>Realization(2/3) Checkers</a:t>
            </a:r>
            <a:endParaRPr b="1" lang="en-US" sz="2800" spc="-1" strike="noStrike">
              <a:solidFill>
                <a:srgbClr val="00497f"/>
              </a:solidFill>
              <a:latin typeface="Arial"/>
            </a:endParaRPr>
          </a:p>
        </p:txBody>
      </p:sp>
      <p:sp>
        <p:nvSpPr>
          <p:cNvPr id="209" name="CustomShape 2"/>
          <p:cNvSpPr/>
          <p:nvPr/>
        </p:nvSpPr>
        <p:spPr>
          <a:xfrm>
            <a:off x="309240" y="1188720"/>
            <a:ext cx="7919640" cy="46069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1" lang="en-US" sz="1800" spc="-1" strike="noStrike">
                <a:solidFill>
                  <a:srgbClr val="00497f"/>
                </a:solidFill>
                <a:latin typeface="Calibri"/>
                <a:ea typeface="DejaVu Sans"/>
              </a:rPr>
              <a:t>Register checkers</a:t>
            </a:r>
            <a:endParaRPr b="0" lang="en-US" sz="18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800" spc="-1" strike="noStrike">
                <a:solidFill>
                  <a:srgbClr val="00497f"/>
                </a:solidFill>
                <a:latin typeface="Calibri"/>
                <a:ea typeface="DejaVu Sans"/>
              </a:rPr>
              <a:t>Check read-only access</a:t>
            </a:r>
            <a:endParaRPr b="0" lang="en-US" sz="18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800" spc="-1" strike="noStrike">
                <a:solidFill>
                  <a:srgbClr val="00497f"/>
                </a:solidFill>
                <a:latin typeface="Calibri"/>
                <a:ea typeface="DejaVu Sans"/>
              </a:rPr>
              <a:t>Check write read access</a:t>
            </a:r>
            <a:endParaRPr b="0" lang="en-US" sz="18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800" spc="-1" strike="noStrike">
                <a:solidFill>
                  <a:srgbClr val="00497f"/>
                </a:solidFill>
                <a:latin typeface="Calibri"/>
                <a:ea typeface="DejaVu Sans"/>
              </a:rPr>
              <a:t>Check reset value</a:t>
            </a:r>
            <a:endParaRPr b="0" lang="en-US" sz="1800" spc="-1" strike="noStrike">
              <a:latin typeface="Arial"/>
            </a:endParaRPr>
          </a:p>
          <a:p>
            <a:pPr>
              <a:lnSpc>
                <a:spcPct val="100000"/>
              </a:lnSpc>
              <a:spcBef>
                <a:spcPts val="1417"/>
              </a:spcBef>
            </a:pPr>
            <a:endParaRPr b="0" lang="en-US" sz="1800" spc="-1" strike="noStrike">
              <a:latin typeface="Arial"/>
            </a:endParaRPr>
          </a:p>
          <a:p>
            <a:pPr marL="432000" indent="-323280">
              <a:lnSpc>
                <a:spcPct val="100000"/>
              </a:lnSpc>
              <a:spcBef>
                <a:spcPts val="1417"/>
              </a:spcBef>
              <a:buClr>
                <a:srgbClr val="000000"/>
              </a:buClr>
              <a:buSzPct val="45000"/>
              <a:buFont typeface="Wingdings" charset="2"/>
              <a:buChar char=""/>
            </a:pPr>
            <a:r>
              <a:rPr b="1" lang="en-US" sz="1800" spc="-1" strike="noStrike">
                <a:solidFill>
                  <a:srgbClr val="00497f"/>
                </a:solidFill>
                <a:latin typeface="Calibri"/>
                <a:ea typeface="DejaVu Sans"/>
              </a:rPr>
              <a:t>DUT checkers</a:t>
            </a:r>
            <a:endParaRPr b="0" lang="en-US" sz="18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800" spc="-1" strike="noStrike">
                <a:solidFill>
                  <a:srgbClr val="00497f"/>
                </a:solidFill>
                <a:latin typeface="Calibri"/>
                <a:ea typeface="DejaVu Sans"/>
              </a:rPr>
              <a:t>There are checkers related to DUT functionality. </a:t>
            </a:r>
            <a:endParaRPr b="0" lang="en-US" sz="1800" spc="-1" strike="noStrike">
              <a:latin typeface="Arial"/>
            </a:endParaRPr>
          </a:p>
          <a:p>
            <a:pPr marL="432000" indent="-323280">
              <a:lnSpc>
                <a:spcPct val="100000"/>
              </a:lnSpc>
              <a:spcBef>
                <a:spcPts val="1417"/>
              </a:spcBef>
              <a:buClr>
                <a:srgbClr val="000000"/>
              </a:buClr>
              <a:buSzPct val="45000"/>
              <a:buFont typeface="Wingdings" charset="2"/>
              <a:buChar char=""/>
            </a:pPr>
            <a:r>
              <a:rPr b="1" lang="en-US" sz="1800" spc="-1" strike="noStrike">
                <a:solidFill>
                  <a:srgbClr val="00497f"/>
                </a:solidFill>
                <a:latin typeface="Calibri"/>
                <a:ea typeface="DejaVu Sans"/>
              </a:rPr>
              <a:t>Checkers implemented in Scoreboard :</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DejaVu Sans"/>
              </a:rPr>
              <a:t>Compare input Fifo Transmitter data to its output</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DejaVu Sans"/>
              </a:rPr>
              <a:t>Compare input Fifo Receiver data to its output</a:t>
            </a:r>
            <a:endParaRPr b="0" lang="en-US" sz="1800" spc="-1" strike="noStrike">
              <a:latin typeface="Arial"/>
            </a:endParaRPr>
          </a:p>
          <a:p>
            <a:pPr>
              <a:lnSpc>
                <a:spcPct val="100000"/>
              </a:lnSpc>
              <a:spcBef>
                <a:spcPts val="1417"/>
              </a:spcBef>
            </a:pP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611640" y="0"/>
            <a:ext cx="8074080" cy="979560"/>
          </a:xfrm>
          <a:prstGeom prst="rect">
            <a:avLst/>
          </a:prstGeom>
          <a:noFill/>
          <a:ln>
            <a:noFill/>
          </a:ln>
        </p:spPr>
        <p:style>
          <a:lnRef idx="0"/>
          <a:fillRef idx="0"/>
          <a:effectRef idx="0"/>
          <a:fontRef idx="minor"/>
        </p:style>
        <p:txBody>
          <a:bodyPr lIns="0" rIns="0" tIns="0" bIns="0" anchor="ctr"/>
          <a:p>
            <a:pPr>
              <a:lnSpc>
                <a:spcPct val="100000"/>
              </a:lnSpc>
            </a:pPr>
            <a:r>
              <a:rPr b="1" lang="en-US" sz="2800" spc="-1" strike="noStrike">
                <a:solidFill>
                  <a:srgbClr val="00497f"/>
                </a:solidFill>
                <a:latin typeface="Calibri"/>
                <a:ea typeface="DejaVu Sans"/>
              </a:rPr>
              <a:t>Realization(3/3) Coverage</a:t>
            </a:r>
            <a:endParaRPr b="1" lang="en-US" sz="2800" spc="-1" strike="noStrike">
              <a:solidFill>
                <a:srgbClr val="00497f"/>
              </a:solidFill>
              <a:latin typeface="Arial"/>
            </a:endParaRPr>
          </a:p>
        </p:txBody>
      </p:sp>
      <p:sp>
        <p:nvSpPr>
          <p:cNvPr id="211" name="CustomShape 2"/>
          <p:cNvSpPr/>
          <p:nvPr/>
        </p:nvSpPr>
        <p:spPr>
          <a:xfrm>
            <a:off x="182880" y="1188720"/>
            <a:ext cx="7919640" cy="46069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1" lang="en-US" sz="1800" spc="-1" strike="noStrike">
                <a:solidFill>
                  <a:srgbClr val="00497f"/>
                </a:solidFill>
                <a:latin typeface="Calibri"/>
                <a:ea typeface="DejaVu Sans"/>
              </a:rPr>
              <a:t> </a:t>
            </a:r>
            <a:r>
              <a:rPr b="1" lang="en-US" sz="1800" spc="-1" strike="noStrike">
                <a:solidFill>
                  <a:srgbClr val="00497f"/>
                </a:solidFill>
                <a:latin typeface="Calibri"/>
                <a:ea typeface="DejaVu Sans"/>
              </a:rPr>
              <a:t>DUT coverage</a:t>
            </a:r>
            <a:endParaRPr b="0" lang="en-US" sz="1800" spc="-1" strike="noStrike">
              <a:latin typeface="Arial"/>
            </a:endParaRPr>
          </a:p>
          <a:p>
            <a:pPr>
              <a:lnSpc>
                <a:spcPct val="100000"/>
              </a:lnSpc>
              <a:spcBef>
                <a:spcPts val="1417"/>
              </a:spcBef>
            </a:pPr>
            <a:endParaRPr b="0" lang="en-US" sz="1800" spc="-1" strike="noStrike">
              <a:latin typeface="Arial"/>
            </a:endParaRPr>
          </a:p>
          <a:p>
            <a:pPr>
              <a:lnSpc>
                <a:spcPct val="100000"/>
              </a:lnSpc>
              <a:spcBef>
                <a:spcPts val="1417"/>
              </a:spcBef>
            </a:pPr>
            <a:endParaRPr b="0" lang="en-US" sz="1800" spc="-1" strike="noStrike">
              <a:latin typeface="Arial"/>
            </a:endParaRPr>
          </a:p>
        </p:txBody>
      </p:sp>
      <p:sp>
        <p:nvSpPr>
          <p:cNvPr id="212" name="CustomShape 3"/>
          <p:cNvSpPr/>
          <p:nvPr/>
        </p:nvSpPr>
        <p:spPr>
          <a:xfrm>
            <a:off x="274320" y="1188720"/>
            <a:ext cx="7954560" cy="2961000"/>
          </a:xfrm>
          <a:prstGeom prst="rect">
            <a:avLst/>
          </a:prstGeom>
          <a:noFill/>
          <a:ln>
            <a:noFill/>
          </a:ln>
        </p:spPr>
        <p:style>
          <a:lnRef idx="0"/>
          <a:fillRef idx="0"/>
          <a:effectRef idx="0"/>
          <a:fontRef idx="minor"/>
        </p:style>
        <p:txBody>
          <a:bodyPr lIns="0" rIns="0" tIns="0" bIns="0">
            <a:normAutofit fontScale="78000"/>
          </a:bodyPr>
          <a:p>
            <a:pPr>
              <a:lnSpc>
                <a:spcPct val="100000"/>
              </a:lnSpc>
              <a:spcBef>
                <a:spcPts val="1417"/>
              </a:spcBef>
            </a:pPr>
            <a:endParaRPr b="0" lang="en-US" sz="18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800" spc="-1" strike="noStrike">
                <a:solidFill>
                  <a:srgbClr val="00497f"/>
                </a:solidFill>
                <a:latin typeface="Calibri"/>
                <a:ea typeface="DejaVu Sans"/>
              </a:rPr>
              <a:t>This part is not implemented.</a:t>
            </a:r>
            <a:endParaRPr b="0" lang="en-US" sz="18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800" spc="-1" strike="noStrike">
                <a:solidFill>
                  <a:srgbClr val="00497f"/>
                </a:solidFill>
                <a:latin typeface="Calibri"/>
                <a:ea typeface="DejaVu Sans"/>
              </a:rPr>
              <a:t>In order to cover automatically many different combinations of scenarions this part is very important.</a:t>
            </a:r>
            <a:endParaRPr b="0" lang="en-US" sz="1800" spc="-1" strike="noStrike">
              <a:latin typeface="Arial"/>
            </a:endParaRPr>
          </a:p>
          <a:p>
            <a:pPr marL="432000" indent="-323280">
              <a:lnSpc>
                <a:spcPct val="100000"/>
              </a:lnSpc>
              <a:spcBef>
                <a:spcPts val="1417"/>
              </a:spcBef>
              <a:buClr>
                <a:srgbClr val="000000"/>
              </a:buClr>
              <a:buSzPct val="45000"/>
              <a:buFont typeface="Wingdings" charset="2"/>
              <a:buChar char=""/>
            </a:pPr>
            <a:r>
              <a:rPr b="1" lang="en-US" sz="1800" spc="-1" strike="noStrike">
                <a:solidFill>
                  <a:srgbClr val="00497f"/>
                </a:solidFill>
                <a:latin typeface="Calibri"/>
                <a:ea typeface="DejaVu Sans"/>
              </a:rPr>
              <a:t>Some of coverage that need to be implemented :</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DejaVu Sans"/>
              </a:rPr>
              <a:t>Cover UART word format (number of bits (5,6,7,8), number of stop bits (1, 1.5, 2), enable/disable parity, parity type …)</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DejaVu Sans"/>
              </a:rPr>
              <a:t>Cover which interrupts have been activated.</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DejaVu Sans"/>
              </a:rPr>
              <a:t>Cover which error indicators have been activated</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DejaVu Sans"/>
              </a:rPr>
              <a:t>Receiver Fifo trigger levels</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611640" y="0"/>
            <a:ext cx="8074080" cy="979560"/>
          </a:xfrm>
          <a:prstGeom prst="rect">
            <a:avLst/>
          </a:prstGeom>
          <a:noFill/>
          <a:ln>
            <a:noFill/>
          </a:ln>
        </p:spPr>
        <p:style>
          <a:lnRef idx="0"/>
          <a:fillRef idx="0"/>
          <a:effectRef idx="0"/>
          <a:fontRef idx="minor"/>
        </p:style>
        <p:txBody>
          <a:bodyPr lIns="0" rIns="0" tIns="0" bIns="0" anchor="ctr"/>
          <a:p>
            <a:pPr>
              <a:lnSpc>
                <a:spcPct val="100000"/>
              </a:lnSpc>
            </a:pPr>
            <a:r>
              <a:rPr b="1" lang="en-US" sz="2800" spc="-1" strike="noStrike">
                <a:solidFill>
                  <a:srgbClr val="00497f"/>
                </a:solidFill>
                <a:latin typeface="Calibri"/>
                <a:ea typeface="DejaVu Sans"/>
              </a:rPr>
              <a:t>Test scenarions(1/4)</a:t>
            </a:r>
            <a:endParaRPr b="1" lang="en-US" sz="2800" spc="-1" strike="noStrike">
              <a:solidFill>
                <a:srgbClr val="00497f"/>
              </a:solidFill>
              <a:latin typeface="Arial"/>
            </a:endParaRPr>
          </a:p>
        </p:txBody>
      </p:sp>
      <p:sp>
        <p:nvSpPr>
          <p:cNvPr id="214" name="CustomShape 2"/>
          <p:cNvSpPr/>
          <p:nvPr/>
        </p:nvSpPr>
        <p:spPr>
          <a:xfrm>
            <a:off x="218160" y="1153440"/>
            <a:ext cx="7919640" cy="46069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1" lang="en-US" sz="1800" spc="-1" strike="noStrike">
                <a:solidFill>
                  <a:srgbClr val="00497f"/>
                </a:solidFill>
                <a:latin typeface="Calibri"/>
                <a:ea typeface="DejaVu Sans"/>
              </a:rPr>
              <a:t>Tests scenarios:</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DejaVu Sans"/>
              </a:rPr>
              <a:t>wb2uart_fifo_wr_rd_test_tc</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DejaVu Sans"/>
              </a:rPr>
              <a:t>wb2uart_register_access_test_tc</a:t>
            </a:r>
            <a:endParaRPr b="0" lang="en-US" sz="1800" spc="-1" strike="noStrike">
              <a:latin typeface="Arial"/>
            </a:endParaRPr>
          </a:p>
          <a:p>
            <a:pPr>
              <a:lnSpc>
                <a:spcPct val="100000"/>
              </a:lnSpc>
              <a:spcBef>
                <a:spcPts val="1134"/>
              </a:spcBef>
            </a:pPr>
            <a:endParaRPr b="0" lang="en-US" sz="1800" spc="-1" strike="noStrike">
              <a:latin typeface="Arial"/>
            </a:endParaRPr>
          </a:p>
        </p:txBody>
      </p:sp>
      <p:sp>
        <p:nvSpPr>
          <p:cNvPr id="215" name="CustomShape 3"/>
          <p:cNvSpPr/>
          <p:nvPr/>
        </p:nvSpPr>
        <p:spPr>
          <a:xfrm>
            <a:off x="218160" y="2286000"/>
            <a:ext cx="7919640" cy="46069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1" lang="en-US" sz="1800" spc="-1" strike="noStrike">
                <a:solidFill>
                  <a:srgbClr val="00497f"/>
                </a:solidFill>
                <a:latin typeface="Calibri"/>
                <a:ea typeface="DejaVu Sans"/>
              </a:rPr>
              <a:t>Virtual sequences:</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DejaVu Sans"/>
              </a:rPr>
              <a:t>wb2uart_virtual_wr_rd_seq</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Microsoft YaHei"/>
              </a:rPr>
              <a:t>wb2uart_virtual_register_access_seq</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Microsoft YaHei"/>
              </a:rPr>
              <a:t>wb2uart_virtual_dut_config_seq (This virtual sequence is used to configure DUT and it is called from other virtual sequences )</a:t>
            </a:r>
            <a:endParaRPr b="0" lang="en-US" sz="1800" spc="-1" strike="noStrike">
              <a:latin typeface="Arial"/>
            </a:endParaRPr>
          </a:p>
          <a:p>
            <a:pPr>
              <a:lnSpc>
                <a:spcPct val="100000"/>
              </a:lnSpc>
              <a:spcBef>
                <a:spcPts val="1134"/>
              </a:spcBef>
            </a:pP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611640" y="0"/>
            <a:ext cx="8074080" cy="979560"/>
          </a:xfrm>
          <a:prstGeom prst="rect">
            <a:avLst/>
          </a:prstGeom>
          <a:noFill/>
          <a:ln>
            <a:noFill/>
          </a:ln>
        </p:spPr>
        <p:style>
          <a:lnRef idx="0"/>
          <a:fillRef idx="0"/>
          <a:effectRef idx="0"/>
          <a:fontRef idx="minor"/>
        </p:style>
        <p:txBody>
          <a:bodyPr lIns="0" rIns="0" tIns="0" bIns="0" anchor="ctr"/>
          <a:p>
            <a:pPr>
              <a:lnSpc>
                <a:spcPct val="100000"/>
              </a:lnSpc>
            </a:pPr>
            <a:r>
              <a:rPr b="1" lang="en-US" sz="2800" spc="-1" strike="noStrike">
                <a:solidFill>
                  <a:srgbClr val="00497f"/>
                </a:solidFill>
                <a:latin typeface="Calibri"/>
                <a:ea typeface="DejaVu Sans"/>
              </a:rPr>
              <a:t>Test scenarions(2/4)</a:t>
            </a:r>
            <a:endParaRPr b="1" lang="en-US" sz="2800" spc="-1" strike="noStrike">
              <a:solidFill>
                <a:srgbClr val="00497f"/>
              </a:solidFill>
              <a:latin typeface="Arial"/>
            </a:endParaRPr>
          </a:p>
        </p:txBody>
      </p:sp>
      <p:sp>
        <p:nvSpPr>
          <p:cNvPr id="217" name="CustomShape 2"/>
          <p:cNvSpPr/>
          <p:nvPr/>
        </p:nvSpPr>
        <p:spPr>
          <a:xfrm>
            <a:off x="365760" y="1097280"/>
            <a:ext cx="4993560" cy="46069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1800" spc="-1" strike="noStrike">
                <a:solidFill>
                  <a:srgbClr val="00497f"/>
                </a:solidFill>
                <a:latin typeface="Calibri"/>
                <a:ea typeface="Microsoft YaHei"/>
              </a:rPr>
              <a:t>wb2uart_register_acces_ test_tc runs wb2uart_virtual_register_access_seq</a:t>
            </a:r>
            <a:endParaRPr b="0" lang="en-US" sz="18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800" spc="-1" strike="noStrike">
                <a:solidFill>
                  <a:srgbClr val="00497f"/>
                </a:solidFill>
                <a:latin typeface="Calibri"/>
                <a:ea typeface="Microsoft YaHei"/>
              </a:rPr>
              <a:t>A scenario is implemented in this virtual sequence</a:t>
            </a:r>
            <a:endParaRPr b="0" lang="en-US" sz="18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800" spc="-1" strike="noStrike">
                <a:solidFill>
                  <a:srgbClr val="00497f"/>
                </a:solidFill>
                <a:latin typeface="Calibri"/>
                <a:ea typeface="Microsoft YaHei"/>
              </a:rPr>
              <a:t>Purpose of this scenario is to read and write value of the register</a:t>
            </a:r>
            <a:endParaRPr b="0" lang="en-US" sz="1800" spc="-1" strike="noStrike">
              <a:latin typeface="Arial"/>
            </a:endParaRPr>
          </a:p>
          <a:p>
            <a:pPr marL="432000" indent="-323280">
              <a:lnSpc>
                <a:spcPct val="100000"/>
              </a:lnSpc>
              <a:spcBef>
                <a:spcPts val="1417"/>
              </a:spcBef>
              <a:buClr>
                <a:srgbClr val="000000"/>
              </a:buClr>
              <a:buSzPct val="45000"/>
              <a:buFont typeface="Wingdings" charset="2"/>
              <a:buChar char=""/>
            </a:pPr>
            <a:r>
              <a:rPr b="1" lang="en-US" sz="1800" spc="-1" strike="noStrike">
                <a:solidFill>
                  <a:srgbClr val="00497f"/>
                </a:solidFill>
                <a:latin typeface="Calibri"/>
                <a:ea typeface="Microsoft YaHei"/>
              </a:rPr>
              <a:t>Found bugs are :</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Microsoft YaHei"/>
              </a:rPr>
              <a:t>The clock in the DUT top module stays unconnected with another instantiated module.</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Microsoft YaHei"/>
              </a:rPr>
              <a:t>The reset in DUT top modules has been connected reversely with other modules.</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Microsoft YaHei"/>
              </a:rPr>
              <a:t>For Line Control Register address was set as 9. But it is 3 according to UART spec.</a:t>
            </a:r>
            <a:endParaRPr b="0" lang="en-US" sz="1800" spc="-1" strike="noStrike">
              <a:latin typeface="Arial"/>
            </a:endParaRPr>
          </a:p>
          <a:p>
            <a:pPr>
              <a:lnSpc>
                <a:spcPct val="100000"/>
              </a:lnSpc>
              <a:spcBef>
                <a:spcPts val="1134"/>
              </a:spcBef>
            </a:pPr>
            <a:endParaRPr b="0" lang="en-US" sz="1800" spc="-1" strike="noStrike">
              <a:latin typeface="Arial"/>
            </a:endParaRPr>
          </a:p>
        </p:txBody>
      </p:sp>
      <p:pic>
        <p:nvPicPr>
          <p:cNvPr id="218" name="" descr=""/>
          <p:cNvPicPr/>
          <p:nvPr/>
        </p:nvPicPr>
        <p:blipFill>
          <a:blip r:embed="rId1"/>
          <a:stretch/>
        </p:blipFill>
        <p:spPr>
          <a:xfrm>
            <a:off x="5578200" y="1005840"/>
            <a:ext cx="3016800" cy="5394600"/>
          </a:xfrm>
          <a:prstGeom prst="rect">
            <a:avLst/>
          </a:prstGeom>
          <a:ln>
            <a:noFill/>
          </a:ln>
        </p:spPr>
      </p:pic>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611640" y="0"/>
            <a:ext cx="8074080" cy="979560"/>
          </a:xfrm>
          <a:prstGeom prst="rect">
            <a:avLst/>
          </a:prstGeom>
          <a:noFill/>
          <a:ln>
            <a:noFill/>
          </a:ln>
        </p:spPr>
        <p:style>
          <a:lnRef idx="0"/>
          <a:fillRef idx="0"/>
          <a:effectRef idx="0"/>
          <a:fontRef idx="minor"/>
        </p:style>
        <p:txBody>
          <a:bodyPr lIns="0" rIns="0" tIns="0" bIns="0" anchor="ctr"/>
          <a:p>
            <a:pPr>
              <a:lnSpc>
                <a:spcPct val="100000"/>
              </a:lnSpc>
            </a:pPr>
            <a:r>
              <a:rPr b="1" lang="en-US" sz="2800" spc="-1" strike="noStrike">
                <a:solidFill>
                  <a:srgbClr val="00497f"/>
                </a:solidFill>
                <a:latin typeface="Calibri"/>
                <a:ea typeface="DejaVu Sans"/>
              </a:rPr>
              <a:t>Test scenarions(3/4)</a:t>
            </a:r>
            <a:endParaRPr b="1" lang="en-US" sz="2800" spc="-1" strike="noStrike">
              <a:solidFill>
                <a:srgbClr val="00497f"/>
              </a:solidFill>
              <a:latin typeface="Arial"/>
            </a:endParaRPr>
          </a:p>
        </p:txBody>
      </p:sp>
      <p:sp>
        <p:nvSpPr>
          <p:cNvPr id="220" name="CustomShape 2"/>
          <p:cNvSpPr/>
          <p:nvPr/>
        </p:nvSpPr>
        <p:spPr>
          <a:xfrm>
            <a:off x="309600" y="1097640"/>
            <a:ext cx="8467920" cy="27421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1800" spc="-1" strike="noStrike">
                <a:solidFill>
                  <a:srgbClr val="00497f"/>
                </a:solidFill>
                <a:latin typeface="Calibri"/>
                <a:ea typeface="Microsoft YaHei"/>
              </a:rPr>
              <a:t>wb2uart_fifo_wr_rd_test_tc runs wb2uart_virtual_fifo_wr_rd_seq.</a:t>
            </a:r>
            <a:endParaRPr b="0" lang="en-US" sz="18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800" spc="-1" strike="noStrike">
                <a:solidFill>
                  <a:srgbClr val="00497f"/>
                </a:solidFill>
                <a:latin typeface="Calibri"/>
                <a:ea typeface="Microsoft YaHei"/>
              </a:rPr>
              <a:t>The Purpose of this scenario is to fill Transmitter Fifo and Receiver Fifo. Then read data from Transmitter and Receiver Fifos in order to compare data from Wishbone bus and data from UART bus.</a:t>
            </a:r>
            <a:endParaRPr b="0" lang="en-US" sz="1800" spc="-1" strike="noStrike">
              <a:latin typeface="Arial"/>
            </a:endParaRPr>
          </a:p>
          <a:p>
            <a:pPr>
              <a:lnSpc>
                <a:spcPct val="100000"/>
              </a:lnSpc>
              <a:spcBef>
                <a:spcPts val="1417"/>
              </a:spcBef>
            </a:pPr>
            <a:endParaRPr b="0" lang="en-US" sz="1800" spc="-1" strike="noStrike">
              <a:latin typeface="Arial"/>
            </a:endParaRPr>
          </a:p>
        </p:txBody>
      </p:sp>
      <p:pic>
        <p:nvPicPr>
          <p:cNvPr id="221" name="" descr=""/>
          <p:cNvPicPr/>
          <p:nvPr/>
        </p:nvPicPr>
        <p:blipFill>
          <a:blip r:embed="rId1"/>
          <a:stretch/>
        </p:blipFill>
        <p:spPr>
          <a:xfrm>
            <a:off x="1188720" y="2355840"/>
            <a:ext cx="5485680" cy="3496320"/>
          </a:xfrm>
          <a:prstGeom prst="rect">
            <a:avLst/>
          </a:prstGeom>
          <a:ln>
            <a:noFill/>
          </a:ln>
        </p:spPr>
      </p:pic>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611640" y="0"/>
            <a:ext cx="8074080" cy="979560"/>
          </a:xfrm>
          <a:prstGeom prst="rect">
            <a:avLst/>
          </a:prstGeom>
          <a:noFill/>
          <a:ln>
            <a:noFill/>
          </a:ln>
        </p:spPr>
        <p:style>
          <a:lnRef idx="0"/>
          <a:fillRef idx="0"/>
          <a:effectRef idx="0"/>
          <a:fontRef idx="minor"/>
        </p:style>
        <p:txBody>
          <a:bodyPr lIns="0" rIns="0" tIns="0" bIns="0" anchor="ctr"/>
          <a:p>
            <a:pPr>
              <a:lnSpc>
                <a:spcPct val="100000"/>
              </a:lnSpc>
            </a:pPr>
            <a:r>
              <a:rPr b="1" lang="en-US" sz="2800" spc="-1" strike="noStrike">
                <a:solidFill>
                  <a:srgbClr val="00497f"/>
                </a:solidFill>
                <a:latin typeface="Calibri"/>
                <a:ea typeface="DejaVu Sans"/>
              </a:rPr>
              <a:t>Test scenarions(4/4)</a:t>
            </a:r>
            <a:endParaRPr b="1" lang="en-US" sz="2800" spc="-1" strike="noStrike">
              <a:solidFill>
                <a:srgbClr val="00497f"/>
              </a:solidFill>
              <a:latin typeface="Arial"/>
            </a:endParaRPr>
          </a:p>
        </p:txBody>
      </p:sp>
      <p:sp>
        <p:nvSpPr>
          <p:cNvPr id="223" name="CustomShape 2"/>
          <p:cNvSpPr/>
          <p:nvPr/>
        </p:nvSpPr>
        <p:spPr>
          <a:xfrm>
            <a:off x="91440" y="1097280"/>
            <a:ext cx="7919640" cy="46069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1" lang="en-US" sz="1800" spc="-1" strike="noStrike">
                <a:solidFill>
                  <a:srgbClr val="00497f"/>
                </a:solidFill>
                <a:latin typeface="Calibri"/>
                <a:ea typeface="Microsoft YaHei"/>
              </a:rPr>
              <a:t>Bugs that are found during this test :</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Microsoft YaHei"/>
              </a:rPr>
              <a:t>Number of data bits on tx bus was 5 despite the configuration field that changes number of data bit (5,6,7,8)</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Microsoft YaHei"/>
              </a:rPr>
              <a:t>Wrong UART_FIFO_DEPTH define (It was set to 1, instead of 16). This define is used for incrementing a counter that points to the current Transmitter Fifo address.</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Microsoft YaHei"/>
              </a:rPr>
              <a:t>Wrong Length of stop bits. Length of 2 and 1 stop bits were the same.</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Microsoft YaHei"/>
              </a:rPr>
              <a:t>Wrong value of stop bits. In DUT it was set as 0, but according to the spec, it is set as 1.</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Microsoft YaHei"/>
              </a:rPr>
              <a:t>Wrong parity value. Data was 0000 0011 and the type of parity was even, as a result, parity bit was high which is incorrect.</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Microsoft YaHei"/>
              </a:rPr>
              <a:t>Wrong stick parity. When the type of parity is set to even, this bit must be 0, when type of parity is set to odd, this bit must be 1.</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611640" y="0"/>
            <a:ext cx="8074080" cy="979560"/>
          </a:xfrm>
          <a:prstGeom prst="rect">
            <a:avLst/>
          </a:prstGeom>
          <a:noFill/>
          <a:ln>
            <a:noFill/>
          </a:ln>
        </p:spPr>
        <p:style>
          <a:lnRef idx="0"/>
          <a:fillRef idx="0"/>
          <a:effectRef idx="0"/>
          <a:fontRef idx="minor"/>
        </p:style>
        <p:txBody>
          <a:bodyPr lIns="0" rIns="0" tIns="0" bIns="0" anchor="ctr"/>
          <a:p>
            <a:pPr>
              <a:lnSpc>
                <a:spcPct val="100000"/>
              </a:lnSpc>
            </a:pPr>
            <a:r>
              <a:rPr b="1" lang="en-US" sz="2800" spc="-1" strike="noStrike">
                <a:solidFill>
                  <a:srgbClr val="00497f"/>
                </a:solidFill>
                <a:latin typeface="Calibri"/>
                <a:ea typeface="DejaVu Sans"/>
              </a:rPr>
              <a:t>Conclusion</a:t>
            </a:r>
            <a:endParaRPr b="1" lang="en-US" sz="2800" spc="-1" strike="noStrike">
              <a:solidFill>
                <a:srgbClr val="00497f"/>
              </a:solidFill>
              <a:latin typeface="Arial"/>
            </a:endParaRPr>
          </a:p>
        </p:txBody>
      </p:sp>
      <p:sp>
        <p:nvSpPr>
          <p:cNvPr id="225" name="CustomShape 2"/>
          <p:cNvSpPr/>
          <p:nvPr/>
        </p:nvSpPr>
        <p:spPr>
          <a:xfrm>
            <a:off x="548640" y="1280160"/>
            <a:ext cx="7919640" cy="46069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1800" spc="-1" strike="noStrike">
                <a:solidFill>
                  <a:srgbClr val="00497f"/>
                </a:solidFill>
                <a:latin typeface="Calibri"/>
                <a:ea typeface="DejaVu Sans"/>
              </a:rPr>
              <a:t>Great verification plan, and verification architecture can ease producing verification environment.</a:t>
            </a:r>
            <a:endParaRPr b="0" lang="en-US" sz="18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800" spc="-1" strike="noStrike">
                <a:solidFill>
                  <a:srgbClr val="00497f"/>
                </a:solidFill>
                <a:latin typeface="Calibri"/>
                <a:ea typeface="DejaVu Sans"/>
              </a:rPr>
              <a:t>Modern tools help engineers to track, find and fix bugs</a:t>
            </a:r>
            <a:endParaRPr b="0" lang="en-US" sz="18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800" spc="-1" strike="noStrike">
                <a:solidFill>
                  <a:srgbClr val="00497f"/>
                </a:solidFill>
                <a:latin typeface="Calibri"/>
                <a:ea typeface="DejaVu Sans"/>
              </a:rPr>
              <a:t>UVM is a great tool in building an universal verification environment.</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611640" y="0"/>
            <a:ext cx="8074080" cy="97956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800" spc="-1" strike="noStrike">
                <a:solidFill>
                  <a:srgbClr val="00497f"/>
                </a:solidFill>
                <a:latin typeface="Calibri co"/>
                <a:ea typeface="DejaVu Sans"/>
              </a:rPr>
              <a:t>Agenda</a:t>
            </a:r>
            <a:endParaRPr b="0" lang="en-US" sz="2800" spc="-1" strike="noStrike">
              <a:latin typeface="Arial"/>
            </a:endParaRPr>
          </a:p>
        </p:txBody>
      </p:sp>
      <p:sp>
        <p:nvSpPr>
          <p:cNvPr id="166" name="CustomShape 2"/>
          <p:cNvSpPr/>
          <p:nvPr/>
        </p:nvSpPr>
        <p:spPr>
          <a:xfrm>
            <a:off x="611640" y="1700640"/>
            <a:ext cx="7919640" cy="4606920"/>
          </a:xfrm>
          <a:prstGeom prst="rect">
            <a:avLst/>
          </a:prstGeom>
          <a:noFill/>
          <a:ln>
            <a:noFill/>
          </a:ln>
        </p:spPr>
        <p:style>
          <a:lnRef idx="0"/>
          <a:fillRef idx="0"/>
          <a:effectRef idx="0"/>
          <a:fontRef idx="minor"/>
        </p:style>
        <p:txBody>
          <a:bodyPr lIns="90000" rIns="90000" tIns="45000" bIns="45000">
            <a:normAutofit/>
          </a:bodyPr>
          <a:p>
            <a:pPr marL="457200">
              <a:lnSpc>
                <a:spcPct val="100000"/>
              </a:lnSpc>
              <a:spcBef>
                <a:spcPts val="360"/>
              </a:spcBef>
            </a:pPr>
            <a:r>
              <a:rPr b="0" lang="en-US" sz="1800" spc="-1" strike="noStrike">
                <a:solidFill>
                  <a:srgbClr val="000000"/>
                </a:solidFill>
                <a:latin typeface="Calibri"/>
                <a:ea typeface="DejaVu Sans"/>
              </a:rPr>
              <a:t>  </a:t>
            </a:r>
            <a:endParaRPr b="0" lang="en-US" sz="1800" spc="-1" strike="noStrike">
              <a:latin typeface="Arial"/>
            </a:endParaRPr>
          </a:p>
        </p:txBody>
      </p:sp>
      <p:sp>
        <p:nvSpPr>
          <p:cNvPr id="167" name="CustomShape 3"/>
          <p:cNvSpPr/>
          <p:nvPr/>
        </p:nvSpPr>
        <p:spPr>
          <a:xfrm>
            <a:off x="611640" y="1268640"/>
            <a:ext cx="7919640" cy="430920"/>
          </a:xfrm>
          <a:prstGeom prst="rect">
            <a:avLst/>
          </a:prstGeom>
          <a:noFill/>
          <a:ln>
            <a:noFill/>
          </a:ln>
        </p:spPr>
        <p:style>
          <a:lnRef idx="0"/>
          <a:fillRef idx="0"/>
          <a:effectRef idx="0"/>
          <a:fontRef idx="minor"/>
        </p:style>
        <p:txBody>
          <a:bodyPr lIns="90000" rIns="90000" tIns="45000" bIns="45000"/>
          <a:p>
            <a:pPr>
              <a:lnSpc>
                <a:spcPct val="100000"/>
              </a:lnSpc>
              <a:spcBef>
                <a:spcPts val="360"/>
              </a:spcBef>
            </a:pPr>
            <a:r>
              <a:rPr b="1" lang="en-US" sz="1800" spc="-1" strike="noStrike">
                <a:solidFill>
                  <a:srgbClr val="4b78af"/>
                </a:solidFill>
                <a:latin typeface="Calibri"/>
                <a:ea typeface="DejaVu Sans"/>
              </a:rPr>
              <a:t> </a:t>
            </a:r>
            <a:endParaRPr b="0" lang="en-US" sz="1800" spc="-1" strike="noStrike">
              <a:latin typeface="Arial"/>
            </a:endParaRPr>
          </a:p>
        </p:txBody>
      </p:sp>
      <p:sp>
        <p:nvSpPr>
          <p:cNvPr id="168" name="CustomShape 4"/>
          <p:cNvSpPr/>
          <p:nvPr/>
        </p:nvSpPr>
        <p:spPr>
          <a:xfrm>
            <a:off x="365760" y="1463040"/>
            <a:ext cx="8352000" cy="2558520"/>
          </a:xfrm>
          <a:prstGeom prst="rect">
            <a:avLst/>
          </a:prstGeom>
          <a:noFill/>
          <a:ln>
            <a:noFill/>
          </a:ln>
        </p:spPr>
        <p:style>
          <a:lnRef idx="0"/>
          <a:fillRef idx="0"/>
          <a:effectRef idx="0"/>
          <a:fontRef idx="minor"/>
        </p:style>
      </p:sp>
      <p:sp>
        <p:nvSpPr>
          <p:cNvPr id="169" name="TextShape 5"/>
          <p:cNvSpPr txBox="1"/>
          <p:nvPr/>
        </p:nvSpPr>
        <p:spPr>
          <a:xfrm>
            <a:off x="366120" y="1737360"/>
            <a:ext cx="8229240" cy="3977280"/>
          </a:xfrm>
          <a:prstGeom prst="rect">
            <a:avLst/>
          </a:prstGeom>
          <a:noFill/>
          <a:ln>
            <a:noFill/>
          </a:ln>
        </p:spPr>
        <p:txBody>
          <a:bodyPr lIns="0" rIns="0" tIns="0" bIns="0">
            <a:normAutofit/>
          </a:bodyPr>
          <a:p>
            <a:pPr marL="432000" indent="-324000">
              <a:lnSpc>
                <a:spcPct val="100000"/>
              </a:lnSpc>
              <a:buClr>
                <a:srgbClr val="000000"/>
              </a:buClr>
              <a:buSzPct val="45000"/>
              <a:buFont typeface="Wingdings" charset="2"/>
              <a:buChar char=""/>
            </a:pPr>
            <a:r>
              <a:rPr b="1" lang="en-US" sz="1800" spc="-1" strike="noStrike">
                <a:solidFill>
                  <a:srgbClr val="00497f"/>
                </a:solidFill>
                <a:latin typeface="Calibri"/>
                <a:ea typeface="DejaVu Sans"/>
              </a:rPr>
              <a:t>Introduction – agenda</a:t>
            </a:r>
            <a:endParaRPr b="0" lang="en-US" sz="1800" spc="-1" strike="noStrike">
              <a:latin typeface="Arial"/>
            </a:endParaRPr>
          </a:p>
          <a:p>
            <a:pPr marL="432000" indent="-324000">
              <a:lnSpc>
                <a:spcPct val="100000"/>
              </a:lnSpc>
              <a:buClr>
                <a:srgbClr val="000000"/>
              </a:buClr>
              <a:buSzPct val="45000"/>
              <a:buFont typeface="Wingdings" charset="2"/>
              <a:buChar char=""/>
            </a:pPr>
            <a:r>
              <a:rPr b="1" lang="en-US" sz="1800" spc="-1" strike="noStrike">
                <a:solidFill>
                  <a:srgbClr val="00497f"/>
                </a:solidFill>
                <a:latin typeface="Calibri"/>
                <a:ea typeface="DejaVu Sans"/>
              </a:rPr>
              <a:t>DUT description</a:t>
            </a:r>
            <a:endParaRPr b="0" lang="en-US" sz="1800" spc="-1" strike="noStrike">
              <a:latin typeface="Arial"/>
            </a:endParaRPr>
          </a:p>
          <a:p>
            <a:pPr marL="432000" indent="-324000">
              <a:lnSpc>
                <a:spcPct val="100000"/>
              </a:lnSpc>
              <a:buClr>
                <a:srgbClr val="000000"/>
              </a:buClr>
              <a:buSzPct val="45000"/>
              <a:buFont typeface="Wingdings" charset="2"/>
              <a:buChar char=""/>
            </a:pPr>
            <a:r>
              <a:rPr b="1" lang="en-US" sz="1800" spc="-1" strike="noStrike">
                <a:solidFill>
                  <a:srgbClr val="00497f"/>
                </a:solidFill>
                <a:latin typeface="Calibri"/>
                <a:ea typeface="DejaVu Sans"/>
              </a:rPr>
              <a:t>Verification Environment description</a:t>
            </a:r>
            <a:endParaRPr b="0" lang="en-US" sz="1800" spc="-1" strike="noStrike">
              <a:latin typeface="Arial"/>
            </a:endParaRPr>
          </a:p>
          <a:p>
            <a:pPr marL="432000" indent="-324000">
              <a:lnSpc>
                <a:spcPct val="100000"/>
              </a:lnSpc>
              <a:buClr>
                <a:srgbClr val="000000"/>
              </a:buClr>
              <a:buSzPct val="45000"/>
              <a:buFont typeface="Wingdings" charset="2"/>
              <a:buChar char=""/>
            </a:pPr>
            <a:r>
              <a:rPr b="1" lang="en-US" sz="1800" spc="-1" strike="noStrike">
                <a:solidFill>
                  <a:srgbClr val="00497f"/>
                </a:solidFill>
                <a:latin typeface="Calibri"/>
                <a:ea typeface="DejaVu Sans"/>
              </a:rPr>
              <a:t>Wishbone UVC description</a:t>
            </a:r>
            <a:endParaRPr b="0" lang="en-US" sz="1800" spc="-1" strike="noStrike">
              <a:latin typeface="Arial"/>
            </a:endParaRPr>
          </a:p>
          <a:p>
            <a:pPr marL="432000" indent="-324000">
              <a:lnSpc>
                <a:spcPct val="100000"/>
              </a:lnSpc>
              <a:buClr>
                <a:srgbClr val="000000"/>
              </a:buClr>
              <a:buSzPct val="45000"/>
              <a:buFont typeface="Wingdings" charset="2"/>
              <a:buChar char=""/>
            </a:pPr>
            <a:r>
              <a:rPr b="1" lang="en-US" sz="1800" spc="-1" strike="noStrike">
                <a:solidFill>
                  <a:srgbClr val="00497f"/>
                </a:solidFill>
                <a:latin typeface="Calibri"/>
                <a:ea typeface="DejaVu Sans"/>
              </a:rPr>
              <a:t>Uart Asynchronous Receiver Transmitter  UVC description</a:t>
            </a:r>
            <a:endParaRPr b="0" lang="en-US" sz="1800" spc="-1" strike="noStrike">
              <a:latin typeface="Arial"/>
            </a:endParaRPr>
          </a:p>
          <a:p>
            <a:pPr marL="432000" indent="-324000">
              <a:lnSpc>
                <a:spcPct val="100000"/>
              </a:lnSpc>
              <a:buClr>
                <a:srgbClr val="000000"/>
              </a:buClr>
              <a:buSzPct val="45000"/>
              <a:buFont typeface="Wingdings" charset="2"/>
              <a:buChar char=""/>
            </a:pPr>
            <a:r>
              <a:rPr b="1" lang="en-US" sz="1800" spc="-1" strike="noStrike">
                <a:solidFill>
                  <a:srgbClr val="00497f"/>
                </a:solidFill>
                <a:latin typeface="Calibri"/>
                <a:ea typeface="DejaVu Sans"/>
              </a:rPr>
              <a:t>Realization (checkers, coverage) </a:t>
            </a:r>
            <a:endParaRPr b="0" lang="en-US" sz="1800" spc="-1" strike="noStrike">
              <a:latin typeface="Arial"/>
            </a:endParaRPr>
          </a:p>
          <a:p>
            <a:pPr marL="432000" indent="-324000">
              <a:lnSpc>
                <a:spcPct val="100000"/>
              </a:lnSpc>
              <a:buClr>
                <a:srgbClr val="000000"/>
              </a:buClr>
              <a:buSzPct val="45000"/>
              <a:buFont typeface="Wingdings" charset="2"/>
              <a:buChar char=""/>
            </a:pPr>
            <a:r>
              <a:rPr b="1" lang="en-US" sz="1800" spc="-1" strike="noStrike">
                <a:solidFill>
                  <a:srgbClr val="00497f"/>
                </a:solidFill>
                <a:latin typeface="Calibri"/>
                <a:ea typeface="DejaVu Sans"/>
              </a:rPr>
              <a:t>Tests (test scenarios, waveform, sequences, found bugs)</a:t>
            </a:r>
            <a:endParaRPr b="0" lang="en-US" sz="1800" spc="-1" strike="noStrike">
              <a:latin typeface="Arial"/>
            </a:endParaRPr>
          </a:p>
          <a:p>
            <a:pPr marL="432000" indent="-324000">
              <a:lnSpc>
                <a:spcPct val="100000"/>
              </a:lnSpc>
              <a:buClr>
                <a:srgbClr val="000000"/>
              </a:buClr>
              <a:buSzPct val="45000"/>
              <a:buFont typeface="Wingdings" charset="2"/>
              <a:buChar char=""/>
            </a:pPr>
            <a:r>
              <a:rPr b="1" lang="en-US" sz="1800" spc="-1" strike="noStrike">
                <a:solidFill>
                  <a:srgbClr val="00497f"/>
                </a:solidFill>
                <a:latin typeface="Calibri"/>
                <a:ea typeface="DejaVu Sans"/>
              </a:rPr>
              <a:t>Conclusion</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611640" y="0"/>
            <a:ext cx="8074080" cy="97956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800" spc="-1" strike="noStrike">
                <a:solidFill>
                  <a:srgbClr val="00497f"/>
                </a:solidFill>
                <a:latin typeface="Calibri co"/>
                <a:ea typeface="DejaVu Sans"/>
              </a:rPr>
              <a:t>Q&amp;A</a:t>
            </a:r>
            <a:endParaRPr b="0" lang="en-US" sz="2800" spc="-1" strike="noStrike">
              <a:latin typeface="Arial"/>
            </a:endParaRPr>
          </a:p>
        </p:txBody>
      </p:sp>
      <p:sp>
        <p:nvSpPr>
          <p:cNvPr id="227" name="CustomShape 2"/>
          <p:cNvSpPr/>
          <p:nvPr/>
        </p:nvSpPr>
        <p:spPr>
          <a:xfrm>
            <a:off x="539640" y="3141000"/>
            <a:ext cx="7919640" cy="1294920"/>
          </a:xfrm>
          <a:prstGeom prst="rect">
            <a:avLst/>
          </a:prstGeom>
          <a:noFill/>
          <a:ln>
            <a:noFill/>
          </a:ln>
        </p:spPr>
        <p:style>
          <a:lnRef idx="0"/>
          <a:fillRef idx="0"/>
          <a:effectRef idx="0"/>
          <a:fontRef idx="minor"/>
        </p:style>
        <p:txBody>
          <a:bodyPr lIns="90000" rIns="90000" tIns="45000" bIns="45000">
            <a:normAutofit/>
          </a:bodyPr>
          <a:p>
            <a:pPr algn="ctr">
              <a:lnSpc>
                <a:spcPct val="100000"/>
              </a:lnSpc>
              <a:spcBef>
                <a:spcPts val="799"/>
              </a:spcBef>
            </a:pPr>
            <a:r>
              <a:rPr b="1" lang="en-US" sz="4000" spc="-1" strike="noStrike">
                <a:solidFill>
                  <a:srgbClr val="4b78af"/>
                </a:solidFill>
                <a:latin typeface="Calibri"/>
                <a:ea typeface="DejaVu Sans"/>
              </a:rPr>
              <a:t>THANK YOU!</a:t>
            </a:r>
            <a:endParaRPr b="0" lang="en-US" sz="4000" spc="-1" strike="noStrike">
              <a:latin typeface="Arial"/>
            </a:endParaRPr>
          </a:p>
        </p:txBody>
      </p:sp>
    </p:spTree>
  </p:cSld>
  <mc:AlternateContent>
    <mc:Choice Requires="p14">
      <p:transition spd="slow" p14:dur="2000"/>
    </mc:Choice>
    <mc:Fallback>
      <p:transition spd="slow"/>
    </mc:Fallback>
  </mc:AlternateContent>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611640" y="0"/>
            <a:ext cx="8074080" cy="979560"/>
          </a:xfrm>
          <a:prstGeom prst="rect">
            <a:avLst/>
          </a:prstGeom>
          <a:noFill/>
          <a:ln>
            <a:noFill/>
          </a:ln>
        </p:spPr>
        <p:style>
          <a:lnRef idx="0"/>
          <a:fillRef idx="0"/>
          <a:effectRef idx="0"/>
          <a:fontRef idx="minor"/>
        </p:style>
        <p:txBody>
          <a:bodyPr lIns="0" rIns="0" tIns="0" bIns="0" anchor="ctr"/>
          <a:p>
            <a:pPr>
              <a:lnSpc>
                <a:spcPct val="100000"/>
              </a:lnSpc>
            </a:pPr>
            <a:r>
              <a:rPr b="1" lang="en-US" sz="2800" spc="-1" strike="noStrike">
                <a:solidFill>
                  <a:srgbClr val="00497f"/>
                </a:solidFill>
                <a:latin typeface="Calibri"/>
                <a:ea typeface="DejaVu Sans"/>
              </a:rPr>
              <a:t>DUT description (1/3)</a:t>
            </a:r>
            <a:endParaRPr b="1" lang="en-US" sz="2800" spc="-1" strike="noStrike">
              <a:solidFill>
                <a:srgbClr val="00497f"/>
              </a:solidFill>
              <a:latin typeface="Arial"/>
            </a:endParaRPr>
          </a:p>
        </p:txBody>
      </p:sp>
      <p:sp>
        <p:nvSpPr>
          <p:cNvPr id="171" name="CustomShape 2"/>
          <p:cNvSpPr/>
          <p:nvPr/>
        </p:nvSpPr>
        <p:spPr>
          <a:xfrm>
            <a:off x="428760" y="1426320"/>
            <a:ext cx="7983000" cy="460800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1800" spc="-1" strike="noStrike">
                <a:solidFill>
                  <a:srgbClr val="00497f"/>
                </a:solidFill>
                <a:latin typeface="Calibri"/>
                <a:ea typeface="DejaVu Sans"/>
              </a:rPr>
              <a:t>The UART (Universal Asynchronous Receiver/Transmitter) core provides serial communication capabilities, which allow communication with modem or other external devices, like another computer using a serial cable and RS232 protocol.</a:t>
            </a:r>
            <a:endParaRPr b="0" lang="en-US" sz="1800" spc="-1" strike="noStrike">
              <a:latin typeface="Arial"/>
            </a:endParaRPr>
          </a:p>
          <a:p>
            <a:pPr marL="432000" indent="-323280">
              <a:lnSpc>
                <a:spcPct val="100000"/>
              </a:lnSpc>
              <a:spcBef>
                <a:spcPts val="1417"/>
              </a:spcBef>
              <a:buClr>
                <a:srgbClr val="000000"/>
              </a:buClr>
              <a:buSzPct val="45000"/>
              <a:buFont typeface="Wingdings" charset="2"/>
              <a:buChar char=""/>
            </a:pPr>
            <a:r>
              <a:rPr b="1" lang="en-US" sz="1800" spc="-1" strike="noStrike">
                <a:solidFill>
                  <a:srgbClr val="00497f"/>
                </a:solidFill>
                <a:latin typeface="Calibri"/>
                <a:ea typeface="DejaVu Sans"/>
              </a:rPr>
              <a:t>Use : </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DejaVu Sans"/>
              </a:rPr>
              <a:t>Modems</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DejaVu Sans"/>
              </a:rPr>
              <a:t>Printers (RS232 is still widely used for older printers in the workplace)</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DejaVu Sans"/>
              </a:rPr>
              <a:t>Cameras</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DejaVu Sans"/>
              </a:rPr>
              <a:t>And so on</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611640" y="0"/>
            <a:ext cx="8074080" cy="979560"/>
          </a:xfrm>
          <a:prstGeom prst="rect">
            <a:avLst/>
          </a:prstGeom>
          <a:noFill/>
          <a:ln>
            <a:noFill/>
          </a:ln>
        </p:spPr>
        <p:style>
          <a:lnRef idx="0"/>
          <a:fillRef idx="0"/>
          <a:effectRef idx="0"/>
          <a:fontRef idx="minor"/>
        </p:style>
        <p:txBody>
          <a:bodyPr lIns="0" rIns="0" tIns="0" bIns="0" anchor="ctr"/>
          <a:p>
            <a:pPr>
              <a:lnSpc>
                <a:spcPct val="100000"/>
              </a:lnSpc>
            </a:pPr>
            <a:r>
              <a:rPr b="1" lang="en-US" sz="2800" spc="-1" strike="noStrike">
                <a:solidFill>
                  <a:srgbClr val="00497f"/>
                </a:solidFill>
                <a:latin typeface="Calibri"/>
                <a:ea typeface="Microsoft YaHei"/>
              </a:rPr>
              <a:t>DUT description (2/3)</a:t>
            </a:r>
            <a:endParaRPr b="1" lang="en-US" sz="2800" spc="-1" strike="noStrike">
              <a:solidFill>
                <a:srgbClr val="00497f"/>
              </a:solidFill>
              <a:latin typeface="Arial"/>
            </a:endParaRPr>
          </a:p>
        </p:txBody>
      </p:sp>
      <p:pic>
        <p:nvPicPr>
          <p:cNvPr id="173" name="" descr=""/>
          <p:cNvPicPr/>
          <p:nvPr/>
        </p:nvPicPr>
        <p:blipFill>
          <a:blip r:embed="rId1"/>
          <a:stretch/>
        </p:blipFill>
        <p:spPr>
          <a:xfrm>
            <a:off x="274320" y="2450880"/>
            <a:ext cx="4078800" cy="1895040"/>
          </a:xfrm>
          <a:prstGeom prst="rect">
            <a:avLst/>
          </a:prstGeom>
          <a:ln>
            <a:noFill/>
          </a:ln>
        </p:spPr>
      </p:pic>
      <p:sp>
        <p:nvSpPr>
          <p:cNvPr id="174" name="CustomShape 2"/>
          <p:cNvSpPr/>
          <p:nvPr/>
        </p:nvSpPr>
        <p:spPr>
          <a:xfrm>
            <a:off x="4572000" y="1280160"/>
            <a:ext cx="3931200" cy="146232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US" sz="1800" spc="-1" strike="noStrike">
              <a:latin typeface="Arial"/>
            </a:endParaRPr>
          </a:p>
          <a:p>
            <a:pPr marL="432000" indent="-323280">
              <a:lnSpc>
                <a:spcPct val="100000"/>
              </a:lnSpc>
              <a:spcBef>
                <a:spcPts val="1417"/>
              </a:spcBef>
              <a:buClr>
                <a:srgbClr val="000000"/>
              </a:buClr>
              <a:buSzPct val="45000"/>
              <a:buFont typeface="Wingdings" charset="2"/>
              <a:buChar char=""/>
            </a:pPr>
            <a:r>
              <a:rPr b="1" lang="en-US" sz="1800" spc="-1" strike="noStrike">
                <a:solidFill>
                  <a:srgbClr val="00497f"/>
                </a:solidFill>
                <a:latin typeface="Calibri"/>
                <a:ea typeface="DejaVu Sans"/>
              </a:rPr>
              <a:t>2 interfaces :</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DejaVu Sans"/>
              </a:rPr>
              <a:t>Wishbone interface</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DejaVu Sans"/>
              </a:rPr>
              <a:t>UART interface</a:t>
            </a:r>
            <a:endParaRPr b="0" lang="en-US" sz="1800" spc="-1" strike="noStrike">
              <a:latin typeface="Arial"/>
            </a:endParaRPr>
          </a:p>
          <a:p>
            <a:pPr>
              <a:lnSpc>
                <a:spcPct val="100000"/>
              </a:lnSpc>
              <a:spcBef>
                <a:spcPts val="1134"/>
              </a:spcBef>
            </a:pPr>
            <a:endParaRPr b="0" lang="en-US" sz="1800" spc="-1" strike="noStrike">
              <a:latin typeface="Arial"/>
            </a:endParaRPr>
          </a:p>
        </p:txBody>
      </p:sp>
      <p:sp>
        <p:nvSpPr>
          <p:cNvPr id="175" name="CustomShape 3"/>
          <p:cNvSpPr/>
          <p:nvPr/>
        </p:nvSpPr>
        <p:spPr>
          <a:xfrm>
            <a:off x="4572000" y="3474720"/>
            <a:ext cx="4205520" cy="246816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1" lang="en-US" sz="1800" spc="-1" strike="noStrike">
                <a:solidFill>
                  <a:srgbClr val="00497f"/>
                </a:solidFill>
                <a:latin typeface="Calibri"/>
                <a:ea typeface="DejaVu Sans"/>
              </a:rPr>
              <a:t>Features</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DejaVu Sans"/>
              </a:rPr>
              <a:t>WISHBONE interface in 32-bit or 8-bit data bus modes (selectable) </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DejaVu Sans"/>
              </a:rPr>
              <a:t>FIFO only operation </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DejaVu Sans"/>
              </a:rPr>
              <a:t>Modem communication (Not covered by Verification)</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DejaVu Sans"/>
              </a:rPr>
              <a:t>Debug Interface in 32-bit data bus mode </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611640" y="0"/>
            <a:ext cx="8074080" cy="979560"/>
          </a:xfrm>
          <a:prstGeom prst="rect">
            <a:avLst/>
          </a:prstGeom>
          <a:noFill/>
          <a:ln>
            <a:noFill/>
          </a:ln>
        </p:spPr>
        <p:style>
          <a:lnRef idx="0"/>
          <a:fillRef idx="0"/>
          <a:effectRef idx="0"/>
          <a:fontRef idx="minor"/>
        </p:style>
        <p:txBody>
          <a:bodyPr lIns="0" rIns="0" tIns="0" bIns="0" anchor="ctr"/>
          <a:p>
            <a:pPr>
              <a:lnSpc>
                <a:spcPct val="100000"/>
              </a:lnSpc>
            </a:pPr>
            <a:r>
              <a:rPr b="1" lang="en-US" sz="2800" spc="-1" strike="noStrike">
                <a:solidFill>
                  <a:srgbClr val="00497f"/>
                </a:solidFill>
                <a:latin typeface="Calibri"/>
                <a:ea typeface="Microsoft YaHei"/>
              </a:rPr>
              <a:t>DUT description (3/3)</a:t>
            </a:r>
            <a:endParaRPr b="1" lang="en-US" sz="2800" spc="-1" strike="noStrike">
              <a:solidFill>
                <a:srgbClr val="00497f"/>
              </a:solidFill>
              <a:latin typeface="Arial"/>
            </a:endParaRPr>
          </a:p>
        </p:txBody>
      </p:sp>
      <p:sp>
        <p:nvSpPr>
          <p:cNvPr id="177" name="CustomShape 2"/>
          <p:cNvSpPr/>
          <p:nvPr/>
        </p:nvSpPr>
        <p:spPr>
          <a:xfrm>
            <a:off x="492120" y="1153080"/>
            <a:ext cx="7919640" cy="4606920"/>
          </a:xfrm>
          <a:prstGeom prst="rect">
            <a:avLst/>
          </a:prstGeom>
          <a:noFill/>
          <a:ln>
            <a:noFill/>
          </a:ln>
        </p:spPr>
        <p:style>
          <a:lnRef idx="0"/>
          <a:fillRef idx="0"/>
          <a:effectRef idx="0"/>
          <a:fontRef idx="minor"/>
        </p:style>
        <p:txBody>
          <a:bodyPr lIns="0" rIns="0" tIns="0" bIns="0">
            <a:normAutofit fontScale="94000"/>
          </a:bodyPr>
          <a:p>
            <a:pPr marL="432000" indent="-323280">
              <a:lnSpc>
                <a:spcPct val="100000"/>
              </a:lnSpc>
              <a:spcBef>
                <a:spcPts val="1134"/>
              </a:spcBef>
              <a:buClr>
                <a:srgbClr val="000000"/>
              </a:buClr>
              <a:buSzPct val="45000"/>
              <a:buFont typeface="Wingdings" charset="2"/>
              <a:buChar char=""/>
            </a:pPr>
            <a:r>
              <a:rPr b="1" lang="en-US" sz="1800" spc="-1" strike="noStrike">
                <a:solidFill>
                  <a:srgbClr val="00497f"/>
                </a:solidFill>
                <a:latin typeface="Calibri"/>
                <a:ea typeface="DejaVu Sans"/>
              </a:rPr>
              <a:t>Registers</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DejaVu Sans"/>
              </a:rPr>
              <a:t>Receiver Buffer (Receiver FIFO output )</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DejaVu Sans"/>
              </a:rPr>
              <a:t>Transmitter Buffer (Transmit FIFO input )</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DejaVu Sans"/>
              </a:rPr>
              <a:t>Interrupt enable Register (Enable/Mask interrupts generated by the UART )</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DejaVu Sans"/>
              </a:rPr>
              <a:t>Interrupt Identification Register (Get interrupt information)</a:t>
            </a:r>
            <a:r>
              <a:rPr b="0" lang="en-US" sz="1800" spc="-1" strike="noStrike">
                <a:solidFill>
                  <a:srgbClr val="00497f"/>
                </a:solidFill>
                <a:latin typeface="Calibri"/>
                <a:ea typeface="DejaVu Sans"/>
              </a:rPr>
              <a:t>	</a:t>
            </a:r>
            <a:r>
              <a:rPr b="0" lang="en-US" sz="1800" spc="-1" strike="noStrike">
                <a:solidFill>
                  <a:srgbClr val="00497f"/>
                </a:solidFill>
                <a:latin typeface="Calibri"/>
                <a:ea typeface="DejaVu Sans"/>
              </a:rPr>
              <a:t>	</a:t>
            </a:r>
            <a:r>
              <a:rPr b="0" lang="en-US" sz="1800" spc="-1" strike="noStrike">
                <a:solidFill>
                  <a:srgbClr val="00497f"/>
                </a:solidFill>
                <a:latin typeface="Calibri"/>
                <a:ea typeface="DejaVu Sans"/>
              </a:rPr>
              <a:t>	</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DejaVu Sans"/>
              </a:rPr>
              <a:t>Fifo Control Register (Control FIFO options )</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DejaVu Sans"/>
              </a:rPr>
              <a:t>Line Control Register(Control connection )</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DejaVu Sans"/>
              </a:rPr>
              <a:t>Modem Control Register (Controls modem)</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DejaVu Sans"/>
              </a:rPr>
              <a:t>Line Status Register (Status information )</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DejaVu Sans"/>
              </a:rPr>
              <a:t>Modem Status Register (Modem Status )</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DejaVu Sans"/>
              </a:rPr>
              <a:t>Divisor Latches (Provide baud rate )</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DejaVu Sans"/>
              </a:rPr>
              <a:t>Debug 1 (First debug register)</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DejaVu Sans"/>
              </a:rPr>
              <a:t>Debug 2 (Second debug register)</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611640" y="0"/>
            <a:ext cx="8074080" cy="979560"/>
          </a:xfrm>
          <a:prstGeom prst="rect">
            <a:avLst/>
          </a:prstGeom>
          <a:noFill/>
          <a:ln>
            <a:noFill/>
          </a:ln>
        </p:spPr>
        <p:style>
          <a:lnRef idx="0"/>
          <a:fillRef idx="0"/>
          <a:effectRef idx="0"/>
          <a:fontRef idx="minor"/>
        </p:style>
        <p:txBody>
          <a:bodyPr lIns="0" rIns="0" tIns="0" bIns="0" anchor="ctr"/>
          <a:p>
            <a:pPr>
              <a:lnSpc>
                <a:spcPct val="100000"/>
              </a:lnSpc>
            </a:pPr>
            <a:r>
              <a:rPr b="1" lang="en-US" sz="2800" spc="-1" strike="noStrike">
                <a:solidFill>
                  <a:srgbClr val="00497f"/>
                </a:solidFill>
                <a:latin typeface="Calibri"/>
                <a:ea typeface="Microsoft YaHei"/>
              </a:rPr>
              <a:t>Verification Environment description (1/2)</a:t>
            </a:r>
            <a:endParaRPr b="1" lang="en-US" sz="2800" spc="-1" strike="noStrike">
              <a:solidFill>
                <a:srgbClr val="00497f"/>
              </a:solidFill>
              <a:latin typeface="Arial"/>
            </a:endParaRPr>
          </a:p>
        </p:txBody>
      </p:sp>
      <p:pic>
        <p:nvPicPr>
          <p:cNvPr id="179" name="" descr=""/>
          <p:cNvPicPr/>
          <p:nvPr/>
        </p:nvPicPr>
        <p:blipFill>
          <a:blip r:embed="rId1"/>
          <a:stretch/>
        </p:blipFill>
        <p:spPr>
          <a:xfrm>
            <a:off x="847080" y="1097280"/>
            <a:ext cx="7198920" cy="5262840"/>
          </a:xfrm>
          <a:prstGeom prst="rect">
            <a:avLst/>
          </a:prstGeom>
          <a:ln>
            <a:noFill/>
          </a:ln>
        </p:spPr>
      </p:pic>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611640" y="0"/>
            <a:ext cx="8074080" cy="979560"/>
          </a:xfrm>
          <a:prstGeom prst="rect">
            <a:avLst/>
          </a:prstGeom>
          <a:noFill/>
          <a:ln>
            <a:noFill/>
          </a:ln>
        </p:spPr>
        <p:style>
          <a:lnRef idx="0"/>
          <a:fillRef idx="0"/>
          <a:effectRef idx="0"/>
          <a:fontRef idx="minor"/>
        </p:style>
        <p:txBody>
          <a:bodyPr lIns="0" rIns="0" tIns="0" bIns="0" anchor="ctr"/>
          <a:p>
            <a:pPr>
              <a:lnSpc>
                <a:spcPct val="100000"/>
              </a:lnSpc>
            </a:pPr>
            <a:r>
              <a:rPr b="1" lang="en-US" sz="2800" spc="-1" strike="noStrike">
                <a:solidFill>
                  <a:srgbClr val="00497f"/>
                </a:solidFill>
                <a:latin typeface="Calibri"/>
                <a:ea typeface="Microsoft YaHei"/>
              </a:rPr>
              <a:t>Verification Environment description (2/2)</a:t>
            </a:r>
            <a:endParaRPr b="1" lang="en-US" sz="2800" spc="-1" strike="noStrike">
              <a:solidFill>
                <a:srgbClr val="00497f"/>
              </a:solidFill>
              <a:latin typeface="Arial"/>
            </a:endParaRPr>
          </a:p>
        </p:txBody>
      </p:sp>
      <p:sp>
        <p:nvSpPr>
          <p:cNvPr id="181" name="CustomShape 2"/>
          <p:cNvSpPr/>
          <p:nvPr/>
        </p:nvSpPr>
        <p:spPr>
          <a:xfrm>
            <a:off x="611640" y="1700640"/>
            <a:ext cx="7919640" cy="46069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1" lang="en-US" sz="1800" spc="-1" strike="noStrike">
                <a:solidFill>
                  <a:srgbClr val="00497f"/>
                </a:solidFill>
                <a:latin typeface="Calibri"/>
                <a:ea typeface="DejaVu Sans"/>
              </a:rPr>
              <a:t>Verification Environment consists of:</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2000" spc="-1" strike="noStrike">
                <a:solidFill>
                  <a:srgbClr val="00497f"/>
                </a:solidFill>
                <a:latin typeface="Calibri"/>
                <a:ea typeface="DejaVu Sans"/>
              </a:rPr>
              <a:t>Top test bench</a:t>
            </a:r>
            <a:endParaRPr b="0" lang="en-US" sz="20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2000" spc="-1" strike="noStrike">
                <a:solidFill>
                  <a:srgbClr val="00497f"/>
                </a:solidFill>
                <a:latin typeface="Calibri"/>
                <a:ea typeface="DejaVu Sans"/>
              </a:rPr>
              <a:t>Tests</a:t>
            </a:r>
            <a:endParaRPr b="0" lang="en-US" sz="20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2000" spc="-1" strike="noStrike">
                <a:solidFill>
                  <a:srgbClr val="00497f"/>
                </a:solidFill>
                <a:latin typeface="Calibri"/>
                <a:ea typeface="DejaVu Sans"/>
              </a:rPr>
              <a:t>Top Environment</a:t>
            </a:r>
            <a:endParaRPr b="0" lang="en-US" sz="20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2000" spc="-1" strike="noStrike">
                <a:solidFill>
                  <a:srgbClr val="00497f"/>
                </a:solidFill>
                <a:latin typeface="Calibri"/>
                <a:ea typeface="DejaVu Sans"/>
              </a:rPr>
              <a:t>Virtual Sequencer</a:t>
            </a:r>
            <a:endParaRPr b="0" lang="en-US" sz="20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2000" spc="-1" strike="noStrike">
                <a:solidFill>
                  <a:srgbClr val="00497f"/>
                </a:solidFill>
                <a:latin typeface="Calibri"/>
                <a:ea typeface="DejaVu Sans"/>
              </a:rPr>
              <a:t>Top configuration</a:t>
            </a:r>
            <a:endParaRPr b="0" lang="en-US" sz="20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2000" spc="-1" strike="noStrike">
                <a:solidFill>
                  <a:srgbClr val="00497f"/>
                </a:solidFill>
                <a:latin typeface="Calibri"/>
                <a:ea typeface="DejaVu Sans"/>
              </a:rPr>
              <a:t>Coverage</a:t>
            </a:r>
            <a:endParaRPr b="0" lang="en-US" sz="20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2000" spc="-1" strike="noStrike">
                <a:solidFill>
                  <a:srgbClr val="00497f"/>
                </a:solidFill>
                <a:latin typeface="Calibri"/>
                <a:ea typeface="DejaVu Sans"/>
              </a:rPr>
              <a:t>Scoreboard</a:t>
            </a:r>
            <a:endParaRPr b="0" lang="en-US" sz="20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2000" spc="-1" strike="noStrike">
                <a:solidFill>
                  <a:srgbClr val="00497f"/>
                </a:solidFill>
                <a:latin typeface="Calibri"/>
                <a:ea typeface="DejaVu Sans"/>
              </a:rPr>
              <a:t>2 UVCs (Wishbone and UART)</a:t>
            </a: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611640" y="0"/>
            <a:ext cx="8074080" cy="979560"/>
          </a:xfrm>
          <a:prstGeom prst="rect">
            <a:avLst/>
          </a:prstGeom>
          <a:noFill/>
          <a:ln>
            <a:noFill/>
          </a:ln>
        </p:spPr>
        <p:style>
          <a:lnRef idx="0"/>
          <a:fillRef idx="0"/>
          <a:effectRef idx="0"/>
          <a:fontRef idx="minor"/>
        </p:style>
        <p:txBody>
          <a:bodyPr lIns="0" rIns="0" tIns="0" bIns="0" anchor="ctr"/>
          <a:p>
            <a:pPr>
              <a:lnSpc>
                <a:spcPct val="100000"/>
              </a:lnSpc>
            </a:pPr>
            <a:r>
              <a:rPr b="1" lang="en-US" sz="2800" spc="-1" strike="noStrike">
                <a:solidFill>
                  <a:srgbClr val="00497f"/>
                </a:solidFill>
                <a:latin typeface="Calibri"/>
                <a:ea typeface="DejaVu Sans"/>
              </a:rPr>
              <a:t>Wishbone UVC description (1/2)</a:t>
            </a:r>
            <a:endParaRPr b="1" lang="en-US" sz="2800" spc="-1" strike="noStrike">
              <a:solidFill>
                <a:srgbClr val="00497f"/>
              </a:solidFill>
              <a:latin typeface="Arial"/>
            </a:endParaRPr>
          </a:p>
        </p:txBody>
      </p:sp>
      <p:sp>
        <p:nvSpPr>
          <p:cNvPr id="183" name="CustomShape 2"/>
          <p:cNvSpPr/>
          <p:nvPr/>
        </p:nvSpPr>
        <p:spPr>
          <a:xfrm>
            <a:off x="3840480" y="1097280"/>
            <a:ext cx="4353480" cy="356544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1" lang="en-US" sz="1800" spc="-1" strike="noStrike">
                <a:solidFill>
                  <a:srgbClr val="00497f"/>
                </a:solidFill>
                <a:latin typeface="Calibri"/>
                <a:ea typeface="DejaVu Sans"/>
              </a:rPr>
              <a:t>Wishbone UVC consists of</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DejaVu Sans"/>
              </a:rPr>
              <a:t>Wishbone Envrionment</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DejaVu Sans"/>
              </a:rPr>
              <a:t>Wishbone Configuration</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DejaVu Sans"/>
              </a:rPr>
              <a:t>Wishbone  agent </a:t>
            </a:r>
            <a:endParaRPr b="0" lang="en-US" sz="1800" spc="-1" strike="noStrike">
              <a:latin typeface="Arial"/>
            </a:endParaRPr>
          </a:p>
        </p:txBody>
      </p:sp>
      <p:sp>
        <p:nvSpPr>
          <p:cNvPr id="184" name="CustomShape 3"/>
          <p:cNvSpPr/>
          <p:nvPr/>
        </p:nvSpPr>
        <p:spPr>
          <a:xfrm>
            <a:off x="3840480" y="2834640"/>
            <a:ext cx="3931200" cy="210240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1" lang="en-US" sz="1800" spc="-1" strike="noStrike">
                <a:solidFill>
                  <a:srgbClr val="00497f"/>
                </a:solidFill>
                <a:latin typeface="Calibri"/>
                <a:ea typeface="DejaVu Sans"/>
              </a:rPr>
              <a:t>Wishbone agent consists of</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DejaVu Sans"/>
              </a:rPr>
              <a:t>Wishbone agent configuration</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Microsoft YaHei"/>
              </a:rPr>
              <a:t>Wishbone sequencer</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Microsoft YaHei"/>
              </a:rPr>
              <a:t>Wishbone driver</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Microsoft YaHei"/>
              </a:rPr>
              <a:t>Wishbone monitor</a:t>
            </a:r>
            <a:endParaRPr b="0" lang="en-US" sz="1800" spc="-1" strike="noStrike">
              <a:latin typeface="Arial"/>
            </a:endParaRPr>
          </a:p>
          <a:p>
            <a:pPr>
              <a:lnSpc>
                <a:spcPct val="100000"/>
              </a:lnSpc>
              <a:spcBef>
                <a:spcPts val="1134"/>
              </a:spcBef>
            </a:pPr>
            <a:endParaRPr b="0" lang="en-US" sz="1800" spc="-1" strike="noStrike">
              <a:latin typeface="Arial"/>
            </a:endParaRPr>
          </a:p>
        </p:txBody>
      </p:sp>
      <p:pic>
        <p:nvPicPr>
          <p:cNvPr id="185" name="" descr=""/>
          <p:cNvPicPr/>
          <p:nvPr/>
        </p:nvPicPr>
        <p:blipFill>
          <a:blip r:embed="rId1"/>
          <a:stretch/>
        </p:blipFill>
        <p:spPr>
          <a:xfrm>
            <a:off x="758160" y="1152360"/>
            <a:ext cx="2990160" cy="3876120"/>
          </a:xfrm>
          <a:prstGeom prst="rect">
            <a:avLst/>
          </a:prstGeom>
          <a:ln>
            <a:noFill/>
          </a:ln>
        </p:spPr>
      </p:pic>
      <p:sp>
        <p:nvSpPr>
          <p:cNvPr id="186" name="CustomShape 4"/>
          <p:cNvSpPr/>
          <p:nvPr/>
        </p:nvSpPr>
        <p:spPr>
          <a:xfrm>
            <a:off x="758160" y="5029200"/>
            <a:ext cx="7104960" cy="210240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1" lang="en-US" sz="1800" spc="-1" strike="noStrike">
                <a:solidFill>
                  <a:srgbClr val="00497f"/>
                </a:solidFill>
                <a:latin typeface="Calibri"/>
                <a:ea typeface="DejaVu Sans"/>
              </a:rPr>
              <a:t>Wishbone agent can be master or slave. It depends on configuration field (mas_slv can be MASTER_E or SLAVE_E)</a:t>
            </a:r>
            <a:endParaRPr b="0" lang="en-US" sz="1800" spc="-1" strike="noStrike">
              <a:latin typeface="Arial"/>
            </a:endParaRPr>
          </a:p>
          <a:p>
            <a:pPr>
              <a:lnSpc>
                <a:spcPct val="100000"/>
              </a:lnSpc>
              <a:spcBef>
                <a:spcPts val="1134"/>
              </a:spcBef>
            </a:pP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611640" y="0"/>
            <a:ext cx="8074080" cy="979560"/>
          </a:xfrm>
          <a:prstGeom prst="rect">
            <a:avLst/>
          </a:prstGeom>
          <a:noFill/>
          <a:ln>
            <a:noFill/>
          </a:ln>
        </p:spPr>
        <p:style>
          <a:lnRef idx="0"/>
          <a:fillRef idx="0"/>
          <a:effectRef idx="0"/>
          <a:fontRef idx="minor"/>
        </p:style>
        <p:txBody>
          <a:bodyPr lIns="0" rIns="0" tIns="0" bIns="0" anchor="ctr"/>
          <a:p>
            <a:pPr>
              <a:lnSpc>
                <a:spcPct val="100000"/>
              </a:lnSpc>
            </a:pPr>
            <a:r>
              <a:rPr b="1" lang="en-US" sz="2800" spc="-1" strike="noStrike">
                <a:solidFill>
                  <a:srgbClr val="00497f"/>
                </a:solidFill>
                <a:latin typeface="Calibri"/>
                <a:ea typeface="DejaVu Sans"/>
              </a:rPr>
              <a:t>Wishbone UVC description (2/2)</a:t>
            </a:r>
            <a:endParaRPr b="1" lang="en-US" sz="2800" spc="-1" strike="noStrike">
              <a:solidFill>
                <a:srgbClr val="00497f"/>
              </a:solidFill>
              <a:latin typeface="Arial"/>
            </a:endParaRPr>
          </a:p>
        </p:txBody>
      </p:sp>
      <p:pic>
        <p:nvPicPr>
          <p:cNvPr id="188" name="" descr=""/>
          <p:cNvPicPr/>
          <p:nvPr/>
        </p:nvPicPr>
        <p:blipFill>
          <a:blip r:embed="rId1"/>
          <a:stretch/>
        </p:blipFill>
        <p:spPr>
          <a:xfrm>
            <a:off x="731520" y="1280160"/>
            <a:ext cx="3900240" cy="4606920"/>
          </a:xfrm>
          <a:prstGeom prst="rect">
            <a:avLst/>
          </a:prstGeom>
          <a:ln>
            <a:noFill/>
          </a:ln>
        </p:spPr>
      </p:pic>
      <p:sp>
        <p:nvSpPr>
          <p:cNvPr id="189" name="CustomShape 2"/>
          <p:cNvSpPr/>
          <p:nvPr/>
        </p:nvSpPr>
        <p:spPr>
          <a:xfrm>
            <a:off x="4789800" y="1427400"/>
            <a:ext cx="3987720" cy="4149720"/>
          </a:xfrm>
          <a:prstGeom prst="rect">
            <a:avLst/>
          </a:prstGeom>
          <a:noFill/>
          <a:ln>
            <a:noFill/>
          </a:ln>
        </p:spPr>
        <p:style>
          <a:lnRef idx="0"/>
          <a:fillRef idx="0"/>
          <a:effectRef idx="0"/>
          <a:fontRef idx="minor"/>
        </p:style>
        <p:txBody>
          <a:bodyPr lIns="0" rIns="0" tIns="0" bIns="0">
            <a:normAutofit fontScale="97000"/>
          </a:bodyPr>
          <a:p>
            <a:pPr marL="432000" indent="-323280">
              <a:lnSpc>
                <a:spcPct val="100000"/>
              </a:lnSpc>
              <a:spcBef>
                <a:spcPts val="1417"/>
              </a:spcBef>
              <a:buClr>
                <a:srgbClr val="000000"/>
              </a:buClr>
              <a:buSzPct val="45000"/>
              <a:buFont typeface="Wingdings" charset="2"/>
              <a:buChar char=""/>
            </a:pPr>
            <a:r>
              <a:rPr b="1" lang="en-US" sz="1800" spc="-1" strike="noStrike">
                <a:solidFill>
                  <a:srgbClr val="00497f"/>
                </a:solidFill>
                <a:latin typeface="Calibri"/>
                <a:ea typeface="DejaVu Sans"/>
              </a:rPr>
              <a:t>Slave UVC is used to test protocol rules</a:t>
            </a:r>
            <a:endParaRPr b="0" lang="en-US" sz="18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800" spc="-1" strike="noStrike">
                <a:solidFill>
                  <a:srgbClr val="00497f"/>
                </a:solidFill>
                <a:latin typeface="Calibri"/>
                <a:ea typeface="DejaVu Sans"/>
              </a:rPr>
              <a:t>Master UVC initiates transaction by setting cycle,strobe. Other signals  are followed by set strobe.</a:t>
            </a:r>
            <a:endParaRPr b="0" lang="en-US" sz="18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800" spc="-1" strike="noStrike">
                <a:solidFill>
                  <a:srgbClr val="00497f"/>
                </a:solidFill>
                <a:latin typeface="Calibri"/>
                <a:ea typeface="DejaVu Sans"/>
              </a:rPr>
              <a:t>UVC Slave responds to strobe signal by setting acknowledge signal.</a:t>
            </a:r>
            <a:endParaRPr b="0" lang="en-US" sz="1800" spc="-1" strike="noStrike">
              <a:latin typeface="Arial"/>
            </a:endParaRPr>
          </a:p>
          <a:p>
            <a:pPr>
              <a:lnSpc>
                <a:spcPct val="100000"/>
              </a:lnSpc>
              <a:spcBef>
                <a:spcPts val="1417"/>
              </a:spcBef>
            </a:pPr>
            <a:endParaRPr b="0" lang="en-US" sz="1800" spc="-1" strike="noStrike">
              <a:latin typeface="Arial"/>
            </a:endParaRPr>
          </a:p>
          <a:p>
            <a:pPr marL="432000" indent="-323280">
              <a:lnSpc>
                <a:spcPct val="100000"/>
              </a:lnSpc>
              <a:spcBef>
                <a:spcPts val="1417"/>
              </a:spcBef>
              <a:buClr>
                <a:srgbClr val="000000"/>
              </a:buClr>
              <a:buSzPct val="45000"/>
              <a:buFont typeface="Wingdings" charset="2"/>
              <a:buChar char=""/>
            </a:pPr>
            <a:r>
              <a:rPr b="1" lang="en-US" sz="1800" spc="-1" strike="noStrike">
                <a:solidFill>
                  <a:srgbClr val="00497f"/>
                </a:solidFill>
                <a:latin typeface="Calibri"/>
                <a:ea typeface="DejaVu Sans"/>
              </a:rPr>
              <a:t>Master UVC is used to :</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DejaVu Sans"/>
              </a:rPr>
              <a:t>Configure DUT (Set registers in duts)</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DejaVu Sans"/>
              </a:rPr>
              <a:t>Write data into Fifo Transmitter</a:t>
            </a:r>
            <a:endParaRPr b="0" lang="en-US" sz="1800" spc="-1" strike="noStrike">
              <a:latin typeface="Arial"/>
            </a:endParaRPr>
          </a:p>
          <a:p>
            <a:pPr lvl="1" marL="864000" indent="-323280">
              <a:lnSpc>
                <a:spcPct val="100000"/>
              </a:lnSpc>
              <a:spcBef>
                <a:spcPts val="1134"/>
              </a:spcBef>
              <a:buClr>
                <a:srgbClr val="000000"/>
              </a:buClr>
              <a:buSzPct val="45000"/>
              <a:buFont typeface="Wingdings" charset="2"/>
              <a:buChar char=""/>
            </a:pPr>
            <a:r>
              <a:rPr b="0" lang="en-US" sz="1800" spc="-1" strike="noStrike">
                <a:solidFill>
                  <a:srgbClr val="00497f"/>
                </a:solidFill>
                <a:latin typeface="Calibri"/>
                <a:ea typeface="DejaVu Sans"/>
              </a:rPr>
              <a:t>Read data from Fifo Receiver</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42375</TotalTime>
  <Application>LibreOffice/6.1.0.3$Windows_X86_64 LibreOffice_project/efb621ed25068d70781dc026f7e9c5187a4decd1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2014-07-04T12:52:55Z</dcterms:created>
  <dc:creator>Advans Group</dc:creator>
  <dc:description/>
  <cp:keywords>CTPClassification=CTP_PUBLIC VisualMarkings=</cp:keywords>
  <dc:language>en-US</dc:language>
  <cp:lastModifiedBy/>
  <dcterms:modified xsi:type="dcterms:W3CDTF">2019-10-11T14:52:45Z</dcterms:modified>
  <cp:revision>531</cp:revision>
  <dc:subject/>
  <dc:title>Advans Group Overview - FR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TPClassification">
    <vt:lpwstr>CTP_PUBLIC</vt:lpwstr>
  </property>
  <property fmtid="{D5CDD505-2E9C-101B-9397-08002B2CF9AE}" pid="4" name="CTP_BU">
    <vt:lpwstr>NA</vt:lpwstr>
  </property>
  <property fmtid="{D5CDD505-2E9C-101B-9397-08002B2CF9AE}" pid="5" name="CTP_IDSID">
    <vt:lpwstr>NA</vt:lpwstr>
  </property>
  <property fmtid="{D5CDD505-2E9C-101B-9397-08002B2CF9AE}" pid="6" name="CTP_TimeStamp">
    <vt:lpwstr>2017-11-09 11:52:33Z</vt:lpwstr>
  </property>
  <property fmtid="{D5CDD505-2E9C-101B-9397-08002B2CF9AE}" pid="7" name="CTP_WWID">
    <vt:lpwstr>NA</vt:lpwstr>
  </property>
  <property fmtid="{D5CDD505-2E9C-101B-9397-08002B2CF9AE}" pid="8" name="HiddenSlides">
    <vt:i4>0</vt:i4>
  </property>
  <property fmtid="{D5CDD505-2E9C-101B-9397-08002B2CF9AE}" pid="9" name="HyperlinksChanged">
    <vt:bool>0</vt:bool>
  </property>
  <property fmtid="{D5CDD505-2E9C-101B-9397-08002B2CF9AE}" pid="10" name="LinksUpToDate">
    <vt:bool>0</vt:bool>
  </property>
  <property fmtid="{D5CDD505-2E9C-101B-9397-08002B2CF9AE}" pid="11" name="MMClips">
    <vt:i4>0</vt:i4>
  </property>
  <property fmtid="{D5CDD505-2E9C-101B-9397-08002B2CF9AE}" pid="12" name="Notes">
    <vt:i4>0</vt:i4>
  </property>
  <property fmtid="{D5CDD505-2E9C-101B-9397-08002B2CF9AE}" pid="13" name="PresentationFormat">
    <vt:lpwstr>On-screen Show (4:3)</vt:lpwstr>
  </property>
  <property fmtid="{D5CDD505-2E9C-101B-9397-08002B2CF9AE}" pid="14" name="ScaleCrop">
    <vt:bool>0</vt:bool>
  </property>
  <property fmtid="{D5CDD505-2E9C-101B-9397-08002B2CF9AE}" pid="15" name="ShareDoc">
    <vt:bool>0</vt:bool>
  </property>
  <property fmtid="{D5CDD505-2E9C-101B-9397-08002B2CF9AE}" pid="16" name="Slides">
    <vt:i4>3</vt:i4>
  </property>
  <property fmtid="{D5CDD505-2E9C-101B-9397-08002B2CF9AE}" pid="17" name="TitusGUID">
    <vt:lpwstr>377809b0-872b-473e-832b-78557f24f8f8</vt:lpwstr>
  </property>
</Properties>
</file>