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Rubik Black"/>
      <p:bold r:id="rId27"/>
      <p:boldItalic r:id="rId28"/>
    </p:embeddedFont>
    <p:embeddedFont>
      <p:font typeface="Spectral"/>
      <p:regular r:id="rId29"/>
      <p:bold r:id="rId30"/>
      <p:italic r:id="rId31"/>
      <p:bold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0B72BD-1CCC-4CE7-99F3-85F59AFC8333}">
  <a:tblStyle styleId="{1B0B72BD-1CCC-4CE7-99F3-85F59AFC83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ubikBlack-boldItalic.fntdata"/><Relationship Id="rId27" Type="http://schemas.openxmlformats.org/officeDocument/2006/relationships/font" Target="fonts/Rubik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5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4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ca641e07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ca641e07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3ca641e07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3ca641e07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3ca641e07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3ca641e07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ca641e07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3ca641e07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3ca641e07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3ca641e07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3ca641e07_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3ca641e07_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ca641e07_7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3ca641e07_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ca641e07_7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ca641e07_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c5c358f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3c5c358f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c5c358f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c5c358f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3c5c358f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3c5c358f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ca641e07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ca641e07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gradFill>
          <a:gsLst>
            <a:gs pos="0">
              <a:srgbClr val="8841F1"/>
            </a:gs>
            <a:gs pos="50000">
              <a:srgbClr val="FF5940"/>
            </a:gs>
            <a:gs pos="100000">
              <a:srgbClr val="FFC305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566750" y="1935000"/>
            <a:ext cx="6010500" cy="1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rPr>
              <a:t>ВШЭ ПСБ.ХАК</a:t>
            </a:r>
            <a:endParaRPr sz="6000">
              <a:solidFill>
                <a:schemeClr val="l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3420750" y="3771275"/>
            <a:ext cx="2302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ru" sz="1595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Команда Distortion</a:t>
            </a:r>
            <a:endParaRPr b="1" sz="1595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</a:t>
            </a:r>
            <a:endParaRPr b="1"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Предложенный банковский продукт позволит:</a:t>
            </a:r>
            <a:endParaRPr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F7F7F7"/>
              </a:buClr>
              <a:buSzPts val="1800"/>
              <a:buFont typeface="Montserrat"/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●  Повысить оборот по карте</a:t>
            </a:r>
            <a:endParaRPr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Font typeface="Montserrat"/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●  Понизить количество отмен бронирования.</a:t>
            </a:r>
            <a:endParaRPr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Font typeface="Montserrat"/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●  Привлечь молодежную аудиторию к продуктам банка</a:t>
            </a:r>
            <a:endParaRPr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Font typeface="Montserrat"/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●  Повысить интерес к продуктам компаний-</a:t>
            </a:r>
            <a:b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партнёров за счёт кешбека</a:t>
            </a:r>
            <a:endParaRPr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Font typeface="Montserrat"/>
              <a:buNone/>
            </a:pPr>
            <a:r>
              <a:rPr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●  Совершать кросс-продажи страховых продуктов</a:t>
            </a:r>
            <a:endParaRPr sz="1200">
              <a:solidFill>
                <a:srgbClr val="F7F7F7"/>
              </a:solidFill>
              <a:highlight>
                <a:srgbClr val="21212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b="1"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ортрет целевой аудитории</a:t>
            </a:r>
            <a:endParaRPr b="1"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7F7F7"/>
                </a:solidFill>
              </a:rPr>
              <a:t>М</a:t>
            </a:r>
            <a:r>
              <a:rPr lang="ru">
                <a:solidFill>
                  <a:srgbClr val="F7F7F7"/>
                </a:solidFill>
              </a:rPr>
              <a:t>олодёжь, 20-22 года, учится на 2-3 курсе бакалавриата</a:t>
            </a:r>
            <a:endParaRPr>
              <a:solidFill>
                <a:srgbClr val="F7F7F7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rgbClr val="F7F7F7"/>
              </a:buClr>
              <a:buSzPts val="1800"/>
              <a:buNone/>
            </a:pPr>
            <a:r>
              <a:rPr lang="ru">
                <a:solidFill>
                  <a:srgbClr val="F7F7F7"/>
                </a:solidFill>
              </a:rPr>
              <a:t>●  Ежемесячный доход: 20-30 тыс.рублей</a:t>
            </a:r>
            <a:endParaRPr>
              <a:solidFill>
                <a:srgbClr val="F7F7F7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None/>
            </a:pPr>
            <a:r>
              <a:rPr lang="ru">
                <a:solidFill>
                  <a:srgbClr val="F7F7F7"/>
                </a:solidFill>
              </a:rPr>
              <a:t>●  Сезон отдыха: в январе и летом, два раза в год</a:t>
            </a:r>
            <a:endParaRPr>
              <a:solidFill>
                <a:srgbClr val="F7F7F7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None/>
            </a:pPr>
            <a:r>
              <a:rPr lang="ru">
                <a:solidFill>
                  <a:srgbClr val="F7F7F7"/>
                </a:solidFill>
              </a:rPr>
              <a:t>●  Предпочитаемый ночлег: гостиница, жилье у родственников</a:t>
            </a:r>
            <a:endParaRPr>
              <a:solidFill>
                <a:srgbClr val="F7F7F7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800"/>
              <a:buNone/>
            </a:pPr>
            <a:r>
              <a:rPr lang="ru">
                <a:solidFill>
                  <a:srgbClr val="F7F7F7"/>
                </a:solidFill>
              </a:rPr>
              <a:t>●  Выбирает жилье по советам знакомых и отзывам на картах</a:t>
            </a:r>
            <a:endParaRPr sz="1700">
              <a:solidFill>
                <a:srgbClr val="F7F7F7"/>
              </a:solidFill>
              <a:highlight>
                <a:srgbClr val="21212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Клиентское предложение</a:t>
            </a:r>
            <a:endParaRPr b="1"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207050"/>
            <a:ext cx="8520600" cy="3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✓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Сервис работает с гостиницами по модели подписки. Мы берем на себя решение их проблемы с оттоком клиентов.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✓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Умный туристический кредит. Высокая вероятность отмены брони? Более выгодное предложение.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✓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Накопительнный кэшбэк - мотивация использовать только нашу карту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✓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Страхование кредита на случай отмены брони.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92700" y="638775"/>
            <a:ext cx="3087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Этапы работы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92700" y="1237200"/>
            <a:ext cx="42381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126000">
            <a:normAutofit/>
          </a:bodyPr>
          <a:lstStyle/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Исследование обучающего датасета и сравнение с тестовым;</a:t>
            </a:r>
            <a:endParaRPr sz="18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Генерация признаков</a:t>
            </a:r>
            <a:endParaRPr sz="18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Моделирование и оценка результатов</a:t>
            </a:r>
            <a:endParaRPr sz="18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Генерация идей, как можно использовать придуманную модель</a:t>
            </a:r>
            <a:endParaRPr sz="18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Исследование рынка</a:t>
            </a:r>
            <a:endParaRPr sz="18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04299" lvl="0" marL="269999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AutoNum type="arabicPeriod"/>
            </a:pPr>
            <a:r>
              <a:rPr lang="ru" sz="18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Формирование итогового решения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9650" y="1133450"/>
            <a:ext cx="3182324" cy="2689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05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042000" y="438075"/>
            <a:ext cx="3060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Анализ данных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675" y="2715100"/>
            <a:ext cx="2585587" cy="1975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125" y="2715100"/>
            <a:ext cx="2554901" cy="19755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5525" y="992850"/>
            <a:ext cx="3804774" cy="1658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38800" y="994437"/>
            <a:ext cx="2554901" cy="16554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555600"/>
            <a:ext cx="387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1250"/>
              <a:buFont typeface="Arial"/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признаков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465800"/>
            <a:ext cx="84513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Напрямую из датасета: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Временные признаки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Признаки, выделенные из категории номера, источника оплаты и бронирования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Признаки, основанные на стоимости и предоплате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11700" y="555600"/>
            <a:ext cx="494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признаков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11700" y="1618200"/>
            <a:ext cx="72774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Агрегированные — различные агрегации стоимости/таргета по группам на каждую дату с различным временным окном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Сгенерированные — логарифмы стоимости, предоплаты, автоматические пересечения признаков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ru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— на основе выявленных регионов и гостиниц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Техническое решение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Пайплайн: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Разделение датасета на train, val для замера качества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Пайплайн создания признаков для каждого датасета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Отбор признаков различными методами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модели под каждый набор признаков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Оценка модели на множествах и срезах и значимость признаков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Выбор лучшей модели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Инференс модели на тесте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Стэк: LightAutoML, catboost, xgboost, sklearn, shap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Итоговая модель и метрики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11700" y="1229875"/>
            <a:ext cx="3851700" cy="30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Final prediction for new objects (level 0) =  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0.29323 * (5 averaged models Lvl_0_Pipe_0_Mod_0_LinearL2) +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0.08642 * (5 averaged models Lvl_0_Pipe_1_Mod_0_LightGBM) +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0.33736 * (5 averaged models Lvl_0_Pipe_1_Mod_1_Tuned_LightGBM) +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0.11513 * (5 averaged models Lvl_0_Pipe_1_Mod_2_CatBoost) +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0.11144 * (5 averaged models Lvl_0_Pipe_1_Mod_3_Tuned_CatBoost) +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 0.05642 * (5 averaged models Lvl_0_Pipe_1_Mod_5_Tuned_XGBoost)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4029950" y="16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{1B0B72BD-1CCC-4CE7-99F3-85F59AFC8333}</a:tableStyleId>
              </a:tblPr>
              <a:tblGrid>
                <a:gridCol w="627150"/>
                <a:gridCol w="752575"/>
                <a:gridCol w="775400"/>
                <a:gridCol w="478925"/>
                <a:gridCol w="376300"/>
                <a:gridCol w="638550"/>
                <a:gridCol w="421900"/>
                <a:gridCol w="5473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dataset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f1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roc-auc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hack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pr-auc</a:t>
                      </a:r>
                      <a:endParaRPr b="1"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train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0,58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0,78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0,85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oot_val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0,66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0,75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oof_val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0,89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0,89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0,51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0,65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0,84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0,75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0,73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1425" marR="9525" marL="9525" anchor="b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Значимые признаки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599" cy="27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F7F7F7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Проблематика</a:t>
            </a:r>
            <a:endParaRPr b="1">
              <a:solidFill>
                <a:srgbClr val="F7F7F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 сети гостиниц, представленных для анализа, отмечаются следующие проблемы:</a:t>
            </a:r>
            <a:b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●  50% выручки теряется в результате отмены броней</a:t>
            </a:r>
            <a:b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●  В январе наблюдается снижение спроса, как</a:t>
            </a:r>
            <a:b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следствие, простой «мощностеи» отеля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 процессе проведения качественных и количественных интервью выявлены следующие проблемы: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 70% студентов имеют доход менее 30 тыс. рублей в месяц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ru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●  Отмена отдыха в связи с непредвиденными обстоятельствами (Здоровье, задержка рейса)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373" y="4272174"/>
            <a:ext cx="1002204" cy="69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0325" y="4458073"/>
            <a:ext cx="328170" cy="31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/>
          <p:nvPr/>
        </p:nvSpPr>
        <p:spPr>
          <a:xfrm rot="5400000">
            <a:off x="7415804" y="4592467"/>
            <a:ext cx="326430" cy="50706"/>
          </a:xfrm>
          <a:prstGeom prst="flowChartTerminator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