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Alfa Slab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32298a4f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32298a4f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958bfe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958bfe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7958bfe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7958bfe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7958bfe0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7958bfe0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7958bfe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7958bfe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7958bfe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7958bfe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7d9aff9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7d9aff9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7d9aff94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7d9aff94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32298a4f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32298a4f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7958bfe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7958bfe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3e0d885a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3e0d885a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32298a4f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32298a4f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7d9aff9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7d9aff9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32298a4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32298a4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7d9aff94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7d9aff94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7958bfe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7958bfe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7958bfe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7958bfe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7958bfe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7958bfe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7d9aff94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7d9aff94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Georgia"/>
              <a:buNone/>
              <a:defRPr sz="30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 Medium"/>
                <a:ea typeface="Montserrat Medium"/>
                <a:cs typeface="Montserrat Medium"/>
                <a:sym typeface="Montserrat Medium"/>
              </a:rPr>
              <a:t>Residual Networks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194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Alexander Kowsik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20.01.2021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Lernen von Residuen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942438"/>
            <a:ext cx="3694300" cy="31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803125" y="2097650"/>
            <a:ext cx="30138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Reformulierung</a:t>
            </a: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de" sz="1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des</a:t>
            </a: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1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Lernprozesses</a:t>
            </a:r>
            <a:endParaRPr sz="21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56625" y="4015475"/>
            <a:ext cx="5087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von </a:t>
            </a:r>
            <a:r>
              <a:rPr b="1"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Residuen</a:t>
            </a: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ist einfacher!</a:t>
            </a:r>
            <a:endParaRPr sz="21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56625" y="4451388"/>
            <a:ext cx="4629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der </a:t>
            </a:r>
            <a:r>
              <a:rPr b="1"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Identität</a:t>
            </a: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ist einfacher!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 eines ResNet Blocks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75" y="1444574"/>
            <a:ext cx="2786925" cy="238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3"/>
          <p:cNvCxnSpPr/>
          <p:nvPr/>
        </p:nvCxnSpPr>
        <p:spPr>
          <a:xfrm flipH="1">
            <a:off x="4049800" y="1334925"/>
            <a:ext cx="1197600" cy="36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 txBox="1"/>
          <p:nvPr/>
        </p:nvSpPr>
        <p:spPr>
          <a:xfrm>
            <a:off x="5310425" y="1058825"/>
            <a:ext cx="1954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skip-connections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6" name="Google Shape;146;p23"/>
          <p:cNvCxnSpPr/>
          <p:nvPr/>
        </p:nvCxnSpPr>
        <p:spPr>
          <a:xfrm rot="10800000">
            <a:off x="4580375" y="2452063"/>
            <a:ext cx="898800" cy="68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3"/>
          <p:cNvSpPr txBox="1"/>
          <p:nvPr/>
        </p:nvSpPr>
        <p:spPr>
          <a:xfrm>
            <a:off x="5511550" y="3064050"/>
            <a:ext cx="2870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keine eigenen Parameter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2513325" y="4339950"/>
            <a:ext cx="4517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Realisiert </a:t>
            </a:r>
            <a:r>
              <a:rPr b="1" lang="de" sz="21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von Residuen</a:t>
            </a:r>
            <a:endParaRPr b="1" sz="21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673375" y="3480700"/>
            <a:ext cx="2925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einfaches Lernen der </a:t>
            </a:r>
            <a:r>
              <a:rPr b="1"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Identität </a:t>
            </a:r>
            <a:r>
              <a:rPr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durch gesamten Block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Anpassung der Dimension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474" y="1280175"/>
            <a:ext cx="3377060" cy="341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4"/>
          <p:cNvCxnSpPr>
            <a:endCxn id="156" idx="3"/>
          </p:cNvCxnSpPr>
          <p:nvPr/>
        </p:nvCxnSpPr>
        <p:spPr>
          <a:xfrm flipH="1">
            <a:off x="6260534" y="2484075"/>
            <a:ext cx="843300" cy="50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6718125" y="2130575"/>
            <a:ext cx="1675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alternativ Padding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Beispiel: ResNet-152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50" y="176263"/>
            <a:ext cx="2326170" cy="479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571350" y="1921575"/>
            <a:ext cx="3454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8x mehr Layer</a:t>
            </a:r>
            <a:r>
              <a:rPr lang="de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als das VGG-19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571350" y="2692800"/>
            <a:ext cx="3695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Trotzdem</a:t>
            </a:r>
            <a:r>
              <a:rPr lang="de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viel weniger Parameter!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Performanz von ResNets</a:t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25" y="1465024"/>
            <a:ext cx="3768150" cy="25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2761500" y="4244200"/>
            <a:ext cx="3621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ImageNet Competition 2015</a:t>
            </a:r>
            <a:endParaRPr b="1"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Performanz von ResNets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50" y="1101125"/>
            <a:ext cx="4134400" cy="31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5352075" y="1649375"/>
            <a:ext cx="30543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mehr Schichten </a:t>
            </a:r>
            <a:r>
              <a:rPr b="1"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de" sz="3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 b="1"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bessere Performance</a:t>
            </a:r>
            <a:endParaRPr b="1" sz="2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1285275" y="4469225"/>
            <a:ext cx="4629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Grenzen</a:t>
            </a:r>
            <a:r>
              <a:rPr lang="de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Overfitting, lange Trainingszeit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Warum genau funktioniert das nochmal?</a:t>
            </a:r>
            <a:endParaRPr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811125" y="1431325"/>
            <a:ext cx="5167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von Residuen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scheint einfacher zu sein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811125" y="1995850"/>
            <a:ext cx="4717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Einfacheres Lernen der </a:t>
            </a:r>
            <a:r>
              <a:rPr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Identitätsfunktion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811125" y="2560375"/>
            <a:ext cx="70401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⇒ </a:t>
            </a: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Überspringen der Layer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die der Performance schaden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1462150" y="3060588"/>
            <a:ext cx="495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keine Hyperparameter für Anzahl der Layer benötigt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462150" y="3510788"/>
            <a:ext cx="4629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ähnelt </a:t>
            </a:r>
            <a:r>
              <a:rPr lang="d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Training eines Ensembles</a:t>
            </a:r>
            <a:endParaRPr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811125" y="4060975"/>
            <a:ext cx="7176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Stets nur ein </a:t>
            </a:r>
            <a:r>
              <a:rPr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fine-tuning der Eingabe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eines Blocks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von ResNets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834100" y="1215825"/>
            <a:ext cx="67197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3"/>
                </a:solidFill>
              </a:rPr>
              <a:t>skip-connections</a:t>
            </a:r>
            <a:r>
              <a:rPr lang="de"/>
              <a:t> (ohne Parameter) einzige Änderung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       → unverändertes Training mit herkömmlichen Methoden</a:t>
            </a:r>
            <a:endParaRPr sz="1600"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834100" y="3805375"/>
            <a:ext cx="67197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zwar </a:t>
            </a:r>
            <a:r>
              <a:rPr lang="de">
                <a:solidFill>
                  <a:schemeClr val="accent3"/>
                </a:solidFill>
              </a:rPr>
              <a:t>mehr Schichten</a:t>
            </a:r>
            <a:r>
              <a:rPr lang="de"/>
              <a:t>, i.d.R. jedoch </a:t>
            </a:r>
            <a:r>
              <a:rPr lang="de">
                <a:solidFill>
                  <a:schemeClr val="accent3"/>
                </a:solidFill>
              </a:rPr>
              <a:t>viel weniger Parameter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       → kürzere Trainingszeiten</a:t>
            </a:r>
            <a:endParaRPr sz="1600"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834100" y="2510600"/>
            <a:ext cx="67197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Gradienten können viel besser zu vorigen Schichten “fließen”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       → effizienteres Training, weniger vanishing/exploding gradients</a:t>
            </a:r>
            <a:endParaRPr sz="1600"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375" y="445025"/>
            <a:ext cx="2312775" cy="198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9"/>
          <p:cNvCxnSpPr/>
          <p:nvPr/>
        </p:nvCxnSpPr>
        <p:spPr>
          <a:xfrm rot="10800000">
            <a:off x="8421825" y="643900"/>
            <a:ext cx="0" cy="11250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" name="Google Shape;208;p29"/>
          <p:cNvCxnSpPr/>
          <p:nvPr/>
        </p:nvCxnSpPr>
        <p:spPr>
          <a:xfrm>
            <a:off x="7875225" y="1817475"/>
            <a:ext cx="546600" cy="7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p29"/>
          <p:cNvCxnSpPr/>
          <p:nvPr/>
        </p:nvCxnSpPr>
        <p:spPr>
          <a:xfrm flipH="1">
            <a:off x="7776300" y="545300"/>
            <a:ext cx="597300" cy="10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Varianten von ResNets</a:t>
            </a:r>
            <a:endParaRPr/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662" y="1580401"/>
            <a:ext cx="5480675" cy="25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6509150" y="3882550"/>
            <a:ext cx="345600" cy="337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Aufbau, Varianten und Architekturen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76" y="1490300"/>
            <a:ext cx="4481652" cy="12696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770713" y="3232525"/>
            <a:ext cx="6174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DenseNets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Verbindung zwischen allen Layern in einem Block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770713" y="3759250"/>
            <a:ext cx="6174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HighwayNets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gate-Parameter für skip-connections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770713" y="4285975"/>
            <a:ext cx="7602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ResNeXt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parallele Schaltung von ResNet Blöcken für ein ‘weiteres’ Netz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77675" y="1433925"/>
            <a:ext cx="85206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de" sz="2300"/>
              <a:t>Trainieren von sehr tiefen Netzen</a:t>
            </a:r>
            <a:endParaRPr sz="2300"/>
          </a:p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de" sz="2300"/>
              <a:t>Residual Neural Networks</a:t>
            </a:r>
            <a:endParaRPr sz="2300"/>
          </a:p>
          <a:p>
            <a:pPr indent="-3746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de" sz="2300"/>
              <a:t>Varianten von ResNets</a:t>
            </a:r>
            <a:endParaRPr sz="23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Zusammenfassung</a:t>
            </a:r>
            <a:endParaRPr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475" y="1227725"/>
            <a:ext cx="2947350" cy="2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650400" y="4197750"/>
            <a:ext cx="6333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ResNets</a:t>
            </a:r>
            <a:r>
              <a:rPr lang="de" sz="2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ermöglichen </a:t>
            </a:r>
            <a:r>
              <a:rPr lang="de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sehr tiefe Netze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650400" y="1477638"/>
            <a:ext cx="4629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Reformulierung des Lernprozesses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</a:t>
            </a:r>
            <a:r>
              <a:rPr b="1" lang="de"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Lernen von Residuen</a:t>
            </a:r>
            <a:endParaRPr b="1" sz="20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650400" y="2392475"/>
            <a:ext cx="30459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b="1" lang="de" sz="2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Skip-connections</a:t>
            </a:r>
            <a:r>
              <a:rPr b="1"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650400" y="3009513"/>
            <a:ext cx="5489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Mehr layer = bessere Performance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309050" y="2285400"/>
            <a:ext cx="65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300"/>
              <a:t>Trainieren von sehr tiefen Netzen</a:t>
            </a:r>
            <a:endParaRPr sz="33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Warum möchte man </a:t>
            </a:r>
            <a:r>
              <a:rPr i="1" lang="de"/>
              <a:t>tiefe</a:t>
            </a:r>
            <a:r>
              <a:rPr lang="de"/>
              <a:t> Netze?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01" y="1013937"/>
            <a:ext cx="6647200" cy="31156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37900" y="4335600"/>
            <a:ext cx="4468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    immer abstraktere Features     →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Warum möchte man </a:t>
            </a:r>
            <a:r>
              <a:rPr i="1" lang="de"/>
              <a:t>tiefe</a:t>
            </a:r>
            <a:r>
              <a:rPr lang="de"/>
              <a:t> Netze?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0" y="1106112"/>
            <a:ext cx="4894752" cy="22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796675" y="1414425"/>
            <a:ext cx="35322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Neuronale Netze sind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universelle </a:t>
            </a:r>
            <a:endParaRPr sz="29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Funktions-</a:t>
            </a:r>
            <a:endParaRPr sz="29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approximatoren</a:t>
            </a:r>
            <a:endParaRPr sz="29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923250" y="3705725"/>
            <a:ext cx="72975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Mehr Schichten bedeutet</a:t>
            </a:r>
            <a:endParaRPr sz="1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eorgia"/>
              <a:buChar char="-"/>
            </a:pPr>
            <a:r>
              <a:rPr lang="de" sz="1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mehr </a:t>
            </a:r>
            <a:r>
              <a:rPr lang="de" sz="19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abstraktere Features</a:t>
            </a:r>
            <a:endParaRPr sz="19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eorgia"/>
              <a:buChar char="-"/>
            </a:pPr>
            <a:r>
              <a:rPr lang="de" sz="19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einfacheres Lernen</a:t>
            </a:r>
            <a:r>
              <a:rPr lang="de" sz="1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von komplexen Funktionen</a:t>
            </a:r>
            <a:endParaRPr sz="1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ImageNet Competition 2010-2015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51" y="1572025"/>
            <a:ext cx="3334100" cy="22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66300" y="4042250"/>
            <a:ext cx="7811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mehr Schichten</a:t>
            </a: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de" sz="3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</a:t>
            </a:r>
            <a:r>
              <a:rPr b="1"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de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immer</a:t>
            </a:r>
            <a:r>
              <a:rPr b="1" lang="de" sz="2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bessere Performance?</a:t>
            </a:r>
            <a:endParaRPr b="1" sz="2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Degeneration Problem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7595"/>
            <a:ext cx="4260299" cy="3195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 rot="10800000">
            <a:off x="3599900" y="3191400"/>
            <a:ext cx="490200" cy="133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 txBox="1"/>
          <p:nvPr/>
        </p:nvSpPr>
        <p:spPr>
          <a:xfrm>
            <a:off x="2558850" y="4525500"/>
            <a:ext cx="3110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hohe Trainings- &amp; Test-Error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974750" y="945388"/>
            <a:ext cx="2420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Overfitting?</a:t>
            </a:r>
            <a:endParaRPr sz="22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974750" y="1936900"/>
            <a:ext cx="3785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Vanishing/exploding gradients?</a:t>
            </a:r>
            <a:endParaRPr sz="22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231850" y="1373125"/>
            <a:ext cx="3744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Nein. Regularisierung hilft nicht!</a:t>
            </a:r>
            <a:endParaRPr b="1"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231850" y="2789900"/>
            <a:ext cx="1518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Teilweise</a:t>
            </a:r>
            <a:endParaRPr b="1"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974750" y="3318975"/>
            <a:ext cx="40017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6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⇒</a:t>
            </a:r>
            <a:r>
              <a:rPr b="1" lang="de" sz="26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de" sz="2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Optimierung + </a:t>
            </a:r>
            <a:endParaRPr sz="2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Parameter-Initialisierung</a:t>
            </a:r>
            <a:endParaRPr sz="2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Tief vs. weniger tief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00" y="1136400"/>
            <a:ext cx="3596399" cy="381947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233675" y="1265000"/>
            <a:ext cx="31986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Initiale Parameter sind </a:t>
            </a:r>
            <a:r>
              <a:rPr lang="de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normalverteilt</a:t>
            </a:r>
            <a:r>
              <a:rPr lang="de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mit </a:t>
            </a:r>
            <a:r>
              <a:rPr lang="de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Mittelwert 0</a:t>
            </a:r>
            <a:endParaRPr sz="16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48250" y="2121750"/>
            <a:ext cx="37278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→ Nullfunktion einfach,</a:t>
            </a:r>
            <a:endParaRPr sz="2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   </a:t>
            </a:r>
            <a:r>
              <a:rPr b="1" lang="de" sz="23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Identität</a:t>
            </a:r>
            <a:r>
              <a:rPr lang="de" sz="23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 schwer</a:t>
            </a:r>
            <a:endParaRPr sz="23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136" y="3553050"/>
            <a:ext cx="1124075" cy="10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566550" y="4615000"/>
            <a:ext cx="6912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Beispiel</a:t>
            </a:r>
            <a:endParaRPr sz="11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715150" y="2222850"/>
            <a:ext cx="37137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300"/>
              <a:t>Residual Networks</a:t>
            </a:r>
            <a:endParaRPr sz="33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