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  <p:embeddedFont>
      <p:font typeface="Alfa Slab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AlfaSlabOn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Residual Neural Networks, oder kurz ResNets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bestimmte Art von neuronalen Netzen: sehr tief (im folgenden 25+ layer)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trotzdem noch effizient trainierbar und sehr performant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Besondere Anwendung im Bereich Bildklassifikation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32298a4f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32298a4f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die Grundidee der ResNets ist es, den Lernprozess zu reformulieren: </a:t>
            </a:r>
            <a:r>
              <a:rPr lang="de">
                <a:solidFill>
                  <a:schemeClr val="dk1"/>
                </a:solidFill>
              </a:rPr>
              <a:t>Anstatt zu hoffen, dass alle paar hintereinander geschaltete Layer eine zugrunde liegende Funktion direkt approximieren, werden bei ResNets in den Layern nur die </a:t>
            </a:r>
            <a:r>
              <a:rPr b="1" lang="de">
                <a:solidFill>
                  <a:schemeClr val="dk1"/>
                </a:solidFill>
              </a:rPr>
              <a:t>Residuen</a:t>
            </a:r>
            <a:r>
              <a:rPr lang="de">
                <a:solidFill>
                  <a:schemeClr val="dk1"/>
                </a:solidFill>
              </a:rPr>
              <a:t> der Eingabe in dieses Layer zu der Idealfunktion explizit gelernt, daher auch der Name </a:t>
            </a:r>
            <a:r>
              <a:rPr i="1" lang="de">
                <a:solidFill>
                  <a:schemeClr val="dk1"/>
                </a:solidFill>
              </a:rPr>
              <a:t>Residual Networks</a:t>
            </a:r>
            <a:r>
              <a:rPr lang="de">
                <a:solidFill>
                  <a:schemeClr val="dk1"/>
                </a:solidFill>
              </a:rPr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was genau bedeutet das? betrachten wir uns dazu etliche aufeinanderfolgende Layer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chemeClr val="dk1"/>
                </a:solidFill>
              </a:rPr>
              <a:t>Erinnerung: der Begriff </a:t>
            </a:r>
            <a:r>
              <a:rPr i="1" lang="de">
                <a:solidFill>
                  <a:schemeClr val="dk1"/>
                </a:solidFill>
              </a:rPr>
              <a:t>Residuum</a:t>
            </a:r>
            <a:r>
              <a:rPr lang="de">
                <a:solidFill>
                  <a:schemeClr val="dk1"/>
                </a:solidFill>
              </a:rPr>
              <a:t> bezeichnet die Abweichung eines Datenpunktes von dem vom Modell geschätzten Wert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>
                <a:solidFill>
                  <a:schemeClr val="dk1"/>
                </a:solidFill>
              </a:rPr>
              <a:t>beide Ansätze approximieren asymptotisch die gleiche Funktion, jedoch … einfacher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>
                <a:solidFill>
                  <a:schemeClr val="dk1"/>
                </a:solidFill>
              </a:rPr>
              <a:t>wie wird das konkret umgesetzt?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7958bfe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7958bfe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ein ResNet besteht aus einer ganzen Reihe von sequentiell hintereinander geschalteten ResNet Blöcken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(beschreiben)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skip connection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identität: keine eigenen Parameter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somit realisiert so ein Block das Lernen von Residuen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7958bfe0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7958bfe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hier ein konkretes Beispiel eines ResNets mit convolutions (tatsächlich finden ResNets mit solchen Netzen die meiste Anwendung)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(beschreiben)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7958bfe0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7958bfe0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hier nochmal ein Beispiel für ein prominentes Netz im Vergleich mit dem bekannten VGG 19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7958bfe0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7958bfe0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dieses ResNet-152 war auch das, das</a:t>
            </a:r>
            <a:r>
              <a:rPr lang="de"/>
              <a:t>...</a:t>
            </a:r>
            <a:r>
              <a:rPr lang="de"/>
              <a:t>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7958bfe0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7958bfe0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der code ist im Text unterhalb des Videos verlinkt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auch nochmal die Bestätigung: bei ResNets bedeuten mehr Schichten auch mehr Performance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scheinen nicht vom degeneration problem betroffen zu sein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stattdessen verbessern weitere layer die Genauigkeit jeweils noch einen Ticken mehr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7d9aff94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7d9aff94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7d9aff94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7d9aff94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ändert sich nichts grundlegendes bei den forward- und backpropagation Schritten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32298a4f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32298a4f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seit der Entwicklung der ResNets wurden verschiedene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7958bfe0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7958bfe0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3e0d885a4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3e0d885a4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bevor eigtl ResNets: zentrale Problem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warum das in der Praxis nur begrenzt möglich ist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ResNets: wie sie aufgebaut sind und das Problem lösen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Anschluss: Varianten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32298a4f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32298a4f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7d9aff94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7d9aff94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32298a4f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32298a4f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um zu verstehen, warum tiefere Netze häufig bessere Ergebnisse erzielen…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(Aufbau von CNNs beschreiben)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dieses Netz: MNIST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einzelne Layer visualisiert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immer abstraktere Features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7d9aff94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7d9aff94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nicht nur bei CNNs: universelle</a:t>
            </a:r>
            <a:r>
              <a:rPr lang="de"/>
              <a:t>...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die komplexe Funktionen lernen (zB stückweise lineare Funktion, die eine komplexere Funktion approximieren)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mehr Schichten: 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theoretisch einfacher, jedoch in der Praxis nur mit vielen Trainingsdaten und langer Trainingszeit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7958bfe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7958bfe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Dieser Trend, immer mehr Schichten zu benutzen um die Performance für eine bestimmte Aufgabe zu steigern, hat sich in der Vergangenheit auch gezeigt.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7958bfe0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7958bfe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dem ist im Allgemeinen jedoch nicht so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Training von Netzen ab ca 25/30 layern nicht mehr ohne weiteres möglich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Hauptgrund: degeneration problem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Hinzufügen von layer verbessert zunächst die Performance und Genauigkeit, erreicht Plateau und sinkt dann plötzlich ab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Overfitting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Vanishing/exploding gradients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stattdessen:...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der Theorie: tiefe Netze mindestens genauso gut wie gleiche, weniger tiefe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7958bfe0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7958bfe0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betrachten wir ein einfaches feed-forward Netz mit m layern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Nun ist das so, dass bei der Initialisierung die Parameter aus einer Gaußverteilung mit Mittelwert 0 gezogen werden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solver findet bei der großen Anzahl an Parametern einfach keinen Weg mit den gegebenen Trainingsdaten und Trainingszeit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genauso schwer wie jede andere Funktion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dadurch entstehen layer, die der Performance schaden können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d9aff94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7d9aff94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>
                <a:solidFill>
                  <a:schemeClr val="dk1"/>
                </a:solidFill>
              </a:rPr>
              <a:t>genau hier setzen ResNets ein und bieten dafür eine Lösung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Georgia"/>
              <a:buNone/>
              <a:defRPr sz="30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○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■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○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■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○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■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ontserrat Medium"/>
                <a:ea typeface="Montserrat Medium"/>
                <a:cs typeface="Montserrat Medium"/>
                <a:sym typeface="Montserrat Medium"/>
              </a:rPr>
              <a:t>Residual Networks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194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Alexander Kowsik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20.01.2021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Lernen von Residuen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942438"/>
            <a:ext cx="3694300" cy="31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803125" y="2097650"/>
            <a:ext cx="30138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Reformulierung</a:t>
            </a:r>
            <a:r>
              <a:rPr lang="de" sz="2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de" sz="1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des</a:t>
            </a:r>
            <a:r>
              <a:rPr lang="de" sz="2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1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Lernprozesses</a:t>
            </a:r>
            <a:endParaRPr sz="21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256625" y="4015475"/>
            <a:ext cx="50871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Lernen von </a:t>
            </a:r>
            <a:r>
              <a:rPr b="1" lang="de" sz="21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Residuen</a:t>
            </a:r>
            <a:r>
              <a:rPr lang="de" sz="2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ist einfacher!</a:t>
            </a:r>
            <a:endParaRPr sz="21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256625" y="4451388"/>
            <a:ext cx="4629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Lernen der </a:t>
            </a:r>
            <a:r>
              <a:rPr b="1" lang="de" sz="21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Identität</a:t>
            </a:r>
            <a:r>
              <a:rPr lang="de" sz="2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ist einfacher!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 eines ResNet Blocks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75" y="1444574"/>
            <a:ext cx="2786925" cy="238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3"/>
          <p:cNvCxnSpPr/>
          <p:nvPr/>
        </p:nvCxnSpPr>
        <p:spPr>
          <a:xfrm flipH="1">
            <a:off x="4049800" y="1334925"/>
            <a:ext cx="1197600" cy="36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3"/>
          <p:cNvSpPr txBox="1"/>
          <p:nvPr/>
        </p:nvSpPr>
        <p:spPr>
          <a:xfrm>
            <a:off x="5310425" y="1058825"/>
            <a:ext cx="1954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skip-connections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Google Shape;150;p23"/>
          <p:cNvCxnSpPr/>
          <p:nvPr/>
        </p:nvCxnSpPr>
        <p:spPr>
          <a:xfrm rot="10800000">
            <a:off x="4580375" y="2452063"/>
            <a:ext cx="898800" cy="684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3"/>
          <p:cNvSpPr txBox="1"/>
          <p:nvPr/>
        </p:nvSpPr>
        <p:spPr>
          <a:xfrm>
            <a:off x="5511550" y="3064050"/>
            <a:ext cx="2870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keine eigenen Parameter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2513325" y="4339950"/>
            <a:ext cx="45171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Realisiert </a:t>
            </a:r>
            <a:r>
              <a:rPr b="1" lang="de" sz="21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Lernen von Residuen</a:t>
            </a:r>
            <a:endParaRPr b="1" sz="21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673375" y="3480700"/>
            <a:ext cx="29253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einfaches Lernen der </a:t>
            </a:r>
            <a:r>
              <a:rPr b="1" lang="d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Identität </a:t>
            </a:r>
            <a:r>
              <a:rPr lang="d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durch gesamten Block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Anpassung der Dimension</a:t>
            </a:r>
            <a:endParaRPr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474" y="1280175"/>
            <a:ext cx="3377060" cy="3416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4"/>
          <p:cNvCxnSpPr>
            <a:endCxn id="160" idx="3"/>
          </p:cNvCxnSpPr>
          <p:nvPr/>
        </p:nvCxnSpPr>
        <p:spPr>
          <a:xfrm flipH="1">
            <a:off x="6260534" y="2484075"/>
            <a:ext cx="843300" cy="504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6718125" y="2130575"/>
            <a:ext cx="1675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alternativ Padding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Beispiel: ResNet-152</a:t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571350" y="1921575"/>
            <a:ext cx="3454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8x mehr Layer</a:t>
            </a:r>
            <a:r>
              <a:rPr lang="de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als das VGG-19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571350" y="2692800"/>
            <a:ext cx="3695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Trotzdem</a:t>
            </a:r>
            <a:r>
              <a:rPr lang="de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viel weniger Parameter!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950" y="174350"/>
            <a:ext cx="2326175" cy="4794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Performanz von ResNets</a:t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925" y="1465024"/>
            <a:ext cx="3768150" cy="25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2761500" y="4244200"/>
            <a:ext cx="3621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ImageNet Competition 2015</a:t>
            </a:r>
            <a:endParaRPr b="1"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Performanz von ResNets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50" y="1101125"/>
            <a:ext cx="4134400" cy="31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5352075" y="1649375"/>
            <a:ext cx="30543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mehr Schichten </a:t>
            </a:r>
            <a:r>
              <a:rPr b="1" lang="de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de" sz="3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=</a:t>
            </a:r>
            <a:r>
              <a:rPr b="1" lang="de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endParaRPr b="1"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bessere Performance</a:t>
            </a:r>
            <a:endParaRPr b="1" sz="24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1285275" y="4469225"/>
            <a:ext cx="46293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Grenzen</a:t>
            </a:r>
            <a:r>
              <a:rPr lang="de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Overfitting, lange Trainingszeit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Warum genau funktioniert das nochmal?</a:t>
            </a:r>
            <a:endParaRPr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811125" y="1431325"/>
            <a:ext cx="5167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eorgia"/>
              <a:buChar char="●"/>
            </a:pPr>
            <a:r>
              <a:rPr lang="de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Lernen von Residuen</a:t>
            </a: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scheint einfacher zu sein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811125" y="2574175"/>
            <a:ext cx="47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eorgia"/>
              <a:buChar char="●"/>
            </a:pP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Einfacheres Lernen der </a:t>
            </a:r>
            <a:r>
              <a:rPr lang="de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Identitätsfunktion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811125" y="3138700"/>
            <a:ext cx="704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eorgia"/>
              <a:buChar char="●"/>
            </a:pP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⇒ </a:t>
            </a:r>
            <a:r>
              <a:rPr lang="de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Überspringen von Layern</a:t>
            </a: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die der Performance schaden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462150" y="3638913"/>
            <a:ext cx="49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keine Hyperparameter für Anzahl der Layer benötigt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1462150" y="4089113"/>
            <a:ext cx="4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ähnelt </a:t>
            </a:r>
            <a:r>
              <a:rPr lang="d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Training eines Ensembles</a:t>
            </a:r>
            <a:endParaRPr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811125" y="2003950"/>
            <a:ext cx="717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eorgia"/>
              <a:buChar char="●"/>
            </a:pP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Stets nur ein </a:t>
            </a:r>
            <a:r>
              <a:rPr lang="de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fine-tuning der Eingabe</a:t>
            </a: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eines Blocks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 von ResNets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834100" y="1215825"/>
            <a:ext cx="6719700" cy="11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3"/>
                </a:solidFill>
              </a:rPr>
              <a:t>skip-connections</a:t>
            </a:r>
            <a:r>
              <a:rPr lang="de"/>
              <a:t> (ohne Parameter) einzige Änderung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       → unverändertes Training mit herkömmlichen Methoden</a:t>
            </a:r>
            <a:endParaRPr sz="1600"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834100" y="3805375"/>
            <a:ext cx="6719700" cy="11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zwar </a:t>
            </a:r>
            <a:r>
              <a:rPr lang="de">
                <a:solidFill>
                  <a:schemeClr val="accent3"/>
                </a:solidFill>
              </a:rPr>
              <a:t>mehr Schichten</a:t>
            </a:r>
            <a:r>
              <a:rPr lang="de"/>
              <a:t>, i.d.R. jedoch </a:t>
            </a:r>
            <a:r>
              <a:rPr lang="de">
                <a:solidFill>
                  <a:schemeClr val="accent3"/>
                </a:solidFill>
              </a:rPr>
              <a:t>viel weniger Parameter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       → kürzere Trainingszeiten</a:t>
            </a:r>
            <a:endParaRPr sz="1600"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834100" y="2510600"/>
            <a:ext cx="6719700" cy="11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Gradienten können viel besser zu vorigen Schichten “fließen”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       → effizienteres Training, weniger vanishing/exploding gradients</a:t>
            </a:r>
            <a:endParaRPr sz="1600"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375" y="445025"/>
            <a:ext cx="2312775" cy="198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9"/>
          <p:cNvCxnSpPr/>
          <p:nvPr/>
        </p:nvCxnSpPr>
        <p:spPr>
          <a:xfrm rot="10800000">
            <a:off x="8421825" y="643900"/>
            <a:ext cx="0" cy="11250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2" name="Google Shape;212;p29"/>
          <p:cNvCxnSpPr/>
          <p:nvPr/>
        </p:nvCxnSpPr>
        <p:spPr>
          <a:xfrm>
            <a:off x="7875225" y="1817475"/>
            <a:ext cx="546600" cy="7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" name="Google Shape;213;p29"/>
          <p:cNvCxnSpPr/>
          <p:nvPr/>
        </p:nvCxnSpPr>
        <p:spPr>
          <a:xfrm flipH="1">
            <a:off x="7776300" y="545300"/>
            <a:ext cx="597300" cy="102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Varianten von ResNets</a:t>
            </a:r>
            <a:endParaRPr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662" y="1580401"/>
            <a:ext cx="5480675" cy="25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/>
          <p:nvPr/>
        </p:nvSpPr>
        <p:spPr>
          <a:xfrm>
            <a:off x="6509150" y="3882550"/>
            <a:ext cx="345600" cy="337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Varianten von ResNets</a:t>
            </a:r>
            <a:endParaRPr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076" y="1490300"/>
            <a:ext cx="4481652" cy="126966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770713" y="3232525"/>
            <a:ext cx="61743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DenseNets</a:t>
            </a: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Verbindung zwischen allen Layern in einem Block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770713" y="3759250"/>
            <a:ext cx="61743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HighwayNets</a:t>
            </a: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gate-Parameter für skip-connections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770713" y="4285975"/>
            <a:ext cx="7602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ResNeXt</a:t>
            </a: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parallele Schaltung von ResNet Blöcken für ein ‘weiteres’ Netz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877675" y="1433925"/>
            <a:ext cx="85206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de" sz="2300"/>
              <a:t>Trainieren von sehr tiefen Netzen</a:t>
            </a:r>
            <a:endParaRPr sz="2300"/>
          </a:p>
          <a:p>
            <a:pPr indent="-3746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de" sz="2300"/>
              <a:t>Residual Neural Networks</a:t>
            </a:r>
            <a:endParaRPr sz="2300"/>
          </a:p>
          <a:p>
            <a:pPr indent="-3746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de" sz="2300"/>
              <a:t>Varianten von ResNets</a:t>
            </a:r>
            <a:endParaRPr sz="23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Zusammenfassung</a:t>
            </a:r>
            <a:endParaRPr/>
          </a:p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475" y="1227725"/>
            <a:ext cx="2947350" cy="25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/>
        </p:nvSpPr>
        <p:spPr>
          <a:xfrm>
            <a:off x="650400" y="4197750"/>
            <a:ext cx="63330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ResNets</a:t>
            </a:r>
            <a:r>
              <a:rPr lang="de" sz="2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ermöglichen </a:t>
            </a:r>
            <a:r>
              <a:rPr lang="de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sehr tiefe Netze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650400" y="1477638"/>
            <a:ext cx="4629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de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Reformulierung des Lernprozesses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</a:t>
            </a:r>
            <a:r>
              <a:rPr b="1" lang="de" sz="2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Lernen von Residuen</a:t>
            </a:r>
            <a:endParaRPr b="1" sz="20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650400" y="2392475"/>
            <a:ext cx="30459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b="1" lang="de" sz="2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Skip-connections</a:t>
            </a:r>
            <a:r>
              <a:rPr b="1" lang="de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650400" y="3009513"/>
            <a:ext cx="5489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de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Mehr layer = bessere Performance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309050" y="2285400"/>
            <a:ext cx="65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300"/>
              <a:t>Trainieren von sehr tiefen Netzen</a:t>
            </a:r>
            <a:endParaRPr sz="33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Wozu benötigt man </a:t>
            </a:r>
            <a:r>
              <a:rPr i="1" lang="de"/>
              <a:t>tiefe</a:t>
            </a:r>
            <a:r>
              <a:rPr lang="de"/>
              <a:t> Netze?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401" y="1013937"/>
            <a:ext cx="6647200" cy="31156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337900" y="4335600"/>
            <a:ext cx="4468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    immer abstraktere Features     →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Wozu benötigt</a:t>
            </a:r>
            <a:r>
              <a:rPr lang="de"/>
              <a:t> man </a:t>
            </a:r>
            <a:r>
              <a:rPr i="1" lang="de"/>
              <a:t>tiefe</a:t>
            </a:r>
            <a:r>
              <a:rPr lang="de"/>
              <a:t> Netze?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00" y="1106112"/>
            <a:ext cx="4894752" cy="22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866650" y="1452875"/>
            <a:ext cx="35322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Neuronale Netze sind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universelle </a:t>
            </a:r>
            <a:endParaRPr sz="29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Funktions-</a:t>
            </a:r>
            <a:endParaRPr sz="29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approximatoren</a:t>
            </a:r>
            <a:endParaRPr sz="29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923250" y="3705725"/>
            <a:ext cx="72975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Mehr Schichten bedeutet</a:t>
            </a:r>
            <a:endParaRPr sz="1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eorgia"/>
              <a:buChar char="-"/>
            </a:pPr>
            <a:r>
              <a:rPr lang="de" sz="1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mehr </a:t>
            </a:r>
            <a:r>
              <a:rPr lang="de" sz="19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abstraktere Features</a:t>
            </a:r>
            <a:endParaRPr sz="1900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eorgia"/>
              <a:buChar char="-"/>
            </a:pPr>
            <a:r>
              <a:rPr lang="de" sz="19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einfacheres Lernen</a:t>
            </a:r>
            <a:r>
              <a:rPr lang="de" sz="1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von komplexen Funktionen</a:t>
            </a:r>
            <a:endParaRPr sz="1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ImageNet Competition 2010-2015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951" y="1572025"/>
            <a:ext cx="3334100" cy="22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66300" y="4042250"/>
            <a:ext cx="78114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1" lang="de" sz="2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ehr Schichten</a:t>
            </a:r>
            <a:r>
              <a:rPr b="1" lang="de" sz="2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de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de" sz="3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=</a:t>
            </a:r>
            <a:r>
              <a:rPr b="1" lang="de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de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immer</a:t>
            </a:r>
            <a:r>
              <a:rPr b="1" lang="de" sz="2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bessere Performance?</a:t>
            </a:r>
            <a:endParaRPr b="1" sz="24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Degeneration Problem</a:t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7595"/>
            <a:ext cx="4260299" cy="31952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 rot="10800000">
            <a:off x="3599900" y="3191400"/>
            <a:ext cx="490200" cy="133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9"/>
          <p:cNvSpPr txBox="1"/>
          <p:nvPr/>
        </p:nvSpPr>
        <p:spPr>
          <a:xfrm>
            <a:off x="2558850" y="4525500"/>
            <a:ext cx="31101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hohe Trainings- &amp; Test-Error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974750" y="945388"/>
            <a:ext cx="2420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Overfitting?</a:t>
            </a:r>
            <a:endParaRPr sz="22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974750" y="1936900"/>
            <a:ext cx="3785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Vanishing/exploding gradients?</a:t>
            </a:r>
            <a:endParaRPr sz="22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231850" y="1373125"/>
            <a:ext cx="3744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Nein. Regularisierung hilft nicht!</a:t>
            </a:r>
            <a:endParaRPr b="1"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231850" y="2789900"/>
            <a:ext cx="1518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Teilweise</a:t>
            </a:r>
            <a:endParaRPr b="1"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974750" y="3318975"/>
            <a:ext cx="40017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600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⇒</a:t>
            </a:r>
            <a:r>
              <a:rPr b="1" lang="de" sz="26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de" sz="2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Optimierung + </a:t>
            </a:r>
            <a:endParaRPr sz="2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Parameter-Initialisierung</a:t>
            </a:r>
            <a:endParaRPr sz="2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Tief vs. weniger tief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500" y="1136400"/>
            <a:ext cx="3596399" cy="381947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5273850" y="856425"/>
            <a:ext cx="31986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Initiale Parameter sind zufällig </a:t>
            </a:r>
            <a:r>
              <a:rPr lang="de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normalverteilt</a:t>
            </a: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mit </a:t>
            </a:r>
            <a:r>
              <a:rPr lang="de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Mittelwert 0</a:t>
            </a:r>
            <a:endParaRPr sz="1600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048263" y="1709925"/>
            <a:ext cx="37278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Nullfunktion einfach,</a:t>
            </a:r>
            <a:endParaRPr sz="23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    </a:t>
            </a:r>
            <a:r>
              <a:rPr b="1" lang="de" sz="23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Identität</a:t>
            </a:r>
            <a:r>
              <a:rPr lang="de" sz="23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 schwer</a:t>
            </a:r>
            <a:endParaRPr sz="2300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136" y="3185625"/>
            <a:ext cx="1124075" cy="10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6566550" y="4247575"/>
            <a:ext cx="6912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Beispiel</a:t>
            </a:r>
            <a:endParaRPr sz="11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646850" y="2489750"/>
            <a:ext cx="2925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solver findet keinen Weg dazu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 flipH="1" rot="10800000">
            <a:off x="3556775" y="4893400"/>
            <a:ext cx="421200" cy="2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0"/>
          <p:cNvCxnSpPr/>
          <p:nvPr/>
        </p:nvCxnSpPr>
        <p:spPr>
          <a:xfrm rot="10800000">
            <a:off x="4121275" y="4866700"/>
            <a:ext cx="1030500" cy="53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0"/>
          <p:cNvSpPr txBox="1"/>
          <p:nvPr/>
        </p:nvSpPr>
        <p:spPr>
          <a:xfrm>
            <a:off x="5172463" y="4741200"/>
            <a:ext cx="3279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schaden eventuell der Performance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2715150" y="2222850"/>
            <a:ext cx="37137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300"/>
              <a:t>Residual Networks</a:t>
            </a:r>
            <a:endParaRPr sz="3300"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