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1609cc8a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1609cc8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609e776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609e776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09e7767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09e7767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1609cc8a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1609cc8a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61609cc8a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61609cc8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61609cc8a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61609cc8a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61609cc8a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61609cc8a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1609cc8a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1609cc8a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1609cc8a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1609cc8a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61609cc8a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61609cc8a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1609cc8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1609cc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61609cc8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61609cc8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61609cc8a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61609cc8a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61609cc8a_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61609cc8a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61609cc8a_3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61609cc8a_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1609cc8a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61609cc8a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61609cc8a_3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61609cc8a_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61609cc8a_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61609cc8a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61609cc8a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61609cc8a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61609cc8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1609cc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61609cc8a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1609cc8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1609cc8a_3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1609cc8a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61609cc8a_3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1609cc8a_3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1609cc8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1609cc8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61609cc8a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61609cc8a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61609cc8a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61609cc8a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9500" y="432100"/>
            <a:ext cx="8520600" cy="91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Zillow Sum Game</a:t>
            </a:r>
            <a:endParaRPr b="1"/>
          </a:p>
        </p:txBody>
      </p:sp>
      <p:sp>
        <p:nvSpPr>
          <p:cNvPr id="55" name="Google Shape;55;p13"/>
          <p:cNvSpPr txBox="1">
            <a:spLocks noGrp="1"/>
          </p:cNvSpPr>
          <p:nvPr>
            <p:ph type="subTitle" idx="1"/>
          </p:nvPr>
        </p:nvSpPr>
        <p:spPr>
          <a:xfrm>
            <a:off x="311700" y="1495150"/>
            <a:ext cx="8520600" cy="29991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Team Data JAM</a:t>
            </a:r>
            <a:endParaRPr>
              <a:solidFill>
                <a:srgbClr val="000000"/>
              </a:solidFill>
            </a:endParaRPr>
          </a:p>
          <a:p>
            <a:pPr marL="0" lvl="0" indent="0" algn="ctr" rtl="0">
              <a:spcBef>
                <a:spcPts val="0"/>
              </a:spcBef>
              <a:spcAft>
                <a:spcPts val="0"/>
              </a:spcAft>
              <a:buNone/>
            </a:pPr>
            <a:endParaRPr>
              <a:solidFill>
                <a:srgbClr val="000000"/>
              </a:solidFill>
            </a:endParaRPr>
          </a:p>
          <a:p>
            <a:pPr marL="0" lvl="0" indent="0" algn="ctr" rtl="0">
              <a:spcBef>
                <a:spcPts val="0"/>
              </a:spcBef>
              <a:spcAft>
                <a:spcPts val="0"/>
              </a:spcAft>
              <a:buNone/>
            </a:pPr>
            <a:r>
              <a:rPr lang="en" sz="2600">
                <a:solidFill>
                  <a:srgbClr val="000000"/>
                </a:solidFill>
              </a:rPr>
              <a:t>By:</a:t>
            </a:r>
            <a:endParaRPr sz="2600">
              <a:solidFill>
                <a:srgbClr val="000000"/>
              </a:solidFill>
            </a:endParaRPr>
          </a:p>
          <a:p>
            <a:pPr marL="0" lvl="0" indent="0" algn="ctr" rtl="0">
              <a:spcBef>
                <a:spcPts val="0"/>
              </a:spcBef>
              <a:spcAft>
                <a:spcPts val="0"/>
              </a:spcAft>
              <a:buNone/>
            </a:pPr>
            <a:r>
              <a:rPr lang="en" sz="1800" b="1">
                <a:solidFill>
                  <a:srgbClr val="000000"/>
                </a:solidFill>
              </a:rPr>
              <a:t>J</a:t>
            </a:r>
            <a:r>
              <a:rPr lang="en" sz="1800">
                <a:solidFill>
                  <a:srgbClr val="000000"/>
                </a:solidFill>
              </a:rPr>
              <a:t>oe Casino</a:t>
            </a:r>
            <a:endParaRPr sz="1800">
              <a:solidFill>
                <a:srgbClr val="000000"/>
              </a:solidFill>
            </a:endParaRPr>
          </a:p>
          <a:p>
            <a:pPr marL="0" lvl="0" indent="0" algn="ctr" rtl="0">
              <a:spcBef>
                <a:spcPts val="0"/>
              </a:spcBef>
              <a:spcAft>
                <a:spcPts val="0"/>
              </a:spcAft>
              <a:buNone/>
            </a:pPr>
            <a:r>
              <a:rPr lang="en" sz="1800" b="1">
                <a:solidFill>
                  <a:srgbClr val="000000"/>
                </a:solidFill>
              </a:rPr>
              <a:t>  A</a:t>
            </a:r>
            <a:r>
              <a:rPr lang="en" sz="1800">
                <a:solidFill>
                  <a:srgbClr val="000000"/>
                </a:solidFill>
              </a:rPr>
              <a:t>lex Koynoff</a:t>
            </a:r>
            <a:endParaRPr sz="1800">
              <a:solidFill>
                <a:srgbClr val="000000"/>
              </a:solidFill>
            </a:endParaRPr>
          </a:p>
          <a:p>
            <a:pPr marL="0" lvl="0" indent="0" algn="ctr" rtl="0">
              <a:spcBef>
                <a:spcPts val="0"/>
              </a:spcBef>
              <a:spcAft>
                <a:spcPts val="0"/>
              </a:spcAft>
              <a:buNone/>
            </a:pPr>
            <a:r>
              <a:rPr lang="en" sz="1800" b="1">
                <a:solidFill>
                  <a:srgbClr val="000000"/>
                </a:solidFill>
              </a:rPr>
              <a:t>       M</a:t>
            </a:r>
            <a:r>
              <a:rPr lang="en" sz="1800">
                <a:solidFill>
                  <a:srgbClr val="000000"/>
                </a:solidFill>
              </a:rPr>
              <a:t>aralee Capella</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Level: Home Prices vs Income Levels</a:t>
            </a:r>
            <a:endParaRPr/>
          </a:p>
        </p:txBody>
      </p:sp>
      <p:sp>
        <p:nvSpPr>
          <p:cNvPr id="112" name="Google Shape;112;p22"/>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Does higher income mean higher home prices?</a:t>
            </a:r>
            <a:endParaRPr/>
          </a:p>
          <a:p>
            <a:pPr marL="914400" lvl="1" indent="-317500" algn="l" rtl="0">
              <a:lnSpc>
                <a:spcPct val="115000"/>
              </a:lnSpc>
              <a:spcBef>
                <a:spcPts val="0"/>
              </a:spcBef>
              <a:spcAft>
                <a:spcPts val="0"/>
              </a:spcAft>
              <a:buSzPts val="1400"/>
              <a:buChar char="○"/>
            </a:pPr>
            <a:r>
              <a:rPr lang="en"/>
              <a:t>Do Americans generally buy more expensive homes the more money they make?</a:t>
            </a:r>
            <a:endParaRPr/>
          </a:p>
          <a:p>
            <a:pPr marL="914400" lvl="1" indent="-317500" algn="l" rtl="0">
              <a:lnSpc>
                <a:spcPct val="115000"/>
              </a:lnSpc>
              <a:spcBef>
                <a:spcPts val="0"/>
              </a:spcBef>
              <a:spcAft>
                <a:spcPts val="0"/>
              </a:spcAft>
              <a:buSzPts val="1400"/>
              <a:buChar char="○"/>
            </a:pPr>
            <a:r>
              <a:rPr lang="en"/>
              <a:t>Do Americans under or over spend on homes based on their income level?</a:t>
            </a:r>
            <a:endParaRPr/>
          </a:p>
          <a:p>
            <a:pPr marL="457200" lvl="0" indent="0" algn="l" rtl="0">
              <a:lnSpc>
                <a:spcPct val="115000"/>
              </a:lnSpc>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Median Home Prices to Median Household Income</a:t>
            </a:r>
            <a:endParaRPr/>
          </a:p>
        </p:txBody>
      </p:sp>
      <p:sp>
        <p:nvSpPr>
          <p:cNvPr id="118" name="Google Shape;118;p23"/>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Higher household income correlates to higher home prices.</a:t>
            </a:r>
            <a:endParaRPr/>
          </a:p>
          <a:p>
            <a:pPr marL="457200" lvl="0" indent="0" algn="l" rtl="0">
              <a:lnSpc>
                <a:spcPct val="115000"/>
              </a:lnSpc>
              <a:spcBef>
                <a:spcPts val="1600"/>
              </a:spcBef>
              <a:spcAft>
                <a:spcPts val="1600"/>
              </a:spcAft>
              <a:buNone/>
            </a:pPr>
            <a:endParaRPr/>
          </a:p>
        </p:txBody>
      </p:sp>
      <p:pic>
        <p:nvPicPr>
          <p:cNvPr id="119" name="Google Shape;119;p23"/>
          <p:cNvPicPr preferRelativeResize="0"/>
          <p:nvPr/>
        </p:nvPicPr>
        <p:blipFill>
          <a:blip r:embed="rId3">
            <a:alphaModFix/>
          </a:blip>
          <a:stretch>
            <a:fillRect/>
          </a:stretch>
        </p:blipFill>
        <p:spPr>
          <a:xfrm>
            <a:off x="914350" y="1656275"/>
            <a:ext cx="7307601" cy="326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79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to Income Ratio</a:t>
            </a:r>
            <a:endParaRPr/>
          </a:p>
        </p:txBody>
      </p:sp>
      <p:sp>
        <p:nvSpPr>
          <p:cNvPr id="125" name="Google Shape;125;p24"/>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Some states tend to underspend while others overspend.</a:t>
            </a:r>
            <a:endParaRPr/>
          </a:p>
          <a:p>
            <a:pPr marL="457200" lvl="0" indent="0" algn="l" rtl="0">
              <a:lnSpc>
                <a:spcPct val="115000"/>
              </a:lnSpc>
              <a:spcBef>
                <a:spcPts val="1600"/>
              </a:spcBef>
              <a:spcAft>
                <a:spcPts val="1600"/>
              </a:spcAft>
              <a:buNone/>
            </a:pPr>
            <a:endParaRPr/>
          </a:p>
        </p:txBody>
      </p:sp>
      <p:pic>
        <p:nvPicPr>
          <p:cNvPr id="126" name="Google Shape;126;p24"/>
          <p:cNvPicPr preferRelativeResize="0"/>
          <p:nvPr/>
        </p:nvPicPr>
        <p:blipFill>
          <a:blip r:embed="rId3">
            <a:alphaModFix/>
          </a:blip>
          <a:stretch>
            <a:fillRect/>
          </a:stretch>
        </p:blipFill>
        <p:spPr>
          <a:xfrm>
            <a:off x="442375" y="1481125"/>
            <a:ext cx="8259251" cy="339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Income to Ratio</a:t>
            </a:r>
            <a:endParaRPr/>
          </a:p>
        </p:txBody>
      </p:sp>
      <p:sp>
        <p:nvSpPr>
          <p:cNvPr id="132" name="Google Shape;132;p25"/>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Households with incomes above the median household income level tend to slightly spend more on homes compared to households below the median household income.</a:t>
            </a:r>
            <a:endParaRPr/>
          </a:p>
          <a:p>
            <a:pPr marL="457200" lvl="0" indent="0" algn="l" rtl="0">
              <a:lnSpc>
                <a:spcPct val="115000"/>
              </a:lnSpc>
              <a:spcBef>
                <a:spcPts val="1600"/>
              </a:spcBef>
              <a:spcAft>
                <a:spcPts val="1600"/>
              </a:spcAft>
              <a:buNone/>
            </a:pPr>
            <a:endParaRPr/>
          </a:p>
        </p:txBody>
      </p:sp>
      <p:pic>
        <p:nvPicPr>
          <p:cNvPr id="133" name="Google Shape;133;p25"/>
          <p:cNvPicPr preferRelativeResize="0"/>
          <p:nvPr/>
        </p:nvPicPr>
        <p:blipFill>
          <a:blip r:embed="rId3">
            <a:alphaModFix/>
          </a:blip>
          <a:stretch>
            <a:fillRect/>
          </a:stretch>
        </p:blipFill>
        <p:spPr>
          <a:xfrm>
            <a:off x="907525" y="1731050"/>
            <a:ext cx="7312775" cy="326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vs Points of Interests</a:t>
            </a:r>
            <a:endParaRPr/>
          </a:p>
        </p:txBody>
      </p:sp>
      <p:sp>
        <p:nvSpPr>
          <p:cNvPr id="139" name="Google Shape;139;p26"/>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How does the count of various points of interest impact home prices?</a:t>
            </a:r>
            <a:endParaRPr/>
          </a:p>
          <a:p>
            <a:pPr marL="914400" lvl="1" indent="-317500" algn="l" rtl="0">
              <a:lnSpc>
                <a:spcPct val="115000"/>
              </a:lnSpc>
              <a:spcBef>
                <a:spcPts val="0"/>
              </a:spcBef>
              <a:spcAft>
                <a:spcPts val="0"/>
              </a:spcAft>
              <a:buSzPts val="1400"/>
              <a:buChar char="○"/>
            </a:pPr>
            <a:r>
              <a:rPr lang="en"/>
              <a:t>Does having more Starbucks coffee shops in your zip code lead to higher home price appreciation?</a:t>
            </a:r>
            <a:endParaRPr/>
          </a:p>
          <a:p>
            <a:pPr marL="914400" lvl="0" indent="0" algn="l" rtl="0">
              <a:lnSpc>
                <a:spcPct val="115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261775" y="11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Starbucks vs Home Prices</a:t>
            </a:r>
            <a:endParaRPr/>
          </a:p>
        </p:txBody>
      </p:sp>
      <p:pic>
        <p:nvPicPr>
          <p:cNvPr id="145" name="Google Shape;145;p27"/>
          <p:cNvPicPr preferRelativeResize="0"/>
          <p:nvPr/>
        </p:nvPicPr>
        <p:blipFill>
          <a:blip r:embed="rId3">
            <a:alphaModFix/>
          </a:blip>
          <a:stretch>
            <a:fillRect/>
          </a:stretch>
        </p:blipFill>
        <p:spPr>
          <a:xfrm>
            <a:off x="4936350" y="505529"/>
            <a:ext cx="2780973" cy="1926171"/>
          </a:xfrm>
          <a:prstGeom prst="rect">
            <a:avLst/>
          </a:prstGeom>
          <a:noFill/>
          <a:ln>
            <a:noFill/>
          </a:ln>
        </p:spPr>
      </p:pic>
      <p:pic>
        <p:nvPicPr>
          <p:cNvPr id="146" name="Google Shape;146;p27"/>
          <p:cNvPicPr preferRelativeResize="0"/>
          <p:nvPr/>
        </p:nvPicPr>
        <p:blipFill>
          <a:blip r:embed="rId4">
            <a:alphaModFix/>
          </a:blip>
          <a:stretch>
            <a:fillRect/>
          </a:stretch>
        </p:blipFill>
        <p:spPr>
          <a:xfrm>
            <a:off x="7789084" y="505529"/>
            <a:ext cx="1309416" cy="831530"/>
          </a:xfrm>
          <a:prstGeom prst="rect">
            <a:avLst/>
          </a:prstGeom>
          <a:noFill/>
          <a:ln>
            <a:noFill/>
          </a:ln>
        </p:spPr>
      </p:pic>
      <p:pic>
        <p:nvPicPr>
          <p:cNvPr id="147" name="Google Shape;147;p27"/>
          <p:cNvPicPr preferRelativeResize="0"/>
          <p:nvPr/>
        </p:nvPicPr>
        <p:blipFill>
          <a:blip r:embed="rId5">
            <a:alphaModFix/>
          </a:blip>
          <a:stretch>
            <a:fillRect/>
          </a:stretch>
        </p:blipFill>
        <p:spPr>
          <a:xfrm>
            <a:off x="5183450" y="115450"/>
            <a:ext cx="3885725" cy="2260300"/>
          </a:xfrm>
          <a:prstGeom prst="rect">
            <a:avLst/>
          </a:prstGeom>
          <a:noFill/>
          <a:ln>
            <a:noFill/>
          </a:ln>
        </p:spPr>
      </p:pic>
      <p:pic>
        <p:nvPicPr>
          <p:cNvPr id="148" name="Google Shape;148;p27"/>
          <p:cNvPicPr preferRelativeResize="0"/>
          <p:nvPr/>
        </p:nvPicPr>
        <p:blipFill>
          <a:blip r:embed="rId4">
            <a:alphaModFix/>
          </a:blip>
          <a:stretch>
            <a:fillRect/>
          </a:stretch>
        </p:blipFill>
        <p:spPr>
          <a:xfrm>
            <a:off x="468500" y="2502420"/>
            <a:ext cx="4103500" cy="2644055"/>
          </a:xfrm>
          <a:prstGeom prst="rect">
            <a:avLst/>
          </a:prstGeom>
          <a:noFill/>
          <a:ln>
            <a:noFill/>
          </a:ln>
        </p:spPr>
      </p:pic>
      <p:pic>
        <p:nvPicPr>
          <p:cNvPr id="149" name="Google Shape;149;p27"/>
          <p:cNvPicPr preferRelativeResize="0"/>
          <p:nvPr/>
        </p:nvPicPr>
        <p:blipFill>
          <a:blip r:embed="rId3">
            <a:alphaModFix/>
          </a:blip>
          <a:stretch>
            <a:fillRect/>
          </a:stretch>
        </p:blipFill>
        <p:spPr>
          <a:xfrm>
            <a:off x="5076496" y="2502425"/>
            <a:ext cx="3762329" cy="2644050"/>
          </a:xfrm>
          <a:prstGeom prst="rect">
            <a:avLst/>
          </a:prstGeom>
          <a:noFill/>
          <a:ln>
            <a:noFill/>
          </a:ln>
        </p:spPr>
      </p:pic>
      <p:sp>
        <p:nvSpPr>
          <p:cNvPr id="150" name="Google Shape;150;p27"/>
          <p:cNvSpPr txBox="1"/>
          <p:nvPr/>
        </p:nvSpPr>
        <p:spPr>
          <a:xfrm>
            <a:off x="308050" y="598400"/>
            <a:ext cx="4424400" cy="1833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solidFill>
                  <a:schemeClr val="dk1"/>
                </a:solidFill>
              </a:rPr>
              <a:t>Using FourSquare API, able to ‘count’ establishments within a given radius of zip </a:t>
            </a:r>
            <a:endParaRPr/>
          </a:p>
          <a:p>
            <a:pPr marL="457200" lvl="0" indent="-317500" algn="l" rtl="0">
              <a:spcBef>
                <a:spcPts val="0"/>
              </a:spcBef>
              <a:spcAft>
                <a:spcPts val="0"/>
              </a:spcAft>
              <a:buSzPts val="1400"/>
              <a:buChar char="●"/>
            </a:pPr>
            <a:r>
              <a:rPr lang="en"/>
              <a:t>Starbucks ‘density’ seems to correlate well with home price, however cognizant of ‘city bias’</a:t>
            </a:r>
            <a:endParaRPr/>
          </a:p>
          <a:p>
            <a:pPr marL="457200" lvl="0" indent="-317500" algn="l" rtl="0">
              <a:spcBef>
                <a:spcPts val="0"/>
              </a:spcBef>
              <a:spcAft>
                <a:spcPts val="0"/>
              </a:spcAft>
              <a:buSzPts val="1400"/>
              <a:buChar char="●"/>
            </a:pPr>
            <a:r>
              <a:rPr lang="en"/>
              <a:t>More interestingly, growth rate (since 2000) of home prices in areas with 20+ Starbucks within a 4mi radius outperformed the nat’l avg</a:t>
            </a:r>
            <a:endParaRPr/>
          </a:p>
          <a:p>
            <a:pPr marL="914400" lvl="1" indent="-317500" algn="l" rtl="0">
              <a:spcBef>
                <a:spcPts val="0"/>
              </a:spcBef>
              <a:spcAft>
                <a:spcPts val="0"/>
              </a:spcAft>
              <a:buSzPts val="1400"/>
              <a:buChar char="○"/>
            </a:pPr>
            <a:r>
              <a:rPr lang="en"/>
              <a:t>Causality vs. Causation?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2617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Variables vs Home Prices</a:t>
            </a:r>
            <a:endParaRPr/>
          </a:p>
        </p:txBody>
      </p:sp>
      <p:pic>
        <p:nvPicPr>
          <p:cNvPr id="156" name="Google Shape;156;p28"/>
          <p:cNvPicPr preferRelativeResize="0"/>
          <p:nvPr/>
        </p:nvPicPr>
        <p:blipFill>
          <a:blip r:embed="rId3">
            <a:alphaModFix/>
          </a:blip>
          <a:stretch>
            <a:fillRect/>
          </a:stretch>
        </p:blipFill>
        <p:spPr>
          <a:xfrm>
            <a:off x="541900" y="572700"/>
            <a:ext cx="3433024" cy="2194625"/>
          </a:xfrm>
          <a:prstGeom prst="rect">
            <a:avLst/>
          </a:prstGeom>
          <a:noFill/>
          <a:ln>
            <a:noFill/>
          </a:ln>
        </p:spPr>
      </p:pic>
      <p:pic>
        <p:nvPicPr>
          <p:cNvPr id="157" name="Google Shape;157;p28"/>
          <p:cNvPicPr preferRelativeResize="0"/>
          <p:nvPr/>
        </p:nvPicPr>
        <p:blipFill>
          <a:blip r:embed="rId4">
            <a:alphaModFix/>
          </a:blip>
          <a:stretch>
            <a:fillRect/>
          </a:stretch>
        </p:blipFill>
        <p:spPr>
          <a:xfrm>
            <a:off x="5036175" y="536574"/>
            <a:ext cx="3201270" cy="2266875"/>
          </a:xfrm>
          <a:prstGeom prst="rect">
            <a:avLst/>
          </a:prstGeom>
          <a:noFill/>
          <a:ln>
            <a:noFill/>
          </a:ln>
        </p:spPr>
      </p:pic>
      <p:pic>
        <p:nvPicPr>
          <p:cNvPr id="158" name="Google Shape;158;p28"/>
          <p:cNvPicPr preferRelativeResize="0"/>
          <p:nvPr/>
        </p:nvPicPr>
        <p:blipFill>
          <a:blip r:embed="rId5">
            <a:alphaModFix/>
          </a:blip>
          <a:stretch>
            <a:fillRect/>
          </a:stretch>
        </p:blipFill>
        <p:spPr>
          <a:xfrm>
            <a:off x="659138" y="2979650"/>
            <a:ext cx="3198554" cy="2071375"/>
          </a:xfrm>
          <a:prstGeom prst="rect">
            <a:avLst/>
          </a:prstGeom>
          <a:noFill/>
          <a:ln>
            <a:noFill/>
          </a:ln>
        </p:spPr>
      </p:pic>
      <p:pic>
        <p:nvPicPr>
          <p:cNvPr id="159" name="Google Shape;159;p28"/>
          <p:cNvPicPr preferRelativeResize="0"/>
          <p:nvPr/>
        </p:nvPicPr>
        <p:blipFill>
          <a:blip r:embed="rId6">
            <a:alphaModFix/>
          </a:blip>
          <a:stretch>
            <a:fillRect/>
          </a:stretch>
        </p:blipFill>
        <p:spPr>
          <a:xfrm>
            <a:off x="5207029" y="2997712"/>
            <a:ext cx="2859564" cy="2035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2617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Variables vs Home Prices</a:t>
            </a:r>
            <a:endParaRPr/>
          </a:p>
        </p:txBody>
      </p:sp>
      <p:pic>
        <p:nvPicPr>
          <p:cNvPr id="165" name="Google Shape;165;p29"/>
          <p:cNvPicPr preferRelativeResize="0"/>
          <p:nvPr/>
        </p:nvPicPr>
        <p:blipFill>
          <a:blip r:embed="rId3">
            <a:alphaModFix/>
          </a:blip>
          <a:stretch>
            <a:fillRect/>
          </a:stretch>
        </p:blipFill>
        <p:spPr>
          <a:xfrm>
            <a:off x="901450" y="572700"/>
            <a:ext cx="3458775" cy="2243750"/>
          </a:xfrm>
          <a:prstGeom prst="rect">
            <a:avLst/>
          </a:prstGeom>
          <a:noFill/>
          <a:ln>
            <a:noFill/>
          </a:ln>
        </p:spPr>
      </p:pic>
      <p:pic>
        <p:nvPicPr>
          <p:cNvPr id="166" name="Google Shape;166;p29"/>
          <p:cNvPicPr preferRelativeResize="0"/>
          <p:nvPr/>
        </p:nvPicPr>
        <p:blipFill>
          <a:blip r:embed="rId4">
            <a:alphaModFix/>
          </a:blip>
          <a:stretch>
            <a:fillRect/>
          </a:stretch>
        </p:blipFill>
        <p:spPr>
          <a:xfrm>
            <a:off x="4794500" y="572700"/>
            <a:ext cx="3049614" cy="2243751"/>
          </a:xfrm>
          <a:prstGeom prst="rect">
            <a:avLst/>
          </a:prstGeom>
          <a:noFill/>
          <a:ln>
            <a:noFill/>
          </a:ln>
        </p:spPr>
      </p:pic>
      <p:pic>
        <p:nvPicPr>
          <p:cNvPr id="167" name="Google Shape;167;p29"/>
          <p:cNvPicPr preferRelativeResize="0"/>
          <p:nvPr/>
        </p:nvPicPr>
        <p:blipFill>
          <a:blip r:embed="rId5">
            <a:alphaModFix/>
          </a:blip>
          <a:stretch>
            <a:fillRect/>
          </a:stretch>
        </p:blipFill>
        <p:spPr>
          <a:xfrm>
            <a:off x="1041275" y="2958875"/>
            <a:ext cx="3370417" cy="2022250"/>
          </a:xfrm>
          <a:prstGeom prst="rect">
            <a:avLst/>
          </a:prstGeom>
          <a:noFill/>
          <a:ln>
            <a:noFill/>
          </a:ln>
        </p:spPr>
      </p:pic>
      <p:pic>
        <p:nvPicPr>
          <p:cNvPr id="168" name="Google Shape;168;p29"/>
          <p:cNvPicPr preferRelativeResize="0"/>
          <p:nvPr/>
        </p:nvPicPr>
        <p:blipFill>
          <a:blip r:embed="rId6">
            <a:alphaModFix/>
          </a:blip>
          <a:stretch>
            <a:fillRect/>
          </a:stretch>
        </p:blipFill>
        <p:spPr>
          <a:xfrm>
            <a:off x="5018817" y="2958875"/>
            <a:ext cx="2825309" cy="202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vs Proximity to Airports</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Does proximity to a major airport increase or decrease median home price?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Does the relationship change over time (house prices from 2000 vs 2018)?</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What trends can be observed?</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Distance to Nearest Airport and Median Home Price (2010)</a:t>
            </a:r>
            <a:endParaRPr sz="2400"/>
          </a:p>
        </p:txBody>
      </p:sp>
      <p:pic>
        <p:nvPicPr>
          <p:cNvPr id="180" name="Google Shape;180;p31"/>
          <p:cNvPicPr preferRelativeResize="0"/>
          <p:nvPr/>
        </p:nvPicPr>
        <p:blipFill>
          <a:blip r:embed="rId3">
            <a:alphaModFix/>
          </a:blip>
          <a:stretch>
            <a:fillRect/>
          </a:stretch>
        </p:blipFill>
        <p:spPr>
          <a:xfrm>
            <a:off x="1419600" y="1386575"/>
            <a:ext cx="5715925" cy="3730100"/>
          </a:xfrm>
          <a:prstGeom prst="rect">
            <a:avLst/>
          </a:prstGeom>
          <a:noFill/>
          <a:ln>
            <a:noFill/>
          </a:ln>
        </p:spPr>
      </p:pic>
      <p:sp>
        <p:nvSpPr>
          <p:cNvPr id="181" name="Google Shape;181;p31"/>
          <p:cNvSpPr txBox="1"/>
          <p:nvPr/>
        </p:nvSpPr>
        <p:spPr>
          <a:xfrm>
            <a:off x="220425" y="670500"/>
            <a:ext cx="8817300" cy="6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data suggest that there was a greater density of homes closer to major airports (presumably urban and more-developed areas). Although there appears to be not much of a relationship when the nearest airport is within 100 miles, when the distance becomes greater, the median home price decreases.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Overview of Topic</a:t>
            </a:r>
            <a:endParaRPr sz="3000"/>
          </a:p>
        </p:txBody>
      </p:sp>
      <p:sp>
        <p:nvSpPr>
          <p:cNvPr id="61" name="Google Shape;61;p14"/>
          <p:cNvSpPr txBox="1">
            <a:spLocks noGrp="1"/>
          </p:cNvSpPr>
          <p:nvPr>
            <p:ph type="body" idx="1"/>
          </p:nvPr>
        </p:nvSpPr>
        <p:spPr>
          <a:xfrm>
            <a:off x="311700" y="1152475"/>
            <a:ext cx="8520600" cy="1637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b="1">
                <a:solidFill>
                  <a:srgbClr val="000000"/>
                </a:solidFill>
              </a:rPr>
              <a:t>Core question:</a:t>
            </a:r>
            <a:r>
              <a:rPr lang="en" sz="2400">
                <a:solidFill>
                  <a:srgbClr val="000000"/>
                </a:solidFill>
              </a:rPr>
              <a:t> Does more equal higher appreciation of home prices?</a:t>
            </a:r>
            <a:br>
              <a:rPr lang="en" sz="2400">
                <a:solidFill>
                  <a:srgbClr val="000000"/>
                </a:solidFill>
              </a:rPr>
            </a:br>
            <a:endParaRPr sz="2400">
              <a:solidFill>
                <a:srgbClr val="000000"/>
              </a:solidFill>
            </a:endParaRPr>
          </a:p>
          <a:p>
            <a:pPr marL="457200" lvl="0" indent="-342900" algn="l" rtl="0">
              <a:spcBef>
                <a:spcPts val="0"/>
              </a:spcBef>
              <a:spcAft>
                <a:spcPts val="0"/>
              </a:spcAft>
              <a:buClr>
                <a:srgbClr val="000000"/>
              </a:buClr>
              <a:buSzPts val="1800"/>
              <a:buChar char="●"/>
            </a:pPr>
            <a:r>
              <a:rPr lang="en" sz="2400" b="1">
                <a:solidFill>
                  <a:srgbClr val="000000"/>
                </a:solidFill>
              </a:rPr>
              <a:t>Core strategy:</a:t>
            </a:r>
            <a:r>
              <a:rPr lang="en" sz="2400">
                <a:solidFill>
                  <a:srgbClr val="000000"/>
                </a:solidFill>
              </a:rPr>
              <a:t> Compare historical prices for 14,000+ zip codes throughout the United States against various variables to find if any correlations exist.</a:t>
            </a:r>
            <a:br>
              <a:rPr lang="en"/>
            </a:br>
            <a:endParaRPr/>
          </a:p>
          <a:p>
            <a:pPr marL="457200" marR="0" lvl="0" indent="0" algn="l" rtl="0">
              <a:lnSpc>
                <a:spcPct val="115000"/>
              </a:lnSpc>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50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Distance to Nearest Airport and Median Home Price (2018)</a:t>
            </a:r>
            <a:endParaRPr sz="2400"/>
          </a:p>
        </p:txBody>
      </p:sp>
      <p:pic>
        <p:nvPicPr>
          <p:cNvPr id="187" name="Google Shape;187;p32"/>
          <p:cNvPicPr preferRelativeResize="0"/>
          <p:nvPr/>
        </p:nvPicPr>
        <p:blipFill>
          <a:blip r:embed="rId3">
            <a:alphaModFix/>
          </a:blip>
          <a:stretch>
            <a:fillRect/>
          </a:stretch>
        </p:blipFill>
        <p:spPr>
          <a:xfrm>
            <a:off x="1376225" y="1137125"/>
            <a:ext cx="5966425" cy="3921200"/>
          </a:xfrm>
          <a:prstGeom prst="rect">
            <a:avLst/>
          </a:prstGeom>
          <a:noFill/>
          <a:ln>
            <a:noFill/>
          </a:ln>
        </p:spPr>
      </p:pic>
      <p:sp>
        <p:nvSpPr>
          <p:cNvPr id="188" name="Google Shape;188;p32"/>
          <p:cNvSpPr txBox="1"/>
          <p:nvPr/>
        </p:nvSpPr>
        <p:spPr>
          <a:xfrm>
            <a:off x="661300" y="463375"/>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trends for 2018 seem similar to 2010. These data suggest that home prices increased in many areas. Also, it seems that median home prices didn’t decrease as sharply when distance from nearest airport increased (as compared to 2010).</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Zip Code Level: Home Prices vs Demographics</a:t>
            </a:r>
            <a:endParaRPr/>
          </a:p>
        </p:txBody>
      </p:sp>
      <p:sp>
        <p:nvSpPr>
          <p:cNvPr id="194" name="Google Shape;194;p33"/>
          <p:cNvSpPr txBox="1"/>
          <p:nvPr/>
        </p:nvSpPr>
        <p:spPr>
          <a:xfrm>
            <a:off x="124200" y="1095350"/>
            <a:ext cx="8895600" cy="1633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Do demographics impact home price appreciation*?</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How do median age, poverty, unemployment, and the count of Bachelor degrees in a zip code impact home price appreciation?</a:t>
            </a:r>
            <a:endParaRPr>
              <a:solidFill>
                <a:schemeClr val="dk1"/>
              </a:solidFill>
            </a:endParaRPr>
          </a:p>
          <a:p>
            <a:pPr marL="457200" marR="0" lvl="0" indent="0" algn="l" rtl="0">
              <a:lnSpc>
                <a:spcPct val="115000"/>
              </a:lnSpc>
              <a:spcBef>
                <a:spcPts val="1600"/>
              </a:spcBef>
              <a:spcAft>
                <a:spcPts val="0"/>
              </a:spcAft>
              <a:buNone/>
            </a:pPr>
            <a:endParaRPr/>
          </a:p>
          <a:p>
            <a:pPr marL="45720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sz="800"/>
              <a:t>     </a:t>
            </a: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endParaRPr sz="800"/>
          </a:p>
          <a:p>
            <a:pPr marL="0" marR="0" lvl="0" indent="0" algn="l" rtl="0">
              <a:lnSpc>
                <a:spcPct val="115000"/>
              </a:lnSpc>
              <a:spcBef>
                <a:spcPts val="1600"/>
              </a:spcBef>
              <a:spcAft>
                <a:spcPts val="0"/>
              </a:spcAft>
              <a:buNone/>
            </a:pPr>
            <a:r>
              <a:rPr lang="en" sz="800"/>
              <a:t>      *Home price appreciation is from 2000 to 2018 using Zillow median prices per zip code.</a:t>
            </a:r>
            <a:endParaRPr sz="800"/>
          </a:p>
          <a:p>
            <a:pPr marL="914400" lvl="0" indent="0" algn="l" rtl="0">
              <a:lnSpc>
                <a:spcPct val="115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 Increase in Home Values vs Median Age</a:t>
            </a:r>
            <a:endParaRPr/>
          </a:p>
        </p:txBody>
      </p:sp>
      <p:sp>
        <p:nvSpPr>
          <p:cNvPr id="200" name="Google Shape;200;p34"/>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Median age in the mid to high 30s look to have experienced a higher percentage increase.</a:t>
            </a:r>
            <a:endParaRPr/>
          </a:p>
          <a:p>
            <a:pPr marL="457200" lvl="0" indent="0" algn="l" rtl="0">
              <a:lnSpc>
                <a:spcPct val="115000"/>
              </a:lnSpc>
              <a:spcBef>
                <a:spcPts val="1600"/>
              </a:spcBef>
              <a:spcAft>
                <a:spcPts val="1600"/>
              </a:spcAft>
              <a:buNone/>
            </a:pPr>
            <a:endParaRPr/>
          </a:p>
        </p:txBody>
      </p:sp>
      <p:pic>
        <p:nvPicPr>
          <p:cNvPr id="201" name="Google Shape;201;p34"/>
          <p:cNvPicPr preferRelativeResize="0"/>
          <p:nvPr/>
        </p:nvPicPr>
        <p:blipFill>
          <a:blip r:embed="rId3">
            <a:alphaModFix/>
          </a:blip>
          <a:stretch>
            <a:fillRect/>
          </a:stretch>
        </p:blipFill>
        <p:spPr>
          <a:xfrm>
            <a:off x="909600" y="1420975"/>
            <a:ext cx="6860473" cy="3536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 Increase in Home Values vs Poverty Rate</a:t>
            </a:r>
            <a:endParaRPr/>
          </a:p>
        </p:txBody>
      </p:sp>
      <p:sp>
        <p:nvSpPr>
          <p:cNvPr id="207" name="Google Shape;207;p35"/>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Lower poverty rate tends to lead to higher percent increase in home values.</a:t>
            </a:r>
            <a:endParaRPr/>
          </a:p>
          <a:p>
            <a:pPr marL="457200" lvl="0" indent="0" algn="l" rtl="0">
              <a:lnSpc>
                <a:spcPct val="115000"/>
              </a:lnSpc>
              <a:spcBef>
                <a:spcPts val="1600"/>
              </a:spcBef>
              <a:spcAft>
                <a:spcPts val="1600"/>
              </a:spcAft>
              <a:buNone/>
            </a:pPr>
            <a:endParaRPr/>
          </a:p>
        </p:txBody>
      </p:sp>
      <p:pic>
        <p:nvPicPr>
          <p:cNvPr id="208" name="Google Shape;208;p35"/>
          <p:cNvPicPr preferRelativeResize="0"/>
          <p:nvPr/>
        </p:nvPicPr>
        <p:blipFill>
          <a:blip r:embed="rId3">
            <a:alphaModFix/>
          </a:blip>
          <a:stretch>
            <a:fillRect/>
          </a:stretch>
        </p:blipFill>
        <p:spPr>
          <a:xfrm>
            <a:off x="909600" y="1454825"/>
            <a:ext cx="6860473" cy="353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Percent Increase in Home Values vs Unemployment Rate</a:t>
            </a:r>
            <a:endParaRPr sz="2400"/>
          </a:p>
        </p:txBody>
      </p:sp>
      <p:sp>
        <p:nvSpPr>
          <p:cNvPr id="214" name="Google Shape;214;p36"/>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While not 100% clear, lower unemployment rate tends to correlate with higher increase of home prices.</a:t>
            </a:r>
            <a:endParaRPr/>
          </a:p>
          <a:p>
            <a:pPr marL="457200" lvl="0" indent="0" algn="l" rtl="0">
              <a:lnSpc>
                <a:spcPct val="115000"/>
              </a:lnSpc>
              <a:spcBef>
                <a:spcPts val="1600"/>
              </a:spcBef>
              <a:spcAft>
                <a:spcPts val="1600"/>
              </a:spcAft>
              <a:buNone/>
            </a:pPr>
            <a:endParaRPr/>
          </a:p>
        </p:txBody>
      </p:sp>
      <p:pic>
        <p:nvPicPr>
          <p:cNvPr id="215" name="Google Shape;215;p36"/>
          <p:cNvPicPr preferRelativeResize="0"/>
          <p:nvPr/>
        </p:nvPicPr>
        <p:blipFill>
          <a:blip r:embed="rId3">
            <a:alphaModFix/>
          </a:blip>
          <a:stretch>
            <a:fillRect/>
          </a:stretch>
        </p:blipFill>
        <p:spPr>
          <a:xfrm>
            <a:off x="902775" y="1433825"/>
            <a:ext cx="6853648" cy="355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311700" y="445025"/>
            <a:ext cx="863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Percent Increase in Home Values vs People with Bachelor's Degree</a:t>
            </a:r>
            <a:endParaRPr sz="2200"/>
          </a:p>
        </p:txBody>
      </p:sp>
      <p:sp>
        <p:nvSpPr>
          <p:cNvPr id="221" name="Google Shape;221;p37"/>
          <p:cNvSpPr txBox="1"/>
          <p:nvPr/>
        </p:nvSpPr>
        <p:spPr>
          <a:xfrm>
            <a:off x="124200" y="1095350"/>
            <a:ext cx="8895600" cy="4833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a:t>Zip codes with higher ratio of employable people with Bachelor’s degrees look to have a slight upward trend</a:t>
            </a:r>
            <a:endParaRPr sz="1200"/>
          </a:p>
          <a:p>
            <a:pPr marL="457200" lvl="0" indent="0" algn="l" rtl="0">
              <a:lnSpc>
                <a:spcPct val="115000"/>
              </a:lnSpc>
              <a:spcBef>
                <a:spcPts val="1600"/>
              </a:spcBef>
              <a:spcAft>
                <a:spcPts val="1600"/>
              </a:spcAft>
              <a:buNone/>
            </a:pPr>
            <a:endParaRPr/>
          </a:p>
        </p:txBody>
      </p:sp>
      <p:pic>
        <p:nvPicPr>
          <p:cNvPr id="222" name="Google Shape;222;p37"/>
          <p:cNvPicPr preferRelativeResize="0"/>
          <p:nvPr/>
        </p:nvPicPr>
        <p:blipFill>
          <a:blip r:embed="rId3">
            <a:alphaModFix/>
          </a:blip>
          <a:stretch>
            <a:fillRect/>
          </a:stretch>
        </p:blipFill>
        <p:spPr>
          <a:xfrm>
            <a:off x="905275" y="1466525"/>
            <a:ext cx="6862923" cy="3531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8" name="Google Shape;228;p38"/>
          <p:cNvSpPr txBox="1">
            <a:spLocks noGrp="1"/>
          </p:cNvSpPr>
          <p:nvPr>
            <p:ph type="body" idx="1"/>
          </p:nvPr>
        </p:nvSpPr>
        <p:spPr>
          <a:xfrm>
            <a:off x="311700" y="1152475"/>
            <a:ext cx="8520600" cy="3759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As expected, median home prices in the United States have increased over time.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There is a slightly positive correlation between annual household income and median home price.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Other factors such as number of Starbucks, McDonalds, and airports might show a weak relationship to home prices. Additional, more targeted analysis might provide a different picture.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While our data and graphs may suggest certain trends, median home prices cannot be attributed to a single factor, and it’s important to recognize that correlation does not imply causation.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If we had more time, we would do a more targeted analysis such as zip codes within a metro area, which might provide more concrete analysis if any relationships exist.</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Using all 14,000+ zip codes might be too broad which captures many diverse factors .</a:t>
            </a:r>
            <a:endParaRPr sz="1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9"/>
          <p:cNvPicPr preferRelativeResize="0"/>
          <p:nvPr/>
        </p:nvPicPr>
        <p:blipFill>
          <a:blip r:embed="rId3">
            <a:alphaModFix/>
          </a:blip>
          <a:stretch>
            <a:fillRect/>
          </a:stretch>
        </p:blipFill>
        <p:spPr>
          <a:xfrm>
            <a:off x="2146788" y="954938"/>
            <a:ext cx="4850425" cy="323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98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and Data</a:t>
            </a:r>
            <a:endParaRPr/>
          </a:p>
        </p:txBody>
      </p:sp>
      <p:sp>
        <p:nvSpPr>
          <p:cNvPr id="67" name="Google Shape;67;p15"/>
          <p:cNvSpPr txBox="1">
            <a:spLocks noGrp="1"/>
          </p:cNvSpPr>
          <p:nvPr>
            <p:ph type="body" idx="1"/>
          </p:nvPr>
        </p:nvSpPr>
        <p:spPr>
          <a:xfrm>
            <a:off x="311700" y="871125"/>
            <a:ext cx="8520600" cy="401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b="1">
                <a:solidFill>
                  <a:srgbClr val="000000"/>
                </a:solidFill>
              </a:rPr>
              <a:t>Questions asked:</a:t>
            </a:r>
            <a:endParaRPr b="1">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Have home prices increased over time and does higher income mean higher home prices?</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Do Americans generally buy more expensive homes the more they make?</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Do Americans under or over spend on homes?</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Does the number of various data points mean higher home prices?</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For example, does having more Starbucks coffee shops in your zip code lead to higher home price appreciation?</a:t>
            </a:r>
            <a:endParaRPr>
              <a:solidFill>
                <a:srgbClr val="000000"/>
              </a:solidFill>
            </a:endParaRPr>
          </a:p>
          <a:p>
            <a:pPr marL="1371600" lvl="2" indent="-317500" algn="l" rtl="0">
              <a:spcBef>
                <a:spcPts val="0"/>
              </a:spcBef>
              <a:spcAft>
                <a:spcPts val="0"/>
              </a:spcAft>
              <a:buClr>
                <a:srgbClr val="000000"/>
              </a:buClr>
              <a:buSzPts val="1400"/>
              <a:buChar char="■"/>
            </a:pPr>
            <a:r>
              <a:rPr lang="en">
                <a:solidFill>
                  <a:srgbClr val="000000"/>
                </a:solidFill>
              </a:rPr>
              <a:t>Do demographics impact home price appreciation?</a:t>
            </a:r>
            <a:endParaRPr>
              <a:solidFill>
                <a:srgbClr val="000000"/>
              </a:solidFill>
            </a:endParaRPr>
          </a:p>
          <a:p>
            <a:pPr marL="1828800" lvl="3" indent="-317500" algn="l" rtl="0">
              <a:spcBef>
                <a:spcPts val="0"/>
              </a:spcBef>
              <a:spcAft>
                <a:spcPts val="0"/>
              </a:spcAft>
              <a:buClr>
                <a:srgbClr val="000000"/>
              </a:buClr>
              <a:buSzPts val="1400"/>
              <a:buChar char="●"/>
            </a:pPr>
            <a:r>
              <a:rPr lang="en">
                <a:solidFill>
                  <a:srgbClr val="000000"/>
                </a:solidFill>
              </a:rPr>
              <a:t>How do median age, poverty, unemployment, and the count of Bachelor’s degrees in a zip code impact home price appreciation?</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needed:</a:t>
            </a:r>
            <a:endParaRPr b="1">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Historical home prices throughout the USA obtained from Zillow.</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Points of interest to gather count of various variables from Foursquare API.</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Demographics obtained from Census API.</a:t>
            </a:r>
            <a:endParaRPr>
              <a:solidFill>
                <a:srgbClr val="000000"/>
              </a:solidFill>
            </a:endParaRPr>
          </a:p>
          <a:p>
            <a:pPr marL="9144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and Exploration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Finding/Retrieving </a:t>
            </a:r>
            <a:r>
              <a:rPr lang="en" i="1">
                <a:solidFill>
                  <a:srgbClr val="000000"/>
                </a:solidFill>
              </a:rPr>
              <a:t>right</a:t>
            </a:r>
            <a:r>
              <a:rPr lang="en">
                <a:solidFill>
                  <a:srgbClr val="000000"/>
                </a:solidFill>
              </a:rPr>
              <a:t> data </a:t>
            </a:r>
            <a:r>
              <a:rPr lang="en" i="1">
                <a:solidFill>
                  <a:srgbClr val="000000"/>
                </a:solidFill>
              </a:rPr>
              <a:t>not as </a:t>
            </a:r>
            <a:r>
              <a:rPr lang="en">
                <a:solidFill>
                  <a:srgbClr val="000000"/>
                </a:solidFill>
              </a:rPr>
              <a:t>easy as we thought</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Zillow Home Prices (Easy)</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Census Data (Medium)</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Establishment Data (Hard)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Due to size of home price dataset, much faster to clean/manipulate in Python vs. Excel</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API Usage</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Hit into retrieval limit</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Speed considerations depending on the volume of data being requested</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Ended up using random sample of zip codes instead of entire data set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Graphical representation utilizing Matplotlib was beneficial.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Many ways to visualize same data provided opportunities to view the data from different points of view (scatter vs bar, heat maps, etc).</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 Trends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Review of home price trends by state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 Home Prices over Time</a:t>
            </a:r>
            <a:endParaRPr/>
          </a:p>
          <a:p>
            <a:pPr marL="0" lvl="0" indent="0" algn="l" rtl="0">
              <a:spcBef>
                <a:spcPts val="0"/>
              </a:spcBef>
              <a:spcAft>
                <a:spcPts val="0"/>
              </a:spcAft>
              <a:buNone/>
            </a:pPr>
            <a:r>
              <a:rPr lang="en"/>
              <a:t>	</a:t>
            </a:r>
            <a:endParaRPr/>
          </a:p>
        </p:txBody>
      </p:sp>
      <p:sp>
        <p:nvSpPr>
          <p:cNvPr id="91" name="Google Shape;91;p19"/>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invest in real-estate (but not in Illinois)!</a:t>
            </a:r>
            <a:endParaRPr sz="1200">
              <a:solidFill>
                <a:srgbClr val="000000"/>
              </a:solidFill>
            </a:endParaRPr>
          </a:p>
        </p:txBody>
      </p:sp>
      <p:pic>
        <p:nvPicPr>
          <p:cNvPr id="92" name="Google Shape;92;p19"/>
          <p:cNvPicPr preferRelativeResize="0"/>
          <p:nvPr/>
        </p:nvPicPr>
        <p:blipFill>
          <a:blip r:embed="rId3">
            <a:alphaModFix/>
          </a:blip>
          <a:stretch>
            <a:fillRect/>
          </a:stretch>
        </p:blipFill>
        <p:spPr>
          <a:xfrm>
            <a:off x="517125" y="466262"/>
            <a:ext cx="8109751" cy="421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over Time | Since Financial Crisis</a:t>
            </a:r>
            <a:endParaRPr/>
          </a:p>
          <a:p>
            <a:pPr marL="0" lvl="0" indent="0" algn="l" rtl="0">
              <a:spcBef>
                <a:spcPts val="0"/>
              </a:spcBef>
              <a:spcAft>
                <a:spcPts val="0"/>
              </a:spcAft>
              <a:buNone/>
            </a:pPr>
            <a:r>
              <a:rPr lang="en"/>
              <a:t>	</a:t>
            </a:r>
            <a:endParaRPr/>
          </a:p>
        </p:txBody>
      </p:sp>
      <p:sp>
        <p:nvSpPr>
          <p:cNvPr id="98" name="Google Shape;98;p20"/>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North Dakota...South Dakota...Texas. Follow the oil!</a:t>
            </a:r>
            <a:endParaRPr sz="1200">
              <a:solidFill>
                <a:srgbClr val="000000"/>
              </a:solidFill>
            </a:endParaRPr>
          </a:p>
        </p:txBody>
      </p:sp>
      <p:pic>
        <p:nvPicPr>
          <p:cNvPr id="99" name="Google Shape;99;p20"/>
          <p:cNvPicPr preferRelativeResize="0"/>
          <p:nvPr/>
        </p:nvPicPr>
        <p:blipFill>
          <a:blip r:embed="rId3">
            <a:alphaModFix/>
          </a:blip>
          <a:stretch>
            <a:fillRect/>
          </a:stretch>
        </p:blipFill>
        <p:spPr>
          <a:xfrm>
            <a:off x="448513" y="445425"/>
            <a:ext cx="8246976" cy="437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Prices over Time | Past 5 years</a:t>
            </a:r>
            <a:endParaRPr/>
          </a:p>
          <a:p>
            <a:pPr marL="0" lvl="0" indent="0" algn="l" rtl="0">
              <a:spcBef>
                <a:spcPts val="0"/>
              </a:spcBef>
              <a:spcAft>
                <a:spcPts val="0"/>
              </a:spcAft>
              <a:buNone/>
            </a:pPr>
            <a:r>
              <a:rPr lang="en"/>
              <a:t>	</a:t>
            </a:r>
            <a:endParaRPr/>
          </a:p>
        </p:txBody>
      </p:sp>
      <p:sp>
        <p:nvSpPr>
          <p:cNvPr id="105" name="Google Shape;105;p21"/>
          <p:cNvSpPr txBox="1">
            <a:spLocks noGrp="1"/>
          </p:cNvSpPr>
          <p:nvPr>
            <p:ph type="body" idx="1"/>
          </p:nvPr>
        </p:nvSpPr>
        <p:spPr>
          <a:xfrm>
            <a:off x="311700" y="4709400"/>
            <a:ext cx="8520600" cy="43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Takeaway: American’s getting sick of winter? Baby Boomer relocation affecting housing prices?</a:t>
            </a:r>
            <a:endParaRPr sz="1200">
              <a:solidFill>
                <a:srgbClr val="000000"/>
              </a:solidFill>
            </a:endParaRPr>
          </a:p>
        </p:txBody>
      </p:sp>
      <p:pic>
        <p:nvPicPr>
          <p:cNvPr id="106" name="Google Shape;106;p21"/>
          <p:cNvPicPr preferRelativeResize="0"/>
          <p:nvPr/>
        </p:nvPicPr>
        <p:blipFill>
          <a:blip r:embed="rId3">
            <a:alphaModFix/>
          </a:blip>
          <a:stretch>
            <a:fillRect/>
          </a:stretch>
        </p:blipFill>
        <p:spPr>
          <a:xfrm>
            <a:off x="528413" y="435475"/>
            <a:ext cx="8087174" cy="4482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0</TotalTime>
  <Words>1035</Words>
  <Application>Microsoft Office PowerPoint</Application>
  <PresentationFormat>On-screen Show (16:9)</PresentationFormat>
  <Paragraphs>103</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Zillow Sum Game</vt:lpstr>
      <vt:lpstr>Overview of Topic</vt:lpstr>
      <vt:lpstr>Questions and Data</vt:lpstr>
      <vt:lpstr>Data Cleanup and Exploration</vt:lpstr>
      <vt:lpstr>Data Analysis</vt:lpstr>
      <vt:lpstr>Home Price Trends</vt:lpstr>
      <vt:lpstr>Overview | Home Prices over Time  </vt:lpstr>
      <vt:lpstr>Home Prices over Time | Since Financial Crisis  </vt:lpstr>
      <vt:lpstr>Home Prices over Time | Past 5 years  </vt:lpstr>
      <vt:lpstr>State Level: Home Prices vs Income Levels</vt:lpstr>
      <vt:lpstr>Median Home Prices to Median Household Income</vt:lpstr>
      <vt:lpstr>Price to Income Ratio</vt:lpstr>
      <vt:lpstr>Income to Ratio</vt:lpstr>
      <vt:lpstr>Home Prices vs Points of Interests</vt:lpstr>
      <vt:lpstr>Starbucks vs Home Prices</vt:lpstr>
      <vt:lpstr>Other Variables vs Home Prices</vt:lpstr>
      <vt:lpstr>Other Variables vs Home Prices</vt:lpstr>
      <vt:lpstr>Home Prices vs Proximity to Airports</vt:lpstr>
      <vt:lpstr>Distance to Nearest Airport and Median Home Price (2010)</vt:lpstr>
      <vt:lpstr>Distance to Nearest Airport and Median Home Price (2018)</vt:lpstr>
      <vt:lpstr>Zip Code Level: Home Prices vs Demographics</vt:lpstr>
      <vt:lpstr>Percent Increase in Home Values vs Median Age</vt:lpstr>
      <vt:lpstr>Percent Increase in Home Values vs Poverty Rate</vt:lpstr>
      <vt:lpstr>Percent Increase in Home Values vs Unemployment Rate</vt:lpstr>
      <vt:lpstr>Percent Increase in Home Values vs People with Bachelor's Degree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 Sum Game</dc:title>
  <dc:creator>Alex Koynoff</dc:creator>
  <cp:lastModifiedBy>Alex Koynoff</cp:lastModifiedBy>
  <cp:revision>1</cp:revision>
  <dcterms:modified xsi:type="dcterms:W3CDTF">2019-04-08T17:18:26Z</dcterms:modified>
</cp:coreProperties>
</file>