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6" y="-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Factor model of cross-sectional US stock returns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4290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 linear regression diagnostics )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36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Residuals: conditional </a:t>
            </a:r>
            <a:r>
              <a:rPr lang="en-US" sz="3600" dirty="0" err="1" smtClean="0"/>
              <a:t>heteroscedasticity</a:t>
            </a:r>
            <a:endParaRPr 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1225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60438"/>
          </a:xfrm>
        </p:spPr>
        <p:txBody>
          <a:bodyPr/>
          <a:lstStyle/>
          <a:p>
            <a:r>
              <a:rPr lang="en-US" dirty="0" smtClean="0"/>
              <a:t>Squared residual ~ market cap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3886200" cy="372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1447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(CHG_PCT_1D^2) ~ -</a:t>
            </a:r>
            <a:r>
              <a:rPr lang="en-US" dirty="0" smtClean="0"/>
              <a:t>0.48 * LOG_CUR_MKT_CAP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90800"/>
            <a:ext cx="4089009" cy="317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>
            <a:noAutofit/>
          </a:bodyPr>
          <a:lstStyle/>
          <a:p>
            <a:r>
              <a:rPr lang="en-US" sz="3600" dirty="0" smtClean="0"/>
              <a:t>Weighted least squares (WLS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990600"/>
            <a:ext cx="5385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weights = </a:t>
            </a:r>
            <a:r>
              <a:rPr lang="en-US" dirty="0" err="1" smtClean="0"/>
              <a:t>pow</a:t>
            </a:r>
            <a:r>
              <a:rPr lang="en-US" dirty="0" smtClean="0"/>
              <a:t>( </a:t>
            </a:r>
            <a:r>
              <a:rPr lang="en-US" dirty="0" err="1" smtClean="0"/>
              <a:t>df_norm</a:t>
            </a:r>
            <a:r>
              <a:rPr lang="en-US" dirty="0" smtClean="0"/>
              <a:t>['CUR_MKT_CAP'].values, 0.48</a:t>
            </a:r>
            <a:r>
              <a:rPr lang="en-US" dirty="0" smtClean="0"/>
              <a:t>)</a:t>
            </a:r>
          </a:p>
          <a:p>
            <a:r>
              <a:rPr lang="en-US" dirty="0" smtClean="0"/>
              <a:t>sm.WLS(Y,X, weights=weights 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76400"/>
            <a:ext cx="531495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Adding GICS categories to the WLS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52400" y="13716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smf.wls('CHG_PCT_1D_WIN~CHG_PCT_365D+LOG_CUR_MKT_CAP+LOG_SALES_TO_EV </a:t>
            </a:r>
            <a:r>
              <a:rPr lang="en-US" dirty="0" smtClean="0"/>
              <a:t>+ </a:t>
            </a:r>
            <a:r>
              <a:rPr lang="en-US" dirty="0" smtClean="0"/>
              <a:t>        								+ </a:t>
            </a:r>
            <a:r>
              <a:rPr lang="en-US" b="1" dirty="0" smtClean="0">
                <a:solidFill>
                  <a:srgbClr val="FF0000"/>
                </a:solidFill>
              </a:rPr>
              <a:t>C(GICS_1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'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57400"/>
            <a:ext cx="388751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057400"/>
            <a:ext cx="48767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010400" y="5867400"/>
            <a:ext cx="990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205740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454967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C(GICS_1)  </a:t>
            </a:r>
            <a:r>
              <a:rPr lang="en-US" b="1" dirty="0" smtClean="0"/>
              <a:t>R^2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0.13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C(GICS_2) </a:t>
            </a:r>
            <a:r>
              <a:rPr lang="en-US" b="1" dirty="0" smtClean="0"/>
              <a:t>R^2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0.15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C(GICS_3) </a:t>
            </a:r>
            <a:r>
              <a:rPr lang="en-US" b="1" dirty="0" smtClean="0"/>
              <a:t>R^2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0.20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C(GICS_4)</a:t>
            </a:r>
            <a:r>
              <a:rPr lang="en-US" b="1" dirty="0" smtClean="0"/>
              <a:t> R^2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0.26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Deeper GICS levels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C(GICS_1)  </a:t>
            </a:r>
            <a:r>
              <a:rPr lang="en-US" b="1" dirty="0" smtClean="0"/>
              <a:t>R^2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0.13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C(GICS_2) </a:t>
            </a:r>
            <a:r>
              <a:rPr lang="en-US" b="1" dirty="0" smtClean="0"/>
              <a:t>R^2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0.15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C(GICS_3) </a:t>
            </a:r>
            <a:r>
              <a:rPr lang="en-US" b="1" dirty="0" smtClean="0"/>
              <a:t>R^2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0.20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C(GICS_4)</a:t>
            </a:r>
            <a:r>
              <a:rPr lang="en-US" b="1" dirty="0" smtClean="0"/>
              <a:t> R^2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0.26</a:t>
            </a:r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447800"/>
            <a:ext cx="240836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Five-fold cross-validation to determine the best level of GICS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483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GICS_1</a:t>
            </a:r>
            <a:r>
              <a:rPr lang="en-US" dirty="0" smtClean="0"/>
              <a:t>, </a:t>
            </a:r>
            <a:r>
              <a:rPr lang="en-US" dirty="0" err="1" smtClean="0"/>
              <a:t>mse</a:t>
            </a:r>
            <a:r>
              <a:rPr lang="en-US" dirty="0" smtClean="0"/>
              <a:t>=3.44754086155, </a:t>
            </a:r>
            <a:r>
              <a:rPr lang="en-US" dirty="0" smtClean="0"/>
              <a:t>std=1.1499772895 </a:t>
            </a:r>
          </a:p>
          <a:p>
            <a:r>
              <a:rPr lang="en-US" dirty="0" smtClean="0"/>
              <a:t>GICS_2</a:t>
            </a:r>
            <a:r>
              <a:rPr lang="en-US" dirty="0" smtClean="0"/>
              <a:t>, </a:t>
            </a:r>
            <a:r>
              <a:rPr lang="en-US" dirty="0" err="1" smtClean="0"/>
              <a:t>mse</a:t>
            </a:r>
            <a:r>
              <a:rPr lang="en-US" dirty="0" smtClean="0"/>
              <a:t>=3.42538655171, </a:t>
            </a:r>
            <a:r>
              <a:rPr lang="en-US" dirty="0" smtClean="0"/>
              <a:t>std=1.1402301803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CRASH!!!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36638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Cross-validate, select the right GICS variables</a:t>
            </a:r>
          </a:p>
          <a:p>
            <a:r>
              <a:rPr lang="en-US" dirty="0" smtClean="0"/>
              <a:t>Add more style factors (Bloomberg model uses 10)</a:t>
            </a:r>
          </a:p>
          <a:p>
            <a:r>
              <a:rPr lang="en-US" dirty="0" smtClean="0"/>
              <a:t>Add events: earnings announcement, etc.</a:t>
            </a:r>
          </a:p>
          <a:p>
            <a:r>
              <a:rPr lang="en-US" dirty="0" smtClean="0"/>
              <a:t>Try non-linear models: 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It is important to transform the variables correctly.</a:t>
            </a:r>
          </a:p>
          <a:p>
            <a:r>
              <a:rPr lang="en-US" dirty="0" smtClean="0"/>
              <a:t>Regressions diagnostics is extremely important</a:t>
            </a:r>
          </a:p>
          <a:p>
            <a:r>
              <a:rPr lang="en-US" dirty="0" smtClean="0"/>
              <a:t>Linear regression model requires a lot of work to be specified correctly as adding or removing </a:t>
            </a:r>
            <a:r>
              <a:rPr lang="en-US" dirty="0" err="1" smtClean="0"/>
              <a:t>regressors</a:t>
            </a:r>
            <a:r>
              <a:rPr lang="en-US" dirty="0" smtClean="0"/>
              <a:t> changes the significance of the original </a:t>
            </a:r>
            <a:r>
              <a:rPr lang="en-US" dirty="0" err="1" smtClean="0"/>
              <a:t>regressors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371600"/>
            <a:ext cx="6955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b="1" dirty="0" smtClean="0"/>
              <a:t>metric of interest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(rate of) </a:t>
            </a:r>
            <a:r>
              <a:rPr lang="en-US" b="1" dirty="0" smtClean="0"/>
              <a:t>return</a:t>
            </a:r>
            <a:r>
              <a:rPr lang="en-US" dirty="0" smtClean="0"/>
              <a:t> = 100* (yesterday close price – today price) / </a:t>
            </a:r>
            <a:r>
              <a:rPr lang="en-US" dirty="0" smtClean="0"/>
              <a:t>today price</a:t>
            </a:r>
            <a:endParaRPr lang="en-US" dirty="0"/>
          </a:p>
        </p:txBody>
      </p:sp>
      <p:sp>
        <p:nvSpPr>
          <p:cNvPr id="1026" name="AutoShape 2" descr="r=R_{f}+\beta _{3}(K_{m}-R_{f})+b_{s}\cdot {\mathit  {SMB}}+b_{v}\cdot {\mathit  {HML}}+\alph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=R_{f}+\beta _{3}(K_{m}-R_{f})+b_{s}\cdot {\mathit  {SMB}}+b_{v}\cdot {\mathit  {HML}}+\alph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Stock universe </a:t>
            </a:r>
            <a:r>
              <a:rPr lang="en-US" dirty="0" smtClean="0"/>
              <a:t>– Russell 3000 Index. </a:t>
            </a:r>
          </a:p>
          <a:p>
            <a:r>
              <a:rPr lang="en-US" dirty="0" smtClean="0"/>
              <a:t>US Stocks only. Representative of all US liquid investable stocks </a:t>
            </a:r>
          </a:p>
          <a:p>
            <a:r>
              <a:rPr lang="en-US" dirty="0" smtClean="0"/>
              <a:t>Total US stocks ~ 13,000</a:t>
            </a:r>
            <a:br>
              <a:rPr lang="en-US" dirty="0" smtClean="0"/>
            </a:br>
            <a:r>
              <a:rPr lang="en-US" dirty="0" smtClean="0"/>
              <a:t>Total stocks in the world ~ 70,000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4724400"/>
            <a:ext cx="7696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goal</a:t>
            </a:r>
            <a:r>
              <a:rPr lang="en-US" dirty="0" smtClean="0"/>
              <a:t>: </a:t>
            </a:r>
          </a:p>
          <a:p>
            <a:r>
              <a:rPr lang="en-US" dirty="0" smtClean="0"/>
              <a:t>Explain the returns of Russell 3000 stocks on a given date as a sum of factor returns on a given 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114800"/>
            <a:ext cx="704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Dates</a:t>
            </a:r>
            <a:r>
              <a:rPr lang="en-US" dirty="0" smtClean="0"/>
              <a:t>: main analysis done for March 24, 2017. Data available for last year.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Cross-sectional factor models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00200"/>
            <a:ext cx="525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 </a:t>
            </a:r>
            <a:r>
              <a:rPr lang="en-US" dirty="0" err="1" smtClean="0"/>
              <a:t>return_i</a:t>
            </a:r>
            <a:r>
              <a:rPr lang="en-US" dirty="0" smtClean="0"/>
              <a:t> ~  sum( </a:t>
            </a:r>
            <a:r>
              <a:rPr lang="en-US" dirty="0" err="1" smtClean="0"/>
              <a:t>factor_loading</a:t>
            </a:r>
            <a:r>
              <a:rPr lang="en-US" dirty="0" smtClean="0"/>
              <a:t> * </a:t>
            </a:r>
            <a:r>
              <a:rPr lang="en-US" dirty="0" err="1" smtClean="0"/>
              <a:t>factor_return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3622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types of factors:</a:t>
            </a:r>
          </a:p>
          <a:p>
            <a:endParaRPr lang="en-US" dirty="0" smtClean="0"/>
          </a:p>
          <a:p>
            <a:r>
              <a:rPr lang="en-US" dirty="0" smtClean="0"/>
              <a:t>Style factors: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Size (large </a:t>
            </a:r>
            <a:r>
              <a:rPr lang="en-US" b="1" dirty="0" err="1" smtClean="0"/>
              <a:t>vs</a:t>
            </a:r>
            <a:r>
              <a:rPr lang="en-US" b="1" dirty="0" smtClean="0"/>
              <a:t> small)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Value </a:t>
            </a:r>
            <a:r>
              <a:rPr lang="en-US" b="1" dirty="0" err="1" smtClean="0"/>
              <a:t>vs</a:t>
            </a:r>
            <a:r>
              <a:rPr lang="en-US" b="1" dirty="0" smtClean="0"/>
              <a:t> growth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Momentum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343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Industry factors:  GICS (</a:t>
            </a:r>
            <a:r>
              <a:rPr lang="en-US" dirty="0" smtClean="0"/>
              <a:t>Global Industry Classification </a:t>
            </a:r>
            <a:r>
              <a:rPr lang="en-US" dirty="0" smtClean="0"/>
              <a:t>Standard)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Factors: style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019800" cy="73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057400"/>
            <a:ext cx="38766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819400"/>
            <a:ext cx="26098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39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https://awrd.morningstar.com/SBT/Tools/MR/Default.aspx?fullversion=1&amp;ticker=VMCIX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r>
              <a:rPr lang="en-US" dirty="0" smtClean="0"/>
              <a:t>GICS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36638"/>
          </a:xfrm>
        </p:spPr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used in regression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645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2667000"/>
            <a:ext cx="876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smf.ols(formula=CHG_PCT_1D~CHG_PCT_365D </a:t>
            </a:r>
            <a:r>
              <a:rPr lang="en-US" sz="1600" dirty="0" smtClean="0"/>
              <a:t>+ LOG_CUR_MKT_CAP + </a:t>
            </a:r>
            <a:r>
              <a:rPr lang="en-US" sz="1600" dirty="0" smtClean="0"/>
              <a:t>LOG_SALES_TO_EV +C(GICS_1)</a:t>
            </a:r>
            <a:endParaRPr lang="en-US" sz="16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200400"/>
            <a:ext cx="2133600" cy="247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66800" y="5791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Ford EV/Sales=0.24 </a:t>
            </a:r>
            <a:r>
              <a:rPr lang="en-US" dirty="0" smtClean="0"/>
              <a:t>            IBM EV/Sales=2.4              </a:t>
            </a:r>
            <a:r>
              <a:rPr lang="en-US" dirty="0" err="1" smtClean="0"/>
              <a:t>Snapchat</a:t>
            </a:r>
            <a:r>
              <a:rPr lang="en-US" dirty="0" smtClean="0"/>
              <a:t> </a:t>
            </a:r>
            <a:r>
              <a:rPr lang="en-US" dirty="0" smtClean="0"/>
              <a:t>EV/Sales = </a:t>
            </a:r>
            <a:r>
              <a:rPr lang="en-US" dirty="0" smtClean="0"/>
              <a:t>25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6638"/>
          </a:xfrm>
        </p:spPr>
        <p:txBody>
          <a:bodyPr/>
          <a:lstStyle/>
          <a:p>
            <a:r>
              <a:rPr lang="en-US" dirty="0" smtClean="0"/>
              <a:t>Variable transformations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074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transformations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3962400" cy="312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133600"/>
            <a:ext cx="4191000" cy="318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Three-factor model (no industry factors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39355" y="1524000"/>
            <a:ext cx="900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smf.ols(formula='CHG_PCT_1D ~ CHG_PCT_365D + LOG_CUR_MKT_CAP + LOG_SALES_TO_EV'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647065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67200" y="2514600"/>
            <a:ext cx="2971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4648200"/>
            <a:ext cx="1600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334000"/>
            <a:ext cx="3048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2971800"/>
            <a:ext cx="2971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373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Factor model of cross-sectional US stock returns </vt:lpstr>
      <vt:lpstr>Problem statement</vt:lpstr>
      <vt:lpstr>Cross-sectional factor models</vt:lpstr>
      <vt:lpstr>Factors: style</vt:lpstr>
      <vt:lpstr>GICS</vt:lpstr>
      <vt:lpstr>DataFrame used in regression</vt:lpstr>
      <vt:lpstr>Variable transformations</vt:lpstr>
      <vt:lpstr>Variable transformations</vt:lpstr>
      <vt:lpstr>Three-factor model (no industry factors)</vt:lpstr>
      <vt:lpstr>Residuals: conditional heteroscedasticity</vt:lpstr>
      <vt:lpstr>Squared residual ~ market cap</vt:lpstr>
      <vt:lpstr>Weighted least squares (WLS)</vt:lpstr>
      <vt:lpstr>Adding GICS categories to the WLS model</vt:lpstr>
      <vt:lpstr>Deeper GICS levels</vt:lpstr>
      <vt:lpstr>Five-fold cross-validation to determine the best level of GICS</vt:lpstr>
      <vt:lpstr>Future directions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model of cross-sectional US stock returns </dc:title>
  <dc:creator>alex</dc:creator>
  <cp:lastModifiedBy>alex</cp:lastModifiedBy>
  <cp:revision>10</cp:revision>
  <dcterms:created xsi:type="dcterms:W3CDTF">2006-08-16T00:00:00Z</dcterms:created>
  <dcterms:modified xsi:type="dcterms:W3CDTF">2017-03-30T05:51:09Z</dcterms:modified>
</cp:coreProperties>
</file>