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3"/>
  </p:notesMasterIdLst>
  <p:handoutMasterIdLst>
    <p:handoutMasterId r:id="rId14"/>
  </p:handoutMasterIdLst>
  <p:sldIdLst>
    <p:sldId id="256" r:id="rId5"/>
    <p:sldId id="289" r:id="rId6"/>
    <p:sldId id="261" r:id="rId7"/>
    <p:sldId id="264" r:id="rId8"/>
    <p:sldId id="278" r:id="rId9"/>
    <p:sldId id="266" r:id="rId10"/>
    <p:sldId id="294" r:id="rId11"/>
    <p:sldId id="293" r:id="rId1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2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308102-B78F-4A24-87CA-5FA0033B6135}" type="datetime1">
              <a:rPr lang="ru-RU" smtClean="0"/>
              <a:t>08.01.2023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28365-CBBA-496F-854A-132A4D03B664}" type="datetime1">
              <a:rPr lang="ru-RU" smtClean="0"/>
              <a:pPr/>
              <a:t>08.01.2023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252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770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080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697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644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323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916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объек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Графический объект 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Объект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Объект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иаграмма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диаграмму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7" name="Текст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9" name="Текст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6" name="Дата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37" name="Нижний колонтитул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38" name="Номер слайда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7" name="Заполнитель графического элемента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графический элемент SmartArt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4 челове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8 челове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5" name="Рисунок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4" name="Текст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2" name="Текст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6" name="Рисунок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9" name="Текст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3" name="Текст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7" name="Рисунок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60" name="Текст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4" name="Текст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8" name="Рисунок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61" name="Текст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5" name="Текст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нсировани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Объект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Объект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Дата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Графический объект 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34" name="Текст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5" name="Текст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6" name="Текст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7" name="Текст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Дата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ru-RU" noProof="0"/>
              <a:t>Презентация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3" name="Текст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8" name="Текст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4" name="Текст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Введе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2" name="Текст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3" name="Текст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7" name="Дата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8" name="Нижний колонтитул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Презентация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ru-RU" dirty="0"/>
              <a:t>Анализ публикуемых новостей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ru-RU" dirty="0"/>
              <a:t>Александр Куров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ru-RU" dirty="0"/>
              <a:t>Описание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ru-RU" dirty="0"/>
              <a:t>ЦЕЛЬ ПРОЕКТА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ru-RU" sz="1400" b="0" strike="noStrike" spc="-1" dirty="0">
                <a:solidFill>
                  <a:srgbClr val="333333"/>
                </a:solidFill>
                <a:latin typeface="Noto Sans Regular"/>
                <a:ea typeface="DejaVu Sans"/>
              </a:rPr>
              <a:t>Создание ETL-процесса формирования витрины данных для анализа публикаций новостей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ru-RU" dirty="0"/>
              <a:t>ЗАДАЧИ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 rtlCol="0"/>
          <a:lstStyle/>
          <a:p>
            <a:pPr rtl="0"/>
            <a:r>
              <a:rPr lang="ru-RU" dirty="0"/>
              <a:t>Разработка скриптов для инициализирующей и инкрементальной загрузки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19680" y="3527330"/>
            <a:ext cx="5431971" cy="557950"/>
          </a:xfrm>
        </p:spPr>
        <p:txBody>
          <a:bodyPr rtlCol="0"/>
          <a:lstStyle/>
          <a:p>
            <a:pPr rtl="0"/>
            <a:r>
              <a:rPr lang="ru-RU" dirty="0"/>
              <a:t>Организация структуры хранения данных: сырой слой, промежуточный слой, слой витрины данных</a:t>
            </a:r>
          </a:p>
        </p:txBody>
      </p:sp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ru-RU" dirty="0"/>
              <a:t>План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dirty="0"/>
              <a:t>Подготовка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4" y="2557463"/>
            <a:ext cx="2466707" cy="514350"/>
          </a:xfrm>
        </p:spPr>
        <p:txBody>
          <a:bodyPr rtlCol="0"/>
          <a:lstStyle/>
          <a:p>
            <a:pPr rtl="0"/>
            <a:r>
              <a:rPr lang="ru-RU" dirty="0"/>
              <a:t>Проектирование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ru-RU" dirty="0"/>
              <a:t>Реализация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ru-RU" dirty="0"/>
              <a:t>Результаты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Формирование требований к проекту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Первичный анализ данных</a:t>
            </a:r>
          </a:p>
          <a:p>
            <a:pPr rtl="0"/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Разработка блок-схемы архитектуры решения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Проектирование структуры хранения данных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Выбор технологического стека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Создание хранилища данных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Разработка функций загрузки и обработки данных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Создание </a:t>
            </a:r>
            <a:r>
              <a:rPr lang="en-US" dirty="0"/>
              <a:t>docker </a:t>
            </a:r>
            <a:r>
              <a:rPr lang="ru-RU" dirty="0"/>
              <a:t>контейнеров 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ru-RU" dirty="0"/>
              <a:t>Анализ полученных результатов и планирование доработок</a:t>
            </a:r>
          </a:p>
          <a:p>
            <a:pPr rtl="0"/>
            <a:endParaRPr lang="ru-RU" dirty="0"/>
          </a:p>
        </p:txBody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/>
              <a:t>20ГГ</a:t>
            </a:r>
          </a:p>
        </p:txBody>
      </p:sp>
      <p:sp>
        <p:nvSpPr>
          <p:cNvPr id="80" name="Нижний колонтитул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/>
          <a:p>
            <a:pPr rtl="0"/>
            <a:r>
              <a:rPr lang="ru-RU"/>
              <a:t>Презентация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36525"/>
            <a:ext cx="5111750" cy="818469"/>
          </a:xfrm>
        </p:spPr>
        <p:txBody>
          <a:bodyPr rtlCol="0"/>
          <a:lstStyle/>
          <a:p>
            <a:pPr rtl="0"/>
            <a:r>
              <a:rPr lang="ru-RU" dirty="0"/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8578" y="5205167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endParaRPr lang="en-US" noProof="1"/>
          </a:p>
          <a:p>
            <a:pPr rtl="0"/>
            <a:r>
              <a:rPr lang="ru-RU" noProof="1"/>
              <a:t>Одно из наиболее популярных и доступных средств контейниризации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4</a:t>
            </a:fld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26B0E32B-FE77-26A2-D853-4CDC63046E0E}"/>
              </a:ext>
            </a:extLst>
          </p:cNvPr>
          <p:cNvSpPr txBox="1">
            <a:spLocks/>
          </p:cNvSpPr>
          <p:nvPr/>
        </p:nvSpPr>
        <p:spPr>
          <a:xfrm>
            <a:off x="1362074" y="1060865"/>
            <a:ext cx="2128101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noProof="1"/>
              <a:t>Python</a:t>
            </a:r>
            <a:endParaRPr lang="ru-RU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7A309743-19F7-8CB7-9D60-F179C1A31C08}"/>
              </a:ext>
            </a:extLst>
          </p:cNvPr>
          <p:cNvSpPr txBox="1">
            <a:spLocks/>
          </p:cNvSpPr>
          <p:nvPr/>
        </p:nvSpPr>
        <p:spPr>
          <a:xfrm>
            <a:off x="1618578" y="1105695"/>
            <a:ext cx="5111750" cy="15255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1"/>
          </a:p>
          <a:p>
            <a:r>
              <a:rPr lang="ru-RU" noProof="1"/>
              <a:t>Является одним из самых популярных инструментов для работы с данными. Имеет богатый набор библиотек и интеграции с другими инструментами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9F441FFF-90EF-3482-FC54-26BD1FD3A92C}"/>
              </a:ext>
            </a:extLst>
          </p:cNvPr>
          <p:cNvSpPr txBox="1">
            <a:spLocks/>
          </p:cNvSpPr>
          <p:nvPr/>
        </p:nvSpPr>
        <p:spPr>
          <a:xfrm>
            <a:off x="1362072" y="2342716"/>
            <a:ext cx="2128101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noProof="1"/>
              <a:t>PostgreSQL</a:t>
            </a:r>
            <a:endParaRPr lang="ru-RU" dirty="0"/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817ACB95-F3BE-2E1F-E12E-D8757EF5D9CC}"/>
              </a:ext>
            </a:extLst>
          </p:cNvPr>
          <p:cNvSpPr txBox="1">
            <a:spLocks/>
          </p:cNvSpPr>
          <p:nvPr/>
        </p:nvSpPr>
        <p:spPr>
          <a:xfrm>
            <a:off x="1618578" y="2445935"/>
            <a:ext cx="5111750" cy="15590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1"/>
          </a:p>
          <a:p>
            <a:r>
              <a:rPr lang="ru-RU" noProof="1"/>
              <a:t>В рамках данной задачи не требуется хранить большие объёмы данных, поэтому подошла бы любая СУБД. </a:t>
            </a:r>
            <a:r>
              <a:rPr lang="en-US" noProof="1"/>
              <a:t>PostgeSQL </a:t>
            </a:r>
            <a:r>
              <a:rPr lang="ru-RU" noProof="1"/>
              <a:t>отвечает общим требованиям надежности и удобства. Есть готовые образы для </a:t>
            </a:r>
            <a:r>
              <a:rPr lang="en-US" noProof="1"/>
              <a:t>Docker</a:t>
            </a:r>
            <a:r>
              <a:rPr lang="ru-RU" noProof="1"/>
              <a:t>, билиотеки для </a:t>
            </a:r>
            <a:r>
              <a:rPr lang="en-US" noProof="1"/>
              <a:t>Python</a:t>
            </a:r>
            <a:endParaRPr lang="ru-RU" noProof="1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C91F3830-9096-3A78-EE50-C09383BF43FA}"/>
              </a:ext>
            </a:extLst>
          </p:cNvPr>
          <p:cNvSpPr txBox="1">
            <a:spLocks/>
          </p:cNvSpPr>
          <p:nvPr/>
        </p:nvSpPr>
        <p:spPr>
          <a:xfrm>
            <a:off x="1362071" y="5185325"/>
            <a:ext cx="2128101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noProof="1"/>
              <a:t>Docker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1BEEFB48-AA8B-7898-BF00-F9AE9D829CA3}"/>
              </a:ext>
            </a:extLst>
          </p:cNvPr>
          <p:cNvSpPr txBox="1">
            <a:spLocks/>
          </p:cNvSpPr>
          <p:nvPr/>
        </p:nvSpPr>
        <p:spPr>
          <a:xfrm>
            <a:off x="1618578" y="4125080"/>
            <a:ext cx="5111750" cy="15255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1"/>
          </a:p>
          <a:p>
            <a:r>
              <a:rPr lang="ru-RU" noProof="1"/>
              <a:t>Открытое ПО для создания, выполнения, мониторинга и оркестровки потоков операций по обработке данных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DC12820E-9ED7-1430-51A0-4C8BA50BF11E}"/>
              </a:ext>
            </a:extLst>
          </p:cNvPr>
          <p:cNvSpPr txBox="1">
            <a:spLocks/>
          </p:cNvSpPr>
          <p:nvPr/>
        </p:nvSpPr>
        <p:spPr>
          <a:xfrm>
            <a:off x="1362071" y="4105238"/>
            <a:ext cx="2128101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noProof="1"/>
              <a:t>Apache Airflow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5256" y="392196"/>
            <a:ext cx="5431971" cy="846301"/>
          </a:xfrm>
        </p:spPr>
        <p:txBody>
          <a:bodyPr rtlCol="0"/>
          <a:lstStyle/>
          <a:p>
            <a:pPr rtl="0"/>
            <a:r>
              <a:rPr lang="ru-RU" dirty="0"/>
              <a:t>СТРУКТУРА ДАННЫХ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F8798EF-A7E6-7883-DAD8-730769A13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098" y="1421580"/>
            <a:ext cx="4370111" cy="504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5" y="234151"/>
            <a:ext cx="8421688" cy="526425"/>
          </a:xfrm>
        </p:spPr>
        <p:txBody>
          <a:bodyPr rtlCol="0"/>
          <a:lstStyle/>
          <a:p>
            <a:pPr rtl="0"/>
            <a:r>
              <a:rPr lang="ru-RU" dirty="0"/>
              <a:t>Схема обработки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6</a:t>
            </a:fld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BE7A0F5-6699-AF43-C881-068BD45F8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463" y="760576"/>
            <a:ext cx="7489188" cy="2293615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0EB2598E-E72D-90DA-32C5-165F164914C3}"/>
              </a:ext>
            </a:extLst>
          </p:cNvPr>
          <p:cNvSpPr txBox="1">
            <a:spLocks/>
          </p:cNvSpPr>
          <p:nvPr/>
        </p:nvSpPr>
        <p:spPr>
          <a:xfrm>
            <a:off x="609561" y="3133076"/>
            <a:ext cx="2466706" cy="272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Загрузка</a:t>
            </a:r>
          </a:p>
        </p:txBody>
      </p:sp>
      <p:sp>
        <p:nvSpPr>
          <p:cNvPr id="14" name="Текст 6">
            <a:extLst>
              <a:ext uri="{FF2B5EF4-FFF2-40B4-BE49-F238E27FC236}">
                <a16:creationId xmlns:a16="http://schemas.microsoft.com/office/drawing/2014/main" id="{AA3D1D05-4BC3-EB1D-B4C6-2251AD23C01F}"/>
              </a:ext>
            </a:extLst>
          </p:cNvPr>
          <p:cNvSpPr txBox="1">
            <a:spLocks/>
          </p:cNvSpPr>
          <p:nvPr/>
        </p:nvSpPr>
        <p:spPr>
          <a:xfrm rot="10800000" flipV="1">
            <a:off x="2512463" y="3054191"/>
            <a:ext cx="8434691" cy="695823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dirty="0"/>
              <a:t>RSS </a:t>
            </a:r>
            <a:r>
              <a:rPr lang="ru-RU" sz="1400" dirty="0"/>
              <a:t>не позволяет задать дату или период, за который запрашиваются данные. Следовательно для инкрементальной загрузки необходимо выполнять предварительный </a:t>
            </a:r>
            <a:r>
              <a:rPr lang="ru-RU" sz="1400" dirty="0" err="1"/>
              <a:t>парсинг</a:t>
            </a:r>
            <a:r>
              <a:rPr lang="ru-RU" sz="1400" dirty="0"/>
              <a:t> данных и проверять, есть актуальные. Поэтому сырого слоя данных в чистом виде нет. Его создание в данной задаче просто нецелесообразно. В дизайне заложено неограниченное количество источников новостей</a:t>
            </a:r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id="{AA0F21E7-8901-BF83-8FF4-B7F75B26C4E4}"/>
              </a:ext>
            </a:extLst>
          </p:cNvPr>
          <p:cNvSpPr txBox="1">
            <a:spLocks/>
          </p:cNvSpPr>
          <p:nvPr/>
        </p:nvSpPr>
        <p:spPr>
          <a:xfrm>
            <a:off x="609561" y="4245737"/>
            <a:ext cx="2466706" cy="567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Подготовка</a:t>
            </a:r>
          </a:p>
          <a:p>
            <a:r>
              <a:rPr lang="ru-RU" dirty="0"/>
              <a:t>данных</a:t>
            </a:r>
          </a:p>
        </p:txBody>
      </p:sp>
      <p:sp>
        <p:nvSpPr>
          <p:cNvPr id="18" name="Текст 6">
            <a:extLst>
              <a:ext uri="{FF2B5EF4-FFF2-40B4-BE49-F238E27FC236}">
                <a16:creationId xmlns:a16="http://schemas.microsoft.com/office/drawing/2014/main" id="{F88E528F-D1F1-66B5-B579-512AE345954C}"/>
              </a:ext>
            </a:extLst>
          </p:cNvPr>
          <p:cNvSpPr txBox="1">
            <a:spLocks/>
          </p:cNvSpPr>
          <p:nvPr/>
        </p:nvSpPr>
        <p:spPr>
          <a:xfrm rot="10800000" flipV="1">
            <a:off x="2512463" y="4181706"/>
            <a:ext cx="8434691" cy="695823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1400" dirty="0"/>
              <a:t>После первичной загрузки данные очищаются и подготавливаются для дальнейшего анализа. На данный момент этот этап является синтетическим, так как на нём проводится только очистка дубликатов, которые присутствуют в исходной </a:t>
            </a:r>
            <a:r>
              <a:rPr lang="en-US" sz="1400" dirty="0" err="1"/>
              <a:t>rss</a:t>
            </a:r>
            <a:r>
              <a:rPr lang="en-US" sz="1400" dirty="0"/>
              <a:t> </a:t>
            </a:r>
            <a:r>
              <a:rPr lang="ru-RU" sz="1400" dirty="0"/>
              <a:t>ленте</a:t>
            </a:r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E3180644-7A54-8CD5-95E6-E9229E27CEA8}"/>
              </a:ext>
            </a:extLst>
          </p:cNvPr>
          <p:cNvSpPr txBox="1">
            <a:spLocks/>
          </p:cNvSpPr>
          <p:nvPr/>
        </p:nvSpPr>
        <p:spPr>
          <a:xfrm>
            <a:off x="609561" y="5077254"/>
            <a:ext cx="2466706" cy="567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Подготовка</a:t>
            </a:r>
          </a:p>
          <a:p>
            <a:r>
              <a:rPr lang="ru-RU" dirty="0"/>
              <a:t>ВИТРИН</a:t>
            </a:r>
          </a:p>
        </p:txBody>
      </p:sp>
      <p:sp>
        <p:nvSpPr>
          <p:cNvPr id="21" name="Текст 6">
            <a:extLst>
              <a:ext uri="{FF2B5EF4-FFF2-40B4-BE49-F238E27FC236}">
                <a16:creationId xmlns:a16="http://schemas.microsoft.com/office/drawing/2014/main" id="{02B7AA6C-37CF-0C1C-259C-2043134191E8}"/>
              </a:ext>
            </a:extLst>
          </p:cNvPr>
          <p:cNvSpPr txBox="1">
            <a:spLocks/>
          </p:cNvSpPr>
          <p:nvPr/>
        </p:nvSpPr>
        <p:spPr>
          <a:xfrm rot="10800000" flipV="1">
            <a:off x="2512463" y="5022125"/>
            <a:ext cx="8434691" cy="695823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1400" dirty="0"/>
              <a:t>Для хранения данных используется </a:t>
            </a:r>
            <a:r>
              <a:rPr lang="en-US" sz="1400" dirty="0" err="1"/>
              <a:t>PostgeSQL</a:t>
            </a:r>
            <a:r>
              <a:rPr lang="ru-RU" sz="1400" dirty="0"/>
              <a:t>, а для формирования витрин </a:t>
            </a:r>
            <a:r>
              <a:rPr lang="en-US" sz="1400" dirty="0"/>
              <a:t>materialized view. </a:t>
            </a:r>
            <a:r>
              <a:rPr lang="ru-RU" sz="1400" dirty="0"/>
              <a:t>Так как количество источников может меняться пользователем, а дизайн витрины предусматривает отдельные колонки для сводных данных по каждому источнику новостей, то проводится проверка, не появились ли новые источники, и, если да, то витрина пересоздаётся</a:t>
            </a:r>
          </a:p>
        </p:txBody>
      </p:sp>
      <p:sp>
        <p:nvSpPr>
          <p:cNvPr id="22" name="Объект 2">
            <a:extLst>
              <a:ext uri="{FF2B5EF4-FFF2-40B4-BE49-F238E27FC236}">
                <a16:creationId xmlns:a16="http://schemas.microsoft.com/office/drawing/2014/main" id="{E7C51F4F-5FB3-D952-5901-0AEFA3919730}"/>
              </a:ext>
            </a:extLst>
          </p:cNvPr>
          <p:cNvSpPr txBox="1">
            <a:spLocks/>
          </p:cNvSpPr>
          <p:nvPr/>
        </p:nvSpPr>
        <p:spPr>
          <a:xfrm>
            <a:off x="609561" y="5957245"/>
            <a:ext cx="2466706" cy="567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Заполнение</a:t>
            </a:r>
          </a:p>
          <a:p>
            <a:r>
              <a:rPr lang="ru-RU" dirty="0"/>
              <a:t>Витрин</a:t>
            </a:r>
          </a:p>
        </p:txBody>
      </p:sp>
      <p:sp>
        <p:nvSpPr>
          <p:cNvPr id="23" name="Текст 6">
            <a:extLst>
              <a:ext uri="{FF2B5EF4-FFF2-40B4-BE49-F238E27FC236}">
                <a16:creationId xmlns:a16="http://schemas.microsoft.com/office/drawing/2014/main" id="{42B0E93B-6B81-17A3-5DC0-4CF3F9F5DFAF}"/>
              </a:ext>
            </a:extLst>
          </p:cNvPr>
          <p:cNvSpPr txBox="1">
            <a:spLocks/>
          </p:cNvSpPr>
          <p:nvPr/>
        </p:nvSpPr>
        <p:spPr>
          <a:xfrm rot="10800000" flipV="1">
            <a:off x="2512463" y="5893214"/>
            <a:ext cx="8434691" cy="695823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1400" dirty="0"/>
              <a:t>Так как витриной является </a:t>
            </a:r>
            <a:r>
              <a:rPr lang="en-US" sz="1400" dirty="0"/>
              <a:t>materialized view</a:t>
            </a:r>
            <a:r>
              <a:rPr lang="ru-RU" sz="1400" dirty="0"/>
              <a:t>, то для её обновления просто выполняется </a:t>
            </a:r>
            <a:r>
              <a:rPr lang="en-US" sz="1400" dirty="0" err="1"/>
              <a:t>refrefsh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5C5F1-9381-84F9-8B0A-A96D41F09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93021"/>
            <a:ext cx="8421688" cy="449513"/>
          </a:xfrm>
        </p:spPr>
        <p:txBody>
          <a:bodyPr>
            <a:normAutofit fontScale="90000"/>
          </a:bodyPr>
          <a:lstStyle/>
          <a:p>
            <a:r>
              <a:rPr lang="ru-RU" dirty="0"/>
              <a:t>Особенности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1D7F5E-D1EF-5B87-3350-3C6EABA8B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6125" y="1248872"/>
            <a:ext cx="2882475" cy="823912"/>
          </a:xfrm>
        </p:spPr>
        <p:txBody>
          <a:bodyPr/>
          <a:lstStyle/>
          <a:p>
            <a:r>
              <a:rPr lang="ru-RU" dirty="0"/>
              <a:t>Любые источники новостей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C62FC6DA-7FEF-461D-EBF1-E9671CB270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56125" y="2201566"/>
            <a:ext cx="2747659" cy="2122605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1938B53F-8E15-42B6-F17D-7313E7B5C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05833" y="1248872"/>
            <a:ext cx="5820933" cy="449513"/>
          </a:xfrm>
        </p:spPr>
        <p:txBody>
          <a:bodyPr/>
          <a:lstStyle/>
          <a:p>
            <a:r>
              <a:rPr lang="ru-RU" dirty="0"/>
              <a:t>Настройка обобщенных категорий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40ABE8E-3C45-C6E8-D4CD-4CE47306B6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56125" y="4358483"/>
            <a:ext cx="2896671" cy="1997867"/>
          </a:xfrm>
        </p:spPr>
        <p:txBody>
          <a:bodyPr>
            <a:normAutofit/>
          </a:bodyPr>
          <a:lstStyle/>
          <a:p>
            <a:pPr algn="just"/>
            <a:r>
              <a:rPr lang="ru-RU" sz="1200" dirty="0"/>
              <a:t>Проект поставляется в виде готового набора контейнеров и работает «из коробки». Для подключения к базе данных </a:t>
            </a:r>
            <a:r>
              <a:rPr lang="en-US" sz="1200" dirty="0"/>
              <a:t>c </a:t>
            </a:r>
            <a:r>
              <a:rPr lang="ru-RU" sz="1200" dirty="0"/>
              <a:t>загруженными новостями используется </a:t>
            </a:r>
            <a:r>
              <a:rPr lang="en-US" sz="1200" dirty="0"/>
              <a:t>Airflow</a:t>
            </a:r>
            <a:r>
              <a:rPr lang="ru-RU" sz="1200" dirty="0"/>
              <a:t>-</a:t>
            </a:r>
            <a:r>
              <a:rPr lang="en-US" sz="1200" dirty="0"/>
              <a:t>Admin-Connections</a:t>
            </a:r>
            <a:r>
              <a:rPr lang="ru-RU" sz="1200" dirty="0"/>
              <a:t>, для задания источников </a:t>
            </a:r>
            <a:r>
              <a:rPr lang="en-US" sz="1200" dirty="0"/>
              <a:t>Variables. </a:t>
            </a:r>
            <a:r>
              <a:rPr lang="ru-RU" sz="1200" dirty="0"/>
              <a:t>Базовые значения заполняются при инициализации </a:t>
            </a:r>
            <a:r>
              <a:rPr lang="en-US" sz="1200" dirty="0"/>
              <a:t>docker </a:t>
            </a:r>
            <a:r>
              <a:rPr lang="ru-RU" sz="1200" dirty="0"/>
              <a:t>контейнера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C004C086-9398-D72A-8C88-073EFC8BE5B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305833" y="1787827"/>
            <a:ext cx="6311924" cy="1481691"/>
          </a:xfrm>
        </p:spPr>
        <p:txBody>
          <a:bodyPr>
            <a:normAutofit/>
          </a:bodyPr>
          <a:lstStyle/>
          <a:p>
            <a:pPr algn="just"/>
            <a:r>
              <a:rPr lang="ru-RU" sz="1200" dirty="0"/>
              <a:t>В разных источниках новостей наименования категорий новостей могут незначительно отличаться. Поэтому введена дополнительная сущность </a:t>
            </a:r>
            <a:r>
              <a:rPr lang="en-US" sz="1200" dirty="0" err="1"/>
              <a:t>category_groups</a:t>
            </a:r>
            <a:r>
              <a:rPr lang="en-US" sz="1200" dirty="0"/>
              <a:t>. </a:t>
            </a:r>
            <a:r>
              <a:rPr lang="ru-RU" sz="1200" dirty="0"/>
              <a:t>Если создана группа категорий, то её можно указать для нескольких категорий в таблице </a:t>
            </a:r>
            <a:r>
              <a:rPr lang="en-US" sz="1200" dirty="0"/>
              <a:t>categories. </a:t>
            </a:r>
            <a:r>
              <a:rPr lang="ru-RU" sz="1200" dirty="0"/>
              <a:t>При построении витрины данные будут </a:t>
            </a:r>
            <a:r>
              <a:rPr lang="ru-RU" sz="1200" dirty="0" err="1"/>
              <a:t>аггрегированы</a:t>
            </a:r>
            <a:r>
              <a:rPr lang="ru-RU" sz="1200" dirty="0"/>
              <a:t> по группе категорий. Если для категории не задана родительская группа, то данные будут </a:t>
            </a:r>
            <a:r>
              <a:rPr lang="ru-RU" sz="1200" dirty="0" err="1"/>
              <a:t>аггрегироваться</a:t>
            </a:r>
            <a:r>
              <a:rPr lang="ru-RU" sz="1200" dirty="0"/>
              <a:t> по категории</a:t>
            </a:r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76A5F58B-F217-85DC-4C64-FDC9A43DC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18049265-D6C5-35AD-F9E1-EBAD37EAC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04340F78-475C-A323-83C8-0919225CE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7</a:t>
            </a:fld>
            <a:endParaRPr lang="ru-RU" noProof="0"/>
          </a:p>
        </p:txBody>
      </p:sp>
      <p:sp>
        <p:nvSpPr>
          <p:cNvPr id="14" name="Текст 4">
            <a:extLst>
              <a:ext uri="{FF2B5EF4-FFF2-40B4-BE49-F238E27FC236}">
                <a16:creationId xmlns:a16="http://schemas.microsoft.com/office/drawing/2014/main" id="{93E890E7-1E48-8567-187F-DD0C2833A118}"/>
              </a:ext>
            </a:extLst>
          </p:cNvPr>
          <p:cNvSpPr txBox="1">
            <a:spLocks/>
          </p:cNvSpPr>
          <p:nvPr/>
        </p:nvSpPr>
        <p:spPr>
          <a:xfrm>
            <a:off x="4305833" y="3284295"/>
            <a:ext cx="4175073" cy="4119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Динамическая витрина</a:t>
            </a:r>
          </a:p>
        </p:txBody>
      </p:sp>
      <p:sp>
        <p:nvSpPr>
          <p:cNvPr id="17" name="Объект 7">
            <a:extLst>
              <a:ext uri="{FF2B5EF4-FFF2-40B4-BE49-F238E27FC236}">
                <a16:creationId xmlns:a16="http://schemas.microsoft.com/office/drawing/2014/main" id="{CB331245-52B0-07F5-9A4F-6FC6FA66F5AF}"/>
              </a:ext>
            </a:extLst>
          </p:cNvPr>
          <p:cNvSpPr txBox="1">
            <a:spLocks/>
          </p:cNvSpPr>
          <p:nvPr/>
        </p:nvSpPr>
        <p:spPr>
          <a:xfrm>
            <a:off x="4305833" y="3663358"/>
            <a:ext cx="4983115" cy="72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200" dirty="0"/>
              <a:t>Витрина данных автоматически подстроится под любое количество источников новостей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CDAAD03-D77B-F338-B5C6-8F6B79959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721" y="4090091"/>
            <a:ext cx="6247036" cy="212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33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37380"/>
            <a:ext cx="8421688" cy="891050"/>
          </a:xfrm>
        </p:spPr>
        <p:txBody>
          <a:bodyPr rtlCol="0"/>
          <a:lstStyle/>
          <a:p>
            <a:pPr rtl="0"/>
            <a:r>
              <a:rPr lang="ru-RU" dirty="0"/>
              <a:t>Результаты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D0E0ACA0-9139-4C37-920D-BF3C1FF46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361653" y="1296754"/>
            <a:ext cx="6305827" cy="1073358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b="1" noProof="1"/>
              <a:t>Проведен сбор данных с новостных источников</a:t>
            </a:r>
            <a:endParaRPr lang="ru-RU" noProof="1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b="1" noProof="1"/>
              <a:t>Сформирована база данных по категориям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b="1" noProof="1"/>
              <a:t>Сформирована витрина данных</a:t>
            </a:r>
          </a:p>
        </p:txBody>
      </p:sp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4146DE88-57D0-E1C0-0161-B263060F09BD}"/>
              </a:ext>
            </a:extLst>
          </p:cNvPr>
          <p:cNvSpPr txBox="1">
            <a:spLocks/>
          </p:cNvSpPr>
          <p:nvPr/>
        </p:nvSpPr>
        <p:spPr>
          <a:xfrm>
            <a:off x="2933700" y="2065445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ru-RU" dirty="0"/>
              <a:t>ВЫВОДЫ</a:t>
            </a:r>
          </a:p>
        </p:txBody>
      </p:sp>
      <p:sp>
        <p:nvSpPr>
          <p:cNvPr id="3" name="Объект 10">
            <a:extLst>
              <a:ext uri="{FF2B5EF4-FFF2-40B4-BE49-F238E27FC236}">
                <a16:creationId xmlns:a16="http://schemas.microsoft.com/office/drawing/2014/main" id="{0A04EBA6-E0FE-A20F-A0B9-5CA26A2995E6}"/>
              </a:ext>
            </a:extLst>
          </p:cNvPr>
          <p:cNvSpPr txBox="1">
            <a:spLocks/>
          </p:cNvSpPr>
          <p:nvPr/>
        </p:nvSpPr>
        <p:spPr>
          <a:xfrm>
            <a:off x="2361655" y="4104008"/>
            <a:ext cx="6305827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b="1" noProof="1"/>
          </a:p>
        </p:txBody>
      </p:sp>
      <p:sp>
        <p:nvSpPr>
          <p:cNvPr id="5" name="Объект 10">
            <a:extLst>
              <a:ext uri="{FF2B5EF4-FFF2-40B4-BE49-F238E27FC236}">
                <a16:creationId xmlns:a16="http://schemas.microsoft.com/office/drawing/2014/main" id="{C36B0169-FDF2-7885-C4ED-228CD8192A81}"/>
              </a:ext>
            </a:extLst>
          </p:cNvPr>
          <p:cNvSpPr txBox="1">
            <a:spLocks/>
          </p:cNvSpPr>
          <p:nvPr/>
        </p:nvSpPr>
        <p:spPr>
          <a:xfrm>
            <a:off x="2361653" y="3069264"/>
            <a:ext cx="6305827" cy="30383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200" noProof="1"/>
              <a:t>Apache Airflow </a:t>
            </a:r>
            <a:r>
              <a:rPr lang="ru-RU" sz="1200" noProof="1"/>
              <a:t>является удобным и функциональным инструментом для оркестрации потоков операций. Наличие множества различных интеграций позволяет использовать его в разнообразных технологических стеках и задачах. Возможность написания кода операторов на </a:t>
            </a:r>
            <a:r>
              <a:rPr lang="en-US" sz="1200" noProof="1"/>
              <a:t>Python </a:t>
            </a:r>
            <a:r>
              <a:rPr lang="ru-RU" sz="1200" noProof="1"/>
              <a:t>даёт практически неограниченные возможности использования, в том числе и для обработки и анализа данных</a:t>
            </a:r>
          </a:p>
          <a:p>
            <a:pPr algn="just"/>
            <a:r>
              <a:rPr lang="ru-RU" sz="1200" noProof="1"/>
              <a:t>Использование </a:t>
            </a:r>
            <a:r>
              <a:rPr lang="en-US" sz="1200" noProof="1"/>
              <a:t>Docker </a:t>
            </a:r>
            <a:r>
              <a:rPr lang="ru-RU" sz="1200" noProof="1"/>
              <a:t>позволяет создать продукт, готовый для быстрого развертывания практически в любой инфраструктуре. Также с его использованием можно огранизовать процесс </a:t>
            </a:r>
            <a:r>
              <a:rPr lang="en-US" sz="1200" noProof="1"/>
              <a:t>CI/CD</a:t>
            </a:r>
          </a:p>
          <a:p>
            <a:pPr algn="just"/>
            <a:r>
              <a:rPr lang="ru-RU" sz="1200" noProof="1"/>
              <a:t>Реализованный проект – достаточно прост, однако это полноценное функциональное решение, которое можно использовать в качестве инструмента для сбора и первичной обработки данных для дальнейшего анализа и построения моделей</a:t>
            </a:r>
            <a:endParaRPr lang="en-US" sz="1200" noProof="1"/>
          </a:p>
        </p:txBody>
      </p:sp>
    </p:spTree>
    <p:extLst>
      <p:ext uri="{BB962C8B-B14F-4D97-AF65-F5344CB8AC3E}">
        <p14:creationId xmlns:p14="http://schemas.microsoft.com/office/powerpoint/2010/main" val="1057409390"/>
      </p:ext>
    </p:extLst>
  </p:cSld>
  <p:clrMapOvr>
    <a:masterClrMapping/>
  </p:clrMapOvr>
</p:sld>
</file>

<file path=ppt/theme/theme1.xml><?xml version="1.0" encoding="utf-8"?>
<a:theme xmlns:a="http://schemas.openxmlformats.org/drawingml/2006/main" name="Одиночная линия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5_TF22318419_Win32" id="{2A0A4826-E134-4E39-AB34-372E04BE17B3}" vid="{5D3708CC-AB2D-4043-A4D9-C2522E42009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Минималистичная презентация о продажах</Template>
  <TotalTime>145</TotalTime>
  <Words>578</Words>
  <Application>Microsoft Office PowerPoint</Application>
  <PresentationFormat>Широкоэкранный</PresentationFormat>
  <Paragraphs>79</Paragraphs>
  <Slides>8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Noto Sans Regular</vt:lpstr>
      <vt:lpstr>Одиночная линия</vt:lpstr>
      <vt:lpstr>Анализ публикуемых новостей</vt:lpstr>
      <vt:lpstr>Описание проекта</vt:lpstr>
      <vt:lpstr>План реализации</vt:lpstr>
      <vt:lpstr>Технологии</vt:lpstr>
      <vt:lpstr>СТРУКТУРА ДАННЫХ</vt:lpstr>
      <vt:lpstr>Схема обработки</vt:lpstr>
      <vt:lpstr>Особенности</vt:lpstr>
      <vt:lpstr>Результаты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публикуемых новостей</dc:title>
  <dc:creator>Куров Александр</dc:creator>
  <cp:lastModifiedBy>Куров Александр</cp:lastModifiedBy>
  <cp:revision>10</cp:revision>
  <dcterms:created xsi:type="dcterms:W3CDTF">2022-12-30T18:42:58Z</dcterms:created>
  <dcterms:modified xsi:type="dcterms:W3CDTF">2023-01-08T14:37:00Z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