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75" r:id="rId1"/>
    <p:sldMasterId id="2147483676" r:id="rId2"/>
  </p:sldMasterIdLst>
  <p:notesMasterIdLst>
    <p:notesMasterId r:id="rId15"/>
  </p:notesMasterIdLst>
  <p:sldIdLst>
    <p:sldId id="258" r:id="rId3"/>
    <p:sldId id="259" r:id="rId4"/>
    <p:sldId id="260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61" r:id="rId13"/>
    <p:sldId id="262" r:id="rId14"/>
  </p:sldIdLst>
  <p:sldSz cx="12192000" cy="6858000"/>
  <p:notesSz cx="6858000" cy="12192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Consolas" panose="020B0609020204030204" pitchFamily="49" charset="0"/>
      <p:regular r:id="rId20"/>
      <p:bold r:id="rId21"/>
      <p:italic r:id="rId22"/>
      <p:boldItalic r:id="rId23"/>
    </p:embeddedFont>
    <p:embeddedFont>
      <p:font typeface="Play" panose="020B0604020202020204" charset="0"/>
      <p:regular r:id="rId24"/>
      <p:bold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3.fntdata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font" Target="fonts/font6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9.fntdata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font" Target="fonts/font4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7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611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611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-228600" y="1524000"/>
            <a:ext cx="7315200" cy="4114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5867400"/>
            <a:ext cx="54864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11580813"/>
            <a:ext cx="2971800" cy="611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11580813"/>
            <a:ext cx="2971800" cy="611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:notes"/>
          <p:cNvSpPr txBox="1">
            <a:spLocks noGrp="1"/>
          </p:cNvSpPr>
          <p:nvPr>
            <p:ph type="body" idx="1"/>
          </p:nvPr>
        </p:nvSpPr>
        <p:spPr>
          <a:xfrm>
            <a:off x="685800" y="5867400"/>
            <a:ext cx="5486400" cy="48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-228600" y="1524000"/>
            <a:ext cx="7315200" cy="4114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4:notes"/>
          <p:cNvSpPr txBox="1">
            <a:spLocks noGrp="1"/>
          </p:cNvSpPr>
          <p:nvPr>
            <p:ph type="body" idx="1"/>
          </p:nvPr>
        </p:nvSpPr>
        <p:spPr>
          <a:xfrm>
            <a:off x="685800" y="5867400"/>
            <a:ext cx="5486400" cy="48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-228600" y="1524000"/>
            <a:ext cx="7315200" cy="4114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5:notes"/>
          <p:cNvSpPr txBox="1">
            <a:spLocks noGrp="1"/>
          </p:cNvSpPr>
          <p:nvPr>
            <p:ph type="body" idx="1"/>
          </p:nvPr>
        </p:nvSpPr>
        <p:spPr>
          <a:xfrm>
            <a:off x="685800" y="5867400"/>
            <a:ext cx="5486400" cy="48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-228600" y="1524000"/>
            <a:ext cx="7315200" cy="4114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6:notes"/>
          <p:cNvSpPr txBox="1">
            <a:spLocks noGrp="1"/>
          </p:cNvSpPr>
          <p:nvPr>
            <p:ph type="body" idx="1"/>
          </p:nvPr>
        </p:nvSpPr>
        <p:spPr>
          <a:xfrm>
            <a:off x="685800" y="5867400"/>
            <a:ext cx="5486400" cy="48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-228600" y="1524000"/>
            <a:ext cx="7315200" cy="4114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7:notes"/>
          <p:cNvSpPr txBox="1">
            <a:spLocks noGrp="1"/>
          </p:cNvSpPr>
          <p:nvPr>
            <p:ph type="body" idx="1"/>
          </p:nvPr>
        </p:nvSpPr>
        <p:spPr>
          <a:xfrm>
            <a:off x="685800" y="5867400"/>
            <a:ext cx="5486400" cy="48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-228600" y="1524000"/>
            <a:ext cx="7315200" cy="4114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3_Пустой слайд">
  <p:cSld name="13_Пустой слайд">
    <p:bg>
      <p:bgPr>
        <a:solidFill>
          <a:schemeClr val="lt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5400000">
            <a:off x="5644443" y="310447"/>
            <a:ext cx="6858001" cy="623711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2"/>
          <p:cNvSpPr/>
          <p:nvPr/>
        </p:nvSpPr>
        <p:spPr>
          <a:xfrm>
            <a:off x="9210368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‹#›</a:t>
            </a:fld>
            <a:endParaRPr sz="1200" b="0" i="0" u="none" strike="noStrike" cap="none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7" name="Google Shape;17;p2"/>
          <p:cNvSpPr txBox="1">
            <a:spLocks noGrp="1"/>
          </p:cNvSpPr>
          <p:nvPr>
            <p:ph type="title"/>
          </p:nvPr>
        </p:nvSpPr>
        <p:spPr>
          <a:xfrm>
            <a:off x="625703" y="365291"/>
            <a:ext cx="10728324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Title Only">
  <p:cSld name="1_Title Only">
    <p:bg>
      <p:bgPr>
        <a:solidFill>
          <a:schemeClr val="lt1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1"/>
          <p:cNvSpPr/>
          <p:nvPr/>
        </p:nvSpPr>
        <p:spPr>
          <a:xfrm rot="10800000">
            <a:off x="0" y="0"/>
            <a:ext cx="12188952" cy="26670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11"/>
          <p:cNvSpPr txBox="1">
            <a:spLocks noGrp="1"/>
          </p:cNvSpPr>
          <p:nvPr>
            <p:ph type="title"/>
          </p:nvPr>
        </p:nvSpPr>
        <p:spPr>
          <a:xfrm>
            <a:off x="685800" y="2667000"/>
            <a:ext cx="7493328" cy="1933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6600" b="0" i="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8" name="Google Shape;68;p11"/>
          <p:cNvPicPr preferRelativeResize="0"/>
          <p:nvPr/>
        </p:nvPicPr>
        <p:blipFill rotWithShape="1">
          <a:blip r:embed="rId3">
            <a:alphaModFix/>
          </a:blip>
          <a:srcRect l="20281" t="33333" r="20789" b="33333"/>
          <a:stretch/>
        </p:blipFill>
        <p:spPr>
          <a:xfrm>
            <a:off x="685800" y="685800"/>
            <a:ext cx="1676400" cy="53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2_Title Only">
  <p:cSld name="2_Title Only">
    <p:bg>
      <p:bgPr>
        <a:solidFill>
          <a:schemeClr val="lt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/>
          <p:nvPr/>
        </p:nvSpPr>
        <p:spPr>
          <a:xfrm>
            <a:off x="0" y="4226560"/>
            <a:ext cx="12188952" cy="26670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12"/>
          <p:cNvSpPr txBox="1">
            <a:spLocks noGrp="1"/>
          </p:cNvSpPr>
          <p:nvPr>
            <p:ph type="title"/>
          </p:nvPr>
        </p:nvSpPr>
        <p:spPr>
          <a:xfrm>
            <a:off x="685800" y="2667000"/>
            <a:ext cx="7493328" cy="1933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6600" b="0" i="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2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Пользовательский макет">
  <p:cSld name="2_Пользовательский макет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9" name="Google Shape;79;p13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3"/>
          <p:cNvSpPr/>
          <p:nvPr/>
        </p:nvSpPr>
        <p:spPr>
          <a:xfrm rot="10800000">
            <a:off x="3048" y="0"/>
            <a:ext cx="12188952" cy="6858000"/>
          </a:xfrm>
          <a:prstGeom prst="rect">
            <a:avLst/>
          </a:prstGeom>
          <a:blipFill rotWithShape="1">
            <a:blip r:embed="rId2">
              <a:alphaModFix amt="30000"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Пользовательский макет">
  <p:cSld name="1_Пользовательский макет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4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4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4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ользовательский макет">
  <p:cSld name="Пользовательский макет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5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5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0" name="Google Shape;90;p15"/>
          <p:cNvPicPr preferRelativeResize="0"/>
          <p:nvPr/>
        </p:nvPicPr>
        <p:blipFill rotWithShape="1">
          <a:blip r:embed="rId2">
            <a:alphaModFix/>
          </a:blip>
          <a:srcRect l="29244" t="29959" r="23998" b="14574"/>
          <a:stretch/>
        </p:blipFill>
        <p:spPr>
          <a:xfrm rot="427144" flipH="1">
            <a:off x="525582" y="-542919"/>
            <a:ext cx="12670191" cy="84673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6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6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Title Only" type="obj">
  <p:cSld name="OBJECT">
    <p:bg>
      <p:bgPr>
        <a:solidFill>
          <a:schemeClr val="lt1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/>
          <p:nvPr/>
        </p:nvSpPr>
        <p:spPr>
          <a:xfrm rot="10800000">
            <a:off x="0" y="0"/>
            <a:ext cx="12188952" cy="26670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8"/>
          <p:cNvSpPr txBox="1">
            <a:spLocks noGrp="1"/>
          </p:cNvSpPr>
          <p:nvPr>
            <p:ph type="title"/>
          </p:nvPr>
        </p:nvSpPr>
        <p:spPr>
          <a:xfrm>
            <a:off x="685800" y="2667000"/>
            <a:ext cx="7493328" cy="1933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Play"/>
              <a:buNone/>
              <a:defRPr sz="6600" b="0" i="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07" name="Google Shape;107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3526" y="715959"/>
            <a:ext cx="3528959" cy="717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9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11" name="Google Shape;111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>
  <p:cSld name="Заголовок и объект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2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7" name="Google Shape;117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2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3" name="Google Shape;123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obj">
  <p:cSld name="OBJECT">
    <p:bg>
      <p:bgPr>
        <a:solidFill>
          <a:schemeClr val="lt1"/>
        </a:soli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/>
          <p:nvPr/>
        </p:nvSpPr>
        <p:spPr>
          <a:xfrm>
            <a:off x="1560575" y="0"/>
            <a:ext cx="10628376" cy="1691639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3"/>
          <p:cNvSpPr txBox="1">
            <a:spLocks noGrp="1"/>
          </p:cNvSpPr>
          <p:nvPr>
            <p:ph type="ctrTitle"/>
          </p:nvPr>
        </p:nvSpPr>
        <p:spPr>
          <a:xfrm>
            <a:off x="704443" y="257555"/>
            <a:ext cx="10783112" cy="69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1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2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9" name="Google Shape;129;p2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0" name="Google Shape;130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2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36" name="Google Shape;136;p23"/>
          <p:cNvSpPr txBox="1">
            <a:spLocks noGrp="1"/>
          </p:cNvSpPr>
          <p:nvPr>
            <p:ph type="body" idx="2"/>
          </p:nvPr>
        </p:nvSpPr>
        <p:spPr>
          <a:xfrm>
            <a:off x="839788" y="2505074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7" name="Google Shape;137;p2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38" name="Google Shape;138;p23"/>
          <p:cNvSpPr txBox="1">
            <a:spLocks noGrp="1"/>
          </p:cNvSpPr>
          <p:nvPr>
            <p:ph type="body" idx="4"/>
          </p:nvPr>
        </p:nvSpPr>
        <p:spPr>
          <a:xfrm>
            <a:off x="6172200" y="2505074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9" name="Google Shape;139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26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54" name="Google Shape;154;p26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55" name="Google Shape;155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27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161" name="Google Shape;161;p27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62" name="Google Shape;162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28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8" name="Google Shape;168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9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29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4" name="Google Shape;174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685800" y="2667000"/>
            <a:ext cx="7493328" cy="1933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6600" b="0" i="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Custom Layout">
  <p:cSld name="6_Custom Layou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-5400001">
            <a:off x="-310445" y="310446"/>
            <a:ext cx="6858001" cy="623711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5"/>
          <p:cNvSpPr txBox="1">
            <a:spLocks noGrp="1"/>
          </p:cNvSpPr>
          <p:nvPr>
            <p:ph type="title"/>
          </p:nvPr>
        </p:nvSpPr>
        <p:spPr>
          <a:xfrm>
            <a:off x="625703" y="365291"/>
            <a:ext cx="10728324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/>
          <p:nvPr/>
        </p:nvSpPr>
        <p:spPr>
          <a:xfrm>
            <a:off x="5618214" y="1143000"/>
            <a:ext cx="2489200" cy="5334000"/>
          </a:xfrm>
          <a:prstGeom prst="roundRect">
            <a:avLst>
              <a:gd name="adj" fmla="val 1035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" name="Google Shape;35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90558" y="911677"/>
            <a:ext cx="2991442" cy="57966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Custom Layout">
  <p:cSld name="7_Custom Layou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6"/>
          <p:cNvSpPr/>
          <p:nvPr/>
        </p:nvSpPr>
        <p:spPr>
          <a:xfrm>
            <a:off x="1930400" y="812618"/>
            <a:ext cx="2489200" cy="5334000"/>
          </a:xfrm>
          <a:prstGeom prst="roundRect">
            <a:avLst>
              <a:gd name="adj" fmla="val 1035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9" name="Google Shape;39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56758" y="530677"/>
            <a:ext cx="2991442" cy="57966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Пользовательский макет">
  <p:cSld name="4_Пользовательский макет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5400000">
            <a:off x="5644443" y="310447"/>
            <a:ext cx="6858001" cy="623711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7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5" name="Google Shape;45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03912" y="711770"/>
            <a:ext cx="4135483" cy="56445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Пользовательский макет">
  <p:cSld name="5_Пользовательский макет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Google Shape;47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5400000">
            <a:off x="5644443" y="310447"/>
            <a:ext cx="6858001" cy="6237110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8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1" name="Google Shape;51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54282" y="1226799"/>
            <a:ext cx="8126494" cy="46285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wo Content">
  <p:cSld name="Two Content">
    <p:bg>
      <p:bgPr>
        <a:solidFill>
          <a:schemeClr val="lt1"/>
        </a:solid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9"/>
          <p:cNvSpPr/>
          <p:nvPr/>
        </p:nvSpPr>
        <p:spPr>
          <a:xfrm>
            <a:off x="0" y="0"/>
            <a:ext cx="12188952" cy="1655063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p9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>
  <p:cSld name="Title Only">
    <p:bg>
      <p:bgPr>
        <a:solidFill>
          <a:schemeClr val="lt1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10"/>
          <p:cNvSpPr txBox="1">
            <a:spLocks noGrp="1"/>
          </p:cNvSpPr>
          <p:nvPr>
            <p:ph type="title"/>
          </p:nvPr>
        </p:nvSpPr>
        <p:spPr>
          <a:xfrm>
            <a:off x="685800" y="2667000"/>
            <a:ext cx="7493328" cy="1933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6600" b="0" i="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0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title"/>
          </p:nvPr>
        </p:nvSpPr>
        <p:spPr>
          <a:xfrm>
            <a:off x="685800" y="266700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000" b="0" i="0" u="none" strike="noStrike" cap="none"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7" name="Google Shape;97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Google Shape;98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9" name="Google Shape;99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0" name="Google Shape;100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hyperlink" Target="https://www.zenrows.com/blog/stealth-web-scraping-in-python-avoid-blocking-like-a-ninja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pandas.pydata.org/" TargetMode="External"/><Relationship Id="rId5" Type="http://schemas.openxmlformats.org/officeDocument/2006/relationships/hyperlink" Target="https://stackoverflow.com/" TargetMode="External"/><Relationship Id="rId4" Type="http://schemas.openxmlformats.org/officeDocument/2006/relationships/hyperlink" Target="https://catboost.ai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2"/>
          <p:cNvSpPr/>
          <p:nvPr/>
        </p:nvSpPr>
        <p:spPr>
          <a:xfrm>
            <a:off x="685800" y="1628800"/>
            <a:ext cx="10810800" cy="51125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F48"/>
              </a:buClr>
              <a:buSzPts val="5400"/>
              <a:buFont typeface="Play"/>
              <a:buNone/>
            </a:pPr>
            <a:r>
              <a:rPr lang="en-US" sz="5400" b="1" i="0" u="none" strike="noStrike" cap="none" dirty="0" err="1">
                <a:solidFill>
                  <a:srgbClr val="333F48"/>
                </a:solidFill>
                <a:latin typeface="+mj-lt"/>
                <a:ea typeface="Play"/>
                <a:cs typeface="Play"/>
                <a:sym typeface="Play"/>
              </a:rPr>
              <a:t>Дипломный</a:t>
            </a:r>
            <a:r>
              <a:rPr lang="en-US" sz="5400" b="1" i="0" u="none" strike="noStrike" cap="none" dirty="0">
                <a:solidFill>
                  <a:srgbClr val="333F48"/>
                </a:solidFill>
                <a:latin typeface="+mj-lt"/>
                <a:ea typeface="Play"/>
                <a:cs typeface="Play"/>
                <a:sym typeface="Play"/>
              </a:rPr>
              <a:t> </a:t>
            </a:r>
            <a:r>
              <a:rPr lang="en-US" sz="5400" b="1" i="0" u="none" strike="noStrike" cap="none" dirty="0" err="1">
                <a:solidFill>
                  <a:srgbClr val="333F48"/>
                </a:solidFill>
                <a:latin typeface="+mj-lt"/>
                <a:ea typeface="Play"/>
                <a:cs typeface="Play"/>
                <a:sym typeface="Play"/>
              </a:rPr>
              <a:t>проект</a:t>
            </a:r>
            <a:r>
              <a:rPr lang="en-US" sz="5400" b="1" i="0" u="none" strike="noStrike" cap="none" dirty="0">
                <a:solidFill>
                  <a:srgbClr val="333F48"/>
                </a:solidFill>
                <a:latin typeface="+mj-lt"/>
                <a:ea typeface="Play"/>
                <a:cs typeface="Play"/>
                <a:sym typeface="Play"/>
              </a:rPr>
              <a:t> </a:t>
            </a:r>
            <a:r>
              <a:rPr lang="en-US" sz="5400" b="1" i="0" u="none" strike="noStrike" cap="none" dirty="0" err="1">
                <a:solidFill>
                  <a:srgbClr val="333F48"/>
                </a:solidFill>
                <a:latin typeface="+mj-lt"/>
                <a:ea typeface="Play"/>
                <a:cs typeface="Play"/>
                <a:sym typeface="Play"/>
              </a:rPr>
              <a:t>на</a:t>
            </a:r>
            <a:r>
              <a:rPr lang="en-US" sz="5400" b="1" i="0" u="none" strike="noStrike" cap="none" dirty="0">
                <a:solidFill>
                  <a:srgbClr val="333F48"/>
                </a:solidFill>
                <a:latin typeface="+mj-lt"/>
                <a:ea typeface="Play"/>
                <a:cs typeface="Play"/>
                <a:sym typeface="Play"/>
              </a:rPr>
              <a:t> </a:t>
            </a:r>
            <a:r>
              <a:rPr lang="en-US" sz="5400" b="1" i="0" u="none" strike="noStrike" cap="none" dirty="0" err="1">
                <a:solidFill>
                  <a:srgbClr val="333F48"/>
                </a:solidFill>
                <a:latin typeface="+mj-lt"/>
                <a:ea typeface="Play"/>
                <a:cs typeface="Play"/>
                <a:sym typeface="Play"/>
              </a:rPr>
              <a:t>тему</a:t>
            </a:r>
            <a:r>
              <a:rPr lang="en-US" sz="5400" b="1" i="0" u="none" strike="noStrike" cap="none" dirty="0">
                <a:solidFill>
                  <a:srgbClr val="333F48"/>
                </a:solidFill>
                <a:latin typeface="+mj-lt"/>
                <a:ea typeface="Play"/>
                <a:cs typeface="Play"/>
                <a:sym typeface="Play"/>
              </a:rPr>
              <a:t>:</a:t>
            </a:r>
            <a:br>
              <a:rPr lang="en-US" sz="5400" b="1" i="0" u="none" strike="noStrike" cap="none" dirty="0">
                <a:solidFill>
                  <a:srgbClr val="333F48"/>
                </a:solidFill>
                <a:latin typeface="+mj-lt"/>
                <a:ea typeface="Play"/>
                <a:cs typeface="Play"/>
                <a:sym typeface="Play"/>
              </a:rPr>
            </a:br>
            <a:r>
              <a:rPr lang="en-US" sz="3600" b="1" i="0" u="none" strike="noStrike" cap="none" dirty="0">
                <a:solidFill>
                  <a:srgbClr val="333F48"/>
                </a:solidFill>
                <a:latin typeface="+mj-lt"/>
                <a:ea typeface="Play"/>
                <a:cs typeface="Play"/>
                <a:sym typeface="Play"/>
              </a:rPr>
              <a:t>«</a:t>
            </a:r>
            <a:r>
              <a:rPr lang="ru-RU" sz="3600" b="1" i="0" u="none" strike="noStrike" cap="none" dirty="0">
                <a:solidFill>
                  <a:srgbClr val="333F48"/>
                </a:solidFill>
                <a:latin typeface="+mj-lt"/>
                <a:ea typeface="Play"/>
                <a:cs typeface="Play"/>
                <a:sym typeface="Play"/>
              </a:rPr>
              <a:t>Анализ рынка недвижимости</a:t>
            </a:r>
            <a:r>
              <a:rPr lang="en-US" sz="3600" b="1" i="0" u="none" strike="noStrike" cap="none" dirty="0">
                <a:solidFill>
                  <a:srgbClr val="333F48"/>
                </a:solidFill>
                <a:latin typeface="+mj-lt"/>
                <a:ea typeface="Play"/>
                <a:cs typeface="Play"/>
                <a:sym typeface="Play"/>
              </a:rPr>
              <a:t>»</a:t>
            </a:r>
            <a:endParaRPr lang="ru-RU" sz="3600" b="1" i="0" u="none" strike="noStrike" cap="none" dirty="0">
              <a:solidFill>
                <a:srgbClr val="333F48"/>
              </a:solidFill>
              <a:latin typeface="+mj-lt"/>
              <a:ea typeface="Play"/>
              <a:cs typeface="Play"/>
              <a:sym typeface="Play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F48"/>
              </a:buClr>
              <a:buSzPts val="5400"/>
              <a:buFont typeface="Play"/>
              <a:buNone/>
            </a:pPr>
            <a:endParaRPr lang="ru-RU" sz="3600" dirty="0">
              <a:latin typeface="+mj-lt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F48"/>
              </a:buClr>
              <a:buSzPts val="5400"/>
              <a:buFont typeface="Play"/>
              <a:buNone/>
            </a:pPr>
            <a:endParaRPr lang="ru-RU" sz="3600" dirty="0">
              <a:latin typeface="+mj-lt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F48"/>
              </a:buClr>
              <a:buSzPts val="5400"/>
              <a:buFont typeface="Play"/>
              <a:buNone/>
            </a:pPr>
            <a:endParaRPr lang="ru-RU" sz="3600" dirty="0">
              <a:latin typeface="+mj-lt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F48"/>
              </a:buClr>
              <a:buSzPts val="5400"/>
              <a:buFont typeface="Play"/>
              <a:buNone/>
            </a:pPr>
            <a:endParaRPr sz="3600" dirty="0">
              <a:latin typeface="+mj-l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F48"/>
              </a:buClr>
              <a:buSzPts val="5400"/>
              <a:buFont typeface="Play"/>
              <a:buNone/>
            </a:pPr>
            <a:r>
              <a:rPr lang="en-US" sz="3200" b="0" i="0" u="none" strike="noStrike" cap="none" dirty="0" err="1">
                <a:solidFill>
                  <a:srgbClr val="333F48"/>
                </a:solidFill>
                <a:latin typeface="+mj-lt"/>
                <a:ea typeface="Play"/>
                <a:cs typeface="Play"/>
                <a:sym typeface="Play"/>
              </a:rPr>
              <a:t>Слушатели</a:t>
            </a:r>
            <a:r>
              <a:rPr lang="en-US" sz="3200" b="0" i="0" u="none" strike="noStrike" cap="none" dirty="0">
                <a:solidFill>
                  <a:srgbClr val="333F48"/>
                </a:solidFill>
                <a:latin typeface="+mj-lt"/>
                <a:ea typeface="Play"/>
                <a:cs typeface="Play"/>
                <a:sym typeface="Play"/>
              </a:rPr>
              <a:t>:</a:t>
            </a:r>
            <a:br>
              <a:rPr lang="en-US" sz="3200" b="0" i="0" u="none" strike="noStrike" cap="none" dirty="0">
                <a:solidFill>
                  <a:srgbClr val="333F48"/>
                </a:solidFill>
                <a:latin typeface="+mj-lt"/>
                <a:ea typeface="Play"/>
                <a:cs typeface="Play"/>
                <a:sym typeface="Play"/>
              </a:rPr>
            </a:br>
            <a:r>
              <a:rPr lang="ru-RU" sz="3200" b="0" i="0" u="none" strike="noStrike" cap="none" dirty="0">
                <a:solidFill>
                  <a:srgbClr val="333F48"/>
                </a:solidFill>
                <a:latin typeface="+mj-lt"/>
                <a:ea typeface="Play"/>
                <a:cs typeface="Play"/>
                <a:sym typeface="Play"/>
              </a:rPr>
              <a:t>Куров Александр Александрович</a:t>
            </a:r>
            <a:endParaRPr sz="3200" dirty="0">
              <a:latin typeface="+mj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A3EFDB-0890-6749-26B2-432C8064AA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443" y="143870"/>
            <a:ext cx="10783112" cy="923330"/>
          </a:xfrm>
        </p:spPr>
        <p:txBody>
          <a:bodyPr/>
          <a:lstStyle/>
          <a:p>
            <a:r>
              <a:rPr lang="ru-RU" dirty="0"/>
              <a:t>Особенности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096A608-FA31-85AF-E0D8-028DF688A9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443" y="1494852"/>
            <a:ext cx="10567121" cy="276998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Проект реализован в виде пакета </a:t>
            </a:r>
            <a:r>
              <a:rPr lang="en-US" dirty="0" err="1"/>
              <a:t>docker_compose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Сбор данных, </a:t>
            </a:r>
            <a:r>
              <a:rPr lang="ru-RU" dirty="0" err="1"/>
              <a:t>парсинг</a:t>
            </a:r>
            <a:r>
              <a:rPr lang="ru-RU" dirty="0"/>
              <a:t> и обработка уже собранных данных и обновление модели выполняются в независимых потоках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Данные о каждой построенной модели автоматически сохраняются в \</a:t>
            </a:r>
            <a:r>
              <a:rPr lang="en-US" dirty="0" err="1"/>
              <a:t>src</a:t>
            </a:r>
            <a:r>
              <a:rPr lang="en-US" dirty="0"/>
              <a:t>\model</a:t>
            </a:r>
            <a:r>
              <a:rPr lang="ru-RU" dirty="0"/>
              <a:t> в папке проекта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Все настройки загрузки, обработки данных и построения модели хранятся в конфигурационных файлах. Таким образом можно менять параметры выборки, набор фичей, параметры обучения модели без изменения исходного кода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569B1F9-DE8F-A32D-76C8-71432DE7F23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5564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5"/>
          <p:cNvSpPr/>
          <p:nvPr/>
        </p:nvSpPr>
        <p:spPr>
          <a:xfrm>
            <a:off x="0" y="0"/>
            <a:ext cx="12188952" cy="116738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35"/>
          <p:cNvSpPr txBox="1">
            <a:spLocks noGrp="1"/>
          </p:cNvSpPr>
          <p:nvPr>
            <p:ph type="title"/>
          </p:nvPr>
        </p:nvSpPr>
        <p:spPr>
          <a:xfrm>
            <a:off x="625703" y="365291"/>
            <a:ext cx="10728324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Выводы</a:t>
            </a:r>
            <a:endParaRPr/>
          </a:p>
        </p:txBody>
      </p:sp>
      <p:sp>
        <p:nvSpPr>
          <p:cNvPr id="220" name="Google Shape;220;p35"/>
          <p:cNvSpPr/>
          <p:nvPr/>
        </p:nvSpPr>
        <p:spPr>
          <a:xfrm>
            <a:off x="685800" y="1532674"/>
            <a:ext cx="10820400" cy="4250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1651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35"/>
          <p:cNvSpPr txBox="1">
            <a:spLocks noGrp="1"/>
          </p:cNvSpPr>
          <p:nvPr>
            <p:ph type="sldNum" idx="4294967295"/>
          </p:nvPr>
        </p:nvSpPr>
        <p:spPr>
          <a:xfrm>
            <a:off x="9388475" y="6378575"/>
            <a:ext cx="280352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</a:t>
            </a:r>
            <a:endParaRPr/>
          </a:p>
        </p:txBody>
      </p:sp>
      <p:sp>
        <p:nvSpPr>
          <p:cNvPr id="222" name="Google Shape;222;p35"/>
          <p:cNvSpPr/>
          <p:nvPr/>
        </p:nvSpPr>
        <p:spPr>
          <a:xfrm>
            <a:off x="838200" y="1685074"/>
            <a:ext cx="10820400" cy="4250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R="0" lvl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</a:pPr>
            <a:endParaRPr sz="2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Подзаголовок 2">
            <a:extLst>
              <a:ext uri="{FF2B5EF4-FFF2-40B4-BE49-F238E27FC236}">
                <a16:creationId xmlns:a16="http://schemas.microsoft.com/office/drawing/2014/main" id="{F30BA560-7A1F-A4FC-F820-3CB33F681C3C}"/>
              </a:ext>
            </a:extLst>
          </p:cNvPr>
          <p:cNvSpPr txBox="1">
            <a:spLocks/>
          </p:cNvSpPr>
          <p:nvPr/>
        </p:nvSpPr>
        <p:spPr>
          <a:xfrm>
            <a:off x="625703" y="1532674"/>
            <a:ext cx="10567121" cy="5031088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r>
              <a:rPr lang="ru-RU" sz="1600" dirty="0"/>
              <a:t>В процессе подготовки и выполнения работы были изучены: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1600" dirty="0"/>
              <a:t>Методики </a:t>
            </a:r>
            <a:r>
              <a:rPr lang="ru-RU" sz="1600" dirty="0" err="1"/>
              <a:t>парсинга</a:t>
            </a:r>
            <a:r>
              <a:rPr lang="ru-RU" sz="1600" dirty="0"/>
              <a:t> сайтов, особенности работы библиотеки </a:t>
            </a:r>
            <a:r>
              <a:rPr lang="en-US" sz="1600" dirty="0"/>
              <a:t>request</a:t>
            </a:r>
            <a:r>
              <a:rPr lang="ru-RU" sz="1600" dirty="0"/>
              <a:t>, принципы обхода </a:t>
            </a:r>
            <a:r>
              <a:rPr lang="en-US" sz="1600" dirty="0"/>
              <a:t>WAF</a:t>
            </a:r>
            <a:endParaRPr lang="ru-RU" sz="1600" dirty="0"/>
          </a:p>
          <a:p>
            <a:pPr algn="just"/>
            <a:endParaRPr lang="en-US" sz="16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1600" dirty="0"/>
              <a:t>Методики организации </a:t>
            </a:r>
            <a:r>
              <a:rPr lang="en-US" sz="1600" dirty="0"/>
              <a:t>ETL </a:t>
            </a:r>
            <a:r>
              <a:rPr lang="ru-RU" sz="1600" dirty="0"/>
              <a:t>процессов с использованием </a:t>
            </a:r>
            <a:r>
              <a:rPr lang="en-US" sz="1600" dirty="0"/>
              <a:t>Apache Airflow</a:t>
            </a:r>
            <a:endParaRPr lang="ru-RU" sz="16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1600" dirty="0"/>
              <a:t>Принципы контейнеризации и работы с </a:t>
            </a:r>
            <a:r>
              <a:rPr lang="en-US" sz="1600" dirty="0"/>
              <a:t>Python </a:t>
            </a:r>
            <a:r>
              <a:rPr lang="ru-RU" sz="1600" dirty="0"/>
              <a:t>внутри контейнеров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ru-RU" sz="16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1600" dirty="0"/>
              <a:t>Базовые возможности библиотеки </a:t>
            </a:r>
            <a:r>
              <a:rPr lang="en-US" sz="1600" dirty="0" err="1"/>
              <a:t>CatBoost</a:t>
            </a:r>
            <a:endParaRPr lang="en-US" sz="16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600" dirty="0"/>
          </a:p>
          <a:p>
            <a:pPr algn="just"/>
            <a:r>
              <a:rPr lang="ru-RU" sz="1600" dirty="0"/>
              <a:t>Итогом работы является построенная </a:t>
            </a:r>
            <a:r>
              <a:rPr lang="en-US" sz="1600" dirty="0"/>
              <a:t>baseline </a:t>
            </a:r>
            <a:r>
              <a:rPr lang="ru-RU" sz="1600" dirty="0"/>
              <a:t>модель с хорошими показателями качества (</a:t>
            </a:r>
            <a:r>
              <a:rPr lang="en-US" sz="1600" dirty="0"/>
              <a:t>R2=.86)</a:t>
            </a:r>
            <a:r>
              <a:rPr lang="ru-RU" sz="1600" dirty="0"/>
              <a:t>, а также механизм, реализующий автоматизированное </a:t>
            </a:r>
            <a:r>
              <a:rPr lang="ru-RU" sz="1600" dirty="0" err="1"/>
              <a:t>дообучение</a:t>
            </a:r>
            <a:r>
              <a:rPr lang="ru-RU" sz="1600" dirty="0"/>
              <a:t> этой модели на новых данных</a:t>
            </a:r>
          </a:p>
          <a:p>
            <a:pPr algn="just"/>
            <a:endParaRPr lang="ru-RU" sz="1600" dirty="0"/>
          </a:p>
          <a:p>
            <a:pPr algn="just"/>
            <a:r>
              <a:rPr lang="ru-RU" sz="1600" dirty="0"/>
              <a:t>Планы: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1600" dirty="0"/>
              <a:t>Добавить дополнительные метрики контроля качества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ru-RU" sz="16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1600" dirty="0"/>
              <a:t>Добавить витрину с фактическими и предсказанными значения </a:t>
            </a:r>
            <a:r>
              <a:rPr lang="ru-RU" sz="1600" dirty="0" err="1"/>
              <a:t>таргета</a:t>
            </a:r>
            <a:endParaRPr lang="ru-RU" sz="1600" dirty="0"/>
          </a:p>
          <a:p>
            <a:pPr algn="just"/>
            <a:endParaRPr lang="ru-RU" sz="16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1600" dirty="0"/>
              <a:t>Добавить уведомление о случаях, когда предсказанное значение </a:t>
            </a:r>
            <a:r>
              <a:rPr lang="ru-RU" sz="1600" dirty="0" err="1"/>
              <a:t>таргета</a:t>
            </a:r>
            <a:r>
              <a:rPr lang="ru-RU" sz="1600" dirty="0"/>
              <a:t> значительно меньше фактического. Это может быть признаком того, что приобретение данного объекта недвижимости выгодно при текущих рыночных условиях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6"/>
          <p:cNvSpPr/>
          <p:nvPr/>
        </p:nvSpPr>
        <p:spPr>
          <a:xfrm>
            <a:off x="0" y="0"/>
            <a:ext cx="12188952" cy="116738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36"/>
          <p:cNvSpPr txBox="1">
            <a:spLocks noGrp="1"/>
          </p:cNvSpPr>
          <p:nvPr>
            <p:ph type="title"/>
          </p:nvPr>
        </p:nvSpPr>
        <p:spPr>
          <a:xfrm>
            <a:off x="625703" y="365291"/>
            <a:ext cx="10728324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Список использованных источников</a:t>
            </a:r>
            <a:endParaRPr/>
          </a:p>
        </p:txBody>
      </p:sp>
      <p:sp>
        <p:nvSpPr>
          <p:cNvPr id="229" name="Google Shape;229;p36"/>
          <p:cNvSpPr/>
          <p:nvPr/>
        </p:nvSpPr>
        <p:spPr>
          <a:xfrm>
            <a:off x="685800" y="1532674"/>
            <a:ext cx="10820400" cy="4250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1651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36"/>
          <p:cNvSpPr txBox="1">
            <a:spLocks noGrp="1"/>
          </p:cNvSpPr>
          <p:nvPr>
            <p:ph type="sldNum" idx="4294967295"/>
          </p:nvPr>
        </p:nvSpPr>
        <p:spPr>
          <a:xfrm>
            <a:off x="9388475" y="6378575"/>
            <a:ext cx="280352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</a:t>
            </a:r>
            <a:endParaRPr/>
          </a:p>
        </p:txBody>
      </p:sp>
      <p:sp>
        <p:nvSpPr>
          <p:cNvPr id="231" name="Google Shape;231;p36"/>
          <p:cNvSpPr/>
          <p:nvPr/>
        </p:nvSpPr>
        <p:spPr>
          <a:xfrm>
            <a:off x="838200" y="1685074"/>
            <a:ext cx="10820400" cy="4250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https://catboost.ai/</a:t>
            </a:r>
            <a:endParaRPr lang="en-US" sz="2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https://stackoverflow.com/</a:t>
            </a:r>
            <a:endParaRPr lang="en-US" sz="2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https://pandas.pydata.org/</a:t>
            </a:r>
            <a:endParaRPr lang="en-US" sz="2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https://www.zenrows.com/blog</a:t>
            </a: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/stealth-web-scraping-in-python-avoid-blocking-like-a-ninja</a:t>
            </a:r>
            <a:endParaRPr lang="ru-RU" sz="2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3"/>
          <p:cNvSpPr/>
          <p:nvPr/>
        </p:nvSpPr>
        <p:spPr>
          <a:xfrm>
            <a:off x="0" y="0"/>
            <a:ext cx="12188952" cy="116738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33"/>
          <p:cNvSpPr txBox="1">
            <a:spLocks noGrp="1"/>
          </p:cNvSpPr>
          <p:nvPr>
            <p:ph type="title"/>
          </p:nvPr>
        </p:nvSpPr>
        <p:spPr>
          <a:xfrm>
            <a:off x="625703" y="365291"/>
            <a:ext cx="10728324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Актуальность темы и ее проблематика</a:t>
            </a:r>
            <a:endParaRPr/>
          </a:p>
        </p:txBody>
      </p:sp>
      <p:sp>
        <p:nvSpPr>
          <p:cNvPr id="202" name="Google Shape;202;p33"/>
          <p:cNvSpPr/>
          <p:nvPr/>
        </p:nvSpPr>
        <p:spPr>
          <a:xfrm>
            <a:off x="685800" y="1532674"/>
            <a:ext cx="10820400" cy="4250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1651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33"/>
          <p:cNvSpPr txBox="1">
            <a:spLocks noGrp="1"/>
          </p:cNvSpPr>
          <p:nvPr>
            <p:ph type="sldNum" idx="4294967295"/>
          </p:nvPr>
        </p:nvSpPr>
        <p:spPr>
          <a:xfrm>
            <a:off x="9388475" y="6378575"/>
            <a:ext cx="280352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</a:t>
            </a:r>
            <a:endParaRPr/>
          </a:p>
        </p:txBody>
      </p:sp>
      <p:sp>
        <p:nvSpPr>
          <p:cNvPr id="204" name="Google Shape;204;p33"/>
          <p:cNvSpPr/>
          <p:nvPr/>
        </p:nvSpPr>
        <p:spPr>
          <a:xfrm>
            <a:off x="838200" y="1685074"/>
            <a:ext cx="10820400" cy="4250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</a:pPr>
            <a:r>
              <a:rPr lang="ru-RU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На рынок недвижимости влияет множество внешних и внутренни</a:t>
            </a:r>
            <a:r>
              <a:rPr lang="ru-RU" sz="2400" dirty="0">
                <a:solidFill>
                  <a:schemeClr val="dk1"/>
                </a:solidFill>
              </a:rPr>
              <a:t>х факторов: политический кризис, нарушение цепочек поставок, спекулятивные действия отдельных игроков, и т.д.).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</a:pPr>
            <a:endParaRPr lang="ru-RU" sz="2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</a:pPr>
            <a:r>
              <a:rPr lang="ru-RU" sz="2400" dirty="0">
                <a:solidFill>
                  <a:schemeClr val="dk1"/>
                </a:solidFill>
              </a:rPr>
              <a:t>В этих условиях возрастает актуальность исследования и моделирования процессов, связанных с рынком недвижимости. 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</a:pPr>
            <a:endParaRPr lang="ru-RU" sz="2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4"/>
          <p:cNvSpPr/>
          <p:nvPr/>
        </p:nvSpPr>
        <p:spPr>
          <a:xfrm>
            <a:off x="0" y="0"/>
            <a:ext cx="12188952" cy="116738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34"/>
          <p:cNvSpPr txBox="1">
            <a:spLocks noGrp="1"/>
          </p:cNvSpPr>
          <p:nvPr>
            <p:ph type="title"/>
          </p:nvPr>
        </p:nvSpPr>
        <p:spPr>
          <a:xfrm>
            <a:off x="625703" y="365291"/>
            <a:ext cx="10728324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Цель проекта</a:t>
            </a:r>
            <a:endParaRPr dirty="0"/>
          </a:p>
        </p:txBody>
      </p:sp>
      <p:sp>
        <p:nvSpPr>
          <p:cNvPr id="211" name="Google Shape;211;p34"/>
          <p:cNvSpPr/>
          <p:nvPr/>
        </p:nvSpPr>
        <p:spPr>
          <a:xfrm>
            <a:off x="685800" y="1532674"/>
            <a:ext cx="10820400" cy="4250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1651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34"/>
          <p:cNvSpPr txBox="1">
            <a:spLocks noGrp="1"/>
          </p:cNvSpPr>
          <p:nvPr>
            <p:ph type="sldNum" idx="4294967295"/>
          </p:nvPr>
        </p:nvSpPr>
        <p:spPr>
          <a:xfrm>
            <a:off x="9388475" y="6378575"/>
            <a:ext cx="280352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</a:t>
            </a:r>
            <a:endParaRPr/>
          </a:p>
        </p:txBody>
      </p:sp>
      <p:sp>
        <p:nvSpPr>
          <p:cNvPr id="213" name="Google Shape;213;p34"/>
          <p:cNvSpPr/>
          <p:nvPr/>
        </p:nvSpPr>
        <p:spPr>
          <a:xfrm>
            <a:off x="838200" y="1685074"/>
            <a:ext cx="10820400" cy="4172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R="0" lvl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</a:pPr>
            <a:r>
              <a:rPr lang="ru-RU" sz="2800" dirty="0">
                <a:solidFill>
                  <a:schemeClr val="dk1"/>
                </a:solidFill>
              </a:rPr>
              <a:t>В рамках данной работы была выбрана задача прогнозирования стоимости квартиры на основании совокупности характеристик квартиры и дома. А так как рынок динамично меняется, была поставлена цель – реализовать </a:t>
            </a:r>
            <a:r>
              <a:rPr lang="en-US" sz="2800" dirty="0">
                <a:solidFill>
                  <a:schemeClr val="dk1"/>
                </a:solidFill>
              </a:rPr>
              <a:t>ETL </a:t>
            </a:r>
            <a:r>
              <a:rPr lang="ru-RU" sz="2800" dirty="0">
                <a:solidFill>
                  <a:schemeClr val="dk1"/>
                </a:solidFill>
              </a:rPr>
              <a:t>процесс для данных по недвижимости и автоматизировать построение моделей на этих данных, а для доступа к результатам моделирования организовать витрину данных.</a:t>
            </a:r>
            <a:endParaRPr lang="ru-RU" sz="2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9708CA-F24A-7C59-0BFC-1F48AED42C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443" y="143870"/>
            <a:ext cx="10783112" cy="923330"/>
          </a:xfrm>
        </p:spPr>
        <p:txBody>
          <a:bodyPr/>
          <a:lstStyle/>
          <a:p>
            <a:r>
              <a:rPr lang="ru-RU" dirty="0"/>
              <a:t>Задачи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0FB240A-CFA1-DD06-5A3F-3439CD1A1D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598" y="1231271"/>
            <a:ext cx="10330004" cy="544764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Разработка скриптов для инициализирующей и накопительной загрузки данных с публичных страниц сайта </a:t>
            </a:r>
            <a:r>
              <a:rPr lang="en-US" sz="2400" dirty="0"/>
              <a:t>CIAN.RU</a:t>
            </a:r>
            <a:endParaRPr lang="ru-RU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Организация структуры хранения данных: сырой слой, промежуточный слой, слой витрины данных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Создание </a:t>
            </a:r>
            <a:r>
              <a:rPr lang="en-US" sz="2400" dirty="0"/>
              <a:t>baseline </a:t>
            </a:r>
            <a:r>
              <a:rPr lang="ru-RU" sz="2400" dirty="0"/>
              <a:t>модели. Анализ доступных фичей и выделение наиболее значимых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Реализация механизма для непрерывного </a:t>
            </a:r>
            <a:r>
              <a:rPr lang="ru-RU" sz="2400" dirty="0" err="1"/>
              <a:t>дообучения</a:t>
            </a:r>
            <a:r>
              <a:rPr lang="ru-RU" sz="2400" dirty="0"/>
              <a:t> модели на поступающих данных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Реализация механизма для оценки стоимости квартир для тестового </a:t>
            </a:r>
            <a:r>
              <a:rPr lang="ru-RU" sz="2400" dirty="0" err="1"/>
              <a:t>датасета</a:t>
            </a:r>
            <a:endParaRPr lang="ru-RU" sz="2400" dirty="0"/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2DD4A5C-61F2-F473-74FA-F52C2D683D7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335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66DD8A-C5FE-A7B3-431B-3B80B9864A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443" y="143870"/>
            <a:ext cx="10783112" cy="923330"/>
          </a:xfrm>
        </p:spPr>
        <p:txBody>
          <a:bodyPr/>
          <a:lstStyle/>
          <a:p>
            <a:r>
              <a:rPr lang="ru-RU" dirty="0"/>
              <a:t>План реализации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376EBBC-EB55-943A-A3ED-28EB9BCE53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443" y="1258432"/>
            <a:ext cx="10783112" cy="5355312"/>
          </a:xfrm>
        </p:spPr>
        <p:txBody>
          <a:bodyPr/>
          <a:lstStyle/>
          <a:p>
            <a:r>
              <a:rPr lang="ru-RU" sz="2000" b="1" dirty="0"/>
              <a:t>Подготовка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ru-RU" dirty="0"/>
              <a:t>Формирование требований к проекту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ru-RU" dirty="0"/>
              <a:t>Первичный анализ данных</a:t>
            </a:r>
          </a:p>
          <a:p>
            <a:pPr rtl="0"/>
            <a:endParaRPr lang="ru-RU" dirty="0"/>
          </a:p>
          <a:p>
            <a:pPr rtl="0"/>
            <a:r>
              <a:rPr lang="ru-RU" sz="2000" b="1" dirty="0"/>
              <a:t>Проектирование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ru-RU" dirty="0"/>
              <a:t>Разработка блок-схемы архитектуры решения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ru-RU" dirty="0"/>
              <a:t>Проектирование структуры хранения данных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ru-RU" dirty="0"/>
              <a:t>Выбор технологического стека</a:t>
            </a:r>
          </a:p>
          <a:p>
            <a:pPr rtl="0"/>
            <a:endParaRPr lang="ru-RU" dirty="0"/>
          </a:p>
          <a:p>
            <a:pPr rtl="0"/>
            <a:r>
              <a:rPr lang="ru-RU" sz="2000" b="1" dirty="0"/>
              <a:t>Реализация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ru-RU" dirty="0"/>
              <a:t>Создание хранилища данных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ru-RU" dirty="0"/>
              <a:t>Разработка функций загрузки и обработки данных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ru-RU" dirty="0"/>
              <a:t>Прототипирование модели и анализ фичей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ru-RU" dirty="0"/>
              <a:t>Подготовка промышленной модели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ru-RU" dirty="0"/>
              <a:t>Создание </a:t>
            </a:r>
            <a:r>
              <a:rPr lang="en-US" dirty="0"/>
              <a:t>docker </a:t>
            </a:r>
            <a:r>
              <a:rPr lang="ru-RU" dirty="0"/>
              <a:t>контейнеров </a:t>
            </a:r>
          </a:p>
          <a:p>
            <a:pPr rtl="0"/>
            <a:endParaRPr lang="ru-RU" dirty="0"/>
          </a:p>
          <a:p>
            <a:r>
              <a:rPr lang="ru-RU" sz="2000" b="1" dirty="0"/>
              <a:t>Результаты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Анализ полученных результатов и дальнейшего развития проекта</a:t>
            </a: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4822945-F81F-4B9F-D562-F369A1CF7B6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473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642CE1-2A90-7240-DFF8-098F6C2C52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443" y="143870"/>
            <a:ext cx="10783112" cy="923330"/>
          </a:xfrm>
        </p:spPr>
        <p:txBody>
          <a:bodyPr/>
          <a:lstStyle/>
          <a:p>
            <a:r>
              <a:rPr lang="ru-RU" dirty="0"/>
              <a:t>Технологии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62D5CD2-178F-2297-DF88-CDAF4C6119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971" y="958559"/>
            <a:ext cx="10918479" cy="6524863"/>
          </a:xfrm>
        </p:spPr>
        <p:txBody>
          <a:bodyPr/>
          <a:lstStyle/>
          <a:p>
            <a:pPr algn="just"/>
            <a:r>
              <a:rPr lang="en-US" sz="2000" b="1" noProof="1"/>
              <a:t>Python</a:t>
            </a:r>
            <a:endParaRPr lang="ru-RU" sz="2000" b="1" noProof="1"/>
          </a:p>
          <a:p>
            <a:pPr algn="just"/>
            <a:r>
              <a:rPr lang="ru-RU" noProof="1"/>
              <a:t>Является одним из самых популярных инструментов для работы с данными. Имеет богатый набор библиотек и интеграции с другими инструментами</a:t>
            </a:r>
            <a:endParaRPr lang="en-US" noProof="1"/>
          </a:p>
          <a:p>
            <a:pPr algn="just"/>
            <a:endParaRPr lang="en-US" noProof="1"/>
          </a:p>
          <a:p>
            <a:pPr algn="just"/>
            <a:r>
              <a:rPr lang="ru-RU" sz="2000" b="1" noProof="1"/>
              <a:t>CatBoost </a:t>
            </a:r>
            <a:endParaRPr lang="en-US" sz="2000" b="1" noProof="1"/>
          </a:p>
          <a:p>
            <a:pPr algn="just"/>
            <a:r>
              <a:rPr lang="ru-RU" noProof="1"/>
              <a:t>Открытая программная библиотека, разработанная компанией Яндекс и реализующая уникальный патентованный алгоритм построения моделей машинного обучения, использующий одну из оригинальных схем градиентного бустинга. Основное API для работы с библиотекой реализовано для языка Python. Отличительной особенностью библиотеки является возможность использования в модели категориальных признаков без предварительного кодирования.</a:t>
            </a:r>
          </a:p>
          <a:p>
            <a:pPr algn="just"/>
            <a:endParaRPr lang="ru-RU" noProof="1"/>
          </a:p>
          <a:p>
            <a:pPr algn="just"/>
            <a:r>
              <a:rPr lang="en-US" sz="2000" b="1" noProof="1"/>
              <a:t>PostgreSQL</a:t>
            </a:r>
            <a:endParaRPr lang="ru-RU" sz="2000" b="1" noProof="1"/>
          </a:p>
          <a:p>
            <a:pPr algn="just"/>
            <a:r>
              <a:rPr lang="en-US" noProof="1"/>
              <a:t>PostgeSQL </a:t>
            </a:r>
            <a:r>
              <a:rPr lang="ru-RU" noProof="1"/>
              <a:t>отвечает требованиям надежности, скорости и удобства доступа к данным. Есть готовые образы для </a:t>
            </a:r>
            <a:r>
              <a:rPr lang="en-US" noProof="1"/>
              <a:t>Docker</a:t>
            </a:r>
            <a:r>
              <a:rPr lang="ru-RU" noProof="1"/>
              <a:t>, билиотеки для </a:t>
            </a:r>
            <a:r>
              <a:rPr lang="en-US" noProof="1"/>
              <a:t>Python</a:t>
            </a:r>
            <a:r>
              <a:rPr lang="ru-RU" noProof="1"/>
              <a:t>. Является бесплатным</a:t>
            </a:r>
          </a:p>
          <a:p>
            <a:pPr algn="just"/>
            <a:endParaRPr lang="ru-RU" noProof="1"/>
          </a:p>
          <a:p>
            <a:pPr algn="just"/>
            <a:r>
              <a:rPr lang="en-US" sz="2000" b="1" noProof="1"/>
              <a:t>Apache Airflow</a:t>
            </a:r>
            <a:endParaRPr lang="ru-RU" sz="2000" b="1" dirty="0"/>
          </a:p>
          <a:p>
            <a:pPr algn="just"/>
            <a:r>
              <a:rPr lang="ru-RU" noProof="1"/>
              <a:t>Открытое ПО для создания, выполнения, мониторинга и оркестровки потоков операций по обработке данных</a:t>
            </a:r>
          </a:p>
          <a:p>
            <a:pPr algn="just"/>
            <a:endParaRPr lang="ru-RU" noProof="1"/>
          </a:p>
          <a:p>
            <a:pPr algn="just"/>
            <a:r>
              <a:rPr lang="en-US" sz="2000" b="1" noProof="1"/>
              <a:t>Docker</a:t>
            </a:r>
            <a:endParaRPr lang="ru-RU" sz="2000" b="1" noProof="1"/>
          </a:p>
          <a:p>
            <a:pPr algn="just"/>
            <a:r>
              <a:rPr lang="ru-RU" noProof="1"/>
              <a:t>Одно из наиболее популярных и доступных средств контейниризации</a:t>
            </a:r>
          </a:p>
          <a:p>
            <a:pPr algn="just"/>
            <a:endParaRPr lang="ru-RU" noProof="1"/>
          </a:p>
          <a:p>
            <a:pPr algn="just"/>
            <a:endParaRPr lang="ru-RU" noProof="1"/>
          </a:p>
          <a:p>
            <a:pPr algn="just"/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66E9284-8A25-AF8B-8E42-91EC3E1A2AA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849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7ECAFA-26F6-A130-54F7-D03C0475D7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443" y="143870"/>
            <a:ext cx="10783112" cy="923330"/>
          </a:xfrm>
        </p:spPr>
        <p:txBody>
          <a:bodyPr/>
          <a:lstStyle/>
          <a:p>
            <a:r>
              <a:rPr lang="ru-RU" dirty="0"/>
              <a:t>Структура данных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F09230B-F819-4120-D248-C0E460EDE0B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4D31916-571E-2D0A-93C8-1286BF7CC0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443" y="1218205"/>
            <a:ext cx="6134100" cy="5495925"/>
          </a:xfrm>
          <a:prstGeom prst="rect">
            <a:avLst/>
          </a:prstGeom>
        </p:spPr>
      </p:pic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3E9A156E-434E-D455-AD51-5DEC610F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88450" y="1218204"/>
            <a:ext cx="4101221" cy="2215991"/>
          </a:xfrm>
        </p:spPr>
        <p:txBody>
          <a:bodyPr/>
          <a:lstStyle/>
          <a:p>
            <a:r>
              <a:rPr lang="ru-RU" dirty="0"/>
              <a:t>Сущности с суффиксом «_</a:t>
            </a:r>
            <a:r>
              <a:rPr lang="en-US" dirty="0"/>
              <a:t>temp</a:t>
            </a:r>
            <a:r>
              <a:rPr lang="ru-RU" dirty="0"/>
              <a:t>» создаются динамически на основании </a:t>
            </a:r>
            <a:r>
              <a:rPr lang="ru-RU" dirty="0" err="1"/>
              <a:t>преднастроенных</a:t>
            </a:r>
            <a:r>
              <a:rPr lang="ru-RU" dirty="0"/>
              <a:t> правил </a:t>
            </a:r>
            <a:r>
              <a:rPr lang="ru-RU" dirty="0" err="1"/>
              <a:t>парсинга</a:t>
            </a:r>
            <a:r>
              <a:rPr lang="ru-RU" dirty="0"/>
              <a:t> данных сайта </a:t>
            </a:r>
            <a:r>
              <a:rPr lang="en-US" dirty="0"/>
              <a:t>cian.ru</a:t>
            </a:r>
          </a:p>
          <a:p>
            <a:endParaRPr lang="en-US" dirty="0"/>
          </a:p>
          <a:p>
            <a:r>
              <a:rPr lang="ru-RU" dirty="0"/>
              <a:t>При загрузке обновленных данных по существующей квартире, автоматически пополняется таблица </a:t>
            </a:r>
            <a:r>
              <a:rPr lang="en-US" dirty="0" err="1"/>
              <a:t>offers_detail_history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617502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1395D9-9095-A2DA-75E1-5811E5DAB4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443" y="143870"/>
            <a:ext cx="10783112" cy="923330"/>
          </a:xfrm>
        </p:spPr>
        <p:txBody>
          <a:bodyPr/>
          <a:lstStyle/>
          <a:p>
            <a:r>
              <a:rPr lang="ru-RU" dirty="0"/>
              <a:t>Схема обработки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C4E0A2D-0267-56C4-BB73-0C798C950F6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811126E-CED3-C8A7-4908-E7DE3EC4C5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443" y="1067200"/>
            <a:ext cx="10639425" cy="214312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2B81DC2-5B1E-D2B3-3592-1481A92E0C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9083" y="5311140"/>
            <a:ext cx="6915150" cy="1066800"/>
          </a:xfrm>
          <a:prstGeom prst="rect">
            <a:avLst/>
          </a:prstGeom>
        </p:spPr>
      </p:pic>
      <p:sp>
        <p:nvSpPr>
          <p:cNvPr id="9" name="Подзаголовок 2">
            <a:extLst>
              <a:ext uri="{FF2B5EF4-FFF2-40B4-BE49-F238E27FC236}">
                <a16:creationId xmlns:a16="http://schemas.microsoft.com/office/drawing/2014/main" id="{5E057317-7013-D093-2F62-EC30E76267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598" y="3567065"/>
            <a:ext cx="10465806" cy="1938992"/>
          </a:xfrm>
        </p:spPr>
        <p:txBody>
          <a:bodyPr/>
          <a:lstStyle/>
          <a:p>
            <a:r>
              <a:rPr lang="ru-RU" dirty="0"/>
              <a:t>Выделено три независимых потока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Full_download</a:t>
            </a:r>
            <a:r>
              <a:rPr lang="en-US" dirty="0"/>
              <a:t> – </a:t>
            </a:r>
            <a:r>
              <a:rPr lang="ru-RU" dirty="0"/>
              <a:t>первичная загрузка данных страниц с объявлениями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Process</a:t>
            </a:r>
            <a:r>
              <a:rPr lang="ru-RU" dirty="0"/>
              <a:t> (рис. ниже)</a:t>
            </a:r>
            <a:r>
              <a:rPr lang="en-US" dirty="0"/>
              <a:t> – </a:t>
            </a:r>
            <a:r>
              <a:rPr lang="ru-RU" dirty="0" err="1"/>
              <a:t>парсинг</a:t>
            </a:r>
            <a:r>
              <a:rPr lang="ru-RU" dirty="0"/>
              <a:t> </a:t>
            </a:r>
            <a:r>
              <a:rPr lang="ru-RU" dirty="0" err="1"/>
              <a:t>загруженых</a:t>
            </a:r>
            <a:r>
              <a:rPr lang="ru-RU" dirty="0"/>
              <a:t> данных и заполнение витрин, впоследствии используемых для моделей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Model – </a:t>
            </a:r>
            <a:r>
              <a:rPr lang="ru-RU" dirty="0"/>
              <a:t>предварительная подготовка данных, построение модели, проверка качества, сохранение результатов моделирования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193621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C9FC62-5706-E6A7-97B7-B7069997CA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443" y="143870"/>
            <a:ext cx="10783112" cy="923330"/>
          </a:xfrm>
        </p:spPr>
        <p:txBody>
          <a:bodyPr/>
          <a:lstStyle/>
          <a:p>
            <a:r>
              <a:rPr lang="ru-RU" dirty="0"/>
              <a:t>Модель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AEC2A46-89AE-F86F-A0F4-BC282D84ED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47077" y="1067200"/>
            <a:ext cx="3235323" cy="5539978"/>
          </a:xfrm>
        </p:spPr>
        <p:txBody>
          <a:bodyPr/>
          <a:lstStyle/>
          <a:p>
            <a:pPr algn="just"/>
            <a:r>
              <a:rPr lang="ru-RU" dirty="0"/>
              <a:t>Для предсказания стоимости квартиры была выбрана модель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CatBoostRegressor</a:t>
            </a:r>
            <a:endParaRPr lang="ru-RU" b="0" dirty="0">
              <a:solidFill>
                <a:srgbClr val="4EC9B0"/>
              </a:solidFill>
              <a:effectLst/>
              <a:latin typeface="Consolas" panose="020B0609020204030204" pitchFamily="49" charset="0"/>
            </a:endParaRPr>
          </a:p>
          <a:p>
            <a:pPr algn="just"/>
            <a:endParaRPr lang="ru-RU" dirty="0">
              <a:solidFill>
                <a:srgbClr val="4EC9B0"/>
              </a:solidFill>
              <a:latin typeface="Consolas" panose="020B0609020204030204" pitchFamily="49" charset="0"/>
            </a:endParaRPr>
          </a:p>
          <a:p>
            <a:pPr algn="just"/>
            <a:r>
              <a:rPr lang="ru-RU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Функция ошибок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RMSE</a:t>
            </a:r>
            <a:endParaRPr lang="ru-RU" b="0" dirty="0">
              <a:solidFill>
                <a:srgbClr val="CE9178"/>
              </a:solidFill>
              <a:effectLst/>
              <a:latin typeface="Consolas" panose="020B0609020204030204" pitchFamily="49" charset="0"/>
            </a:endParaRPr>
          </a:p>
          <a:p>
            <a:pPr algn="just"/>
            <a:endParaRPr lang="ru-RU" dirty="0">
              <a:solidFill>
                <a:srgbClr val="CE9178"/>
              </a:solidFill>
              <a:latin typeface="Consolas" panose="020B0609020204030204" pitchFamily="49" charset="0"/>
            </a:endParaRPr>
          </a:p>
          <a:p>
            <a:pPr algn="just"/>
            <a:r>
              <a:rPr lang="ru-RU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Метрика для оценки качества модели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R2</a:t>
            </a:r>
            <a:endParaRPr lang="ru-RU" b="0" dirty="0">
              <a:solidFill>
                <a:srgbClr val="CE9178"/>
              </a:solidFill>
              <a:effectLst/>
              <a:latin typeface="Consolas" panose="020B0609020204030204" pitchFamily="49" charset="0"/>
            </a:endParaRPr>
          </a:p>
          <a:p>
            <a:pPr algn="just"/>
            <a:endParaRPr lang="ru-RU" dirty="0">
              <a:solidFill>
                <a:srgbClr val="CE9178"/>
              </a:solidFill>
              <a:latin typeface="Consolas" panose="020B0609020204030204" pitchFamily="49" charset="0"/>
            </a:endParaRPr>
          </a:p>
          <a:p>
            <a:pPr algn="just"/>
            <a:r>
              <a:rPr 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Baseline </a:t>
            </a:r>
            <a:r>
              <a:rPr lang="ru-RU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модель на небольшом наборе данных (</a:t>
            </a:r>
            <a:r>
              <a:rPr 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~</a:t>
            </a:r>
            <a:r>
              <a:rPr lang="ru-RU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8000 наблюдений с выделение</a:t>
            </a:r>
            <a:r>
              <a:rPr lang="ru-RU" dirty="0">
                <a:solidFill>
                  <a:schemeClr val="tx1"/>
                </a:solidFill>
                <a:latin typeface="Consolas" panose="020B0609020204030204" pitchFamily="49" charset="0"/>
              </a:rPr>
              <a:t>м</a:t>
            </a:r>
            <a:r>
              <a:rPr lang="ru-RU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20% на тестовый </a:t>
            </a:r>
            <a:r>
              <a:rPr lang="ru-RU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датасет</a:t>
            </a:r>
            <a:r>
              <a:rPr lang="ru-RU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 показала неплохое качество даже без работы с фичами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R2=.86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algn="just"/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algn="just"/>
            <a:endParaRPr lang="en-US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algn="just"/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90D5A31-3F6C-1C81-36FE-CDD6E2F4EE5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9CFFB74-5501-51C6-75F0-87CB891A2A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67200"/>
            <a:ext cx="80772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1605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</TotalTime>
  <Words>716</Words>
  <Application>Microsoft Office PowerPoint</Application>
  <PresentationFormat>Широкоэкранный</PresentationFormat>
  <Paragraphs>117</Paragraphs>
  <Slides>12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12</vt:i4>
      </vt:variant>
    </vt:vector>
  </HeadingPairs>
  <TitlesOfParts>
    <vt:vector size="18" baseType="lpstr">
      <vt:lpstr>Arial</vt:lpstr>
      <vt:lpstr>Calibri</vt:lpstr>
      <vt:lpstr>Consolas</vt:lpstr>
      <vt:lpstr>Play</vt:lpstr>
      <vt:lpstr>Office Theme</vt:lpstr>
      <vt:lpstr>Тема Office</vt:lpstr>
      <vt:lpstr>Презентация PowerPoint</vt:lpstr>
      <vt:lpstr>Актуальность темы и ее проблематика</vt:lpstr>
      <vt:lpstr>Цель проекта</vt:lpstr>
      <vt:lpstr>Задачи</vt:lpstr>
      <vt:lpstr>План реализации</vt:lpstr>
      <vt:lpstr>Технологии</vt:lpstr>
      <vt:lpstr>Структура данных</vt:lpstr>
      <vt:lpstr>Схема обработки</vt:lpstr>
      <vt:lpstr>Модель</vt:lpstr>
      <vt:lpstr>Особенности</vt:lpstr>
      <vt:lpstr>Выводы</vt:lpstr>
      <vt:lpstr>Список использованных источников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Критерии оценки дипломного проекта</dc:title>
  <cp:lastModifiedBy>Куров Александр</cp:lastModifiedBy>
  <cp:revision>13</cp:revision>
  <dcterms:modified xsi:type="dcterms:W3CDTF">2023-03-09T03:34:38Z</dcterms:modified>
</cp:coreProperties>
</file>