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6" r:id="rId8"/>
    <p:sldId id="277" r:id="rId9"/>
    <p:sldId id="278" r:id="rId10"/>
    <p:sldId id="279" r:id="rId11"/>
    <p:sldId id="281" r:id="rId12"/>
    <p:sldId id="282" r:id="rId13"/>
    <p:sldId id="283" r:id="rId14"/>
    <p:sldId id="260" r:id="rId15"/>
    <p:sldId id="284" r:id="rId16"/>
    <p:sldId id="26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800" dirty="0"/>
              <a:t>Shape matching Project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Lacatus Arpad-Alex 				Group:30442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t">
            <a:normAutofit/>
          </a:bodyPr>
          <a:lstStyle/>
          <a:p>
            <a:r>
              <a:rPr lang="en-US" sz="4400" b="0" i="0">
                <a:effectLst/>
              </a:rPr>
              <a:t>Results</a:t>
            </a:r>
            <a:br>
              <a:rPr lang="en-US" sz="4400" b="0" i="0">
                <a:effectLst/>
              </a:rPr>
            </a:br>
            <a:endParaRPr lang="en-US" sz="4400"/>
          </a:p>
        </p:txBody>
      </p:sp>
      <p:pic>
        <p:nvPicPr>
          <p:cNvPr id="13" name="Picture 12" descr="A screenshot of a computer screen&#10;&#10;Description automatically generated">
            <a:extLst>
              <a:ext uri="{FF2B5EF4-FFF2-40B4-BE49-F238E27FC236}">
                <a16:creationId xmlns:a16="http://schemas.microsoft.com/office/drawing/2014/main" id="{AFAF1830-D03F-368B-4E35-DAF6ACF76D45}"/>
              </a:ext>
            </a:extLst>
          </p:cNvPr>
          <p:cNvPicPr>
            <a:picLocks noChangeAspect="1"/>
          </p:cNvPicPr>
          <p:nvPr/>
        </p:nvPicPr>
        <p:blipFill>
          <a:blip r:embed="rId2"/>
          <a:stretch>
            <a:fillRect/>
          </a:stretch>
        </p:blipFill>
        <p:spPr>
          <a:xfrm>
            <a:off x="1167493" y="2352466"/>
            <a:ext cx="4794341" cy="2696816"/>
          </a:xfrm>
          <a:prstGeom prst="rect">
            <a:avLst/>
          </a:prstGeom>
          <a:noFill/>
        </p:spPr>
      </p:pic>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11" name="Picture 10" descr="A screenshot of a computer&#10;&#10;Description automatically generated">
            <a:extLst>
              <a:ext uri="{FF2B5EF4-FFF2-40B4-BE49-F238E27FC236}">
                <a16:creationId xmlns:a16="http://schemas.microsoft.com/office/drawing/2014/main" id="{824AA320-19BC-CE5A-C33B-5C7041713938}"/>
              </a:ext>
            </a:extLst>
          </p:cNvPr>
          <p:cNvPicPr>
            <a:picLocks noChangeAspect="1"/>
          </p:cNvPicPr>
          <p:nvPr/>
        </p:nvPicPr>
        <p:blipFill>
          <a:blip r:embed="rId3"/>
          <a:stretch>
            <a:fillRect/>
          </a:stretch>
        </p:blipFill>
        <p:spPr>
          <a:xfrm>
            <a:off x="6152334" y="2352466"/>
            <a:ext cx="4794341" cy="2696816"/>
          </a:xfrm>
          <a:prstGeom prst="rect">
            <a:avLst/>
          </a:prstGeom>
          <a:noFill/>
        </p:spPr>
      </p:pic>
    </p:spTree>
    <p:extLst>
      <p:ext uri="{BB962C8B-B14F-4D97-AF65-F5344CB8AC3E}">
        <p14:creationId xmlns:p14="http://schemas.microsoft.com/office/powerpoint/2010/main" val="395619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Results</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graphicFrame>
        <p:nvGraphicFramePr>
          <p:cNvPr id="8" name="Table 7">
            <a:extLst>
              <a:ext uri="{FF2B5EF4-FFF2-40B4-BE49-F238E27FC236}">
                <a16:creationId xmlns:a16="http://schemas.microsoft.com/office/drawing/2014/main" id="{DFB6CA5C-0262-FBC1-66C5-A1D5696CDC78}"/>
              </a:ext>
            </a:extLst>
          </p:cNvPr>
          <p:cNvGraphicFramePr>
            <a:graphicFrameLocks noGrp="1"/>
          </p:cNvGraphicFramePr>
          <p:nvPr>
            <p:extLst>
              <p:ext uri="{D42A27DB-BD31-4B8C-83A1-F6EECF244321}">
                <p14:modId xmlns:p14="http://schemas.microsoft.com/office/powerpoint/2010/main" val="1355815216"/>
              </p:ext>
            </p:extLst>
          </p:nvPr>
        </p:nvGraphicFramePr>
        <p:xfrm>
          <a:off x="2313301" y="2087563"/>
          <a:ext cx="7487569" cy="3366815"/>
        </p:xfrm>
        <a:graphic>
          <a:graphicData uri="http://schemas.openxmlformats.org/drawingml/2006/table">
            <a:tbl>
              <a:tblPr firstRow="1" bandRow="1">
                <a:tableStyleId>{5C22544A-7EE6-4342-B048-85BDC9FD1C3A}</a:tableStyleId>
              </a:tblPr>
              <a:tblGrid>
                <a:gridCol w="1149912">
                  <a:extLst>
                    <a:ext uri="{9D8B030D-6E8A-4147-A177-3AD203B41FA5}">
                      <a16:colId xmlns:a16="http://schemas.microsoft.com/office/drawing/2014/main" val="1437082736"/>
                    </a:ext>
                  </a:extLst>
                </a:gridCol>
                <a:gridCol w="1215798">
                  <a:extLst>
                    <a:ext uri="{9D8B030D-6E8A-4147-A177-3AD203B41FA5}">
                      <a16:colId xmlns:a16="http://schemas.microsoft.com/office/drawing/2014/main" val="604300869"/>
                    </a:ext>
                  </a:extLst>
                </a:gridCol>
                <a:gridCol w="1215798">
                  <a:extLst>
                    <a:ext uri="{9D8B030D-6E8A-4147-A177-3AD203B41FA5}">
                      <a16:colId xmlns:a16="http://schemas.microsoft.com/office/drawing/2014/main" val="1490179922"/>
                    </a:ext>
                  </a:extLst>
                </a:gridCol>
                <a:gridCol w="1215798">
                  <a:extLst>
                    <a:ext uri="{9D8B030D-6E8A-4147-A177-3AD203B41FA5}">
                      <a16:colId xmlns:a16="http://schemas.microsoft.com/office/drawing/2014/main" val="453634547"/>
                    </a:ext>
                  </a:extLst>
                </a:gridCol>
                <a:gridCol w="1362189">
                  <a:extLst>
                    <a:ext uri="{9D8B030D-6E8A-4147-A177-3AD203B41FA5}">
                      <a16:colId xmlns:a16="http://schemas.microsoft.com/office/drawing/2014/main" val="1384437715"/>
                    </a:ext>
                  </a:extLst>
                </a:gridCol>
                <a:gridCol w="1328074">
                  <a:extLst>
                    <a:ext uri="{9D8B030D-6E8A-4147-A177-3AD203B41FA5}">
                      <a16:colId xmlns:a16="http://schemas.microsoft.com/office/drawing/2014/main" val="878970066"/>
                    </a:ext>
                  </a:extLst>
                </a:gridCol>
              </a:tblGrid>
              <a:tr h="278472">
                <a:tc gridSpan="4">
                  <a:txBody>
                    <a:bodyPr/>
                    <a:lstStyle/>
                    <a:p>
                      <a:pPr algn="ctr" fontAlgn="b"/>
                      <a:r>
                        <a:rPr lang="en-US" sz="1400" u="none" strike="noStrike">
                          <a:effectLst/>
                        </a:rPr>
                        <a:t>votes</a:t>
                      </a:r>
                      <a:endParaRPr lang="en-US" sz="1400" b="0" i="0" u="none" strike="noStrike">
                        <a:solidFill>
                          <a:srgbClr val="000000"/>
                        </a:solidFill>
                        <a:effectLst/>
                        <a:latin typeface="Aptos Narrow" panose="020B0004020202020204" pitchFamily="34" charset="0"/>
                      </a:endParaRPr>
                    </a:p>
                  </a:txBody>
                  <a:tcPr marL="12410" marR="12410" marT="1241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343333784"/>
                  </a:ext>
                </a:extLst>
              </a:tr>
              <a:tr h="278472">
                <a:tc>
                  <a:txBody>
                    <a:bodyPr/>
                    <a:lstStyle/>
                    <a:p>
                      <a:pPr algn="l" fontAlgn="b"/>
                      <a:r>
                        <a:rPr lang="en-US" sz="1400" u="none" strike="noStrike">
                          <a:effectLst/>
                        </a:rPr>
                        <a:t>bat </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beetle</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camel</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bird</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result</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expected</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4087364539"/>
                  </a:ext>
                </a:extLst>
              </a:tr>
              <a:tr h="278472">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bat</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bat</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3083579170"/>
                  </a:ext>
                </a:extLst>
              </a:tr>
              <a:tr h="278472">
                <a:tc>
                  <a:txBody>
                    <a:bodyPr/>
                    <a:lstStyle/>
                    <a:p>
                      <a:pPr algn="r" fontAlgn="b"/>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bat</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bat</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1991335489"/>
                  </a:ext>
                </a:extLst>
              </a:tr>
              <a:tr h="278472">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beetle</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beetle</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958301346"/>
                  </a:ext>
                </a:extLst>
              </a:tr>
              <a:tr h="278472">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beetle</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beetle</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3451106949"/>
                  </a:ext>
                </a:extLst>
              </a:tr>
              <a:tr h="278472">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camel</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camel</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3115049783"/>
                  </a:ext>
                </a:extLst>
              </a:tr>
              <a:tr h="278472">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camel</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camel</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2375717422"/>
                  </a:ext>
                </a:extLst>
              </a:tr>
              <a:tr h="278472">
                <a:tc>
                  <a:txBody>
                    <a:bodyPr/>
                    <a:lstStyle/>
                    <a:p>
                      <a:pPr algn="r" fontAlgn="b"/>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bird</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bird</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4001293774"/>
                  </a:ext>
                </a:extLst>
              </a:tr>
              <a:tr h="278472">
                <a:tc>
                  <a:txBody>
                    <a:bodyPr/>
                    <a:lstStyle/>
                    <a:p>
                      <a:pPr algn="r" fontAlgn="b"/>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r" fontAlgn="b"/>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bat</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bird</a:t>
                      </a:r>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1116459253"/>
                  </a:ext>
                </a:extLst>
              </a:tr>
              <a:tr h="303623">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1780191321"/>
                  </a:ext>
                </a:extLst>
              </a:tr>
              <a:tr h="278472">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score</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r>
                        <a:rPr lang="en-US" sz="1400" u="none" strike="noStrike">
                          <a:effectLst/>
                        </a:rPr>
                        <a:t>7 out of 8</a:t>
                      </a:r>
                      <a:endParaRPr lang="en-US" sz="1400" b="0" i="0" u="none" strike="noStrike">
                        <a:solidFill>
                          <a:srgbClr val="000000"/>
                        </a:solidFill>
                        <a:effectLst/>
                        <a:latin typeface="Aptos Narrow" panose="020B0004020202020204" pitchFamily="34" charset="0"/>
                      </a:endParaRPr>
                    </a:p>
                  </a:txBody>
                  <a:tcPr marL="12410" marR="12410" marT="12410"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12410" marR="12410" marT="12410" marB="0" anchor="b"/>
                </a:tc>
                <a:extLst>
                  <a:ext uri="{0D108BD9-81ED-4DB2-BD59-A6C34878D82A}">
                    <a16:rowId xmlns:a16="http://schemas.microsoft.com/office/drawing/2014/main" val="2395540709"/>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dirty="0">
                <a:solidFill>
                  <a:srgbClr val="374151"/>
                </a:solidFill>
                <a:latin typeface="Söhne"/>
              </a:rPr>
              <a:t>R</a:t>
            </a:r>
            <a:r>
              <a:rPr lang="en-US" b="0" i="0" dirty="0">
                <a:solidFill>
                  <a:srgbClr val="374151"/>
                </a:solidFill>
                <a:effectLst/>
                <a:latin typeface="Söhne"/>
              </a:rPr>
              <a:t>esults</a:t>
            </a:r>
            <a:br>
              <a:rPr lang="en-US" b="0" i="0" dirty="0">
                <a:solidFill>
                  <a:srgbClr val="374151"/>
                </a:solidFill>
                <a:effectLst/>
                <a:latin typeface="Söhne"/>
              </a:rPr>
            </a:b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algn="l"/>
            <a:r>
              <a:rPr lang="en-US" b="0" i="0" dirty="0">
                <a:solidFill>
                  <a:srgbClr val="374151"/>
                </a:solidFill>
                <a:effectLst/>
                <a:latin typeface="Söhne"/>
              </a:rPr>
              <a:t>For this project I also tried to explore more routes such as recentering the images, using a summation system for the classifier, adding penalties based on the difference in dimensions between </a:t>
            </a:r>
            <a:r>
              <a:rPr lang="en-US" dirty="0">
                <a:solidFill>
                  <a:srgbClr val="374151"/>
                </a:solidFill>
                <a:latin typeface="Söhne"/>
              </a:rPr>
              <a:t>images but still I couldn’t get a better result.</a:t>
            </a:r>
          </a:p>
          <a:p>
            <a:pPr algn="l"/>
            <a:r>
              <a:rPr lang="en-US" b="0" i="0" dirty="0">
                <a:solidFill>
                  <a:srgbClr val="374151"/>
                </a:solidFill>
                <a:effectLst/>
                <a:latin typeface="Söhne"/>
              </a:rPr>
              <a:t>In the current implementation the camels are classified the best due to the distinct features and shape. Even though the beetles might appear to have the most distinct features, the round shape causes misclassifications.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64058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solidFill>
                  <a:srgbClr val="374151"/>
                </a:solidFill>
                <a:effectLst/>
                <a:latin typeface="Söhne"/>
              </a:rPr>
              <a:t>In short, the project successfully classifies images using the distance transform algorithm and a voting-based system. The dataset's organization supports effective model training and evaluation. Despite challenges, the system performs well, accurately predicting classes for most test images. This straightforward approach lays the groundwork for potential improvements, showcasing the project's effectiveness in image classification.</a:t>
            </a:r>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b="0" i="0" dirty="0">
                <a:solidFill>
                  <a:srgbClr val="374151"/>
                </a:solidFill>
                <a:effectLst/>
                <a:latin typeface="Söhne"/>
              </a:rPr>
              <a:t>Definition of Terms and Problem Statement</a:t>
            </a:r>
          </a:p>
          <a:p>
            <a:r>
              <a:rPr lang="en-US" dirty="0"/>
              <a:t>Algorithm</a:t>
            </a:r>
          </a:p>
          <a:p>
            <a:r>
              <a:rPr lang="en-US" dirty="0"/>
              <a:t>Implementation</a:t>
            </a:r>
          </a:p>
          <a:p>
            <a:r>
              <a:rPr lang="en-US" dirty="0"/>
              <a:t>Results</a:t>
            </a:r>
          </a:p>
          <a:p>
            <a:r>
              <a:rPr lang="en-US" dirty="0"/>
              <a:t>Conclusion</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Definition of Terms</a:t>
            </a:r>
            <a:br>
              <a:rPr lang="en-US" b="0" i="0" dirty="0">
                <a:solidFill>
                  <a:srgbClr val="374151"/>
                </a:solidFill>
                <a:effectLst/>
                <a:latin typeface="Söhne"/>
              </a:rPr>
            </a:br>
            <a:br>
              <a:rPr lang="en-US" b="0" i="0" dirty="0">
                <a:solidFill>
                  <a:srgbClr val="374151"/>
                </a:solidFill>
                <a:effectLst/>
                <a:latin typeface="Söhne"/>
              </a:rPr>
            </a:br>
            <a:r>
              <a:rPr lang="en-US" sz="3200" dirty="0"/>
              <a:t>Distance Transform Algorithm: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l"/>
            <a:r>
              <a:rPr lang="en-US" b="0" i="0" dirty="0">
                <a:solidFill>
                  <a:srgbClr val="374151"/>
                </a:solidFill>
                <a:effectLst/>
                <a:latin typeface="Söhne"/>
              </a:rPr>
              <a:t>The distance transform algorithm is a mathematical technique used to calculate the distance of each pixel in an image to a specified set of objects or boundaries. It transforms the spatial information of an image into a new representation, where each pixel value corresponds to its distance from the nearest object or boundary.</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Definition of Terms</a:t>
            </a:r>
            <a:br>
              <a:rPr lang="en-US" b="0" i="0" dirty="0">
                <a:solidFill>
                  <a:srgbClr val="374151"/>
                </a:solidFill>
                <a:effectLst/>
                <a:latin typeface="Söhne"/>
              </a:rPr>
            </a:br>
            <a:br>
              <a:rPr lang="en-US" b="0" i="0" dirty="0">
                <a:solidFill>
                  <a:srgbClr val="374151"/>
                </a:solidFill>
                <a:effectLst/>
                <a:latin typeface="Söhne"/>
              </a:rPr>
            </a:br>
            <a:r>
              <a:rPr lang="en-US" sz="3200" b="1" i="0" dirty="0">
                <a:effectLst/>
              </a:rPr>
              <a:t>Similarity Metric:</a:t>
            </a: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l"/>
            <a:r>
              <a:rPr lang="en-US" b="0" i="0" dirty="0">
                <a:solidFill>
                  <a:srgbClr val="374151"/>
                </a:solidFill>
                <a:effectLst/>
                <a:latin typeface="Söhne"/>
              </a:rPr>
              <a:t>A similarity metric is a quantitative measure used to assess the degree of resemblance between two geometric shapes. In this context, the similarity metric will be derived from the distance transform algorithm, providing a numerical representation of the similarity between shapes based on their contours or perimeters.</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96021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Definition of Terms</a:t>
            </a:r>
            <a:br>
              <a:rPr lang="en-US" b="0" i="0" dirty="0">
                <a:solidFill>
                  <a:srgbClr val="374151"/>
                </a:solidFill>
                <a:effectLst/>
                <a:latin typeface="Söhne"/>
              </a:rPr>
            </a:br>
            <a:br>
              <a:rPr lang="en-US" b="0" i="0" dirty="0">
                <a:solidFill>
                  <a:srgbClr val="374151"/>
                </a:solidFill>
                <a:effectLst/>
                <a:latin typeface="Söhne"/>
              </a:rPr>
            </a:br>
            <a:r>
              <a:rPr lang="en-US" sz="3200" b="1" i="0" dirty="0">
                <a:effectLst/>
              </a:rPr>
              <a:t>Classifier:</a:t>
            </a: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l"/>
            <a:r>
              <a:rPr lang="en-US" b="0" i="0" dirty="0">
                <a:solidFill>
                  <a:srgbClr val="374151"/>
                </a:solidFill>
                <a:effectLst/>
                <a:latin typeface="Söhne"/>
              </a:rPr>
              <a:t>A classifier is a computational model trained to categorize input data into predefined classes or labels. In the context of this project, the classifier will be responsible for assigning geometric shapes to distinct categories based on their similarity scores derived from the implemented algorithm.</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18877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Problem Statement</a:t>
            </a:r>
            <a:br>
              <a:rPr lang="en-US" b="0" i="0" dirty="0">
                <a:solidFill>
                  <a:srgbClr val="374151"/>
                </a:solidFill>
                <a:effectLst/>
                <a:latin typeface="Söhne"/>
              </a:rPr>
            </a:b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pPr algn="l"/>
            <a:r>
              <a:rPr lang="en-US" b="0" i="0" dirty="0">
                <a:solidFill>
                  <a:srgbClr val="374151"/>
                </a:solidFill>
                <a:effectLst/>
                <a:latin typeface="Söhne"/>
              </a:rPr>
              <a:t>The project aims to address the challenge of efficiently determining the similarity between geometric shapes within a given dataset. Specifically, leveraging the distance transform algorithm, the goal is to develop a robust similarity metric based on the contours or perimeters of shapes. The algorithm should then be applied to identify and rank the top five most similar shapes within the dataset. The objective is to provide a scalable and accurate solution for shape comparison, facilitating applications such as pattern recognition, object matching, and classification in the field of computer vision.</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5410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Algorithm</a:t>
            </a:r>
            <a:br>
              <a:rPr lang="en-US" b="0" i="0" dirty="0">
                <a:solidFill>
                  <a:srgbClr val="374151"/>
                </a:solidFill>
                <a:effectLst/>
                <a:latin typeface="Söhne"/>
              </a:rPr>
            </a:b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55000" lnSpcReduction="20000"/>
          </a:bodyPr>
          <a:lstStyle/>
          <a:p>
            <a:pPr algn="l">
              <a:buFont typeface="+mj-lt"/>
              <a:buAutoNum type="arabicPeriod"/>
            </a:pPr>
            <a:r>
              <a:rPr lang="en-US" b="1" i="0" dirty="0">
                <a:solidFill>
                  <a:srgbClr val="374151"/>
                </a:solidFill>
                <a:effectLst/>
                <a:latin typeface="Söhne"/>
              </a:rPr>
              <a:t>Data Preparation: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Initialize arrays for training and test data and define class labels.</a:t>
            </a:r>
          </a:p>
          <a:p>
            <a:pPr marL="742950" lvl="1" indent="-285750" algn="l">
              <a:buFont typeface="+mj-lt"/>
              <a:buAutoNum type="arabicPeriod"/>
            </a:pPr>
            <a:r>
              <a:rPr lang="en-US" b="0" i="0" dirty="0">
                <a:solidFill>
                  <a:srgbClr val="374151"/>
                </a:solidFill>
                <a:effectLst/>
                <a:latin typeface="Söhne"/>
              </a:rPr>
              <a:t>Read and preprocess images from "training" and "test" directories, including Gaussian blur and Canny edge detection.</a:t>
            </a:r>
          </a:p>
          <a:p>
            <a:pPr marL="742950" lvl="1" indent="-285750" algn="l">
              <a:buFont typeface="+mj-lt"/>
              <a:buAutoNum type="arabicPeriod"/>
            </a:pPr>
            <a:r>
              <a:rPr lang="en-US" b="0" i="0" dirty="0">
                <a:solidFill>
                  <a:srgbClr val="374151"/>
                </a:solidFill>
                <a:effectLst/>
                <a:latin typeface="Söhne"/>
              </a:rPr>
              <a:t>Store processed images and corresponding class labels.</a:t>
            </a:r>
          </a:p>
          <a:p>
            <a:pPr algn="l">
              <a:buFont typeface="+mj-lt"/>
              <a:buAutoNum type="arabicPeriod"/>
            </a:pPr>
            <a:r>
              <a:rPr lang="en-US" b="1" i="0" dirty="0">
                <a:solidFill>
                  <a:srgbClr val="374151"/>
                </a:solidFill>
                <a:effectLst/>
                <a:latin typeface="Söhne"/>
              </a:rPr>
              <a:t>Similarity Computation and Classification: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For each test image, compute the distance transform.</a:t>
            </a:r>
          </a:p>
          <a:p>
            <a:pPr marL="742950" lvl="1" indent="-285750" algn="l">
              <a:buFont typeface="+mj-lt"/>
              <a:buAutoNum type="arabicPeriod"/>
            </a:pPr>
            <a:r>
              <a:rPr lang="en-US" b="0" i="0" dirty="0">
                <a:solidFill>
                  <a:srgbClr val="374151"/>
                </a:solidFill>
                <a:effectLst/>
                <a:latin typeface="Söhne"/>
              </a:rPr>
              <a:t>Calculate similarity scores between the test image and each training image.</a:t>
            </a:r>
          </a:p>
          <a:p>
            <a:pPr marL="742950" lvl="1" indent="-285750" algn="l">
              <a:buFont typeface="+mj-lt"/>
              <a:buAutoNum type="arabicPeriod"/>
            </a:pPr>
            <a:r>
              <a:rPr lang="en-US" b="0" i="0" dirty="0">
                <a:solidFill>
                  <a:srgbClr val="374151"/>
                </a:solidFill>
                <a:effectLst/>
                <a:latin typeface="Söhne"/>
              </a:rPr>
              <a:t>Select the top 5 most similar training images.</a:t>
            </a:r>
          </a:p>
          <a:p>
            <a:pPr marL="742950" lvl="1" indent="-285750" algn="l">
              <a:buFont typeface="+mj-lt"/>
              <a:buAutoNum type="arabicPeriod"/>
            </a:pPr>
            <a:r>
              <a:rPr lang="en-US" b="0" i="0" dirty="0">
                <a:solidFill>
                  <a:srgbClr val="374151"/>
                </a:solidFill>
                <a:effectLst/>
                <a:latin typeface="Söhne"/>
              </a:rPr>
              <a:t>Perform classification by counting votes for each class based on similarities.</a:t>
            </a:r>
          </a:p>
          <a:p>
            <a:pPr marL="742950" lvl="1" indent="-285750" algn="l">
              <a:buFont typeface="+mj-lt"/>
              <a:buAutoNum type="arabicPeriod"/>
            </a:pPr>
            <a:r>
              <a:rPr lang="en-US" b="0" i="0" dirty="0">
                <a:solidFill>
                  <a:srgbClr val="374151"/>
                </a:solidFill>
                <a:effectLst/>
                <a:latin typeface="Söhne"/>
              </a:rPr>
              <a:t>Predict the class with the maximum votes.</a:t>
            </a:r>
          </a:p>
          <a:p>
            <a:pPr algn="l">
              <a:buFont typeface="+mj-lt"/>
              <a:buAutoNum type="arabicPeriod"/>
            </a:pPr>
            <a:r>
              <a:rPr lang="en-US" b="1" i="0" dirty="0">
                <a:solidFill>
                  <a:srgbClr val="374151"/>
                </a:solidFill>
                <a:effectLst/>
                <a:latin typeface="Söhne"/>
              </a:rPr>
              <a:t>Output and Scoring: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Display the images with the highest similarity score for each  test image.</a:t>
            </a:r>
          </a:p>
          <a:p>
            <a:pPr marL="742950" lvl="1" indent="-285750">
              <a:buFont typeface="+mj-lt"/>
              <a:buAutoNum type="arabicPeriod"/>
            </a:pPr>
            <a:r>
              <a:rPr lang="en-US" b="0" i="0" dirty="0">
                <a:solidFill>
                  <a:srgbClr val="374151"/>
                </a:solidFill>
                <a:effectLst/>
                <a:latin typeface="Söhne"/>
              </a:rPr>
              <a:t>Print information about votes and compare predicted classes with actual classes for each test image.</a:t>
            </a:r>
          </a:p>
          <a:p>
            <a:pPr marL="742950" lvl="1" indent="-285750" algn="l">
              <a:buFont typeface="+mj-lt"/>
              <a:buAutoNum type="arabicPeriod"/>
            </a:pPr>
            <a:r>
              <a:rPr lang="en-US" b="0" i="0" dirty="0">
                <a:solidFill>
                  <a:srgbClr val="374151"/>
                </a:solidFill>
                <a:effectLst/>
                <a:latin typeface="Söhne"/>
              </a:rPr>
              <a:t>Output the final score, indicating the number of correctly predicted classes out of 8.</a:t>
            </a:r>
          </a:p>
          <a:p>
            <a:pPr algn="l"/>
            <a:endParaRPr lang="en-US" b="0" i="0" dirty="0">
              <a:solidFill>
                <a:srgbClr val="374151"/>
              </a:solidFill>
              <a:effectLst/>
              <a:latin typeface="Söhne"/>
            </a:endParaRP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94195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Implementation</a:t>
            </a:r>
            <a:br>
              <a:rPr lang="en-US" b="0" i="0" dirty="0">
                <a:solidFill>
                  <a:srgbClr val="374151"/>
                </a:solidFill>
                <a:effectLst/>
                <a:latin typeface="Söhne"/>
              </a:rPr>
            </a:br>
            <a:br>
              <a:rPr lang="en-US" b="0" i="0" dirty="0">
                <a:solidFill>
                  <a:srgbClr val="374151"/>
                </a:solidFill>
                <a:effectLst/>
                <a:latin typeface="Söhne"/>
              </a:rPr>
            </a:br>
            <a:r>
              <a:rPr lang="en-US" sz="3200" b="1" i="0" dirty="0">
                <a:effectLst/>
              </a:rPr>
              <a:t>Used functions:</a:t>
            </a: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0000" lnSpcReduction="20000"/>
          </a:bodyPr>
          <a:lstStyle/>
          <a:p>
            <a:pPr marL="457200" indent="-457200" algn="l">
              <a:buFont typeface="+mj-lt"/>
              <a:buAutoNum type="arabicPeriod"/>
            </a:pPr>
            <a:r>
              <a:rPr lang="en-US" b="0" i="0" dirty="0">
                <a:solidFill>
                  <a:srgbClr val="374151"/>
                </a:solidFill>
                <a:effectLst/>
                <a:latin typeface="Söhne"/>
              </a:rPr>
              <a:t>GaussianBlur: Applies a Gaussian filter to reduce noise and obtain smoother images.</a:t>
            </a:r>
          </a:p>
          <a:p>
            <a:pPr marL="457200" indent="-457200" algn="l">
              <a:buFont typeface="+mj-lt"/>
              <a:buAutoNum type="arabicPeriod"/>
            </a:pPr>
            <a:r>
              <a:rPr lang="en-US" b="0" i="0" dirty="0">
                <a:solidFill>
                  <a:srgbClr val="374151"/>
                </a:solidFill>
                <a:effectLst/>
                <a:latin typeface="Söhne"/>
              </a:rPr>
              <a:t>Canny: Performs edge detection using the Canny algorithm to highlight contours in the image.</a:t>
            </a:r>
          </a:p>
          <a:p>
            <a:pPr marL="457200" indent="-457200" algn="l">
              <a:buFont typeface="+mj-lt"/>
              <a:buAutoNum type="arabicPeriod"/>
            </a:pPr>
            <a:r>
              <a:rPr lang="en-US" b="0" i="0" dirty="0">
                <a:solidFill>
                  <a:srgbClr val="374151"/>
                </a:solidFill>
                <a:effectLst/>
                <a:latin typeface="Söhne"/>
              </a:rPr>
              <a:t>reverseBinaryImage: Inverts the binary values of the image to prepare data for further processing.</a:t>
            </a:r>
          </a:p>
          <a:p>
            <a:pPr marL="457200" indent="-457200" algn="l">
              <a:buFont typeface="+mj-lt"/>
              <a:buAutoNum type="arabicPeriod"/>
            </a:pPr>
            <a:r>
              <a:rPr lang="en-US" b="0" i="0" dirty="0">
                <a:solidFill>
                  <a:srgbClr val="374151"/>
                </a:solidFill>
                <a:effectLst/>
                <a:latin typeface="Söhne"/>
              </a:rPr>
              <a:t>dt: Calculates the distance transform for a given image, providing a representation of the distance of each pixel from objects or boundaries.</a:t>
            </a:r>
          </a:p>
          <a:p>
            <a:pPr marL="457200" indent="-457200" algn="l">
              <a:buFont typeface="+mj-lt"/>
              <a:buAutoNum type="arabicPeriod"/>
            </a:pPr>
            <a:r>
              <a:rPr lang="en-US" b="0" i="0" dirty="0">
                <a:solidFill>
                  <a:srgbClr val="374151"/>
                </a:solidFill>
                <a:effectLst/>
                <a:latin typeface="Söhne"/>
              </a:rPr>
              <a:t>minInMask: Used in dt, calculates the minimum value within a 3x3 neighborhood centered at a given pixel (x, y) in a given image</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18852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875090"/>
          </a:xfrm>
        </p:spPr>
        <p:txBody>
          <a:bodyPr/>
          <a:lstStyle/>
          <a:p>
            <a:r>
              <a:rPr lang="en-US" b="0" i="0" dirty="0">
                <a:solidFill>
                  <a:srgbClr val="374151"/>
                </a:solidFill>
                <a:effectLst/>
                <a:latin typeface="Söhne"/>
              </a:rPr>
              <a:t>Implementation</a:t>
            </a:r>
            <a:br>
              <a:rPr lang="en-US" b="0" i="0" dirty="0">
                <a:solidFill>
                  <a:srgbClr val="374151"/>
                </a:solidFill>
                <a:effectLst/>
                <a:latin typeface="Söhne"/>
              </a:rPr>
            </a:br>
            <a:br>
              <a:rPr lang="en-US" b="0" i="0" dirty="0">
                <a:solidFill>
                  <a:srgbClr val="374151"/>
                </a:solidFill>
                <a:effectLst/>
                <a:latin typeface="Söhne"/>
              </a:rPr>
            </a:br>
            <a:r>
              <a:rPr lang="en-US" sz="3200" b="1" i="0" dirty="0">
                <a:effectLst/>
              </a:rPr>
              <a:t>Challenges:</a:t>
            </a:r>
            <a:endParaRPr lang="en-US" sz="3200"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gn="l"/>
            <a:r>
              <a:rPr lang="en-US" b="0" i="0" dirty="0">
                <a:solidFill>
                  <a:srgbClr val="374151"/>
                </a:solidFill>
                <a:effectLst/>
                <a:latin typeface="Söhne"/>
              </a:rPr>
              <a:t>The challenging part of my project was </a:t>
            </a:r>
            <a:r>
              <a:rPr lang="en-US" dirty="0">
                <a:solidFill>
                  <a:srgbClr val="374151"/>
                </a:solidFill>
                <a:latin typeface="Söhne"/>
              </a:rPr>
              <a:t>the </a:t>
            </a:r>
            <a:r>
              <a:rPr lang="en-US" b="0" i="0" dirty="0">
                <a:solidFill>
                  <a:srgbClr val="374151"/>
                </a:solidFill>
                <a:effectLst/>
                <a:latin typeface="Söhne"/>
              </a:rPr>
              <a:t>set up of the images, choosing the most effective method for computing similarity, and the classification approach based on either votes or total similarity. These elements are crucial aspects of my implementation and significantly impact the performance and accuracy of my image classification system.</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8893637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{A2D0DD58-0DEC-4958-BDB8-E6C9DE5C7E92}tf45331398_win32</Template>
  <TotalTime>0</TotalTime>
  <Words>868</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Narrow</vt:lpstr>
      <vt:lpstr>Arial</vt:lpstr>
      <vt:lpstr>Calibri</vt:lpstr>
      <vt:lpstr>Söhne</vt:lpstr>
      <vt:lpstr>Tenorite</vt:lpstr>
      <vt:lpstr>Office Theme</vt:lpstr>
      <vt:lpstr>Shape matching Project</vt:lpstr>
      <vt:lpstr>Agenda</vt:lpstr>
      <vt:lpstr>Definition of Terms  Distance Transform Algorithm:</vt:lpstr>
      <vt:lpstr>Definition of Terms  Similarity Metric:</vt:lpstr>
      <vt:lpstr>Definition of Terms  Classifier:</vt:lpstr>
      <vt:lpstr>Problem Statement </vt:lpstr>
      <vt:lpstr>Algorithm </vt:lpstr>
      <vt:lpstr>Implementation  Used functions:</vt:lpstr>
      <vt:lpstr>Implementation  Challenges:</vt:lpstr>
      <vt:lpstr>Results </vt:lpstr>
      <vt:lpstr>Results</vt:lpstr>
      <vt:lpstr>Results </vt:lpstr>
      <vt:lpstr>Conclusions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 matching Project</dc:title>
  <dc:creator>Arpad Alex Lacatus</dc:creator>
  <cp:lastModifiedBy>Arpad Alex Lacatus</cp:lastModifiedBy>
  <cp:revision>1</cp:revision>
  <dcterms:created xsi:type="dcterms:W3CDTF">2024-01-16T17:58:31Z</dcterms:created>
  <dcterms:modified xsi:type="dcterms:W3CDTF">2024-01-16T19:09:03Z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5b58b62f-6f94-46bd-8089-18e64b0a9abb_Enabled">
    <vt:lpwstr>true</vt:lpwstr>
  </property>
  <property fmtid="{D5CDD505-2E9C-101B-9397-08002B2CF9AE}" pid="5" name="MSIP_Label_5b58b62f-6f94-46bd-8089-18e64b0a9abb_SetDate">
    <vt:lpwstr>2024-01-16T19:08:26Z</vt:lpwstr>
  </property>
  <property fmtid="{D5CDD505-2E9C-101B-9397-08002B2CF9AE}" pid="6" name="MSIP_Label_5b58b62f-6f94-46bd-8089-18e64b0a9abb_Method">
    <vt:lpwstr>Standard</vt:lpwstr>
  </property>
  <property fmtid="{D5CDD505-2E9C-101B-9397-08002B2CF9AE}" pid="7" name="MSIP_Label_5b58b62f-6f94-46bd-8089-18e64b0a9abb_Name">
    <vt:lpwstr>defa4170-0d19-0005-0004-bc88714345d2</vt:lpwstr>
  </property>
  <property fmtid="{D5CDD505-2E9C-101B-9397-08002B2CF9AE}" pid="8" name="MSIP_Label_5b58b62f-6f94-46bd-8089-18e64b0a9abb_SiteId">
    <vt:lpwstr>a6eb79fa-c4a9-4cce-818d-b85274d15305</vt:lpwstr>
  </property>
  <property fmtid="{D5CDD505-2E9C-101B-9397-08002B2CF9AE}" pid="9" name="MSIP_Label_5b58b62f-6f94-46bd-8089-18e64b0a9abb_ActionId">
    <vt:lpwstr>19b039dd-604a-4ef3-9d82-3d62e156f727</vt:lpwstr>
  </property>
  <property fmtid="{D5CDD505-2E9C-101B-9397-08002B2CF9AE}" pid="10" name="MSIP_Label_5b58b62f-6f94-46bd-8089-18e64b0a9abb_ContentBits">
    <vt:lpwstr>0</vt:lpwstr>
  </property>
</Properties>
</file>