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F93C76DC-AD70-4B87-9ABA-4799DC13A3DC}">
  <a:tblStyle styleId="{F93C76DC-AD70-4B87-9ABA-4799DC13A3DC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baseline="-250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2"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0" y="0"/>
            <a:ext cx="9144000" cy="3460200"/>
          </a:xfrm>
          <a:prstGeom prst="rect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 rot="-5400000">
            <a:off x="5684575" y="600"/>
            <a:ext cx="3460200" cy="3459000"/>
          </a:xfrm>
          <a:prstGeom prst="rtTriangle">
            <a:avLst/>
          </a:prstGeom>
          <a:solidFill>
            <a:srgbClr val="5E97F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type="title"/>
          </p:nvPr>
        </p:nvSpPr>
        <p:spPr>
          <a:xfrm>
            <a:off x="324475" y="465975"/>
            <a:ext cx="5124300" cy="28416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24475" y="3612601"/>
            <a:ext cx="5124300" cy="13026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archive.ics.uci.edu/ml/" TargetMode="External"/><Relationship Id="rId4" Type="http://schemas.openxmlformats.org/officeDocument/2006/relationships/hyperlink" Target="http://archive.ics.uci.edu/ml/datasets/banknote+authentication" TargetMode="External"/><Relationship Id="rId5" Type="http://schemas.openxmlformats.org/officeDocument/2006/relationships/hyperlink" Target="http://archive.ics.uci.edu/ml/datasets/Water+Treatment+Plant" TargetMode="External"/><Relationship Id="rId6" Type="http://schemas.openxmlformats.org/officeDocument/2006/relationships/hyperlink" Target="https://github.com/caesar0301/awesome-public-datasets" TargetMode="External"/><Relationship Id="rId7" Type="http://schemas.openxmlformats.org/officeDocument/2006/relationships/hyperlink" Target="https://www.lendingclub.com/info/download-data.actio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24475" y="465975"/>
            <a:ext cx="5124300" cy="2841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Alex Lapinski</a:t>
            </a:r>
          </a:p>
        </p:txBody>
      </p:sp>
      <p:sp>
        <p:nvSpPr>
          <p:cNvPr id="75" name="Shape 75"/>
          <p:cNvSpPr txBox="1"/>
          <p:nvPr>
            <p:ph idx="1" type="subTitle"/>
          </p:nvPr>
        </p:nvSpPr>
        <p:spPr>
          <a:xfrm>
            <a:off x="324475" y="3612601"/>
            <a:ext cx="5124300" cy="130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CS 613 - Final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291650" y="1034000"/>
            <a:ext cx="4569000" cy="29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One-Class SVM vs SVDD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33" name="Shape 133"/>
          <p:cNvGraphicFramePr/>
          <p:nvPr/>
        </p:nvGraphicFramePr>
        <p:xfrm>
          <a:off x="1548450" y="1970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{F93C76DC-AD70-4B87-9ABA-4799DC13A3DC}</a:tableStyleId>
              </a:tblPr>
              <a:tblGrid>
                <a:gridCol w="1972450"/>
                <a:gridCol w="1972450"/>
                <a:gridCol w="19724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SVDD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One-Class RBF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Water Treatment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95%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95%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Bank Note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90%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76%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HDD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100%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94%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Anomaly Detection Using one-class SVM</a:t>
            </a:r>
          </a:p>
        </p:txBody>
      </p:sp>
      <p:sp>
        <p:nvSpPr>
          <p:cNvPr id="81" name="Shape 81"/>
          <p:cNvSpPr txBox="1"/>
          <p:nvPr>
            <p:ph idx="4294967295" type="body"/>
          </p:nvPr>
        </p:nvSpPr>
        <p:spPr>
          <a:xfrm>
            <a:off x="349300" y="1147425"/>
            <a:ext cx="7407000" cy="370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Good (Normal) data is readily available, but the distribution of this data is not always known.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Data Quality failures (defective data) can be both hard and costly to gather.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Use this anomaly detection to locate and prevent defects in the quality of data.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Predict Data Quality Failures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Batch (e.g. once a night)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Real Time (e.g. on insertion of new data)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Data</a:t>
            </a:r>
          </a:p>
        </p:txBody>
      </p:sp>
      <p:sp>
        <p:nvSpPr>
          <p:cNvPr id="87" name="Shape 87"/>
          <p:cNvSpPr txBox="1"/>
          <p:nvPr>
            <p:ph idx="4294967295" type="body"/>
          </p:nvPr>
        </p:nvSpPr>
        <p:spPr>
          <a:xfrm>
            <a:off x="349300" y="1012075"/>
            <a:ext cx="7407000" cy="378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UCI Repository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http://archive.ics.uci.edu/ml/</a:t>
            </a:r>
            <a:r>
              <a:rPr lang="en"/>
              <a:t>)</a:t>
            </a:r>
          </a:p>
          <a:p>
            <a:pPr indent="-304800" lvl="0" marL="457200" rtl="0">
              <a:spcBef>
                <a:spcPts val="0"/>
              </a:spcBef>
              <a:buSzPct val="85714"/>
              <a:buChar char="-"/>
            </a:pPr>
            <a:r>
              <a:rPr lang="en" sz="1400"/>
              <a:t>Banknote Authentication Data</a:t>
            </a:r>
            <a:r>
              <a:rPr lang="en" sz="1200"/>
              <a:t> </a:t>
            </a:r>
            <a:br>
              <a:rPr lang="en" sz="1200"/>
            </a:br>
            <a:r>
              <a:rPr lang="en" sz="1200" u="sng">
                <a:solidFill>
                  <a:schemeClr val="hlink"/>
                </a:solidFill>
                <a:hlinkClick r:id="rId4"/>
              </a:rPr>
              <a:t>http://archive.ics.uci.edu/ml/datasets/banknote+authentication</a:t>
            </a:r>
          </a:p>
          <a:p>
            <a:pPr indent="-304800" lvl="0" marL="457200" rtl="0">
              <a:spcBef>
                <a:spcPts val="0"/>
              </a:spcBef>
              <a:buSzPct val="85714"/>
              <a:buChar char="-"/>
            </a:pPr>
            <a:r>
              <a:rPr lang="en" sz="1400"/>
              <a:t>Water Treatment Plant Data</a:t>
            </a:r>
            <a:br>
              <a:rPr lang="en" sz="1200"/>
            </a:br>
            <a:r>
              <a:rPr lang="en" sz="1200" u="sng">
                <a:solidFill>
                  <a:schemeClr val="hlink"/>
                </a:solidFill>
                <a:hlinkClick r:id="rId5"/>
              </a:rPr>
              <a:t>http://archive.ics.uci.edu/ml/datasets/Water+Treatment+Plant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Awesome Public Datasets </a:t>
            </a:r>
            <a:r>
              <a:rPr lang="en" sz="1400"/>
              <a:t>(</a:t>
            </a:r>
            <a:r>
              <a:rPr lang="en" sz="1400" u="sng">
                <a:solidFill>
                  <a:schemeClr val="hlink"/>
                </a:solidFill>
                <a:hlinkClick r:id="rId6"/>
              </a:rPr>
              <a:t>https://github.com/caesar0301/awesome-public-datasets</a:t>
            </a:r>
            <a:r>
              <a:rPr lang="en" sz="1400"/>
              <a:t>)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 sz="1400"/>
              <a:t>Lending Club Raw Data (2016 Q2)</a:t>
            </a:r>
            <a:br>
              <a:rPr lang="en" sz="1200"/>
            </a:br>
            <a:r>
              <a:rPr lang="en" sz="1200" u="sng">
                <a:solidFill>
                  <a:schemeClr val="hlink"/>
                </a:solidFill>
                <a:hlinkClick r:id="rId7"/>
              </a:rPr>
              <a:t>https://www.lendingclub.com/info/download-data.action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Related Work</a:t>
            </a:r>
          </a:p>
        </p:txBody>
      </p:sp>
      <p:sp>
        <p:nvSpPr>
          <p:cNvPr id="93" name="Shape 93"/>
          <p:cNvSpPr txBox="1"/>
          <p:nvPr>
            <p:ph idx="4294967295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616161"/>
                </a:solidFill>
              </a:rPr>
              <a:t>Scholkopf, B., Williamson, R., Smola, A., Shawe-Taylor, J., &amp; Platt, J. (1999). Support Vector Method for Novelty Detection. </a:t>
            </a:r>
            <a:r>
              <a:rPr i="1" lang="en" sz="1400">
                <a:solidFill>
                  <a:srgbClr val="616161"/>
                </a:solidFill>
              </a:rPr>
              <a:t>Nips</a:t>
            </a:r>
            <a:r>
              <a:rPr lang="en" sz="1400">
                <a:solidFill>
                  <a:srgbClr val="616161"/>
                </a:solidFill>
              </a:rPr>
              <a:t>, </a:t>
            </a:r>
            <a:r>
              <a:rPr i="1" lang="en" sz="1400">
                <a:solidFill>
                  <a:srgbClr val="616161"/>
                </a:solidFill>
              </a:rPr>
              <a:t>12</a:t>
            </a:r>
            <a:r>
              <a:rPr lang="en" sz="1400">
                <a:solidFill>
                  <a:srgbClr val="616161"/>
                </a:solidFill>
              </a:rPr>
              <a:t>, 582-588.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616161"/>
                </a:solidFill>
                <a:highlight>
                  <a:srgbClr val="FFFFFF"/>
                </a:highlight>
              </a:rPr>
              <a:t>Tax, D. M. J., &amp; Duin, R. P. W. (2004). Support Vector Data Description. </a:t>
            </a:r>
            <a:r>
              <a:rPr i="1" lang="en" sz="1400">
                <a:solidFill>
                  <a:srgbClr val="616161"/>
                </a:solidFill>
                <a:highlight>
                  <a:srgbClr val="FFFFFF"/>
                </a:highlight>
              </a:rPr>
              <a:t>Machine Learning</a:t>
            </a:r>
            <a:r>
              <a:rPr lang="en" sz="1400">
                <a:solidFill>
                  <a:srgbClr val="616161"/>
                </a:solidFill>
                <a:highlight>
                  <a:srgbClr val="FFFFFF"/>
                </a:highlight>
              </a:rPr>
              <a:t>, </a:t>
            </a:r>
            <a:r>
              <a:rPr i="1" lang="en" sz="1400">
                <a:solidFill>
                  <a:srgbClr val="616161"/>
                </a:solidFill>
                <a:highlight>
                  <a:srgbClr val="FFFFFF"/>
                </a:highlight>
              </a:rPr>
              <a:t>54</a:t>
            </a:r>
            <a:r>
              <a:rPr lang="en" sz="1400">
                <a:solidFill>
                  <a:srgbClr val="616161"/>
                </a:solidFill>
                <a:highlight>
                  <a:srgbClr val="FFFFFF"/>
                </a:highlight>
              </a:rPr>
              <a:t>(1), 45-66. Retrieved from http://www.pubmedcentral.nih.gov/articlerender.fcgi?artid=3189749&amp;tool=pmcentrez&amp;rendertype=abstract\nhttp://link.springer.com/10.1023/B:MACH.0000008084.60811.49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616161"/>
                </a:solidFill>
              </a:rPr>
              <a:t>Rajasegarar, S., Leckie, C., Bezdek, J. C., &amp; Palaniswami, M. (2010). Centered hyperspherical and hyperellipsoidal one-class support vector machines for anomaly detection in sensor networks. </a:t>
            </a:r>
            <a:r>
              <a:rPr i="1" lang="en" sz="1400">
                <a:solidFill>
                  <a:srgbClr val="616161"/>
                </a:solidFill>
              </a:rPr>
              <a:t>IEEE Transactions on Information Forensics and Security</a:t>
            </a:r>
            <a:r>
              <a:rPr lang="en" sz="1400">
                <a:solidFill>
                  <a:srgbClr val="616161"/>
                </a:solidFill>
              </a:rPr>
              <a:t>, </a:t>
            </a:r>
            <a:r>
              <a:rPr i="1" lang="en" sz="1400">
                <a:solidFill>
                  <a:srgbClr val="616161"/>
                </a:solidFill>
              </a:rPr>
              <a:t>5</a:t>
            </a:r>
            <a:r>
              <a:rPr lang="en" sz="1400">
                <a:solidFill>
                  <a:srgbClr val="616161"/>
                </a:solidFill>
              </a:rPr>
              <a:t>(3), 518-533.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61616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61616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Approach</a:t>
            </a:r>
          </a:p>
        </p:txBody>
      </p:sp>
      <p:sp>
        <p:nvSpPr>
          <p:cNvPr id="99" name="Shape 99"/>
          <p:cNvSpPr txBox="1"/>
          <p:nvPr>
            <p:ph idx="4294967295" type="body"/>
          </p:nvPr>
        </p:nvSpPr>
        <p:spPr>
          <a:xfrm>
            <a:off x="349300" y="985500"/>
            <a:ext cx="7607100" cy="394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Gather data representing ‘normal quality data’ or ‘non-anomaly data’.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Split the ‘normal’ data into training / testing data as well as anomalous data.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Train one-class SVM on the training data using various parameters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/>
              <a:t>Experiment with multiple types of kernels and parameters.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Experiment with hyperplane separation and hypersphere separation.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Evaluate different measures of accuracy.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Related Coursework</a:t>
            </a:r>
          </a:p>
        </p:txBody>
      </p:sp>
      <p:sp>
        <p:nvSpPr>
          <p:cNvPr id="105" name="Shape 105"/>
          <p:cNvSpPr txBox="1"/>
          <p:nvPr>
            <p:ph idx="4294967295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Support Vector Machines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Unsupervised Learning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Kernel Trick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Quadratic Programming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291650" y="1034000"/>
            <a:ext cx="4569000" cy="29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Water Treatment Data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12" name="Shape 112"/>
          <p:cNvGraphicFramePr/>
          <p:nvPr/>
        </p:nvGraphicFramePr>
        <p:xfrm>
          <a:off x="386875" y="1879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{F93C76DC-AD70-4B87-9ABA-4799DC13A3DC}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Polynomial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RBF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Linear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Sigmoid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Accuracy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65%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95%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59%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92%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F1 Measure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79%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97%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73%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96%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Precision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92%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100%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95%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96%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Recall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69%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94%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60%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95%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FPR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100%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0.45%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0.54%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291650" y="1034000"/>
            <a:ext cx="4569000" cy="29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Bank Note Authentication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19" name="Shape 119"/>
          <p:cNvGraphicFramePr/>
          <p:nvPr/>
        </p:nvGraphicFramePr>
        <p:xfrm>
          <a:off x="386875" y="1879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{F93C76DC-AD70-4B87-9ABA-4799DC13A3DC}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Polynomial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RBF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Linear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Sigmoid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Accuracy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76%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100%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18%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F1 Measure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Inf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30%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100%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30%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Precision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40%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100%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18%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Recall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24%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100%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84%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FPR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100%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100%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291650" y="1034000"/>
            <a:ext cx="4569000" cy="29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Hard Disk Drive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26" name="Shape 126"/>
          <p:cNvGraphicFramePr/>
          <p:nvPr/>
        </p:nvGraphicFramePr>
        <p:xfrm>
          <a:off x="386875" y="1879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{F93C76DC-AD70-4B87-9ABA-4799DC13A3DC}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Polynomial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RBF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Linear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Sigmoid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Accuracy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94%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94%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94%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94%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F1 Measure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97%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97%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97%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97%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Precision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99%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100%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100%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100%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Recall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94%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94%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94%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94%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FPR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100%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0%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